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24" r:id="rId20"/>
    <p:sldId id="325" r:id="rId21"/>
    <p:sldId id="327" r:id="rId22"/>
    <p:sldId id="326"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25"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3DF"/>
    <a:srgbClr val="FFFF00"/>
    <a:srgbClr val="8597F3"/>
    <a:srgbClr val="FF9933"/>
    <a:srgbClr val="88F462"/>
    <a:srgbClr val="000099"/>
    <a:srgbClr val="000066"/>
    <a:srgbClr val="F9A1A1"/>
    <a:srgbClr val="F5F28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5441" autoAdjust="0"/>
  </p:normalViewPr>
  <p:slideViewPr>
    <p:cSldViewPr>
      <p:cViewPr varScale="1">
        <p:scale>
          <a:sx n="83" d="100"/>
          <a:sy n="83" d="100"/>
        </p:scale>
        <p:origin x="1224" y="96"/>
      </p:cViewPr>
      <p:guideLst>
        <p:guide orient="horz" pos="2325"/>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6" Type="http://schemas.openxmlformats.org/officeDocument/2006/relationships/image" Target="../media/image574.emf"/><Relationship Id="rId21" Type="http://schemas.openxmlformats.org/officeDocument/2006/relationships/image" Target="../media/image569.emf"/><Relationship Id="rId34" Type="http://schemas.openxmlformats.org/officeDocument/2006/relationships/image" Target="../media/image582.emf"/><Relationship Id="rId42" Type="http://schemas.openxmlformats.org/officeDocument/2006/relationships/image" Target="../media/image590.emf"/><Relationship Id="rId47" Type="http://schemas.openxmlformats.org/officeDocument/2006/relationships/image" Target="../media/image595.emf"/><Relationship Id="rId50" Type="http://schemas.openxmlformats.org/officeDocument/2006/relationships/image" Target="../media/image598.emf"/><Relationship Id="rId55" Type="http://schemas.openxmlformats.org/officeDocument/2006/relationships/image" Target="../media/image603.emf"/><Relationship Id="rId63" Type="http://schemas.openxmlformats.org/officeDocument/2006/relationships/image" Target="../media/image10.jpeg"/><Relationship Id="rId7" Type="http://schemas.openxmlformats.org/officeDocument/2006/relationships/image" Target="../media/image555.emf"/><Relationship Id="rId2" Type="http://schemas.openxmlformats.org/officeDocument/2006/relationships/notesSlide" Target="../notesSlides/notesSlide10.xml"/><Relationship Id="rId16" Type="http://schemas.openxmlformats.org/officeDocument/2006/relationships/image" Target="../media/image564.emf"/><Relationship Id="rId29" Type="http://schemas.openxmlformats.org/officeDocument/2006/relationships/image" Target="../media/image577.emf"/><Relationship Id="rId11" Type="http://schemas.openxmlformats.org/officeDocument/2006/relationships/image" Target="../media/image559.emf"/><Relationship Id="rId24" Type="http://schemas.openxmlformats.org/officeDocument/2006/relationships/image" Target="../media/image572.emf"/><Relationship Id="rId32" Type="http://schemas.openxmlformats.org/officeDocument/2006/relationships/image" Target="../media/image580.emf"/><Relationship Id="rId37" Type="http://schemas.openxmlformats.org/officeDocument/2006/relationships/image" Target="../media/image585.emf"/><Relationship Id="rId40" Type="http://schemas.openxmlformats.org/officeDocument/2006/relationships/image" Target="../media/image588.emf"/><Relationship Id="rId45" Type="http://schemas.openxmlformats.org/officeDocument/2006/relationships/image" Target="../media/image593.emf"/><Relationship Id="rId53" Type="http://schemas.openxmlformats.org/officeDocument/2006/relationships/image" Target="../media/image601.emf"/><Relationship Id="rId58" Type="http://schemas.openxmlformats.org/officeDocument/2006/relationships/image" Target="../media/image606.emf"/><Relationship Id="rId66" Type="http://schemas.openxmlformats.org/officeDocument/2006/relationships/image" Target="../media/image613.png"/><Relationship Id="rId5" Type="http://schemas.openxmlformats.org/officeDocument/2006/relationships/image" Target="../media/image553.emf"/><Relationship Id="rId61" Type="http://schemas.openxmlformats.org/officeDocument/2006/relationships/image" Target="../media/image609.emf"/><Relationship Id="rId19" Type="http://schemas.openxmlformats.org/officeDocument/2006/relationships/image" Target="../media/image567.emf"/><Relationship Id="rId14" Type="http://schemas.openxmlformats.org/officeDocument/2006/relationships/image" Target="../media/image562.emf"/><Relationship Id="rId22" Type="http://schemas.openxmlformats.org/officeDocument/2006/relationships/image" Target="../media/image570.emf"/><Relationship Id="rId27" Type="http://schemas.openxmlformats.org/officeDocument/2006/relationships/image" Target="../media/image575.emf"/><Relationship Id="rId30" Type="http://schemas.openxmlformats.org/officeDocument/2006/relationships/image" Target="../media/image578.emf"/><Relationship Id="rId35" Type="http://schemas.openxmlformats.org/officeDocument/2006/relationships/image" Target="../media/image583.emf"/><Relationship Id="rId43" Type="http://schemas.openxmlformats.org/officeDocument/2006/relationships/image" Target="../media/image591.emf"/><Relationship Id="rId48" Type="http://schemas.openxmlformats.org/officeDocument/2006/relationships/image" Target="../media/image596.emf"/><Relationship Id="rId56" Type="http://schemas.openxmlformats.org/officeDocument/2006/relationships/image" Target="../media/image604.emf"/><Relationship Id="rId64" Type="http://schemas.openxmlformats.org/officeDocument/2006/relationships/image" Target="../media/image611.png"/><Relationship Id="rId8" Type="http://schemas.openxmlformats.org/officeDocument/2006/relationships/image" Target="../media/image556.emf"/><Relationship Id="rId51" Type="http://schemas.openxmlformats.org/officeDocument/2006/relationships/image" Target="../media/image599.emf"/><Relationship Id="rId3" Type="http://schemas.openxmlformats.org/officeDocument/2006/relationships/image" Target="../media/image551.emf"/><Relationship Id="rId12" Type="http://schemas.openxmlformats.org/officeDocument/2006/relationships/image" Target="../media/image560.emf"/><Relationship Id="rId17" Type="http://schemas.openxmlformats.org/officeDocument/2006/relationships/image" Target="../media/image565.emf"/><Relationship Id="rId25" Type="http://schemas.openxmlformats.org/officeDocument/2006/relationships/image" Target="../media/image573.emf"/><Relationship Id="rId33" Type="http://schemas.openxmlformats.org/officeDocument/2006/relationships/image" Target="../media/image581.emf"/><Relationship Id="rId38" Type="http://schemas.openxmlformats.org/officeDocument/2006/relationships/image" Target="../media/image586.emf"/><Relationship Id="rId46" Type="http://schemas.openxmlformats.org/officeDocument/2006/relationships/image" Target="../media/image594.emf"/><Relationship Id="rId59" Type="http://schemas.openxmlformats.org/officeDocument/2006/relationships/image" Target="../media/image607.emf"/><Relationship Id="rId20" Type="http://schemas.openxmlformats.org/officeDocument/2006/relationships/image" Target="../media/image568.emf"/><Relationship Id="rId41" Type="http://schemas.openxmlformats.org/officeDocument/2006/relationships/image" Target="../media/image589.emf"/><Relationship Id="rId54" Type="http://schemas.openxmlformats.org/officeDocument/2006/relationships/image" Target="../media/image602.emf"/><Relationship Id="rId62" Type="http://schemas.openxmlformats.org/officeDocument/2006/relationships/image" Target="../media/image610.emf"/><Relationship Id="rId1" Type="http://schemas.openxmlformats.org/officeDocument/2006/relationships/slideLayout" Target="../slideLayouts/slideLayout7.xml"/><Relationship Id="rId6" Type="http://schemas.openxmlformats.org/officeDocument/2006/relationships/image" Target="../media/image554.emf"/><Relationship Id="rId15" Type="http://schemas.openxmlformats.org/officeDocument/2006/relationships/image" Target="../media/image563.emf"/><Relationship Id="rId23" Type="http://schemas.openxmlformats.org/officeDocument/2006/relationships/image" Target="../media/image571.emf"/><Relationship Id="rId28" Type="http://schemas.openxmlformats.org/officeDocument/2006/relationships/image" Target="../media/image576.emf"/><Relationship Id="rId36" Type="http://schemas.openxmlformats.org/officeDocument/2006/relationships/image" Target="../media/image584.emf"/><Relationship Id="rId49" Type="http://schemas.openxmlformats.org/officeDocument/2006/relationships/image" Target="../media/image597.emf"/><Relationship Id="rId57" Type="http://schemas.openxmlformats.org/officeDocument/2006/relationships/image" Target="../media/image605.emf"/><Relationship Id="rId10" Type="http://schemas.openxmlformats.org/officeDocument/2006/relationships/image" Target="../media/image558.emf"/><Relationship Id="rId31" Type="http://schemas.openxmlformats.org/officeDocument/2006/relationships/image" Target="../media/image579.emf"/><Relationship Id="rId44" Type="http://schemas.openxmlformats.org/officeDocument/2006/relationships/image" Target="../media/image592.emf"/><Relationship Id="rId52" Type="http://schemas.openxmlformats.org/officeDocument/2006/relationships/image" Target="../media/image600.emf"/><Relationship Id="rId60" Type="http://schemas.openxmlformats.org/officeDocument/2006/relationships/image" Target="../media/image608.emf"/><Relationship Id="rId65" Type="http://schemas.openxmlformats.org/officeDocument/2006/relationships/image" Target="../media/image612.png"/><Relationship Id="rId4" Type="http://schemas.openxmlformats.org/officeDocument/2006/relationships/image" Target="../media/image552.emf"/><Relationship Id="rId9" Type="http://schemas.openxmlformats.org/officeDocument/2006/relationships/image" Target="../media/image557.emf"/><Relationship Id="rId13" Type="http://schemas.openxmlformats.org/officeDocument/2006/relationships/image" Target="../media/image561.emf"/><Relationship Id="rId18" Type="http://schemas.openxmlformats.org/officeDocument/2006/relationships/image" Target="../media/image566.emf"/><Relationship Id="rId39" Type="http://schemas.openxmlformats.org/officeDocument/2006/relationships/image" Target="../media/image587.emf"/></Relationships>
</file>

<file path=ppt/slides/_rels/slide11.xml.rels><?xml version="1.0" encoding="UTF-8" standalone="yes"?>
<Relationships xmlns="http://schemas.openxmlformats.org/package/2006/relationships"><Relationship Id="rId3" Type="http://schemas.openxmlformats.org/officeDocument/2006/relationships/image" Target="../media/image6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16.png"/><Relationship Id="rId4" Type="http://schemas.openxmlformats.org/officeDocument/2006/relationships/image" Target="../media/image6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18.jpeg"/></Relationships>
</file>

<file path=ppt/slides/_rels/slide15.xml.rels><?xml version="1.0" encoding="UTF-8" standalone="yes"?>
<Relationships xmlns="http://schemas.openxmlformats.org/package/2006/relationships"><Relationship Id="rId13" Type="http://schemas.openxmlformats.org/officeDocument/2006/relationships/image" Target="../media/image629.emf"/><Relationship Id="rId18" Type="http://schemas.openxmlformats.org/officeDocument/2006/relationships/image" Target="../media/image634.emf"/><Relationship Id="rId26" Type="http://schemas.openxmlformats.org/officeDocument/2006/relationships/image" Target="../media/image642.emf"/><Relationship Id="rId39" Type="http://schemas.openxmlformats.org/officeDocument/2006/relationships/image" Target="../media/image655.emf"/><Relationship Id="rId21" Type="http://schemas.openxmlformats.org/officeDocument/2006/relationships/image" Target="../media/image637.emf"/><Relationship Id="rId34" Type="http://schemas.openxmlformats.org/officeDocument/2006/relationships/image" Target="../media/image650.emf"/><Relationship Id="rId7" Type="http://schemas.openxmlformats.org/officeDocument/2006/relationships/image" Target="../media/image623.emf"/><Relationship Id="rId2" Type="http://schemas.openxmlformats.org/officeDocument/2006/relationships/notesSlide" Target="../notesSlides/notesSlide15.xml"/><Relationship Id="rId16" Type="http://schemas.openxmlformats.org/officeDocument/2006/relationships/image" Target="../media/image632.emf"/><Relationship Id="rId20" Type="http://schemas.openxmlformats.org/officeDocument/2006/relationships/image" Target="../media/image636.emf"/><Relationship Id="rId29" Type="http://schemas.openxmlformats.org/officeDocument/2006/relationships/image" Target="../media/image645.emf"/><Relationship Id="rId41" Type="http://schemas.openxmlformats.org/officeDocument/2006/relationships/image" Target="../media/image657.png"/><Relationship Id="rId1" Type="http://schemas.openxmlformats.org/officeDocument/2006/relationships/slideLayout" Target="../slideLayouts/slideLayout7.xml"/><Relationship Id="rId6" Type="http://schemas.openxmlformats.org/officeDocument/2006/relationships/image" Target="../media/image622.emf"/><Relationship Id="rId11" Type="http://schemas.openxmlformats.org/officeDocument/2006/relationships/image" Target="../media/image627.emf"/><Relationship Id="rId24" Type="http://schemas.openxmlformats.org/officeDocument/2006/relationships/image" Target="../media/image640.emf"/><Relationship Id="rId32" Type="http://schemas.openxmlformats.org/officeDocument/2006/relationships/image" Target="../media/image648.emf"/><Relationship Id="rId37" Type="http://schemas.openxmlformats.org/officeDocument/2006/relationships/image" Target="../media/image653.emf"/><Relationship Id="rId40" Type="http://schemas.openxmlformats.org/officeDocument/2006/relationships/image" Target="../media/image656.emf"/><Relationship Id="rId5" Type="http://schemas.openxmlformats.org/officeDocument/2006/relationships/image" Target="../media/image621.emf"/><Relationship Id="rId15" Type="http://schemas.openxmlformats.org/officeDocument/2006/relationships/image" Target="../media/image631.emf"/><Relationship Id="rId23" Type="http://schemas.openxmlformats.org/officeDocument/2006/relationships/image" Target="../media/image639.emf"/><Relationship Id="rId28" Type="http://schemas.openxmlformats.org/officeDocument/2006/relationships/image" Target="../media/image644.emf"/><Relationship Id="rId36" Type="http://schemas.openxmlformats.org/officeDocument/2006/relationships/image" Target="../media/image652.emf"/><Relationship Id="rId10" Type="http://schemas.openxmlformats.org/officeDocument/2006/relationships/image" Target="../media/image626.emf"/><Relationship Id="rId19" Type="http://schemas.openxmlformats.org/officeDocument/2006/relationships/image" Target="../media/image635.emf"/><Relationship Id="rId31" Type="http://schemas.openxmlformats.org/officeDocument/2006/relationships/image" Target="../media/image647.emf"/><Relationship Id="rId4" Type="http://schemas.openxmlformats.org/officeDocument/2006/relationships/image" Target="../media/image620.emf"/><Relationship Id="rId9" Type="http://schemas.openxmlformats.org/officeDocument/2006/relationships/image" Target="../media/image625.emf"/><Relationship Id="rId14" Type="http://schemas.openxmlformats.org/officeDocument/2006/relationships/image" Target="../media/image630.emf"/><Relationship Id="rId22" Type="http://schemas.openxmlformats.org/officeDocument/2006/relationships/image" Target="../media/image638.emf"/><Relationship Id="rId27" Type="http://schemas.openxmlformats.org/officeDocument/2006/relationships/image" Target="../media/image643.emf"/><Relationship Id="rId30" Type="http://schemas.openxmlformats.org/officeDocument/2006/relationships/image" Target="../media/image646.emf"/><Relationship Id="rId35" Type="http://schemas.openxmlformats.org/officeDocument/2006/relationships/image" Target="../media/image651.emf"/><Relationship Id="rId8" Type="http://schemas.openxmlformats.org/officeDocument/2006/relationships/image" Target="../media/image624.emf"/><Relationship Id="rId3" Type="http://schemas.openxmlformats.org/officeDocument/2006/relationships/image" Target="../media/image619.emf"/><Relationship Id="rId12" Type="http://schemas.openxmlformats.org/officeDocument/2006/relationships/image" Target="../media/image628.emf"/><Relationship Id="rId17" Type="http://schemas.openxmlformats.org/officeDocument/2006/relationships/image" Target="../media/image633.emf"/><Relationship Id="rId25" Type="http://schemas.openxmlformats.org/officeDocument/2006/relationships/image" Target="../media/image641.emf"/><Relationship Id="rId33" Type="http://schemas.openxmlformats.org/officeDocument/2006/relationships/image" Target="../media/image649.emf"/><Relationship Id="rId38" Type="http://schemas.openxmlformats.org/officeDocument/2006/relationships/image" Target="../media/image65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663.emf"/><Relationship Id="rId13" Type="http://schemas.openxmlformats.org/officeDocument/2006/relationships/image" Target="../media/image668.png"/><Relationship Id="rId3" Type="http://schemas.openxmlformats.org/officeDocument/2006/relationships/image" Target="../media/image658.emf"/><Relationship Id="rId7" Type="http://schemas.openxmlformats.org/officeDocument/2006/relationships/image" Target="../media/image662.emf"/><Relationship Id="rId12" Type="http://schemas.openxmlformats.org/officeDocument/2006/relationships/image" Target="../media/image667.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61.emf"/><Relationship Id="rId11" Type="http://schemas.openxmlformats.org/officeDocument/2006/relationships/image" Target="../media/image666.emf"/><Relationship Id="rId5" Type="http://schemas.openxmlformats.org/officeDocument/2006/relationships/image" Target="../media/image660.emf"/><Relationship Id="rId15" Type="http://schemas.openxmlformats.org/officeDocument/2006/relationships/image" Target="../media/image670.png"/><Relationship Id="rId10" Type="http://schemas.openxmlformats.org/officeDocument/2006/relationships/image" Target="../media/image665.emf"/><Relationship Id="rId4" Type="http://schemas.openxmlformats.org/officeDocument/2006/relationships/image" Target="../media/image659.emf"/><Relationship Id="rId9" Type="http://schemas.openxmlformats.org/officeDocument/2006/relationships/image" Target="../media/image664.emf"/><Relationship Id="rId14" Type="http://schemas.openxmlformats.org/officeDocument/2006/relationships/image" Target="../media/image669.png"/></Relationships>
</file>

<file path=ppt/slides/_rels/slide18.xml.rels><?xml version="1.0" encoding="UTF-8" standalone="yes"?>
<Relationships xmlns="http://schemas.openxmlformats.org/package/2006/relationships"><Relationship Id="rId3" Type="http://schemas.openxmlformats.org/officeDocument/2006/relationships/image" Target="../media/image67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73.png"/><Relationship Id="rId4" Type="http://schemas.openxmlformats.org/officeDocument/2006/relationships/image" Target="../media/image672.jpg"/></Relationships>
</file>

<file path=ppt/slides/_rels/slide19.xml.rels><?xml version="1.0" encoding="UTF-8" standalone="yes"?>
<Relationships xmlns="http://schemas.openxmlformats.org/package/2006/relationships"><Relationship Id="rId2" Type="http://schemas.openxmlformats.org/officeDocument/2006/relationships/image" Target="../media/image67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76.jpeg"/><Relationship Id="rId7" Type="http://schemas.openxmlformats.org/officeDocument/2006/relationships/image" Target="../media/image679.png"/><Relationship Id="rId2" Type="http://schemas.openxmlformats.org/officeDocument/2006/relationships/image" Target="../media/image675.jpg"/><Relationship Id="rId1" Type="http://schemas.openxmlformats.org/officeDocument/2006/relationships/slideLayout" Target="../slideLayouts/slideLayout12.xml"/><Relationship Id="rId6" Type="http://schemas.openxmlformats.org/officeDocument/2006/relationships/image" Target="../media/image678.png"/><Relationship Id="rId5" Type="http://schemas.openxmlformats.org/officeDocument/2006/relationships/image" Target="../media/image8.png"/><Relationship Id="rId4" Type="http://schemas.openxmlformats.org/officeDocument/2006/relationships/image" Target="../media/image677.png"/></Relationships>
</file>

<file path=ppt/slides/_rels/slide21.xml.rels><?xml version="1.0" encoding="UTF-8" standalone="yes"?>
<Relationships xmlns="http://schemas.openxmlformats.org/package/2006/relationships"><Relationship Id="rId8" Type="http://schemas.openxmlformats.org/officeDocument/2006/relationships/image" Target="../media/image684.png"/><Relationship Id="rId3" Type="http://schemas.openxmlformats.org/officeDocument/2006/relationships/oleObject" Target="../embeddings/oleObject1.bin"/><Relationship Id="rId7" Type="http://schemas.openxmlformats.org/officeDocument/2006/relationships/image" Target="../media/image68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82.png"/><Relationship Id="rId5" Type="http://schemas.openxmlformats.org/officeDocument/2006/relationships/image" Target="../media/image681.jpg"/><Relationship Id="rId4" Type="http://schemas.openxmlformats.org/officeDocument/2006/relationships/image" Target="../media/image680.emf"/><Relationship Id="rId9" Type="http://schemas.openxmlformats.org/officeDocument/2006/relationships/image" Target="../media/image685.png"/></Relationships>
</file>

<file path=ppt/slides/_rels/slide22.xml.rels><?xml version="1.0" encoding="UTF-8" standalone="yes"?>
<Relationships xmlns="http://schemas.openxmlformats.org/package/2006/relationships"><Relationship Id="rId8" Type="http://schemas.openxmlformats.org/officeDocument/2006/relationships/image" Target="../media/image692.png"/><Relationship Id="rId3" Type="http://schemas.openxmlformats.org/officeDocument/2006/relationships/image" Target="../media/image687.png"/><Relationship Id="rId7" Type="http://schemas.openxmlformats.org/officeDocument/2006/relationships/image" Target="../media/image691.png"/><Relationship Id="rId2" Type="http://schemas.openxmlformats.org/officeDocument/2006/relationships/image" Target="../media/image686.png"/><Relationship Id="rId1" Type="http://schemas.openxmlformats.org/officeDocument/2006/relationships/slideLayout" Target="../slideLayouts/slideLayout12.xml"/><Relationship Id="rId6" Type="http://schemas.openxmlformats.org/officeDocument/2006/relationships/image" Target="../media/image690.jpeg"/><Relationship Id="rId5" Type="http://schemas.openxmlformats.org/officeDocument/2006/relationships/image" Target="../media/image689.png"/><Relationship Id="rId4" Type="http://schemas.openxmlformats.org/officeDocument/2006/relationships/image" Target="../media/image688.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6" Type="http://schemas.openxmlformats.org/officeDocument/2006/relationships/image" Target="../media/image43.emf"/><Relationship Id="rId21" Type="http://schemas.openxmlformats.org/officeDocument/2006/relationships/image" Target="../media/image38.emf"/><Relationship Id="rId42" Type="http://schemas.openxmlformats.org/officeDocument/2006/relationships/image" Target="../media/image59.emf"/><Relationship Id="rId47" Type="http://schemas.openxmlformats.org/officeDocument/2006/relationships/image" Target="../media/image64.emf"/><Relationship Id="rId63" Type="http://schemas.openxmlformats.org/officeDocument/2006/relationships/image" Target="../media/image80.emf"/><Relationship Id="rId68" Type="http://schemas.openxmlformats.org/officeDocument/2006/relationships/image" Target="../media/image85.emf"/><Relationship Id="rId16" Type="http://schemas.openxmlformats.org/officeDocument/2006/relationships/image" Target="../media/image33.emf"/><Relationship Id="rId11" Type="http://schemas.openxmlformats.org/officeDocument/2006/relationships/image" Target="../media/image28.emf"/><Relationship Id="rId32" Type="http://schemas.openxmlformats.org/officeDocument/2006/relationships/image" Target="../media/image49.emf"/><Relationship Id="rId37" Type="http://schemas.openxmlformats.org/officeDocument/2006/relationships/image" Target="../media/image54.emf"/><Relationship Id="rId53" Type="http://schemas.openxmlformats.org/officeDocument/2006/relationships/image" Target="../media/image70.emf"/><Relationship Id="rId58" Type="http://schemas.openxmlformats.org/officeDocument/2006/relationships/image" Target="../media/image75.emf"/><Relationship Id="rId74" Type="http://schemas.openxmlformats.org/officeDocument/2006/relationships/image" Target="../media/image91.emf"/><Relationship Id="rId79" Type="http://schemas.openxmlformats.org/officeDocument/2006/relationships/image" Target="../media/image96.emf"/><Relationship Id="rId5" Type="http://schemas.openxmlformats.org/officeDocument/2006/relationships/image" Target="../media/image22.emf"/><Relationship Id="rId61" Type="http://schemas.openxmlformats.org/officeDocument/2006/relationships/image" Target="../media/image78.emf"/><Relationship Id="rId19" Type="http://schemas.openxmlformats.org/officeDocument/2006/relationships/image" Target="../media/image36.emf"/><Relationship Id="rId14" Type="http://schemas.openxmlformats.org/officeDocument/2006/relationships/image" Target="../media/image31.emf"/><Relationship Id="rId22" Type="http://schemas.openxmlformats.org/officeDocument/2006/relationships/image" Target="../media/image39.emf"/><Relationship Id="rId27" Type="http://schemas.openxmlformats.org/officeDocument/2006/relationships/image" Target="../media/image44.emf"/><Relationship Id="rId30" Type="http://schemas.openxmlformats.org/officeDocument/2006/relationships/image" Target="../media/image47.emf"/><Relationship Id="rId35" Type="http://schemas.openxmlformats.org/officeDocument/2006/relationships/image" Target="../media/image52.emf"/><Relationship Id="rId43" Type="http://schemas.openxmlformats.org/officeDocument/2006/relationships/image" Target="../media/image60.emf"/><Relationship Id="rId48" Type="http://schemas.openxmlformats.org/officeDocument/2006/relationships/image" Target="../media/image65.emf"/><Relationship Id="rId56" Type="http://schemas.openxmlformats.org/officeDocument/2006/relationships/image" Target="../media/image73.emf"/><Relationship Id="rId64" Type="http://schemas.openxmlformats.org/officeDocument/2006/relationships/image" Target="../media/image81.emf"/><Relationship Id="rId69" Type="http://schemas.openxmlformats.org/officeDocument/2006/relationships/image" Target="../media/image86.emf"/><Relationship Id="rId77" Type="http://schemas.openxmlformats.org/officeDocument/2006/relationships/image" Target="../media/image94.emf"/><Relationship Id="rId8" Type="http://schemas.openxmlformats.org/officeDocument/2006/relationships/image" Target="../media/image25.emf"/><Relationship Id="rId51" Type="http://schemas.openxmlformats.org/officeDocument/2006/relationships/image" Target="../media/image68.emf"/><Relationship Id="rId72" Type="http://schemas.openxmlformats.org/officeDocument/2006/relationships/image" Target="../media/image89.emf"/><Relationship Id="rId80" Type="http://schemas.openxmlformats.org/officeDocument/2006/relationships/image" Target="../media/image97.emf"/><Relationship Id="rId3" Type="http://schemas.openxmlformats.org/officeDocument/2006/relationships/image" Target="../media/image20.emf"/><Relationship Id="rId12" Type="http://schemas.openxmlformats.org/officeDocument/2006/relationships/image" Target="../media/image29.emf"/><Relationship Id="rId17" Type="http://schemas.openxmlformats.org/officeDocument/2006/relationships/image" Target="../media/image34.emf"/><Relationship Id="rId25" Type="http://schemas.openxmlformats.org/officeDocument/2006/relationships/image" Target="../media/image42.emf"/><Relationship Id="rId33" Type="http://schemas.openxmlformats.org/officeDocument/2006/relationships/image" Target="../media/image50.emf"/><Relationship Id="rId38" Type="http://schemas.openxmlformats.org/officeDocument/2006/relationships/image" Target="../media/image55.emf"/><Relationship Id="rId46" Type="http://schemas.openxmlformats.org/officeDocument/2006/relationships/image" Target="../media/image63.emf"/><Relationship Id="rId59" Type="http://schemas.openxmlformats.org/officeDocument/2006/relationships/image" Target="../media/image76.emf"/><Relationship Id="rId67" Type="http://schemas.openxmlformats.org/officeDocument/2006/relationships/image" Target="../media/image84.emf"/><Relationship Id="rId20" Type="http://schemas.openxmlformats.org/officeDocument/2006/relationships/image" Target="../media/image37.emf"/><Relationship Id="rId41" Type="http://schemas.openxmlformats.org/officeDocument/2006/relationships/image" Target="../media/image58.emf"/><Relationship Id="rId54" Type="http://schemas.openxmlformats.org/officeDocument/2006/relationships/image" Target="../media/image71.emf"/><Relationship Id="rId62" Type="http://schemas.openxmlformats.org/officeDocument/2006/relationships/image" Target="../media/image79.emf"/><Relationship Id="rId70" Type="http://schemas.openxmlformats.org/officeDocument/2006/relationships/image" Target="../media/image87.emf"/><Relationship Id="rId75" Type="http://schemas.openxmlformats.org/officeDocument/2006/relationships/image" Target="../media/image92.emf"/><Relationship Id="rId1" Type="http://schemas.openxmlformats.org/officeDocument/2006/relationships/slideLayout" Target="../slideLayouts/slideLayout4.xml"/><Relationship Id="rId6" Type="http://schemas.openxmlformats.org/officeDocument/2006/relationships/image" Target="../media/image23.emf"/><Relationship Id="rId15" Type="http://schemas.openxmlformats.org/officeDocument/2006/relationships/image" Target="../media/image32.emf"/><Relationship Id="rId23" Type="http://schemas.openxmlformats.org/officeDocument/2006/relationships/image" Target="../media/image40.emf"/><Relationship Id="rId28" Type="http://schemas.openxmlformats.org/officeDocument/2006/relationships/image" Target="../media/image45.emf"/><Relationship Id="rId36" Type="http://schemas.openxmlformats.org/officeDocument/2006/relationships/image" Target="../media/image53.emf"/><Relationship Id="rId49" Type="http://schemas.openxmlformats.org/officeDocument/2006/relationships/image" Target="../media/image66.emf"/><Relationship Id="rId57" Type="http://schemas.openxmlformats.org/officeDocument/2006/relationships/image" Target="../media/image74.emf"/><Relationship Id="rId10" Type="http://schemas.openxmlformats.org/officeDocument/2006/relationships/image" Target="../media/image27.emf"/><Relationship Id="rId31" Type="http://schemas.openxmlformats.org/officeDocument/2006/relationships/image" Target="../media/image48.emf"/><Relationship Id="rId44" Type="http://schemas.openxmlformats.org/officeDocument/2006/relationships/image" Target="../media/image61.emf"/><Relationship Id="rId52" Type="http://schemas.openxmlformats.org/officeDocument/2006/relationships/image" Target="../media/image69.emf"/><Relationship Id="rId60" Type="http://schemas.openxmlformats.org/officeDocument/2006/relationships/image" Target="../media/image77.emf"/><Relationship Id="rId65" Type="http://schemas.openxmlformats.org/officeDocument/2006/relationships/image" Target="../media/image82.emf"/><Relationship Id="rId73" Type="http://schemas.openxmlformats.org/officeDocument/2006/relationships/image" Target="../media/image90.emf"/><Relationship Id="rId78" Type="http://schemas.openxmlformats.org/officeDocument/2006/relationships/image" Target="../media/image95.emf"/><Relationship Id="rId81" Type="http://schemas.openxmlformats.org/officeDocument/2006/relationships/image" Target="../media/image98.png"/><Relationship Id="rId4" Type="http://schemas.openxmlformats.org/officeDocument/2006/relationships/image" Target="../media/image21.emf"/><Relationship Id="rId9" Type="http://schemas.openxmlformats.org/officeDocument/2006/relationships/image" Target="../media/image26.emf"/><Relationship Id="rId13" Type="http://schemas.openxmlformats.org/officeDocument/2006/relationships/image" Target="../media/image30.emf"/><Relationship Id="rId18" Type="http://schemas.openxmlformats.org/officeDocument/2006/relationships/image" Target="../media/image35.emf"/><Relationship Id="rId39" Type="http://schemas.openxmlformats.org/officeDocument/2006/relationships/image" Target="../media/image56.emf"/><Relationship Id="rId34" Type="http://schemas.openxmlformats.org/officeDocument/2006/relationships/image" Target="../media/image51.emf"/><Relationship Id="rId50" Type="http://schemas.openxmlformats.org/officeDocument/2006/relationships/image" Target="../media/image67.emf"/><Relationship Id="rId55" Type="http://schemas.openxmlformats.org/officeDocument/2006/relationships/image" Target="../media/image72.emf"/><Relationship Id="rId76" Type="http://schemas.openxmlformats.org/officeDocument/2006/relationships/image" Target="../media/image93.emf"/><Relationship Id="rId7" Type="http://schemas.openxmlformats.org/officeDocument/2006/relationships/image" Target="../media/image24.emf"/><Relationship Id="rId71" Type="http://schemas.openxmlformats.org/officeDocument/2006/relationships/image" Target="../media/image88.emf"/><Relationship Id="rId2" Type="http://schemas.openxmlformats.org/officeDocument/2006/relationships/notesSlide" Target="../notesSlides/notesSlide4.xml"/><Relationship Id="rId29" Type="http://schemas.openxmlformats.org/officeDocument/2006/relationships/image" Target="../media/image46.emf"/><Relationship Id="rId24" Type="http://schemas.openxmlformats.org/officeDocument/2006/relationships/image" Target="../media/image41.emf"/><Relationship Id="rId40" Type="http://schemas.openxmlformats.org/officeDocument/2006/relationships/image" Target="../media/image57.emf"/><Relationship Id="rId45" Type="http://schemas.openxmlformats.org/officeDocument/2006/relationships/image" Target="../media/image62.emf"/><Relationship Id="rId66" Type="http://schemas.openxmlformats.org/officeDocument/2006/relationships/image" Target="../media/image83.emf"/></Relationships>
</file>

<file path=ppt/slides/_rels/slide5.xml.rels><?xml version="1.0" encoding="UTF-8" standalone="yes"?>
<Relationships xmlns="http://schemas.openxmlformats.org/package/2006/relationships"><Relationship Id="rId117" Type="http://schemas.openxmlformats.org/officeDocument/2006/relationships/image" Target="../media/image213.emf"/><Relationship Id="rId21" Type="http://schemas.openxmlformats.org/officeDocument/2006/relationships/image" Target="../media/image117.emf"/><Relationship Id="rId42" Type="http://schemas.openxmlformats.org/officeDocument/2006/relationships/image" Target="../media/image138.emf"/><Relationship Id="rId63" Type="http://schemas.openxmlformats.org/officeDocument/2006/relationships/image" Target="../media/image159.emf"/><Relationship Id="rId84" Type="http://schemas.openxmlformats.org/officeDocument/2006/relationships/image" Target="../media/image180.emf"/><Relationship Id="rId138" Type="http://schemas.openxmlformats.org/officeDocument/2006/relationships/image" Target="../media/image234.emf"/><Relationship Id="rId159" Type="http://schemas.openxmlformats.org/officeDocument/2006/relationships/image" Target="../media/image255.emf"/><Relationship Id="rId107" Type="http://schemas.openxmlformats.org/officeDocument/2006/relationships/image" Target="../media/image203.emf"/><Relationship Id="rId11" Type="http://schemas.openxmlformats.org/officeDocument/2006/relationships/image" Target="../media/image107.emf"/><Relationship Id="rId32" Type="http://schemas.openxmlformats.org/officeDocument/2006/relationships/image" Target="../media/image128.emf"/><Relationship Id="rId53" Type="http://schemas.openxmlformats.org/officeDocument/2006/relationships/image" Target="../media/image149.emf"/><Relationship Id="rId74" Type="http://schemas.openxmlformats.org/officeDocument/2006/relationships/image" Target="../media/image170.emf"/><Relationship Id="rId128" Type="http://schemas.openxmlformats.org/officeDocument/2006/relationships/image" Target="../media/image224.emf"/><Relationship Id="rId149" Type="http://schemas.openxmlformats.org/officeDocument/2006/relationships/image" Target="../media/image245.emf"/><Relationship Id="rId5" Type="http://schemas.openxmlformats.org/officeDocument/2006/relationships/image" Target="../media/image101.emf"/><Relationship Id="rId95" Type="http://schemas.openxmlformats.org/officeDocument/2006/relationships/image" Target="../media/image191.emf"/><Relationship Id="rId160" Type="http://schemas.openxmlformats.org/officeDocument/2006/relationships/image" Target="../media/image256.emf"/><Relationship Id="rId22" Type="http://schemas.openxmlformats.org/officeDocument/2006/relationships/image" Target="../media/image118.emf"/><Relationship Id="rId43" Type="http://schemas.openxmlformats.org/officeDocument/2006/relationships/image" Target="../media/image139.emf"/><Relationship Id="rId64" Type="http://schemas.openxmlformats.org/officeDocument/2006/relationships/image" Target="../media/image160.emf"/><Relationship Id="rId118" Type="http://schemas.openxmlformats.org/officeDocument/2006/relationships/image" Target="../media/image214.emf"/><Relationship Id="rId139" Type="http://schemas.openxmlformats.org/officeDocument/2006/relationships/image" Target="../media/image235.emf"/><Relationship Id="rId85" Type="http://schemas.openxmlformats.org/officeDocument/2006/relationships/image" Target="../media/image181.emf"/><Relationship Id="rId150" Type="http://schemas.openxmlformats.org/officeDocument/2006/relationships/image" Target="../media/image246.emf"/><Relationship Id="rId12" Type="http://schemas.openxmlformats.org/officeDocument/2006/relationships/image" Target="../media/image108.emf"/><Relationship Id="rId17" Type="http://schemas.openxmlformats.org/officeDocument/2006/relationships/image" Target="../media/image113.emf"/><Relationship Id="rId33" Type="http://schemas.openxmlformats.org/officeDocument/2006/relationships/image" Target="../media/image129.emf"/><Relationship Id="rId38" Type="http://schemas.openxmlformats.org/officeDocument/2006/relationships/image" Target="../media/image134.emf"/><Relationship Id="rId59" Type="http://schemas.openxmlformats.org/officeDocument/2006/relationships/image" Target="../media/image155.emf"/><Relationship Id="rId103" Type="http://schemas.openxmlformats.org/officeDocument/2006/relationships/image" Target="../media/image199.emf"/><Relationship Id="rId108" Type="http://schemas.openxmlformats.org/officeDocument/2006/relationships/image" Target="../media/image204.emf"/><Relationship Id="rId124" Type="http://schemas.openxmlformats.org/officeDocument/2006/relationships/image" Target="../media/image220.emf"/><Relationship Id="rId129" Type="http://schemas.openxmlformats.org/officeDocument/2006/relationships/image" Target="../media/image225.emf"/><Relationship Id="rId54" Type="http://schemas.openxmlformats.org/officeDocument/2006/relationships/image" Target="../media/image150.emf"/><Relationship Id="rId70" Type="http://schemas.openxmlformats.org/officeDocument/2006/relationships/image" Target="../media/image166.emf"/><Relationship Id="rId75" Type="http://schemas.openxmlformats.org/officeDocument/2006/relationships/image" Target="../media/image171.emf"/><Relationship Id="rId91" Type="http://schemas.openxmlformats.org/officeDocument/2006/relationships/image" Target="../media/image187.emf"/><Relationship Id="rId96" Type="http://schemas.openxmlformats.org/officeDocument/2006/relationships/image" Target="../media/image192.emf"/><Relationship Id="rId140" Type="http://schemas.openxmlformats.org/officeDocument/2006/relationships/image" Target="../media/image236.emf"/><Relationship Id="rId145" Type="http://schemas.openxmlformats.org/officeDocument/2006/relationships/image" Target="../media/image241.emf"/><Relationship Id="rId161" Type="http://schemas.openxmlformats.org/officeDocument/2006/relationships/image" Target="../media/image257.emf"/><Relationship Id="rId1" Type="http://schemas.openxmlformats.org/officeDocument/2006/relationships/slideLayout" Target="../slideLayouts/slideLayout4.xml"/><Relationship Id="rId6" Type="http://schemas.openxmlformats.org/officeDocument/2006/relationships/image" Target="../media/image102.emf"/><Relationship Id="rId23" Type="http://schemas.openxmlformats.org/officeDocument/2006/relationships/image" Target="../media/image119.emf"/><Relationship Id="rId28" Type="http://schemas.openxmlformats.org/officeDocument/2006/relationships/image" Target="../media/image124.emf"/><Relationship Id="rId49" Type="http://schemas.openxmlformats.org/officeDocument/2006/relationships/image" Target="../media/image145.emf"/><Relationship Id="rId114" Type="http://schemas.openxmlformats.org/officeDocument/2006/relationships/image" Target="../media/image210.emf"/><Relationship Id="rId119" Type="http://schemas.openxmlformats.org/officeDocument/2006/relationships/image" Target="../media/image215.emf"/><Relationship Id="rId44" Type="http://schemas.openxmlformats.org/officeDocument/2006/relationships/image" Target="../media/image140.emf"/><Relationship Id="rId60" Type="http://schemas.openxmlformats.org/officeDocument/2006/relationships/image" Target="../media/image156.emf"/><Relationship Id="rId65" Type="http://schemas.openxmlformats.org/officeDocument/2006/relationships/image" Target="../media/image161.emf"/><Relationship Id="rId81" Type="http://schemas.openxmlformats.org/officeDocument/2006/relationships/image" Target="../media/image177.emf"/><Relationship Id="rId86" Type="http://schemas.openxmlformats.org/officeDocument/2006/relationships/image" Target="../media/image182.emf"/><Relationship Id="rId130" Type="http://schemas.openxmlformats.org/officeDocument/2006/relationships/image" Target="../media/image226.emf"/><Relationship Id="rId135" Type="http://schemas.openxmlformats.org/officeDocument/2006/relationships/image" Target="../media/image231.emf"/><Relationship Id="rId151" Type="http://schemas.openxmlformats.org/officeDocument/2006/relationships/image" Target="../media/image247.emf"/><Relationship Id="rId156" Type="http://schemas.openxmlformats.org/officeDocument/2006/relationships/image" Target="../media/image252.emf"/><Relationship Id="rId13" Type="http://schemas.openxmlformats.org/officeDocument/2006/relationships/image" Target="../media/image109.emf"/><Relationship Id="rId18" Type="http://schemas.openxmlformats.org/officeDocument/2006/relationships/image" Target="../media/image114.emf"/><Relationship Id="rId39" Type="http://schemas.openxmlformats.org/officeDocument/2006/relationships/image" Target="../media/image135.emf"/><Relationship Id="rId109" Type="http://schemas.openxmlformats.org/officeDocument/2006/relationships/image" Target="../media/image205.emf"/><Relationship Id="rId34" Type="http://schemas.openxmlformats.org/officeDocument/2006/relationships/image" Target="../media/image130.emf"/><Relationship Id="rId50" Type="http://schemas.openxmlformats.org/officeDocument/2006/relationships/image" Target="../media/image146.emf"/><Relationship Id="rId55" Type="http://schemas.openxmlformats.org/officeDocument/2006/relationships/image" Target="../media/image151.emf"/><Relationship Id="rId76" Type="http://schemas.openxmlformats.org/officeDocument/2006/relationships/image" Target="../media/image172.emf"/><Relationship Id="rId97" Type="http://schemas.openxmlformats.org/officeDocument/2006/relationships/image" Target="../media/image193.emf"/><Relationship Id="rId104" Type="http://schemas.openxmlformats.org/officeDocument/2006/relationships/image" Target="../media/image200.emf"/><Relationship Id="rId120" Type="http://schemas.openxmlformats.org/officeDocument/2006/relationships/image" Target="../media/image216.emf"/><Relationship Id="rId125" Type="http://schemas.openxmlformats.org/officeDocument/2006/relationships/image" Target="../media/image221.emf"/><Relationship Id="rId141" Type="http://schemas.openxmlformats.org/officeDocument/2006/relationships/image" Target="../media/image237.emf"/><Relationship Id="rId146" Type="http://schemas.openxmlformats.org/officeDocument/2006/relationships/image" Target="../media/image242.emf"/><Relationship Id="rId7" Type="http://schemas.openxmlformats.org/officeDocument/2006/relationships/image" Target="../media/image103.emf"/><Relationship Id="rId71" Type="http://schemas.openxmlformats.org/officeDocument/2006/relationships/image" Target="../media/image167.emf"/><Relationship Id="rId92" Type="http://schemas.openxmlformats.org/officeDocument/2006/relationships/image" Target="../media/image188.emf"/><Relationship Id="rId162" Type="http://schemas.openxmlformats.org/officeDocument/2006/relationships/image" Target="../media/image258.emf"/><Relationship Id="rId2" Type="http://schemas.openxmlformats.org/officeDocument/2006/relationships/notesSlide" Target="../notesSlides/notesSlide5.xml"/><Relationship Id="rId29" Type="http://schemas.openxmlformats.org/officeDocument/2006/relationships/image" Target="../media/image125.emf"/><Relationship Id="rId24" Type="http://schemas.openxmlformats.org/officeDocument/2006/relationships/image" Target="../media/image120.emf"/><Relationship Id="rId40" Type="http://schemas.openxmlformats.org/officeDocument/2006/relationships/image" Target="../media/image136.emf"/><Relationship Id="rId45" Type="http://schemas.openxmlformats.org/officeDocument/2006/relationships/image" Target="../media/image141.emf"/><Relationship Id="rId66" Type="http://schemas.openxmlformats.org/officeDocument/2006/relationships/image" Target="../media/image162.emf"/><Relationship Id="rId87" Type="http://schemas.openxmlformats.org/officeDocument/2006/relationships/image" Target="../media/image183.emf"/><Relationship Id="rId110" Type="http://schemas.openxmlformats.org/officeDocument/2006/relationships/image" Target="../media/image206.emf"/><Relationship Id="rId115" Type="http://schemas.openxmlformats.org/officeDocument/2006/relationships/image" Target="../media/image211.emf"/><Relationship Id="rId131" Type="http://schemas.openxmlformats.org/officeDocument/2006/relationships/image" Target="../media/image227.emf"/><Relationship Id="rId136" Type="http://schemas.openxmlformats.org/officeDocument/2006/relationships/image" Target="../media/image232.emf"/><Relationship Id="rId157" Type="http://schemas.openxmlformats.org/officeDocument/2006/relationships/image" Target="../media/image253.emf"/><Relationship Id="rId61" Type="http://schemas.openxmlformats.org/officeDocument/2006/relationships/image" Target="../media/image157.emf"/><Relationship Id="rId82" Type="http://schemas.openxmlformats.org/officeDocument/2006/relationships/image" Target="../media/image178.emf"/><Relationship Id="rId152" Type="http://schemas.openxmlformats.org/officeDocument/2006/relationships/image" Target="../media/image248.emf"/><Relationship Id="rId19" Type="http://schemas.openxmlformats.org/officeDocument/2006/relationships/image" Target="../media/image115.emf"/><Relationship Id="rId14" Type="http://schemas.openxmlformats.org/officeDocument/2006/relationships/image" Target="../media/image110.emf"/><Relationship Id="rId30" Type="http://schemas.openxmlformats.org/officeDocument/2006/relationships/image" Target="../media/image126.emf"/><Relationship Id="rId35" Type="http://schemas.openxmlformats.org/officeDocument/2006/relationships/image" Target="../media/image131.emf"/><Relationship Id="rId56" Type="http://schemas.openxmlformats.org/officeDocument/2006/relationships/image" Target="../media/image152.emf"/><Relationship Id="rId77" Type="http://schemas.openxmlformats.org/officeDocument/2006/relationships/image" Target="../media/image173.emf"/><Relationship Id="rId100" Type="http://schemas.openxmlformats.org/officeDocument/2006/relationships/image" Target="../media/image196.emf"/><Relationship Id="rId105" Type="http://schemas.openxmlformats.org/officeDocument/2006/relationships/image" Target="../media/image201.emf"/><Relationship Id="rId126" Type="http://schemas.openxmlformats.org/officeDocument/2006/relationships/image" Target="../media/image222.emf"/><Relationship Id="rId147" Type="http://schemas.openxmlformats.org/officeDocument/2006/relationships/image" Target="../media/image243.emf"/><Relationship Id="rId8" Type="http://schemas.openxmlformats.org/officeDocument/2006/relationships/image" Target="../media/image104.emf"/><Relationship Id="rId51" Type="http://schemas.openxmlformats.org/officeDocument/2006/relationships/image" Target="../media/image147.emf"/><Relationship Id="rId72" Type="http://schemas.openxmlformats.org/officeDocument/2006/relationships/image" Target="../media/image168.emf"/><Relationship Id="rId93" Type="http://schemas.openxmlformats.org/officeDocument/2006/relationships/image" Target="../media/image189.emf"/><Relationship Id="rId98" Type="http://schemas.openxmlformats.org/officeDocument/2006/relationships/image" Target="../media/image194.emf"/><Relationship Id="rId121" Type="http://schemas.openxmlformats.org/officeDocument/2006/relationships/image" Target="../media/image217.emf"/><Relationship Id="rId142" Type="http://schemas.openxmlformats.org/officeDocument/2006/relationships/image" Target="../media/image238.emf"/><Relationship Id="rId163" Type="http://schemas.openxmlformats.org/officeDocument/2006/relationships/image" Target="../media/image259.emf"/><Relationship Id="rId3" Type="http://schemas.openxmlformats.org/officeDocument/2006/relationships/image" Target="../media/image99.emf"/><Relationship Id="rId25" Type="http://schemas.openxmlformats.org/officeDocument/2006/relationships/image" Target="../media/image121.emf"/><Relationship Id="rId46" Type="http://schemas.openxmlformats.org/officeDocument/2006/relationships/image" Target="../media/image142.emf"/><Relationship Id="rId67" Type="http://schemas.openxmlformats.org/officeDocument/2006/relationships/image" Target="../media/image163.emf"/><Relationship Id="rId116" Type="http://schemas.openxmlformats.org/officeDocument/2006/relationships/image" Target="../media/image212.emf"/><Relationship Id="rId137" Type="http://schemas.openxmlformats.org/officeDocument/2006/relationships/image" Target="../media/image233.emf"/><Relationship Id="rId158" Type="http://schemas.openxmlformats.org/officeDocument/2006/relationships/image" Target="../media/image254.emf"/><Relationship Id="rId20" Type="http://schemas.openxmlformats.org/officeDocument/2006/relationships/image" Target="../media/image116.emf"/><Relationship Id="rId41" Type="http://schemas.openxmlformats.org/officeDocument/2006/relationships/image" Target="../media/image137.emf"/><Relationship Id="rId62" Type="http://schemas.openxmlformats.org/officeDocument/2006/relationships/image" Target="../media/image158.emf"/><Relationship Id="rId83" Type="http://schemas.openxmlformats.org/officeDocument/2006/relationships/image" Target="../media/image179.emf"/><Relationship Id="rId88" Type="http://schemas.openxmlformats.org/officeDocument/2006/relationships/image" Target="../media/image184.emf"/><Relationship Id="rId111" Type="http://schemas.openxmlformats.org/officeDocument/2006/relationships/image" Target="../media/image207.emf"/><Relationship Id="rId132" Type="http://schemas.openxmlformats.org/officeDocument/2006/relationships/image" Target="../media/image228.emf"/><Relationship Id="rId153" Type="http://schemas.openxmlformats.org/officeDocument/2006/relationships/image" Target="../media/image249.emf"/><Relationship Id="rId15" Type="http://schemas.openxmlformats.org/officeDocument/2006/relationships/image" Target="../media/image111.emf"/><Relationship Id="rId36" Type="http://schemas.openxmlformats.org/officeDocument/2006/relationships/image" Target="../media/image132.emf"/><Relationship Id="rId57" Type="http://schemas.openxmlformats.org/officeDocument/2006/relationships/image" Target="../media/image153.emf"/><Relationship Id="rId106" Type="http://schemas.openxmlformats.org/officeDocument/2006/relationships/image" Target="../media/image202.emf"/><Relationship Id="rId127" Type="http://schemas.openxmlformats.org/officeDocument/2006/relationships/image" Target="../media/image223.emf"/><Relationship Id="rId10" Type="http://schemas.openxmlformats.org/officeDocument/2006/relationships/image" Target="../media/image106.emf"/><Relationship Id="rId31" Type="http://schemas.openxmlformats.org/officeDocument/2006/relationships/image" Target="../media/image127.emf"/><Relationship Id="rId52" Type="http://schemas.openxmlformats.org/officeDocument/2006/relationships/image" Target="../media/image148.emf"/><Relationship Id="rId73" Type="http://schemas.openxmlformats.org/officeDocument/2006/relationships/image" Target="../media/image169.emf"/><Relationship Id="rId78" Type="http://schemas.openxmlformats.org/officeDocument/2006/relationships/image" Target="../media/image174.emf"/><Relationship Id="rId94" Type="http://schemas.openxmlformats.org/officeDocument/2006/relationships/image" Target="../media/image190.emf"/><Relationship Id="rId99" Type="http://schemas.openxmlformats.org/officeDocument/2006/relationships/image" Target="../media/image195.emf"/><Relationship Id="rId101" Type="http://schemas.openxmlformats.org/officeDocument/2006/relationships/image" Target="../media/image197.emf"/><Relationship Id="rId122" Type="http://schemas.openxmlformats.org/officeDocument/2006/relationships/image" Target="../media/image218.emf"/><Relationship Id="rId143" Type="http://schemas.openxmlformats.org/officeDocument/2006/relationships/image" Target="../media/image239.emf"/><Relationship Id="rId148" Type="http://schemas.openxmlformats.org/officeDocument/2006/relationships/image" Target="../media/image244.emf"/><Relationship Id="rId164" Type="http://schemas.openxmlformats.org/officeDocument/2006/relationships/image" Target="../media/image260.emf"/><Relationship Id="rId4" Type="http://schemas.openxmlformats.org/officeDocument/2006/relationships/image" Target="../media/image100.emf"/><Relationship Id="rId9" Type="http://schemas.openxmlformats.org/officeDocument/2006/relationships/image" Target="../media/image105.emf"/><Relationship Id="rId26" Type="http://schemas.openxmlformats.org/officeDocument/2006/relationships/image" Target="../media/image122.emf"/><Relationship Id="rId47" Type="http://schemas.openxmlformats.org/officeDocument/2006/relationships/image" Target="../media/image143.emf"/><Relationship Id="rId68" Type="http://schemas.openxmlformats.org/officeDocument/2006/relationships/image" Target="../media/image164.emf"/><Relationship Id="rId89" Type="http://schemas.openxmlformats.org/officeDocument/2006/relationships/image" Target="../media/image185.emf"/><Relationship Id="rId112" Type="http://schemas.openxmlformats.org/officeDocument/2006/relationships/image" Target="../media/image208.emf"/><Relationship Id="rId133" Type="http://schemas.openxmlformats.org/officeDocument/2006/relationships/image" Target="../media/image229.emf"/><Relationship Id="rId154" Type="http://schemas.openxmlformats.org/officeDocument/2006/relationships/image" Target="../media/image250.emf"/><Relationship Id="rId16" Type="http://schemas.openxmlformats.org/officeDocument/2006/relationships/image" Target="../media/image112.emf"/><Relationship Id="rId37" Type="http://schemas.openxmlformats.org/officeDocument/2006/relationships/image" Target="../media/image133.emf"/><Relationship Id="rId58" Type="http://schemas.openxmlformats.org/officeDocument/2006/relationships/image" Target="../media/image154.emf"/><Relationship Id="rId79" Type="http://schemas.openxmlformats.org/officeDocument/2006/relationships/image" Target="../media/image175.emf"/><Relationship Id="rId102" Type="http://schemas.openxmlformats.org/officeDocument/2006/relationships/image" Target="../media/image198.emf"/><Relationship Id="rId123" Type="http://schemas.openxmlformats.org/officeDocument/2006/relationships/image" Target="../media/image219.emf"/><Relationship Id="rId144" Type="http://schemas.openxmlformats.org/officeDocument/2006/relationships/image" Target="../media/image240.emf"/><Relationship Id="rId90" Type="http://schemas.openxmlformats.org/officeDocument/2006/relationships/image" Target="../media/image186.emf"/><Relationship Id="rId27" Type="http://schemas.openxmlformats.org/officeDocument/2006/relationships/image" Target="../media/image123.emf"/><Relationship Id="rId48" Type="http://schemas.openxmlformats.org/officeDocument/2006/relationships/image" Target="../media/image144.emf"/><Relationship Id="rId69" Type="http://schemas.openxmlformats.org/officeDocument/2006/relationships/image" Target="../media/image165.emf"/><Relationship Id="rId113" Type="http://schemas.openxmlformats.org/officeDocument/2006/relationships/image" Target="../media/image209.emf"/><Relationship Id="rId134" Type="http://schemas.openxmlformats.org/officeDocument/2006/relationships/image" Target="../media/image230.emf"/><Relationship Id="rId80" Type="http://schemas.openxmlformats.org/officeDocument/2006/relationships/image" Target="../media/image176.emf"/><Relationship Id="rId155" Type="http://schemas.openxmlformats.org/officeDocument/2006/relationships/image" Target="../media/image251.emf"/></Relationships>
</file>

<file path=ppt/slides/_rels/slide6.xml.rels><?xml version="1.0" encoding="UTF-8" standalone="yes"?>
<Relationships xmlns="http://schemas.openxmlformats.org/package/2006/relationships"><Relationship Id="rId26" Type="http://schemas.openxmlformats.org/officeDocument/2006/relationships/image" Target="../media/image284.emf"/><Relationship Id="rId21" Type="http://schemas.openxmlformats.org/officeDocument/2006/relationships/image" Target="../media/image279.emf"/><Relationship Id="rId42" Type="http://schemas.openxmlformats.org/officeDocument/2006/relationships/image" Target="../media/image300.emf"/><Relationship Id="rId47" Type="http://schemas.openxmlformats.org/officeDocument/2006/relationships/image" Target="../media/image305.emf"/><Relationship Id="rId63" Type="http://schemas.openxmlformats.org/officeDocument/2006/relationships/image" Target="../media/image321.emf"/><Relationship Id="rId68" Type="http://schemas.openxmlformats.org/officeDocument/2006/relationships/image" Target="../media/image326.emf"/><Relationship Id="rId16" Type="http://schemas.openxmlformats.org/officeDocument/2006/relationships/image" Target="../media/image274.emf"/><Relationship Id="rId11" Type="http://schemas.openxmlformats.org/officeDocument/2006/relationships/image" Target="../media/image269.emf"/><Relationship Id="rId24" Type="http://schemas.openxmlformats.org/officeDocument/2006/relationships/image" Target="../media/image282.emf"/><Relationship Id="rId32" Type="http://schemas.openxmlformats.org/officeDocument/2006/relationships/image" Target="../media/image290.emf"/><Relationship Id="rId37" Type="http://schemas.openxmlformats.org/officeDocument/2006/relationships/image" Target="../media/image295.emf"/><Relationship Id="rId40" Type="http://schemas.openxmlformats.org/officeDocument/2006/relationships/image" Target="../media/image298.emf"/><Relationship Id="rId45" Type="http://schemas.openxmlformats.org/officeDocument/2006/relationships/image" Target="../media/image303.emf"/><Relationship Id="rId53" Type="http://schemas.openxmlformats.org/officeDocument/2006/relationships/image" Target="../media/image311.emf"/><Relationship Id="rId58" Type="http://schemas.openxmlformats.org/officeDocument/2006/relationships/image" Target="../media/image316.emf"/><Relationship Id="rId66" Type="http://schemas.openxmlformats.org/officeDocument/2006/relationships/image" Target="../media/image324.emf"/><Relationship Id="rId74" Type="http://schemas.openxmlformats.org/officeDocument/2006/relationships/image" Target="../media/image332.emf"/><Relationship Id="rId5" Type="http://schemas.openxmlformats.org/officeDocument/2006/relationships/image" Target="../media/image263.emf"/><Relationship Id="rId61" Type="http://schemas.openxmlformats.org/officeDocument/2006/relationships/image" Target="../media/image319.emf"/><Relationship Id="rId19" Type="http://schemas.openxmlformats.org/officeDocument/2006/relationships/image" Target="../media/image277.emf"/><Relationship Id="rId14" Type="http://schemas.openxmlformats.org/officeDocument/2006/relationships/image" Target="../media/image272.emf"/><Relationship Id="rId22" Type="http://schemas.openxmlformats.org/officeDocument/2006/relationships/image" Target="../media/image280.emf"/><Relationship Id="rId27" Type="http://schemas.openxmlformats.org/officeDocument/2006/relationships/image" Target="../media/image285.emf"/><Relationship Id="rId30" Type="http://schemas.openxmlformats.org/officeDocument/2006/relationships/image" Target="../media/image288.emf"/><Relationship Id="rId35" Type="http://schemas.openxmlformats.org/officeDocument/2006/relationships/image" Target="../media/image293.emf"/><Relationship Id="rId43" Type="http://schemas.openxmlformats.org/officeDocument/2006/relationships/image" Target="../media/image301.emf"/><Relationship Id="rId48" Type="http://schemas.openxmlformats.org/officeDocument/2006/relationships/image" Target="../media/image306.emf"/><Relationship Id="rId56" Type="http://schemas.openxmlformats.org/officeDocument/2006/relationships/image" Target="../media/image314.emf"/><Relationship Id="rId64" Type="http://schemas.openxmlformats.org/officeDocument/2006/relationships/image" Target="../media/image322.emf"/><Relationship Id="rId69" Type="http://schemas.openxmlformats.org/officeDocument/2006/relationships/image" Target="../media/image327.emf"/><Relationship Id="rId77" Type="http://schemas.openxmlformats.org/officeDocument/2006/relationships/image" Target="../media/image335.jpeg"/><Relationship Id="rId8" Type="http://schemas.openxmlformats.org/officeDocument/2006/relationships/image" Target="../media/image266.emf"/><Relationship Id="rId51" Type="http://schemas.openxmlformats.org/officeDocument/2006/relationships/image" Target="../media/image309.emf"/><Relationship Id="rId72" Type="http://schemas.openxmlformats.org/officeDocument/2006/relationships/image" Target="../media/image330.emf"/><Relationship Id="rId3" Type="http://schemas.openxmlformats.org/officeDocument/2006/relationships/image" Target="../media/image261.emf"/><Relationship Id="rId12" Type="http://schemas.openxmlformats.org/officeDocument/2006/relationships/image" Target="../media/image270.emf"/><Relationship Id="rId17" Type="http://schemas.openxmlformats.org/officeDocument/2006/relationships/image" Target="../media/image275.emf"/><Relationship Id="rId25" Type="http://schemas.openxmlformats.org/officeDocument/2006/relationships/image" Target="../media/image283.emf"/><Relationship Id="rId33" Type="http://schemas.openxmlformats.org/officeDocument/2006/relationships/image" Target="../media/image291.emf"/><Relationship Id="rId38" Type="http://schemas.openxmlformats.org/officeDocument/2006/relationships/image" Target="../media/image296.emf"/><Relationship Id="rId46" Type="http://schemas.openxmlformats.org/officeDocument/2006/relationships/image" Target="../media/image304.emf"/><Relationship Id="rId59" Type="http://schemas.openxmlformats.org/officeDocument/2006/relationships/image" Target="../media/image317.emf"/><Relationship Id="rId67" Type="http://schemas.openxmlformats.org/officeDocument/2006/relationships/image" Target="../media/image325.emf"/><Relationship Id="rId20" Type="http://schemas.openxmlformats.org/officeDocument/2006/relationships/image" Target="../media/image278.emf"/><Relationship Id="rId41" Type="http://schemas.openxmlformats.org/officeDocument/2006/relationships/image" Target="../media/image299.emf"/><Relationship Id="rId54" Type="http://schemas.openxmlformats.org/officeDocument/2006/relationships/image" Target="../media/image312.emf"/><Relationship Id="rId62" Type="http://schemas.openxmlformats.org/officeDocument/2006/relationships/image" Target="../media/image320.emf"/><Relationship Id="rId70" Type="http://schemas.openxmlformats.org/officeDocument/2006/relationships/image" Target="../media/image328.emf"/><Relationship Id="rId75" Type="http://schemas.openxmlformats.org/officeDocument/2006/relationships/image" Target="../media/image333.jpg"/><Relationship Id="rId1" Type="http://schemas.openxmlformats.org/officeDocument/2006/relationships/slideLayout" Target="../slideLayouts/slideLayout4.xml"/><Relationship Id="rId6" Type="http://schemas.openxmlformats.org/officeDocument/2006/relationships/image" Target="../media/image264.emf"/><Relationship Id="rId15" Type="http://schemas.openxmlformats.org/officeDocument/2006/relationships/image" Target="../media/image273.emf"/><Relationship Id="rId23" Type="http://schemas.openxmlformats.org/officeDocument/2006/relationships/image" Target="../media/image281.emf"/><Relationship Id="rId28" Type="http://schemas.openxmlformats.org/officeDocument/2006/relationships/image" Target="../media/image286.emf"/><Relationship Id="rId36" Type="http://schemas.openxmlformats.org/officeDocument/2006/relationships/image" Target="../media/image294.emf"/><Relationship Id="rId49" Type="http://schemas.openxmlformats.org/officeDocument/2006/relationships/image" Target="../media/image307.emf"/><Relationship Id="rId57" Type="http://schemas.openxmlformats.org/officeDocument/2006/relationships/image" Target="../media/image315.emf"/><Relationship Id="rId10" Type="http://schemas.openxmlformats.org/officeDocument/2006/relationships/image" Target="../media/image268.emf"/><Relationship Id="rId31" Type="http://schemas.openxmlformats.org/officeDocument/2006/relationships/image" Target="../media/image289.emf"/><Relationship Id="rId44" Type="http://schemas.openxmlformats.org/officeDocument/2006/relationships/image" Target="../media/image302.emf"/><Relationship Id="rId52" Type="http://schemas.openxmlformats.org/officeDocument/2006/relationships/image" Target="../media/image310.emf"/><Relationship Id="rId60" Type="http://schemas.openxmlformats.org/officeDocument/2006/relationships/image" Target="../media/image318.emf"/><Relationship Id="rId65" Type="http://schemas.openxmlformats.org/officeDocument/2006/relationships/image" Target="../media/image323.emf"/><Relationship Id="rId73" Type="http://schemas.openxmlformats.org/officeDocument/2006/relationships/image" Target="../media/image331.emf"/><Relationship Id="rId4" Type="http://schemas.openxmlformats.org/officeDocument/2006/relationships/image" Target="../media/image262.emf"/><Relationship Id="rId9" Type="http://schemas.openxmlformats.org/officeDocument/2006/relationships/image" Target="../media/image267.emf"/><Relationship Id="rId13" Type="http://schemas.openxmlformats.org/officeDocument/2006/relationships/image" Target="../media/image271.emf"/><Relationship Id="rId18" Type="http://schemas.openxmlformats.org/officeDocument/2006/relationships/image" Target="../media/image276.emf"/><Relationship Id="rId39" Type="http://schemas.openxmlformats.org/officeDocument/2006/relationships/image" Target="../media/image297.emf"/><Relationship Id="rId34" Type="http://schemas.openxmlformats.org/officeDocument/2006/relationships/image" Target="../media/image292.emf"/><Relationship Id="rId50" Type="http://schemas.openxmlformats.org/officeDocument/2006/relationships/image" Target="../media/image308.emf"/><Relationship Id="rId55" Type="http://schemas.openxmlformats.org/officeDocument/2006/relationships/image" Target="../media/image313.emf"/><Relationship Id="rId76" Type="http://schemas.openxmlformats.org/officeDocument/2006/relationships/image" Target="../media/image334.png"/><Relationship Id="rId7" Type="http://schemas.openxmlformats.org/officeDocument/2006/relationships/image" Target="../media/image265.emf"/><Relationship Id="rId71" Type="http://schemas.openxmlformats.org/officeDocument/2006/relationships/image" Target="../media/image329.emf"/><Relationship Id="rId2" Type="http://schemas.openxmlformats.org/officeDocument/2006/relationships/notesSlide" Target="../notesSlides/notesSlide6.xml"/><Relationship Id="rId29" Type="http://schemas.openxmlformats.org/officeDocument/2006/relationships/image" Target="../media/image287.emf"/></Relationships>
</file>

<file path=ppt/slides/_rels/slide7.xml.rels><?xml version="1.0" encoding="UTF-8" standalone="yes"?>
<Relationships xmlns="http://schemas.openxmlformats.org/package/2006/relationships"><Relationship Id="rId26" Type="http://schemas.openxmlformats.org/officeDocument/2006/relationships/image" Target="../media/image359.emf"/><Relationship Id="rId21" Type="http://schemas.openxmlformats.org/officeDocument/2006/relationships/image" Target="../media/image354.emf"/><Relationship Id="rId42" Type="http://schemas.openxmlformats.org/officeDocument/2006/relationships/image" Target="../media/image375.emf"/><Relationship Id="rId47" Type="http://schemas.openxmlformats.org/officeDocument/2006/relationships/image" Target="../media/image380.emf"/><Relationship Id="rId63" Type="http://schemas.openxmlformats.org/officeDocument/2006/relationships/image" Target="../media/image396.emf"/><Relationship Id="rId68" Type="http://schemas.openxmlformats.org/officeDocument/2006/relationships/image" Target="../media/image401.emf"/><Relationship Id="rId84" Type="http://schemas.openxmlformats.org/officeDocument/2006/relationships/image" Target="../media/image417.emf"/><Relationship Id="rId89" Type="http://schemas.openxmlformats.org/officeDocument/2006/relationships/image" Target="../media/image422.emf"/><Relationship Id="rId112" Type="http://schemas.openxmlformats.org/officeDocument/2006/relationships/image" Target="../media/image445.png"/><Relationship Id="rId16" Type="http://schemas.openxmlformats.org/officeDocument/2006/relationships/image" Target="../media/image349.emf"/><Relationship Id="rId107" Type="http://schemas.openxmlformats.org/officeDocument/2006/relationships/image" Target="../media/image440.emf"/><Relationship Id="rId11" Type="http://schemas.openxmlformats.org/officeDocument/2006/relationships/image" Target="../media/image344.emf"/><Relationship Id="rId32" Type="http://schemas.openxmlformats.org/officeDocument/2006/relationships/image" Target="../media/image365.emf"/><Relationship Id="rId37" Type="http://schemas.openxmlformats.org/officeDocument/2006/relationships/image" Target="../media/image370.emf"/><Relationship Id="rId53" Type="http://schemas.openxmlformats.org/officeDocument/2006/relationships/image" Target="../media/image386.emf"/><Relationship Id="rId58" Type="http://schemas.openxmlformats.org/officeDocument/2006/relationships/image" Target="../media/image391.emf"/><Relationship Id="rId74" Type="http://schemas.openxmlformats.org/officeDocument/2006/relationships/image" Target="../media/image407.emf"/><Relationship Id="rId79" Type="http://schemas.openxmlformats.org/officeDocument/2006/relationships/image" Target="../media/image412.emf"/><Relationship Id="rId102" Type="http://schemas.openxmlformats.org/officeDocument/2006/relationships/image" Target="../media/image435.emf"/><Relationship Id="rId5" Type="http://schemas.openxmlformats.org/officeDocument/2006/relationships/image" Target="../media/image338.emf"/><Relationship Id="rId90" Type="http://schemas.openxmlformats.org/officeDocument/2006/relationships/image" Target="../media/image423.emf"/><Relationship Id="rId95" Type="http://schemas.openxmlformats.org/officeDocument/2006/relationships/image" Target="../media/image428.emf"/><Relationship Id="rId22" Type="http://schemas.openxmlformats.org/officeDocument/2006/relationships/image" Target="../media/image355.emf"/><Relationship Id="rId27" Type="http://schemas.openxmlformats.org/officeDocument/2006/relationships/image" Target="../media/image360.emf"/><Relationship Id="rId43" Type="http://schemas.openxmlformats.org/officeDocument/2006/relationships/image" Target="../media/image376.emf"/><Relationship Id="rId48" Type="http://schemas.openxmlformats.org/officeDocument/2006/relationships/image" Target="../media/image381.emf"/><Relationship Id="rId64" Type="http://schemas.openxmlformats.org/officeDocument/2006/relationships/image" Target="../media/image397.emf"/><Relationship Id="rId69" Type="http://schemas.openxmlformats.org/officeDocument/2006/relationships/image" Target="../media/image402.emf"/><Relationship Id="rId113" Type="http://schemas.openxmlformats.org/officeDocument/2006/relationships/image" Target="../media/image446.png"/><Relationship Id="rId80" Type="http://schemas.openxmlformats.org/officeDocument/2006/relationships/image" Target="../media/image413.emf"/><Relationship Id="rId85" Type="http://schemas.openxmlformats.org/officeDocument/2006/relationships/image" Target="../media/image418.emf"/><Relationship Id="rId12" Type="http://schemas.openxmlformats.org/officeDocument/2006/relationships/image" Target="../media/image345.emf"/><Relationship Id="rId17" Type="http://schemas.openxmlformats.org/officeDocument/2006/relationships/image" Target="../media/image350.emf"/><Relationship Id="rId33" Type="http://schemas.openxmlformats.org/officeDocument/2006/relationships/image" Target="../media/image366.emf"/><Relationship Id="rId38" Type="http://schemas.openxmlformats.org/officeDocument/2006/relationships/image" Target="../media/image371.emf"/><Relationship Id="rId59" Type="http://schemas.openxmlformats.org/officeDocument/2006/relationships/image" Target="../media/image392.emf"/><Relationship Id="rId103" Type="http://schemas.openxmlformats.org/officeDocument/2006/relationships/image" Target="../media/image436.emf"/><Relationship Id="rId108" Type="http://schemas.openxmlformats.org/officeDocument/2006/relationships/image" Target="../media/image441.emf"/><Relationship Id="rId54" Type="http://schemas.openxmlformats.org/officeDocument/2006/relationships/image" Target="../media/image387.emf"/><Relationship Id="rId70" Type="http://schemas.openxmlformats.org/officeDocument/2006/relationships/image" Target="../media/image403.emf"/><Relationship Id="rId75" Type="http://schemas.openxmlformats.org/officeDocument/2006/relationships/image" Target="../media/image408.emf"/><Relationship Id="rId91" Type="http://schemas.openxmlformats.org/officeDocument/2006/relationships/image" Target="../media/image424.emf"/><Relationship Id="rId96" Type="http://schemas.openxmlformats.org/officeDocument/2006/relationships/image" Target="../media/image429.emf"/><Relationship Id="rId1" Type="http://schemas.openxmlformats.org/officeDocument/2006/relationships/slideLayout" Target="../slideLayouts/slideLayout4.xml"/><Relationship Id="rId6" Type="http://schemas.openxmlformats.org/officeDocument/2006/relationships/image" Target="../media/image339.emf"/><Relationship Id="rId15" Type="http://schemas.openxmlformats.org/officeDocument/2006/relationships/image" Target="../media/image348.emf"/><Relationship Id="rId23" Type="http://schemas.openxmlformats.org/officeDocument/2006/relationships/image" Target="../media/image356.emf"/><Relationship Id="rId28" Type="http://schemas.openxmlformats.org/officeDocument/2006/relationships/image" Target="../media/image361.emf"/><Relationship Id="rId36" Type="http://schemas.openxmlformats.org/officeDocument/2006/relationships/image" Target="../media/image369.emf"/><Relationship Id="rId49" Type="http://schemas.openxmlformats.org/officeDocument/2006/relationships/image" Target="../media/image382.emf"/><Relationship Id="rId57" Type="http://schemas.openxmlformats.org/officeDocument/2006/relationships/image" Target="../media/image390.emf"/><Relationship Id="rId106" Type="http://schemas.openxmlformats.org/officeDocument/2006/relationships/image" Target="../media/image439.emf"/><Relationship Id="rId10" Type="http://schemas.openxmlformats.org/officeDocument/2006/relationships/image" Target="../media/image343.emf"/><Relationship Id="rId31" Type="http://schemas.openxmlformats.org/officeDocument/2006/relationships/image" Target="../media/image364.emf"/><Relationship Id="rId44" Type="http://schemas.openxmlformats.org/officeDocument/2006/relationships/image" Target="../media/image377.emf"/><Relationship Id="rId52" Type="http://schemas.openxmlformats.org/officeDocument/2006/relationships/image" Target="../media/image385.emf"/><Relationship Id="rId60" Type="http://schemas.openxmlformats.org/officeDocument/2006/relationships/image" Target="../media/image393.emf"/><Relationship Id="rId65" Type="http://schemas.openxmlformats.org/officeDocument/2006/relationships/image" Target="../media/image398.emf"/><Relationship Id="rId73" Type="http://schemas.openxmlformats.org/officeDocument/2006/relationships/image" Target="../media/image406.emf"/><Relationship Id="rId78" Type="http://schemas.openxmlformats.org/officeDocument/2006/relationships/image" Target="../media/image411.emf"/><Relationship Id="rId81" Type="http://schemas.openxmlformats.org/officeDocument/2006/relationships/image" Target="../media/image414.emf"/><Relationship Id="rId86" Type="http://schemas.openxmlformats.org/officeDocument/2006/relationships/image" Target="../media/image419.emf"/><Relationship Id="rId94" Type="http://schemas.openxmlformats.org/officeDocument/2006/relationships/image" Target="../media/image427.emf"/><Relationship Id="rId99" Type="http://schemas.openxmlformats.org/officeDocument/2006/relationships/image" Target="../media/image432.emf"/><Relationship Id="rId101" Type="http://schemas.openxmlformats.org/officeDocument/2006/relationships/image" Target="../media/image434.emf"/><Relationship Id="rId4" Type="http://schemas.openxmlformats.org/officeDocument/2006/relationships/image" Target="../media/image337.emf"/><Relationship Id="rId9" Type="http://schemas.openxmlformats.org/officeDocument/2006/relationships/image" Target="../media/image342.emf"/><Relationship Id="rId13" Type="http://schemas.openxmlformats.org/officeDocument/2006/relationships/image" Target="../media/image346.emf"/><Relationship Id="rId18" Type="http://schemas.openxmlformats.org/officeDocument/2006/relationships/image" Target="../media/image351.emf"/><Relationship Id="rId39" Type="http://schemas.openxmlformats.org/officeDocument/2006/relationships/image" Target="../media/image372.emf"/><Relationship Id="rId109" Type="http://schemas.openxmlformats.org/officeDocument/2006/relationships/image" Target="../media/image442.emf"/><Relationship Id="rId34" Type="http://schemas.openxmlformats.org/officeDocument/2006/relationships/image" Target="../media/image367.emf"/><Relationship Id="rId50" Type="http://schemas.openxmlformats.org/officeDocument/2006/relationships/image" Target="../media/image383.emf"/><Relationship Id="rId55" Type="http://schemas.openxmlformats.org/officeDocument/2006/relationships/image" Target="../media/image388.emf"/><Relationship Id="rId76" Type="http://schemas.openxmlformats.org/officeDocument/2006/relationships/image" Target="../media/image409.emf"/><Relationship Id="rId97" Type="http://schemas.openxmlformats.org/officeDocument/2006/relationships/image" Target="../media/image430.emf"/><Relationship Id="rId104" Type="http://schemas.openxmlformats.org/officeDocument/2006/relationships/image" Target="../media/image437.emf"/><Relationship Id="rId7" Type="http://schemas.openxmlformats.org/officeDocument/2006/relationships/image" Target="../media/image340.emf"/><Relationship Id="rId71" Type="http://schemas.openxmlformats.org/officeDocument/2006/relationships/image" Target="../media/image404.emf"/><Relationship Id="rId92" Type="http://schemas.openxmlformats.org/officeDocument/2006/relationships/image" Target="../media/image425.emf"/><Relationship Id="rId2" Type="http://schemas.openxmlformats.org/officeDocument/2006/relationships/notesSlide" Target="../notesSlides/notesSlide7.xml"/><Relationship Id="rId29" Type="http://schemas.openxmlformats.org/officeDocument/2006/relationships/image" Target="../media/image362.emf"/><Relationship Id="rId24" Type="http://schemas.openxmlformats.org/officeDocument/2006/relationships/image" Target="../media/image357.emf"/><Relationship Id="rId40" Type="http://schemas.openxmlformats.org/officeDocument/2006/relationships/image" Target="../media/image373.emf"/><Relationship Id="rId45" Type="http://schemas.openxmlformats.org/officeDocument/2006/relationships/image" Target="../media/image378.emf"/><Relationship Id="rId66" Type="http://schemas.openxmlformats.org/officeDocument/2006/relationships/image" Target="../media/image399.emf"/><Relationship Id="rId87" Type="http://schemas.openxmlformats.org/officeDocument/2006/relationships/image" Target="../media/image420.emf"/><Relationship Id="rId110" Type="http://schemas.openxmlformats.org/officeDocument/2006/relationships/image" Target="../media/image443.emf"/><Relationship Id="rId61" Type="http://schemas.openxmlformats.org/officeDocument/2006/relationships/image" Target="../media/image394.emf"/><Relationship Id="rId82" Type="http://schemas.openxmlformats.org/officeDocument/2006/relationships/image" Target="../media/image415.emf"/><Relationship Id="rId19" Type="http://schemas.openxmlformats.org/officeDocument/2006/relationships/image" Target="../media/image352.emf"/><Relationship Id="rId14" Type="http://schemas.openxmlformats.org/officeDocument/2006/relationships/image" Target="../media/image347.emf"/><Relationship Id="rId30" Type="http://schemas.openxmlformats.org/officeDocument/2006/relationships/image" Target="../media/image363.emf"/><Relationship Id="rId35" Type="http://schemas.openxmlformats.org/officeDocument/2006/relationships/image" Target="../media/image368.emf"/><Relationship Id="rId56" Type="http://schemas.openxmlformats.org/officeDocument/2006/relationships/image" Target="../media/image389.emf"/><Relationship Id="rId77" Type="http://schemas.openxmlformats.org/officeDocument/2006/relationships/image" Target="../media/image410.emf"/><Relationship Id="rId100" Type="http://schemas.openxmlformats.org/officeDocument/2006/relationships/image" Target="../media/image433.emf"/><Relationship Id="rId105" Type="http://schemas.openxmlformats.org/officeDocument/2006/relationships/image" Target="../media/image438.emf"/><Relationship Id="rId8" Type="http://schemas.openxmlformats.org/officeDocument/2006/relationships/image" Target="../media/image341.emf"/><Relationship Id="rId51" Type="http://schemas.openxmlformats.org/officeDocument/2006/relationships/image" Target="../media/image384.emf"/><Relationship Id="rId72" Type="http://schemas.openxmlformats.org/officeDocument/2006/relationships/image" Target="../media/image405.emf"/><Relationship Id="rId93" Type="http://schemas.openxmlformats.org/officeDocument/2006/relationships/image" Target="../media/image426.emf"/><Relationship Id="rId98" Type="http://schemas.openxmlformats.org/officeDocument/2006/relationships/image" Target="../media/image431.emf"/><Relationship Id="rId3" Type="http://schemas.openxmlformats.org/officeDocument/2006/relationships/image" Target="../media/image336.emf"/><Relationship Id="rId25" Type="http://schemas.openxmlformats.org/officeDocument/2006/relationships/image" Target="../media/image358.emf"/><Relationship Id="rId46" Type="http://schemas.openxmlformats.org/officeDocument/2006/relationships/image" Target="../media/image379.emf"/><Relationship Id="rId67" Type="http://schemas.openxmlformats.org/officeDocument/2006/relationships/image" Target="../media/image400.emf"/><Relationship Id="rId20" Type="http://schemas.openxmlformats.org/officeDocument/2006/relationships/image" Target="../media/image353.emf"/><Relationship Id="rId41" Type="http://schemas.openxmlformats.org/officeDocument/2006/relationships/image" Target="../media/image374.emf"/><Relationship Id="rId62" Type="http://schemas.openxmlformats.org/officeDocument/2006/relationships/image" Target="../media/image395.emf"/><Relationship Id="rId83" Type="http://schemas.openxmlformats.org/officeDocument/2006/relationships/image" Target="../media/image416.emf"/><Relationship Id="rId88" Type="http://schemas.openxmlformats.org/officeDocument/2006/relationships/image" Target="../media/image421.emf"/><Relationship Id="rId111" Type="http://schemas.openxmlformats.org/officeDocument/2006/relationships/image" Target="../media/image444.png"/></Relationships>
</file>

<file path=ppt/slides/_rels/slide8.xml.rels><?xml version="1.0" encoding="UTF-8" standalone="yes"?>
<Relationships xmlns="http://schemas.openxmlformats.org/package/2006/relationships"><Relationship Id="rId8" Type="http://schemas.openxmlformats.org/officeDocument/2006/relationships/image" Target="../media/image452.emf"/><Relationship Id="rId13" Type="http://schemas.openxmlformats.org/officeDocument/2006/relationships/image" Target="../media/image457.emf"/><Relationship Id="rId18" Type="http://schemas.openxmlformats.org/officeDocument/2006/relationships/image" Target="../media/image462.emf"/><Relationship Id="rId26" Type="http://schemas.openxmlformats.org/officeDocument/2006/relationships/image" Target="../media/image470.emf"/><Relationship Id="rId3" Type="http://schemas.openxmlformats.org/officeDocument/2006/relationships/image" Target="../media/image447.emf"/><Relationship Id="rId21" Type="http://schemas.openxmlformats.org/officeDocument/2006/relationships/image" Target="../media/image465.emf"/><Relationship Id="rId7" Type="http://schemas.openxmlformats.org/officeDocument/2006/relationships/image" Target="../media/image451.emf"/><Relationship Id="rId12" Type="http://schemas.openxmlformats.org/officeDocument/2006/relationships/image" Target="../media/image456.emf"/><Relationship Id="rId17" Type="http://schemas.openxmlformats.org/officeDocument/2006/relationships/image" Target="../media/image461.emf"/><Relationship Id="rId25" Type="http://schemas.openxmlformats.org/officeDocument/2006/relationships/image" Target="../media/image469.emf"/><Relationship Id="rId2" Type="http://schemas.openxmlformats.org/officeDocument/2006/relationships/notesSlide" Target="../notesSlides/notesSlide8.xml"/><Relationship Id="rId16" Type="http://schemas.openxmlformats.org/officeDocument/2006/relationships/image" Target="../media/image460.emf"/><Relationship Id="rId20" Type="http://schemas.openxmlformats.org/officeDocument/2006/relationships/image" Target="../media/image464.emf"/><Relationship Id="rId29" Type="http://schemas.openxmlformats.org/officeDocument/2006/relationships/image" Target="../media/image473.emf"/><Relationship Id="rId1" Type="http://schemas.openxmlformats.org/officeDocument/2006/relationships/slideLayout" Target="../slideLayouts/slideLayout4.xml"/><Relationship Id="rId6" Type="http://schemas.openxmlformats.org/officeDocument/2006/relationships/image" Target="../media/image450.emf"/><Relationship Id="rId11" Type="http://schemas.openxmlformats.org/officeDocument/2006/relationships/image" Target="../media/image455.emf"/><Relationship Id="rId24" Type="http://schemas.openxmlformats.org/officeDocument/2006/relationships/image" Target="../media/image468.emf"/><Relationship Id="rId5" Type="http://schemas.openxmlformats.org/officeDocument/2006/relationships/image" Target="../media/image449.emf"/><Relationship Id="rId15" Type="http://schemas.openxmlformats.org/officeDocument/2006/relationships/image" Target="../media/image459.emf"/><Relationship Id="rId23" Type="http://schemas.openxmlformats.org/officeDocument/2006/relationships/image" Target="../media/image467.emf"/><Relationship Id="rId28" Type="http://schemas.openxmlformats.org/officeDocument/2006/relationships/image" Target="../media/image472.emf"/><Relationship Id="rId10" Type="http://schemas.openxmlformats.org/officeDocument/2006/relationships/image" Target="../media/image454.emf"/><Relationship Id="rId19" Type="http://schemas.openxmlformats.org/officeDocument/2006/relationships/image" Target="../media/image463.emf"/><Relationship Id="rId31" Type="http://schemas.openxmlformats.org/officeDocument/2006/relationships/image" Target="../media/image475.jpg"/><Relationship Id="rId4" Type="http://schemas.openxmlformats.org/officeDocument/2006/relationships/image" Target="../media/image448.emf"/><Relationship Id="rId9" Type="http://schemas.openxmlformats.org/officeDocument/2006/relationships/image" Target="../media/image453.emf"/><Relationship Id="rId14" Type="http://schemas.openxmlformats.org/officeDocument/2006/relationships/image" Target="../media/image458.emf"/><Relationship Id="rId22" Type="http://schemas.openxmlformats.org/officeDocument/2006/relationships/image" Target="../media/image466.emf"/><Relationship Id="rId27" Type="http://schemas.openxmlformats.org/officeDocument/2006/relationships/image" Target="../media/image471.emf"/><Relationship Id="rId30" Type="http://schemas.openxmlformats.org/officeDocument/2006/relationships/image" Target="../media/image474.emf"/></Relationships>
</file>

<file path=ppt/slides/_rels/slide9.xml.rels><?xml version="1.0" encoding="UTF-8" standalone="yes"?>
<Relationships xmlns="http://schemas.openxmlformats.org/package/2006/relationships"><Relationship Id="rId26" Type="http://schemas.openxmlformats.org/officeDocument/2006/relationships/image" Target="../media/image499.emf"/><Relationship Id="rId21" Type="http://schemas.openxmlformats.org/officeDocument/2006/relationships/image" Target="../media/image494.emf"/><Relationship Id="rId42" Type="http://schemas.openxmlformats.org/officeDocument/2006/relationships/image" Target="../media/image515.emf"/><Relationship Id="rId47" Type="http://schemas.openxmlformats.org/officeDocument/2006/relationships/image" Target="../media/image520.emf"/><Relationship Id="rId63" Type="http://schemas.openxmlformats.org/officeDocument/2006/relationships/image" Target="../media/image536.emf"/><Relationship Id="rId68" Type="http://schemas.openxmlformats.org/officeDocument/2006/relationships/image" Target="../media/image541.emf"/><Relationship Id="rId16" Type="http://schemas.openxmlformats.org/officeDocument/2006/relationships/image" Target="../media/image489.emf"/><Relationship Id="rId11" Type="http://schemas.openxmlformats.org/officeDocument/2006/relationships/image" Target="../media/image484.emf"/><Relationship Id="rId24" Type="http://schemas.openxmlformats.org/officeDocument/2006/relationships/image" Target="../media/image497.emf"/><Relationship Id="rId32" Type="http://schemas.openxmlformats.org/officeDocument/2006/relationships/image" Target="../media/image505.emf"/><Relationship Id="rId37" Type="http://schemas.openxmlformats.org/officeDocument/2006/relationships/image" Target="../media/image510.emf"/><Relationship Id="rId40" Type="http://schemas.openxmlformats.org/officeDocument/2006/relationships/image" Target="../media/image513.emf"/><Relationship Id="rId45" Type="http://schemas.openxmlformats.org/officeDocument/2006/relationships/image" Target="../media/image518.emf"/><Relationship Id="rId53" Type="http://schemas.openxmlformats.org/officeDocument/2006/relationships/image" Target="../media/image526.emf"/><Relationship Id="rId58" Type="http://schemas.openxmlformats.org/officeDocument/2006/relationships/image" Target="../media/image531.emf"/><Relationship Id="rId66" Type="http://schemas.openxmlformats.org/officeDocument/2006/relationships/image" Target="../media/image539.emf"/><Relationship Id="rId74" Type="http://schemas.openxmlformats.org/officeDocument/2006/relationships/image" Target="../media/image547.emf"/><Relationship Id="rId5" Type="http://schemas.openxmlformats.org/officeDocument/2006/relationships/image" Target="../media/image478.emf"/><Relationship Id="rId61" Type="http://schemas.openxmlformats.org/officeDocument/2006/relationships/image" Target="../media/image534.emf"/><Relationship Id="rId19" Type="http://schemas.openxmlformats.org/officeDocument/2006/relationships/image" Target="../media/image492.emf"/><Relationship Id="rId14" Type="http://schemas.openxmlformats.org/officeDocument/2006/relationships/image" Target="../media/image487.emf"/><Relationship Id="rId22" Type="http://schemas.openxmlformats.org/officeDocument/2006/relationships/image" Target="../media/image495.emf"/><Relationship Id="rId27" Type="http://schemas.openxmlformats.org/officeDocument/2006/relationships/image" Target="../media/image500.emf"/><Relationship Id="rId30" Type="http://schemas.openxmlformats.org/officeDocument/2006/relationships/image" Target="../media/image503.emf"/><Relationship Id="rId35" Type="http://schemas.openxmlformats.org/officeDocument/2006/relationships/image" Target="../media/image508.emf"/><Relationship Id="rId43" Type="http://schemas.openxmlformats.org/officeDocument/2006/relationships/image" Target="../media/image516.emf"/><Relationship Id="rId48" Type="http://schemas.openxmlformats.org/officeDocument/2006/relationships/image" Target="../media/image521.emf"/><Relationship Id="rId56" Type="http://schemas.openxmlformats.org/officeDocument/2006/relationships/image" Target="../media/image529.emf"/><Relationship Id="rId64" Type="http://schemas.openxmlformats.org/officeDocument/2006/relationships/image" Target="../media/image537.emf"/><Relationship Id="rId69" Type="http://schemas.openxmlformats.org/officeDocument/2006/relationships/image" Target="../media/image542.emf"/><Relationship Id="rId77" Type="http://schemas.openxmlformats.org/officeDocument/2006/relationships/image" Target="../media/image550.png"/><Relationship Id="rId8" Type="http://schemas.openxmlformats.org/officeDocument/2006/relationships/image" Target="../media/image481.emf"/><Relationship Id="rId51" Type="http://schemas.openxmlformats.org/officeDocument/2006/relationships/image" Target="../media/image524.emf"/><Relationship Id="rId72" Type="http://schemas.openxmlformats.org/officeDocument/2006/relationships/image" Target="../media/image545.emf"/><Relationship Id="rId3" Type="http://schemas.openxmlformats.org/officeDocument/2006/relationships/image" Target="../media/image476.emf"/><Relationship Id="rId12" Type="http://schemas.openxmlformats.org/officeDocument/2006/relationships/image" Target="../media/image485.emf"/><Relationship Id="rId17" Type="http://schemas.openxmlformats.org/officeDocument/2006/relationships/image" Target="../media/image490.emf"/><Relationship Id="rId25" Type="http://schemas.openxmlformats.org/officeDocument/2006/relationships/image" Target="../media/image498.emf"/><Relationship Id="rId33" Type="http://schemas.openxmlformats.org/officeDocument/2006/relationships/image" Target="../media/image506.emf"/><Relationship Id="rId38" Type="http://schemas.openxmlformats.org/officeDocument/2006/relationships/image" Target="../media/image511.emf"/><Relationship Id="rId46" Type="http://schemas.openxmlformats.org/officeDocument/2006/relationships/image" Target="../media/image519.emf"/><Relationship Id="rId59" Type="http://schemas.openxmlformats.org/officeDocument/2006/relationships/image" Target="../media/image532.emf"/><Relationship Id="rId67" Type="http://schemas.openxmlformats.org/officeDocument/2006/relationships/image" Target="../media/image540.emf"/><Relationship Id="rId20" Type="http://schemas.openxmlformats.org/officeDocument/2006/relationships/image" Target="../media/image493.emf"/><Relationship Id="rId41" Type="http://schemas.openxmlformats.org/officeDocument/2006/relationships/image" Target="../media/image514.emf"/><Relationship Id="rId54" Type="http://schemas.openxmlformats.org/officeDocument/2006/relationships/image" Target="../media/image527.emf"/><Relationship Id="rId62" Type="http://schemas.openxmlformats.org/officeDocument/2006/relationships/image" Target="../media/image535.emf"/><Relationship Id="rId70" Type="http://schemas.openxmlformats.org/officeDocument/2006/relationships/image" Target="../media/image543.emf"/><Relationship Id="rId75" Type="http://schemas.openxmlformats.org/officeDocument/2006/relationships/image" Target="../media/image548.emf"/><Relationship Id="rId1" Type="http://schemas.openxmlformats.org/officeDocument/2006/relationships/slideLayout" Target="../slideLayouts/slideLayout12.xml"/><Relationship Id="rId6" Type="http://schemas.openxmlformats.org/officeDocument/2006/relationships/image" Target="../media/image479.emf"/><Relationship Id="rId15" Type="http://schemas.openxmlformats.org/officeDocument/2006/relationships/image" Target="../media/image488.emf"/><Relationship Id="rId23" Type="http://schemas.openxmlformats.org/officeDocument/2006/relationships/image" Target="../media/image496.emf"/><Relationship Id="rId28" Type="http://schemas.openxmlformats.org/officeDocument/2006/relationships/image" Target="../media/image501.emf"/><Relationship Id="rId36" Type="http://schemas.openxmlformats.org/officeDocument/2006/relationships/image" Target="../media/image509.emf"/><Relationship Id="rId49" Type="http://schemas.openxmlformats.org/officeDocument/2006/relationships/image" Target="../media/image522.emf"/><Relationship Id="rId57" Type="http://schemas.openxmlformats.org/officeDocument/2006/relationships/image" Target="../media/image530.emf"/><Relationship Id="rId10" Type="http://schemas.openxmlformats.org/officeDocument/2006/relationships/image" Target="../media/image483.emf"/><Relationship Id="rId31" Type="http://schemas.openxmlformats.org/officeDocument/2006/relationships/image" Target="../media/image504.emf"/><Relationship Id="rId44" Type="http://schemas.openxmlformats.org/officeDocument/2006/relationships/image" Target="../media/image517.emf"/><Relationship Id="rId52" Type="http://schemas.openxmlformats.org/officeDocument/2006/relationships/image" Target="../media/image525.emf"/><Relationship Id="rId60" Type="http://schemas.openxmlformats.org/officeDocument/2006/relationships/image" Target="../media/image533.emf"/><Relationship Id="rId65" Type="http://schemas.openxmlformats.org/officeDocument/2006/relationships/image" Target="../media/image538.emf"/><Relationship Id="rId73" Type="http://schemas.openxmlformats.org/officeDocument/2006/relationships/image" Target="../media/image546.emf"/><Relationship Id="rId4" Type="http://schemas.openxmlformats.org/officeDocument/2006/relationships/image" Target="../media/image477.emf"/><Relationship Id="rId9" Type="http://schemas.openxmlformats.org/officeDocument/2006/relationships/image" Target="../media/image482.emf"/><Relationship Id="rId13" Type="http://schemas.openxmlformats.org/officeDocument/2006/relationships/image" Target="../media/image486.emf"/><Relationship Id="rId18" Type="http://schemas.openxmlformats.org/officeDocument/2006/relationships/image" Target="../media/image491.emf"/><Relationship Id="rId39" Type="http://schemas.openxmlformats.org/officeDocument/2006/relationships/image" Target="../media/image512.emf"/><Relationship Id="rId34" Type="http://schemas.openxmlformats.org/officeDocument/2006/relationships/image" Target="../media/image507.emf"/><Relationship Id="rId50" Type="http://schemas.openxmlformats.org/officeDocument/2006/relationships/image" Target="../media/image523.emf"/><Relationship Id="rId55" Type="http://schemas.openxmlformats.org/officeDocument/2006/relationships/image" Target="../media/image528.emf"/><Relationship Id="rId76" Type="http://schemas.openxmlformats.org/officeDocument/2006/relationships/image" Target="../media/image549.emf"/><Relationship Id="rId7" Type="http://schemas.openxmlformats.org/officeDocument/2006/relationships/image" Target="../media/image480.emf"/><Relationship Id="rId71" Type="http://schemas.openxmlformats.org/officeDocument/2006/relationships/image" Target="../media/image544.emf"/><Relationship Id="rId2" Type="http://schemas.openxmlformats.org/officeDocument/2006/relationships/notesSlide" Target="../notesSlides/notesSlide9.xml"/><Relationship Id="rId29" Type="http://schemas.openxmlformats.org/officeDocument/2006/relationships/image" Target="../media/image50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75155"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575900"/>
            <a:ext cx="4437183" cy="4500000"/>
          </a:xfrm>
          <a:prstGeom prst="rect">
            <a:avLst/>
          </a:prstGeom>
          <a:pattFill prst="openDmnd">
            <a:fgClr>
              <a:srgbClr val="99FF99"/>
            </a:fgClr>
            <a:bgClr>
              <a:schemeClr val="bg1"/>
            </a:bgClr>
          </a:pattFill>
          <a:ln w="8001">
            <a:solidFill>
              <a:srgbClr val="000000"/>
            </a:solidFill>
            <a:miter lim="800000"/>
            <a:headEnd/>
            <a:tailEnd/>
          </a:ln>
        </p:spPr>
        <p:txBody>
          <a:bodyPr lIns="91425" tIns="45713" rIns="91425" bIns="45713"/>
          <a:lstStyle/>
          <a:p>
            <a:pPr algn="ctr" eaLnBrk="0" hangingPunct="0">
              <a:defRPr/>
            </a:pPr>
            <a:r>
              <a:rPr lang="cs-CZ" sz="20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FORNAXA </a:t>
            </a: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0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Ahlfit </a:t>
            </a: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20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Izolace </a:t>
            </a: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0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2000" dirty="0" err="1"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Průmstav</a:t>
            </a:r>
            <a:r>
              <a:rPr lang="cs-CZ" sz="20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 </a:t>
            </a: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2000" dirty="0" smtClean="0">
                <a:solidFill>
                  <a:srgbClr val="FF0066"/>
                </a:solidFill>
                <a:effectLst>
                  <a:outerShdw blurRad="38100" dist="38100" dir="2700000" algn="tl">
                    <a:srgbClr val="000000">
                      <a:alpha val="43137"/>
                    </a:srgbClr>
                  </a:outerShdw>
                </a:effectLst>
                <a:latin typeface="Century Gothic" pitchFamily="34" charset="0"/>
              </a:rPr>
              <a:t>D</a:t>
            </a:r>
            <a:r>
              <a:rPr lang="en-GB" sz="2000" dirty="0">
                <a:solidFill>
                  <a:srgbClr val="FF0066"/>
                </a:solidFill>
                <a:effectLst>
                  <a:outerShdw blurRad="38100" dist="38100" dir="2700000" algn="tl">
                    <a:srgbClr val="000000">
                      <a:alpha val="43137"/>
                    </a:srgbClr>
                  </a:outerShdw>
                </a:effectLst>
                <a:latin typeface="Century Gothic" pitchFamily="34" charset="0"/>
              </a:rPr>
              <a:t>EKRA Industrial s.r.o. </a:t>
            </a:r>
            <a:endParaRPr lang="cs-CZ" sz="2000" dirty="0">
              <a:solidFill>
                <a:srgbClr val="FF0066"/>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0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INDUSTRIAL </a:t>
            </a: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20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0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18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43565" y="4339639"/>
            <a:ext cx="4866526" cy="2638396"/>
          </a:xfrm>
          <a:prstGeom prst="rect">
            <a:avLst/>
          </a:prstGeom>
          <a:blipFill>
            <a:blip r:embed="rId6"/>
            <a:stretch>
              <a:fillRect r="-2000"/>
            </a:stretch>
          </a:blipFill>
          <a:ln w="88900" cap="rnd" cmpd="sng">
            <a:solidFill>
              <a:srgbClr val="009900"/>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3600" dirty="0" smtClean="0">
                <a:ln w="76200" cap="rnd" cmpd="dbl">
                  <a:solidFill>
                    <a:srgbClr val="FB0D0D"/>
                  </a:solidFill>
                  <a:bevel/>
                </a:ln>
                <a:solidFill>
                  <a:schemeClr val="bg1"/>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3.</a:t>
            </a:r>
          </a:p>
          <a:p>
            <a:pPr algn="ctr" eaLnBrk="0" hangingPunct="0">
              <a:defRPr/>
            </a:pPr>
            <a:r>
              <a:rPr lang="cs-CZ" sz="6000" dirty="0" smtClean="0">
                <a:ln w="76200" cap="rnd" cmpd="dbl">
                  <a:solidFill>
                    <a:srgbClr val="FB0D0D"/>
                  </a:solidFill>
                  <a:bevel/>
                </a:ln>
                <a:solidFill>
                  <a:schemeClr val="bg1"/>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FK </a:t>
            </a:r>
          </a:p>
          <a:p>
            <a:pPr algn="ctr" eaLnBrk="0" hangingPunct="0">
              <a:defRPr/>
            </a:pPr>
            <a:r>
              <a:rPr lang="cs-CZ" sz="6600" dirty="0" smtClean="0">
                <a:ln w="76200" cap="rnd" cmpd="dbl">
                  <a:solidFill>
                    <a:srgbClr val="FB0D0D"/>
                  </a:solidFill>
                  <a:bevel/>
                </a:ln>
                <a:solidFill>
                  <a:schemeClr val="bg1"/>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Jílové </a:t>
            </a:r>
            <a:r>
              <a:rPr lang="cs-CZ" sz="6600" dirty="0" err="1" smtClean="0">
                <a:ln w="76200" cap="rnd" cmpd="dbl">
                  <a:solidFill>
                    <a:srgbClr val="FB0D0D"/>
                  </a:solidFill>
                  <a:bevel/>
                </a:ln>
                <a:solidFill>
                  <a:schemeClr val="bg1"/>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z.s</a:t>
            </a:r>
            <a:r>
              <a:rPr lang="cs-CZ" sz="6600" dirty="0" smtClean="0">
                <a:ln w="76200" cap="rnd" cmpd="dbl">
                  <a:solidFill>
                    <a:srgbClr val="FB0D0D"/>
                  </a:solidFill>
                  <a:bevel/>
                </a:ln>
                <a:solidFill>
                  <a:schemeClr val="bg1"/>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a:t>
            </a:r>
            <a:endParaRPr lang="cs-CZ" sz="5400" dirty="0" smtClean="0">
              <a:ln w="76200" cap="rnd" cmpd="dbl">
                <a:solidFill>
                  <a:srgbClr val="FB0D0D"/>
                </a:solidFill>
                <a:bevel/>
              </a:ln>
              <a:solidFill>
                <a:schemeClr val="bg1"/>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endParaRPr>
          </a:p>
        </p:txBody>
      </p:sp>
      <p:sp>
        <p:nvSpPr>
          <p:cNvPr id="27" name="TextovéPole 26"/>
          <p:cNvSpPr txBox="1"/>
          <p:nvPr/>
        </p:nvSpPr>
        <p:spPr>
          <a:xfrm>
            <a:off x="5255694" y="2539380"/>
            <a:ext cx="4867074" cy="1728192"/>
          </a:xfrm>
          <a:prstGeom prst="rect">
            <a:avLst/>
          </a:prstGeom>
          <a:blipFill>
            <a:blip r:embed="rId7"/>
            <a:stretch>
              <a:fillRect r="-2000"/>
            </a:stretch>
          </a:blipFill>
          <a:ln w="76200" cap="rnd" cmpd="sng">
            <a:solidFill>
              <a:srgbClr val="FFCCFF"/>
            </a:solidFill>
            <a:prstDash val="sysDot"/>
            <a:miter lim="800000"/>
          </a:ln>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5400" dirty="0" smtClean="0">
                <a:ln w="38100">
                  <a:solidFill>
                    <a:srgbClr val="FFFF66"/>
                  </a:solidFill>
                </a:ln>
                <a:solidFill>
                  <a:srgbClr val="008000"/>
                </a:solidFill>
                <a:effectLst>
                  <a:reflection endPos="0" dist="50800" dir="5400000" sy="-100000" algn="bl" rotWithShape="0"/>
                </a:effectLst>
                <a:latin typeface="Poor Richard" panose="02080502050505020702" pitchFamily="18" charset="0"/>
                <a:ea typeface="FangSong" pitchFamily="49" charset="-122"/>
                <a:cs typeface="Arial" panose="020B0604020202020204" pitchFamily="34" charset="0"/>
              </a:rPr>
              <a:t>9.9.2017 sobota    </a:t>
            </a:r>
          </a:p>
          <a:p>
            <a:pPr algn="ctr"/>
            <a:r>
              <a:rPr lang="cs-CZ" sz="5400" dirty="0" smtClean="0">
                <a:ln w="38100">
                  <a:solidFill>
                    <a:srgbClr val="FFFF66"/>
                  </a:solidFill>
                </a:ln>
                <a:solidFill>
                  <a:srgbClr val="008000"/>
                </a:solidFill>
                <a:effectLst>
                  <a:reflection endPos="0" dist="50800" dir="5400000" sy="-100000" algn="bl" rotWithShape="0"/>
                </a:effectLst>
                <a:latin typeface="Poor Richard" panose="02080502050505020702" pitchFamily="18" charset="0"/>
                <a:ea typeface="FangSong" pitchFamily="49" charset="-122"/>
                <a:cs typeface="Arial" panose="020B0604020202020204" pitchFamily="34" charset="0"/>
              </a:rPr>
              <a:t>10:15 hod  5. kolo</a:t>
            </a:r>
          </a:p>
        </p:txBody>
      </p:sp>
      <p:sp>
        <p:nvSpPr>
          <p:cNvPr id="28" name="AutoShape 3" descr="ů§"/>
          <p:cNvSpPr>
            <a:spLocks noChangeArrowheads="1"/>
          </p:cNvSpPr>
          <p:nvPr/>
        </p:nvSpPr>
        <p:spPr bwMode="auto">
          <a:xfrm>
            <a:off x="5255694" y="74422"/>
            <a:ext cx="4867074" cy="1116000"/>
          </a:xfrm>
          <a:prstGeom prst="flowChartAlternateProcess">
            <a:avLst/>
          </a:prstGeom>
          <a:pattFill prst="pct10">
            <a:fgClr>
              <a:schemeClr val="accent1"/>
            </a:fgClr>
            <a:bgClr>
              <a:schemeClr val="bg1"/>
            </a:bgClr>
          </a:pattFill>
          <a:ln w="57150" cap="rnd" cmpd="sng">
            <a:solidFill>
              <a:srgbClr val="9966FF"/>
            </a:solidFill>
            <a:prstDash val="lgDashDotDot"/>
            <a:bevel/>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19050" cap="rnd">
                  <a:solidFill>
                    <a:srgbClr val="FFFF00"/>
                  </a:solidFill>
                  <a:miter lim="800000"/>
                </a:ln>
                <a:blipFill>
                  <a:blip r:embed="rId8"/>
                  <a:stretch>
                    <a:fillRect/>
                  </a:stretch>
                </a:blipFill>
                <a:latin typeface="Khmer UI" pitchFamily="34" charset="0"/>
                <a:cs typeface="Khmer UI" pitchFamily="34" charset="0"/>
              </a:rPr>
              <a:t> </a:t>
            </a:r>
            <a:r>
              <a:rPr lang="cs-CZ" sz="3200" dirty="0">
                <a:ln w="19050" cap="rnd">
                  <a:noFill/>
                  <a:miter lim="800000"/>
                </a:ln>
                <a:blipFill>
                  <a:blip r:embed="rId9"/>
                  <a:stretch>
                    <a:fillRect r="-2000"/>
                  </a:stretch>
                </a:blipFill>
                <a:latin typeface="Forte" panose="03060902040502070203" pitchFamily="66" charset="0"/>
                <a:ea typeface="SimHei" pitchFamily="49" charset="-122"/>
                <a:cs typeface="Arial" panose="020B0604020202020204" pitchFamily="34" charset="0"/>
              </a:rPr>
              <a:t>Fotbalový </a:t>
            </a:r>
            <a:r>
              <a:rPr lang="cs-CZ" sz="3200" dirty="0" smtClean="0">
                <a:ln w="19050" cap="rnd">
                  <a:noFill/>
                  <a:miter lim="800000"/>
                </a:ln>
                <a:blipFill>
                  <a:blip r:embed="rId9"/>
                  <a:stretch>
                    <a:fillRect r="-2000"/>
                  </a:stretch>
                </a:blipFill>
                <a:latin typeface="Forte" panose="03060902040502070203" pitchFamily="66" charset="0"/>
                <a:ea typeface="SimHei" pitchFamily="49" charset="-122"/>
                <a:cs typeface="Arial" panose="020B0604020202020204" pitchFamily="34" charset="0"/>
              </a:rPr>
              <a:t>zpravodaj</a:t>
            </a:r>
            <a:endParaRPr lang="cs-CZ" sz="3200" dirty="0">
              <a:ln w="19050" cap="rnd">
                <a:noFill/>
                <a:miter lim="800000"/>
              </a:ln>
              <a:blipFill>
                <a:blip r:embed="rId9"/>
                <a:stretch>
                  <a:fillRect r="-2000"/>
                </a:stretch>
              </a:blipFill>
              <a:latin typeface="Forte" panose="03060902040502070203" pitchFamily="66" charset="0"/>
              <a:ea typeface="SimHei" pitchFamily="49" charset="-122"/>
              <a:cs typeface="Arial" panose="020B0604020202020204" pitchFamily="34" charset="0"/>
            </a:endParaRPr>
          </a:p>
          <a:p>
            <a:pPr algn="ctr" eaLnBrk="0" hangingPunct="0">
              <a:defRPr/>
            </a:pPr>
            <a:r>
              <a:rPr lang="cs-CZ" sz="4400" dirty="0">
                <a:ln w="19050" cap="rnd">
                  <a:noFill/>
                  <a:miter lim="800000"/>
                </a:ln>
                <a:blipFill>
                  <a:blip r:embed="rId9"/>
                  <a:stretch>
                    <a:fillRect r="-2000"/>
                  </a:stretch>
                </a:blipFill>
                <a:latin typeface="Forte" panose="03060902040502070203" pitchFamily="66" charset="0"/>
                <a:ea typeface="SimHei" pitchFamily="49" charset="-122"/>
                <a:cs typeface="Arial" panose="020B0604020202020204" pitchFamily="34" charset="0"/>
              </a:rPr>
              <a:t>SK </a:t>
            </a:r>
            <a:r>
              <a:rPr lang="cs-CZ" sz="4400" dirty="0" smtClean="0">
                <a:ln w="19050" cap="rnd">
                  <a:noFill/>
                  <a:miter lim="800000"/>
                </a:ln>
                <a:blipFill>
                  <a:blip r:embed="rId9"/>
                  <a:stretch>
                    <a:fillRect r="-2000"/>
                  </a:stretch>
                </a:blipFill>
                <a:latin typeface="Forte" panose="03060902040502070203" pitchFamily="66" charset="0"/>
                <a:ea typeface="SimHei" pitchFamily="49" charset="-122"/>
                <a:cs typeface="Arial" panose="020B0604020202020204" pitchFamily="34" charset="0"/>
              </a:rPr>
              <a:t>Štětí, z.s.</a:t>
            </a:r>
            <a:endParaRPr lang="cs-CZ" sz="4400" dirty="0">
              <a:ln w="19050" cap="rnd">
                <a:noFill/>
                <a:miter lim="800000"/>
              </a:ln>
              <a:blipFill>
                <a:blip r:embed="rId9"/>
                <a:stretch>
                  <a:fillRect r="-2000"/>
                </a:stretch>
              </a:blipFill>
              <a:latin typeface="Forte" panose="03060902040502070203" pitchFamily="66" charset="0"/>
              <a:ea typeface="SimHei" pitchFamily="49" charset="-122"/>
              <a:cs typeface="Arial" panose="020B0604020202020204" pitchFamily="34" charset="0"/>
            </a:endParaRPr>
          </a:p>
        </p:txBody>
      </p:sp>
      <p:sp>
        <p:nvSpPr>
          <p:cNvPr id="32" name="TextovéPole 31"/>
          <p:cNvSpPr txBox="1"/>
          <p:nvPr/>
        </p:nvSpPr>
        <p:spPr>
          <a:xfrm>
            <a:off x="5255693" y="1297184"/>
            <a:ext cx="4866534" cy="1128958"/>
          </a:xfrm>
          <a:prstGeom prst="rect">
            <a:avLst/>
          </a:prstGeom>
          <a:pattFill prst="dkHorz">
            <a:fgClr>
              <a:srgbClr val="F9FB9B"/>
            </a:fgClr>
            <a:bgClr>
              <a:schemeClr val="bg1"/>
            </a:bgClr>
          </a:pattFill>
          <a:ln w="57150" cmpd="sng">
            <a:solidFill>
              <a:srgbClr val="D1EA92"/>
            </a:solidFill>
            <a:prstDash val="solid"/>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400" dirty="0" smtClean="0">
                <a:ln w="22225">
                  <a:noFill/>
                  <a:prstDash val="solid"/>
                </a:ln>
                <a:solidFill>
                  <a:srgbClr val="0033CC"/>
                </a:solidFill>
                <a:effectLst>
                  <a:glow rad="101600">
                    <a:srgbClr val="25E38D"/>
                  </a:glow>
                </a:effectLst>
                <a:latin typeface="Script MT Bold" panose="03040602040607080904" pitchFamily="66" charset="0"/>
                <a:ea typeface="GungsuhChe" pitchFamily="49" charset="-127"/>
                <a:cs typeface="Arial" panose="020B0604020202020204" pitchFamily="34" charset="0"/>
              </a:rPr>
              <a:t>Sezóna 2017/2018</a:t>
            </a:r>
          </a:p>
          <a:p>
            <a:pPr algn="ctr"/>
            <a:r>
              <a:rPr lang="cs-CZ" sz="3400" dirty="0" smtClean="0">
                <a:ln w="22225">
                  <a:noFill/>
                  <a:prstDash val="solid"/>
                </a:ln>
                <a:solidFill>
                  <a:srgbClr val="0033CC"/>
                </a:solidFill>
                <a:effectLst>
                  <a:glow rad="101600">
                    <a:srgbClr val="25E38D"/>
                  </a:glow>
                </a:effectLst>
                <a:latin typeface="Script MT Bold" panose="03040602040607080904" pitchFamily="66" charset="0"/>
                <a:ea typeface="GungsuhChe" pitchFamily="49" charset="-127"/>
                <a:cs typeface="Arial" panose="020B0604020202020204" pitchFamily="34" charset="0"/>
              </a:rPr>
              <a:t>Ústecký přebor Podzim</a:t>
            </a:r>
          </a:p>
        </p:txBody>
      </p:sp>
      <p:sp>
        <p:nvSpPr>
          <p:cNvPr id="14"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18" name="Picture 2"/>
          <p:cNvPicPr>
            <a:picLocks noChangeAspect="1" noChangeArrowheads="1"/>
          </p:cNvPicPr>
          <p:nvPr/>
        </p:nvPicPr>
        <p:blipFill>
          <a:blip r:embed="rId10" cstate="print"/>
          <a:srcRect/>
          <a:stretch>
            <a:fillRect/>
          </a:stretch>
        </p:blipFill>
        <p:spPr bwMode="auto">
          <a:xfrm>
            <a:off x="5429888" y="4620689"/>
            <a:ext cx="1080120" cy="1038148"/>
          </a:xfrm>
          <a:prstGeom prst="rect">
            <a:avLst/>
          </a:prstGeom>
          <a:noFill/>
          <a:ln w="41275">
            <a:solidFill>
              <a:srgbClr val="FF0000"/>
            </a:solidFill>
            <a:miter lim="800000"/>
            <a:headEnd/>
            <a:tailEnd/>
          </a:ln>
        </p:spPr>
      </p:pic>
      <p:pic>
        <p:nvPicPr>
          <p:cNvPr id="3" name="Obrázek 2"/>
          <p:cNvPicPr>
            <a:picLocks noChangeAspect="1"/>
          </p:cNvPicPr>
          <p:nvPr/>
        </p:nvPicPr>
        <p:blipFill>
          <a:blip r:embed="rId11"/>
          <a:stretch>
            <a:fillRect/>
          </a:stretch>
        </p:blipFill>
        <p:spPr>
          <a:xfrm>
            <a:off x="8856571" y="4615075"/>
            <a:ext cx="1027369" cy="1044000"/>
          </a:xfrm>
          <a:prstGeom prst="rect">
            <a:avLst/>
          </a:prstGeom>
          <a:ln w="34925">
            <a:solidFill>
              <a:schemeClr val="accent1">
                <a:lumMod val="75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70" name="TextovéPole 69"/>
          <p:cNvSpPr txBox="1"/>
          <p:nvPr/>
        </p:nvSpPr>
        <p:spPr>
          <a:xfrm>
            <a:off x="5758430" y="2424480"/>
            <a:ext cx="4392487" cy="3000821"/>
          </a:xfrm>
          <a:prstGeom prst="rect">
            <a:avLst/>
          </a:prstGeom>
          <a:noFill/>
        </p:spPr>
        <p:txBody>
          <a:bodyPr wrap="square" rtlCol="0">
            <a:spAutoFit/>
          </a:bodyPr>
          <a:lstStyle/>
          <a:p>
            <a:pPr algn="just"/>
            <a:r>
              <a:rPr lang="cs-CZ" sz="1050" b="0" dirty="0" smtClean="0">
                <a:latin typeface="Arial" panose="020B0604020202020204" pitchFamily="34" charset="0"/>
                <a:cs typeface="Arial" panose="020B0604020202020204" pitchFamily="34" charset="0"/>
              </a:rPr>
              <a:t>V prvním poločase se snažili hosté tlačit na pilu a většina času se odehrávala na naší polovině. Snaha soupeře zde však narážela na soustředěnou obranu, která většinu útoků zachytávala a moc střel z kopaček Teplic mezi 3 tyče nešlo. Sami jsme se snažili využít každou možnost k rychlému zaútočení a zdolání hostující svatyně.  Povedlo se to Danielu </a:t>
            </a:r>
            <a:r>
              <a:rPr lang="cs-CZ" sz="1050" b="0" dirty="0" err="1" smtClean="0">
                <a:latin typeface="Arial" panose="020B0604020202020204" pitchFamily="34" charset="0"/>
                <a:cs typeface="Arial" panose="020B0604020202020204" pitchFamily="34" charset="0"/>
              </a:rPr>
              <a:t>Hromému</a:t>
            </a:r>
            <a:r>
              <a:rPr lang="cs-CZ" sz="1050" b="0" dirty="0" smtClean="0">
                <a:latin typeface="Arial" panose="020B0604020202020204" pitchFamily="34" charset="0"/>
                <a:cs typeface="Arial" panose="020B0604020202020204" pitchFamily="34" charset="0"/>
              </a:rPr>
              <a:t>, na jehož střelu pod břevno brankář nedosáhl. Hostům se podařilo brzy vyrovnat. Stačilo jedno zaváhání, za záda obrany se dostal Tvrdík  a srovnal na 1:1. Rozhodovalo se tak až ve 2. poločase a o dramatické momenty nouze nebyla. Ve 40. resp. 51 minutě jsme se po brankách </a:t>
            </a:r>
            <a:r>
              <a:rPr lang="cs-CZ" sz="1050" b="0" dirty="0" err="1" smtClean="0">
                <a:latin typeface="Arial" panose="020B0604020202020204" pitchFamily="34" charset="0"/>
                <a:cs typeface="Arial" panose="020B0604020202020204" pitchFamily="34" charset="0"/>
              </a:rPr>
              <a:t>Širochomana</a:t>
            </a:r>
            <a:r>
              <a:rPr lang="cs-CZ" sz="1050" b="0" dirty="0" smtClean="0">
                <a:latin typeface="Arial" panose="020B0604020202020204" pitchFamily="34" charset="0"/>
                <a:cs typeface="Arial" panose="020B0604020202020204" pitchFamily="34" charset="0"/>
              </a:rPr>
              <a:t> a Jana Viktory dostali do vedení 3:1. Hosté to ale nevzdali a v závěru ještě z penalty zápas zdramatizovali, když snížili na </a:t>
            </a:r>
            <a:r>
              <a:rPr lang="cs-CZ" sz="1050" b="0" dirty="0" err="1" smtClean="0">
                <a:latin typeface="Arial" panose="020B0604020202020204" pitchFamily="34" charset="0"/>
                <a:cs typeface="Arial" panose="020B0604020202020204" pitchFamily="34" charset="0"/>
              </a:rPr>
              <a:t>konbečných</a:t>
            </a:r>
            <a:r>
              <a:rPr lang="cs-CZ" sz="1050" b="0" dirty="0" smtClean="0">
                <a:latin typeface="Arial" panose="020B0604020202020204" pitchFamily="34" charset="0"/>
                <a:cs typeface="Arial" panose="020B0604020202020204" pitchFamily="34" charset="0"/>
              </a:rPr>
              <a:t> 3:2 pro Štětí.</a:t>
            </a:r>
          </a:p>
          <a:p>
            <a:pPr algn="just"/>
            <a:r>
              <a:rPr lang="cs-CZ" sz="1050" b="0" u="sng" dirty="0" err="1" smtClean="0">
                <a:latin typeface="Arial" panose="020B0604020202020204" pitchFamily="34" charset="0"/>
                <a:cs typeface="Arial" panose="020B0604020202020204" pitchFamily="34" charset="0"/>
              </a:rPr>
              <a:t>Branky:</a:t>
            </a:r>
            <a:r>
              <a:rPr lang="cs-CZ" sz="1050" b="0" dirty="0" err="1" smtClean="0">
                <a:latin typeface="Arial" panose="020B0604020202020204" pitchFamily="34" charset="0"/>
                <a:cs typeface="Arial" panose="020B0604020202020204" pitchFamily="34" charset="0"/>
              </a:rPr>
              <a:t>Daniel</a:t>
            </a:r>
            <a:r>
              <a:rPr lang="cs-CZ" sz="1050" b="0" dirty="0" smtClean="0">
                <a:latin typeface="Arial" panose="020B0604020202020204" pitchFamily="34" charset="0"/>
                <a:cs typeface="Arial" panose="020B0604020202020204" pitchFamily="34" charset="0"/>
              </a:rPr>
              <a:t> Hromy 1, Lukáš </a:t>
            </a:r>
            <a:r>
              <a:rPr lang="cs-CZ" sz="1050" b="0" dirty="0" err="1" smtClean="0">
                <a:latin typeface="Arial" panose="020B0604020202020204" pitchFamily="34" charset="0"/>
                <a:cs typeface="Arial" panose="020B0604020202020204" pitchFamily="34" charset="0"/>
              </a:rPr>
              <a:t>Širochoman</a:t>
            </a:r>
            <a:r>
              <a:rPr lang="cs-CZ" sz="1050" b="0" dirty="0" smtClean="0">
                <a:latin typeface="Arial" panose="020B0604020202020204" pitchFamily="34" charset="0"/>
                <a:cs typeface="Arial" panose="020B0604020202020204" pitchFamily="34" charset="0"/>
              </a:rPr>
              <a:t> 1, Jan Viktora 1</a:t>
            </a:r>
          </a:p>
          <a:p>
            <a:pPr algn="just"/>
            <a:r>
              <a:rPr lang="cs-CZ" sz="1050" b="0" u="sng" dirty="0" smtClean="0">
                <a:latin typeface="Arial" panose="020B0604020202020204" pitchFamily="34" charset="0"/>
                <a:cs typeface="Arial" panose="020B0604020202020204" pitchFamily="34" charset="0"/>
              </a:rPr>
              <a:t>Sestava: </a:t>
            </a:r>
            <a:r>
              <a:rPr lang="cs-CZ" sz="1050" b="0" dirty="0" smtClean="0">
                <a:latin typeface="Arial" panose="020B0604020202020204" pitchFamily="34" charset="0"/>
                <a:cs typeface="Arial" panose="020B0604020202020204" pitchFamily="34" charset="0"/>
              </a:rPr>
              <a:t>Hůrka-</a:t>
            </a:r>
            <a:r>
              <a:rPr lang="cs-CZ" sz="1050" b="0" dirty="0" err="1" smtClean="0">
                <a:latin typeface="Arial" panose="020B0604020202020204" pitchFamily="34" charset="0"/>
                <a:cs typeface="Arial" panose="020B0604020202020204" pitchFamily="34" charset="0"/>
              </a:rPr>
              <a:t>Koleničová</a:t>
            </a:r>
            <a:r>
              <a:rPr lang="cs-CZ" sz="1050" b="0" dirty="0" smtClean="0">
                <a:latin typeface="Arial" panose="020B0604020202020204" pitchFamily="34" charset="0"/>
                <a:cs typeface="Arial" panose="020B0604020202020204" pitchFamily="34" charset="0"/>
              </a:rPr>
              <a:t>, Vích, Borovec, Paďour, </a:t>
            </a:r>
          </a:p>
          <a:p>
            <a:pPr algn="just"/>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Širochoma</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Kožarská</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Eisenhammer</a:t>
            </a:r>
            <a:r>
              <a:rPr lang="cs-CZ" sz="1050" b="0" dirty="0" smtClean="0">
                <a:latin typeface="Arial" panose="020B0604020202020204" pitchFamily="34" charset="0"/>
                <a:cs typeface="Arial" panose="020B0604020202020204" pitchFamily="34" charset="0"/>
              </a:rPr>
              <a:t>, Hromy, Lukáš </a:t>
            </a:r>
          </a:p>
          <a:p>
            <a:pPr algn="just"/>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Viktora, </a:t>
            </a:r>
            <a:r>
              <a:rPr lang="cs-CZ" sz="1050" b="0" dirty="0" err="1" smtClean="0">
                <a:latin typeface="Arial" panose="020B0604020202020204" pitchFamily="34" charset="0"/>
                <a:cs typeface="Arial" panose="020B0604020202020204" pitchFamily="34" charset="0"/>
              </a:rPr>
              <a:t>Miga</a:t>
            </a:r>
            <a:r>
              <a:rPr lang="cs-CZ" sz="1050" b="0" dirty="0" smtClean="0">
                <a:latin typeface="Arial" panose="020B0604020202020204" pitchFamily="34" charset="0"/>
                <a:cs typeface="Arial" panose="020B0604020202020204" pitchFamily="34" charset="0"/>
              </a:rPr>
              <a:t>, Bílek, </a:t>
            </a:r>
            <a:r>
              <a:rPr lang="cs-CZ" sz="1050" b="0" dirty="0" err="1" smtClean="0">
                <a:latin typeface="Arial" panose="020B0604020202020204" pitchFamily="34" charset="0"/>
                <a:cs typeface="Arial" panose="020B0604020202020204" pitchFamily="34" charset="0"/>
              </a:rPr>
              <a:t>Kačo</a:t>
            </a:r>
            <a:endParaRPr lang="cs-CZ" sz="1050" b="0" dirty="0" smtClean="0">
              <a:latin typeface="Arial" panose="020B0604020202020204" pitchFamily="34" charset="0"/>
              <a:cs typeface="Arial" panose="020B0604020202020204" pitchFamily="34" charset="0"/>
            </a:endParaRPr>
          </a:p>
          <a:p>
            <a:pPr algn="just"/>
            <a:r>
              <a:rPr lang="cs-CZ" sz="1050" b="0" u="sng" dirty="0" smtClean="0">
                <a:latin typeface="Arial" panose="020B0604020202020204" pitchFamily="34" charset="0"/>
                <a:cs typeface="Arial" panose="020B0604020202020204" pitchFamily="34" charset="0"/>
              </a:rPr>
              <a:t>Trenér</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M.Hromy</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P.Záloha</a:t>
            </a:r>
            <a:endParaRPr lang="cs-CZ" sz="1050" b="0" dirty="0" smtClean="0">
              <a:latin typeface="Arial" panose="020B0604020202020204" pitchFamily="34" charset="0"/>
              <a:cs typeface="Arial" panose="020B0604020202020204" pitchFamily="34" charset="0"/>
            </a:endParaRPr>
          </a:p>
          <a:p>
            <a:pPr algn="just"/>
            <a:r>
              <a:rPr lang="cs-CZ" sz="1050" b="0" u="sng" dirty="0" smtClean="0">
                <a:latin typeface="Arial" panose="020B0604020202020204" pitchFamily="34" charset="0"/>
                <a:cs typeface="Arial" panose="020B0604020202020204" pitchFamily="34" charset="0"/>
              </a:rPr>
              <a:t>Rozhodčí: </a:t>
            </a:r>
            <a:r>
              <a:rPr lang="cs-CZ" sz="1050" b="0" dirty="0" smtClean="0">
                <a:latin typeface="Arial" panose="020B0604020202020204" pitchFamily="34" charset="0"/>
                <a:cs typeface="Arial" panose="020B0604020202020204" pitchFamily="34" charset="0"/>
              </a:rPr>
              <a:t>Tomáš Grégr z Hrobců </a:t>
            </a:r>
          </a:p>
        </p:txBody>
      </p:sp>
      <p:sp>
        <p:nvSpPr>
          <p:cNvPr id="71" name="Obdélník 70"/>
          <p:cNvSpPr/>
          <p:nvPr/>
        </p:nvSpPr>
        <p:spPr>
          <a:xfrm>
            <a:off x="5760616" y="1171052"/>
            <a:ext cx="4392488" cy="1080296"/>
          </a:xfrm>
          <a:prstGeom prst="rect">
            <a:avLst/>
          </a:prstGeom>
          <a:blipFill>
            <a:blip r:embed="rId63"/>
            <a:tile tx="0" ty="0" sx="100000" sy="100000" flip="none" algn="tl"/>
          </a:blipFill>
          <a:ln w="34925">
            <a:solidFill>
              <a:schemeClr val="accent1"/>
            </a:solidFill>
            <a:prstDash val="dashDot"/>
          </a:ln>
        </p:spPr>
        <p:txBody>
          <a:bodyPr wrap="square">
            <a:spAutoFit/>
          </a:bodyPr>
          <a:lstStyle/>
          <a:p>
            <a:pPr algn="ctr">
              <a:lnSpc>
                <a:spcPct val="107000"/>
              </a:lnSpc>
              <a:spcAft>
                <a:spcPts val="0"/>
              </a:spcAft>
            </a:pPr>
            <a:r>
              <a:rPr lang="cs-CZ" sz="2000" u="sng" dirty="0">
                <a:effectLst>
                  <a:glow rad="63500">
                    <a:schemeClr val="accent2">
                      <a:lumMod val="75000"/>
                      <a:alpha val="40000"/>
                    </a:schemeClr>
                  </a:glow>
                </a:effectLst>
                <a:latin typeface="Berlin Sans FB Demi" panose="020E0802020502020306" pitchFamily="34" charset="0"/>
                <a:ea typeface="Calibri" panose="020F0502020204030204" pitchFamily="34" charset="0"/>
                <a:cs typeface="Times New Roman" panose="02020603050405020304" pitchFamily="18" charset="0"/>
              </a:rPr>
              <a:t>SK Štětí - SK Junior Teplice </a:t>
            </a:r>
            <a:r>
              <a:rPr lang="cs-CZ" sz="2000" u="sng" dirty="0" err="1">
                <a:effectLst>
                  <a:glow rad="63500">
                    <a:schemeClr val="accent2">
                      <a:lumMod val="75000"/>
                      <a:alpha val="40000"/>
                    </a:schemeClr>
                  </a:glow>
                </a:effectLst>
                <a:latin typeface="Berlin Sans FB Demi" panose="020E0802020502020306" pitchFamily="34" charset="0"/>
                <a:ea typeface="Calibri" panose="020F0502020204030204" pitchFamily="34" charset="0"/>
                <a:cs typeface="Times New Roman" panose="02020603050405020304" pitchFamily="18" charset="0"/>
              </a:rPr>
              <a:t>z.s</a:t>
            </a:r>
            <a:r>
              <a:rPr lang="cs-CZ" sz="2000" u="sng" dirty="0">
                <a:effectLst>
                  <a:glow rad="63500">
                    <a:schemeClr val="accent2">
                      <a:lumMod val="75000"/>
                      <a:alpha val="40000"/>
                    </a:schemeClr>
                  </a:glow>
                </a:effectLst>
                <a:latin typeface="Berlin Sans FB Demi" panose="020E0802020502020306" pitchFamily="34" charset="0"/>
                <a:ea typeface="Calibri" panose="020F0502020204030204" pitchFamily="34" charset="0"/>
                <a:cs typeface="Times New Roman" panose="02020603050405020304" pitchFamily="18" charset="0"/>
              </a:rPr>
              <a:t>. / FK Teplice</a:t>
            </a:r>
            <a:endParaRPr lang="cs-CZ" sz="1100" dirty="0">
              <a:effectLst>
                <a:glow rad="63500">
                  <a:schemeClr val="accent2">
                    <a:lumMod val="75000"/>
                    <a:alpha val="40000"/>
                  </a:schemeClr>
                </a:glow>
              </a:effectLst>
              <a:latin typeface="Berlin Sans FB Demi" panose="020E0802020502020306"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smtClean="0">
                <a:effectLst>
                  <a:glow rad="63500">
                    <a:schemeClr val="accent2">
                      <a:lumMod val="75000"/>
                      <a:alpha val="40000"/>
                    </a:schemeClr>
                  </a:glow>
                </a:effectLst>
                <a:latin typeface="Berlin Sans FB Demi" panose="020E0802020502020306" pitchFamily="34" charset="0"/>
                <a:ea typeface="Calibri" panose="020F0502020204030204" pitchFamily="34" charset="0"/>
                <a:cs typeface="Times New Roman" panose="02020603050405020304" pitchFamily="18" charset="0"/>
              </a:rPr>
              <a:t>3:2(1:1)   </a:t>
            </a:r>
            <a:r>
              <a:rPr lang="cs-CZ" sz="2000" u="sng" dirty="0">
                <a:effectLst>
                  <a:glow rad="63500">
                    <a:schemeClr val="accent2">
                      <a:lumMod val="75000"/>
                      <a:alpha val="40000"/>
                    </a:schemeClr>
                  </a:glow>
                </a:effectLst>
                <a:latin typeface="Berlin Sans FB Demi" panose="020E0802020502020306" pitchFamily="34" charset="0"/>
                <a:ea typeface="Calibri" panose="020F0502020204030204" pitchFamily="34" charset="0"/>
                <a:cs typeface="Times New Roman" panose="02020603050405020304" pitchFamily="18" charset="0"/>
              </a:rPr>
              <a:t>2. kolo 3.9.2017</a:t>
            </a:r>
            <a:endParaRPr lang="cs-CZ" sz="1100" dirty="0">
              <a:effectLst>
                <a:glow rad="63500">
                  <a:schemeClr val="accent2">
                    <a:lumMod val="75000"/>
                    <a:alpha val="40000"/>
                  </a:schemeClr>
                </a:glow>
              </a:effectLst>
              <a:latin typeface="Berlin Sans FB Demi" panose="020E0802020502020306" pitchFamily="34" charset="0"/>
              <a:ea typeface="Calibri" panose="020F0502020204030204" pitchFamily="34" charset="0"/>
              <a:cs typeface="Times New Roman" panose="02020603050405020304" pitchFamily="18" charset="0"/>
            </a:endParaRPr>
          </a:p>
        </p:txBody>
      </p:sp>
      <p:sp>
        <p:nvSpPr>
          <p:cNvPr id="72" name="TextovéPole 71"/>
          <p:cNvSpPr txBox="1"/>
          <p:nvPr/>
        </p:nvSpPr>
        <p:spPr>
          <a:xfrm>
            <a:off x="5688608" y="44941"/>
            <a:ext cx="4392488" cy="923330"/>
          </a:xfrm>
          <a:prstGeom prst="rect">
            <a:avLst/>
          </a:prstGeom>
          <a:pattFill prst="smGrid">
            <a:fgClr>
              <a:srgbClr val="FFCC66"/>
            </a:fgClr>
            <a:bgClr>
              <a:schemeClr val="bg1"/>
            </a:bgClr>
          </a:pattFill>
        </p:spPr>
        <p:txBody>
          <a:bodyPr wrap="square" rtlCol="0">
            <a:spAutoFit/>
          </a:bodyPr>
          <a:lstStyle/>
          <a:p>
            <a:pPr algn="ctr"/>
            <a:r>
              <a:rPr lang="cs-CZ" sz="1800" dirty="0" smtClean="0">
                <a:solidFill>
                  <a:srgbClr val="FF0000"/>
                </a:solidFill>
                <a:latin typeface="Bookman Old Style" pitchFamily="18" charset="0"/>
              </a:rPr>
              <a:t>Mladší žáci zůstali i po druhém zápase v Ústeckém přeboru bez ztráty kytičky</a:t>
            </a:r>
          </a:p>
        </p:txBody>
      </p:sp>
      <p:pic>
        <p:nvPicPr>
          <p:cNvPr id="5" name="Obrázek 4"/>
          <p:cNvPicPr>
            <a:picLocks noChangeAspect="1"/>
          </p:cNvPicPr>
          <p:nvPr/>
        </p:nvPicPr>
        <p:blipFill>
          <a:blip r:embed="rId64"/>
          <a:stretch>
            <a:fillRect/>
          </a:stretch>
        </p:blipFill>
        <p:spPr>
          <a:xfrm>
            <a:off x="1512144" y="6190"/>
            <a:ext cx="2114550" cy="723900"/>
          </a:xfrm>
          <a:prstGeom prst="rect">
            <a:avLst/>
          </a:prstGeom>
        </p:spPr>
      </p:pic>
      <p:pic>
        <p:nvPicPr>
          <p:cNvPr id="6" name="Obrázek 5"/>
          <p:cNvPicPr>
            <a:picLocks noChangeAspect="1"/>
          </p:cNvPicPr>
          <p:nvPr/>
        </p:nvPicPr>
        <p:blipFill>
          <a:blip r:embed="rId65"/>
          <a:stretch>
            <a:fillRect/>
          </a:stretch>
        </p:blipFill>
        <p:spPr>
          <a:xfrm>
            <a:off x="428551" y="783553"/>
            <a:ext cx="4229100" cy="590550"/>
          </a:xfrm>
          <a:prstGeom prst="rect">
            <a:avLst/>
          </a:prstGeom>
          <a:solidFill>
            <a:schemeClr val="accent1">
              <a:lumMod val="20000"/>
              <a:lumOff val="80000"/>
            </a:schemeClr>
          </a:solidFill>
        </p:spPr>
      </p:pic>
      <p:sp>
        <p:nvSpPr>
          <p:cNvPr id="10" name="Obdélník 9"/>
          <p:cNvSpPr/>
          <p:nvPr/>
        </p:nvSpPr>
        <p:spPr>
          <a:xfrm>
            <a:off x="71984" y="1315244"/>
            <a:ext cx="4585667" cy="2954655"/>
          </a:xfrm>
          <a:prstGeom prst="rect">
            <a:avLst/>
          </a:prstGeom>
          <a:gradFill flip="none" rotWithShape="1">
            <a:gsLst>
              <a:gs pos="0">
                <a:schemeClr val="accent1">
                  <a:lumMod val="5000"/>
                  <a:lumOff val="95000"/>
                </a:schemeClr>
              </a:gs>
              <a:gs pos="24000">
                <a:srgbClr val="FF66CC"/>
              </a:gs>
              <a:gs pos="58000">
                <a:srgbClr val="FFCC66"/>
              </a:gs>
              <a:gs pos="88000">
                <a:srgbClr val="AAF8C4"/>
              </a:gs>
            </a:gsLst>
            <a:lin ang="16200000" scaled="1"/>
            <a:tileRect/>
          </a:gradFill>
        </p:spPr>
        <p:txBody>
          <a:bodyPr wrap="square">
            <a:spAutoFit/>
          </a:bodyPr>
          <a:lstStyle/>
          <a:p>
            <a:pPr algn="just"/>
            <a:r>
              <a:rPr lang="cs-CZ" sz="1800" u="sng" dirty="0" smtClean="0">
                <a:solidFill>
                  <a:srgbClr val="000099"/>
                </a:solidFill>
                <a:latin typeface="Forte" panose="03060902040502070203" pitchFamily="66" charset="0"/>
              </a:rPr>
              <a:t>Josef Rákosník – trenér FK Jiskra Modrá</a:t>
            </a:r>
          </a:p>
          <a:p>
            <a:r>
              <a:rPr lang="cs-CZ" sz="1400" i="1" dirty="0" smtClean="0">
                <a:effectLst>
                  <a:outerShdw blurRad="38100" dist="38100" dir="2700000" algn="tl">
                    <a:srgbClr val="000000">
                      <a:alpha val="43137"/>
                    </a:srgbClr>
                  </a:outerShdw>
                </a:effectLst>
                <a:latin typeface="Book Antiqua" panose="02040602050305030304" pitchFamily="18" charset="0"/>
              </a:rPr>
              <a:t>Štětí </a:t>
            </a:r>
            <a:r>
              <a:rPr lang="cs-CZ" sz="1400" i="1" dirty="0">
                <a:effectLst>
                  <a:outerShdw blurRad="38100" dist="38100" dir="2700000" algn="tl">
                    <a:srgbClr val="000000">
                      <a:alpha val="43137"/>
                    </a:srgbClr>
                  </a:outerShdw>
                </a:effectLst>
                <a:latin typeface="Book Antiqua" panose="02040602050305030304" pitchFamily="18" charset="0"/>
              </a:rPr>
              <a:t>bylo kvalitativně někde jinde než my. Hlavně útočná fáze jejich hry má svou nespornou </a:t>
            </a:r>
            <a:r>
              <a:rPr lang="cs-CZ" sz="1400" i="1" dirty="0" smtClean="0">
                <a:effectLst>
                  <a:outerShdw blurRad="38100" dist="38100" dir="2700000" algn="tl">
                    <a:srgbClr val="000000">
                      <a:alpha val="43137"/>
                    </a:srgbClr>
                  </a:outerShdw>
                </a:effectLst>
                <a:latin typeface="Book Antiqua" panose="02040602050305030304" pitchFamily="18" charset="0"/>
              </a:rPr>
              <a:t>kvalitu. Vstup </a:t>
            </a:r>
            <a:r>
              <a:rPr lang="cs-CZ" sz="1400" i="1" dirty="0">
                <a:effectLst>
                  <a:outerShdw blurRad="38100" dist="38100" dir="2700000" algn="tl">
                    <a:srgbClr val="000000">
                      <a:alpha val="43137"/>
                    </a:srgbClr>
                  </a:outerShdw>
                </a:effectLst>
                <a:latin typeface="Book Antiqua" panose="02040602050305030304" pitchFamily="18" charset="0"/>
              </a:rPr>
              <a:t>do druhé půle se nám povedl, Štorc mohl vyrovnat, ale tutovku </a:t>
            </a:r>
            <a:r>
              <a:rPr lang="cs-CZ" sz="1400" i="1" dirty="0" smtClean="0">
                <a:effectLst>
                  <a:outerShdw blurRad="38100" dist="38100" dir="2700000" algn="tl">
                    <a:srgbClr val="000000">
                      <a:alpha val="43137"/>
                    </a:srgbClr>
                  </a:outerShdw>
                </a:effectLst>
                <a:latin typeface="Book Antiqua" panose="02040602050305030304" pitchFamily="18" charset="0"/>
              </a:rPr>
              <a:t>nedal.</a:t>
            </a:r>
            <a:r>
              <a:rPr lang="cs-CZ" sz="1400" i="1" dirty="0">
                <a:effectLst>
                  <a:outerShdw blurRad="38100" dist="38100" dir="2700000" algn="tl">
                    <a:srgbClr val="000000">
                      <a:alpha val="43137"/>
                    </a:srgbClr>
                  </a:outerShdw>
                </a:effectLst>
                <a:latin typeface="Book Antiqua" panose="02040602050305030304" pitchFamily="18" charset="0"/>
              </a:rPr>
              <a:t> Nejprve hosté šťastně skórovali, pak se během dvou minut vykartoval Pražák. Ale bylo to přísné. To už jsme neměli síly na zvrat. Ale i v deseti kluci bojovali a paradoxně hráli lépe než v </a:t>
            </a:r>
            <a:r>
              <a:rPr lang="cs-CZ" sz="1400" i="1" dirty="0" smtClean="0">
                <a:effectLst>
                  <a:outerShdw blurRad="38100" dist="38100" dir="2700000" algn="tl">
                    <a:srgbClr val="000000">
                      <a:alpha val="43137"/>
                    </a:srgbClr>
                  </a:outerShdw>
                </a:effectLst>
                <a:latin typeface="Book Antiqua" panose="02040602050305030304" pitchFamily="18" charset="0"/>
              </a:rPr>
              <a:t>jedenácti. V</a:t>
            </a:r>
            <a:r>
              <a:rPr lang="cs-CZ" sz="1400" i="1" dirty="0">
                <a:effectLst>
                  <a:outerShdw blurRad="38100" dist="38100" dir="2700000" algn="tl">
                    <a:srgbClr val="000000">
                      <a:alpha val="43137"/>
                    </a:srgbClr>
                  </a:outerShdw>
                </a:effectLst>
                <a:latin typeface="Book Antiqua" panose="02040602050305030304" pitchFamily="18" charset="0"/>
              </a:rPr>
              <a:t> takovém zápase musíme každou velkou šanci dávat, my jsme je na začátku druhého poločasu měli, ale nedali. Pak se mohlo možná utkání trochu dramatizovat. Přesto nám toho </a:t>
            </a:r>
            <a:r>
              <a:rPr lang="cs-CZ" sz="1400" i="1" dirty="0" smtClean="0">
                <a:effectLst>
                  <a:outerShdw blurRad="38100" dist="38100" dir="2700000" algn="tl">
                    <a:srgbClr val="000000">
                      <a:alpha val="43137"/>
                    </a:srgbClr>
                  </a:outerShdw>
                </a:effectLst>
                <a:latin typeface="Book Antiqua" panose="02040602050305030304" pitchFamily="18" charset="0"/>
              </a:rPr>
              <a:t>kvalita soupeře </a:t>
            </a:r>
            <a:r>
              <a:rPr lang="cs-CZ" sz="1400" i="1" dirty="0">
                <a:effectLst>
                  <a:outerShdw blurRad="38100" dist="38100" dir="2700000" algn="tl">
                    <a:srgbClr val="000000">
                      <a:alpha val="43137"/>
                    </a:srgbClr>
                  </a:outerShdw>
                </a:effectLst>
                <a:latin typeface="Book Antiqua" panose="02040602050305030304" pitchFamily="18" charset="0"/>
              </a:rPr>
              <a:t>příliš </a:t>
            </a:r>
            <a:r>
              <a:rPr lang="cs-CZ" sz="1400" i="1" dirty="0" smtClean="0">
                <a:effectLst>
                  <a:outerShdw blurRad="38100" dist="38100" dir="2700000" algn="tl">
                    <a:srgbClr val="000000">
                      <a:alpha val="43137"/>
                    </a:srgbClr>
                  </a:outerShdw>
                </a:effectLst>
                <a:latin typeface="Book Antiqua" panose="02040602050305030304" pitchFamily="18" charset="0"/>
              </a:rPr>
              <a:t>nedovolila.</a:t>
            </a:r>
            <a:endParaRPr lang="cs-CZ" sz="1400" i="1" dirty="0" smtClean="0">
              <a:effectLst>
                <a:outerShdw blurRad="38100" dist="38100" dir="2700000" algn="tl">
                  <a:srgbClr val="000000">
                    <a:alpha val="43137"/>
                  </a:srgbClr>
                </a:outerShdw>
              </a:effectLst>
            </a:endParaRPr>
          </a:p>
        </p:txBody>
      </p:sp>
      <p:sp>
        <p:nvSpPr>
          <p:cNvPr id="2" name="TextovéPole 1"/>
          <p:cNvSpPr txBox="1"/>
          <p:nvPr/>
        </p:nvSpPr>
        <p:spPr>
          <a:xfrm>
            <a:off x="96224" y="4704855"/>
            <a:ext cx="4585666" cy="1938992"/>
          </a:xfrm>
          <a:prstGeom prst="rect">
            <a:avLst/>
          </a:prstGeom>
          <a:pattFill prst="dashUpDiag">
            <a:fgClr>
              <a:schemeClr val="accent1"/>
            </a:fgClr>
            <a:bgClr>
              <a:schemeClr val="bg1"/>
            </a:bgClr>
          </a:pattFill>
        </p:spPr>
        <p:txBody>
          <a:bodyPr wrap="square" rtlCol="0">
            <a:spAutoFit/>
          </a:bodyPr>
          <a:lstStyle/>
          <a:p>
            <a:pPr algn="just"/>
            <a:r>
              <a:rPr lang="cs-CZ" sz="2400" u="sng" dirty="0" smtClean="0">
                <a:latin typeface="Arial" panose="020B0604020202020204" pitchFamily="34" charset="0"/>
                <a:cs typeface="Arial" panose="020B0604020202020204" pitchFamily="34" charset="0"/>
              </a:rPr>
              <a:t>Karel Zuna – trenér Štětí</a:t>
            </a:r>
          </a:p>
          <a:p>
            <a:pPr algn="just"/>
            <a:r>
              <a:rPr lang="cs-CZ" sz="1600" dirty="0" smtClean="0">
                <a:latin typeface="Arial" panose="020B0604020202020204" pitchFamily="34" charset="0"/>
                <a:cs typeface="Arial" panose="020B0604020202020204" pitchFamily="34" charset="0"/>
              </a:rPr>
              <a:t>Byli jsme lepší a téměř celý zápas jsme měli pod kontrolou. Dokázali jsme uhlídat hráče, kteří se měli starat o ofenzívu domácích. Samozřejmě nás teď mrzí, že jsme nezvládli první zápas proti Modlanům, ale sezóna je dlouhá.  </a:t>
            </a:r>
          </a:p>
        </p:txBody>
      </p:sp>
      <p:pic>
        <p:nvPicPr>
          <p:cNvPr id="3" name="Obrázek 2"/>
          <p:cNvPicPr>
            <a:picLocks noChangeAspect="1"/>
          </p:cNvPicPr>
          <p:nvPr/>
        </p:nvPicPr>
        <p:blipFill>
          <a:blip r:embed="rId66"/>
          <a:stretch>
            <a:fillRect/>
          </a:stretch>
        </p:blipFill>
        <p:spPr>
          <a:xfrm>
            <a:off x="8280896" y="5261969"/>
            <a:ext cx="1453607" cy="1548000"/>
          </a:xfrm>
          <a:prstGeom prst="rect">
            <a:avLst/>
          </a:prstGeom>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2727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pic>
        <p:nvPicPr>
          <p:cNvPr id="5" name="Obrázek 4"/>
          <p:cNvPicPr>
            <a:picLocks noChangeAspect="1"/>
          </p:cNvPicPr>
          <p:nvPr/>
        </p:nvPicPr>
        <p:blipFill>
          <a:blip r:embed="rId3"/>
          <a:stretch>
            <a:fillRect/>
          </a:stretch>
        </p:blipFill>
        <p:spPr>
          <a:xfrm>
            <a:off x="5832624" y="3907532"/>
            <a:ext cx="4125126" cy="2988000"/>
          </a:xfrm>
          <a:prstGeom prst="rect">
            <a:avLst/>
          </a:prstGeom>
          <a:ln w="31750">
            <a:solidFill>
              <a:srgbClr val="31549B"/>
            </a:solidFill>
            <a:prstDash val="sysDot"/>
          </a:ln>
        </p:spPr>
      </p:pic>
      <p:sp>
        <p:nvSpPr>
          <p:cNvPr id="6" name="TextovéPole 5"/>
          <p:cNvSpPr txBox="1"/>
          <p:nvPr/>
        </p:nvSpPr>
        <p:spPr>
          <a:xfrm>
            <a:off x="6552704" y="163116"/>
            <a:ext cx="2952328" cy="253916"/>
          </a:xfrm>
          <a:prstGeom prst="rect">
            <a:avLst/>
          </a:prstGeom>
          <a:solidFill>
            <a:schemeClr val="bg1">
              <a:lumMod val="85000"/>
            </a:schemeClr>
          </a:solidFill>
        </p:spPr>
        <p:txBody>
          <a:bodyPr wrap="square" rtlCol="0">
            <a:spAutoFit/>
          </a:bodyPr>
          <a:lstStyle/>
          <a:p>
            <a:pPr algn="ctr"/>
            <a:r>
              <a:rPr lang="cs-CZ" sz="1050" u="sng" dirty="0" smtClean="0">
                <a:latin typeface="Bookman Old Style" pitchFamily="18" charset="0"/>
              </a:rPr>
              <a:t>Foto: Jiří </a:t>
            </a:r>
            <a:r>
              <a:rPr lang="cs-CZ" sz="1050" u="sng" dirty="0" err="1" smtClean="0">
                <a:latin typeface="Bookman Old Style" pitchFamily="18" charset="0"/>
              </a:rPr>
              <a:t>Havner</a:t>
            </a:r>
            <a:r>
              <a:rPr lang="cs-CZ" sz="1050" u="sng" dirty="0" smtClean="0">
                <a:latin typeface="Bookman Old Style" pitchFamily="18" charset="0"/>
              </a:rPr>
              <a:t> </a:t>
            </a:r>
            <a:r>
              <a:rPr lang="cs-CZ" sz="1050" u="sng" dirty="0" err="1" smtClean="0">
                <a:latin typeface="Bookman Old Style" pitchFamily="18" charset="0"/>
              </a:rPr>
              <a:t>Modrá-Štětí</a:t>
            </a:r>
            <a:r>
              <a:rPr lang="cs-CZ" sz="1050" u="sng" dirty="0" smtClean="0">
                <a:latin typeface="Bookman Old Style" pitchFamily="18" charset="0"/>
              </a:rPr>
              <a:t> 3.9.2017</a:t>
            </a:r>
          </a:p>
        </p:txBody>
      </p:sp>
      <p:pic>
        <p:nvPicPr>
          <p:cNvPr id="3" name="Obrázek 2"/>
          <p:cNvPicPr>
            <a:picLocks noChangeAspect="1"/>
          </p:cNvPicPr>
          <p:nvPr/>
        </p:nvPicPr>
        <p:blipFill>
          <a:blip r:embed="rId4"/>
          <a:stretch>
            <a:fillRect/>
          </a:stretch>
        </p:blipFill>
        <p:spPr>
          <a:xfrm>
            <a:off x="5686083" y="528827"/>
            <a:ext cx="4418207" cy="3096000"/>
          </a:xfrm>
          <a:prstGeom prst="rect">
            <a:avLst/>
          </a:prstGeom>
          <a:ln w="66675">
            <a:solidFill>
              <a:schemeClr val="accent1"/>
            </a:solidFill>
            <a:prstDash val="sysDot"/>
          </a:ln>
        </p:spPr>
      </p:pic>
      <p:sp>
        <p:nvSpPr>
          <p:cNvPr id="8" name="TextovéPole 7"/>
          <p:cNvSpPr txBox="1"/>
          <p:nvPr/>
        </p:nvSpPr>
        <p:spPr>
          <a:xfrm>
            <a:off x="104522" y="2593965"/>
            <a:ext cx="4680520" cy="1169551"/>
          </a:xfrm>
          <a:prstGeom prst="rect">
            <a:avLst/>
          </a:prstGeom>
          <a:pattFill prst="lgGrid">
            <a:fgClr>
              <a:srgbClr val="FF9933"/>
            </a:fgClr>
            <a:bgClr>
              <a:schemeClr val="bg1"/>
            </a:bgClr>
          </a:pattFill>
          <a:ln w="44450" cmpd="thinThick">
            <a:solidFill>
              <a:srgbClr val="88F462"/>
            </a:solidFill>
            <a:prstDash val="lgDashDotDot"/>
          </a:ln>
        </p:spPr>
        <p:txBody>
          <a:bodyPr wrap="square" rtlCol="0">
            <a:spAutoFit/>
          </a:bodyPr>
          <a:lstStyle/>
          <a:p>
            <a:pPr algn="ctr"/>
            <a:r>
              <a:rPr lang="cs-CZ" sz="2800" u="sng" dirty="0" smtClean="0">
                <a:latin typeface="Bookman Old Style" pitchFamily="18" charset="0"/>
              </a:rPr>
              <a:t>SK Štětí-Junior Děčín</a:t>
            </a:r>
          </a:p>
          <a:p>
            <a:pPr algn="ctr"/>
            <a:r>
              <a:rPr lang="cs-CZ" sz="2800" u="sng" dirty="0" smtClean="0">
                <a:latin typeface="Bookman Old Style" pitchFamily="18" charset="0"/>
              </a:rPr>
              <a:t>0:15(0:8</a:t>
            </a:r>
          </a:p>
          <a:p>
            <a:pPr algn="ctr"/>
            <a:r>
              <a:rPr lang="cs-CZ" sz="1400" u="sng" dirty="0" smtClean="0">
                <a:latin typeface="Bookman Old Style" pitchFamily="18" charset="0"/>
              </a:rPr>
              <a:t>Středa 6.9.2017 12. kolo předehrávka</a:t>
            </a:r>
          </a:p>
        </p:txBody>
      </p:sp>
      <p:sp>
        <p:nvSpPr>
          <p:cNvPr id="4" name="TextovéPole 3"/>
          <p:cNvSpPr txBox="1"/>
          <p:nvPr/>
        </p:nvSpPr>
        <p:spPr>
          <a:xfrm>
            <a:off x="71984" y="163116"/>
            <a:ext cx="4680520" cy="2308324"/>
          </a:xfrm>
          <a:prstGeom prst="rect">
            <a:avLst/>
          </a:prstGeom>
          <a:gradFill>
            <a:gsLst>
              <a:gs pos="0">
                <a:schemeClr val="accent5">
                  <a:lumMod val="60000"/>
                  <a:lumOff val="40000"/>
                </a:schemeClr>
              </a:gs>
              <a:gs pos="50000">
                <a:srgbClr val="FFFF00"/>
              </a:gs>
              <a:gs pos="79000">
                <a:srgbClr val="FDD3DF"/>
              </a:gs>
              <a:gs pos="23000">
                <a:srgbClr val="8597F3"/>
              </a:gs>
            </a:gsLst>
            <a:lin ang="5400000" scaled="1"/>
          </a:gradFill>
        </p:spPr>
        <p:txBody>
          <a:bodyPr wrap="square" rtlCol="0">
            <a:spAutoFit/>
          </a:bodyPr>
          <a:lstStyle/>
          <a:p>
            <a:pPr algn="ctr"/>
            <a:r>
              <a:rPr lang="cs-CZ" sz="3600" u="sng" dirty="0" smtClean="0">
                <a:latin typeface="Berlin Sans FB Demi" panose="020E0802020502020306" pitchFamily="34" charset="0"/>
              </a:rPr>
              <a:t>Mladší žáci prohráli až ve 3. kole. Mají 6 bodů a řadí je to na 6. místo</a:t>
            </a:r>
          </a:p>
        </p:txBody>
      </p:sp>
      <p:sp>
        <p:nvSpPr>
          <p:cNvPr id="11" name="TextovéPole 10"/>
          <p:cNvSpPr txBox="1"/>
          <p:nvPr/>
        </p:nvSpPr>
        <p:spPr>
          <a:xfrm>
            <a:off x="143992" y="3979540"/>
            <a:ext cx="4608512" cy="1938992"/>
          </a:xfrm>
          <a:prstGeom prst="rect">
            <a:avLst/>
          </a:prstGeom>
          <a:noFill/>
        </p:spPr>
        <p:txBody>
          <a:bodyPr wrap="square" rtlCol="0">
            <a:spAutoFit/>
          </a:bodyPr>
          <a:lstStyle/>
          <a:p>
            <a:pPr algn="just"/>
            <a:r>
              <a:rPr lang="cs-CZ" b="0" dirty="0" smtClean="0">
                <a:latin typeface="Arial" panose="020B0604020202020204" pitchFamily="34" charset="0"/>
                <a:cs typeface="Arial" panose="020B0604020202020204" pitchFamily="34" charset="0"/>
              </a:rPr>
              <a:t>Děčín neinkasoval ještě branku a zcela určitě patří k největším aspirantům na 1. místo. I když jsme na hřiště nevyběhli vystrašení, tak bylo brzy jasné, že soupeř bude diktovat tempo hry a střelecky se i prosadí. Není ale třeba věšet hlavy, soutěž je ještě dlouhá a dalších vítězstvích se naši borci také ještě dočkají.</a:t>
            </a:r>
          </a:p>
          <a:p>
            <a:pPr algn="just"/>
            <a:r>
              <a:rPr lang="cs-CZ" b="0" u="sng" dirty="0" smtClean="0">
                <a:latin typeface="Arial" panose="020B0604020202020204" pitchFamily="34" charset="0"/>
                <a:cs typeface="Arial" panose="020B0604020202020204" pitchFamily="34" charset="0"/>
              </a:rPr>
              <a:t>Sestava: </a:t>
            </a:r>
            <a:r>
              <a:rPr lang="cs-CZ" b="0" dirty="0" err="1" smtClean="0">
                <a:latin typeface="Arial" panose="020B0604020202020204" pitchFamily="34" charset="0"/>
                <a:cs typeface="Arial" panose="020B0604020202020204" pitchFamily="34" charset="0"/>
              </a:rPr>
              <a:t>Kožarská-Koleničová</a:t>
            </a:r>
            <a:r>
              <a:rPr lang="cs-CZ" b="0" dirty="0" smtClean="0">
                <a:latin typeface="Arial" panose="020B0604020202020204" pitchFamily="34" charset="0"/>
                <a:cs typeface="Arial" panose="020B0604020202020204" pitchFamily="34" charset="0"/>
              </a:rPr>
              <a:t>, Vích, Borovec, Paďour,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Širochoman</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Eisenhammer,Hronmy</a:t>
            </a:r>
            <a:r>
              <a:rPr lang="cs-CZ" b="0" dirty="0" smtClean="0">
                <a:latin typeface="Arial" panose="020B0604020202020204" pitchFamily="34" charset="0"/>
                <a:cs typeface="Arial" panose="020B0604020202020204" pitchFamily="34" charset="0"/>
              </a:rPr>
              <a:t>, Jan Viktora, Lukáš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Viktora, </a:t>
            </a:r>
            <a:r>
              <a:rPr lang="cs-CZ" b="0" dirty="0" err="1" smtClean="0">
                <a:latin typeface="Arial" panose="020B0604020202020204" pitchFamily="34" charset="0"/>
                <a:cs typeface="Arial" panose="020B0604020202020204" pitchFamily="34" charset="0"/>
              </a:rPr>
              <a:t>Miga</a:t>
            </a:r>
            <a:r>
              <a:rPr lang="cs-CZ" b="0" dirty="0" smtClean="0">
                <a:latin typeface="Arial" panose="020B0604020202020204" pitchFamily="34" charset="0"/>
                <a:cs typeface="Arial" panose="020B0604020202020204" pitchFamily="34" charset="0"/>
              </a:rPr>
              <a:t>, Bílek, </a:t>
            </a:r>
            <a:r>
              <a:rPr lang="cs-CZ" b="0" dirty="0" err="1" smtClean="0">
                <a:latin typeface="Arial" panose="020B0604020202020204" pitchFamily="34" charset="0"/>
                <a:cs typeface="Arial" panose="020B0604020202020204" pitchFamily="34" charset="0"/>
              </a:rPr>
              <a:t>Kačo</a:t>
            </a:r>
            <a:r>
              <a:rPr lang="cs-CZ" b="0" dirty="0" smtClean="0">
                <a:latin typeface="Arial" panose="020B0604020202020204" pitchFamily="34" charset="0"/>
                <a:cs typeface="Arial" panose="020B0604020202020204" pitchFamily="34" charset="0"/>
              </a:rPr>
              <a:t> </a:t>
            </a:r>
          </a:p>
          <a:p>
            <a:pPr algn="just"/>
            <a:r>
              <a:rPr lang="cs-CZ" b="0" u="sng" dirty="0" smtClean="0">
                <a:latin typeface="Arial" panose="020B0604020202020204" pitchFamily="34" charset="0"/>
                <a:cs typeface="Arial" panose="020B0604020202020204" pitchFamily="34" charset="0"/>
              </a:rPr>
              <a:t>Trenér: </a:t>
            </a:r>
            <a:r>
              <a:rPr lang="cs-CZ" b="0" dirty="0" err="1" smtClean="0">
                <a:latin typeface="Arial" panose="020B0604020202020204" pitchFamily="34" charset="0"/>
                <a:cs typeface="Arial" panose="020B0604020202020204" pitchFamily="34" charset="0"/>
              </a:rPr>
              <a:t>M.Hromy</a:t>
            </a:r>
            <a:endParaRPr lang="cs-CZ" b="0" dirty="0" smtClean="0">
              <a:latin typeface="Arial" panose="020B0604020202020204" pitchFamily="34" charset="0"/>
              <a:cs typeface="Arial" panose="020B0604020202020204" pitchFamily="34" charset="0"/>
            </a:endParaRPr>
          </a:p>
          <a:p>
            <a:pPr algn="just"/>
            <a:r>
              <a:rPr lang="cs-CZ" b="0" u="sng" dirty="0" smtClean="0">
                <a:latin typeface="Arial" panose="020B0604020202020204" pitchFamily="34" charset="0"/>
                <a:cs typeface="Arial" panose="020B0604020202020204" pitchFamily="34" charset="0"/>
              </a:rPr>
              <a:t>Rozhodčí: </a:t>
            </a:r>
            <a:r>
              <a:rPr lang="cs-CZ" b="0" dirty="0" err="1" smtClean="0">
                <a:latin typeface="Arial" panose="020B0604020202020204" pitchFamily="34" charset="0"/>
                <a:cs typeface="Arial" panose="020B0604020202020204" pitchFamily="34" charset="0"/>
              </a:rPr>
              <a:t>M.Šíma</a:t>
            </a:r>
            <a:endParaRPr lang="cs-CZ" b="0" dirty="0" smtClean="0">
              <a:latin typeface="Arial" panose="020B0604020202020204" pitchFamily="34" charset="0"/>
              <a:cs typeface="Arial" panose="020B0604020202020204" pitchFamily="34" charset="0"/>
            </a:endParaRPr>
          </a:p>
        </p:txBody>
      </p:sp>
      <p:pic>
        <p:nvPicPr>
          <p:cNvPr id="7" name="Obrázek 6"/>
          <p:cNvPicPr>
            <a:picLocks noChangeAspect="1"/>
          </p:cNvPicPr>
          <p:nvPr/>
        </p:nvPicPr>
        <p:blipFill>
          <a:blip r:embed="rId5"/>
          <a:stretch>
            <a:fillRect/>
          </a:stretch>
        </p:blipFill>
        <p:spPr>
          <a:xfrm>
            <a:off x="2444782" y="5779532"/>
            <a:ext cx="2129302" cy="1116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04457" y="6975856"/>
            <a:ext cx="429448" cy="200055"/>
          </a:xfrm>
          <a:prstGeom prst="rect">
            <a:avLst/>
          </a:prstGeom>
          <a:noFill/>
          <a:ln>
            <a:solidFill>
              <a:schemeClr val="tx1"/>
            </a:solidFill>
          </a:ln>
        </p:spPr>
        <p:txBody>
          <a:bodyPr wrap="square" rtlCol="0">
            <a:spAutoFit/>
          </a:bodyPr>
          <a:lstStyle/>
          <a:p>
            <a:pPr algn="ctr"/>
            <a:r>
              <a:rPr lang="cs-CZ" sz="700" dirty="0" smtClean="0">
                <a:latin typeface="Bookman Old Style" pitchFamily="18" charset="0"/>
              </a:rPr>
              <a:t>12</a:t>
            </a:r>
          </a:p>
        </p:txBody>
      </p:sp>
      <p:sp>
        <p:nvSpPr>
          <p:cNvPr id="13" name="Obdélník 12"/>
          <p:cNvSpPr/>
          <p:nvPr/>
        </p:nvSpPr>
        <p:spPr>
          <a:xfrm>
            <a:off x="88887" y="1243236"/>
            <a:ext cx="4464496" cy="5609228"/>
          </a:xfrm>
          <a:prstGeom prst="rect">
            <a:avLst/>
          </a:prstGeom>
          <a:noFill/>
          <a:ln w="44450" cmpd="sng">
            <a:gradFill>
              <a:gsLst>
                <a:gs pos="0">
                  <a:schemeClr val="accent1">
                    <a:lumMod val="5000"/>
                    <a:lumOff val="95000"/>
                  </a:schemeClr>
                </a:gs>
                <a:gs pos="25000">
                  <a:schemeClr val="accent6">
                    <a:lumMod val="60000"/>
                    <a:lumOff val="40000"/>
                  </a:schemeClr>
                </a:gs>
                <a:gs pos="50000">
                  <a:srgbClr val="FFFF00"/>
                </a:gs>
                <a:gs pos="78000">
                  <a:srgbClr val="FF33CC"/>
                </a:gs>
              </a:gsLst>
              <a:lin ang="5400000" scaled="1"/>
            </a:gradFill>
            <a:prstDash val="solid"/>
          </a:ln>
          <a:effectLst/>
        </p:spPr>
        <p:txBody>
          <a:bodyPr wrap="square">
            <a:spAutoFit/>
          </a:bodyPr>
          <a:lstStyle/>
          <a:p>
            <a:pPr fontAlgn="ctr"/>
            <a:r>
              <a:rPr lang="cs-CZ" u="sng" dirty="0" smtClean="0">
                <a:solidFill>
                  <a:srgbClr val="3333CC"/>
                </a:solidFill>
              </a:rPr>
              <a:t>SK </a:t>
            </a:r>
            <a:r>
              <a:rPr lang="cs-CZ" u="sng" dirty="0">
                <a:solidFill>
                  <a:srgbClr val="3333CC"/>
                </a:solidFill>
              </a:rPr>
              <a:t>Baník Modlany</a:t>
            </a:r>
            <a:r>
              <a:rPr lang="cs-CZ" b="0" u="sng" dirty="0">
                <a:solidFill>
                  <a:srgbClr val="3333CC"/>
                </a:solidFill>
              </a:rPr>
              <a:t> - </a:t>
            </a:r>
            <a:r>
              <a:rPr lang="cs-CZ" u="sng" dirty="0">
                <a:solidFill>
                  <a:srgbClr val="3333CC"/>
                </a:solidFill>
              </a:rPr>
              <a:t>TJ Sokol </a:t>
            </a:r>
            <a:r>
              <a:rPr lang="cs-CZ" u="sng" dirty="0" smtClean="0">
                <a:solidFill>
                  <a:srgbClr val="3333CC"/>
                </a:solidFill>
              </a:rPr>
              <a:t>Srbice  2:1(1:0)</a:t>
            </a:r>
          </a:p>
          <a:p>
            <a:pPr fontAlgn="ctr"/>
            <a:r>
              <a:rPr lang="cs-CZ" sz="1050" dirty="0" smtClean="0">
                <a:latin typeface="Arial" panose="020B0604020202020204" pitchFamily="34" charset="0"/>
                <a:cs typeface="Arial" panose="020B0604020202020204" pitchFamily="34" charset="0"/>
              </a:rPr>
              <a:t>po 2 letech se ve vzájemném zápase radovali z vítězství Modlany. V kvalitním utkání šli domácí do vedeni v závěru 1. půle. V 69. min. přidal </a:t>
            </a:r>
            <a:r>
              <a:rPr lang="cs-CZ" sz="1050" dirty="0" err="1" smtClean="0">
                <a:latin typeface="Arial" panose="020B0604020202020204" pitchFamily="34" charset="0"/>
                <a:cs typeface="Arial" panose="020B0604020202020204" pitchFamily="34" charset="0"/>
              </a:rPr>
              <a:t>Ludík</a:t>
            </a:r>
            <a:r>
              <a:rPr lang="cs-CZ" sz="1050" dirty="0" smtClean="0">
                <a:latin typeface="Arial" panose="020B0604020202020204" pitchFamily="34" charset="0"/>
                <a:cs typeface="Arial" panose="020B0604020202020204" pitchFamily="34" charset="0"/>
              </a:rPr>
              <a:t> hlavou 2. gól. Hosté už jen snížili </a:t>
            </a:r>
            <a:r>
              <a:rPr lang="cs-CZ" sz="1050" dirty="0" err="1" smtClean="0">
                <a:latin typeface="Arial" panose="020B0604020202020204" pitchFamily="34" charset="0"/>
                <a:cs typeface="Arial" panose="020B0604020202020204" pitchFamily="34" charset="0"/>
              </a:rPr>
              <a:t>Khaurem</a:t>
            </a:r>
            <a:r>
              <a:rPr lang="cs-CZ" sz="1050" dirty="0" smtClean="0">
                <a:latin typeface="Arial" panose="020B0604020202020204" pitchFamily="34" charset="0"/>
                <a:cs typeface="Arial" panose="020B0604020202020204" pitchFamily="34" charset="0"/>
              </a:rPr>
              <a:t> na konečných 2:1. </a:t>
            </a:r>
          </a:p>
          <a:p>
            <a:pPr fontAlgn="ctr"/>
            <a:r>
              <a:rPr lang="cs-CZ" u="sng" dirty="0" smtClean="0">
                <a:solidFill>
                  <a:srgbClr val="3333CC"/>
                </a:solidFill>
              </a:rPr>
              <a:t>Mostecký </a:t>
            </a:r>
            <a:r>
              <a:rPr lang="cs-CZ" u="sng" dirty="0">
                <a:solidFill>
                  <a:srgbClr val="3333CC"/>
                </a:solidFill>
              </a:rPr>
              <a:t>FK</a:t>
            </a:r>
            <a:r>
              <a:rPr lang="cs-CZ" b="0" u="sng" dirty="0">
                <a:solidFill>
                  <a:srgbClr val="3333CC"/>
                </a:solidFill>
              </a:rPr>
              <a:t> - </a:t>
            </a:r>
            <a:r>
              <a:rPr lang="cs-CZ" u="sng" dirty="0">
                <a:solidFill>
                  <a:srgbClr val="3333CC"/>
                </a:solidFill>
              </a:rPr>
              <a:t>FK </a:t>
            </a:r>
            <a:r>
              <a:rPr lang="cs-CZ" u="sng" dirty="0" err="1">
                <a:solidFill>
                  <a:srgbClr val="3333CC"/>
                </a:solidFill>
              </a:rPr>
              <a:t>Tatran</a:t>
            </a:r>
            <a:r>
              <a:rPr lang="cs-CZ" u="sng" dirty="0">
                <a:solidFill>
                  <a:srgbClr val="3333CC"/>
                </a:solidFill>
              </a:rPr>
              <a:t> </a:t>
            </a:r>
            <a:r>
              <a:rPr lang="cs-CZ" u="sng" dirty="0" smtClean="0">
                <a:solidFill>
                  <a:srgbClr val="3333CC"/>
                </a:solidFill>
              </a:rPr>
              <a:t>Kadaň  2:1(2:1)</a:t>
            </a:r>
          </a:p>
          <a:p>
            <a:pPr algn="just" fontAlgn="ctr"/>
            <a:r>
              <a:rPr lang="cs-CZ" sz="1050" dirty="0" smtClean="0">
                <a:latin typeface="Arial" panose="020B0604020202020204" pitchFamily="34" charset="0"/>
                <a:cs typeface="Arial" panose="020B0604020202020204" pitchFamily="34" charset="0"/>
              </a:rPr>
              <a:t>všechny branky padly v 1. poločase. Ta na 2:1 po opakované penaltě, když 1 z hráčů hostů vběhl dříve do pokutového území. Hosté to neunesli a nervózní atmosféra vládla na hřišti až do konce. Vyloučen byl hostující brankář </a:t>
            </a:r>
            <a:r>
              <a:rPr lang="cs-CZ" sz="1050" dirty="0" err="1" smtClean="0">
                <a:latin typeface="Arial" panose="020B0604020202020204" pitchFamily="34" charset="0"/>
                <a:cs typeface="Arial" panose="020B0604020202020204" pitchFamily="34" charset="0"/>
              </a:rPr>
              <a:t>Turánek</a:t>
            </a:r>
            <a:r>
              <a:rPr lang="cs-CZ" sz="1050" dirty="0" smtClean="0">
                <a:latin typeface="Arial" panose="020B0604020202020204" pitchFamily="34" charset="0"/>
                <a:cs typeface="Arial" panose="020B0604020202020204" pitchFamily="34" charset="0"/>
              </a:rPr>
              <a:t>.</a:t>
            </a:r>
          </a:p>
          <a:p>
            <a:pPr fontAlgn="ctr"/>
            <a:r>
              <a:rPr lang="cs-CZ" u="sng" dirty="0" smtClean="0">
                <a:solidFill>
                  <a:srgbClr val="3333CC"/>
                </a:solidFill>
              </a:rPr>
              <a:t>FK Litoměřicko B</a:t>
            </a:r>
            <a:r>
              <a:rPr lang="cs-CZ" b="0" u="sng" dirty="0" smtClean="0">
                <a:solidFill>
                  <a:srgbClr val="3333CC"/>
                </a:solidFill>
              </a:rPr>
              <a:t> - </a:t>
            </a:r>
            <a:r>
              <a:rPr lang="cs-CZ" u="sng" dirty="0" smtClean="0">
                <a:solidFill>
                  <a:srgbClr val="3333CC"/>
                </a:solidFill>
              </a:rPr>
              <a:t>TJ Spartak Perštejn   3:5(1:4)</a:t>
            </a:r>
          </a:p>
          <a:p>
            <a:pPr algn="just" fontAlgn="ctr"/>
            <a:r>
              <a:rPr lang="cs-CZ" sz="1050" dirty="0" smtClean="0">
                <a:latin typeface="Arial" panose="020B0604020202020204" pitchFamily="34" charset="0"/>
                <a:cs typeface="Arial" panose="020B0604020202020204" pitchFamily="34" charset="0"/>
              </a:rPr>
              <a:t>ve 35. minutě vedli hosté už 4:0 a domácí byli na ručník. Hned po změně stran snížil Flégl na 2:4 a zdálo, že by mohlo být ještě drama. V závěru Plos ale upravil na 5:2 a tak ani branka Šimurdy 3 minuty před koncem nemohlo na prohře domácích nic změnit</a:t>
            </a:r>
            <a:r>
              <a:rPr lang="cs-CZ" sz="1050" dirty="0" smtClean="0">
                <a:solidFill>
                  <a:srgbClr val="FF0000"/>
                </a:solidFill>
                <a:latin typeface="Arial" panose="020B0604020202020204" pitchFamily="34" charset="0"/>
                <a:cs typeface="Arial" panose="020B0604020202020204" pitchFamily="34" charset="0"/>
              </a:rPr>
              <a:t>.</a:t>
            </a:r>
          </a:p>
          <a:p>
            <a:pPr fontAlgn="ctr"/>
            <a:r>
              <a:rPr lang="cs-CZ" u="sng" dirty="0" smtClean="0">
                <a:solidFill>
                  <a:srgbClr val="3333CC"/>
                </a:solidFill>
              </a:rPr>
              <a:t>FK </a:t>
            </a:r>
            <a:r>
              <a:rPr lang="cs-CZ" u="sng" dirty="0">
                <a:solidFill>
                  <a:srgbClr val="3333CC"/>
                </a:solidFill>
              </a:rPr>
              <a:t>Jílové</a:t>
            </a:r>
            <a:r>
              <a:rPr lang="cs-CZ" b="0" u="sng" dirty="0">
                <a:solidFill>
                  <a:srgbClr val="3333CC"/>
                </a:solidFill>
              </a:rPr>
              <a:t> - </a:t>
            </a:r>
            <a:r>
              <a:rPr lang="cs-CZ" u="sng" dirty="0">
                <a:solidFill>
                  <a:srgbClr val="3333CC"/>
                </a:solidFill>
              </a:rPr>
              <a:t>SK </a:t>
            </a:r>
            <a:r>
              <a:rPr lang="cs-CZ" u="sng" dirty="0" err="1" smtClean="0">
                <a:solidFill>
                  <a:srgbClr val="3333CC"/>
                </a:solidFill>
              </a:rPr>
              <a:t>Brná</a:t>
            </a:r>
            <a:r>
              <a:rPr lang="cs-CZ" u="sng" dirty="0" smtClean="0">
                <a:solidFill>
                  <a:srgbClr val="3333CC"/>
                </a:solidFill>
              </a:rPr>
              <a:t>  1:0(1:0)</a:t>
            </a:r>
          </a:p>
          <a:p>
            <a:pPr algn="just" fontAlgn="ctr"/>
            <a:r>
              <a:rPr lang="cs-CZ" sz="1050" dirty="0" smtClean="0">
                <a:latin typeface="Arial" panose="020B0604020202020204" pitchFamily="34" charset="0"/>
                <a:cs typeface="Arial" panose="020B0604020202020204" pitchFamily="34" charset="0"/>
              </a:rPr>
              <a:t>domácí tým podržel brankář Jiří Vosecký a ti se dočkali 1. letošního vítězství. V samotném konci a po skončení zápasu bylo na hřišti i v hledišti hodně dusno. Disciplinárka se nudit nebude.</a:t>
            </a:r>
          </a:p>
          <a:p>
            <a:pPr fontAlgn="ctr"/>
            <a:r>
              <a:rPr lang="cs-CZ" u="sng" dirty="0" smtClean="0">
                <a:solidFill>
                  <a:srgbClr val="3333CC"/>
                </a:solidFill>
              </a:rPr>
              <a:t>SK </a:t>
            </a:r>
            <a:r>
              <a:rPr lang="cs-CZ" u="sng" dirty="0">
                <a:solidFill>
                  <a:srgbClr val="3333CC"/>
                </a:solidFill>
              </a:rPr>
              <a:t>STAP-TRATEC Vilémov</a:t>
            </a:r>
            <a:r>
              <a:rPr lang="cs-CZ" b="0" u="sng" dirty="0">
                <a:solidFill>
                  <a:srgbClr val="3333CC"/>
                </a:solidFill>
              </a:rPr>
              <a:t> - </a:t>
            </a:r>
            <a:r>
              <a:rPr lang="cs-CZ" u="sng" dirty="0">
                <a:solidFill>
                  <a:srgbClr val="3333CC"/>
                </a:solidFill>
              </a:rPr>
              <a:t>FK </a:t>
            </a:r>
            <a:r>
              <a:rPr lang="cs-CZ" u="sng" dirty="0" smtClean="0">
                <a:solidFill>
                  <a:srgbClr val="3333CC"/>
                </a:solidFill>
              </a:rPr>
              <a:t>Bílina  4:0(1:0)</a:t>
            </a:r>
          </a:p>
          <a:p>
            <a:pPr algn="just" fontAlgn="ctr"/>
            <a:r>
              <a:rPr lang="cs-CZ" sz="1050" dirty="0" smtClean="0">
                <a:latin typeface="Arial" panose="020B0604020202020204" pitchFamily="34" charset="0"/>
                <a:cs typeface="Arial" panose="020B0604020202020204" pitchFamily="34" charset="0"/>
              </a:rPr>
              <a:t>druhé vítězství domácích v sezóně. Bílina na začátku 2. půle 2x rychle inkasovala a na odpověď už se nezmohla. Před závěrečnou děkovačkou ještě na konečných 4:0 upravil Kučera.</a:t>
            </a:r>
          </a:p>
          <a:p>
            <a:pPr algn="just" fontAlgn="ctr"/>
            <a:r>
              <a:rPr lang="cs-CZ" u="sng" dirty="0" smtClean="0">
                <a:solidFill>
                  <a:srgbClr val="3333CC"/>
                </a:solidFill>
              </a:rPr>
              <a:t>FK </a:t>
            </a:r>
            <a:r>
              <a:rPr lang="cs-CZ" u="sng" dirty="0">
                <a:solidFill>
                  <a:srgbClr val="3333CC"/>
                </a:solidFill>
              </a:rPr>
              <a:t>Neštěmice - FK Slavoj </a:t>
            </a:r>
            <a:r>
              <a:rPr lang="cs-CZ" u="sng" dirty="0" smtClean="0">
                <a:solidFill>
                  <a:srgbClr val="3333CC"/>
                </a:solidFill>
              </a:rPr>
              <a:t>Žatec  6:4(3:2)</a:t>
            </a:r>
          </a:p>
          <a:p>
            <a:pPr algn="just" fontAlgn="ctr"/>
            <a:r>
              <a:rPr lang="cs-CZ" sz="1050" dirty="0" smtClean="0">
                <a:latin typeface="Arial" panose="020B0604020202020204" pitchFamily="34" charset="0"/>
                <a:cs typeface="Arial" panose="020B0604020202020204" pitchFamily="34" charset="0"/>
              </a:rPr>
              <a:t>Žatec poprvé přišel o body. V zápas s hokejovým výsledkem bylo znát, že hosté nejsou ve své kůži a celé utkání museli je sledovat, jak jim soupeř </a:t>
            </a:r>
            <a:r>
              <a:rPr lang="cs-CZ" sz="1050" dirty="0" err="1" smtClean="0">
                <a:latin typeface="Arial" panose="020B0604020202020204" pitchFamily="34" charset="0"/>
                <a:cs typeface="Arial" panose="020B0604020202020204" pitchFamily="34" charset="0"/>
              </a:rPr>
              <a:t>brankově</a:t>
            </a:r>
            <a:r>
              <a:rPr lang="cs-CZ" sz="1050" dirty="0" smtClean="0">
                <a:latin typeface="Arial" panose="020B0604020202020204" pitchFamily="34" charset="0"/>
                <a:cs typeface="Arial" panose="020B0604020202020204" pitchFamily="34" charset="0"/>
              </a:rPr>
              <a:t> uniká. 3 branky Neštěmic vstřelil Růžička.</a:t>
            </a:r>
          </a:p>
          <a:p>
            <a:pPr algn="just" fontAlgn="ctr"/>
            <a:r>
              <a:rPr lang="cs-CZ" u="sng" dirty="0" smtClean="0">
                <a:solidFill>
                  <a:srgbClr val="3333CC"/>
                </a:solidFill>
              </a:rPr>
              <a:t>Jiskra </a:t>
            </a:r>
            <a:r>
              <a:rPr lang="cs-CZ" u="sng" dirty="0">
                <a:solidFill>
                  <a:srgbClr val="3333CC"/>
                </a:solidFill>
              </a:rPr>
              <a:t>Modrá</a:t>
            </a:r>
            <a:r>
              <a:rPr lang="cs-CZ" b="0" u="sng" dirty="0">
                <a:solidFill>
                  <a:srgbClr val="3333CC"/>
                </a:solidFill>
              </a:rPr>
              <a:t> - </a:t>
            </a:r>
            <a:r>
              <a:rPr lang="cs-CZ" u="sng" dirty="0">
                <a:solidFill>
                  <a:srgbClr val="3333CC"/>
                </a:solidFill>
              </a:rPr>
              <a:t>SK </a:t>
            </a:r>
            <a:r>
              <a:rPr lang="cs-CZ" u="sng" dirty="0" smtClean="0">
                <a:solidFill>
                  <a:srgbClr val="3333CC"/>
                </a:solidFill>
              </a:rPr>
              <a:t>Štětí   0:4(0:1)</a:t>
            </a:r>
          </a:p>
          <a:p>
            <a:pPr algn="just" fontAlgn="ctr"/>
            <a:r>
              <a:rPr lang="cs-CZ" sz="1050" dirty="0" smtClean="0">
                <a:latin typeface="Arial" panose="020B0604020202020204" pitchFamily="34" charset="0"/>
                <a:cs typeface="Arial" panose="020B0604020202020204" pitchFamily="34" charset="0"/>
              </a:rPr>
              <a:t>domácí žili ještě na začátku druhého poločasu. Pak však hosté udeřili a z velkého množství šanci dokázali ve 2. poločase 3 využít. Domácí hráli velkou část 2.poločasu o deseti.</a:t>
            </a:r>
          </a:p>
          <a:p>
            <a:pPr fontAlgn="ctr"/>
            <a:r>
              <a:rPr lang="cs-CZ" sz="1050" u="sng" dirty="0" smtClean="0">
                <a:solidFill>
                  <a:srgbClr val="3333CC"/>
                </a:solidFill>
              </a:rPr>
              <a:t>TJ </a:t>
            </a:r>
            <a:r>
              <a:rPr lang="cs-CZ" sz="1050" u="sng" dirty="0">
                <a:solidFill>
                  <a:srgbClr val="3333CC"/>
                </a:solidFill>
              </a:rPr>
              <a:t>SOKOL </a:t>
            </a:r>
            <a:r>
              <a:rPr lang="cs-CZ" sz="1050" u="sng" dirty="0" err="1">
                <a:solidFill>
                  <a:srgbClr val="3333CC"/>
                </a:solidFill>
              </a:rPr>
              <a:t>H.Jiřetín</a:t>
            </a:r>
            <a:r>
              <a:rPr lang="cs-CZ" sz="1050" u="sng" dirty="0">
                <a:solidFill>
                  <a:srgbClr val="3333CC"/>
                </a:solidFill>
              </a:rPr>
              <a:t>/FK Litvínov</a:t>
            </a:r>
            <a:r>
              <a:rPr lang="cs-CZ" sz="1050" b="0" u="sng" dirty="0">
                <a:solidFill>
                  <a:srgbClr val="3333CC"/>
                </a:solidFill>
              </a:rPr>
              <a:t> - </a:t>
            </a:r>
            <a:r>
              <a:rPr lang="cs-CZ" sz="1050" u="sng" dirty="0">
                <a:solidFill>
                  <a:srgbClr val="3333CC"/>
                </a:solidFill>
              </a:rPr>
              <a:t>TJ Krupka</a:t>
            </a:r>
          </a:p>
          <a:p>
            <a:pPr fontAlgn="ctr"/>
            <a:r>
              <a:rPr lang="cs-CZ" dirty="0">
                <a:latin typeface="Arial" panose="020B0604020202020204" pitchFamily="34" charset="0"/>
                <a:cs typeface="Arial" panose="020B0604020202020204" pitchFamily="34" charset="0"/>
              </a:rPr>
              <a:t>Odloženo na </a:t>
            </a:r>
            <a:r>
              <a:rPr lang="cs-CZ" dirty="0" smtClean="0">
                <a:latin typeface="Arial" panose="020B0604020202020204" pitchFamily="34" charset="0"/>
                <a:cs typeface="Arial" panose="020B0604020202020204" pitchFamily="34" charset="0"/>
              </a:rPr>
              <a:t>12.9.2017</a:t>
            </a:r>
            <a:endParaRPr lang="cs-CZ" sz="1050" dirty="0" smtClean="0">
              <a:solidFill>
                <a:srgbClr val="FF0000"/>
              </a:solidFill>
              <a:latin typeface="Arial" panose="020B0604020202020204" pitchFamily="34" charset="0"/>
              <a:cs typeface="Arial" panose="020B0604020202020204" pitchFamily="34" charset="0"/>
            </a:endParaRPr>
          </a:p>
        </p:txBody>
      </p:sp>
      <p:sp>
        <p:nvSpPr>
          <p:cNvPr id="19" name="TextovéPole 18"/>
          <p:cNvSpPr txBox="1"/>
          <p:nvPr/>
        </p:nvSpPr>
        <p:spPr>
          <a:xfrm>
            <a:off x="88887" y="91108"/>
            <a:ext cx="4447593" cy="1015663"/>
          </a:xfrm>
          <a:prstGeom prst="rect">
            <a:avLst/>
          </a:prstGeom>
          <a:pattFill prst="horzBrick">
            <a:fgClr>
              <a:srgbClr val="66FF33"/>
            </a:fgClr>
            <a:bgClr>
              <a:schemeClr val="bg1"/>
            </a:bgClr>
          </a:pattFill>
          <a:ln w="47625">
            <a:solidFill>
              <a:schemeClr val="tx1"/>
            </a:solidFill>
          </a:ln>
        </p:spPr>
        <p:txBody>
          <a:bodyPr wrap="square" rtlCol="0">
            <a:spAutoFit/>
          </a:bodyPr>
          <a:lstStyle/>
          <a:p>
            <a:pPr algn="ctr"/>
            <a:r>
              <a:rPr lang="cs-CZ" sz="2000" dirty="0" smtClean="0">
                <a:solidFill>
                  <a:srgbClr val="660033"/>
                </a:solidFill>
                <a:latin typeface="Arial Black" panose="020B0A04020102020204" pitchFamily="34" charset="0"/>
              </a:rPr>
              <a:t>4.kolo Ústeckého přeboru připravilo o neporazitelnost Žatec</a:t>
            </a:r>
          </a:p>
        </p:txBody>
      </p:sp>
      <p:sp>
        <p:nvSpPr>
          <p:cNvPr id="14" name="TextovéPole 13"/>
          <p:cNvSpPr txBox="1"/>
          <p:nvPr/>
        </p:nvSpPr>
        <p:spPr>
          <a:xfrm>
            <a:off x="5472584" y="1819300"/>
            <a:ext cx="4680520" cy="4708981"/>
          </a:xfrm>
          <a:prstGeom prst="rect">
            <a:avLst/>
          </a:prstGeom>
          <a:noFill/>
        </p:spPr>
        <p:txBody>
          <a:bodyPr wrap="square" rtlCol="0">
            <a:spAutoFit/>
          </a:bodyPr>
          <a:lstStyle/>
          <a:p>
            <a:pPr algn="ctr"/>
            <a:r>
              <a:rPr lang="cs-CZ" sz="2000" u="sng" dirty="0" smtClean="0">
                <a:ln>
                  <a:solidFill>
                    <a:srgbClr val="FF9999"/>
                  </a:solidFill>
                </a:ln>
                <a:latin typeface="Arial Black" panose="020B0A04020102020204" pitchFamily="34" charset="0"/>
                <a:cs typeface="Aharoni" panose="02010803020104030203" pitchFamily="2" charset="-79"/>
              </a:rPr>
              <a:t>SK Štětí – TJ Krupka</a:t>
            </a:r>
          </a:p>
          <a:p>
            <a:pPr algn="ctr"/>
            <a:r>
              <a:rPr lang="cs-CZ" sz="2000" u="sng" dirty="0" smtClean="0">
                <a:ln>
                  <a:solidFill>
                    <a:srgbClr val="FF9999"/>
                  </a:solidFill>
                </a:ln>
                <a:latin typeface="Arial Black" panose="020B0A04020102020204" pitchFamily="34" charset="0"/>
                <a:cs typeface="Aharoni" panose="02010803020104030203" pitchFamily="2" charset="-79"/>
              </a:rPr>
              <a:t>4:5(3:3)   27.8.2017  1. kolo</a:t>
            </a:r>
          </a:p>
          <a:p>
            <a:pPr algn="just"/>
            <a:r>
              <a:rPr lang="cs-CZ" sz="1050" b="0" dirty="0" smtClean="0">
                <a:latin typeface="Arial" panose="020B0604020202020204" pitchFamily="34" charset="0"/>
                <a:cs typeface="Arial" panose="020B0604020202020204" pitchFamily="34" charset="0"/>
              </a:rPr>
              <a:t>Prázdniny končí, ale starší žáci v tento čas zahajují další ročník Ústeckého přeboru. V neděli dopoledne přivítali na domácím trávníku tým Krupky a jak už to v 1. kolech soutěží bývá, je to vždy velká neznámá. Týmy jsou na sebe zvědavi a každý očekává, co druhý předvede. V tomto utkání dlouhé představování neprobíhalo a už ve 2. minutě jsme inkasovali z kopačky Šimona Zimy. Nijak nás to však z </a:t>
            </a:r>
            <a:r>
              <a:rPr lang="cs-CZ" sz="1050" b="0" dirty="0" err="1" smtClean="0">
                <a:latin typeface="Arial" panose="020B0604020202020204" pitchFamily="34" charset="0"/>
                <a:cs typeface="Arial" panose="020B0604020202020204" pitchFamily="34" charset="0"/>
              </a:rPr>
              <a:t>míty</a:t>
            </a:r>
            <a:r>
              <a:rPr lang="cs-CZ" sz="1050" b="0" dirty="0" smtClean="0">
                <a:latin typeface="Arial" panose="020B0604020202020204" pitchFamily="34" charset="0"/>
                <a:cs typeface="Arial" panose="020B0604020202020204" pitchFamily="34" charset="0"/>
              </a:rPr>
              <a:t> nevyvedlo a v 7. minutě po samostatném průniku vyrovnal na 1:1 </a:t>
            </a:r>
            <a:r>
              <a:rPr lang="cs-CZ" sz="1050" b="0" dirty="0" err="1" smtClean="0">
                <a:latin typeface="Arial" panose="020B0604020202020204" pitchFamily="34" charset="0"/>
                <a:cs typeface="Arial" panose="020B0604020202020204" pitchFamily="34" charset="0"/>
              </a:rPr>
              <a:t>Malecha</a:t>
            </a:r>
            <a:r>
              <a:rPr lang="cs-CZ" sz="1050" b="0" dirty="0" smtClean="0">
                <a:latin typeface="Arial" panose="020B0604020202020204" pitchFamily="34" charset="0"/>
                <a:cs typeface="Arial" panose="020B0604020202020204" pitchFamily="34" charset="0"/>
              </a:rPr>
              <a:t>. Když v 15. minutě získal vedení pro náš kolektiv umístěnou střelou </a:t>
            </a:r>
            <a:r>
              <a:rPr lang="cs-CZ" sz="1050" b="0" dirty="0" err="1" smtClean="0">
                <a:latin typeface="Arial" panose="020B0604020202020204" pitchFamily="34" charset="0"/>
                <a:cs typeface="Arial" panose="020B0604020202020204" pitchFamily="34" charset="0"/>
              </a:rPr>
              <a:t>Daniluk</a:t>
            </a:r>
            <a:r>
              <a:rPr lang="cs-CZ" sz="1050" b="0" dirty="0" smtClean="0">
                <a:latin typeface="Arial" panose="020B0604020202020204" pitchFamily="34" charset="0"/>
                <a:cs typeface="Arial" panose="020B0604020202020204" pitchFamily="34" charset="0"/>
              </a:rPr>
              <a:t>, tak se zdálo, že by jsme dnes nemuseli odejít s prázdnou. Rychlonozí hráči soupeře však hodně zlobili a brzy se jim brankou na 2:2 podařilo držet krok. Potřetí jsme šli do vedení ve 26. minutě z kopačky Daniela </a:t>
            </a:r>
            <a:r>
              <a:rPr lang="cs-CZ" sz="1050" b="0" dirty="0" err="1" smtClean="0">
                <a:latin typeface="Arial" panose="020B0604020202020204" pitchFamily="34" charset="0"/>
                <a:cs typeface="Arial" panose="020B0604020202020204" pitchFamily="34" charset="0"/>
              </a:rPr>
              <a:t>Ivaniče</a:t>
            </a:r>
            <a:r>
              <a:rPr lang="cs-CZ" sz="1050" b="0" dirty="0" smtClean="0">
                <a:latin typeface="Arial" panose="020B0604020202020204" pitchFamily="34" charset="0"/>
                <a:cs typeface="Arial" panose="020B0604020202020204" pitchFamily="34" charset="0"/>
              </a:rPr>
              <a:t>, který se opřel do balónu a pěkně napnul síť. V těchto minutách jsme mohli přidat i další pojistku, hlavně </a:t>
            </a:r>
            <a:r>
              <a:rPr lang="cs-CZ" sz="1050" b="0" dirty="0" err="1" smtClean="0">
                <a:latin typeface="Arial" panose="020B0604020202020204" pitchFamily="34" charset="0"/>
                <a:cs typeface="Arial" panose="020B0604020202020204" pitchFamily="34" charset="0"/>
              </a:rPr>
              <a:t>Malecha</a:t>
            </a:r>
            <a:r>
              <a:rPr lang="cs-CZ" sz="1050" b="0" dirty="0" smtClean="0">
                <a:latin typeface="Arial" panose="020B0604020202020204" pitchFamily="34" charset="0"/>
                <a:cs typeface="Arial" panose="020B0604020202020204" pitchFamily="34" charset="0"/>
              </a:rPr>
              <a:t> byl v jasné </a:t>
            </a:r>
            <a:r>
              <a:rPr lang="cs-CZ" sz="1050" b="0" dirty="0" err="1" smtClean="0">
                <a:latin typeface="Arial" panose="020B0604020202020204" pitchFamily="34" charset="0"/>
                <a:cs typeface="Arial" panose="020B0604020202020204" pitchFamily="34" charset="0"/>
              </a:rPr>
              <a:t>gólovce</a:t>
            </a:r>
            <a:r>
              <a:rPr lang="cs-CZ" sz="1050" b="0" dirty="0" smtClean="0">
                <a:latin typeface="Arial" panose="020B0604020202020204" pitchFamily="34" charset="0"/>
                <a:cs typeface="Arial" panose="020B0604020202020204" pitchFamily="34" charset="0"/>
              </a:rPr>
              <a:t>, ale míč poslal vysoko nad konstrukci branky. Místo toho, ale naše obrana zaspala a </a:t>
            </a:r>
            <a:r>
              <a:rPr lang="cs-CZ" sz="1050" b="0" dirty="0" err="1" smtClean="0">
                <a:latin typeface="Arial" panose="020B0604020202020204" pitchFamily="34" charset="0"/>
                <a:cs typeface="Arial" panose="020B0604020202020204" pitchFamily="34" charset="0"/>
              </a:rPr>
              <a:t>Bokoč</a:t>
            </a:r>
            <a:r>
              <a:rPr lang="cs-CZ" sz="1050" b="0" dirty="0" smtClean="0">
                <a:latin typeface="Arial" panose="020B0604020202020204" pitchFamily="34" charset="0"/>
                <a:cs typeface="Arial" panose="020B0604020202020204" pitchFamily="34" charset="0"/>
              </a:rPr>
              <a:t> vyrovnal na 3:3. Začátek druhého poločasu nám vůbec nevyšel a 2 rychle inkasované branky, jak se později ukázalo, rozhodly o osudu tohoto zápasu. Šťastným střelcem byl v obou případech Alex Bunda.  Hlavu jsme začali zvedat až s blížícím se koncem zápasu. V 62. minutě už to ale stačilo jen na snížení náskoku na konečných 4:5 z našeho pohledu.</a:t>
            </a:r>
          </a:p>
          <a:p>
            <a:pPr algn="just"/>
            <a:r>
              <a:rPr lang="cs-CZ" sz="1050" b="0" u="sng" dirty="0" smtClean="0">
                <a:latin typeface="Arial" panose="020B0604020202020204" pitchFamily="34" charset="0"/>
                <a:cs typeface="Arial" panose="020B0604020202020204" pitchFamily="34" charset="0"/>
              </a:rPr>
              <a:t>Branky:</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Malecha</a:t>
            </a:r>
            <a:r>
              <a:rPr lang="cs-CZ" sz="1050" b="0" dirty="0" smtClean="0">
                <a:latin typeface="Arial" panose="020B0604020202020204" pitchFamily="34" charset="0"/>
                <a:cs typeface="Arial" panose="020B0604020202020204" pitchFamily="34" charset="0"/>
              </a:rPr>
              <a:t> 2, </a:t>
            </a:r>
            <a:r>
              <a:rPr lang="cs-CZ" sz="1050" b="0" dirty="0" err="1" smtClean="0">
                <a:latin typeface="Arial" panose="020B0604020202020204" pitchFamily="34" charset="0"/>
                <a:cs typeface="Arial" panose="020B0604020202020204" pitchFamily="34" charset="0"/>
              </a:rPr>
              <a:t>Daniluk</a:t>
            </a:r>
            <a:r>
              <a:rPr lang="cs-CZ" sz="1050" b="0" dirty="0" smtClean="0">
                <a:latin typeface="Arial" panose="020B0604020202020204" pitchFamily="34" charset="0"/>
                <a:cs typeface="Arial" panose="020B0604020202020204" pitchFamily="34" charset="0"/>
              </a:rPr>
              <a:t> 1, </a:t>
            </a:r>
            <a:r>
              <a:rPr lang="cs-CZ" sz="1050" b="0" dirty="0" err="1" smtClean="0">
                <a:latin typeface="Arial" panose="020B0604020202020204" pitchFamily="34" charset="0"/>
                <a:cs typeface="Arial" panose="020B0604020202020204" pitchFamily="34" charset="0"/>
              </a:rPr>
              <a:t>Ivanič</a:t>
            </a:r>
            <a:r>
              <a:rPr lang="cs-CZ" sz="1050" b="0" dirty="0" smtClean="0">
                <a:latin typeface="Arial" panose="020B0604020202020204" pitchFamily="34" charset="0"/>
                <a:cs typeface="Arial" panose="020B0604020202020204" pitchFamily="34" charset="0"/>
              </a:rPr>
              <a:t> 1</a:t>
            </a:r>
          </a:p>
          <a:p>
            <a:pPr algn="just"/>
            <a:r>
              <a:rPr lang="cs-CZ" sz="1050" b="0" u="sng" dirty="0" err="1" smtClean="0">
                <a:latin typeface="Arial" panose="020B0604020202020204" pitchFamily="34" charset="0"/>
                <a:cs typeface="Arial" panose="020B0604020202020204" pitchFamily="34" charset="0"/>
              </a:rPr>
              <a:t>Sestava</a:t>
            </a:r>
            <a:r>
              <a:rPr lang="cs-CZ" sz="1050" b="0" dirty="0" err="1" smtClean="0">
                <a:latin typeface="Arial" panose="020B0604020202020204" pitchFamily="34" charset="0"/>
                <a:cs typeface="Arial" panose="020B0604020202020204" pitchFamily="34" charset="0"/>
              </a:rPr>
              <a:t>:Černý-Prokopec</a:t>
            </a:r>
            <a:r>
              <a:rPr lang="cs-CZ" sz="1050" b="0" dirty="0" smtClean="0">
                <a:latin typeface="Arial" panose="020B0604020202020204" pitchFamily="34" charset="0"/>
                <a:cs typeface="Arial" panose="020B0604020202020204" pitchFamily="34" charset="0"/>
              </a:rPr>
              <a:t>, Franc, Jakub Novák, Kroupa, </a:t>
            </a:r>
            <a:r>
              <a:rPr lang="cs-CZ" sz="1050" b="0" dirty="0" err="1" smtClean="0">
                <a:latin typeface="Arial" panose="020B0604020202020204" pitchFamily="34" charset="0"/>
                <a:cs typeface="Arial" panose="020B0604020202020204" pitchFamily="34" charset="0"/>
              </a:rPr>
              <a:t>Ivanič</a:t>
            </a:r>
            <a:r>
              <a:rPr lang="cs-CZ" sz="1050" b="0" dirty="0" smtClean="0">
                <a:latin typeface="Arial" panose="020B0604020202020204" pitchFamily="34" charset="0"/>
                <a:cs typeface="Arial" panose="020B0604020202020204" pitchFamily="34" charset="0"/>
              </a:rPr>
              <a:t>, Kuča, </a:t>
            </a:r>
          </a:p>
          <a:p>
            <a:pPr algn="just"/>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Daniluk</a:t>
            </a:r>
            <a:r>
              <a:rPr lang="cs-CZ" sz="1050" b="0" dirty="0" smtClean="0">
                <a:latin typeface="Arial" panose="020B0604020202020204" pitchFamily="34" charset="0"/>
                <a:cs typeface="Arial" panose="020B0604020202020204" pitchFamily="34" charset="0"/>
              </a:rPr>
              <a:t>, Pilař, </a:t>
            </a:r>
            <a:r>
              <a:rPr lang="cs-CZ" sz="1050" b="0" dirty="0" err="1" smtClean="0">
                <a:latin typeface="Arial" panose="020B0604020202020204" pitchFamily="34" charset="0"/>
                <a:cs typeface="Arial" panose="020B0604020202020204" pitchFamily="34" charset="0"/>
              </a:rPr>
              <a:t>Malecha</a:t>
            </a:r>
            <a:r>
              <a:rPr lang="cs-CZ" sz="1050" b="0" dirty="0" smtClean="0">
                <a:latin typeface="Arial" panose="020B0604020202020204" pitchFamily="34" charset="0"/>
                <a:cs typeface="Arial" panose="020B0604020202020204" pitchFamily="34" charset="0"/>
              </a:rPr>
              <a:t>, Nedvěd, </a:t>
            </a:r>
            <a:r>
              <a:rPr lang="cs-CZ" sz="1050" b="0" dirty="0" err="1" smtClean="0">
                <a:latin typeface="Arial" panose="020B0604020202020204" pitchFamily="34" charset="0"/>
                <a:cs typeface="Arial" panose="020B0604020202020204" pitchFamily="34" charset="0"/>
              </a:rPr>
              <a:t>Slapnička</a:t>
            </a:r>
            <a:r>
              <a:rPr lang="cs-CZ" sz="1050" b="0" dirty="0" smtClean="0">
                <a:latin typeface="Arial" panose="020B0604020202020204" pitchFamily="34" charset="0"/>
                <a:cs typeface="Arial" panose="020B0604020202020204" pitchFamily="34" charset="0"/>
              </a:rPr>
              <a:t>, Kabelka, </a:t>
            </a:r>
            <a:r>
              <a:rPr lang="cs-CZ" sz="1050" b="0" dirty="0" err="1" smtClean="0">
                <a:latin typeface="Arial" panose="020B0604020202020204" pitchFamily="34" charset="0"/>
                <a:cs typeface="Arial" panose="020B0604020202020204" pitchFamily="34" charset="0"/>
              </a:rPr>
              <a:t>Schleiss</a:t>
            </a:r>
            <a:r>
              <a:rPr lang="cs-CZ" sz="1050" b="0" dirty="0" smtClean="0">
                <a:latin typeface="Arial" panose="020B0604020202020204" pitchFamily="34" charset="0"/>
                <a:cs typeface="Arial" panose="020B0604020202020204" pitchFamily="34" charset="0"/>
              </a:rPr>
              <a:t>, </a:t>
            </a:r>
          </a:p>
          <a:p>
            <a:pPr algn="just"/>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Miga</a:t>
            </a:r>
            <a:endParaRPr lang="cs-CZ" sz="1050" b="0" dirty="0" smtClean="0">
              <a:latin typeface="Arial" panose="020B0604020202020204" pitchFamily="34" charset="0"/>
              <a:cs typeface="Arial" panose="020B0604020202020204" pitchFamily="34" charset="0"/>
            </a:endParaRPr>
          </a:p>
          <a:p>
            <a:pPr algn="just"/>
            <a:r>
              <a:rPr lang="cs-CZ" sz="1050" b="0" u="sng" dirty="0" smtClean="0">
                <a:latin typeface="Arial" panose="020B0604020202020204" pitchFamily="34" charset="0"/>
                <a:cs typeface="Arial" panose="020B0604020202020204" pitchFamily="34" charset="0"/>
              </a:rPr>
              <a:t>Trenér:</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Z.Németh</a:t>
            </a:r>
            <a:r>
              <a:rPr lang="cs-CZ" sz="1050" b="0" dirty="0" smtClean="0">
                <a:latin typeface="Arial" panose="020B0604020202020204" pitchFamily="34" charset="0"/>
                <a:cs typeface="Arial" panose="020B0604020202020204" pitchFamily="34" charset="0"/>
              </a:rPr>
              <a:t> </a:t>
            </a:r>
            <a:r>
              <a:rPr lang="cs-CZ" sz="1050" b="0" u="sng" dirty="0" smtClean="0">
                <a:latin typeface="Arial" panose="020B0604020202020204" pitchFamily="34" charset="0"/>
                <a:cs typeface="Arial" panose="020B0604020202020204" pitchFamily="34" charset="0"/>
              </a:rPr>
              <a:t>Vedoucí</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R.Hrdlička</a:t>
            </a:r>
            <a:endParaRPr lang="cs-CZ" sz="1050" b="0" dirty="0" smtClean="0">
              <a:latin typeface="Arial" panose="020B0604020202020204" pitchFamily="34" charset="0"/>
              <a:cs typeface="Arial" panose="020B0604020202020204" pitchFamily="34" charset="0"/>
            </a:endParaRPr>
          </a:p>
          <a:p>
            <a:pPr algn="just"/>
            <a:r>
              <a:rPr lang="cs-CZ" sz="1050" b="0" u="sng" dirty="0" smtClean="0">
                <a:latin typeface="Arial" panose="020B0604020202020204" pitchFamily="34" charset="0"/>
                <a:cs typeface="Arial" panose="020B0604020202020204" pitchFamily="34" charset="0"/>
              </a:rPr>
              <a:t>Rozhodčí</a:t>
            </a:r>
            <a:r>
              <a:rPr lang="cs-CZ" sz="1050" b="0" dirty="0" smtClean="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V.Dvorský-D.Németh</a:t>
            </a:r>
            <a:r>
              <a:rPr lang="cs-CZ" sz="1050" b="0" dirty="0" smtClean="0">
                <a:latin typeface="Arial" panose="020B0604020202020204" pitchFamily="34" charset="0"/>
                <a:cs typeface="Arial" panose="020B0604020202020204" pitchFamily="34" charset="0"/>
              </a:rPr>
              <a:t>(laik), Radek Ďuriš      	  </a:t>
            </a:r>
          </a:p>
        </p:txBody>
      </p:sp>
      <p:sp>
        <p:nvSpPr>
          <p:cNvPr id="17" name="TextovéPole 16"/>
          <p:cNvSpPr txBox="1"/>
          <p:nvPr/>
        </p:nvSpPr>
        <p:spPr>
          <a:xfrm>
            <a:off x="5514818" y="91108"/>
            <a:ext cx="4536504" cy="1569660"/>
          </a:xfrm>
          <a:prstGeom prst="rect">
            <a:avLst/>
          </a:prstGeom>
          <a:solidFill>
            <a:srgbClr val="FFFF66"/>
          </a:solidFill>
          <a:ln w="60325">
            <a:solidFill>
              <a:schemeClr val="accent1">
                <a:lumMod val="75000"/>
              </a:schemeClr>
            </a:solidFill>
          </a:ln>
          <a:effectLst>
            <a:outerShdw blurRad="50800" dist="38100" dir="10800000" algn="r" rotWithShape="0">
              <a:srgbClr val="EE4422">
                <a:alpha val="40000"/>
              </a:srgbClr>
            </a:outerShdw>
          </a:effectLst>
        </p:spPr>
        <p:txBody>
          <a:bodyPr wrap="square" rtlCol="0">
            <a:spAutoFit/>
          </a:bodyPr>
          <a:lstStyle/>
          <a:p>
            <a:pPr algn="ctr"/>
            <a:r>
              <a:rPr lang="cs-CZ" sz="3200" dirty="0" smtClean="0">
                <a:ln>
                  <a:solidFill>
                    <a:srgbClr val="6600FF"/>
                  </a:solidFill>
                </a:ln>
                <a:effectLst>
                  <a:outerShdw blurRad="38100" dist="38100" dir="2700000" algn="tl">
                    <a:srgbClr val="000000">
                      <a:alpha val="43137"/>
                    </a:srgbClr>
                  </a:outerShdw>
                </a:effectLst>
                <a:latin typeface="Baskerville Old Face" panose="02020602080505020303" pitchFamily="18" charset="0"/>
              </a:rPr>
              <a:t>Starší žáci prospali začátek 2. poločasu a pak už vyrovnat nestihli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graphicFrame>
        <p:nvGraphicFramePr>
          <p:cNvPr id="3" name="Tabulka 2"/>
          <p:cNvGraphicFramePr>
            <a:graphicFrameLocks noGrp="1"/>
          </p:cNvGraphicFramePr>
          <p:nvPr>
            <p:extLst>
              <p:ext uri="{D42A27DB-BD31-4B8C-83A1-F6EECF244321}">
                <p14:modId xmlns:p14="http://schemas.microsoft.com/office/powerpoint/2010/main" val="3904823001"/>
              </p:ext>
            </p:extLst>
          </p:nvPr>
        </p:nvGraphicFramePr>
        <p:xfrm>
          <a:off x="5498928" y="195823"/>
          <a:ext cx="4654176" cy="3043769"/>
        </p:xfrm>
        <a:graphic>
          <a:graphicData uri="http://schemas.openxmlformats.org/drawingml/2006/table">
            <a:tbl>
              <a:tblPr/>
              <a:tblGrid>
                <a:gridCol w="226757">
                  <a:extLst>
                    <a:ext uri="{9D8B030D-6E8A-4147-A177-3AD203B41FA5}">
                      <a16:colId xmlns:a16="http://schemas.microsoft.com/office/drawing/2014/main" val="350760535"/>
                    </a:ext>
                  </a:extLst>
                </a:gridCol>
                <a:gridCol w="430837">
                  <a:extLst>
                    <a:ext uri="{9D8B030D-6E8A-4147-A177-3AD203B41FA5}">
                      <a16:colId xmlns:a16="http://schemas.microsoft.com/office/drawing/2014/main" val="3064692070"/>
                    </a:ext>
                  </a:extLst>
                </a:gridCol>
                <a:gridCol w="1386049">
                  <a:extLst>
                    <a:ext uri="{9D8B030D-6E8A-4147-A177-3AD203B41FA5}">
                      <a16:colId xmlns:a16="http://schemas.microsoft.com/office/drawing/2014/main" val="3616554821"/>
                    </a:ext>
                  </a:extLst>
                </a:gridCol>
                <a:gridCol w="362810">
                  <a:extLst>
                    <a:ext uri="{9D8B030D-6E8A-4147-A177-3AD203B41FA5}">
                      <a16:colId xmlns:a16="http://schemas.microsoft.com/office/drawing/2014/main" val="3139039140"/>
                    </a:ext>
                  </a:extLst>
                </a:gridCol>
                <a:gridCol w="351472">
                  <a:extLst>
                    <a:ext uri="{9D8B030D-6E8A-4147-A177-3AD203B41FA5}">
                      <a16:colId xmlns:a16="http://schemas.microsoft.com/office/drawing/2014/main" val="960169787"/>
                    </a:ext>
                  </a:extLst>
                </a:gridCol>
                <a:gridCol w="226757">
                  <a:extLst>
                    <a:ext uri="{9D8B030D-6E8A-4147-A177-3AD203B41FA5}">
                      <a16:colId xmlns:a16="http://schemas.microsoft.com/office/drawing/2014/main" val="571425598"/>
                    </a:ext>
                  </a:extLst>
                </a:gridCol>
                <a:gridCol w="226757">
                  <a:extLst>
                    <a:ext uri="{9D8B030D-6E8A-4147-A177-3AD203B41FA5}">
                      <a16:colId xmlns:a16="http://schemas.microsoft.com/office/drawing/2014/main" val="1832927445"/>
                    </a:ext>
                  </a:extLst>
                </a:gridCol>
                <a:gridCol w="226757">
                  <a:extLst>
                    <a:ext uri="{9D8B030D-6E8A-4147-A177-3AD203B41FA5}">
                      <a16:colId xmlns:a16="http://schemas.microsoft.com/office/drawing/2014/main" val="2044095024"/>
                    </a:ext>
                  </a:extLst>
                </a:gridCol>
                <a:gridCol w="566891">
                  <a:extLst>
                    <a:ext uri="{9D8B030D-6E8A-4147-A177-3AD203B41FA5}">
                      <a16:colId xmlns:a16="http://schemas.microsoft.com/office/drawing/2014/main" val="2363068929"/>
                    </a:ext>
                  </a:extLst>
                </a:gridCol>
                <a:gridCol w="365644">
                  <a:extLst>
                    <a:ext uri="{9D8B030D-6E8A-4147-A177-3AD203B41FA5}">
                      <a16:colId xmlns:a16="http://schemas.microsoft.com/office/drawing/2014/main" val="1020051981"/>
                    </a:ext>
                  </a:extLst>
                </a:gridCol>
                <a:gridCol w="283445">
                  <a:extLst>
                    <a:ext uri="{9D8B030D-6E8A-4147-A177-3AD203B41FA5}">
                      <a16:colId xmlns:a16="http://schemas.microsoft.com/office/drawing/2014/main" val="3038599024"/>
                    </a:ext>
                  </a:extLst>
                </a:gridCol>
              </a:tblGrid>
              <a:tr h="12092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43470398"/>
                  </a:ext>
                </a:extLst>
              </a:tr>
              <a:tr h="28917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2000" b="1" i="0" u="none" strike="noStrike" dirty="0">
                          <a:solidFill>
                            <a:srgbClr val="0000CC"/>
                          </a:solidFill>
                          <a:effectLst/>
                          <a:latin typeface="Calibri" panose="020F0502020204030204" pitchFamily="34" charset="0"/>
                        </a:rPr>
                        <a:t>Ústecký přebor 2017-2018 po 4.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34277722"/>
                  </a:ext>
                </a:extLst>
              </a:tr>
              <a:tr h="28917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CC"/>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CC"/>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CC"/>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CC"/>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CC"/>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CC"/>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CC"/>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CC"/>
                          </a:solidFill>
                          <a:effectLst/>
                          <a:latin typeface="Arial" panose="020B0604020202020204" pitchFamily="34" charset="0"/>
                        </a:rPr>
                        <a:t>16:3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CC"/>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50950942"/>
                  </a:ext>
                </a:extLst>
              </a:tr>
              <a:tr h="15597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C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C00000"/>
                          </a:solidFill>
                          <a:effectLst/>
                          <a:latin typeface="Arial" panose="020B0604020202020204" pitchFamily="34" charset="0"/>
                        </a:rPr>
                        <a:t>SK Štětí, </a:t>
                      </a:r>
                      <a:r>
                        <a:rPr lang="cs-CZ" sz="1000" b="1" i="0" u="none" strike="noStrike" dirty="0" err="1">
                          <a:solidFill>
                            <a:srgbClr val="C00000"/>
                          </a:solidFill>
                          <a:effectLst/>
                          <a:latin typeface="Arial" panose="020B0604020202020204" pitchFamily="34" charset="0"/>
                        </a:rPr>
                        <a:t>z.s</a:t>
                      </a:r>
                      <a:r>
                        <a:rPr lang="cs-CZ" sz="1000" b="1" i="0" u="none" strike="noStrike" dirty="0">
                          <a:solidFill>
                            <a:srgbClr val="C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14:7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81924617"/>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SK Baník Modlany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10:5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45525870"/>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FK Slavoj Žatec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60408571"/>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FK Neštěmice,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11:12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04727980"/>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SK </a:t>
                      </a:r>
                      <a:r>
                        <a:rPr lang="cs-CZ" sz="800" b="1" i="0" u="none" strike="noStrike" dirty="0" err="1">
                          <a:solidFill>
                            <a:srgbClr val="000000"/>
                          </a:solidFill>
                          <a:effectLst/>
                          <a:latin typeface="Arial" panose="020B0604020202020204" pitchFamily="34" charset="0"/>
                        </a:rPr>
                        <a:t>Brná</a:t>
                      </a:r>
                      <a:r>
                        <a:rPr lang="cs-CZ" sz="800" b="1" i="0" u="none" strike="noStrike" dirty="0">
                          <a:solidFill>
                            <a:srgbClr val="000000"/>
                          </a:solidFill>
                          <a:effectLst/>
                          <a:latin typeface="Arial" panose="020B0604020202020204" pitchFamily="34" charset="0"/>
                        </a:rPr>
                        <a:t>,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51210444"/>
                  </a:ext>
                </a:extLst>
              </a:tr>
              <a:tr h="26113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18342142"/>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TJ Spartak Perštejn,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45806555"/>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60298510"/>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FK </a:t>
                      </a:r>
                      <a:r>
                        <a:rPr lang="cs-CZ" sz="800" b="1" i="0" u="none" strike="noStrike" dirty="0" err="1">
                          <a:solidFill>
                            <a:srgbClr val="000000"/>
                          </a:solidFill>
                          <a:effectLst/>
                          <a:latin typeface="Arial" panose="020B0604020202020204" pitchFamily="34" charset="0"/>
                        </a:rPr>
                        <a:t>Tatran</a:t>
                      </a:r>
                      <a:r>
                        <a:rPr lang="cs-CZ" sz="800" b="1" i="0" u="none" strike="noStrike" dirty="0">
                          <a:solidFill>
                            <a:srgbClr val="000000"/>
                          </a:solidFill>
                          <a:effectLst/>
                          <a:latin typeface="Arial" panose="020B0604020202020204" pitchFamily="34" charset="0"/>
                        </a:rPr>
                        <a:t> Kadaň </a:t>
                      </a:r>
                      <a:r>
                        <a:rPr lang="cs-CZ" sz="800" b="1" i="0" u="none" strike="noStrike" dirty="0" err="1">
                          <a:solidFill>
                            <a:srgbClr val="000000"/>
                          </a:solidFill>
                          <a:effectLst/>
                          <a:latin typeface="Arial" panose="020B0604020202020204" pitchFamily="34" charset="0"/>
                        </a:rPr>
                        <a:t>o.s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34221032"/>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46158857"/>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FK Jiskra Modrá,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10442288"/>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3:15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36100309"/>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FK Litoměřicko,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72008936"/>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87343651"/>
                  </a:ext>
                </a:extLst>
              </a:tr>
              <a:tr h="1349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TJ </a:t>
                      </a:r>
                      <a:r>
                        <a:rPr lang="cs-CZ" sz="800" b="1" i="0" u="none" strike="noStrike" dirty="0" err="1">
                          <a:solidFill>
                            <a:srgbClr val="000000"/>
                          </a:solidFill>
                          <a:effectLst/>
                          <a:latin typeface="Arial" panose="020B0604020202020204" pitchFamily="34" charset="0"/>
                        </a:rPr>
                        <a:t>H.Jiřetín</a:t>
                      </a:r>
                      <a:r>
                        <a:rPr lang="cs-CZ" sz="800" b="1" i="0" u="none" strike="noStrike" dirty="0">
                          <a:solidFill>
                            <a:srgbClr val="000000"/>
                          </a:solidFill>
                          <a:effectLst/>
                          <a:latin typeface="Arial" panose="020B0604020202020204" pitchFamily="34" charset="0"/>
                        </a:rPr>
                        <a:t> /Litvínov</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60420454"/>
                  </a:ext>
                </a:extLst>
              </a:tr>
              <a:tr h="12092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96630028"/>
                  </a:ext>
                </a:extLst>
              </a:tr>
            </a:tbl>
          </a:graphicData>
        </a:graphic>
      </p:graphicFrame>
      <p:sp>
        <p:nvSpPr>
          <p:cNvPr id="4" name="TextovéPole 3"/>
          <p:cNvSpPr txBox="1"/>
          <p:nvPr/>
        </p:nvSpPr>
        <p:spPr>
          <a:xfrm>
            <a:off x="5498928" y="3331468"/>
            <a:ext cx="4654176" cy="3416320"/>
          </a:xfrm>
          <a:prstGeom prst="rect">
            <a:avLst/>
          </a:prstGeom>
          <a:pattFill prst="shingle">
            <a:fgClr>
              <a:srgbClr val="FFFFCC"/>
            </a:fgClr>
            <a:bgClr>
              <a:schemeClr val="bg1"/>
            </a:bgClr>
          </a:pattFill>
        </p:spPr>
        <p:txBody>
          <a:bodyPr wrap="square" rtlCol="0">
            <a:spAutoFit/>
          </a:bodyPr>
          <a:lstStyle/>
          <a:p>
            <a:pPr algn="just"/>
            <a:r>
              <a:rPr lang="cs-CZ" b="0" dirty="0" smtClean="0">
                <a:latin typeface="Arial" panose="020B0604020202020204" pitchFamily="34" charset="0"/>
                <a:cs typeface="Arial" panose="020B0604020202020204" pitchFamily="34" charset="0"/>
              </a:rPr>
              <a:t>Na čele i po 4.kolech bez ztráty bodu Mostecký fotbalový klub. Štětí po 3 výhrách v řadě se posunulo na 2. příčku i díky lepšímu skóre. Šlape to i v Modlanech, které se na 3. místě řadí k favoritům soutěže. Na 4. místě také s 9 body je Žatec, který poprvé prohrál v minulém kole v Neštěmicích, které jsou těsně za ním s 8 body. </a:t>
            </a:r>
            <a:r>
              <a:rPr lang="cs-CZ" b="0" dirty="0" err="1" smtClean="0">
                <a:latin typeface="Arial" panose="020B0604020202020204" pitchFamily="34" charset="0"/>
                <a:cs typeface="Arial" panose="020B0604020202020204" pitchFamily="34" charset="0"/>
              </a:rPr>
              <a:t>Brná</a:t>
            </a:r>
            <a:r>
              <a:rPr lang="cs-CZ" b="0" dirty="0" smtClean="0">
                <a:latin typeface="Arial" panose="020B0604020202020204" pitchFamily="34" charset="0"/>
                <a:cs typeface="Arial" panose="020B0604020202020204" pitchFamily="34" charset="0"/>
              </a:rPr>
              <a:t> i přes překvapivou porážku v Jílovém drží 6 místo. Se 6 body na dalších místech jsou 2 týmy. Daleký Vilémov a nováček z </a:t>
            </a:r>
            <a:r>
              <a:rPr lang="cs-CZ" b="0" dirty="0" err="1" smtClean="0">
                <a:latin typeface="Arial" panose="020B0604020202020204" pitchFamily="34" charset="0"/>
                <a:cs typeface="Arial" panose="020B0604020202020204" pitchFamily="34" charset="0"/>
              </a:rPr>
              <a:t>Perštejna</a:t>
            </a:r>
            <a:r>
              <a:rPr lang="cs-CZ" b="0" dirty="0" smtClean="0">
                <a:latin typeface="Arial" panose="020B0604020202020204" pitchFamily="34" charset="0"/>
                <a:cs typeface="Arial" panose="020B0604020202020204" pitchFamily="34" charset="0"/>
              </a:rPr>
              <a:t> , který vede František Veselý, syn legendárního Františka z Bělehradu 1976. Druhou polovinu tabulky otvírá Bílina, které střídá dobré výkony se špatnými. 5 bodů má i další nováček Kadaň.  Na 11. místě jsou Srbice se 4 body, od kterých se asi čekalo více. Trenér Srbic Martin </a:t>
            </a:r>
            <a:r>
              <a:rPr lang="cs-CZ" b="0" dirty="0" err="1" smtClean="0">
                <a:latin typeface="Arial" panose="020B0604020202020204" pitchFamily="34" charset="0"/>
                <a:cs typeface="Arial" panose="020B0604020202020204" pitchFamily="34" charset="0"/>
              </a:rPr>
              <a:t>Luger</a:t>
            </a:r>
            <a:r>
              <a:rPr lang="cs-CZ" b="0" dirty="0" smtClean="0">
                <a:latin typeface="Arial" panose="020B0604020202020204" pitchFamily="34" charset="0"/>
                <a:cs typeface="Arial" panose="020B0604020202020204" pitchFamily="34" charset="0"/>
              </a:rPr>
              <a:t> smutní nad neproměňováním šancí. 12. a 13. místo se 4 body patří nováčkům a územním sousedům Modré a Jílovému. Dolů padá Litoměřicko B, které zatím vyhrálo jen ve 2. kole se </a:t>
            </a:r>
            <a:r>
              <a:rPr lang="cs-CZ" b="0" dirty="0" err="1" smtClean="0">
                <a:latin typeface="Arial" panose="020B0604020202020204" pitchFamily="34" charset="0"/>
                <a:cs typeface="Arial" panose="020B0604020202020204" pitchFamily="34" charset="0"/>
              </a:rPr>
              <a:t>Srbicí</a:t>
            </a:r>
            <a:r>
              <a:rPr lang="cs-CZ" b="0" dirty="0" smtClean="0">
                <a:latin typeface="Arial" panose="020B0604020202020204" pitchFamily="34" charset="0"/>
                <a:cs typeface="Arial" panose="020B0604020202020204" pitchFamily="34" charset="0"/>
              </a:rPr>
              <a:t>. Na posledních 2 místech s 2 resp. 1 bodem jsou mužstva, která si odložila zápas minulého kola. Krupka, a to je velké překvapení. A sdružený tým TJ Sokol Horní Jiřetín/FK Litvínov.</a:t>
            </a:r>
          </a:p>
        </p:txBody>
      </p:sp>
      <p:sp>
        <p:nvSpPr>
          <p:cNvPr id="10" name="Obdélník 9"/>
          <p:cNvSpPr/>
          <p:nvPr/>
        </p:nvSpPr>
        <p:spPr>
          <a:xfrm>
            <a:off x="71984" y="811188"/>
            <a:ext cx="4680520" cy="5987152"/>
          </a:xfrm>
          <a:prstGeom prst="rect">
            <a:avLst/>
          </a:prstGeom>
        </p:spPr>
        <p:txBody>
          <a:bodyPr wrap="square">
            <a:spAutoFit/>
          </a:bodyPr>
          <a:lstStyle/>
          <a:p>
            <a:pPr algn="ctr">
              <a:lnSpc>
                <a:spcPct val="107000"/>
              </a:lnSpc>
              <a:spcAft>
                <a:spcPts val="0"/>
              </a:spcAft>
            </a:pPr>
            <a:r>
              <a:rPr lang="cs-CZ" sz="2400" u="sng" dirty="0">
                <a:latin typeface="Calibri" panose="020F0502020204030204" pitchFamily="34" charset="0"/>
                <a:ea typeface="Calibri" panose="020F0502020204030204" pitchFamily="34" charset="0"/>
                <a:cs typeface="Times New Roman" panose="02020603050405020304" pitchFamily="18" charset="0"/>
              </a:rPr>
              <a:t>SK Štětí - SK </a:t>
            </a:r>
            <a:r>
              <a:rPr lang="cs-CZ" sz="2400" u="sng" dirty="0" smtClean="0">
                <a:latin typeface="Calibri" panose="020F0502020204030204" pitchFamily="34" charset="0"/>
                <a:ea typeface="Calibri" panose="020F0502020204030204" pitchFamily="34" charset="0"/>
                <a:cs typeface="Times New Roman" panose="02020603050405020304" pitchFamily="18" charset="0"/>
              </a:rPr>
              <a:t>Junior </a:t>
            </a:r>
            <a:r>
              <a:rPr lang="cs-CZ" sz="2400" u="sng" dirty="0">
                <a:latin typeface="Calibri" panose="020F0502020204030204" pitchFamily="34" charset="0"/>
                <a:ea typeface="Calibri" panose="020F0502020204030204" pitchFamily="34" charset="0"/>
                <a:cs typeface="Times New Roman" panose="02020603050405020304" pitchFamily="18" charset="0"/>
              </a:rPr>
              <a:t>/ FK Teplice</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latin typeface="Calibri" panose="020F0502020204030204" pitchFamily="34" charset="0"/>
                <a:ea typeface="Calibri" panose="020F0502020204030204" pitchFamily="34" charset="0"/>
                <a:cs typeface="Arial" panose="020B0604020202020204" pitchFamily="34" charset="0"/>
              </a:rPr>
              <a:t>10:0(5:0)   2. kolo 3.9.2017</a:t>
            </a:r>
            <a:endParaRPr lang="cs-CZ"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Soupeři v 1.kole prohráli a tak určitě chtěli oba bodovat ve 2.kole. Od začátku jsme však mladíky z Teplice přišpendlili na jejich polovinu začali zahazovat jednu </a:t>
            </a:r>
            <a:r>
              <a:rPr lang="cs-CZ" sz="1000" b="0" dirty="0" err="1">
                <a:latin typeface="Arial" panose="020B0604020202020204" pitchFamily="34" charset="0"/>
                <a:ea typeface="Calibri" panose="020F0502020204030204" pitchFamily="34" charset="0"/>
                <a:cs typeface="Arial" panose="020B0604020202020204" pitchFamily="34" charset="0"/>
              </a:rPr>
              <a:t>gólovku</a:t>
            </a:r>
            <a:r>
              <a:rPr lang="cs-CZ" sz="1000" b="0" dirty="0">
                <a:latin typeface="Arial" panose="020B0604020202020204" pitchFamily="34" charset="0"/>
                <a:ea typeface="Calibri" panose="020F0502020204030204" pitchFamily="34" charset="0"/>
                <a:cs typeface="Arial" panose="020B0604020202020204" pitchFamily="34" charset="0"/>
              </a:rPr>
              <a:t> za druhou. Zahazování šancí zahájil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střelou vedle z bezprostřední blízkosti. Stejný hráč to zkusil i z velké dálky, ale branku také minul. V 8. minutě už jsme gól křičeli. Předcházela tomu pěkná přízemní střela Martina Hrdličky  k levé tyči. Martin měl i další příležitost, ale tentokrát se vyznamenal hostující brankář Dráb. Pavel Prokopec byl hlavním hrdinou vstřelené branky na 2:0, když si opřel do balónu a krásně napnul síť. Střeleckou mušku hledal Oldřich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který se ocitl sám před brankářem, ale cíl minul. Zvýšit náskok mohl v 19. minutě Hrdlička, ale brankář hostů byl proti. Napodobil ho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Z hlediště se začalo ozývat „My chceme gól“. Ve 26. minutě jeden z našich obránců zaváhal v rozehrávce  a plné ruce i nohy práce měl Černý v brance. Po chvilce oddechu jsme udeřili potřetí. Pěkně si zaběhl za obranu  Jakub Novák a spolehlivě zasunul míč do sítě. Spadla z nás střelecká nervozita a branky padaly i nadále. Po samostatné akci se střelou do skoro do šibenice představil Hrdlička a zvýšil na 4:0. Překrásnou navštívenku  z dobrých 35 metrů v úplném konci poločasu poslal na hostující branku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a nebylo co řešit. 5:0. Do 2. poločasu jsme vyběhli s chutí střílet další góly. Obzvlášť v 1. poločase bezbrankový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Bylo to také on, kdo se ve 43. minutě rozhodl nekličkovat a přímo vystřelit Stálo to za to. 6:0. Blízko branky byl i Matyáš Nedvěd, ale trefil jen tyč.  Ve 48. minutě svým jménem označil tyčku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V 50. minutě stejný hráč hezky přehodil brankáře a stanovil skóre utkání 7:0.  O výsledek utkání 8:0 se postaral Hrdlička po centru zprava. Desítce přiblížil výsledek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po jednom z rohů, který poctivě zahrával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Branky na 10:0 se diváci dočkali minutu před koncem. Jejím autorem byl dobře hrající Jakub Novák a bylo to také po jednom z mnoha rohů.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smtClean="0">
                <a:latin typeface="Arial" panose="020B0604020202020204" pitchFamily="34" charset="0"/>
                <a:ea typeface="Calibri" panose="020F0502020204030204" pitchFamily="34" charset="0"/>
                <a:cs typeface="Arial" panose="020B0604020202020204" pitchFamily="34" charset="0"/>
              </a:rPr>
              <a:t>Branky</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Hrdlička 3,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2, Jakub Novák 2, Prokopec 1,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Danilkuk</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Černý-Prokopec, </a:t>
            </a:r>
            <a:r>
              <a:rPr lang="cs-CZ" sz="1000" b="0" dirty="0" err="1">
                <a:latin typeface="Arial" panose="020B0604020202020204" pitchFamily="34" charset="0"/>
                <a:ea typeface="Calibri" panose="020F0502020204030204" pitchFamily="34" charset="0"/>
                <a:cs typeface="Arial" panose="020B0604020202020204" pitchFamily="34" charset="0"/>
              </a:rPr>
              <a:t>Hrdilčka</a:t>
            </a:r>
            <a:r>
              <a:rPr lang="cs-CZ" sz="1000" b="0" dirty="0">
                <a:latin typeface="Arial" panose="020B0604020202020204" pitchFamily="34" charset="0"/>
                <a:ea typeface="Calibri" panose="020F0502020204030204" pitchFamily="34" charset="0"/>
                <a:cs typeface="Arial" panose="020B0604020202020204" pitchFamily="34" charset="0"/>
              </a:rPr>
              <a:t>, Jakub Novák, Kroupa,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Kuča,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err="1" smtClean="0">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Pilař,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Nedvěd</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Slapnička</a:t>
            </a:r>
            <a:r>
              <a:rPr lang="cs-CZ" sz="1000" b="0" dirty="0">
                <a:latin typeface="Arial" panose="020B0604020202020204" pitchFamily="34" charset="0"/>
                <a:ea typeface="Calibri" panose="020F0502020204030204" pitchFamily="34" charset="0"/>
                <a:cs typeface="Arial" panose="020B0604020202020204" pitchFamily="34" charset="0"/>
              </a:rPr>
              <a:t>, Kabelka, </a:t>
            </a:r>
            <a:r>
              <a:rPr lang="cs-CZ" sz="1000" b="0" dirty="0" err="1">
                <a:latin typeface="Arial" panose="020B0604020202020204" pitchFamily="34" charset="0"/>
                <a:ea typeface="Calibri" panose="020F0502020204030204" pitchFamily="34" charset="0"/>
                <a:cs typeface="Arial" panose="020B0604020202020204" pitchFamily="34" charset="0"/>
              </a:rPr>
              <a:t>Schleiss</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Miga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Z.Németh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Z.Németh</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T.Grégr-F.Janýr</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D.Németh</a:t>
            </a:r>
            <a:r>
              <a:rPr lang="cs-CZ" sz="1000" b="0" dirty="0">
                <a:latin typeface="Arial" panose="020B0604020202020204" pitchFamily="34" charset="0"/>
                <a:ea typeface="Calibri" panose="020F0502020204030204" pitchFamily="34" charset="0"/>
                <a:cs typeface="Arial" panose="020B0604020202020204" pitchFamily="34" charset="0"/>
              </a:rPr>
              <a:t>(laik)</a:t>
            </a:r>
          </a:p>
        </p:txBody>
      </p:sp>
      <p:sp>
        <p:nvSpPr>
          <p:cNvPr id="13" name="TextovéPole 12"/>
          <p:cNvSpPr txBox="1"/>
          <p:nvPr/>
        </p:nvSpPr>
        <p:spPr>
          <a:xfrm>
            <a:off x="216000" y="91108"/>
            <a:ext cx="4392488" cy="646331"/>
          </a:xfrm>
          <a:prstGeom prst="rect">
            <a:avLst/>
          </a:prstGeom>
          <a:gradFill>
            <a:gsLst>
              <a:gs pos="0">
                <a:schemeClr val="accent1">
                  <a:lumMod val="5000"/>
                  <a:lumOff val="95000"/>
                </a:schemeClr>
              </a:gs>
              <a:gs pos="24000">
                <a:srgbClr val="ECEC88"/>
              </a:gs>
              <a:gs pos="56000">
                <a:srgbClr val="CCFFFF"/>
              </a:gs>
              <a:gs pos="100000">
                <a:schemeClr val="accent1">
                  <a:lumMod val="30000"/>
                  <a:lumOff val="70000"/>
                </a:schemeClr>
              </a:gs>
            </a:gsLst>
            <a:lin ang="0" scaled="1"/>
          </a:gradFill>
          <a:ln w="50800">
            <a:solidFill>
              <a:srgbClr val="FF9999"/>
            </a:solidFill>
          </a:ln>
        </p:spPr>
        <p:txBody>
          <a:bodyPr wrap="square" rtlCol="0">
            <a:spAutoFit/>
          </a:bodyPr>
          <a:lstStyle/>
          <a:p>
            <a:pPr algn="ctr"/>
            <a:r>
              <a:rPr lang="cs-CZ" sz="1800" u="sng" dirty="0" smtClean="0">
                <a:latin typeface="Georgia" panose="02040502050405020303" pitchFamily="18" charset="0"/>
              </a:rPr>
              <a:t>Starší žáci svého soupeře nešetřili a zabalili mu domů desítku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5" name="Obdélník 4"/>
          <p:cNvSpPr/>
          <p:nvPr/>
        </p:nvSpPr>
        <p:spPr>
          <a:xfrm>
            <a:off x="79088" y="2045787"/>
            <a:ext cx="4668758" cy="4867743"/>
          </a:xfrm>
          <a:prstGeom prst="rect">
            <a:avLst/>
          </a:prstGeom>
        </p:spPr>
        <p:txBody>
          <a:bodyPr wrap="square">
            <a:spAutoFit/>
          </a:bodyPr>
          <a:lstStyle/>
          <a:p>
            <a:pPr algn="ctr">
              <a:lnSpc>
                <a:spcPct val="107000"/>
              </a:lnSpc>
              <a:spcAft>
                <a:spcPts val="0"/>
              </a:spcAft>
            </a:pPr>
            <a:r>
              <a:rPr lang="cs-CZ" sz="2400" u="sng" dirty="0">
                <a:ln>
                  <a:solidFill>
                    <a:srgbClr val="FFFF00"/>
                  </a:solidFill>
                </a:ln>
                <a:latin typeface="Britannic Bold" panose="020B0903060703020204" pitchFamily="34" charset="0"/>
                <a:ea typeface="Calibri" panose="020F0502020204030204" pitchFamily="34" charset="0"/>
                <a:cs typeface="Times New Roman" panose="02020603050405020304" pitchFamily="18" charset="0"/>
              </a:rPr>
              <a:t>SK Štětí – FK Neštěmice</a:t>
            </a:r>
            <a:endParaRPr lang="cs-CZ" sz="1100" dirty="0">
              <a:ln>
                <a:solidFill>
                  <a:srgbClr val="FFFF00"/>
                </a:solidFill>
              </a:ln>
              <a:latin typeface="Britannic Bold" panose="020B0903060703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ln>
                  <a:solidFill>
                    <a:srgbClr val="FFFF00"/>
                  </a:solidFill>
                </a:ln>
                <a:latin typeface="Britannic Bold" panose="020B0903060703020204" pitchFamily="34" charset="0"/>
                <a:ea typeface="Calibri" panose="020F0502020204030204" pitchFamily="34" charset="0"/>
                <a:cs typeface="Times New Roman" panose="02020603050405020304" pitchFamily="18" charset="0"/>
              </a:rPr>
              <a:t>6:2(1:1)     3. kolo 26.8.2017</a:t>
            </a:r>
            <a:endParaRPr lang="cs-CZ" sz="1100" dirty="0">
              <a:ln>
                <a:solidFill>
                  <a:srgbClr val="FFFF00"/>
                </a:solidFill>
              </a:ln>
              <a:latin typeface="Britannic Bold" panose="020B0903060703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Fotbalisté Štětí se ve 2. domácím zápase letošního ročníku chtěli stopadesátce diváků představit dobrým výkonem a ukázat, že dobrý výkon z minulého kola v Horním Jiřetíně nebyl náhodný. Proti stál ale zdatný soupeř z Neštěmic, který v úvodních 2 kolech vybojoval 5 bodů. Zápas v úvodních minutách zahájily volné přímé kopy na obě strany, ale ani neštěmický, který nikdo nedokázal usměrnit do branky, nebo ten štětský, který zase skončil rohem, se </a:t>
            </a:r>
            <a:r>
              <a:rPr lang="cs-CZ" sz="1100" b="0" dirty="0" err="1">
                <a:latin typeface="Arial" panose="020B0604020202020204" pitchFamily="34" charset="0"/>
                <a:ea typeface="Calibri" panose="020F0502020204030204" pitchFamily="34" charset="0"/>
                <a:cs typeface="Arial" panose="020B0604020202020204" pitchFamily="34" charset="0"/>
              </a:rPr>
              <a:t>brankově</a:t>
            </a:r>
            <a:r>
              <a:rPr lang="cs-CZ" sz="1100" b="0" dirty="0">
                <a:latin typeface="Arial" panose="020B0604020202020204" pitchFamily="34" charset="0"/>
                <a:ea typeface="Calibri" panose="020F0502020204030204" pitchFamily="34" charset="0"/>
                <a:cs typeface="Arial" panose="020B0604020202020204" pitchFamily="34" charset="0"/>
              </a:rPr>
              <a:t> neujaly. Ve 13. minutě povyskočila hostující lavička, když si málem hlavou vstřelil vlastní branku jeden z jejích hráčů, ale naštěstí pro něj ho zachránil brankář, který míč zachytil. Pěknou kombinační akci jsme sehráli v 16. minutě. Hráči si vzájemně vyhověli přesnými přihrávkami, ale chybělo jen finální zakončení. Radost v našich řadách vypukla v 19. minutě. Na střelu z hranice šestnáctky si navedl míč Vokoun a nechytatelnou střelou k tyči získal pro domácí vedení 1:0. Dvěma rohy se hosté pokusili rychle srovnat krok. První ale odvrátil Mencl a druhý zase zlikvidoval brankář. Nenápadně byl v šestnáctce hostů držen Brandejs, ale byl z toho nakonec jen roh a po něm i hezká hlavička, která gólem neskončila. </a:t>
            </a:r>
            <a:r>
              <a:rPr lang="cs-CZ" sz="1100" b="0" dirty="0" smtClean="0">
                <a:latin typeface="Arial" panose="020B0604020202020204" pitchFamily="34" charset="0"/>
                <a:ea typeface="Calibri" panose="020F0502020204030204" pitchFamily="34" charset="0"/>
                <a:cs typeface="Arial" panose="020B0604020202020204" pitchFamily="34" charset="0"/>
              </a:rPr>
              <a:t>Jak </a:t>
            </a:r>
            <a:r>
              <a:rPr lang="cs-CZ" sz="1100" b="0" dirty="0">
                <a:latin typeface="Arial" panose="020B0604020202020204" pitchFamily="34" charset="0"/>
                <a:ea typeface="Calibri" panose="020F0502020204030204" pitchFamily="34" charset="0"/>
                <a:cs typeface="Arial" panose="020B0604020202020204" pitchFamily="34" charset="0"/>
              </a:rPr>
              <a:t>přibývaly minuty prvního poločasu, tak bylo na hře vidět, že se hosté  se tlačí stále více dopředu a touží po vyrovnání. Začínali jsme chybovat v rozehrávce a výpady soupeře do naší šestnáctky nevěštily nic dobrého. V jednom případě nás také skvěle podržel Gabriel v brance, když míč nohou vykopl. Ve 35. minutě už byl ale bezmocný. </a:t>
            </a:r>
          </a:p>
        </p:txBody>
      </p:sp>
      <p:cxnSp>
        <p:nvCxnSpPr>
          <p:cNvPr id="6" name="Přímá spojnice se šipkou 5"/>
          <p:cNvCxnSpPr/>
          <p:nvPr/>
        </p:nvCxnSpPr>
        <p:spPr bwMode="auto">
          <a:xfrm>
            <a:off x="3600376" y="7075884"/>
            <a:ext cx="792088" cy="0"/>
          </a:xfrm>
          <a:prstGeom prst="straightConnector1">
            <a:avLst/>
          </a:prstGeom>
          <a:noFill/>
          <a:ln w="31750" cap="flat" cmpd="dbl" algn="ctr">
            <a:solidFill>
              <a:schemeClr val="accent1">
                <a:lumMod val="60000"/>
                <a:lumOff val="40000"/>
              </a:schemeClr>
            </a:solidFill>
            <a:prstDash val="solid"/>
            <a:round/>
            <a:headEnd type="none" w="med" len="med"/>
            <a:tailEnd type="triangle"/>
          </a:ln>
          <a:effectLst>
            <a:outerShdw dist="45791" dir="2021404" algn="ctr" rotWithShape="0">
              <a:srgbClr val="9999FF"/>
            </a:outerShdw>
          </a:effectLst>
        </p:spPr>
      </p:cxnSp>
      <p:sp>
        <p:nvSpPr>
          <p:cNvPr id="7" name="TextovéPole 6"/>
          <p:cNvSpPr txBox="1"/>
          <p:nvPr/>
        </p:nvSpPr>
        <p:spPr>
          <a:xfrm>
            <a:off x="143992" y="96332"/>
            <a:ext cx="4536504" cy="1846659"/>
          </a:xfrm>
          <a:prstGeom prst="rect">
            <a:avLst/>
          </a:prstGeom>
          <a:blipFill>
            <a:blip r:embed="rId3"/>
            <a:tile tx="0" ty="0" sx="100000" sy="100000" flip="none" algn="tl"/>
          </a:blipFill>
          <a:ln w="95250">
            <a:solidFill>
              <a:srgbClr val="FF9966"/>
            </a:solidFill>
            <a:prstDash val="sysDot"/>
          </a:ln>
        </p:spPr>
        <p:txBody>
          <a:bodyPr wrap="square" rtlCol="0">
            <a:spAutoFit/>
          </a:bodyPr>
          <a:lstStyle/>
          <a:p>
            <a:pPr algn="ctr"/>
            <a:r>
              <a:rPr lang="cs-CZ" sz="1900" dirty="0" smtClean="0">
                <a:solidFill>
                  <a:schemeClr val="bg1"/>
                </a:solidFill>
                <a:latin typeface="Bookman Old Style" panose="02050604050505020204" pitchFamily="18" charset="0"/>
              </a:rPr>
              <a:t>Ve 2. poločase se mužstvo dospělých rozstřílelo.  Hlavně autor 4 branek Jiří Vokoun měl svůj den a za 90 minut se dostal mezi 3 nejlepší střelce Ústeckého přeboru po 3. kolech.</a:t>
            </a:r>
          </a:p>
        </p:txBody>
      </p:sp>
      <p:sp>
        <p:nvSpPr>
          <p:cNvPr id="13" name="TextovéPole 12"/>
          <p:cNvSpPr txBox="1"/>
          <p:nvPr/>
        </p:nvSpPr>
        <p:spPr>
          <a:xfrm>
            <a:off x="5528125" y="1729869"/>
            <a:ext cx="4608512" cy="1169551"/>
          </a:xfrm>
          <a:prstGeom prst="rect">
            <a:avLst/>
          </a:prstGeom>
          <a:gradFill>
            <a:gsLst>
              <a:gs pos="0">
                <a:schemeClr val="accent1">
                  <a:lumMod val="5000"/>
                  <a:lumOff val="95000"/>
                </a:schemeClr>
              </a:gs>
              <a:gs pos="50000">
                <a:srgbClr val="F9A1A1"/>
              </a:gs>
              <a:gs pos="78000">
                <a:schemeClr val="accent5">
                  <a:lumMod val="40000"/>
                  <a:lumOff val="60000"/>
                </a:schemeClr>
              </a:gs>
              <a:gs pos="23000">
                <a:srgbClr val="F5F282"/>
              </a:gs>
            </a:gsLst>
            <a:lin ang="5400000" scaled="1"/>
          </a:gradFill>
          <a:ln w="44450">
            <a:solidFill>
              <a:schemeClr val="accent6">
                <a:lumMod val="60000"/>
                <a:lumOff val="40000"/>
              </a:schemeClr>
            </a:solidFill>
          </a:ln>
        </p:spPr>
        <p:txBody>
          <a:bodyPr wrap="square" rtlCol="0">
            <a:spAutoFit/>
          </a:bodyPr>
          <a:lstStyle/>
          <a:p>
            <a:pPr algn="ctr"/>
            <a:r>
              <a:rPr lang="cs-CZ" sz="2800" u="sng" dirty="0" smtClean="0">
                <a:latin typeface="Bookman Old Style" pitchFamily="18" charset="0"/>
              </a:rPr>
              <a:t>SK Štětí-Junior Děčín</a:t>
            </a:r>
          </a:p>
          <a:p>
            <a:pPr algn="ctr"/>
            <a:r>
              <a:rPr lang="cs-CZ" sz="2800" u="sng" dirty="0" smtClean="0">
                <a:latin typeface="Bookman Old Style" pitchFamily="18" charset="0"/>
              </a:rPr>
              <a:t>0:12(0:7)</a:t>
            </a:r>
          </a:p>
          <a:p>
            <a:pPr algn="ctr"/>
            <a:r>
              <a:rPr lang="cs-CZ" sz="1400" u="sng" dirty="0" smtClean="0">
                <a:latin typeface="Bookman Old Style" pitchFamily="18" charset="0"/>
              </a:rPr>
              <a:t>Středa 6.9.2017 12. kolo předehrávka</a:t>
            </a:r>
          </a:p>
        </p:txBody>
      </p:sp>
      <p:sp>
        <p:nvSpPr>
          <p:cNvPr id="2" name="TextovéPole 1"/>
          <p:cNvSpPr txBox="1"/>
          <p:nvPr/>
        </p:nvSpPr>
        <p:spPr>
          <a:xfrm>
            <a:off x="5528125" y="3146216"/>
            <a:ext cx="4608512" cy="3785652"/>
          </a:xfrm>
          <a:prstGeom prst="rect">
            <a:avLst/>
          </a:prstGeom>
          <a:noFill/>
        </p:spPr>
        <p:txBody>
          <a:bodyPr wrap="square" rtlCol="0">
            <a:spAutoFit/>
          </a:bodyPr>
          <a:lstStyle/>
          <a:p>
            <a:pPr algn="just"/>
            <a:r>
              <a:rPr lang="cs-CZ" b="0" dirty="0" smtClean="0">
                <a:latin typeface="Arial" panose="020B0604020202020204" pitchFamily="34" charset="0"/>
                <a:cs typeface="Arial" panose="020B0604020202020204" pitchFamily="34" charset="0"/>
              </a:rPr>
              <a:t>V předehrávce nás čekal těžký soupeř, který v předchozích 2 kolech ještě nepřišel o bod. Ještě než se začalo, tak už museli trenéři řešit problém na postu brankáře. V brance chyběl Šimon Černý a na jeho místo se postavil Olda </a:t>
            </a:r>
            <a:r>
              <a:rPr lang="cs-CZ" b="0" dirty="0" err="1" smtClean="0">
                <a:latin typeface="Arial" panose="020B0604020202020204" pitchFamily="34" charset="0"/>
                <a:cs typeface="Arial" panose="020B0604020202020204" pitchFamily="34" charset="0"/>
              </a:rPr>
              <a:t>Malecha</a:t>
            </a:r>
            <a:r>
              <a:rPr lang="cs-CZ" b="0" dirty="0" smtClean="0">
                <a:latin typeface="Arial" panose="020B0604020202020204" pitchFamily="34" charset="0"/>
                <a:cs typeface="Arial" panose="020B0604020202020204" pitchFamily="34" charset="0"/>
              </a:rPr>
              <a:t>, který jak se později ukázalo hodně chyběl v poli. 1, 2, 5, 6. To jsou minuty, ve kterých jsme v úvodu vytahovali míč ze sítě. Absolutně nepovedený úvod, který jasně ukázal herní kvalitu našeho soupeře. I v dalších minutách to byli hráči Děčína, kteří diktovali dění na hřišti a mockrát nás na vlastní polovinu nepustili, a když už tak chyběla lepší kombinace, která by aspoň trochu vystrašila brankáře. V dalším průběhu 1. půle jsme ještě inkasovali 3x. Velká změna nenastala ani ve 2. poločase a po brankách </a:t>
            </a:r>
            <a:r>
              <a:rPr lang="cs-CZ" b="0" dirty="0" err="1" smtClean="0">
                <a:latin typeface="Arial" panose="020B0604020202020204" pitchFamily="34" charset="0"/>
                <a:cs typeface="Arial" panose="020B0604020202020204" pitchFamily="34" charset="0"/>
              </a:rPr>
              <a:t>Kostkuby</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Cuchého</a:t>
            </a:r>
            <a:r>
              <a:rPr lang="cs-CZ" b="0" dirty="0" smtClean="0">
                <a:latin typeface="Arial" panose="020B0604020202020204" pitchFamily="34" charset="0"/>
                <a:cs typeface="Arial" panose="020B0604020202020204" pitchFamily="34" charset="0"/>
              </a:rPr>
              <a:t>, Pekaře, </a:t>
            </a:r>
            <a:r>
              <a:rPr lang="cs-CZ" b="0" dirty="0" err="1" smtClean="0">
                <a:latin typeface="Arial" panose="020B0604020202020204" pitchFamily="34" charset="0"/>
                <a:cs typeface="Arial" panose="020B0604020202020204" pitchFamily="34" charset="0"/>
              </a:rPr>
              <a:t>Szymanského</a:t>
            </a:r>
            <a:r>
              <a:rPr lang="cs-CZ" b="0" dirty="0" smtClean="0">
                <a:latin typeface="Arial" panose="020B0604020202020204" pitchFamily="34" charset="0"/>
                <a:cs typeface="Arial" panose="020B0604020202020204" pitchFamily="34" charset="0"/>
              </a:rPr>
              <a:t> a Krejčího jsme nakonec ze hřiště odešli poraženi 12:0. Stejný protivník nás čeká opět v příštím zápase, kdy v neděli 10. září zajíždíme do Děčína.</a:t>
            </a:r>
          </a:p>
          <a:p>
            <a:pPr algn="just"/>
            <a:r>
              <a:rPr lang="cs-CZ" b="0" u="sng" dirty="0" smtClean="0">
                <a:latin typeface="Arial" panose="020B0604020202020204" pitchFamily="34" charset="0"/>
                <a:cs typeface="Arial" panose="020B0604020202020204" pitchFamily="34" charset="0"/>
              </a:rPr>
              <a:t>Sestava</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Malecha</a:t>
            </a:r>
            <a:r>
              <a:rPr lang="cs-CZ" b="0" dirty="0" smtClean="0">
                <a:latin typeface="Arial" panose="020B0604020202020204" pitchFamily="34" charset="0"/>
                <a:cs typeface="Arial" panose="020B0604020202020204" pitchFamily="34" charset="0"/>
              </a:rPr>
              <a:t>-Prokopec, Jakub Novák, Kroupa, </a:t>
            </a:r>
            <a:r>
              <a:rPr lang="cs-CZ" b="0" dirty="0" err="1" smtClean="0">
                <a:latin typeface="Arial" panose="020B0604020202020204" pitchFamily="34" charset="0"/>
                <a:cs typeface="Arial" panose="020B0604020202020204" pitchFamily="34" charset="0"/>
              </a:rPr>
              <a:t>Ivanič</a:t>
            </a:r>
            <a:r>
              <a:rPr lang="cs-CZ" b="0" dirty="0" smtClean="0">
                <a:latin typeface="Arial" panose="020B0604020202020204" pitchFamily="34" charset="0"/>
                <a:cs typeface="Arial" panose="020B0604020202020204" pitchFamily="34" charset="0"/>
              </a:rPr>
              <a:t>, Kuča,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Daniluk</a:t>
            </a:r>
            <a:r>
              <a:rPr lang="cs-CZ" b="0" dirty="0" smtClean="0">
                <a:latin typeface="Arial" panose="020B0604020202020204" pitchFamily="34" charset="0"/>
                <a:cs typeface="Arial" panose="020B0604020202020204" pitchFamily="34" charset="0"/>
              </a:rPr>
              <a:t>, Jakub Pilař, Nedvěd, </a:t>
            </a:r>
            <a:r>
              <a:rPr lang="cs-CZ" b="0" dirty="0" err="1" smtClean="0">
                <a:latin typeface="Arial" panose="020B0604020202020204" pitchFamily="34" charset="0"/>
                <a:cs typeface="Arial" panose="020B0604020202020204" pitchFamily="34" charset="0"/>
              </a:rPr>
              <a:t>Slapnička</a:t>
            </a:r>
            <a:r>
              <a:rPr lang="cs-CZ" b="0" dirty="0" smtClean="0">
                <a:latin typeface="Arial" panose="020B0604020202020204" pitchFamily="34" charset="0"/>
                <a:cs typeface="Arial" panose="020B0604020202020204" pitchFamily="34" charset="0"/>
              </a:rPr>
              <a:t>, Kabelka,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Miga</a:t>
            </a:r>
            <a:r>
              <a:rPr lang="cs-CZ" b="0" dirty="0" smtClean="0">
                <a:latin typeface="Arial" panose="020B0604020202020204" pitchFamily="34" charset="0"/>
                <a:cs typeface="Arial" panose="020B0604020202020204" pitchFamily="34" charset="0"/>
              </a:rPr>
              <a:t>,  Procházka</a:t>
            </a:r>
          </a:p>
          <a:p>
            <a:pPr algn="just"/>
            <a:r>
              <a:rPr lang="cs-CZ" b="0" u="sng" dirty="0" smtClean="0">
                <a:latin typeface="Arial" panose="020B0604020202020204" pitchFamily="34" charset="0"/>
                <a:cs typeface="Arial" panose="020B0604020202020204" pitchFamily="34" charset="0"/>
              </a:rPr>
              <a:t>Trenér: </a:t>
            </a:r>
            <a:r>
              <a:rPr lang="cs-CZ" b="0" dirty="0" err="1" smtClean="0">
                <a:latin typeface="Arial" panose="020B0604020202020204" pitchFamily="34" charset="0"/>
                <a:cs typeface="Arial" panose="020B0604020202020204" pitchFamily="34" charset="0"/>
              </a:rPr>
              <a:t>Z.Németh</a:t>
            </a:r>
            <a:r>
              <a:rPr lang="cs-CZ" b="0" dirty="0" smtClean="0">
                <a:latin typeface="Arial" panose="020B0604020202020204" pitchFamily="34" charset="0"/>
                <a:cs typeface="Arial" panose="020B0604020202020204" pitchFamily="34" charset="0"/>
              </a:rPr>
              <a:t>   </a:t>
            </a:r>
            <a:r>
              <a:rPr lang="cs-CZ" b="0" u="sng" dirty="0" smtClean="0">
                <a:latin typeface="Arial" panose="020B0604020202020204" pitchFamily="34" charset="0"/>
                <a:cs typeface="Arial" panose="020B0604020202020204" pitchFamily="34" charset="0"/>
              </a:rPr>
              <a:t>Vedoucí: </a:t>
            </a:r>
            <a:r>
              <a:rPr lang="cs-CZ" b="0" dirty="0" err="1" smtClean="0">
                <a:latin typeface="Arial" panose="020B0604020202020204" pitchFamily="34" charset="0"/>
                <a:cs typeface="Arial" panose="020B0604020202020204" pitchFamily="34" charset="0"/>
              </a:rPr>
              <a:t>R.Hrdlička</a:t>
            </a:r>
            <a:endParaRPr lang="cs-CZ" b="0" dirty="0" smtClean="0">
              <a:latin typeface="Arial" panose="020B0604020202020204" pitchFamily="34" charset="0"/>
              <a:cs typeface="Arial" panose="020B0604020202020204" pitchFamily="34" charset="0"/>
            </a:endParaRPr>
          </a:p>
          <a:p>
            <a:pPr algn="just"/>
            <a:r>
              <a:rPr lang="cs-CZ" b="0" u="sng" dirty="0" smtClean="0">
                <a:latin typeface="Arial" panose="020B0604020202020204" pitchFamily="34" charset="0"/>
                <a:cs typeface="Arial" panose="020B0604020202020204" pitchFamily="34" charset="0"/>
              </a:rPr>
              <a:t>Rozhodčí: </a:t>
            </a:r>
            <a:r>
              <a:rPr lang="cs-CZ" b="0" dirty="0" err="1" smtClean="0">
                <a:latin typeface="Arial" panose="020B0604020202020204" pitchFamily="34" charset="0"/>
                <a:cs typeface="Arial" panose="020B0604020202020204" pitchFamily="34" charset="0"/>
              </a:rPr>
              <a:t>M.Šíma-D.Németh</a:t>
            </a:r>
            <a:r>
              <a:rPr lang="cs-CZ" b="0" dirty="0" smtClean="0">
                <a:latin typeface="Arial" panose="020B0604020202020204" pitchFamily="34" charset="0"/>
                <a:cs typeface="Arial" panose="020B0604020202020204" pitchFamily="34" charset="0"/>
              </a:rPr>
              <a:t>(laik), </a:t>
            </a:r>
            <a:r>
              <a:rPr lang="cs-CZ" b="0" dirty="0" err="1" smtClean="0">
                <a:latin typeface="Arial" panose="020B0604020202020204" pitchFamily="34" charset="0"/>
                <a:cs typeface="Arial" panose="020B0604020202020204" pitchFamily="34" charset="0"/>
              </a:rPr>
              <a:t>M.Tyl</a:t>
            </a:r>
            <a:r>
              <a:rPr lang="cs-CZ" b="0" dirty="0" smtClean="0">
                <a:latin typeface="Arial" panose="020B0604020202020204" pitchFamily="34" charset="0"/>
                <a:cs typeface="Arial" panose="020B0604020202020204" pitchFamily="34" charset="0"/>
              </a:rPr>
              <a:t> (laik)</a:t>
            </a:r>
          </a:p>
        </p:txBody>
      </p:sp>
      <p:sp>
        <p:nvSpPr>
          <p:cNvPr id="3" name="TextovéPole 2"/>
          <p:cNvSpPr txBox="1"/>
          <p:nvPr/>
        </p:nvSpPr>
        <p:spPr>
          <a:xfrm>
            <a:off x="5528125" y="96332"/>
            <a:ext cx="4608512" cy="1446550"/>
          </a:xfrm>
          <a:prstGeom prst="rect">
            <a:avLst/>
          </a:prstGeom>
          <a:blipFill>
            <a:blip r:embed="rId4"/>
            <a:tile tx="0" ty="0" sx="100000" sy="100000" flip="none" algn="tl"/>
          </a:blipFill>
        </p:spPr>
        <p:txBody>
          <a:bodyPr wrap="square" rtlCol="0">
            <a:spAutoFit/>
          </a:bodyPr>
          <a:lstStyle/>
          <a:p>
            <a:pPr algn="ctr"/>
            <a:r>
              <a:rPr lang="cs-CZ" sz="2200" dirty="0" smtClean="0">
                <a:solidFill>
                  <a:srgbClr val="000099"/>
                </a:solidFill>
                <a:latin typeface="Bookman Old Style" pitchFamily="18" charset="0"/>
              </a:rPr>
              <a:t>Starší žáci dostali  předehrávce tvrdou lekci. Se 3 body po 3 zápasech jsou na 8. místě přeboru.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47" name="TextovéPole 46"/>
          <p:cNvSpPr txBox="1"/>
          <p:nvPr/>
        </p:nvSpPr>
        <p:spPr>
          <a:xfrm>
            <a:off x="5760616" y="91108"/>
            <a:ext cx="4248472" cy="30777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wrap="square" rtlCol="0">
            <a:spAutoFit/>
          </a:bodyPr>
          <a:lstStyle/>
          <a:p>
            <a:pPr algn="ctr"/>
            <a:r>
              <a:rPr lang="cs-CZ" sz="1400" dirty="0" smtClean="0">
                <a:latin typeface="Bookman Old Style" pitchFamily="18" charset="0"/>
              </a:rPr>
              <a:t>Pokračování SK Štětí – FK Neštěmice</a:t>
            </a:r>
          </a:p>
        </p:txBody>
      </p:sp>
      <p:sp>
        <p:nvSpPr>
          <p:cNvPr id="50" name="Obdélník 49"/>
          <p:cNvSpPr/>
          <p:nvPr/>
        </p:nvSpPr>
        <p:spPr>
          <a:xfrm>
            <a:off x="5706818" y="523156"/>
            <a:ext cx="4374278" cy="5969839"/>
          </a:xfrm>
          <a:prstGeom prst="rect">
            <a:avLst/>
          </a:prstGeom>
        </p:spPr>
        <p:txBody>
          <a:bodyPr wrap="square">
            <a:spAutoFit/>
          </a:bodyPr>
          <a:lstStyle/>
          <a:p>
            <a:pPr algn="just">
              <a:lnSpc>
                <a:spcPct val="107000"/>
              </a:lnSpc>
              <a:spcAft>
                <a:spcPts val="0"/>
              </a:spcAft>
            </a:pPr>
            <a:r>
              <a:rPr lang="cs-CZ" sz="1050" b="0" dirty="0" smtClean="0">
                <a:latin typeface="Arial" panose="020B0604020202020204" pitchFamily="34" charset="0"/>
                <a:ea typeface="Calibri" panose="020F0502020204030204" pitchFamily="34" charset="0"/>
                <a:cs typeface="Arial" panose="020B0604020202020204" pitchFamily="34" charset="0"/>
              </a:rPr>
              <a:t>Střela </a:t>
            </a:r>
            <a:r>
              <a:rPr lang="cs-CZ" sz="1050" b="0" dirty="0" err="1">
                <a:latin typeface="Arial" panose="020B0604020202020204" pitchFamily="34" charset="0"/>
                <a:ea typeface="Calibri" panose="020F0502020204030204" pitchFamily="34" charset="0"/>
                <a:cs typeface="Arial" panose="020B0604020202020204" pitchFamily="34" charset="0"/>
              </a:rPr>
              <a:t>Memetiho</a:t>
            </a:r>
            <a:r>
              <a:rPr lang="cs-CZ" sz="1050" b="0" dirty="0">
                <a:latin typeface="Arial" panose="020B0604020202020204" pitchFamily="34" charset="0"/>
                <a:ea typeface="Calibri" panose="020F0502020204030204" pitchFamily="34" charset="0"/>
                <a:cs typeface="Arial" panose="020B0604020202020204" pitchFamily="34" charset="0"/>
              </a:rPr>
              <a:t> z 18 metrů měla ligové parametry. Vymetla spojnici tyče a břevna. 1:1 hosty ještě více nakoplo a za další 4 minuty mohli jít dokonce po střele </a:t>
            </a:r>
            <a:r>
              <a:rPr lang="cs-CZ" sz="1050" b="0" dirty="0" err="1">
                <a:latin typeface="Arial" panose="020B0604020202020204" pitchFamily="34" charset="0"/>
                <a:ea typeface="Calibri" panose="020F0502020204030204" pitchFamily="34" charset="0"/>
                <a:cs typeface="Arial" panose="020B0604020202020204" pitchFamily="34" charset="0"/>
              </a:rPr>
              <a:t>Stukheila</a:t>
            </a:r>
            <a:r>
              <a:rPr lang="cs-CZ" sz="1050" b="0" dirty="0">
                <a:latin typeface="Arial" panose="020B0604020202020204" pitchFamily="34" charset="0"/>
                <a:ea typeface="Calibri" panose="020F0502020204030204" pitchFamily="34" charset="0"/>
                <a:cs typeface="Arial" panose="020B0604020202020204" pitchFamily="34" charset="0"/>
              </a:rPr>
              <a:t> z bezprostřední blízkosti do vedení.  Dalším výborným zákrokem se prezentoval náš brankář. Na začátku druhé poloviny zápasu přivítal fotbalisty déšť, který do našich řad přinesl velkou radost. Hned ve 48. minutě zahrál volný přímý kop Vokoun, po kterém míč k překvapení všech skončil v brance. Nikdo míč netečoval a tak si mohl Vokoun udělat druhý zářez do střelecké pažby. Hned při dalším útoku jsme mohli dokonce zvýšit náskok na dvoubrankové vedení, ale projektil Brandejse trefil síť jen z vnějšku. Hattrick společně s diváky slavil Vokoun v 56. minutě, když i s pomocí teče jednoho z obránců rozvlnil síť na 3:1. Srovnat krok mohl Krok v 57. minutě, ale tvrdá střela z jeho kopačky cestu do branky Štětí nenašla. Báječně s koncovkou si poradil Vacek, když využil zpětnou přihrávku a střelou pod břevno zvýšil už na 4:1. Co vycházelo našemu týmu to hráčům Neštěmic ne. Konkrétně při šanci v 67. minutě při nás stalo velké štěstí. Už to vypadlo, že kapitulujeme, ale nakonec jsme balón odpravili do bezpečí. Zpět ho vybojoval Vokoun a přesnou přihrávkou před branku vyzval ke skórování na 5:1 Brandejse, který s příležitostí neopovrhl. Hezký výsledek z našeho pohledu malinko pokazilo nedorozumění obránce s brankářem a ke snížení náskoku na 2:5 to využil střídající Janda.  Konec brankového festivalu ve 2. poločase to ale ještě nebyl. Posledním, kdo se postaral o změnu skóre, byl Vokoun. Obešel všechno, co bylo před ním a svojí čtvrtou brankou v utkání  stanovil konečné skóre 6:2. </a:t>
            </a:r>
          </a:p>
          <a:p>
            <a:pPr algn="just">
              <a:lnSpc>
                <a:spcPct val="107000"/>
              </a:lnSpc>
              <a:spcAft>
                <a:spcPts val="0"/>
              </a:spcAft>
            </a:pPr>
            <a:r>
              <a:rPr lang="cs-CZ" sz="1050" b="0" u="sng" dirty="0" smtClean="0">
                <a:latin typeface="Arial" panose="020B0604020202020204" pitchFamily="34" charset="0"/>
                <a:ea typeface="Calibri" panose="020F0502020204030204" pitchFamily="34" charset="0"/>
                <a:cs typeface="Arial" panose="020B0604020202020204" pitchFamily="34" charset="0"/>
              </a:rPr>
              <a:t>Branky</a:t>
            </a:r>
            <a:r>
              <a:rPr lang="cs-CZ" sz="1050" b="0" u="sng" dirty="0">
                <a:latin typeface="Arial" panose="020B0604020202020204" pitchFamily="34" charset="0"/>
                <a:ea typeface="Calibri" panose="020F0502020204030204" pitchFamily="34" charset="0"/>
                <a:cs typeface="Arial" panose="020B0604020202020204" pitchFamily="34" charset="0"/>
              </a:rPr>
              <a:t>:</a:t>
            </a:r>
            <a:r>
              <a:rPr lang="cs-CZ" sz="1050" b="0" dirty="0">
                <a:latin typeface="Arial" panose="020B0604020202020204" pitchFamily="34" charset="0"/>
                <a:ea typeface="Calibri" panose="020F0502020204030204" pitchFamily="34" charset="0"/>
                <a:cs typeface="Arial" panose="020B0604020202020204" pitchFamily="34" charset="0"/>
              </a:rPr>
              <a:t> Vokoun 4, Vacek 1, Brandejs</a:t>
            </a: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Sestava:</a:t>
            </a:r>
            <a:r>
              <a:rPr lang="cs-CZ" sz="1050" b="0" dirty="0">
                <a:latin typeface="Arial" panose="020B0604020202020204" pitchFamily="34" charset="0"/>
                <a:ea typeface="Calibri" panose="020F0502020204030204" pitchFamily="34" charset="0"/>
                <a:cs typeface="Arial" panose="020B0604020202020204" pitchFamily="34" charset="0"/>
              </a:rPr>
              <a:t> Gabriel-</a:t>
            </a:r>
            <a:r>
              <a:rPr lang="cs-CZ" sz="1050" b="0" dirty="0" err="1">
                <a:latin typeface="Arial" panose="020B0604020202020204" pitchFamily="34" charset="0"/>
                <a:ea typeface="Calibri" panose="020F0502020204030204" pitchFamily="34" charset="0"/>
                <a:cs typeface="Arial" panose="020B0604020202020204" pitchFamily="34" charset="0"/>
              </a:rPr>
              <a:t>Čámský</a:t>
            </a:r>
            <a:r>
              <a:rPr lang="cs-CZ" sz="1050" b="0" dirty="0">
                <a:latin typeface="Arial" panose="020B0604020202020204" pitchFamily="34" charset="0"/>
                <a:ea typeface="Calibri" panose="020F0502020204030204" pitchFamily="34" charset="0"/>
                <a:cs typeface="Arial" panose="020B0604020202020204" pitchFamily="34" charset="0"/>
              </a:rPr>
              <a:t>(88.Balaštík), </a:t>
            </a:r>
            <a:r>
              <a:rPr lang="cs-CZ" sz="1050" b="0" dirty="0" err="1">
                <a:latin typeface="Arial" panose="020B0604020202020204" pitchFamily="34" charset="0"/>
                <a:ea typeface="Calibri" panose="020F0502020204030204" pitchFamily="34" charset="0"/>
                <a:cs typeface="Arial" panose="020B0604020202020204" pitchFamily="34" charset="0"/>
              </a:rPr>
              <a:t>F.Svoboda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Ransdorf</a:t>
            </a:r>
            <a:r>
              <a:rPr lang="cs-CZ" sz="1050" b="0" dirty="0">
                <a:latin typeface="Arial" panose="020B0604020202020204" pitchFamily="34" charset="0"/>
                <a:ea typeface="Calibri" panose="020F0502020204030204" pitchFamily="34" charset="0"/>
                <a:cs typeface="Arial" panose="020B0604020202020204" pitchFamily="34" charset="0"/>
              </a:rPr>
              <a:t>, </a:t>
            </a:r>
            <a:endParaRPr lang="cs-CZ" sz="105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smtClean="0">
                <a:latin typeface="Arial" panose="020B0604020202020204" pitchFamily="34" charset="0"/>
                <a:ea typeface="Calibri" panose="020F0502020204030204" pitchFamily="34" charset="0"/>
                <a:cs typeface="Arial" panose="020B0604020202020204" pitchFamily="34" charset="0"/>
              </a:rPr>
              <a:t>               Mencl-</a:t>
            </a:r>
            <a:r>
              <a:rPr lang="cs-CZ" sz="1050" b="0" dirty="0" err="1" smtClean="0">
                <a:latin typeface="Arial" panose="020B0604020202020204" pitchFamily="34" charset="0"/>
                <a:ea typeface="Calibri" panose="020F0502020204030204" pitchFamily="34" charset="0"/>
                <a:cs typeface="Arial" panose="020B0604020202020204" pitchFamily="34" charset="0"/>
              </a:rPr>
              <a:t>Kucler</a:t>
            </a:r>
            <a:r>
              <a:rPr lang="cs-CZ" sz="1050" b="0" dirty="0">
                <a:latin typeface="Arial" panose="020B0604020202020204" pitchFamily="34" charset="0"/>
                <a:ea typeface="Calibri" panose="020F0502020204030204" pitchFamily="34" charset="0"/>
                <a:cs typeface="Arial" panose="020B0604020202020204" pitchFamily="34" charset="0"/>
              </a:rPr>
              <a:t>, Vokoun</a:t>
            </a:r>
            <a:r>
              <a:rPr lang="cs-CZ" sz="1050" b="0" dirty="0" smtClean="0">
                <a:latin typeface="Arial" panose="020B0604020202020204" pitchFamily="34" charset="0"/>
                <a:ea typeface="Calibri" panose="020F0502020204030204" pitchFamily="34" charset="0"/>
                <a:cs typeface="Arial" panose="020B0604020202020204" pitchFamily="34" charset="0"/>
              </a:rPr>
              <a:t>, Stejskal(71.Beruška</a:t>
            </a:r>
            <a:r>
              <a:rPr lang="cs-CZ" sz="1050" b="0" dirty="0">
                <a:latin typeface="Arial" panose="020B0604020202020204" pitchFamily="34" charset="0"/>
                <a:ea typeface="Calibri" panose="020F0502020204030204" pitchFamily="34" charset="0"/>
                <a:cs typeface="Arial" panose="020B0604020202020204" pitchFamily="34" charset="0"/>
              </a:rPr>
              <a:t>), </a:t>
            </a:r>
            <a:endParaRPr lang="cs-CZ" sz="105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smtClean="0">
                <a:latin typeface="Arial" panose="020B0604020202020204" pitchFamily="34" charset="0"/>
                <a:ea typeface="Calibri" panose="020F0502020204030204" pitchFamily="34" charset="0"/>
                <a:cs typeface="Arial" panose="020B0604020202020204" pitchFamily="34" charset="0"/>
              </a:rPr>
              <a:t>                Vacek(87.Slavík),Faust(82.K.Horváth)-</a:t>
            </a: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smtClean="0">
                <a:latin typeface="Arial" panose="020B0604020202020204" pitchFamily="34" charset="0"/>
                <a:ea typeface="Calibri" panose="020F0502020204030204" pitchFamily="34" charset="0"/>
                <a:cs typeface="Arial" panose="020B0604020202020204" pitchFamily="34" charset="0"/>
              </a:rPr>
              <a:t>                Brandejs(84.Šmidrkal</a:t>
            </a:r>
            <a:r>
              <a:rPr lang="cs-CZ" sz="1050" b="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Připraveni:</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Feko</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M.Svoboda</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Trenér: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J.Ransdorf</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K.Zuna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Vedoucí: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J.Tyle</a:t>
            </a:r>
            <a:r>
              <a:rPr lang="cs-CZ" sz="1050" b="0" dirty="0">
                <a:latin typeface="Arial" panose="020B0604020202020204" pitchFamily="34" charset="0"/>
                <a:ea typeface="Calibri" panose="020F0502020204030204" pitchFamily="34" charset="0"/>
                <a:cs typeface="Arial" panose="020B0604020202020204" pitchFamily="34" charset="0"/>
              </a:rPr>
              <a:t>  Masér: </a:t>
            </a:r>
            <a:r>
              <a:rPr lang="cs-CZ" sz="1050" b="0" dirty="0" err="1">
                <a:latin typeface="Arial" panose="020B0604020202020204" pitchFamily="34" charset="0"/>
                <a:ea typeface="Calibri" panose="020F0502020204030204" pitchFamily="34" charset="0"/>
                <a:cs typeface="Arial" panose="020B0604020202020204" pitchFamily="34" charset="0"/>
              </a:rPr>
              <a:t>K.Zavřel</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Rozhodčí: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F.Černý-J.Čáka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M.Karrmann</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Hlavní pořadatel:</a:t>
            </a:r>
            <a:r>
              <a:rPr lang="cs-CZ" sz="1050" b="0" dirty="0">
                <a:latin typeface="Arial" panose="020B0604020202020204" pitchFamily="34" charset="0"/>
                <a:ea typeface="Calibri" panose="020F0502020204030204" pitchFamily="34" charset="0"/>
                <a:cs typeface="Arial" panose="020B0604020202020204" pitchFamily="34" charset="0"/>
              </a:rPr>
              <a:t> Jiří </a:t>
            </a:r>
            <a:r>
              <a:rPr lang="cs-CZ" sz="1050" b="0" dirty="0" err="1">
                <a:latin typeface="Arial" panose="020B0604020202020204" pitchFamily="34" charset="0"/>
                <a:ea typeface="Calibri" panose="020F0502020204030204" pitchFamily="34" charset="0"/>
                <a:cs typeface="Arial" panose="020B0604020202020204" pitchFamily="34" charset="0"/>
              </a:rPr>
              <a:t>Havner</a:t>
            </a:r>
            <a:r>
              <a:rPr lang="cs-CZ" sz="1050" b="0" dirty="0">
                <a:latin typeface="Arial" panose="020B0604020202020204" pitchFamily="34" charset="0"/>
                <a:ea typeface="Calibri" panose="020F0502020204030204" pitchFamily="34" charset="0"/>
                <a:cs typeface="Arial" panose="020B0604020202020204" pitchFamily="34" charset="0"/>
              </a:rPr>
              <a:t>  150 diváků</a:t>
            </a:r>
          </a:p>
        </p:txBody>
      </p:sp>
      <p:pic>
        <p:nvPicPr>
          <p:cNvPr id="51" name="Obrázek 50"/>
          <p:cNvPicPr>
            <a:picLocks noChangeAspect="1"/>
          </p:cNvPicPr>
          <p:nvPr/>
        </p:nvPicPr>
        <p:blipFill>
          <a:blip r:embed="rId41"/>
          <a:stretch>
            <a:fillRect/>
          </a:stretch>
        </p:blipFill>
        <p:spPr>
          <a:xfrm>
            <a:off x="8946927" y="6167266"/>
            <a:ext cx="764088" cy="900000"/>
          </a:xfrm>
          <a:prstGeom prst="rect">
            <a:avLst/>
          </a:prstGeom>
        </p:spPr>
      </p:pic>
      <p:sp>
        <p:nvSpPr>
          <p:cNvPr id="48" name="TextovéPole 47"/>
          <p:cNvSpPr txBox="1"/>
          <p:nvPr/>
        </p:nvSpPr>
        <p:spPr>
          <a:xfrm>
            <a:off x="71984" y="91108"/>
            <a:ext cx="4536504" cy="830997"/>
          </a:xfrm>
          <a:prstGeom prst="rect">
            <a:avLst/>
          </a:prstGeom>
          <a:solidFill>
            <a:srgbClr val="B7FCFF"/>
          </a:solidFill>
          <a:ln w="53975">
            <a:solidFill>
              <a:srgbClr val="6BAD8E"/>
            </a:solidFill>
            <a:prstDash val="dash"/>
          </a:ln>
        </p:spPr>
        <p:txBody>
          <a:bodyPr wrap="square" rtlCol="0">
            <a:spAutoFit/>
          </a:bodyPr>
          <a:lstStyle/>
          <a:p>
            <a:pPr algn="ctr"/>
            <a:r>
              <a:rPr lang="cs-CZ" sz="2400" dirty="0" smtClean="0">
                <a:solidFill>
                  <a:srgbClr val="0066CC"/>
                </a:solidFill>
                <a:effectLst>
                  <a:glow rad="63500">
                    <a:srgbClr val="FF5050"/>
                  </a:glow>
                </a:effectLst>
                <a:latin typeface="Arial" panose="020B0604020202020204" pitchFamily="34" charset="0"/>
                <a:cs typeface="Arial" panose="020B0604020202020204" pitchFamily="34" charset="0"/>
              </a:rPr>
              <a:t>Dorost rozhodl o svém vítězství v závěru zápasu</a:t>
            </a:r>
          </a:p>
        </p:txBody>
      </p:sp>
      <p:sp>
        <p:nvSpPr>
          <p:cNvPr id="49" name="Obdélník 48"/>
          <p:cNvSpPr/>
          <p:nvPr/>
        </p:nvSpPr>
        <p:spPr>
          <a:xfrm>
            <a:off x="71984" y="1178022"/>
            <a:ext cx="4536504" cy="5722977"/>
          </a:xfrm>
          <a:prstGeom prst="rect">
            <a:avLst/>
          </a:prstGeom>
          <a:solidFill>
            <a:schemeClr val="accent3"/>
          </a:solidFill>
          <a:ln>
            <a:solidFill>
              <a:srgbClr val="00CC66"/>
            </a:solidFill>
          </a:ln>
        </p:spPr>
        <p:txBody>
          <a:bodyPr wrap="square">
            <a:spAutoFit/>
          </a:bodyPr>
          <a:lstStyle/>
          <a:p>
            <a:pPr algn="ctr">
              <a:lnSpc>
                <a:spcPct val="107000"/>
              </a:lnSpc>
              <a:spcAft>
                <a:spcPts val="0"/>
              </a:spcAft>
            </a:pPr>
            <a:r>
              <a:rPr lang="cs-CZ" sz="2400" u="sng" dirty="0">
                <a:ln>
                  <a:solidFill>
                    <a:srgbClr val="FF6699"/>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T.J. </a:t>
            </a:r>
            <a:r>
              <a:rPr lang="cs-CZ" sz="2400" u="sng" dirty="0" err="1">
                <a:ln>
                  <a:solidFill>
                    <a:srgbClr val="FF6699"/>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Mojžíř</a:t>
            </a:r>
            <a:r>
              <a:rPr lang="cs-CZ" sz="2400" u="sng" dirty="0">
                <a:ln>
                  <a:solidFill>
                    <a:srgbClr val="FF6699"/>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SK Štětí</a:t>
            </a:r>
            <a:endParaRPr lang="cs-CZ" sz="1400" dirty="0">
              <a:ln>
                <a:solidFill>
                  <a:srgbClr val="FF6699"/>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ln>
                  <a:solidFill>
                    <a:srgbClr val="FF6699"/>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2:3(2:2)  26.9.2017  1.kolo</a:t>
            </a:r>
            <a:endParaRPr lang="cs-CZ" sz="1400" dirty="0">
              <a:ln>
                <a:solidFill>
                  <a:srgbClr val="FF6699"/>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Prvním vystoupením dorostenců v novém ročníku I. A třídy byl zápas v </a:t>
            </a:r>
            <a:r>
              <a:rPr lang="cs-CZ" sz="1050" b="0" dirty="0" err="1">
                <a:latin typeface="Arial" panose="020B0604020202020204" pitchFamily="34" charset="0"/>
                <a:ea typeface="Calibri" panose="020F0502020204030204" pitchFamily="34" charset="0"/>
                <a:cs typeface="Arial" panose="020B0604020202020204" pitchFamily="34" charset="0"/>
              </a:rPr>
              <a:t>Mojžíři</a:t>
            </a:r>
            <a:r>
              <a:rPr lang="cs-CZ" sz="1050" b="0" dirty="0">
                <a:latin typeface="Arial" panose="020B0604020202020204" pitchFamily="34" charset="0"/>
                <a:ea typeface="Calibri" panose="020F0502020204030204" pitchFamily="34" charset="0"/>
                <a:cs typeface="Arial" panose="020B0604020202020204" pitchFamily="34" charset="0"/>
              </a:rPr>
              <a:t>, který leží v Ústeckém okresu hned v sousedství Neštěmic. Odjíždělo se hned po dopoledním utkání dospělých, kde i někteří dorostenci tým doplňovali. Začali jsme s velkou chutí a elánem. Obutí střeleckých kopaček avizoval před zápasem Koloman Horváth a byl to také on, kdo měl v úvodu při našem tlaku nejvíce brankových příležitostí. Dostat míč do sítě domácích se nám ale nedařilo dostat a tak přišla 17. minuta a  staré fotbalové pořekadlo „Nedáš, dostaneš“ se potvrdilo v plné parádě. Domácí dostal do vedení 1:0 </a:t>
            </a:r>
            <a:r>
              <a:rPr lang="cs-CZ" sz="1050" b="0" dirty="0" err="1">
                <a:latin typeface="Arial" panose="020B0604020202020204" pitchFamily="34" charset="0"/>
                <a:ea typeface="Calibri" panose="020F0502020204030204" pitchFamily="34" charset="0"/>
                <a:cs typeface="Arial" panose="020B0604020202020204" pitchFamily="34" charset="0"/>
              </a:rPr>
              <a:t>Bubnár</a:t>
            </a:r>
            <a:r>
              <a:rPr lang="cs-CZ" sz="1050" b="0" dirty="0">
                <a:latin typeface="Arial" panose="020B0604020202020204" pitchFamily="34" charset="0"/>
                <a:ea typeface="Calibri" panose="020F0502020204030204" pitchFamily="34" charset="0"/>
                <a:cs typeface="Arial" panose="020B0604020202020204" pitchFamily="34" charset="0"/>
              </a:rPr>
              <a:t>. Naše převaha pokračovala a vyústěním byla penalta. Robertu </a:t>
            </a:r>
            <a:r>
              <a:rPr lang="cs-CZ" sz="1050" b="0" dirty="0" err="1">
                <a:latin typeface="Arial" panose="020B0604020202020204" pitchFamily="34" charset="0"/>
                <a:ea typeface="Calibri" panose="020F0502020204030204" pitchFamily="34" charset="0"/>
                <a:cs typeface="Arial" panose="020B0604020202020204" pitchFamily="34" charset="0"/>
              </a:rPr>
              <a:t>Fekovi</a:t>
            </a:r>
            <a:r>
              <a:rPr lang="cs-CZ" sz="1050" b="0" dirty="0">
                <a:latin typeface="Arial" panose="020B0604020202020204" pitchFamily="34" charset="0"/>
                <a:ea typeface="Calibri" panose="020F0502020204030204" pitchFamily="34" charset="0"/>
                <a:cs typeface="Arial" panose="020B0604020202020204" pitchFamily="34" charset="0"/>
              </a:rPr>
              <a:t> se však nepovedla a srovnat skóre se nepodařilo.  Jak má vypadat stoprocentní produktivita předvedli domácí ve 30. minutě, kdy to byl opět Dominik </a:t>
            </a:r>
            <a:r>
              <a:rPr lang="cs-CZ" sz="1050" b="0" dirty="0" err="1">
                <a:latin typeface="Arial" panose="020B0604020202020204" pitchFamily="34" charset="0"/>
                <a:ea typeface="Calibri" panose="020F0502020204030204" pitchFamily="34" charset="0"/>
                <a:cs typeface="Arial" panose="020B0604020202020204" pitchFamily="34" charset="0"/>
              </a:rPr>
              <a:t>Bubnár</a:t>
            </a:r>
            <a:r>
              <a:rPr lang="cs-CZ" sz="1050" b="0" dirty="0">
                <a:latin typeface="Arial" panose="020B0604020202020204" pitchFamily="34" charset="0"/>
                <a:ea typeface="Calibri" panose="020F0502020204030204" pitchFamily="34" charset="0"/>
                <a:cs typeface="Arial" panose="020B0604020202020204" pitchFamily="34" charset="0"/>
              </a:rPr>
              <a:t>, který zvýšil už na 2:0. Nepříznivý vývoj utkání se nám podařilo začít měnit ve 39. minutě. Roh zahrál Jakl a Beruška hlavou snížil na 1:2. Ještě než si hráči odešli odpočinout do kabin, tak jsme měli k dispozici ve 43. minutě další výhodu rohového kopu a Lukáš Jakl ho opět rozehrál na jedničku.  Míč opět přistál na hlavě Berušky, který srovnal na poločasových 2:2.  Druhá část začala stejně jako ta první naším tlakem a brankovými příležitostmi. Trefili jsme tyč, </a:t>
            </a:r>
            <a:r>
              <a:rPr lang="cs-CZ" sz="1050" b="0" dirty="0" err="1">
                <a:latin typeface="Arial" panose="020B0604020202020204" pitchFamily="34" charset="0"/>
                <a:ea typeface="Calibri" panose="020F0502020204030204" pitchFamily="34" charset="0"/>
                <a:cs typeface="Arial" panose="020B0604020202020204" pitchFamily="34" charset="0"/>
              </a:rPr>
              <a:t>Feko</a:t>
            </a:r>
            <a:r>
              <a:rPr lang="cs-CZ" sz="1050" b="0" dirty="0">
                <a:latin typeface="Arial" panose="020B0604020202020204" pitchFamily="34" charset="0"/>
                <a:ea typeface="Calibri" panose="020F0502020204030204" pitchFamily="34" charset="0"/>
                <a:cs typeface="Arial" panose="020B0604020202020204" pitchFamily="34" charset="0"/>
              </a:rPr>
              <a:t> břevno a branka ne a ne padnout. </a:t>
            </a:r>
            <a:r>
              <a:rPr lang="cs-CZ" sz="1050" b="0" dirty="0" smtClean="0">
                <a:latin typeface="Arial" panose="020B0604020202020204" pitchFamily="34" charset="0"/>
                <a:ea typeface="Calibri" panose="020F0502020204030204" pitchFamily="34" charset="0"/>
                <a:cs typeface="Arial" panose="020B0604020202020204" pitchFamily="34" charset="0"/>
              </a:rPr>
              <a:t>Fotbalové </a:t>
            </a:r>
            <a:r>
              <a:rPr lang="cs-CZ" sz="1050" b="0" dirty="0">
                <a:latin typeface="Arial" panose="020B0604020202020204" pitchFamily="34" charset="0"/>
                <a:ea typeface="Calibri" panose="020F0502020204030204" pitchFamily="34" charset="0"/>
                <a:cs typeface="Arial" panose="020B0604020202020204" pitchFamily="34" charset="0"/>
              </a:rPr>
              <a:t>spravedlnosti bylo uděláno za dost v 86. minutě. S obranou domácích si pohrál Horváth, připravil koncovku </a:t>
            </a:r>
            <a:r>
              <a:rPr lang="cs-CZ" sz="1050" b="0" dirty="0" err="1">
                <a:latin typeface="Arial" panose="020B0604020202020204" pitchFamily="34" charset="0"/>
                <a:ea typeface="Calibri" panose="020F0502020204030204" pitchFamily="34" charset="0"/>
                <a:cs typeface="Arial" panose="020B0604020202020204" pitchFamily="34" charset="0"/>
              </a:rPr>
              <a:t>Beruškovi</a:t>
            </a:r>
            <a:r>
              <a:rPr lang="cs-CZ" sz="1050" b="0" dirty="0">
                <a:latin typeface="Arial" panose="020B0604020202020204" pitchFamily="34" charset="0"/>
                <a:ea typeface="Calibri" panose="020F0502020204030204" pitchFamily="34" charset="0"/>
                <a:cs typeface="Arial" panose="020B0604020202020204" pitchFamily="34" charset="0"/>
              </a:rPr>
              <a:t> a ten završil hattrick brankou na konečných 3:2.   </a:t>
            </a: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Branky:</a:t>
            </a:r>
            <a:r>
              <a:rPr lang="cs-CZ" sz="1050" b="0" dirty="0">
                <a:latin typeface="Arial" panose="020B0604020202020204" pitchFamily="34" charset="0"/>
                <a:ea typeface="Calibri" panose="020F0502020204030204" pitchFamily="34" charset="0"/>
                <a:cs typeface="Arial" panose="020B0604020202020204" pitchFamily="34" charset="0"/>
              </a:rPr>
              <a:t> Beruška 3</a:t>
            </a: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Sestava: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M.Svoboda</a:t>
            </a:r>
            <a:r>
              <a:rPr lang="cs-CZ" sz="1050" b="0" dirty="0">
                <a:latin typeface="Arial" panose="020B0604020202020204" pitchFamily="34" charset="0"/>
                <a:ea typeface="Calibri" panose="020F0502020204030204" pitchFamily="34" charset="0"/>
                <a:cs typeface="Arial" panose="020B0604020202020204" pitchFamily="34" charset="0"/>
              </a:rPr>
              <a:t>-Holub, Vála, Beruška, Jakl, Ladič, Ladislav </a:t>
            </a:r>
            <a:endParaRPr lang="cs-CZ" sz="105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smtClean="0">
                <a:latin typeface="Arial" panose="020B0604020202020204" pitchFamily="34" charset="0"/>
                <a:ea typeface="Calibri" panose="020F0502020204030204" pitchFamily="34" charset="0"/>
                <a:cs typeface="Arial" panose="020B0604020202020204" pitchFamily="34" charset="0"/>
              </a:rPr>
              <a:t>                 Novák</a:t>
            </a:r>
            <a:r>
              <a:rPr lang="cs-CZ" sz="1050" b="0" dirty="0">
                <a:latin typeface="Arial" panose="020B0604020202020204" pitchFamily="34" charset="0"/>
                <a:ea typeface="Calibri" panose="020F0502020204030204" pitchFamily="34" charset="0"/>
                <a:cs typeface="Arial" panose="020B0604020202020204" pitchFamily="34" charset="0"/>
              </a:rPr>
              <a:t>, Podhorský, </a:t>
            </a:r>
            <a:r>
              <a:rPr lang="cs-CZ" sz="1050" b="0" dirty="0" err="1">
                <a:latin typeface="Arial" panose="020B0604020202020204" pitchFamily="34" charset="0"/>
                <a:ea typeface="Calibri" panose="020F0502020204030204" pitchFamily="34" charset="0"/>
                <a:cs typeface="Arial" panose="020B0604020202020204" pitchFamily="34" charset="0"/>
              </a:rPr>
              <a:t>Feko</a:t>
            </a:r>
            <a:r>
              <a:rPr lang="cs-CZ" sz="1050" b="0" dirty="0">
                <a:latin typeface="Arial" panose="020B0604020202020204" pitchFamily="34" charset="0"/>
                <a:ea typeface="Calibri" panose="020F0502020204030204" pitchFamily="34" charset="0"/>
                <a:cs typeface="Arial" panose="020B0604020202020204" pitchFamily="34" charset="0"/>
              </a:rPr>
              <a:t>, Moučka, </a:t>
            </a:r>
            <a:r>
              <a:rPr lang="cs-CZ" sz="1050" b="0" dirty="0" err="1" smtClean="0">
                <a:latin typeface="Arial" panose="020B0604020202020204" pitchFamily="34" charset="0"/>
                <a:ea typeface="Calibri" panose="020F0502020204030204" pitchFamily="34" charset="0"/>
                <a:cs typeface="Arial" panose="020B0604020202020204" pitchFamily="34" charset="0"/>
              </a:rPr>
              <a:t>K.Horváth</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Střídající: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T.Németh</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Šrotýř</a:t>
            </a:r>
            <a:r>
              <a:rPr lang="cs-CZ" sz="1050" b="0" dirty="0">
                <a:latin typeface="Arial" panose="020B0604020202020204" pitchFamily="34" charset="0"/>
                <a:ea typeface="Calibri" panose="020F0502020204030204" pitchFamily="34" charset="0"/>
                <a:cs typeface="Arial" panose="020B0604020202020204" pitchFamily="34" charset="0"/>
              </a:rPr>
              <a:t>, Cap, </a:t>
            </a:r>
            <a:r>
              <a:rPr lang="cs-CZ" sz="1050" b="0" dirty="0" err="1">
                <a:latin typeface="Arial" panose="020B0604020202020204" pitchFamily="34" charset="0"/>
                <a:ea typeface="Calibri" panose="020F0502020204030204" pitchFamily="34" charset="0"/>
                <a:cs typeface="Arial" panose="020B0604020202020204" pitchFamily="34" charset="0"/>
              </a:rPr>
              <a:t>Dopater</a:t>
            </a:r>
            <a:r>
              <a:rPr lang="cs-CZ" sz="1050" b="0" dirty="0">
                <a:latin typeface="Arial" panose="020B0604020202020204" pitchFamily="34" charset="0"/>
                <a:ea typeface="Calibri" panose="020F0502020204030204" pitchFamily="34" charset="0"/>
                <a:cs typeface="Arial" panose="020B0604020202020204" pitchFamily="34" charset="0"/>
              </a:rPr>
              <a:t>, Chaloupecký</a:t>
            </a: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Trenér: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V.Podhorský</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Vedoucí: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J.Nedomlelová</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Rozhodčí: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J.Možný-D.Rouče</a:t>
            </a:r>
            <a:r>
              <a:rPr lang="cs-CZ" sz="1050" b="0" dirty="0">
                <a:latin typeface="Arial" panose="020B0604020202020204" pitchFamily="34" charset="0"/>
                <a:ea typeface="Calibri" panose="020F0502020204030204" pitchFamily="34" charset="0"/>
                <a:cs typeface="Arial" panose="020B0604020202020204" pitchFamily="34" charset="0"/>
              </a:rPr>
              <a:t>(laik), </a:t>
            </a:r>
            <a:r>
              <a:rPr lang="cs-CZ" sz="1050" b="0" dirty="0" err="1">
                <a:latin typeface="Arial" panose="020B0604020202020204" pitchFamily="34" charset="0"/>
                <a:ea typeface="Calibri" panose="020F0502020204030204" pitchFamily="34" charset="0"/>
                <a:cs typeface="Arial" panose="020B0604020202020204" pitchFamily="34" charset="0"/>
              </a:rPr>
              <a:t>J.Chaloupecký</a:t>
            </a:r>
            <a:r>
              <a:rPr lang="cs-CZ" sz="1050" b="0" dirty="0">
                <a:latin typeface="Arial" panose="020B0604020202020204" pitchFamily="34" charset="0"/>
                <a:ea typeface="Calibri" panose="020F0502020204030204" pitchFamily="34" charset="0"/>
                <a:cs typeface="Arial" panose="020B0604020202020204" pitchFamily="34" charset="0"/>
              </a:rPr>
              <a:t>(laik)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8" name="TextovéPole 17"/>
          <p:cNvSpPr txBox="1"/>
          <p:nvPr/>
        </p:nvSpPr>
        <p:spPr>
          <a:xfrm>
            <a:off x="143992" y="1099220"/>
            <a:ext cx="4680520" cy="1308050"/>
          </a:xfrm>
          <a:prstGeom prst="rect">
            <a:avLst/>
          </a:prstGeom>
          <a:solidFill>
            <a:schemeClr val="accent1">
              <a:lumMod val="20000"/>
              <a:lumOff val="80000"/>
            </a:schemeClr>
          </a:solidFill>
        </p:spPr>
        <p:txBody>
          <a:bodyPr wrap="square" rtlCol="0">
            <a:spAutoFit/>
          </a:bodyPr>
          <a:lstStyle/>
          <a:p>
            <a:pPr algn="just"/>
            <a:r>
              <a:rPr lang="cs-CZ" sz="1600" u="sng"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Martin Beran – trenér FK Neštěmice</a:t>
            </a:r>
          </a:p>
          <a:p>
            <a:pPr algn="just"/>
            <a:r>
              <a:rPr lang="cs-CZ" sz="1050" dirty="0" smtClean="0"/>
              <a:t>První </a:t>
            </a:r>
            <a:r>
              <a:rPr lang="cs-CZ" sz="1050" dirty="0"/>
              <a:t>poločas byla zasloužená remíza, ve druhé půli jsme ale dostali všechny branky po našich neproměněných šancích, které soupeř tvrdě trestal,“ mrzelo trenéra Berana. Ten však věří, že jeho tým se brzy oklepe. „Výsledek vypadá hrozivě, máme však mladý a odolný tým a věřím, že i když v dalším kole bude Žatec favorit, můžeme ho </a:t>
            </a:r>
            <a:r>
              <a:rPr lang="cs-CZ" sz="1050" dirty="0" smtClean="0"/>
              <a:t>potrápit.</a:t>
            </a:r>
            <a:endParaRPr lang="cs-CZ" sz="1050" dirty="0" smtClean="0">
              <a:latin typeface="Arial" panose="020B0604020202020204" pitchFamily="34" charset="0"/>
              <a:cs typeface="Arial" panose="020B0604020202020204" pitchFamily="34" charset="0"/>
            </a:endParaRPr>
          </a:p>
        </p:txBody>
      </p:sp>
      <p:sp>
        <p:nvSpPr>
          <p:cNvPr id="19" name="TextovéPole 18"/>
          <p:cNvSpPr txBox="1"/>
          <p:nvPr/>
        </p:nvSpPr>
        <p:spPr>
          <a:xfrm>
            <a:off x="179996" y="91108"/>
            <a:ext cx="4608512" cy="830997"/>
          </a:xfrm>
          <a:prstGeom prst="rect">
            <a:avLst/>
          </a:prstGeom>
          <a:gradFill>
            <a:gsLst>
              <a:gs pos="0">
                <a:schemeClr val="accent1">
                  <a:alpha val="1000"/>
                  <a:lumMod val="0"/>
                  <a:lumOff val="100000"/>
                </a:schemeClr>
              </a:gs>
              <a:gs pos="28000">
                <a:srgbClr val="FFFF66"/>
              </a:gs>
              <a:gs pos="65000">
                <a:srgbClr val="97D6DD"/>
              </a:gs>
              <a:gs pos="100000">
                <a:schemeClr val="accent1">
                  <a:lumMod val="30000"/>
                  <a:lumOff val="70000"/>
                </a:schemeClr>
              </a:gs>
            </a:gsLst>
            <a:lin ang="5400000" scaled="1"/>
          </a:gradFill>
          <a:ln w="76200" cmpd="thinThick">
            <a:solidFill>
              <a:srgbClr val="FF9966"/>
            </a:solidFill>
          </a:ln>
        </p:spPr>
        <p:txBody>
          <a:bodyPr wrap="square" rtlCol="0">
            <a:spAutoFit/>
          </a:bodyPr>
          <a:lstStyle/>
          <a:p>
            <a:pPr algn="ctr"/>
            <a:r>
              <a:rPr lang="cs-CZ" sz="2400" dirty="0" smtClean="0">
                <a:solidFill>
                  <a:schemeClr val="accent6">
                    <a:lumMod val="50000"/>
                  </a:schemeClr>
                </a:solidFill>
                <a:effectLst/>
                <a:latin typeface="Franklin Gothic Heavy" panose="020B0903020102020204" pitchFamily="34" charset="0"/>
                <a:cs typeface="Courier New" panose="02070309020205020404" pitchFamily="49" charset="0"/>
              </a:rPr>
              <a:t>Bezprostřední informace po zápase SK Štětí-FK Neštěmice</a:t>
            </a:r>
          </a:p>
        </p:txBody>
      </p:sp>
      <p:sp>
        <p:nvSpPr>
          <p:cNvPr id="20" name="TextovéPole 19"/>
          <p:cNvSpPr txBox="1"/>
          <p:nvPr/>
        </p:nvSpPr>
        <p:spPr>
          <a:xfrm>
            <a:off x="71984" y="2502212"/>
            <a:ext cx="4680520" cy="1661993"/>
          </a:xfrm>
          <a:prstGeom prst="rect">
            <a:avLst/>
          </a:prstGeom>
          <a:solidFill>
            <a:srgbClr val="FEFDC5"/>
          </a:solidFill>
        </p:spPr>
        <p:txBody>
          <a:bodyPr wrap="square" rtlCol="0">
            <a:spAutoFit/>
          </a:bodyPr>
          <a:lstStyle/>
          <a:p>
            <a:pPr algn="just"/>
            <a:r>
              <a:rPr lang="cs-CZ" sz="1800" u="sng"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Jiří </a:t>
            </a:r>
            <a:r>
              <a:rPr lang="cs-CZ" sz="1800" u="sng" dirty="0" err="1"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Ransdorf</a:t>
            </a:r>
            <a:r>
              <a:rPr lang="cs-CZ" sz="1800" u="sng"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 trenér Štětí</a:t>
            </a:r>
          </a:p>
          <a:p>
            <a:pPr algn="just"/>
            <a:r>
              <a:rPr lang="cs-CZ" dirty="0" smtClean="0">
                <a:latin typeface="Arial" panose="020B0604020202020204" pitchFamily="34" charset="0"/>
                <a:cs typeface="Arial" panose="020B0604020202020204" pitchFamily="34" charset="0"/>
              </a:rPr>
              <a:t>V prvním poločase jsme hráli výborně a také jsme dali gól. Poslední čtvrthodinu jsme ale polevili a také se nám to vymstilo. O poločase jsme si o tom promluvili a druhý poločas si myslím už to byl výborný. Přestali jsme se bát, byly tam dobrý náběhy před branku. Výborná práce od Vokouna. Minule mu to doma nevyšlo, ale dneska sehrál vynikající zápas. </a:t>
            </a:r>
          </a:p>
        </p:txBody>
      </p:sp>
      <p:sp>
        <p:nvSpPr>
          <p:cNvPr id="21" name="TextovéPole 20"/>
          <p:cNvSpPr txBox="1"/>
          <p:nvPr/>
        </p:nvSpPr>
        <p:spPr>
          <a:xfrm>
            <a:off x="71984" y="4123556"/>
            <a:ext cx="4680520" cy="2739211"/>
          </a:xfrm>
          <a:prstGeom prst="rect">
            <a:avLst/>
          </a:prstGeom>
          <a:solidFill>
            <a:srgbClr val="FFCCFF"/>
          </a:solidFill>
        </p:spPr>
        <p:txBody>
          <a:bodyPr wrap="square" rtlCol="0">
            <a:spAutoFit/>
          </a:bodyPr>
          <a:lstStyle/>
          <a:p>
            <a:pPr algn="ctr"/>
            <a:r>
              <a:rPr lang="cs-CZ" sz="2000" u="sng" dirty="0" smtClean="0">
                <a:solidFill>
                  <a:srgbClr val="0033CC"/>
                </a:solidFill>
                <a:latin typeface="Bookman Old Style" pitchFamily="18" charset="0"/>
              </a:rPr>
              <a:t>Trenér Štětí Karel Zuna </a:t>
            </a:r>
          </a:p>
          <a:p>
            <a:pPr algn="ctr"/>
            <a:r>
              <a:rPr lang="cs-CZ" sz="2000" u="sng" dirty="0" smtClean="0">
                <a:solidFill>
                  <a:srgbClr val="0033CC"/>
                </a:solidFill>
                <a:latin typeface="Bookman Old Style" pitchFamily="18" charset="0"/>
              </a:rPr>
              <a:t>byl spokojen hlavně s výkonem ve 2. poločase</a:t>
            </a:r>
          </a:p>
          <a:p>
            <a:pPr algn="just"/>
            <a:r>
              <a:rPr lang="cs-CZ" sz="1400" b="0" dirty="0" smtClean="0">
                <a:latin typeface="Arial" panose="020B0604020202020204" pitchFamily="34" charset="0"/>
                <a:cs typeface="Arial" panose="020B0604020202020204" pitchFamily="34" charset="0"/>
              </a:rPr>
              <a:t>Výsledek je sice jednoznačný, ale asi úplně nevypovídá o průběhu. Vedli jsme sice 1:0 po trefě Vokouna, jenže parádní střela </a:t>
            </a:r>
            <a:r>
              <a:rPr lang="cs-CZ" sz="1400" b="0" dirty="0" err="1" smtClean="0">
                <a:latin typeface="Arial" panose="020B0604020202020204" pitchFamily="34" charset="0"/>
                <a:cs typeface="Arial" panose="020B0604020202020204" pitchFamily="34" charset="0"/>
              </a:rPr>
              <a:t>Memetiho</a:t>
            </a:r>
            <a:r>
              <a:rPr lang="cs-CZ" sz="1400" b="0" dirty="0" smtClean="0">
                <a:latin typeface="Arial" panose="020B0604020202020204" pitchFamily="34" charset="0"/>
                <a:cs typeface="Arial" panose="020B0604020202020204" pitchFamily="34" charset="0"/>
              </a:rPr>
              <a:t> přinesla vyrovnání. 20 minut bylo z naší strany dobrých, jenže po tom srovnání jsme začali zmatkovat, kupit chyby a vysvobodil nás poločas. Ten druhý už byl podle našich představ, šli jsme do vedení a to pak ještě navyšovali. Fandové mohli být spokojeni, viděli osm pěkných gólů, navíc vítězství. </a:t>
            </a:r>
            <a:endParaRPr lang="cs-CZ" b="0" dirty="0" smtClean="0">
              <a:latin typeface="Arial" panose="020B0604020202020204" pitchFamily="34" charset="0"/>
              <a:cs typeface="Arial" panose="020B0604020202020204" pitchFamily="34" charset="0"/>
            </a:endParaRPr>
          </a:p>
        </p:txBody>
      </p:sp>
      <p:sp>
        <p:nvSpPr>
          <p:cNvPr id="12" name="TextovéPole 11"/>
          <p:cNvSpPr txBox="1"/>
          <p:nvPr/>
        </p:nvSpPr>
        <p:spPr>
          <a:xfrm>
            <a:off x="5817670" y="91108"/>
            <a:ext cx="4335434" cy="1077218"/>
          </a:xfrm>
          <a:prstGeom prst="rect">
            <a:avLst/>
          </a:prstGeom>
          <a:pattFill prst="narVert">
            <a:fgClr>
              <a:srgbClr val="CCCCFF"/>
            </a:fgClr>
            <a:bgClr>
              <a:schemeClr val="bg1"/>
            </a:bgClr>
          </a:pattFill>
        </p:spPr>
        <p:txBody>
          <a:bodyPr wrap="square" rtlCol="0">
            <a:spAutoFit/>
          </a:bodyPr>
          <a:lstStyle/>
          <a:p>
            <a:pPr algn="ctr"/>
            <a:r>
              <a:rPr lang="cs-CZ" sz="3200" dirty="0" smtClean="0">
                <a:latin typeface="Bookman Old Style" pitchFamily="18" charset="0"/>
              </a:rPr>
              <a:t>Tabulka po 2.kole </a:t>
            </a:r>
          </a:p>
          <a:p>
            <a:pPr algn="ctr"/>
            <a:r>
              <a:rPr lang="cs-CZ" sz="3200" dirty="0" smtClean="0">
                <a:latin typeface="Bookman Old Style" pitchFamily="18" charset="0"/>
              </a:rPr>
              <a:t>I.A třídy dorostu</a:t>
            </a:r>
          </a:p>
        </p:txBody>
      </p:sp>
      <p:graphicFrame>
        <p:nvGraphicFramePr>
          <p:cNvPr id="14" name="Tabulka 13"/>
          <p:cNvGraphicFramePr>
            <a:graphicFrameLocks noGrp="1"/>
          </p:cNvGraphicFramePr>
          <p:nvPr>
            <p:extLst>
              <p:ext uri="{D42A27DB-BD31-4B8C-83A1-F6EECF244321}">
                <p14:modId xmlns:p14="http://schemas.microsoft.com/office/powerpoint/2010/main" val="3832098374"/>
              </p:ext>
            </p:extLst>
          </p:nvPr>
        </p:nvGraphicFramePr>
        <p:xfrm>
          <a:off x="5761339" y="3738437"/>
          <a:ext cx="4335433" cy="2698784"/>
        </p:xfrm>
        <a:graphic>
          <a:graphicData uri="http://schemas.openxmlformats.org/drawingml/2006/table">
            <a:tbl>
              <a:tblPr/>
              <a:tblGrid>
                <a:gridCol w="223045">
                  <a:extLst>
                    <a:ext uri="{9D8B030D-6E8A-4147-A177-3AD203B41FA5}">
                      <a16:colId xmlns:a16="http://schemas.microsoft.com/office/drawing/2014/main" val="1722645930"/>
                    </a:ext>
                  </a:extLst>
                </a:gridCol>
                <a:gridCol w="223045">
                  <a:extLst>
                    <a:ext uri="{9D8B030D-6E8A-4147-A177-3AD203B41FA5}">
                      <a16:colId xmlns:a16="http://schemas.microsoft.com/office/drawing/2014/main" val="1190152787"/>
                    </a:ext>
                  </a:extLst>
                </a:gridCol>
                <a:gridCol w="1862424">
                  <a:extLst>
                    <a:ext uri="{9D8B030D-6E8A-4147-A177-3AD203B41FA5}">
                      <a16:colId xmlns:a16="http://schemas.microsoft.com/office/drawing/2014/main" val="3996903143"/>
                    </a:ext>
                  </a:extLst>
                </a:gridCol>
                <a:gridCol w="211891">
                  <a:extLst>
                    <a:ext uri="{9D8B030D-6E8A-4147-A177-3AD203B41FA5}">
                      <a16:colId xmlns:a16="http://schemas.microsoft.com/office/drawing/2014/main" val="4072441928"/>
                    </a:ext>
                  </a:extLst>
                </a:gridCol>
                <a:gridCol w="234197">
                  <a:extLst>
                    <a:ext uri="{9D8B030D-6E8A-4147-A177-3AD203B41FA5}">
                      <a16:colId xmlns:a16="http://schemas.microsoft.com/office/drawing/2014/main" val="2530677878"/>
                    </a:ext>
                  </a:extLst>
                </a:gridCol>
                <a:gridCol w="278806">
                  <a:extLst>
                    <a:ext uri="{9D8B030D-6E8A-4147-A177-3AD203B41FA5}">
                      <a16:colId xmlns:a16="http://schemas.microsoft.com/office/drawing/2014/main" val="4072260164"/>
                    </a:ext>
                  </a:extLst>
                </a:gridCol>
                <a:gridCol w="158919">
                  <a:extLst>
                    <a:ext uri="{9D8B030D-6E8A-4147-A177-3AD203B41FA5}">
                      <a16:colId xmlns:a16="http://schemas.microsoft.com/office/drawing/2014/main" val="2815465533"/>
                    </a:ext>
                  </a:extLst>
                </a:gridCol>
                <a:gridCol w="234197">
                  <a:extLst>
                    <a:ext uri="{9D8B030D-6E8A-4147-A177-3AD203B41FA5}">
                      <a16:colId xmlns:a16="http://schemas.microsoft.com/office/drawing/2014/main" val="1198237995"/>
                    </a:ext>
                  </a:extLst>
                </a:gridCol>
                <a:gridCol w="393116">
                  <a:extLst>
                    <a:ext uri="{9D8B030D-6E8A-4147-A177-3AD203B41FA5}">
                      <a16:colId xmlns:a16="http://schemas.microsoft.com/office/drawing/2014/main" val="1667346458"/>
                    </a:ext>
                  </a:extLst>
                </a:gridCol>
                <a:gridCol w="289959">
                  <a:extLst>
                    <a:ext uri="{9D8B030D-6E8A-4147-A177-3AD203B41FA5}">
                      <a16:colId xmlns:a16="http://schemas.microsoft.com/office/drawing/2014/main" val="3221448359"/>
                    </a:ext>
                  </a:extLst>
                </a:gridCol>
                <a:gridCol w="225834">
                  <a:extLst>
                    <a:ext uri="{9D8B030D-6E8A-4147-A177-3AD203B41FA5}">
                      <a16:colId xmlns:a16="http://schemas.microsoft.com/office/drawing/2014/main" val="2712390445"/>
                    </a:ext>
                  </a:extLst>
                </a:gridCol>
              </a:tblGrid>
              <a:tr h="19106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09070617"/>
                  </a:ext>
                </a:extLst>
              </a:tr>
              <a:tr h="25077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2017/2018 po 2.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65841602"/>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FF0000"/>
                          </a:solidFill>
                          <a:effectLst/>
                          <a:latin typeface="Arial" panose="020B0604020202020204" pitchFamily="34" charset="0"/>
                        </a:rPr>
                        <a:t>SK Štětí, </a:t>
                      </a:r>
                      <a:r>
                        <a:rPr lang="cs-CZ" sz="1050" b="1" i="0" u="none" strike="noStrike" dirty="0" err="1">
                          <a:solidFill>
                            <a:srgbClr val="FF0000"/>
                          </a:solidFill>
                          <a:effectLst/>
                          <a:latin typeface="Arial" panose="020B0604020202020204" pitchFamily="34" charset="0"/>
                        </a:rPr>
                        <a:t>z.s</a:t>
                      </a:r>
                      <a:r>
                        <a:rPr lang="cs-CZ" sz="105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17:2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76932036"/>
                  </a:ext>
                </a:extLst>
              </a:tr>
              <a:tr h="23883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chemeClr val="tx1"/>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chemeClr val="tx1"/>
                          </a:solidFill>
                          <a:effectLst/>
                          <a:latin typeface="Arial" panose="020B0604020202020204" pitchFamily="34" charset="0"/>
                        </a:rPr>
                        <a:t>SK </a:t>
                      </a:r>
                      <a:r>
                        <a:rPr lang="cs-CZ" sz="1000" b="1" i="0" u="none" strike="noStrike" dirty="0" err="1">
                          <a:solidFill>
                            <a:schemeClr val="tx1"/>
                          </a:solidFill>
                          <a:effectLst/>
                          <a:latin typeface="Arial" panose="020B0604020202020204" pitchFamily="34" charset="0"/>
                        </a:rPr>
                        <a:t>Plaston</a:t>
                      </a:r>
                      <a:r>
                        <a:rPr lang="cs-CZ" sz="1000" b="1" i="0" u="none" strike="noStrike" dirty="0">
                          <a:solidFill>
                            <a:schemeClr val="tx1"/>
                          </a:solidFill>
                          <a:effectLst/>
                          <a:latin typeface="Arial" panose="020B0604020202020204" pitchFamily="34" charset="0"/>
                        </a:rPr>
                        <a:t> Šluknov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chemeClr val="tx1"/>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chemeClr val="tx1"/>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chemeClr val="tx1"/>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chemeClr val="tx1"/>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chemeClr val="tx1"/>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chemeClr val="tx1"/>
                          </a:solidFill>
                          <a:effectLst/>
                          <a:latin typeface="Arial" panose="020B0604020202020204" pitchFamily="34" charset="0"/>
                        </a:rPr>
                        <a:t>11:0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chemeClr val="tx1"/>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97169851"/>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03265227"/>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66044132"/>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Mojžíř</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94478981"/>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86222620"/>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00655462"/>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30946403"/>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63125431"/>
                  </a:ext>
                </a:extLst>
              </a:tr>
              <a:tr h="2030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0:17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93299999"/>
                  </a:ext>
                </a:extLst>
              </a:tr>
              <a:tr h="19106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32727665"/>
                  </a:ext>
                </a:extLst>
              </a:tr>
            </a:tbl>
          </a:graphicData>
        </a:graphic>
      </p:graphicFrame>
      <p:sp>
        <p:nvSpPr>
          <p:cNvPr id="15" name="TextovéPole 14"/>
          <p:cNvSpPr txBox="1"/>
          <p:nvPr/>
        </p:nvSpPr>
        <p:spPr>
          <a:xfrm>
            <a:off x="5761339" y="1290165"/>
            <a:ext cx="4335433" cy="2246769"/>
          </a:xfrm>
          <a:prstGeom prst="rect">
            <a:avLst/>
          </a:prstGeom>
          <a:gradFill flip="none" rotWithShape="1">
            <a:gsLst>
              <a:gs pos="0">
                <a:schemeClr val="accent1">
                  <a:lumMod val="5000"/>
                  <a:lumOff val="95000"/>
                </a:schemeClr>
              </a:gs>
              <a:gs pos="52000">
                <a:schemeClr val="accent1">
                  <a:lumMod val="45000"/>
                  <a:lumOff val="55000"/>
                </a:schemeClr>
              </a:gs>
              <a:gs pos="83000">
                <a:schemeClr val="accent2">
                  <a:lumMod val="20000"/>
                  <a:lumOff val="80000"/>
                </a:schemeClr>
              </a:gs>
              <a:gs pos="100000">
                <a:schemeClr val="accent1">
                  <a:lumMod val="30000"/>
                  <a:lumOff val="70000"/>
                </a:schemeClr>
              </a:gs>
            </a:gsLst>
            <a:lin ang="0" scaled="1"/>
            <a:tileRect/>
          </a:gradFill>
        </p:spPr>
        <p:txBody>
          <a:bodyPr wrap="square" rtlCol="0">
            <a:spAutoFit/>
          </a:bodyPr>
          <a:lstStyle/>
          <a:p>
            <a:pPr algn="ctr"/>
            <a:r>
              <a:rPr lang="cs-CZ" sz="2800" dirty="0" smtClean="0">
                <a:latin typeface="Arial" panose="020B0604020202020204" pitchFamily="34" charset="0"/>
                <a:cs typeface="Arial" panose="020B0604020202020204" pitchFamily="34" charset="0"/>
              </a:rPr>
              <a:t>Už jen 3 mužstva jsou bez ztráty bodu. Mezi ně patří i náš tým, který je díky lepšímu skóre na čele tabulky.</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 name="Obrázek 21"/>
          <p:cNvPicPr>
            <a:picLocks noChangeAspect="1"/>
          </p:cNvPicPr>
          <p:nvPr/>
        </p:nvPicPr>
        <p:blipFill>
          <a:blip r:embed="rId13"/>
          <a:stretch>
            <a:fillRect/>
          </a:stretch>
        </p:blipFill>
        <p:spPr>
          <a:xfrm>
            <a:off x="5760616" y="896081"/>
            <a:ext cx="3998244" cy="2628000"/>
          </a:xfrm>
          <a:prstGeom prst="rect">
            <a:avLst/>
          </a:prstGeom>
          <a:ln w="34925">
            <a:solidFill>
              <a:schemeClr val="accent5">
                <a:lumMod val="75000"/>
              </a:schemeClr>
            </a:solidFill>
          </a:ln>
        </p:spPr>
      </p:pic>
      <p:pic>
        <p:nvPicPr>
          <p:cNvPr id="23" name="Obrázek 22"/>
          <p:cNvPicPr>
            <a:picLocks noChangeAspect="1"/>
          </p:cNvPicPr>
          <p:nvPr/>
        </p:nvPicPr>
        <p:blipFill>
          <a:blip r:embed="rId14"/>
          <a:stretch>
            <a:fillRect/>
          </a:stretch>
        </p:blipFill>
        <p:spPr>
          <a:xfrm>
            <a:off x="5819638" y="3763516"/>
            <a:ext cx="3939222" cy="3024000"/>
          </a:xfrm>
          <a:prstGeom prst="rect">
            <a:avLst/>
          </a:prstGeom>
          <a:ln w="34925">
            <a:solidFill>
              <a:schemeClr val="accent5">
                <a:lumMod val="75000"/>
              </a:schemeClr>
            </a:solidFill>
          </a:ln>
        </p:spPr>
      </p:pic>
      <p:sp>
        <p:nvSpPr>
          <p:cNvPr id="24" name="TextovéPole 23"/>
          <p:cNvSpPr txBox="1"/>
          <p:nvPr/>
        </p:nvSpPr>
        <p:spPr>
          <a:xfrm>
            <a:off x="5760616" y="163116"/>
            <a:ext cx="3936605" cy="523220"/>
          </a:xfrm>
          <a:prstGeom prst="rect">
            <a:avLst/>
          </a:prstGeom>
          <a:solidFill>
            <a:schemeClr val="accent5">
              <a:lumMod val="20000"/>
              <a:lumOff val="80000"/>
            </a:schemeClr>
          </a:solidFill>
        </p:spPr>
        <p:txBody>
          <a:bodyPr wrap="square" rtlCol="0">
            <a:spAutoFit/>
          </a:bodyPr>
          <a:lstStyle/>
          <a:p>
            <a:pPr algn="ctr"/>
            <a:r>
              <a:rPr lang="cs-CZ" sz="1400" dirty="0" smtClean="0">
                <a:latin typeface="Swis721 Ex BT" panose="020B0605020202020204" pitchFamily="34" charset="0"/>
              </a:rPr>
              <a:t>SK Štětí – FK Neštěmice 26.8.2017</a:t>
            </a:r>
          </a:p>
          <a:p>
            <a:pPr algn="ctr"/>
            <a:r>
              <a:rPr lang="cs-CZ" sz="1400" dirty="0" smtClean="0">
                <a:latin typeface="Swis721 Ex BT" panose="020B0605020202020204" pitchFamily="34" charset="0"/>
              </a:rPr>
              <a:t>Foto: Zuzana Ransdorfová</a:t>
            </a:r>
          </a:p>
        </p:txBody>
      </p:sp>
      <p:graphicFrame>
        <p:nvGraphicFramePr>
          <p:cNvPr id="26" name="Tabulka 25"/>
          <p:cNvGraphicFramePr>
            <a:graphicFrameLocks noGrp="1"/>
          </p:cNvGraphicFramePr>
          <p:nvPr>
            <p:extLst>
              <p:ext uri="{D42A27DB-BD31-4B8C-83A1-F6EECF244321}">
                <p14:modId xmlns:p14="http://schemas.microsoft.com/office/powerpoint/2010/main" val="2053967074"/>
              </p:ext>
            </p:extLst>
          </p:nvPr>
        </p:nvGraphicFramePr>
        <p:xfrm>
          <a:off x="71984" y="1027212"/>
          <a:ext cx="4340455" cy="2880005"/>
        </p:xfrm>
        <a:graphic>
          <a:graphicData uri="http://schemas.openxmlformats.org/drawingml/2006/table">
            <a:tbl>
              <a:tblPr/>
              <a:tblGrid>
                <a:gridCol w="1503751">
                  <a:extLst>
                    <a:ext uri="{9D8B030D-6E8A-4147-A177-3AD203B41FA5}">
                      <a16:colId xmlns:a16="http://schemas.microsoft.com/office/drawing/2014/main" val="4143065640"/>
                    </a:ext>
                  </a:extLst>
                </a:gridCol>
                <a:gridCol w="1648555">
                  <a:extLst>
                    <a:ext uri="{9D8B030D-6E8A-4147-A177-3AD203B41FA5}">
                      <a16:colId xmlns:a16="http://schemas.microsoft.com/office/drawing/2014/main" val="1022408377"/>
                    </a:ext>
                  </a:extLst>
                </a:gridCol>
                <a:gridCol w="1188149">
                  <a:extLst>
                    <a:ext uri="{9D8B030D-6E8A-4147-A177-3AD203B41FA5}">
                      <a16:colId xmlns:a16="http://schemas.microsoft.com/office/drawing/2014/main" val="1821787456"/>
                    </a:ext>
                  </a:extLst>
                </a:gridCol>
              </a:tblGrid>
              <a:tr h="529900">
                <a:tc>
                  <a:txBody>
                    <a:bodyPr/>
                    <a:lstStyle/>
                    <a:p>
                      <a:pPr algn="ctr" fontAlgn="ctr"/>
                      <a:r>
                        <a:rPr lang="cs-CZ" sz="1400" b="1" i="0" u="none" strike="noStrike" dirty="0">
                          <a:solidFill>
                            <a:srgbClr val="151515"/>
                          </a:solidFill>
                          <a:effectLst/>
                          <a:latin typeface="Arial" panose="020B0604020202020204" pitchFamily="34" charset="0"/>
                        </a:rPr>
                        <a:t>TJ Chlumec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151515"/>
                          </a:solidFill>
                          <a:effectLst/>
                          <a:latin typeface="Arial" panose="020B0604020202020204" pitchFamily="34" charset="0"/>
                        </a:rPr>
                        <a:t>TJ Skorotice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latin typeface="Calibri" panose="020F0502020204030204" pitchFamily="34" charset="0"/>
                        </a:rPr>
                        <a:t> 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57743"/>
                  </a:ext>
                </a:extLst>
              </a:tr>
              <a:tr h="606735">
                <a:tc>
                  <a:txBody>
                    <a:bodyPr/>
                    <a:lstStyle/>
                    <a:p>
                      <a:pPr algn="ctr" fontAlgn="ctr"/>
                      <a:r>
                        <a:rPr lang="cs-CZ" sz="1400" b="1" i="0" u="none" strike="noStrike">
                          <a:solidFill>
                            <a:srgbClr val="151515"/>
                          </a:solidFill>
                          <a:effectLst/>
                          <a:latin typeface="Arial" panose="020B0604020202020204" pitchFamily="34" charset="0"/>
                        </a:rPr>
                        <a:t>FK Jiskra V. Březno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151515"/>
                          </a:solidFill>
                          <a:effectLst/>
                          <a:latin typeface="Arial" panose="020B0604020202020204" pitchFamily="34" charset="0"/>
                        </a:rPr>
                        <a:t>K </a:t>
                      </a:r>
                      <a:r>
                        <a:rPr lang="cs-CZ" sz="1400" b="1" i="0" u="none" strike="noStrike" dirty="0" err="1">
                          <a:solidFill>
                            <a:srgbClr val="151515"/>
                          </a:solidFill>
                          <a:effectLst/>
                          <a:latin typeface="Arial" panose="020B0604020202020204" pitchFamily="34" charset="0"/>
                        </a:rPr>
                        <a:t>Plaston</a:t>
                      </a:r>
                      <a:r>
                        <a:rPr lang="cs-CZ" sz="1400" b="1" i="0" u="none" strike="noStrike" dirty="0">
                          <a:solidFill>
                            <a:srgbClr val="151515"/>
                          </a:solidFill>
                          <a:effectLst/>
                          <a:latin typeface="Arial" panose="020B0604020202020204" pitchFamily="34" charset="0"/>
                        </a:rPr>
                        <a:t> Šluknov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800" b="1" i="0" u="none" strike="noStrike" dirty="0">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963296609"/>
                  </a:ext>
                </a:extLst>
              </a:tr>
              <a:tr h="606735">
                <a:tc>
                  <a:txBody>
                    <a:bodyPr/>
                    <a:lstStyle/>
                    <a:p>
                      <a:pPr algn="ctr" fontAlgn="ctr"/>
                      <a:r>
                        <a:rPr lang="cs-CZ" sz="1400" b="1" i="0" u="none" strike="noStrike">
                          <a:solidFill>
                            <a:srgbClr val="151515"/>
                          </a:solidFill>
                          <a:effectLst/>
                          <a:latin typeface="Arial" panose="020B0604020202020204" pitchFamily="34" charset="0"/>
                        </a:rPr>
                        <a:t>SK 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151515"/>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latin typeface="Calibri" panose="020F0502020204030204" pitchFamily="34" charset="0"/>
                        </a:rPr>
                        <a:t>14:0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35217358"/>
                  </a:ext>
                </a:extLst>
              </a:tr>
              <a:tr h="529900">
                <a:tc>
                  <a:txBody>
                    <a:bodyPr/>
                    <a:lstStyle/>
                    <a:p>
                      <a:pPr algn="ctr" fontAlgn="ctr"/>
                      <a:r>
                        <a:rPr lang="cs-CZ" sz="1400" b="1" i="0" u="none" strike="noStrike">
                          <a:solidFill>
                            <a:srgbClr val="151515"/>
                          </a:solidFill>
                          <a:effectLst/>
                          <a:latin typeface="Arial" panose="020B0604020202020204" pitchFamily="34" charset="0"/>
                        </a:rPr>
                        <a:t>TJ Mojžíř</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151515"/>
                          </a:solidFill>
                          <a:effectLst/>
                          <a:latin typeface="Arial" panose="020B0604020202020204" pitchFamily="34" charset="0"/>
                        </a:rPr>
                        <a:t>J </a:t>
                      </a:r>
                      <a:r>
                        <a:rPr lang="cs-CZ" sz="1400" b="1" i="0" u="none" strike="noStrike" dirty="0" err="1">
                          <a:solidFill>
                            <a:srgbClr val="151515"/>
                          </a:solidFill>
                          <a:effectLst/>
                          <a:latin typeface="Arial" panose="020B0604020202020204" pitchFamily="34" charset="0"/>
                        </a:rPr>
                        <a:t>Vaňov</a:t>
                      </a:r>
                      <a:r>
                        <a:rPr lang="cs-CZ" sz="1400" b="1" i="0" u="none" strike="noStrike" dirty="0">
                          <a:solidFill>
                            <a:srgbClr val="151515"/>
                          </a:solidFill>
                          <a:effectLst/>
                          <a:latin typeface="Arial" panose="020B0604020202020204" pitchFamily="34" charset="0"/>
                        </a:rPr>
                        <a:t>/Libouchec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800" b="1" i="0" u="none" strike="noStrike" dirty="0">
                          <a:solidFill>
                            <a:srgbClr val="000000"/>
                          </a:solidFill>
                          <a:effectLst/>
                          <a:latin typeface="Calibri" panose="020F0502020204030204" pitchFamily="34" charset="0"/>
                        </a:rPr>
                        <a:t> </a:t>
                      </a:r>
                      <a:r>
                        <a:rPr lang="cs-CZ" sz="1800" b="1" i="0" u="none" strike="noStrike" dirty="0" smtClean="0">
                          <a:solidFill>
                            <a:srgbClr val="000000"/>
                          </a:solidFill>
                          <a:effectLst/>
                          <a:latin typeface="Calibri" panose="020F0502020204030204" pitchFamily="34" charset="0"/>
                        </a:rPr>
                        <a:t>10:0</a:t>
                      </a:r>
                      <a:endParaRPr lang="cs-CZ"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45819879"/>
                  </a:ext>
                </a:extLst>
              </a:tr>
              <a:tr h="606735">
                <a:tc>
                  <a:txBody>
                    <a:bodyPr/>
                    <a:lstStyle/>
                    <a:p>
                      <a:pPr algn="ctr" fontAlgn="ctr"/>
                      <a:r>
                        <a:rPr lang="cs-CZ" sz="1400" b="1" i="0" u="none" strike="noStrike">
                          <a:solidFill>
                            <a:srgbClr val="151515"/>
                          </a:solidFill>
                          <a:effectLst/>
                          <a:latin typeface="Arial" panose="020B0604020202020204" pitchFamily="34" charset="0"/>
                        </a:rPr>
                        <a:t>TJ SLAVOJ Úštěk/Liběšice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151515"/>
                          </a:solidFill>
                          <a:effectLst/>
                          <a:latin typeface="Arial" panose="020B0604020202020204" pitchFamily="34" charset="0"/>
                        </a:rPr>
                        <a:t>1FC Dubí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smtClean="0">
                          <a:solidFill>
                            <a:srgbClr val="000000"/>
                          </a:solidFill>
                          <a:effectLst/>
                          <a:latin typeface="Calibri" panose="020F0502020204030204" pitchFamily="34" charset="0"/>
                        </a:rPr>
                        <a:t>1:2 PK</a:t>
                      </a:r>
                      <a:r>
                        <a:rPr lang="cs-CZ"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1391706"/>
                  </a:ext>
                </a:extLst>
              </a:tr>
            </a:tbl>
          </a:graphicData>
        </a:graphic>
      </p:graphicFrame>
      <p:sp>
        <p:nvSpPr>
          <p:cNvPr id="29" name="Obdélník 28"/>
          <p:cNvSpPr/>
          <p:nvPr/>
        </p:nvSpPr>
        <p:spPr>
          <a:xfrm>
            <a:off x="576040" y="163116"/>
            <a:ext cx="3263906" cy="707886"/>
          </a:xfrm>
          <a:prstGeom prst="rect">
            <a:avLst/>
          </a:prstGeom>
          <a:solidFill>
            <a:srgbClr val="CC66FF"/>
          </a:solidFill>
        </p:spPr>
        <p:txBody>
          <a:bodyPr wrap="none" lIns="91440" tIns="45720" rIns="91440" bIns="45720">
            <a:spAutoFit/>
          </a:bodyPr>
          <a:lstStyle/>
          <a:p>
            <a:pPr algn="ctr"/>
            <a:r>
              <a:rPr lang="cs-CZ" sz="2000" b="0" cap="none" spc="0" dirty="0" smtClean="0">
                <a:ln w="0"/>
                <a:solidFill>
                  <a:schemeClr val="tx1"/>
                </a:solidFill>
                <a:effectLst>
                  <a:outerShdw blurRad="38100" dist="19050" dir="2700000" algn="tl" rotWithShape="0">
                    <a:schemeClr val="dk1">
                      <a:alpha val="40000"/>
                    </a:schemeClr>
                  </a:outerShdw>
                </a:effectLst>
              </a:rPr>
              <a:t>Výsledky 2. kola I.A třídy </a:t>
            </a:r>
          </a:p>
          <a:p>
            <a:pPr algn="ctr"/>
            <a:r>
              <a:rPr lang="cs-CZ" sz="2000" b="0" cap="none" spc="0" dirty="0" smtClean="0">
                <a:ln w="0"/>
                <a:solidFill>
                  <a:schemeClr val="tx1"/>
                </a:solidFill>
                <a:effectLst>
                  <a:outerShdw blurRad="38100" dist="19050" dir="2700000" algn="tl" rotWithShape="0">
                    <a:schemeClr val="dk1">
                      <a:alpha val="40000"/>
                    </a:schemeClr>
                  </a:outerShdw>
                </a:effectLst>
              </a:rPr>
              <a:t>dorostu skupina A</a:t>
            </a:r>
            <a:endParaRPr lang="cs-CZ" sz="2000" b="0" cap="none" spc="0" dirty="0">
              <a:ln w="0"/>
              <a:solidFill>
                <a:schemeClr val="tx1"/>
              </a:solidFill>
              <a:effectLst>
                <a:outerShdw blurRad="38100" dist="19050" dir="2700000" algn="tl" rotWithShape="0">
                  <a:schemeClr val="dk1">
                    <a:alpha val="40000"/>
                  </a:schemeClr>
                </a:outerShdw>
              </a:effectLst>
            </a:endParaRPr>
          </a:p>
        </p:txBody>
      </p:sp>
      <p:pic>
        <p:nvPicPr>
          <p:cNvPr id="30" name="Obrázek 29"/>
          <p:cNvPicPr>
            <a:picLocks noChangeAspect="1"/>
          </p:cNvPicPr>
          <p:nvPr/>
        </p:nvPicPr>
        <p:blipFill>
          <a:blip r:embed="rId15"/>
          <a:stretch>
            <a:fillRect/>
          </a:stretch>
        </p:blipFill>
        <p:spPr>
          <a:xfrm>
            <a:off x="71984" y="4267836"/>
            <a:ext cx="4246949" cy="2376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12" name="TextovéPole 11"/>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pic>
        <p:nvPicPr>
          <p:cNvPr id="11" name="Obrázek 10"/>
          <p:cNvPicPr>
            <a:picLocks noChangeAspect="1"/>
          </p:cNvPicPr>
          <p:nvPr/>
        </p:nvPicPr>
        <p:blipFill>
          <a:blip r:embed="rId3"/>
          <a:stretch>
            <a:fillRect/>
          </a:stretch>
        </p:blipFill>
        <p:spPr>
          <a:xfrm>
            <a:off x="128579" y="2325850"/>
            <a:ext cx="4597152" cy="4569659"/>
          </a:xfrm>
          <a:prstGeom prst="rect">
            <a:avLst/>
          </a:prstGeom>
        </p:spPr>
      </p:pic>
      <p:sp>
        <p:nvSpPr>
          <p:cNvPr id="13" name="TextovéPole 12"/>
          <p:cNvSpPr txBox="1"/>
          <p:nvPr/>
        </p:nvSpPr>
        <p:spPr>
          <a:xfrm>
            <a:off x="143992" y="91108"/>
            <a:ext cx="4597152" cy="1938992"/>
          </a:xfrm>
          <a:prstGeom prst="rect">
            <a:avLst/>
          </a:prstGeom>
          <a:blipFill dpi="0" rotWithShape="1">
            <a:blip r:embed="rId4">
              <a:alphaModFix amt="45000"/>
            </a:blip>
            <a:srcRect/>
            <a:stretch>
              <a:fillRect r="-2000"/>
            </a:stretch>
          </a:blipFill>
          <a:ln w="57150" cmpd="sng">
            <a:solidFill>
              <a:srgbClr val="666699"/>
            </a:solidFill>
            <a:prstDash val="dash"/>
          </a:ln>
        </p:spPr>
        <p:txBody>
          <a:bodyPr wrap="square" rtlCol="0">
            <a:spAutoFit/>
          </a:bodyPr>
          <a:lstStyle/>
          <a:p>
            <a:pPr algn="ctr"/>
            <a:r>
              <a:rPr lang="cs-CZ" sz="2000" b="0" dirty="0" smtClean="0">
                <a:solidFill>
                  <a:srgbClr val="FF0000"/>
                </a:solidFill>
                <a:effectLst>
                  <a:outerShdw blurRad="38100" dist="38100" dir="2700000" algn="tl">
                    <a:srgbClr val="000000">
                      <a:alpha val="43137"/>
                    </a:srgbClr>
                  </a:outerShdw>
                </a:effectLst>
                <a:latin typeface="Baskerville Old Face" panose="02020602080505020303" pitchFamily="18" charset="0"/>
              </a:rPr>
              <a:t>Ve 3. kole Ústeckého přeboru kralovali domácí, kteří vyhráli v 7 případech. Venku se radovaly pouze Modlany. Nečekala se tak vysoká vítězství </a:t>
            </a:r>
            <a:r>
              <a:rPr lang="cs-CZ" sz="2000" b="0" dirty="0" err="1" smtClean="0">
                <a:solidFill>
                  <a:srgbClr val="FF0000"/>
                </a:solidFill>
                <a:effectLst>
                  <a:outerShdw blurRad="38100" dist="38100" dir="2700000" algn="tl">
                    <a:srgbClr val="000000">
                      <a:alpha val="43137"/>
                    </a:srgbClr>
                  </a:outerShdw>
                </a:effectLst>
                <a:latin typeface="Baskerville Old Face" panose="02020602080505020303" pitchFamily="18" charset="0"/>
              </a:rPr>
              <a:t>Brné</a:t>
            </a:r>
            <a:r>
              <a:rPr lang="cs-CZ" sz="2000" b="0" dirty="0" smtClean="0">
                <a:solidFill>
                  <a:srgbClr val="FF0000"/>
                </a:solidFill>
                <a:effectLst>
                  <a:outerShdw blurRad="38100" dist="38100" dir="2700000" algn="tl">
                    <a:srgbClr val="000000">
                      <a:alpha val="43137"/>
                    </a:srgbClr>
                  </a:outerShdw>
                </a:effectLst>
                <a:latin typeface="Baskerville Old Face" panose="02020602080505020303" pitchFamily="18" charset="0"/>
              </a:rPr>
              <a:t> a Bíliny. Úlohu favorita splnil Most a druhé vítězství v řadě zaznamenali ve Štětí</a:t>
            </a:r>
          </a:p>
        </p:txBody>
      </p:sp>
      <p:sp>
        <p:nvSpPr>
          <p:cNvPr id="9" name="Obdélník 8"/>
          <p:cNvSpPr/>
          <p:nvPr/>
        </p:nvSpPr>
        <p:spPr>
          <a:xfrm>
            <a:off x="5760616" y="451148"/>
            <a:ext cx="4392488" cy="5526513"/>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Beruška se hlásil o branky, ale míč z jeho kopačky skončil jen na tyči. Když to nešlo nohou, tak se Beruška po centru Horvátha prosadil hlavou a upravil už na 8:0. V 64. minutě měl Horváth spoustu času si rozmyslet, jak překoná brankáře, když kolem něj 20 metrů nikdo nebyl. Volil střelu podél brankáře, ale míč skončil mimo 3 tyče. Vše si napravil v 65. minutě. Všiml si, že brankář stojí až moc daleko před brankovou čárou, tak se opřel do balónu a parádním obloukem zvýšil na 9:0. V 70. minutě po pravé straně zaútočil Chaloupecký a střelou k tyči vstřelil branku. Věříme však zápisu o utkání, který tento moment nezaznamenal a tak skóre zůstává stejné. Vytoužené desítky se fanoušci domácí jedenáctky dočkali v 73. minutě. O nejlepšího střelce utkání se brankou na 10:0 přihlásil Horváth. Hra hostů se začínala totálně rozpadat. Jen co rozehráli ze středu hřiště, tak jim sebral míč Vála a radoval se ze své třetí branky na 11:0.  Dvanáctý kousek, tedy branku na 12:0 střílí Horváth, a aby toho nebylo málo, tak v 76. minutě zvyšuje na 13:0. Že se dá vstřelit gól i přímo z rohu předvedl 4 minuty před závěrečným hvizdem rozhodčího Koloman Horváth. Balón zatočil tak krásně, že skončil u zadní tyče naprázdno skákajícího brankáře. Konečný výsledek 14:0 jasně napovídá o průběhu utkání. Na první branku jsme čekali sice delší dobu, ale pak už to byl náš střelecký festival.  Dva zápasy, dvě výhry. Vylepšit si tuto bilanci pojedou dorostenci příští týden 9. září </a:t>
            </a:r>
            <a:r>
              <a:rPr lang="cs-CZ" sz="1100" b="0" dirty="0" err="1">
                <a:latin typeface="Arial" panose="020B0604020202020204" pitchFamily="34" charset="0"/>
                <a:ea typeface="Calibri" panose="020F0502020204030204" pitchFamily="34" charset="0"/>
                <a:cs typeface="Arial" panose="020B0604020202020204" pitchFamily="34" charset="0"/>
              </a:rPr>
              <a:t>Vaňova</a:t>
            </a:r>
            <a:r>
              <a:rPr lang="cs-CZ" sz="1100" b="0" dirty="0">
                <a:latin typeface="Arial" panose="020B0604020202020204" pitchFamily="34" charset="0"/>
                <a:ea typeface="Calibri" panose="020F0502020204030204" pitchFamily="34" charset="0"/>
                <a:cs typeface="Arial" panose="020B0604020202020204" pitchFamily="34" charset="0"/>
              </a:rPr>
              <a:t>, kde hraje své domácí zápasy sdružený tým </a:t>
            </a:r>
            <a:r>
              <a:rPr lang="cs-CZ" sz="1100" b="0" dirty="0" err="1">
                <a:latin typeface="Arial" panose="020B0604020202020204" pitchFamily="34" charset="0"/>
                <a:ea typeface="Calibri" panose="020F0502020204030204" pitchFamily="34" charset="0"/>
                <a:cs typeface="Arial" panose="020B0604020202020204" pitchFamily="34" charset="0"/>
              </a:rPr>
              <a:t>Vaňov</a:t>
            </a:r>
            <a:r>
              <a:rPr lang="cs-CZ" sz="1100" b="0" dirty="0">
                <a:latin typeface="Arial" panose="020B0604020202020204" pitchFamily="34" charset="0"/>
                <a:ea typeface="Calibri" panose="020F0502020204030204" pitchFamily="34" charset="0"/>
                <a:cs typeface="Arial" panose="020B0604020202020204" pitchFamily="34" charset="0"/>
              </a:rPr>
              <a:t>/Libouchec.</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Horváth 6, Vála 3, </a:t>
            </a:r>
            <a:r>
              <a:rPr lang="cs-CZ" sz="1100" b="0" dirty="0" err="1">
                <a:latin typeface="Arial" panose="020B0604020202020204" pitchFamily="34" charset="0"/>
                <a:ea typeface="Calibri" panose="020F0502020204030204" pitchFamily="34" charset="0"/>
                <a:cs typeface="Arial" panose="020B0604020202020204" pitchFamily="34" charset="0"/>
              </a:rPr>
              <a:t>Feko</a:t>
            </a:r>
            <a:r>
              <a:rPr lang="cs-CZ" sz="1100" b="0" dirty="0">
                <a:latin typeface="Arial" panose="020B0604020202020204" pitchFamily="34" charset="0"/>
                <a:ea typeface="Calibri" panose="020F0502020204030204" pitchFamily="34" charset="0"/>
                <a:cs typeface="Arial" panose="020B0604020202020204" pitchFamily="34" charset="0"/>
              </a:rPr>
              <a:t> 1, Podhorský 1, </a:t>
            </a:r>
            <a:r>
              <a:rPr lang="cs-CZ" sz="1100" b="0" dirty="0" err="1">
                <a:latin typeface="Arial" panose="020B0604020202020204" pitchFamily="34" charset="0"/>
                <a:ea typeface="Calibri" panose="020F0502020204030204" pitchFamily="34" charset="0"/>
                <a:cs typeface="Arial" panose="020B0604020202020204" pitchFamily="34" charset="0"/>
              </a:rPr>
              <a:t>Šrotýř</a:t>
            </a:r>
            <a:r>
              <a:rPr lang="cs-CZ" sz="1100" b="0" dirty="0">
                <a:latin typeface="Arial" panose="020B0604020202020204" pitchFamily="34" charset="0"/>
                <a:ea typeface="Calibri" panose="020F0502020204030204" pitchFamily="34" charset="0"/>
                <a:cs typeface="Arial" panose="020B0604020202020204" pitchFamily="34" charset="0"/>
              </a:rPr>
              <a:t> 1, Ladič 1, Beruška 1</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M.Svoboda</a:t>
            </a:r>
            <a:r>
              <a:rPr lang="cs-CZ" sz="1100" b="0" dirty="0">
                <a:latin typeface="Arial" panose="020B0604020202020204" pitchFamily="34" charset="0"/>
                <a:ea typeface="Calibri" panose="020F0502020204030204" pitchFamily="34" charset="0"/>
                <a:cs typeface="Arial" panose="020B0604020202020204" pitchFamily="34" charset="0"/>
              </a:rPr>
              <a:t>-Cap, Holub, Ladič, Beruška, Jakl, Vála, </a:t>
            </a:r>
            <a:r>
              <a:rPr lang="cs-CZ" sz="1100" b="0" dirty="0" err="1">
                <a:latin typeface="Arial" panose="020B0604020202020204" pitchFamily="34" charset="0"/>
                <a:ea typeface="Calibri" panose="020F0502020204030204" pitchFamily="34" charset="0"/>
                <a:cs typeface="Arial" panose="020B0604020202020204" pitchFamily="34" charset="0"/>
              </a:rPr>
              <a:t>Šrotýř</a:t>
            </a:r>
            <a:r>
              <a:rPr lang="cs-CZ" sz="1100" b="0" dirty="0">
                <a:latin typeface="Arial" panose="020B0604020202020204" pitchFamily="34" charset="0"/>
                <a:ea typeface="Calibri" panose="020F0502020204030204" pitchFamily="34" charset="0"/>
                <a:cs typeface="Arial" panose="020B0604020202020204" pitchFamily="34" charset="0"/>
              </a:rPr>
              <a:t>, Podhorský, </a:t>
            </a:r>
            <a:r>
              <a:rPr lang="cs-CZ" sz="1100" b="0" dirty="0" err="1">
                <a:latin typeface="Arial" panose="020B0604020202020204" pitchFamily="34" charset="0"/>
                <a:ea typeface="Calibri" panose="020F0502020204030204" pitchFamily="34" charset="0"/>
                <a:cs typeface="Arial" panose="020B0604020202020204" pitchFamily="34" charset="0"/>
              </a:rPr>
              <a:t>Feko</a:t>
            </a:r>
            <a:r>
              <a:rPr lang="cs-CZ" sz="1100" b="0" dirty="0">
                <a:latin typeface="Arial" panose="020B0604020202020204" pitchFamily="34" charset="0"/>
                <a:ea typeface="Calibri" panose="020F0502020204030204" pitchFamily="34" charset="0"/>
                <a:cs typeface="Arial" panose="020B0604020202020204" pitchFamily="34" charset="0"/>
              </a:rPr>
              <a:t>, Moučka, Horváth, </a:t>
            </a:r>
            <a:r>
              <a:rPr lang="cs-CZ" sz="1100" b="0" dirty="0" err="1">
                <a:latin typeface="Arial" panose="020B0604020202020204" pitchFamily="34" charset="0"/>
                <a:ea typeface="Calibri" panose="020F0502020204030204" pitchFamily="34" charset="0"/>
                <a:cs typeface="Arial" panose="020B0604020202020204" pitchFamily="34" charset="0"/>
              </a:rPr>
              <a:t>T.Németh</a:t>
            </a:r>
            <a:r>
              <a:rPr lang="cs-CZ" sz="1100" b="0" dirty="0">
                <a:latin typeface="Arial" panose="020B0604020202020204" pitchFamily="34" charset="0"/>
                <a:ea typeface="Calibri" panose="020F0502020204030204" pitchFamily="34" charset="0"/>
                <a:cs typeface="Arial" panose="020B0604020202020204" pitchFamily="34" charset="0"/>
              </a:rPr>
              <a:t>, Chaloupecký</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V.Podhorský</a:t>
            </a:r>
            <a:r>
              <a:rPr lang="cs-CZ" sz="1100" b="0" dirty="0">
                <a:latin typeface="Arial" panose="020B0604020202020204" pitchFamily="34" charset="0"/>
                <a:ea typeface="Calibri" panose="020F0502020204030204" pitchFamily="34" charset="0"/>
                <a:cs typeface="Arial" panose="020B0604020202020204" pitchFamily="34" charset="0"/>
              </a:rPr>
              <a:t> Vedoucí: </a:t>
            </a:r>
            <a:r>
              <a:rPr lang="cs-CZ" sz="1100" b="0" dirty="0" err="1">
                <a:latin typeface="Arial" panose="020B0604020202020204" pitchFamily="34" charset="0"/>
                <a:ea typeface="Calibri" panose="020F0502020204030204" pitchFamily="34" charset="0"/>
                <a:cs typeface="Arial" panose="020B0604020202020204" pitchFamily="34" charset="0"/>
              </a:rPr>
              <a:t>J.Nedomlelová</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L.Kloub-J.Chaloupecký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R.Glaw</a:t>
            </a:r>
            <a:endParaRPr lang="cs-CZ" sz="1100" b="0" dirty="0">
              <a:latin typeface="Arial" panose="020B0604020202020204" pitchFamily="34" charset="0"/>
              <a:ea typeface="Calibri" panose="020F0502020204030204" pitchFamily="34" charset="0"/>
              <a:cs typeface="Arial" panose="020B0604020202020204" pitchFamily="34" charset="0"/>
            </a:endParaRPr>
          </a:p>
        </p:txBody>
      </p:sp>
      <p:sp>
        <p:nvSpPr>
          <p:cNvPr id="10" name="TextovéPole 9"/>
          <p:cNvSpPr txBox="1"/>
          <p:nvPr/>
        </p:nvSpPr>
        <p:spPr>
          <a:xfrm>
            <a:off x="6013843" y="91108"/>
            <a:ext cx="3848696" cy="307777"/>
          </a:xfrm>
          <a:prstGeom prst="rect">
            <a:avLst/>
          </a:prstGeom>
          <a:solidFill>
            <a:schemeClr val="bg2">
              <a:lumMod val="20000"/>
              <a:lumOff val="80000"/>
            </a:schemeClr>
          </a:solidFill>
        </p:spPr>
        <p:txBody>
          <a:bodyPr wrap="square" rtlCol="0">
            <a:spAutoFit/>
          </a:bodyPr>
          <a:lstStyle/>
          <a:p>
            <a:pPr algn="ctr"/>
            <a:r>
              <a:rPr lang="cs-CZ" sz="1400" dirty="0" smtClean="0">
                <a:latin typeface="Bookman Old Style" pitchFamily="18" charset="0"/>
              </a:rPr>
              <a:t>Pokračování  Štětí-Trnovany dorost</a:t>
            </a:r>
          </a:p>
        </p:txBody>
      </p:sp>
      <p:pic>
        <p:nvPicPr>
          <p:cNvPr id="14" name="Obrázek 13"/>
          <p:cNvPicPr>
            <a:picLocks noChangeAspect="1"/>
          </p:cNvPicPr>
          <p:nvPr/>
        </p:nvPicPr>
        <p:blipFill>
          <a:blip r:embed="rId5"/>
          <a:stretch>
            <a:fillRect/>
          </a:stretch>
        </p:blipFill>
        <p:spPr>
          <a:xfrm>
            <a:off x="6624712" y="6139780"/>
            <a:ext cx="990455" cy="972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ulka 12"/>
          <p:cNvGraphicFramePr>
            <a:graphicFrameLocks noGrp="1"/>
          </p:cNvGraphicFramePr>
          <p:nvPr>
            <p:extLst>
              <p:ext uri="{D42A27DB-BD31-4B8C-83A1-F6EECF244321}">
                <p14:modId xmlns:p14="http://schemas.microsoft.com/office/powerpoint/2010/main" val="1735585126"/>
              </p:ext>
            </p:extLst>
          </p:nvPr>
        </p:nvGraphicFramePr>
        <p:xfrm>
          <a:off x="5675936" y="91108"/>
          <a:ext cx="4405160" cy="6667048"/>
        </p:xfrm>
        <a:graphic>
          <a:graphicData uri="http://schemas.openxmlformats.org/drawingml/2006/table">
            <a:tbl>
              <a:tblPr/>
              <a:tblGrid>
                <a:gridCol w="2951531">
                  <a:extLst>
                    <a:ext uri="{9D8B030D-6E8A-4147-A177-3AD203B41FA5}">
                      <a16:colId xmlns:a16="http://schemas.microsoft.com/office/drawing/2014/main" val="991365861"/>
                    </a:ext>
                  </a:extLst>
                </a:gridCol>
                <a:gridCol w="1453629">
                  <a:extLst>
                    <a:ext uri="{9D8B030D-6E8A-4147-A177-3AD203B41FA5}">
                      <a16:colId xmlns:a16="http://schemas.microsoft.com/office/drawing/2014/main" val="679238323"/>
                    </a:ext>
                  </a:extLst>
                </a:gridCol>
              </a:tblGrid>
              <a:tr h="468409">
                <a:tc gridSpan="2">
                  <a:txBody>
                    <a:bodyPr/>
                    <a:lstStyle/>
                    <a:p>
                      <a:pPr algn="ctr" fontAlgn="ctr"/>
                      <a:r>
                        <a:rPr lang="cs-CZ" sz="1600" b="1" i="0" u="none" strike="noStrike" dirty="0">
                          <a:solidFill>
                            <a:srgbClr val="374E5C"/>
                          </a:solidFill>
                          <a:effectLst/>
                          <a:latin typeface="Arial" panose="020B0604020202020204" pitchFamily="34" charset="0"/>
                        </a:rPr>
                        <a:t>Nejbližší program Ústeckého přeboru dospělých</a:t>
                      </a:r>
                    </a:p>
                  </a:txBody>
                  <a:tcPr marL="6012" marR="6012" marT="60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hMerge="1">
                  <a:txBody>
                    <a:bodyPr/>
                    <a:lstStyle/>
                    <a:p>
                      <a:endParaRPr lang="cs-CZ"/>
                    </a:p>
                  </a:txBody>
                  <a:tcPr/>
                </a:tc>
                <a:extLst>
                  <a:ext uri="{0D108BD9-81ED-4DB2-BD59-A6C34878D82A}">
                    <a16:rowId xmlns:a16="http://schemas.microsoft.com/office/drawing/2014/main" val="3537777528"/>
                  </a:ext>
                </a:extLst>
              </a:tr>
              <a:tr h="283114">
                <a:tc gridSpan="2">
                  <a:txBody>
                    <a:bodyPr/>
                    <a:lstStyle/>
                    <a:p>
                      <a:pPr algn="ctr" fontAlgn="ctr"/>
                      <a:r>
                        <a:rPr lang="cs-CZ" sz="1600" b="1" i="0" u="none" strike="noStrike" dirty="0" smtClean="0">
                          <a:solidFill>
                            <a:srgbClr val="374E5C"/>
                          </a:solidFill>
                          <a:effectLst/>
                          <a:latin typeface="Century Gothic" panose="020B0502020202020204" pitchFamily="34" charset="0"/>
                        </a:rPr>
                        <a:t>5</a:t>
                      </a:r>
                      <a:r>
                        <a:rPr lang="cs-CZ" sz="1600" b="1" i="0" u="none" strike="noStrike" dirty="0">
                          <a:solidFill>
                            <a:srgbClr val="374E5C"/>
                          </a:solidFill>
                          <a:effectLst/>
                          <a:latin typeface="Century Gothic" panose="020B0502020202020204" pitchFamily="34" charset="0"/>
                        </a:rPr>
                        <a:t>. </a:t>
                      </a:r>
                      <a:r>
                        <a:rPr lang="cs-CZ" sz="1600" b="1" i="0" u="none" strike="noStrike" dirty="0" smtClean="0">
                          <a:solidFill>
                            <a:srgbClr val="374E5C"/>
                          </a:solidFill>
                          <a:effectLst/>
                          <a:latin typeface="Century Gothic" panose="020B0502020202020204" pitchFamily="34" charset="0"/>
                        </a:rPr>
                        <a:t>Kolo</a:t>
                      </a:r>
                      <a:endParaRPr lang="cs-CZ" sz="1600" b="1" i="0" u="none" strike="noStrike" dirty="0">
                        <a:solidFill>
                          <a:srgbClr val="374E5C"/>
                        </a:solidFill>
                        <a:effectLst/>
                        <a:latin typeface="Century Gothic" panose="020B0502020202020204" pitchFamily="34" charset="0"/>
                      </a:endParaRPr>
                    </a:p>
                  </a:txBody>
                  <a:tcPr marL="6012" marR="6012" marT="60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CC"/>
                    </a:solidFill>
                  </a:tcPr>
                </a:tc>
                <a:tc hMerge="1">
                  <a:txBody>
                    <a:bodyPr/>
                    <a:lstStyle/>
                    <a:p>
                      <a:endParaRPr lang="cs-CZ"/>
                    </a:p>
                  </a:txBody>
                  <a:tcPr/>
                </a:tc>
                <a:extLst>
                  <a:ext uri="{0D108BD9-81ED-4DB2-BD59-A6C34878D82A}">
                    <a16:rowId xmlns:a16="http://schemas.microsoft.com/office/drawing/2014/main" val="2778126744"/>
                  </a:ext>
                </a:extLst>
              </a:tr>
              <a:tr h="352733">
                <a:tc>
                  <a:txBody>
                    <a:bodyPr/>
                    <a:lstStyle/>
                    <a:p>
                      <a:pPr algn="ctr" fontAlgn="ctr"/>
                      <a:r>
                        <a:rPr lang="cs-CZ" sz="1200" b="1" i="0" u="none" strike="noStrike" dirty="0">
                          <a:solidFill>
                            <a:srgbClr val="1A2C37"/>
                          </a:solidFill>
                          <a:effectLst/>
                          <a:latin typeface="Century Gothic" panose="020B0502020202020204" pitchFamily="34" charset="0"/>
                        </a:rPr>
                        <a:t>TJ Sokol Srbice - TJ SOKOL </a:t>
                      </a:r>
                      <a:r>
                        <a:rPr lang="cs-CZ" sz="1200" b="1" i="0" u="none" strike="noStrike" dirty="0" err="1">
                          <a:solidFill>
                            <a:srgbClr val="1A2C37"/>
                          </a:solidFill>
                          <a:effectLst/>
                          <a:latin typeface="Century Gothic" panose="020B0502020202020204" pitchFamily="34" charset="0"/>
                        </a:rPr>
                        <a:t>H.Jiřetín</a:t>
                      </a:r>
                      <a:r>
                        <a:rPr lang="cs-CZ" sz="1200" b="1" i="0" u="none" strike="noStrike" dirty="0">
                          <a:solidFill>
                            <a:srgbClr val="1A2C37"/>
                          </a:solidFill>
                          <a:effectLst/>
                          <a:latin typeface="Century Gothic" panose="020B0502020202020204" pitchFamily="34" charset="0"/>
                        </a:rPr>
                        <a:t>/FK Litvínov</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nn-NO" sz="1000" b="1" i="0" u="none" strike="noStrike" dirty="0">
                          <a:solidFill>
                            <a:srgbClr val="1A2C37"/>
                          </a:solidFill>
                          <a:effectLst/>
                          <a:latin typeface="Century Gothic" panose="020B0502020202020204" pitchFamily="34" charset="0"/>
                        </a:rPr>
                        <a:t>Pátek 8. 9. 2017 17:30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47597879"/>
                  </a:ext>
                </a:extLst>
              </a:tr>
              <a:tr h="482868">
                <a:tc>
                  <a:txBody>
                    <a:bodyPr/>
                    <a:lstStyle/>
                    <a:p>
                      <a:pPr algn="ctr" fontAlgn="ctr"/>
                      <a:r>
                        <a:rPr lang="cs-CZ" sz="1600" b="1" i="0" u="none" strike="noStrike" dirty="0">
                          <a:solidFill>
                            <a:srgbClr val="FF0066"/>
                          </a:solidFill>
                          <a:effectLst/>
                          <a:latin typeface="Century Gothic" panose="020B0502020202020204" pitchFamily="34" charset="0"/>
                        </a:rPr>
                        <a:t>SK Štětí - FK Jílové</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pl-PL" sz="1100" b="1" i="0" u="none" strike="noStrike" dirty="0">
                        <a:solidFill>
                          <a:srgbClr val="FF0066"/>
                        </a:solidFill>
                        <a:effectLst/>
                        <a:latin typeface="Century Gothic" panose="020B0502020202020204" pitchFamily="34" charset="0"/>
                      </a:endParaRPr>
                    </a:p>
                    <a:p>
                      <a:pPr algn="ctr" fontAlgn="ctr"/>
                      <a:r>
                        <a:rPr lang="pl-PL" sz="1100" b="1" i="0" u="none" strike="noStrike" dirty="0">
                          <a:solidFill>
                            <a:srgbClr val="FF0066"/>
                          </a:solidFill>
                          <a:effectLst/>
                          <a:latin typeface="Century Gothic" panose="020B0502020202020204" pitchFamily="34" charset="0"/>
                        </a:rPr>
                        <a:t>Sobota 9. 9. 2017 10:15</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13868679"/>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a:t>
                      </a:r>
                      <a:r>
                        <a:rPr lang="cs-CZ" sz="1200" b="1" i="0" u="none" strike="noStrike" dirty="0" err="1">
                          <a:solidFill>
                            <a:srgbClr val="1A2C37"/>
                          </a:solidFill>
                          <a:effectLst/>
                          <a:latin typeface="Century Gothic" panose="020B0502020202020204" pitchFamily="34" charset="0"/>
                        </a:rPr>
                        <a:t>Tatran</a:t>
                      </a:r>
                      <a:r>
                        <a:rPr lang="cs-CZ" sz="1200" b="1" i="0" u="none" strike="noStrike" dirty="0">
                          <a:solidFill>
                            <a:srgbClr val="1A2C37"/>
                          </a:solidFill>
                          <a:effectLst/>
                          <a:latin typeface="Century Gothic" panose="020B0502020202020204" pitchFamily="34" charset="0"/>
                        </a:rPr>
                        <a:t> Kadaň - FK Litoměřicko B</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pl-PL" sz="1000" b="1" i="0" u="none" strike="noStrike" dirty="0">
                        <a:solidFill>
                          <a:srgbClr val="1A2C37"/>
                        </a:solidFill>
                        <a:effectLst/>
                        <a:latin typeface="Century Gothic" panose="020B0502020202020204" pitchFamily="34" charset="0"/>
                      </a:endParaRPr>
                    </a:p>
                    <a:p>
                      <a:pPr algn="ctr" fontAlgn="ctr"/>
                      <a:r>
                        <a:rPr lang="pl-PL" sz="1000" b="1" i="0" u="none" strike="noStrike" dirty="0">
                          <a:solidFill>
                            <a:srgbClr val="1A2C37"/>
                          </a:solidFill>
                          <a:effectLst/>
                          <a:latin typeface="Century Gothic" panose="020B0502020202020204" pitchFamily="34" charset="0"/>
                        </a:rPr>
                        <a:t>Sobota 9. 9. 2017 10:15</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572175891"/>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Bílina - Mostecký FK</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pl-PL" sz="1000" b="1" i="0" u="none" strike="noStrike" dirty="0">
                        <a:solidFill>
                          <a:srgbClr val="1A2C37"/>
                        </a:solidFill>
                        <a:effectLst/>
                        <a:latin typeface="Century Gothic" panose="020B0502020202020204" pitchFamily="34" charset="0"/>
                      </a:endParaRPr>
                    </a:p>
                    <a:p>
                      <a:pPr algn="ctr" fontAlgn="ctr"/>
                      <a:r>
                        <a:rPr lang="pl-PL" sz="1000" b="1" i="0" u="none" strike="noStrike" dirty="0">
                          <a:solidFill>
                            <a:srgbClr val="1A2C37"/>
                          </a:solidFill>
                          <a:effectLst/>
                          <a:latin typeface="Century Gothic" panose="020B0502020202020204" pitchFamily="34" charset="0"/>
                        </a:rPr>
                        <a:t>Sobota 9. 9. 2017 15:00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55486548"/>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SK </a:t>
                      </a:r>
                      <a:r>
                        <a:rPr lang="cs-CZ" sz="1200" b="1" i="0" u="none" strike="noStrike" dirty="0" err="1">
                          <a:solidFill>
                            <a:srgbClr val="1A2C37"/>
                          </a:solidFill>
                          <a:effectLst/>
                          <a:latin typeface="Century Gothic" panose="020B0502020202020204" pitchFamily="34" charset="0"/>
                        </a:rPr>
                        <a:t>Brná</a:t>
                      </a:r>
                      <a:r>
                        <a:rPr lang="cs-CZ" sz="1200" b="1" i="0" u="none" strike="noStrike" dirty="0">
                          <a:solidFill>
                            <a:srgbClr val="1A2C37"/>
                          </a:solidFill>
                          <a:effectLst/>
                          <a:latin typeface="Century Gothic" panose="020B0502020202020204" pitchFamily="34" charset="0"/>
                        </a:rPr>
                        <a:t> - SK STAP-TRATEC Vilémov</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pl-PL" sz="1000" b="1" i="0" u="none" strike="noStrike" dirty="0">
                        <a:solidFill>
                          <a:srgbClr val="1A2C37"/>
                        </a:solidFill>
                        <a:effectLst/>
                        <a:latin typeface="Century Gothic" panose="020B0502020202020204" pitchFamily="34" charset="0"/>
                      </a:endParaRPr>
                    </a:p>
                    <a:p>
                      <a:pPr algn="ctr" fontAlgn="ctr"/>
                      <a:r>
                        <a:rPr lang="pl-PL" sz="1000" b="1" i="0" u="none" strike="noStrike" dirty="0">
                          <a:solidFill>
                            <a:srgbClr val="1A2C37"/>
                          </a:solidFill>
                          <a:effectLst/>
                          <a:latin typeface="Century Gothic" panose="020B0502020202020204" pitchFamily="34" charset="0"/>
                        </a:rPr>
                        <a:t>Sobota 9.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804420602"/>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Slavoj Žatec - FK Jiskra Modrá</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pl-PL" sz="1000" b="1" i="0" u="none" strike="noStrike" dirty="0">
                        <a:solidFill>
                          <a:srgbClr val="1A2C37"/>
                        </a:solidFill>
                        <a:effectLst/>
                        <a:latin typeface="Century Gothic" panose="020B0502020202020204" pitchFamily="34" charset="0"/>
                      </a:endParaRPr>
                    </a:p>
                    <a:p>
                      <a:pPr algn="ctr" fontAlgn="ctr"/>
                      <a:r>
                        <a:rPr lang="pl-PL" sz="1000" b="1" i="0" u="none" strike="noStrike" dirty="0">
                          <a:solidFill>
                            <a:srgbClr val="1A2C37"/>
                          </a:solidFill>
                          <a:effectLst/>
                          <a:latin typeface="Century Gothic" panose="020B0502020202020204" pitchFamily="34" charset="0"/>
                        </a:rPr>
                        <a:t>Sobota 9.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23343716"/>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TJ Krupka - FK Neštěmice</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pl-PL" sz="1000" b="1" i="0" u="none" strike="noStrike" dirty="0">
                        <a:solidFill>
                          <a:srgbClr val="1A2C37"/>
                        </a:solidFill>
                        <a:effectLst/>
                        <a:latin typeface="Century Gothic" panose="020B0502020202020204" pitchFamily="34" charset="0"/>
                      </a:endParaRPr>
                    </a:p>
                    <a:p>
                      <a:pPr algn="ctr" fontAlgn="ctr"/>
                      <a:r>
                        <a:rPr lang="pl-PL" sz="1000" b="1" i="0" u="none" strike="noStrike" dirty="0">
                          <a:solidFill>
                            <a:srgbClr val="1A2C37"/>
                          </a:solidFill>
                          <a:effectLst/>
                          <a:latin typeface="Century Gothic" panose="020B0502020202020204" pitchFamily="34" charset="0"/>
                        </a:rPr>
                        <a:t>Sobota 9.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083692826"/>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TJ Spartak Perštejn - SK Baník Modlany</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pl-PL" sz="1000" b="1" i="0" u="none" strike="noStrike" dirty="0">
                        <a:solidFill>
                          <a:srgbClr val="1A2C37"/>
                        </a:solidFill>
                        <a:effectLst/>
                        <a:latin typeface="Century Gothic" panose="020B0502020202020204" pitchFamily="34" charset="0"/>
                      </a:endParaRPr>
                    </a:p>
                    <a:p>
                      <a:pPr algn="ctr" fontAlgn="ctr"/>
                      <a:r>
                        <a:rPr lang="pl-PL" sz="1000" b="1" i="0" u="none" strike="noStrike" dirty="0">
                          <a:solidFill>
                            <a:srgbClr val="1A2C37"/>
                          </a:solidFill>
                          <a:effectLst/>
                          <a:latin typeface="Century Gothic" panose="020B0502020202020204" pitchFamily="34" charset="0"/>
                        </a:rPr>
                        <a:t>Sobota 9.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635543"/>
                  </a:ext>
                </a:extLst>
              </a:tr>
              <a:tr h="330088">
                <a:tc gridSpan="2">
                  <a:txBody>
                    <a:bodyPr/>
                    <a:lstStyle/>
                    <a:p>
                      <a:pPr algn="ctr" fontAlgn="ctr"/>
                      <a:r>
                        <a:rPr lang="cs-CZ" sz="1600" b="1" i="0" u="none" strike="noStrike" dirty="0" smtClean="0">
                          <a:solidFill>
                            <a:srgbClr val="374E5C"/>
                          </a:solidFill>
                          <a:effectLst/>
                          <a:latin typeface="Century Gothic" panose="020B0502020202020204" pitchFamily="34" charset="0"/>
                        </a:rPr>
                        <a:t>6</a:t>
                      </a:r>
                      <a:r>
                        <a:rPr lang="cs-CZ" sz="1600" b="1" i="0" u="none" strike="noStrike" dirty="0">
                          <a:solidFill>
                            <a:srgbClr val="374E5C"/>
                          </a:solidFill>
                          <a:effectLst/>
                          <a:latin typeface="Century Gothic" panose="020B0502020202020204" pitchFamily="34" charset="0"/>
                        </a:rPr>
                        <a:t>. </a:t>
                      </a:r>
                      <a:r>
                        <a:rPr lang="cs-CZ" sz="1600" b="1" i="0" u="none" strike="noStrike" dirty="0" smtClean="0">
                          <a:solidFill>
                            <a:srgbClr val="374E5C"/>
                          </a:solidFill>
                          <a:effectLst/>
                          <a:latin typeface="Century Gothic" panose="020B0502020202020204" pitchFamily="34" charset="0"/>
                        </a:rPr>
                        <a:t>Kolo</a:t>
                      </a:r>
                      <a:endParaRPr lang="cs-CZ" sz="1600" b="1" i="0" u="none" strike="noStrike" dirty="0">
                        <a:solidFill>
                          <a:srgbClr val="374E5C"/>
                        </a:solidFill>
                        <a:effectLst/>
                        <a:latin typeface="Century Gothic" panose="020B0502020202020204" pitchFamily="34" charset="0"/>
                      </a:endParaRPr>
                    </a:p>
                  </a:txBody>
                  <a:tcPr marL="6012" marR="6012" marT="60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CC"/>
                    </a:solidFill>
                  </a:tcPr>
                </a:tc>
                <a:tc hMerge="1">
                  <a:txBody>
                    <a:bodyPr/>
                    <a:lstStyle/>
                    <a:p>
                      <a:endParaRPr lang="cs-CZ"/>
                    </a:p>
                  </a:txBody>
                  <a:tcPr/>
                </a:tc>
                <a:extLst>
                  <a:ext uri="{0D108BD9-81ED-4DB2-BD59-A6C34878D82A}">
                    <a16:rowId xmlns:a16="http://schemas.microsoft.com/office/drawing/2014/main" val="1203089563"/>
                  </a:ext>
                </a:extLst>
              </a:tr>
              <a:tr h="190638">
                <a:tc>
                  <a:txBody>
                    <a:bodyPr/>
                    <a:lstStyle/>
                    <a:p>
                      <a:pPr algn="ctr" fontAlgn="ctr"/>
                      <a:r>
                        <a:rPr lang="cs-CZ" sz="1200" b="1" i="0" u="none" strike="noStrike" dirty="0">
                          <a:solidFill>
                            <a:srgbClr val="1A2C37"/>
                          </a:solidFill>
                          <a:effectLst/>
                          <a:latin typeface="Century Gothic" panose="020B0502020202020204" pitchFamily="34" charset="0"/>
                        </a:rPr>
                        <a:t>Mostecký FK - SK </a:t>
                      </a:r>
                      <a:r>
                        <a:rPr lang="cs-CZ" sz="1200" b="1" i="0" u="none" strike="noStrike" dirty="0" err="1">
                          <a:solidFill>
                            <a:srgbClr val="1A2C37"/>
                          </a:solidFill>
                          <a:effectLst/>
                          <a:latin typeface="Century Gothic" panose="020B0502020202020204" pitchFamily="34" charset="0"/>
                        </a:rPr>
                        <a:t>Brná</a:t>
                      </a:r>
                      <a:endParaRPr lang="cs-CZ" sz="1200" b="1" i="0" u="none" strike="noStrike" dirty="0">
                        <a:solidFill>
                          <a:srgbClr val="1A2C37"/>
                        </a:solidFill>
                        <a:effectLst/>
                        <a:latin typeface="Century Gothic" panose="020B0502020202020204" pitchFamily="34" charset="0"/>
                      </a:endParaRP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pl-PL" sz="900" b="1" i="0" u="none" strike="noStrike" dirty="0">
                          <a:solidFill>
                            <a:srgbClr val="1A2C37"/>
                          </a:solidFill>
                          <a:effectLst/>
                          <a:latin typeface="Century Gothic" panose="020B0502020202020204" pitchFamily="34" charset="0"/>
                        </a:rPr>
                        <a:t>Sobota 16. 9. 2017 10:15</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77129903"/>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a:t>
                      </a:r>
                      <a:r>
                        <a:rPr lang="cs-CZ" sz="1200" b="1" i="0" u="none" strike="noStrike" dirty="0" err="1">
                          <a:solidFill>
                            <a:srgbClr val="1A2C37"/>
                          </a:solidFill>
                          <a:effectLst/>
                          <a:latin typeface="Century Gothic" panose="020B0502020202020204" pitchFamily="34" charset="0"/>
                        </a:rPr>
                        <a:t>Tatran</a:t>
                      </a:r>
                      <a:r>
                        <a:rPr lang="cs-CZ" sz="1200" b="1" i="0" u="none" strike="noStrike" dirty="0">
                          <a:solidFill>
                            <a:srgbClr val="1A2C37"/>
                          </a:solidFill>
                          <a:effectLst/>
                          <a:latin typeface="Century Gothic" panose="020B0502020202020204" pitchFamily="34" charset="0"/>
                        </a:rPr>
                        <a:t> Kadaň - FK Bílina</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pl-PL" sz="900" b="1" i="0" u="none" strike="noStrike" dirty="0">
                        <a:solidFill>
                          <a:srgbClr val="1A2C37"/>
                        </a:solidFill>
                        <a:effectLst/>
                        <a:latin typeface="Century Gothic" panose="020B0502020202020204" pitchFamily="34" charset="0"/>
                      </a:endParaRPr>
                    </a:p>
                    <a:p>
                      <a:pPr algn="ctr" fontAlgn="ctr"/>
                      <a:r>
                        <a:rPr lang="pl-PL" sz="900" b="1" i="0" u="none" strike="noStrike" dirty="0">
                          <a:solidFill>
                            <a:srgbClr val="1A2C37"/>
                          </a:solidFill>
                          <a:effectLst/>
                          <a:latin typeface="Century Gothic" panose="020B0502020202020204" pitchFamily="34" charset="0"/>
                        </a:rPr>
                        <a:t>Sobota 16. 9. 2017 10:15</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4779003"/>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Litoměřicko B - SK Baník Modlany</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pl-PL" sz="900" b="1" i="0" u="none" strike="noStrike" dirty="0">
                        <a:solidFill>
                          <a:srgbClr val="1A2C37"/>
                        </a:solidFill>
                        <a:effectLst/>
                        <a:latin typeface="Century Gothic" panose="020B0502020202020204" pitchFamily="34" charset="0"/>
                      </a:endParaRPr>
                    </a:p>
                    <a:p>
                      <a:pPr algn="ctr" fontAlgn="ctr"/>
                      <a:r>
                        <a:rPr lang="pl-PL" sz="900" b="1" i="0" u="none" strike="noStrike" dirty="0">
                          <a:solidFill>
                            <a:srgbClr val="1A2C37"/>
                          </a:solidFill>
                          <a:effectLst/>
                          <a:latin typeface="Century Gothic" panose="020B0502020202020204" pitchFamily="34" charset="0"/>
                        </a:rPr>
                        <a:t>Sobota 16. 9. 2017 14:30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105443815"/>
                  </a:ext>
                </a:extLst>
              </a:tr>
              <a:tr h="352733">
                <a:tc>
                  <a:txBody>
                    <a:bodyPr/>
                    <a:lstStyle/>
                    <a:p>
                      <a:pPr algn="ctr" fontAlgn="ctr"/>
                      <a:r>
                        <a:rPr lang="cs-CZ" sz="1200" b="1" i="0" u="none" strike="noStrike" dirty="0">
                          <a:solidFill>
                            <a:srgbClr val="1A2C37"/>
                          </a:solidFill>
                          <a:effectLst/>
                          <a:latin typeface="Century Gothic" panose="020B0502020202020204" pitchFamily="34" charset="0"/>
                        </a:rPr>
                        <a:t>TJ SOKOL </a:t>
                      </a:r>
                      <a:r>
                        <a:rPr lang="cs-CZ" sz="1200" b="1" i="0" u="none" strike="noStrike" dirty="0" err="1">
                          <a:solidFill>
                            <a:srgbClr val="1A2C37"/>
                          </a:solidFill>
                          <a:effectLst/>
                          <a:latin typeface="Century Gothic" panose="020B0502020202020204" pitchFamily="34" charset="0"/>
                        </a:rPr>
                        <a:t>H.Jiřetín</a:t>
                      </a:r>
                      <a:r>
                        <a:rPr lang="cs-CZ" sz="1200" b="1" i="0" u="none" strike="noStrike" dirty="0">
                          <a:solidFill>
                            <a:srgbClr val="1A2C37"/>
                          </a:solidFill>
                          <a:effectLst/>
                          <a:latin typeface="Century Gothic" panose="020B0502020202020204" pitchFamily="34" charset="0"/>
                        </a:rPr>
                        <a:t>/FK Litvínov - TJ Spartak Perštejn</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pl-PL" sz="900" b="1" i="0" u="none" strike="noStrike" dirty="0">
                        <a:solidFill>
                          <a:srgbClr val="1A2C37"/>
                        </a:solidFill>
                        <a:effectLst/>
                        <a:latin typeface="Century Gothic" panose="020B0502020202020204" pitchFamily="34" charset="0"/>
                      </a:endParaRPr>
                    </a:p>
                    <a:p>
                      <a:pPr algn="ctr" fontAlgn="ctr"/>
                      <a:r>
                        <a:rPr lang="pl-PL" sz="900" b="1" i="0" u="none" strike="noStrike" dirty="0">
                          <a:solidFill>
                            <a:srgbClr val="1A2C37"/>
                          </a:solidFill>
                          <a:effectLst/>
                          <a:latin typeface="Century Gothic" panose="020B0502020202020204" pitchFamily="34" charset="0"/>
                        </a:rPr>
                        <a:t>Sobota 16.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63415391"/>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Jílové - FK Slavoj Žatec</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pl-PL" sz="900" b="1" i="0" u="none" strike="noStrike" dirty="0">
                        <a:solidFill>
                          <a:srgbClr val="1A2C37"/>
                        </a:solidFill>
                        <a:effectLst/>
                        <a:latin typeface="Century Gothic" panose="020B0502020202020204" pitchFamily="34" charset="0"/>
                      </a:endParaRPr>
                    </a:p>
                    <a:p>
                      <a:pPr algn="ctr" fontAlgn="ctr"/>
                      <a:r>
                        <a:rPr lang="pl-PL" sz="900" b="1" i="0" u="none" strike="noStrike" dirty="0">
                          <a:solidFill>
                            <a:srgbClr val="1A2C37"/>
                          </a:solidFill>
                          <a:effectLst/>
                          <a:latin typeface="Century Gothic" panose="020B0502020202020204" pitchFamily="34" charset="0"/>
                        </a:rPr>
                        <a:t>Sobota 16.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441231455"/>
                  </a:ext>
                </a:extLst>
              </a:tr>
              <a:tr h="461179">
                <a:tc>
                  <a:txBody>
                    <a:bodyPr/>
                    <a:lstStyle/>
                    <a:p>
                      <a:pPr algn="ctr" fontAlgn="ctr"/>
                      <a:r>
                        <a:rPr lang="cs-CZ" sz="1600" b="1" i="0" u="none" strike="noStrike" dirty="0">
                          <a:solidFill>
                            <a:srgbClr val="FF0066"/>
                          </a:solidFill>
                          <a:effectLst/>
                          <a:latin typeface="Century Gothic" panose="020B0502020202020204" pitchFamily="34" charset="0"/>
                        </a:rPr>
                        <a:t>SK STAP-TRATEC  - SK Štětí</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pl-PL" sz="1050" b="1" i="0" u="none" strike="noStrike" dirty="0">
                        <a:solidFill>
                          <a:srgbClr val="FF0066"/>
                        </a:solidFill>
                        <a:effectLst/>
                        <a:latin typeface="Century Gothic" panose="020B0502020202020204" pitchFamily="34" charset="0"/>
                      </a:endParaRPr>
                    </a:p>
                    <a:p>
                      <a:pPr algn="ctr" fontAlgn="ctr"/>
                      <a:r>
                        <a:rPr lang="pl-PL" sz="1050" b="1" i="0" u="none" strike="noStrike" dirty="0">
                          <a:solidFill>
                            <a:srgbClr val="FF0066"/>
                          </a:solidFill>
                          <a:effectLst/>
                          <a:latin typeface="Century Gothic" panose="020B0502020202020204" pitchFamily="34" charset="0"/>
                        </a:rPr>
                        <a:t>Sobota 16.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92512470"/>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Neštěmice - TJ Sokol Srbice</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cs-CZ" sz="900" b="1" i="0" u="none" strike="noStrike" dirty="0">
                        <a:solidFill>
                          <a:srgbClr val="1A2C37"/>
                        </a:solidFill>
                        <a:effectLst/>
                        <a:latin typeface="Century Gothic" panose="020B0502020202020204" pitchFamily="34" charset="0"/>
                      </a:endParaRPr>
                    </a:p>
                    <a:p>
                      <a:pPr algn="ctr" fontAlgn="ctr"/>
                      <a:r>
                        <a:rPr lang="cs-CZ" sz="900" b="1" i="0" u="none" strike="noStrike" dirty="0">
                          <a:solidFill>
                            <a:srgbClr val="1A2C37"/>
                          </a:solidFill>
                          <a:effectLst/>
                          <a:latin typeface="Century Gothic" panose="020B0502020202020204" pitchFamily="34" charset="0"/>
                        </a:rPr>
                        <a:t>Neděle 17. 9. 2017 15:00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133590654"/>
                  </a:ext>
                </a:extLst>
              </a:tr>
              <a:tr h="330088">
                <a:tc>
                  <a:txBody>
                    <a:bodyPr/>
                    <a:lstStyle/>
                    <a:p>
                      <a:pPr algn="ctr" fontAlgn="ctr"/>
                      <a:r>
                        <a:rPr lang="cs-CZ" sz="1200" b="1" i="0" u="none" strike="noStrike" dirty="0">
                          <a:solidFill>
                            <a:srgbClr val="1A2C37"/>
                          </a:solidFill>
                          <a:effectLst/>
                          <a:latin typeface="Century Gothic" panose="020B0502020202020204" pitchFamily="34" charset="0"/>
                        </a:rPr>
                        <a:t>FK Jiskra Modrá - TJ Krupka</a:t>
                      </a:r>
                    </a:p>
                  </a:txBody>
                  <a:tcPr marL="6012" marR="6012" marT="601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cs-CZ" sz="900" b="1" i="0" u="none" strike="noStrike" dirty="0">
                        <a:solidFill>
                          <a:srgbClr val="1A2C37"/>
                        </a:solidFill>
                        <a:effectLst/>
                        <a:latin typeface="Century Gothic" panose="020B0502020202020204" pitchFamily="34" charset="0"/>
                      </a:endParaRPr>
                    </a:p>
                    <a:p>
                      <a:pPr algn="ctr" fontAlgn="ctr"/>
                      <a:r>
                        <a:rPr lang="cs-CZ" sz="900" b="1" i="0" u="none" strike="noStrike" dirty="0">
                          <a:solidFill>
                            <a:srgbClr val="1A2C37"/>
                          </a:solidFill>
                          <a:effectLst/>
                          <a:latin typeface="Century Gothic" panose="020B0502020202020204" pitchFamily="34" charset="0"/>
                        </a:rPr>
                        <a:t>Neděle 17. 9. 2017 17:00</a:t>
                      </a:r>
                    </a:p>
                  </a:txBody>
                  <a:tcPr marL="6012" marR="6012" marT="601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83639207"/>
                  </a:ext>
                </a:extLst>
              </a:tr>
            </a:tbl>
          </a:graphicData>
        </a:graphic>
      </p:graphicFrame>
      <p:sp>
        <p:nvSpPr>
          <p:cNvPr id="6" name="Obdélník 5"/>
          <p:cNvSpPr/>
          <p:nvPr/>
        </p:nvSpPr>
        <p:spPr>
          <a:xfrm>
            <a:off x="71984" y="1819300"/>
            <a:ext cx="4434855" cy="5204373"/>
          </a:xfrm>
          <a:prstGeom prst="rect">
            <a:avLst/>
          </a:prstGeom>
        </p:spPr>
        <p:txBody>
          <a:bodyPr wrap="square">
            <a:spAutoFit/>
          </a:bodyPr>
          <a:lstStyle/>
          <a:p>
            <a:pPr algn="ctr">
              <a:lnSpc>
                <a:spcPct val="107000"/>
              </a:lnSpc>
              <a:spcAft>
                <a:spcPts val="0"/>
              </a:spcAft>
            </a:pPr>
            <a:r>
              <a:rPr lang="cs-CZ" sz="2400" u="sng" dirty="0">
                <a:latin typeface="Calibri" panose="020F0502020204030204" pitchFamily="34" charset="0"/>
                <a:ea typeface="Calibri" panose="020F0502020204030204" pitchFamily="34" charset="0"/>
                <a:cs typeface="Times New Roman" panose="02020603050405020304" pitchFamily="18" charset="0"/>
              </a:rPr>
              <a:t>SK Štětí – TJ Hvězda Trnovany</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latin typeface="Calibri" panose="020F0502020204030204" pitchFamily="34" charset="0"/>
                <a:ea typeface="Calibri" panose="020F0502020204030204" pitchFamily="34" charset="0"/>
                <a:cs typeface="Times New Roman" panose="02020603050405020304" pitchFamily="18" charset="0"/>
              </a:rPr>
              <a:t>14:0(6:0)  </a:t>
            </a:r>
            <a:r>
              <a:rPr lang="cs-CZ" sz="2000" u="sng" dirty="0">
                <a:latin typeface="Calibri" panose="020F0502020204030204" pitchFamily="34" charset="0"/>
                <a:ea typeface="Calibri" panose="020F0502020204030204" pitchFamily="34" charset="0"/>
                <a:cs typeface="Times New Roman" panose="02020603050405020304" pitchFamily="18" charset="0"/>
              </a:rPr>
              <a:t>2.9.2017  2.kolo I.A třída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Jen co rozhodčí zahájil utkání, tak se domácí dorostenci usadili na polovině soupeře a vytvořili se jasnou převahu. Měli i velké množství šancí, ale branka žádná nepadala. Branková nula se protrhla až ve 21. minutě, když obrana hostů zapomněla na Roberta </a:t>
            </a:r>
            <a:r>
              <a:rPr lang="cs-CZ" sz="1050" b="0" dirty="0" err="1">
                <a:latin typeface="Arial" panose="020B0604020202020204" pitchFamily="34" charset="0"/>
                <a:ea typeface="Calibri" panose="020F0502020204030204" pitchFamily="34" charset="0"/>
                <a:cs typeface="Arial" panose="020B0604020202020204" pitchFamily="34" charset="0"/>
              </a:rPr>
              <a:t>Feka</a:t>
            </a:r>
            <a:r>
              <a:rPr lang="cs-CZ" sz="1050" b="0" dirty="0">
                <a:latin typeface="Arial" panose="020B0604020202020204" pitchFamily="34" charset="0"/>
                <a:ea typeface="Calibri" panose="020F0502020204030204" pitchFamily="34" charset="0"/>
                <a:cs typeface="Arial" panose="020B0604020202020204" pitchFamily="34" charset="0"/>
              </a:rPr>
              <a:t>, který získal našim dorostencům vedení 1:0.  Neuběhlo ani moc času a po chybě hostujícího brankáře se z branky na 2:0 radoval Vála. Hosté z Trnovan se </a:t>
            </a:r>
            <a:r>
              <a:rPr lang="cs-CZ" sz="1050" b="0" dirty="0" smtClean="0">
                <a:latin typeface="Arial" panose="020B0604020202020204" pitchFamily="34" charset="0"/>
                <a:ea typeface="Calibri" panose="020F0502020204030204" pitchFamily="34" charset="0"/>
                <a:cs typeface="Arial" panose="020B0604020202020204" pitchFamily="34" charset="0"/>
              </a:rPr>
              <a:t>osmělili </a:t>
            </a:r>
            <a:r>
              <a:rPr lang="cs-CZ" sz="1050" b="0" dirty="0">
                <a:latin typeface="Arial" panose="020B0604020202020204" pitchFamily="34" charset="0"/>
                <a:ea typeface="Calibri" panose="020F0502020204030204" pitchFamily="34" charset="0"/>
                <a:cs typeface="Arial" panose="020B0604020202020204" pitchFamily="34" charset="0"/>
              </a:rPr>
              <a:t>ve 25. minutě, když jsme nechali jejich útočníka projít až příliš snadno před Matěje Svobodu, který poprvé v utkání předvedl, že je jako brankář na svém místě. Po půlhodině hry byl blízko branky Podhorský, ale po pěkné kombinační akci se v koncovce trefil mizerně. Zámek hostující obrany jsme odemkli ve 35. minutě. Po mnoha přihrávkách se konečně rozhodl vystřelit Vála a zvýšil na 3:0. Za další minutu přihrál Horváth Filipu Podhorskému, který se dlouho nerozpakoval a nezadržitelně uklidil míč pod břevno na 4:0. Velkou radost prožívali hráči, ale i diváci, když se 5 minut před obrátkou stran do listiny střelců pěknou brankou na 5:0 zapsal Lukáš </a:t>
            </a:r>
            <a:r>
              <a:rPr lang="cs-CZ" sz="1050" b="0" dirty="0" err="1">
                <a:latin typeface="Arial" panose="020B0604020202020204" pitchFamily="34" charset="0"/>
                <a:ea typeface="Calibri" panose="020F0502020204030204" pitchFamily="34" charset="0"/>
                <a:cs typeface="Arial" panose="020B0604020202020204" pitchFamily="34" charset="0"/>
              </a:rPr>
              <a:t>Šrotýř</a:t>
            </a:r>
            <a:r>
              <a:rPr lang="cs-CZ" sz="1050" b="0" dirty="0">
                <a:latin typeface="Arial" panose="020B0604020202020204" pitchFamily="34" charset="0"/>
                <a:ea typeface="Calibri" panose="020F0502020204030204" pitchFamily="34" charset="0"/>
                <a:cs typeface="Arial" panose="020B0604020202020204" pitchFamily="34" charset="0"/>
              </a:rPr>
              <a:t>. Ještě než stačil rozhodčí poslat hráče na odpočinek, tak se první letošní mistrovské branky v dorostenecké soutěži nechytatelnou střelou k tyči dočkal Koloman Horváth. Loni nejlepší střelec štětských dorostenců. Na začátku druhého poločasu koncovku podcenil Miloš Vála a skóre se neměnilo. K tomu došlo až v 52. minutě. Objímali se </a:t>
            </a:r>
            <a:r>
              <a:rPr lang="cs-CZ" sz="1050" b="0" dirty="0" err="1">
                <a:latin typeface="Arial" panose="020B0604020202020204" pitchFamily="34" charset="0"/>
                <a:ea typeface="Calibri" panose="020F0502020204030204" pitchFamily="34" charset="0"/>
                <a:cs typeface="Arial" panose="020B0604020202020204" pitchFamily="34" charset="0"/>
              </a:rPr>
              <a:t>Šrotýř</a:t>
            </a:r>
            <a:r>
              <a:rPr lang="cs-CZ" sz="1050" b="0" dirty="0">
                <a:latin typeface="Arial" panose="020B0604020202020204" pitchFamily="34" charset="0"/>
                <a:ea typeface="Calibri" panose="020F0502020204030204" pitchFamily="34" charset="0"/>
                <a:cs typeface="Arial" panose="020B0604020202020204" pitchFamily="34" charset="0"/>
              </a:rPr>
              <a:t> s Ladičem a právě druhý jmenovaný byl autorem branky na 7:0. V 55. minutě přišli se svou druhou a poslední </a:t>
            </a:r>
            <a:r>
              <a:rPr lang="cs-CZ" sz="1050" b="0" dirty="0" err="1">
                <a:latin typeface="Arial" panose="020B0604020202020204" pitchFamily="34" charset="0"/>
                <a:ea typeface="Calibri" panose="020F0502020204030204" pitchFamily="34" charset="0"/>
                <a:cs typeface="Arial" panose="020B0604020202020204" pitchFamily="34" charset="0"/>
              </a:rPr>
              <a:t>gólovkou</a:t>
            </a:r>
            <a:r>
              <a:rPr lang="cs-CZ" sz="1050" b="0" dirty="0">
                <a:latin typeface="Arial" panose="020B0604020202020204" pitchFamily="34" charset="0"/>
                <a:ea typeface="Calibri" panose="020F0502020204030204" pitchFamily="34" charset="0"/>
                <a:cs typeface="Arial" panose="020B0604020202020204" pitchFamily="34" charset="0"/>
              </a:rPr>
              <a:t> hosté. Stejně jako při první šanci se vyznamenal Svoboda v brance a míč za svá záda nepustil. Střelec minulého zápasu </a:t>
            </a:r>
            <a:r>
              <a:rPr lang="cs-CZ" sz="1050" b="0" dirty="0" smtClean="0">
                <a:latin typeface="Arial" panose="020B0604020202020204" pitchFamily="34" charset="0"/>
                <a:ea typeface="Calibri" panose="020F0502020204030204" pitchFamily="34" charset="0"/>
                <a:cs typeface="Arial" panose="020B0604020202020204" pitchFamily="34" charset="0"/>
              </a:rPr>
              <a:t>Dominik</a:t>
            </a:r>
            <a:endParaRPr lang="cs-CZ" sz="1050" b="0" dirty="0">
              <a:latin typeface="Arial" panose="020B0604020202020204" pitchFamily="34" charset="0"/>
              <a:ea typeface="Calibri" panose="020F0502020204030204" pitchFamily="34" charset="0"/>
              <a:cs typeface="Arial" panose="020B0604020202020204" pitchFamily="34" charset="0"/>
            </a:endParaRPr>
          </a:p>
        </p:txBody>
      </p:sp>
      <p:sp>
        <p:nvSpPr>
          <p:cNvPr id="7" name="TextovéPole 6"/>
          <p:cNvSpPr txBox="1"/>
          <p:nvPr/>
        </p:nvSpPr>
        <p:spPr>
          <a:xfrm>
            <a:off x="71984" y="96332"/>
            <a:ext cx="4388912" cy="1569660"/>
          </a:xfrm>
          <a:prstGeom prst="rect">
            <a:avLst/>
          </a:prstGeom>
          <a:blipFill>
            <a:blip r:embed="rId2"/>
            <a:stretch>
              <a:fillRect/>
            </a:stretch>
          </a:blipFill>
          <a:ln w="85725">
            <a:solidFill>
              <a:schemeClr val="accent1">
                <a:lumMod val="75000"/>
              </a:schemeClr>
            </a:solidFill>
            <a:prstDash val="sysDot"/>
          </a:ln>
        </p:spPr>
        <p:txBody>
          <a:bodyPr wrap="square" rtlCol="0">
            <a:spAutoFit/>
          </a:bodyPr>
          <a:lstStyle/>
          <a:p>
            <a:pPr algn="ctr"/>
            <a:r>
              <a:rPr lang="cs-CZ" sz="2400" dirty="0" smtClean="0">
                <a:solidFill>
                  <a:srgbClr val="3333CC"/>
                </a:solidFill>
                <a:latin typeface="Eras Bold ITC" panose="020B0907030504020204" pitchFamily="34" charset="0"/>
              </a:rPr>
              <a:t>V prvním domácím vystoupení letošního ročníku si dorostenci pěkně zastříleli</a:t>
            </a:r>
          </a:p>
        </p:txBody>
      </p:sp>
      <p:sp>
        <p:nvSpPr>
          <p:cNvPr id="8" name="TextovéPole 7"/>
          <p:cNvSpPr txBox="1"/>
          <p:nvPr/>
        </p:nvSpPr>
        <p:spPr>
          <a:xfrm>
            <a:off x="7680170" y="6915951"/>
            <a:ext cx="45671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p>
        </p:txBody>
      </p:sp>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spTree>
    <p:extLst>
      <p:ext uri="{BB962C8B-B14F-4D97-AF65-F5344CB8AC3E}">
        <p14:creationId xmlns:p14="http://schemas.microsoft.com/office/powerpoint/2010/main" val="11809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63249" y="83557"/>
            <a:ext cx="4617247" cy="1015663"/>
          </a:xfrm>
          <a:prstGeom prst="rect">
            <a:avLst/>
          </a:prstGeom>
          <a:gradFill>
            <a:gsLst>
              <a:gs pos="0">
                <a:schemeClr val="accent1">
                  <a:lumMod val="5000"/>
                  <a:lumOff val="95000"/>
                </a:schemeClr>
              </a:gs>
              <a:gs pos="28000">
                <a:srgbClr val="EFE411"/>
              </a:gs>
              <a:gs pos="60000">
                <a:srgbClr val="CC00FF"/>
              </a:gs>
              <a:gs pos="84000">
                <a:srgbClr val="FF9900"/>
              </a:gs>
            </a:gsLst>
            <a:lin ang="5400000" scaled="1"/>
          </a:gradFill>
          <a:ln w="60325" cmpd="sng">
            <a:solidFill>
              <a:schemeClr val="tx1"/>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rm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dirty="0" smtClean="0">
                <a:ln w="12700">
                  <a:noFill/>
                  <a:prstDash val="solid"/>
                </a:ln>
                <a:solidFill>
                  <a:srgbClr val="23B018"/>
                </a:solidFill>
                <a:effectLst/>
                <a:latin typeface="Berlin Sans FB Demi" panose="020E0802020502020306" pitchFamily="34" charset="0"/>
                <a:ea typeface="Gungsuh" pitchFamily="18" charset="-127"/>
                <a:cs typeface="Arial" panose="020B0604020202020204" pitchFamily="34" charset="0"/>
              </a:rPr>
              <a:t>Vítáme</a:t>
            </a:r>
            <a:endParaRPr lang="cs-CZ" sz="8000" dirty="0">
              <a:ln w="12700">
                <a:noFill/>
                <a:prstDash val="solid"/>
              </a:ln>
              <a:solidFill>
                <a:srgbClr val="23B018"/>
              </a:solidFill>
              <a:effectLst/>
              <a:latin typeface="Berlin Sans FB Demi" panose="020E0802020502020306" pitchFamily="34"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963404"/>
            <a:ext cx="4649750" cy="792000"/>
          </a:xfrm>
          <a:prstGeom prst="rect">
            <a:avLst/>
          </a:prstGeom>
          <a:blipFill>
            <a:blip r:embed="rId3"/>
            <a:tile tx="19050" ty="0" sx="100000" sy="100000" flip="y" algn="ctr"/>
          </a:blipFill>
          <a:ln w="53975"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000" dirty="0" smtClean="0">
                <a:ln w="25400">
                  <a:noFill/>
                </a:ln>
                <a:solidFill>
                  <a:srgbClr val="EE4422"/>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rPr>
              <a:t>SK </a:t>
            </a:r>
            <a:r>
              <a:rPr lang="cs-CZ" sz="6000" dirty="0" err="1" smtClean="0">
                <a:ln w="25400">
                  <a:noFill/>
                </a:ln>
                <a:solidFill>
                  <a:srgbClr val="EE4422"/>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rPr>
              <a:t>Štětí</a:t>
            </a:r>
            <a:r>
              <a:rPr lang="cs-CZ" sz="6000" dirty="0" smtClean="0">
                <a:ln w="25400">
                  <a:noFill/>
                </a:ln>
                <a:solidFill>
                  <a:srgbClr val="EE4422"/>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rPr>
              <a:t>, z.s.</a:t>
            </a:r>
            <a:endParaRPr lang="cs-CZ" sz="6000" dirty="0">
              <a:ln w="25400">
                <a:noFill/>
              </a:ln>
              <a:solidFill>
                <a:srgbClr val="EE4422"/>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endParaRPr>
          </a:p>
        </p:txBody>
      </p:sp>
      <p:sp>
        <p:nvSpPr>
          <p:cNvPr id="22" name="Text Box 148"/>
          <p:cNvSpPr txBox="1">
            <a:spLocks noChangeArrowheads="1"/>
          </p:cNvSpPr>
          <p:nvPr/>
        </p:nvSpPr>
        <p:spPr bwMode="auto">
          <a:xfrm>
            <a:off x="102755" y="4212996"/>
            <a:ext cx="4577741" cy="2646864"/>
          </a:xfrm>
          <a:prstGeom prst="rect">
            <a:avLst/>
          </a:prstGeom>
          <a:blipFill>
            <a:blip r:embed="rId4"/>
            <a:stretch>
              <a:fillRect/>
            </a:stretch>
          </a:blipFill>
          <a:ln w="53975" cmpd="sng">
            <a:solidFill>
              <a:schemeClr val="tx1"/>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800" u="sng" dirty="0" smtClean="0">
                <a:ln w="3175">
                  <a:noFill/>
                </a:ln>
                <a:solidFill>
                  <a:srgbClr val="A50021"/>
                </a:solidFill>
                <a:effectLst>
                  <a:outerShdw blurRad="38100" dist="38100" dir="2700000" algn="tl">
                    <a:srgbClr val="000000">
                      <a:alpha val="43137"/>
                    </a:srgbClr>
                  </a:outerShdw>
                </a:effectLst>
                <a:latin typeface="Gloucester MT Extra Condensed" panose="02030808020601010101" pitchFamily="18" charset="0"/>
                <a:ea typeface="GungsuhChe" pitchFamily="49" charset="-127"/>
                <a:cs typeface="Arial" panose="020B0604020202020204" pitchFamily="34" charset="0"/>
              </a:rPr>
              <a:t>Hlavní rozhodčího</a:t>
            </a:r>
          </a:p>
          <a:p>
            <a:pPr algn="ctr" eaLnBrk="0" hangingPunct="0">
              <a:defRPr/>
            </a:pPr>
            <a:r>
              <a:rPr lang="cs-CZ" sz="2200" dirty="0" smtClean="0">
                <a:ln w="3175">
                  <a:noFill/>
                </a:ln>
                <a:solidFill>
                  <a:srgbClr val="6600CC"/>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Jaroslava Oborníka z Děčína</a:t>
            </a:r>
          </a:p>
          <a:p>
            <a:pPr algn="ctr" eaLnBrk="0" hangingPunct="0">
              <a:defRPr/>
            </a:pPr>
            <a:r>
              <a:rPr lang="cs-CZ" sz="2000" b="0" dirty="0" smtClean="0">
                <a:ln w="3175">
                  <a:noFill/>
                </a:ln>
                <a:solidFill>
                  <a:schemeClr val="tx2"/>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u="sng" dirty="0" smtClean="0">
                <a:ln w="3175">
                  <a:noFill/>
                </a:ln>
                <a:solidFill>
                  <a:srgbClr val="A50021"/>
                </a:solidFill>
                <a:effectLst>
                  <a:outerShdw blurRad="38100" dist="38100" dir="2700000" algn="tl">
                    <a:srgbClr val="000000">
                      <a:alpha val="43137"/>
                    </a:srgbClr>
                  </a:outerShdw>
                </a:effectLst>
                <a:latin typeface="Gloucester MT Extra Condensed" panose="02030808020601010101" pitchFamily="18" charset="0"/>
                <a:ea typeface="GungsuhChe" pitchFamily="49" charset="-127"/>
                <a:cs typeface="Arial" panose="020B0604020202020204" pitchFamily="34" charset="0"/>
              </a:rPr>
              <a:t>Asistenti hlavního rozhodčího</a:t>
            </a:r>
            <a:endParaRPr lang="cs-CZ" sz="2000" u="sng" dirty="0" smtClean="0">
              <a:ln w="3175">
                <a:noFill/>
              </a:ln>
              <a:solidFill>
                <a:srgbClr val="A50021"/>
              </a:solidFill>
              <a:effectLst>
                <a:outerShdw blurRad="38100" dist="38100" dir="2700000" algn="tl">
                  <a:srgbClr val="000000">
                    <a:alpha val="43137"/>
                  </a:srgbClr>
                </a:outerShdw>
              </a:effectLst>
              <a:latin typeface="Gloucester MT Extra Condensed" panose="02030808020601010101" pitchFamily="18" charset="0"/>
              <a:ea typeface="GungsuhChe" pitchFamily="49" charset="-127"/>
              <a:cs typeface="Arial" panose="020B0604020202020204" pitchFamily="34" charset="0"/>
            </a:endParaRPr>
          </a:p>
          <a:p>
            <a:pPr algn="ctr" eaLnBrk="0" hangingPunct="0">
              <a:defRPr/>
            </a:pPr>
            <a:r>
              <a:rPr lang="cs-CZ" sz="2200" dirty="0" smtClean="0">
                <a:ln w="3175">
                  <a:noFill/>
                </a:ln>
                <a:solidFill>
                  <a:srgbClr val="6600CC"/>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Jaroslava Mareše z Děčína</a:t>
            </a:r>
          </a:p>
          <a:p>
            <a:pPr algn="ctr" eaLnBrk="0" hangingPunct="0">
              <a:defRPr/>
            </a:pPr>
            <a:r>
              <a:rPr lang="cs-CZ" sz="2200" dirty="0" smtClean="0">
                <a:ln w="3175">
                  <a:noFill/>
                </a:ln>
                <a:solidFill>
                  <a:srgbClr val="6600CC"/>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Josefa Šefčíka z Malšovic</a:t>
            </a:r>
          </a:p>
          <a:p>
            <a:pPr algn="ctr" eaLnBrk="0" hangingPunct="0">
              <a:defRPr/>
            </a:pPr>
            <a:r>
              <a:rPr lang="cs-CZ" sz="2400" u="sng" dirty="0" smtClean="0">
                <a:ln w="3175">
                  <a:noFill/>
                </a:ln>
                <a:solidFill>
                  <a:srgbClr val="A50021"/>
                </a:solidFill>
                <a:effectLst>
                  <a:outerShdw blurRad="38100" dist="38100" dir="2700000" algn="tl">
                    <a:srgbClr val="000000">
                      <a:alpha val="43137"/>
                    </a:srgbClr>
                  </a:outerShdw>
                </a:effectLst>
                <a:latin typeface="Gloucester MT Extra Condensed" panose="02030808020601010101" pitchFamily="18" charset="0"/>
                <a:ea typeface="GungsuhChe" pitchFamily="49" charset="-127"/>
                <a:cs typeface="Arial" panose="020B0604020202020204" pitchFamily="34" charset="0"/>
              </a:rPr>
              <a:t>Delegáta ÚKFS</a:t>
            </a:r>
          </a:p>
          <a:p>
            <a:pPr eaLnBrk="0" hangingPunct="0">
              <a:defRPr/>
            </a:pPr>
            <a:r>
              <a:rPr lang="cs-CZ" sz="2400" dirty="0" smtClean="0">
                <a:ln w="3175">
                  <a:noFill/>
                </a:ln>
                <a:solidFill>
                  <a:schemeClr val="tx2"/>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dirty="0" smtClean="0">
                <a:ln w="3175">
                  <a:noFill/>
                </a:ln>
                <a:solidFill>
                  <a:srgbClr val="6600CC"/>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Petra </a:t>
            </a:r>
            <a:r>
              <a:rPr lang="cs-CZ" sz="2400" dirty="0" err="1" smtClean="0">
                <a:ln w="3175">
                  <a:noFill/>
                </a:ln>
                <a:solidFill>
                  <a:srgbClr val="6600CC"/>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Wencla</a:t>
            </a:r>
            <a:r>
              <a:rPr lang="cs-CZ" sz="2400" dirty="0" smtClean="0">
                <a:ln w="3175">
                  <a:noFill/>
                </a:ln>
                <a:solidFill>
                  <a:srgbClr val="6600CC"/>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z Teplic</a:t>
            </a:r>
          </a:p>
        </p:txBody>
      </p:sp>
      <p:sp>
        <p:nvSpPr>
          <p:cNvPr id="23" name="TextovéPole 22"/>
          <p:cNvSpPr txBox="1"/>
          <p:nvPr/>
        </p:nvSpPr>
        <p:spPr>
          <a:xfrm>
            <a:off x="71984" y="1234525"/>
            <a:ext cx="4608512" cy="584775"/>
          </a:xfrm>
          <a:prstGeom prst="rect">
            <a:avLst/>
          </a:prstGeom>
          <a:pattFill prst="dkHorz">
            <a:fgClr>
              <a:srgbClr val="CCFFFF"/>
            </a:fgClr>
            <a:bgClr>
              <a:schemeClr val="bg1"/>
            </a:bgClr>
          </a:pattFill>
          <a:ln w="44450" cap="rnd">
            <a:solidFill>
              <a:schemeClr val="tx1"/>
            </a:solidFill>
            <a:bevel/>
          </a:ln>
          <a:effectLst/>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defTabSz="954088"/>
            <a:r>
              <a:rPr lang="cs-CZ" sz="1600" b="0" dirty="0" smtClean="0">
                <a:solidFill>
                  <a:srgbClr val="003366"/>
                </a:solidFill>
                <a:latin typeface="Franklin Gothic Heavy" panose="020B0903020102020204" pitchFamily="34" charset="0"/>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899420"/>
            <a:ext cx="4608512" cy="1224136"/>
          </a:xfrm>
          <a:prstGeom prst="rect">
            <a:avLst/>
          </a:prstGeom>
          <a:solidFill>
            <a:srgbClr val="21108A"/>
          </a:solidFill>
          <a:ln w="57150" cmpd="sng">
            <a:solidFill>
              <a:schemeClr val="tx1"/>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5400" dirty="0" smtClean="0">
                <a:ln w="25400" cap="rnd" cmpd="dbl">
                  <a:noFill/>
                  <a:bevel/>
                </a:ln>
                <a:solidFill>
                  <a:schemeClr val="bg1"/>
                </a:solidFill>
                <a:effectLst>
                  <a:glow rad="203200">
                    <a:srgbClr val="FFFF00">
                      <a:alpha val="40000"/>
                    </a:srgbClr>
                  </a:glow>
                  <a:outerShdw blurRad="38100" dist="38100" dir="2700000" algn="tl">
                    <a:srgbClr val="000000">
                      <a:alpha val="43137"/>
                    </a:srgbClr>
                  </a:outerShdw>
                </a:effectLst>
                <a:latin typeface="Colonna MT" panose="04020805060202030203" pitchFamily="82" charset="0"/>
                <a:ea typeface="Gungsuh" pitchFamily="18" charset="-127"/>
                <a:cs typeface="Arial" panose="020B0604020202020204" pitchFamily="34" charset="0"/>
              </a:rPr>
              <a:t>FK Jílové, </a:t>
            </a:r>
            <a:r>
              <a:rPr lang="cs-CZ" sz="5400" dirty="0" err="1" smtClean="0">
                <a:ln w="25400" cap="rnd" cmpd="dbl">
                  <a:noFill/>
                  <a:bevel/>
                </a:ln>
                <a:solidFill>
                  <a:schemeClr val="bg1"/>
                </a:solidFill>
                <a:effectLst>
                  <a:glow rad="203200">
                    <a:srgbClr val="FFFF00">
                      <a:alpha val="40000"/>
                    </a:srgbClr>
                  </a:glow>
                  <a:outerShdw blurRad="38100" dist="38100" dir="2700000" algn="tl">
                    <a:srgbClr val="000000">
                      <a:alpha val="43137"/>
                    </a:srgbClr>
                  </a:outerShdw>
                </a:effectLst>
                <a:latin typeface="Colonna MT" panose="04020805060202030203" pitchFamily="82" charset="0"/>
                <a:ea typeface="Gungsuh" pitchFamily="18" charset="-127"/>
                <a:cs typeface="Arial" panose="020B0604020202020204" pitchFamily="34" charset="0"/>
              </a:rPr>
              <a:t>z.s</a:t>
            </a:r>
            <a:r>
              <a:rPr lang="cs-CZ" sz="5400" dirty="0" smtClean="0">
                <a:ln w="25400" cap="rnd" cmpd="dbl">
                  <a:noFill/>
                  <a:bevel/>
                </a:ln>
                <a:solidFill>
                  <a:schemeClr val="bg1"/>
                </a:solidFill>
                <a:effectLst>
                  <a:glow rad="203200">
                    <a:srgbClr val="FFFF00">
                      <a:alpha val="40000"/>
                    </a:srgbClr>
                  </a:glow>
                  <a:outerShdw blurRad="38100" dist="38100" dir="2700000" algn="tl">
                    <a:srgbClr val="000000">
                      <a:alpha val="43137"/>
                    </a:srgbClr>
                  </a:outerShdw>
                </a:effectLst>
                <a:latin typeface="Colonna MT" panose="04020805060202030203" pitchFamily="82" charset="0"/>
                <a:ea typeface="Gungsuh" pitchFamily="18" charset="-127"/>
                <a:cs typeface="Arial" panose="020B0604020202020204" pitchFamily="34" charset="0"/>
              </a:rPr>
              <a:t>.</a:t>
            </a:r>
          </a:p>
        </p:txBody>
      </p:sp>
      <p:sp>
        <p:nvSpPr>
          <p:cNvPr id="7" name="TextovéPole 6"/>
          <p:cNvSpPr txBox="1"/>
          <p:nvPr/>
        </p:nvSpPr>
        <p:spPr>
          <a:xfrm>
            <a:off x="5636736" y="1759193"/>
            <a:ext cx="4392488" cy="5016758"/>
          </a:xfrm>
          <a:prstGeom prst="rect">
            <a:avLst/>
          </a:prstGeom>
          <a:blipFill>
            <a:blip r:embed="rId5"/>
            <a:stretch>
              <a:fillRect/>
            </a:stretch>
          </a:blipFill>
          <a:ln w="76200">
            <a:solidFill>
              <a:schemeClr val="accent1"/>
            </a:solidFill>
            <a:prstDash val="sysDash"/>
          </a:ln>
        </p:spPr>
        <p:txBody>
          <a:bodyPr wrap="square" rtlCol="0">
            <a:spAutoFit/>
            <a:scene3d>
              <a:camera prst="orthographicFront">
                <a:rot lat="900000" lon="20399993" rev="600000"/>
              </a:camera>
              <a:lightRig rig="threePt" dir="t"/>
            </a:scene3d>
            <a:sp3d extrusionH="25400">
              <a:bevelT w="31750" h="31750"/>
              <a:bevelB w="31750" h="69850"/>
            </a:sp3d>
          </a:bodyPr>
          <a:lstStyle/>
          <a:p>
            <a:pPr algn="ctr"/>
            <a:r>
              <a:rPr lang="cs-CZ" sz="4400" dirty="0" smtClean="0">
                <a:solidFill>
                  <a:srgbClr val="FF0066"/>
                </a:solidFill>
                <a:latin typeface="Bookman Old Style" pitchFamily="18" charset="0"/>
              </a:rPr>
              <a:t>SK Štětí</a:t>
            </a:r>
          </a:p>
          <a:p>
            <a:pPr algn="ctr"/>
            <a:r>
              <a:rPr lang="cs-CZ" sz="200" dirty="0" smtClean="0">
                <a:latin typeface="Bookman Old Style" pitchFamily="18" charset="0"/>
              </a:rPr>
              <a:t>-</a:t>
            </a:r>
          </a:p>
          <a:p>
            <a:pPr algn="ctr"/>
            <a:r>
              <a:rPr lang="cs-CZ" sz="4400" dirty="0" smtClean="0">
                <a:solidFill>
                  <a:srgbClr val="0033CC"/>
                </a:solidFill>
                <a:latin typeface="Bookman Old Style" pitchFamily="18" charset="0"/>
              </a:rPr>
              <a:t>Mostecký fotbalový klub</a:t>
            </a:r>
          </a:p>
          <a:p>
            <a:pPr algn="ctr"/>
            <a:r>
              <a:rPr lang="cs-CZ" sz="4400" dirty="0" smtClean="0">
                <a:ln>
                  <a:solidFill>
                    <a:srgbClr val="FFFF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latin typeface="Bookman Old Style" pitchFamily="18" charset="0"/>
              </a:rPr>
              <a:t>Sobota 23.9.2017</a:t>
            </a:r>
          </a:p>
          <a:p>
            <a:pPr algn="ctr"/>
            <a:r>
              <a:rPr lang="cs-CZ" sz="4400" dirty="0" smtClean="0">
                <a:ln>
                  <a:solidFill>
                    <a:srgbClr val="FFFF00"/>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latin typeface="Bookman Old Style" pitchFamily="18" charset="0"/>
              </a:rPr>
              <a:t>10:15 hod</a:t>
            </a:r>
          </a:p>
          <a:p>
            <a:pPr algn="ctr"/>
            <a:endParaRPr lang="cs-CZ" sz="4400" dirty="0" smtClean="0">
              <a:latin typeface="Bookman Old Style" pitchFamily="18" charset="0"/>
            </a:endParaRPr>
          </a:p>
        </p:txBody>
      </p:sp>
      <p:sp>
        <p:nvSpPr>
          <p:cNvPr id="9" name="Obdélník 8"/>
          <p:cNvSpPr/>
          <p:nvPr/>
        </p:nvSpPr>
        <p:spPr>
          <a:xfrm>
            <a:off x="5616600" y="91108"/>
            <a:ext cx="4536504" cy="1446550"/>
          </a:xfrm>
          <a:prstGeom prst="rect">
            <a:avLst/>
          </a:prstGeom>
          <a:pattFill prst="openDmnd">
            <a:fgClr>
              <a:schemeClr val="accent1"/>
            </a:fgClr>
            <a:bgClr>
              <a:schemeClr val="bg1"/>
            </a:bgClr>
          </a:pattFill>
          <a:ln w="63500">
            <a:solidFill>
              <a:srgbClr val="FF0066"/>
            </a:solidFill>
          </a:ln>
        </p:spPr>
        <p:txBody>
          <a:bodyPr wrap="square" lIns="91440" tIns="45720" rIns="91440" bIns="45720" anchor="ctr">
            <a:spAutoFit/>
          </a:bodyPr>
          <a:lstStyle/>
          <a:p>
            <a:pPr algn="ctr"/>
            <a:r>
              <a:rPr lang="cs-CZ" sz="4400" cap="none" spc="0" dirty="0" smtClean="0">
                <a:ln w="13462">
                  <a:solidFill>
                    <a:srgbClr val="FF9900"/>
                  </a:solidFill>
                  <a:prstDash val="solid"/>
                </a:ln>
                <a:solidFill>
                  <a:srgbClr val="3333CC"/>
                </a:solidFill>
                <a:effectLst>
                  <a:outerShdw dist="38100" dir="2700000" algn="bl" rotWithShape="0">
                    <a:schemeClr val="accent5"/>
                  </a:outerShdw>
                </a:effectLst>
                <a:latin typeface="Juice ITC" panose="04040403040A02020202" pitchFamily="82" charset="0"/>
              </a:rPr>
              <a:t>Pozvánka na další </a:t>
            </a:r>
          </a:p>
          <a:p>
            <a:pPr algn="ctr"/>
            <a:r>
              <a:rPr lang="cs-CZ" sz="4400" cap="none" spc="0" dirty="0" smtClean="0">
                <a:ln w="13462">
                  <a:solidFill>
                    <a:srgbClr val="FF9900"/>
                  </a:solidFill>
                  <a:prstDash val="solid"/>
                </a:ln>
                <a:solidFill>
                  <a:srgbClr val="3333CC"/>
                </a:solidFill>
                <a:effectLst>
                  <a:outerShdw dist="38100" dir="2700000" algn="bl" rotWithShape="0">
                    <a:schemeClr val="accent5"/>
                  </a:outerShdw>
                </a:effectLst>
                <a:latin typeface="Juice ITC" panose="04040403040A02020202" pitchFamily="82" charset="0"/>
              </a:rPr>
              <a:t>domácí zápas</a:t>
            </a:r>
            <a:endParaRPr lang="cs-CZ" sz="3600" cap="none" spc="0" dirty="0">
              <a:ln w="13462">
                <a:solidFill>
                  <a:srgbClr val="FF9900"/>
                </a:solidFill>
                <a:prstDash val="solid"/>
              </a:ln>
              <a:solidFill>
                <a:srgbClr val="3333CC"/>
              </a:solidFill>
              <a:effectLst>
                <a:outerShdw dist="38100" dir="2700000" algn="bl" rotWithShape="0">
                  <a:schemeClr val="accent5"/>
                </a:outerShdw>
              </a:effectLst>
              <a:latin typeface="Juice ITC" panose="04040403040A02020202" pitchFamily="82" charset="0"/>
            </a:endParaRPr>
          </a:p>
        </p:txBody>
      </p:sp>
      <p:pic>
        <p:nvPicPr>
          <p:cNvPr id="11" name="Obrázek 10"/>
          <p:cNvPicPr>
            <a:picLocks noChangeAspect="1"/>
          </p:cNvPicPr>
          <p:nvPr/>
        </p:nvPicPr>
        <p:blipFill>
          <a:blip r:embed="rId6"/>
          <a:stretch>
            <a:fillRect/>
          </a:stretch>
        </p:blipFill>
        <p:spPr>
          <a:xfrm>
            <a:off x="9144992" y="3408569"/>
            <a:ext cx="480420" cy="612000"/>
          </a:xfrm>
          <a:prstGeom prst="rect">
            <a:avLst/>
          </a:prstGeom>
        </p:spPr>
      </p:pic>
      <p:pic>
        <p:nvPicPr>
          <p:cNvPr id="13" name="Picture 2"/>
          <p:cNvPicPr>
            <a:picLocks noChangeAspect="1" noChangeArrowheads="1"/>
          </p:cNvPicPr>
          <p:nvPr/>
        </p:nvPicPr>
        <p:blipFill>
          <a:blip r:embed="rId7" cstate="print"/>
          <a:srcRect/>
          <a:stretch>
            <a:fillRect/>
          </a:stretch>
        </p:blipFill>
        <p:spPr bwMode="auto">
          <a:xfrm>
            <a:off x="5812303" y="1891364"/>
            <a:ext cx="524377" cy="504000"/>
          </a:xfrm>
          <a:prstGeom prst="rect">
            <a:avLst/>
          </a:prstGeom>
          <a:noFill/>
          <a:ln w="41275">
            <a:noFill/>
            <a:miter lim="800000"/>
            <a:headEnd/>
            <a:tailEnd/>
          </a:ln>
        </p:spPr>
      </p:pic>
      <p:pic>
        <p:nvPicPr>
          <p:cNvPr id="2" name="Obrázek 1"/>
          <p:cNvPicPr>
            <a:picLocks noChangeAspect="1"/>
          </p:cNvPicPr>
          <p:nvPr/>
        </p:nvPicPr>
        <p:blipFill>
          <a:blip r:embed="rId8"/>
          <a:stretch>
            <a:fillRect/>
          </a:stretch>
        </p:blipFill>
        <p:spPr>
          <a:xfrm>
            <a:off x="8280896" y="5680670"/>
            <a:ext cx="1200150" cy="819150"/>
          </a:xfrm>
          <a:prstGeom prst="rect">
            <a:avLst/>
          </a:prstGeom>
        </p:spPr>
      </p:pic>
      <p:pic>
        <p:nvPicPr>
          <p:cNvPr id="3" name="Obrázek 2"/>
          <p:cNvPicPr>
            <a:picLocks noChangeAspect="1"/>
          </p:cNvPicPr>
          <p:nvPr/>
        </p:nvPicPr>
        <p:blipFill>
          <a:blip r:embed="rId9"/>
          <a:stretch>
            <a:fillRect/>
          </a:stretch>
        </p:blipFill>
        <p:spPr>
          <a:xfrm>
            <a:off x="3960416" y="6265820"/>
            <a:ext cx="447200" cy="468000"/>
          </a:xfrm>
          <a:prstGeom prst="rect">
            <a:avLst/>
          </a:prstGeom>
        </p:spPr>
      </p:pic>
      <p:pic>
        <p:nvPicPr>
          <p:cNvPr id="4" name="Obrázek 3"/>
          <p:cNvPicPr>
            <a:picLocks noChangeAspect="1"/>
          </p:cNvPicPr>
          <p:nvPr/>
        </p:nvPicPr>
        <p:blipFill>
          <a:blip r:embed="rId10"/>
          <a:stretch>
            <a:fillRect/>
          </a:stretch>
        </p:blipFill>
        <p:spPr>
          <a:xfrm>
            <a:off x="192374" y="6379951"/>
            <a:ext cx="383666" cy="396000"/>
          </a:xfrm>
          <a:prstGeom prst="rect">
            <a:avLst/>
          </a:prstGeom>
        </p:spPr>
      </p:pic>
      <p:sp>
        <p:nvSpPr>
          <p:cNvPr id="16" name="TextovéPole 15"/>
          <p:cNvSpPr txBox="1"/>
          <p:nvPr/>
        </p:nvSpPr>
        <p:spPr>
          <a:xfrm>
            <a:off x="7600029" y="6916960"/>
            <a:ext cx="32082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43992" y="2899420"/>
            <a:ext cx="4392488" cy="3947234"/>
          </a:xfrm>
          <a:prstGeom prst="rect">
            <a:avLst/>
          </a:prstGeom>
          <a:blipFill>
            <a:blip r:embed="rId2"/>
            <a:stretch>
              <a:fillRect/>
            </a:stretch>
          </a:blipFill>
          <a:ln w="1301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txBody>
          <a:bodyPr wrap="square" rtlCol="0">
            <a:spAutoFit/>
          </a:bodyPr>
          <a:lstStyle/>
          <a:p>
            <a:pPr algn="ctr"/>
            <a:r>
              <a:rPr lang="cs-CZ" sz="4000" dirty="0" smtClean="0">
                <a:ln w="38100">
                  <a:solidFill>
                    <a:srgbClr val="FFFF66"/>
                  </a:solidFill>
                </a:ln>
                <a:solidFill>
                  <a:srgbClr val="FF0000"/>
                </a:solidFill>
                <a:latin typeface="Gill Sans Ultra Bold Condensed" panose="020B0A06020104020203" pitchFamily="34" charset="0"/>
              </a:rPr>
              <a:t>SK </a:t>
            </a:r>
            <a:r>
              <a:rPr lang="cs-CZ" sz="4000" dirty="0" err="1" smtClean="0">
                <a:ln w="38100">
                  <a:solidFill>
                    <a:srgbClr val="FFFF66"/>
                  </a:solidFill>
                </a:ln>
                <a:solidFill>
                  <a:srgbClr val="FF0000"/>
                </a:solidFill>
                <a:latin typeface="Gill Sans Ultra Bold Condensed" panose="020B0A06020104020203" pitchFamily="34" charset="0"/>
              </a:rPr>
              <a:t>Stap</a:t>
            </a:r>
            <a:r>
              <a:rPr lang="cs-CZ" sz="4000" dirty="0" smtClean="0">
                <a:ln w="38100">
                  <a:solidFill>
                    <a:srgbClr val="FFFF66"/>
                  </a:solidFill>
                </a:ln>
                <a:solidFill>
                  <a:srgbClr val="FF0000"/>
                </a:solidFill>
                <a:latin typeface="Gill Sans Ultra Bold Condensed" panose="020B0A06020104020203" pitchFamily="34" charset="0"/>
              </a:rPr>
              <a:t> </a:t>
            </a:r>
            <a:r>
              <a:rPr lang="cs-CZ" sz="4000" dirty="0" err="1" smtClean="0">
                <a:ln w="38100">
                  <a:solidFill>
                    <a:srgbClr val="FFFF66"/>
                  </a:solidFill>
                </a:ln>
                <a:solidFill>
                  <a:srgbClr val="FF0000"/>
                </a:solidFill>
                <a:latin typeface="Gill Sans Ultra Bold Condensed" panose="020B0A06020104020203" pitchFamily="34" charset="0"/>
              </a:rPr>
              <a:t>Tratec</a:t>
            </a:r>
            <a:r>
              <a:rPr lang="cs-CZ" sz="4000" dirty="0" smtClean="0">
                <a:ln w="38100">
                  <a:solidFill>
                    <a:srgbClr val="FFFF66"/>
                  </a:solidFill>
                </a:ln>
                <a:solidFill>
                  <a:srgbClr val="FF0000"/>
                </a:solidFill>
                <a:latin typeface="Gill Sans Ultra Bold Condensed" panose="020B0A06020104020203" pitchFamily="34" charset="0"/>
              </a:rPr>
              <a:t> Vilémov</a:t>
            </a:r>
          </a:p>
          <a:p>
            <a:pPr algn="ctr"/>
            <a:r>
              <a:rPr lang="cs-CZ" sz="1050" dirty="0" smtClean="0">
                <a:ln w="38100">
                  <a:solidFill>
                    <a:srgbClr val="FFFF66"/>
                  </a:solidFill>
                </a:ln>
                <a:solidFill>
                  <a:srgbClr val="FF0000"/>
                </a:solidFill>
                <a:latin typeface="Gill Sans Ultra Bold Condensed" panose="020B0A06020104020203" pitchFamily="34" charset="0"/>
              </a:rPr>
              <a:t>-</a:t>
            </a:r>
          </a:p>
          <a:p>
            <a:pPr algn="ctr"/>
            <a:r>
              <a:rPr lang="cs-CZ" sz="4000" dirty="0" smtClean="0">
                <a:ln w="38100">
                  <a:solidFill>
                    <a:srgbClr val="FFFF66"/>
                  </a:solidFill>
                </a:ln>
                <a:solidFill>
                  <a:srgbClr val="FF0000"/>
                </a:solidFill>
                <a:latin typeface="Gill Sans Ultra Bold Condensed" panose="020B0A06020104020203" pitchFamily="34" charset="0"/>
              </a:rPr>
              <a:t>SK Štětí</a:t>
            </a:r>
          </a:p>
          <a:p>
            <a:pPr algn="ctr"/>
            <a:r>
              <a:rPr lang="cs-CZ" sz="4000" dirty="0" smtClean="0">
                <a:ln w="22225">
                  <a:solidFill>
                    <a:schemeClr val="accent2"/>
                  </a:solidFill>
                  <a:prstDash val="solid"/>
                </a:ln>
                <a:solidFill>
                  <a:schemeClr val="accent2">
                    <a:lumMod val="40000"/>
                    <a:lumOff val="60000"/>
                  </a:schemeClr>
                </a:solidFill>
                <a:latin typeface="Gill Sans Ultra Bold Condensed" panose="020B0A06020104020203" pitchFamily="34" charset="0"/>
              </a:rPr>
              <a:t>sobota 16.9.2017</a:t>
            </a:r>
          </a:p>
          <a:p>
            <a:pPr algn="ctr"/>
            <a:r>
              <a:rPr lang="cs-CZ" sz="4000" dirty="0" smtClean="0">
                <a:ln w="22225">
                  <a:solidFill>
                    <a:schemeClr val="accent2"/>
                  </a:solidFill>
                  <a:prstDash val="solid"/>
                </a:ln>
                <a:solidFill>
                  <a:schemeClr val="accent2">
                    <a:lumMod val="40000"/>
                    <a:lumOff val="60000"/>
                  </a:schemeClr>
                </a:solidFill>
                <a:latin typeface="Gill Sans Ultra Bold Condensed" panose="020B0A06020104020203" pitchFamily="34" charset="0"/>
              </a:rPr>
              <a:t>17:00 hod</a:t>
            </a:r>
          </a:p>
          <a:p>
            <a:pPr algn="ctr"/>
            <a:r>
              <a:rPr lang="cs-CZ" sz="4000" dirty="0" smtClean="0">
                <a:ln w="22225">
                  <a:solidFill>
                    <a:schemeClr val="accent2"/>
                  </a:solidFill>
                  <a:prstDash val="solid"/>
                </a:ln>
                <a:solidFill>
                  <a:schemeClr val="accent2">
                    <a:lumMod val="40000"/>
                    <a:lumOff val="60000"/>
                  </a:schemeClr>
                </a:solidFill>
                <a:latin typeface="Gill Sans Ultra Bold Condensed" panose="020B0A06020104020203" pitchFamily="34" charset="0"/>
              </a:rPr>
              <a:t>14:00 odjezd</a:t>
            </a:r>
          </a:p>
        </p:txBody>
      </p:sp>
      <p:sp>
        <p:nvSpPr>
          <p:cNvPr id="7" name="Obdélník 6" descr="dxS" title="cvydvc"/>
          <p:cNvSpPr/>
          <p:nvPr/>
        </p:nvSpPr>
        <p:spPr>
          <a:xfrm>
            <a:off x="71984" y="91108"/>
            <a:ext cx="4464496" cy="2554545"/>
          </a:xfrm>
          <a:prstGeom prst="rect">
            <a:avLst/>
          </a:prstGeom>
          <a:blipFill>
            <a:blip r:embed="rId3"/>
            <a:tile tx="0" ty="0" sx="100000" sy="100000" flip="none" algn="tl"/>
          </a:blipFill>
          <a:ln w="95250" cmpd="sng">
            <a:solidFill>
              <a:srgbClr val="FF3399"/>
            </a:solidFill>
            <a:prstDash val="sysDash"/>
          </a:ln>
          <a:effectLst>
            <a:softEdge rad="0"/>
          </a:effectLst>
          <a:scene3d>
            <a:camera prst="orthographicFront"/>
            <a:lightRig rig="threePt" dir="t"/>
          </a:scene3d>
          <a:sp3d>
            <a:bevelT w="0"/>
          </a:sp3d>
        </p:spPr>
        <p:txBody>
          <a:bodyPr wrap="square" lIns="216000" tIns="45720" rIns="0" bIns="45720" anchor="ctr" anchorCtr="0">
            <a:spAutoFit/>
          </a:bodyPr>
          <a:lstStyle/>
          <a:p>
            <a:pPr algn="ctr"/>
            <a:r>
              <a:rPr lang="cs-CZ"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Za týden cestujeme do Šluknovského výběžku</a:t>
            </a:r>
            <a:endParaRPr lang="cs-CZ"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 name="Obrázek 7"/>
          <p:cNvPicPr>
            <a:picLocks noChangeAspect="1"/>
          </p:cNvPicPr>
          <p:nvPr/>
        </p:nvPicPr>
        <p:blipFill>
          <a:blip r:embed="rId4"/>
          <a:stretch>
            <a:fillRect/>
          </a:stretch>
        </p:blipFill>
        <p:spPr>
          <a:xfrm>
            <a:off x="648048" y="3835524"/>
            <a:ext cx="591038" cy="648000"/>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a:off x="3600376" y="3819164"/>
            <a:ext cx="674200" cy="648000"/>
          </a:xfrm>
          <a:prstGeom prst="rect">
            <a:avLst/>
          </a:prstGeom>
          <a:noFill/>
          <a:ln w="41275">
            <a:noFill/>
            <a:miter lim="800000"/>
            <a:headEnd/>
            <a:tailEnd/>
          </a:ln>
        </p:spPr>
      </p:pic>
      <p:sp>
        <p:nvSpPr>
          <p:cNvPr id="12" name="TextovéPole 11"/>
          <p:cNvSpPr txBox="1"/>
          <p:nvPr/>
        </p:nvSpPr>
        <p:spPr>
          <a:xfrm>
            <a:off x="7560816" y="698762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3" name="TextovéPole 12"/>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pic>
        <p:nvPicPr>
          <p:cNvPr id="2" name="Obrázek 1"/>
          <p:cNvPicPr>
            <a:picLocks noChangeAspect="1"/>
          </p:cNvPicPr>
          <p:nvPr/>
        </p:nvPicPr>
        <p:blipFill>
          <a:blip r:embed="rId6"/>
          <a:stretch>
            <a:fillRect/>
          </a:stretch>
        </p:blipFill>
        <p:spPr>
          <a:xfrm>
            <a:off x="5760616" y="4375860"/>
            <a:ext cx="4340506" cy="2484000"/>
          </a:xfrm>
          <a:prstGeom prst="rect">
            <a:avLst/>
          </a:prstGeom>
          <a:ln w="44450">
            <a:solidFill>
              <a:schemeClr val="bg1">
                <a:lumMod val="65000"/>
              </a:schemeClr>
            </a:solidFill>
          </a:ln>
        </p:spPr>
      </p:pic>
      <p:pic>
        <p:nvPicPr>
          <p:cNvPr id="3" name="Obrázek 2"/>
          <p:cNvPicPr>
            <a:picLocks noChangeAspect="1"/>
          </p:cNvPicPr>
          <p:nvPr/>
        </p:nvPicPr>
        <p:blipFill>
          <a:blip r:embed="rId7"/>
          <a:stretch>
            <a:fillRect/>
          </a:stretch>
        </p:blipFill>
        <p:spPr>
          <a:xfrm>
            <a:off x="5800950" y="1387252"/>
            <a:ext cx="4259838" cy="2736000"/>
          </a:xfrm>
          <a:prstGeom prst="rect">
            <a:avLst/>
          </a:prstGeom>
          <a:ln w="44450">
            <a:solidFill>
              <a:schemeClr val="bg1">
                <a:lumMod val="65000"/>
              </a:schemeClr>
            </a:solidFill>
          </a:ln>
        </p:spPr>
      </p:pic>
      <p:sp>
        <p:nvSpPr>
          <p:cNvPr id="4" name="TextovéPole 3"/>
          <p:cNvSpPr txBox="1"/>
          <p:nvPr/>
        </p:nvSpPr>
        <p:spPr>
          <a:xfrm>
            <a:off x="5760616" y="163116"/>
            <a:ext cx="4248472" cy="954107"/>
          </a:xfrm>
          <a:prstGeom prst="rect">
            <a:avLst/>
          </a:prstGeom>
          <a:gradFill flip="none" rotWithShape="1">
            <a:gsLst>
              <a:gs pos="0">
                <a:srgbClr val="CCFFFF"/>
              </a:gs>
              <a:gs pos="48000">
                <a:srgbClr val="FFFF00"/>
              </a:gs>
              <a:gs pos="93000">
                <a:schemeClr val="accent3">
                  <a:lumMod val="60000"/>
                  <a:lumOff val="40000"/>
                </a:schemeClr>
              </a:gs>
            </a:gsLst>
            <a:lin ang="16200000" scaled="1"/>
            <a:tileRect/>
          </a:gradFill>
          <a:ln w="88900">
            <a:gradFill>
              <a:gsLst>
                <a:gs pos="0">
                  <a:schemeClr val="accent1">
                    <a:lumMod val="5000"/>
                    <a:lumOff val="95000"/>
                  </a:schemeClr>
                </a:gs>
                <a:gs pos="28000">
                  <a:srgbClr val="80D0F4"/>
                </a:gs>
                <a:gs pos="67000">
                  <a:schemeClr val="accent3">
                    <a:lumMod val="95000"/>
                  </a:schemeClr>
                </a:gs>
                <a:gs pos="90000">
                  <a:srgbClr val="FFFF00"/>
                </a:gs>
              </a:gsLst>
              <a:lin ang="5400000" scaled="1"/>
            </a:gradFill>
          </a:ln>
        </p:spPr>
        <p:txBody>
          <a:bodyPr wrap="square" rtlCol="0">
            <a:spAutoFit/>
          </a:bodyPr>
          <a:lstStyle/>
          <a:p>
            <a:pPr algn="ctr"/>
            <a:r>
              <a:rPr lang="cs-CZ" sz="2800" dirty="0" smtClean="0">
                <a:latin typeface="Eras Bold ITC" panose="020B0907030504020204" pitchFamily="34" charset="0"/>
              </a:rPr>
              <a:t>Poznáváte, které to jsou roky? </a:t>
            </a:r>
          </a:p>
        </p:txBody>
      </p:sp>
    </p:spTree>
    <p:extLst>
      <p:ext uri="{BB962C8B-B14F-4D97-AF65-F5344CB8AC3E}">
        <p14:creationId xmlns:p14="http://schemas.microsoft.com/office/powerpoint/2010/main" val="252248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p:cNvGraphicFramePr>
            <a:graphicFrameLocks noChangeAspect="1"/>
          </p:cNvGraphicFramePr>
          <p:nvPr>
            <p:extLst>
              <p:ext uri="{D42A27DB-BD31-4B8C-83A1-F6EECF244321}">
                <p14:modId xmlns:p14="http://schemas.microsoft.com/office/powerpoint/2010/main" val="3317471531"/>
              </p:ext>
            </p:extLst>
          </p:nvPr>
        </p:nvGraphicFramePr>
        <p:xfrm>
          <a:off x="5472584" y="1603276"/>
          <a:ext cx="4680520" cy="3209925"/>
        </p:xfrm>
        <a:graphic>
          <a:graphicData uri="http://schemas.openxmlformats.org/presentationml/2006/ole">
            <mc:AlternateContent xmlns:mc="http://schemas.openxmlformats.org/markup-compatibility/2006">
              <mc:Choice xmlns:v="urn:schemas-microsoft-com:vml" Requires="v">
                <p:oleObj spid="_x0000_s1065" name="List" r:id="rId3" imgW="4781685" imgH="3209835" progId="Excel.Sheet.12">
                  <p:embed/>
                </p:oleObj>
              </mc:Choice>
              <mc:Fallback>
                <p:oleObj name="List" r:id="rId3" imgW="4781685" imgH="3209835" progId="Excel.Sheet.12">
                  <p:embed/>
                  <p:pic>
                    <p:nvPicPr>
                      <p:cNvPr id="0" name=""/>
                      <p:cNvPicPr/>
                      <p:nvPr/>
                    </p:nvPicPr>
                    <p:blipFill>
                      <a:blip r:embed="rId4"/>
                      <a:stretch>
                        <a:fillRect/>
                      </a:stretch>
                    </p:blipFill>
                    <p:spPr>
                      <a:xfrm>
                        <a:off x="5472584" y="1603276"/>
                        <a:ext cx="4680520" cy="3209925"/>
                      </a:xfrm>
                      <a:prstGeom prst="rect">
                        <a:avLst/>
                      </a:prstGeom>
                    </p:spPr>
                  </p:pic>
                </p:oleObj>
              </mc:Fallback>
            </mc:AlternateContent>
          </a:graphicData>
        </a:graphic>
      </p:graphicFrame>
      <p:sp>
        <p:nvSpPr>
          <p:cNvPr id="12" name="TextovéPole 11"/>
          <p:cNvSpPr txBox="1"/>
          <p:nvPr/>
        </p:nvSpPr>
        <p:spPr>
          <a:xfrm>
            <a:off x="5472584" y="91108"/>
            <a:ext cx="4608512" cy="1323439"/>
          </a:xfrm>
          <a:prstGeom prst="rect">
            <a:avLst/>
          </a:prstGeom>
          <a:blipFill dpi="0" rotWithShape="1">
            <a:blip r:embed="rId5">
              <a:alphaModFix amt="74000"/>
            </a:blip>
            <a:srcRect/>
            <a:stretch>
              <a:fillRect/>
            </a:stretch>
          </a:blipFill>
          <a:ln w="82550">
            <a:solidFill>
              <a:schemeClr val="accent6">
                <a:lumMod val="40000"/>
                <a:lumOff val="60000"/>
              </a:schemeClr>
            </a:solidFill>
            <a:prstDash val="dash"/>
          </a:ln>
        </p:spPr>
        <p:txBody>
          <a:bodyPr wrap="square" rtlCol="0">
            <a:spAutoFit/>
          </a:bodyPr>
          <a:lstStyle/>
          <a:p>
            <a:pPr algn="ctr"/>
            <a:r>
              <a:rPr lang="cs-CZ" sz="2000" dirty="0" smtClean="0">
                <a:solidFill>
                  <a:schemeClr val="accent5">
                    <a:lumMod val="50000"/>
                  </a:schemeClr>
                </a:solidFill>
                <a:latin typeface="Rockwell" panose="02060603020205020403" pitchFamily="18" charset="0"/>
              </a:rPr>
              <a:t>14 hráčů po 4 kolech už nastřílelo v Ústeckém přeboru dospělých 3 a více branek. Dva jsou dokonce z našeho oddílu </a:t>
            </a:r>
          </a:p>
        </p:txBody>
      </p:sp>
      <p:pic>
        <p:nvPicPr>
          <p:cNvPr id="13" name="Obrázek 12"/>
          <p:cNvPicPr>
            <a:picLocks noChangeAspect="1"/>
          </p:cNvPicPr>
          <p:nvPr/>
        </p:nvPicPr>
        <p:blipFill>
          <a:blip r:embed="rId6"/>
          <a:stretch>
            <a:fillRect/>
          </a:stretch>
        </p:blipFill>
        <p:spPr>
          <a:xfrm>
            <a:off x="7267544" y="5237945"/>
            <a:ext cx="885638" cy="900000"/>
          </a:xfrm>
          <a:prstGeom prst="rect">
            <a:avLst/>
          </a:prstGeom>
        </p:spPr>
      </p:pic>
      <p:pic>
        <p:nvPicPr>
          <p:cNvPr id="14" name="Obrázek 13"/>
          <p:cNvPicPr>
            <a:picLocks noChangeAspect="1"/>
          </p:cNvPicPr>
          <p:nvPr/>
        </p:nvPicPr>
        <p:blipFill>
          <a:blip r:embed="rId7"/>
          <a:stretch>
            <a:fillRect/>
          </a:stretch>
        </p:blipFill>
        <p:spPr>
          <a:xfrm>
            <a:off x="5832624" y="5016433"/>
            <a:ext cx="1019175" cy="1343025"/>
          </a:xfrm>
          <a:prstGeom prst="rect">
            <a:avLst/>
          </a:prstGeom>
        </p:spPr>
      </p:pic>
      <p:pic>
        <p:nvPicPr>
          <p:cNvPr id="15" name="Obrázek 14"/>
          <p:cNvPicPr>
            <a:picLocks noChangeAspect="1"/>
          </p:cNvPicPr>
          <p:nvPr/>
        </p:nvPicPr>
        <p:blipFill>
          <a:blip r:embed="rId8"/>
          <a:stretch>
            <a:fillRect/>
          </a:stretch>
        </p:blipFill>
        <p:spPr>
          <a:xfrm>
            <a:off x="8568926" y="4965496"/>
            <a:ext cx="1152129" cy="1393962"/>
          </a:xfrm>
          <a:prstGeom prst="rect">
            <a:avLst/>
          </a:prstGeom>
        </p:spPr>
      </p:pic>
      <p:sp>
        <p:nvSpPr>
          <p:cNvPr id="16" name="TextovéPole 15"/>
          <p:cNvSpPr txBox="1"/>
          <p:nvPr/>
        </p:nvSpPr>
        <p:spPr>
          <a:xfrm>
            <a:off x="5616600" y="6499820"/>
            <a:ext cx="1440160" cy="646331"/>
          </a:xfrm>
          <a:prstGeom prst="rect">
            <a:avLst/>
          </a:prstGeom>
          <a:solidFill>
            <a:srgbClr val="FFFF00"/>
          </a:solidFill>
          <a:ln w="44450">
            <a:solidFill>
              <a:schemeClr val="accent1">
                <a:lumMod val="50000"/>
              </a:schemeClr>
            </a:solidFill>
            <a:prstDash val="sysDash"/>
          </a:ln>
        </p:spPr>
        <p:txBody>
          <a:bodyPr wrap="square" rtlCol="0">
            <a:spAutoFit/>
          </a:bodyPr>
          <a:lstStyle/>
          <a:p>
            <a:pPr algn="ctr"/>
            <a:r>
              <a:rPr lang="cs-CZ" sz="1800" dirty="0" smtClean="0">
                <a:effectLst>
                  <a:outerShdw blurRad="38100" dist="38100" dir="2700000" algn="tl">
                    <a:srgbClr val="000000">
                      <a:alpha val="43137"/>
                    </a:srgbClr>
                  </a:outerShdw>
                </a:effectLst>
                <a:latin typeface="Tw Cen MT Condensed Extra Bold" panose="020B0803020202020204" pitchFamily="34" charset="-18"/>
              </a:rPr>
              <a:t>David</a:t>
            </a:r>
          </a:p>
          <a:p>
            <a:pPr algn="ctr"/>
            <a:r>
              <a:rPr lang="cs-CZ" sz="1800" dirty="0" smtClean="0">
                <a:effectLst>
                  <a:outerShdw blurRad="38100" dist="38100" dir="2700000" algn="tl">
                    <a:srgbClr val="000000">
                      <a:alpha val="43137"/>
                    </a:srgbClr>
                  </a:outerShdw>
                </a:effectLst>
                <a:latin typeface="Tw Cen MT Condensed Extra Bold" panose="020B0803020202020204" pitchFamily="34" charset="-18"/>
              </a:rPr>
              <a:t>Brandejs</a:t>
            </a:r>
          </a:p>
        </p:txBody>
      </p:sp>
      <p:sp>
        <p:nvSpPr>
          <p:cNvPr id="17" name="TextovéPole 16"/>
          <p:cNvSpPr txBox="1"/>
          <p:nvPr/>
        </p:nvSpPr>
        <p:spPr>
          <a:xfrm>
            <a:off x="8154579" y="6479097"/>
            <a:ext cx="1728192" cy="646331"/>
          </a:xfrm>
          <a:prstGeom prst="rect">
            <a:avLst/>
          </a:prstGeom>
          <a:solidFill>
            <a:srgbClr val="FFFF00"/>
          </a:solidFill>
          <a:ln w="28575">
            <a:solidFill>
              <a:schemeClr val="accent1">
                <a:lumMod val="50000"/>
              </a:schemeClr>
            </a:solidFill>
          </a:ln>
        </p:spPr>
        <p:txBody>
          <a:bodyPr wrap="square" rtlCol="0">
            <a:spAutoFit/>
          </a:bodyPr>
          <a:lstStyle/>
          <a:p>
            <a:pPr algn="ctr"/>
            <a:r>
              <a:rPr lang="cs-CZ" sz="1800" dirty="0" smtClean="0">
                <a:effectLst>
                  <a:outerShdw blurRad="38100" dist="38100" dir="2700000" algn="tl">
                    <a:srgbClr val="000000">
                      <a:alpha val="43137"/>
                    </a:srgbClr>
                  </a:outerShdw>
                </a:effectLst>
                <a:latin typeface="Tw Cen MT Condensed Extra Bold" panose="020B0803020202020204" pitchFamily="34" charset="-18"/>
              </a:rPr>
              <a:t>Jiří</a:t>
            </a:r>
          </a:p>
          <a:p>
            <a:pPr algn="ctr"/>
            <a:r>
              <a:rPr lang="cs-CZ" sz="1800" dirty="0" smtClean="0">
                <a:effectLst>
                  <a:outerShdw blurRad="38100" dist="38100" dir="2700000" algn="tl">
                    <a:srgbClr val="000000">
                      <a:alpha val="43137"/>
                    </a:srgbClr>
                  </a:outerShdw>
                </a:effectLst>
                <a:latin typeface="Tw Cen MT Condensed Extra Bold" panose="020B0803020202020204" pitchFamily="34" charset="-18"/>
              </a:rPr>
              <a:t>Vokoun</a:t>
            </a:r>
          </a:p>
        </p:txBody>
      </p:sp>
      <p:pic>
        <p:nvPicPr>
          <p:cNvPr id="18" name="Obrázek 17"/>
          <p:cNvPicPr>
            <a:picLocks noChangeAspect="1"/>
          </p:cNvPicPr>
          <p:nvPr/>
        </p:nvPicPr>
        <p:blipFill>
          <a:blip r:embed="rId9"/>
          <a:stretch>
            <a:fillRect/>
          </a:stretch>
        </p:blipFill>
        <p:spPr>
          <a:xfrm>
            <a:off x="1593030" y="1531268"/>
            <a:ext cx="1153035" cy="1512000"/>
          </a:xfrm>
          <a:prstGeom prst="rect">
            <a:avLst/>
          </a:prstGeom>
          <a:ln w="44450">
            <a:solidFill>
              <a:schemeClr val="accent1">
                <a:lumMod val="75000"/>
              </a:schemeClr>
            </a:solidFill>
          </a:ln>
        </p:spPr>
      </p:pic>
      <p:sp>
        <p:nvSpPr>
          <p:cNvPr id="19" name="TextovéPole 18"/>
          <p:cNvSpPr txBox="1"/>
          <p:nvPr/>
        </p:nvSpPr>
        <p:spPr>
          <a:xfrm>
            <a:off x="143992" y="3187452"/>
            <a:ext cx="4545384" cy="3985706"/>
          </a:xfrm>
          <a:prstGeom prst="rect">
            <a:avLst/>
          </a:prstGeom>
          <a:pattFill prst="dotDmnd">
            <a:fgClr>
              <a:srgbClr val="FFFF66"/>
            </a:fgClr>
            <a:bgClr>
              <a:schemeClr val="bg1"/>
            </a:bgClr>
          </a:pattFill>
          <a:ln w="53975" cmpd="sng">
            <a:solidFill>
              <a:schemeClr val="accent6">
                <a:lumMod val="40000"/>
                <a:lumOff val="60000"/>
              </a:schemeClr>
            </a:solidFill>
            <a:prstDash val="sysDot"/>
          </a:ln>
        </p:spPr>
        <p:txBody>
          <a:bodyPr wrap="square" rtlCol="0">
            <a:spAutoFit/>
          </a:bodyPr>
          <a:lstStyle/>
          <a:p>
            <a:pPr algn="ctr"/>
            <a:r>
              <a:rPr lang="cs-CZ" sz="3200" dirty="0" smtClean="0">
                <a:effectLst>
                  <a:outerShdw blurRad="50800" dist="38100" dir="10800000" algn="r" rotWithShape="0">
                    <a:srgbClr val="00B050">
                      <a:alpha val="40000"/>
                    </a:srgbClr>
                  </a:outerShdw>
                </a:effectLst>
                <a:latin typeface="Bookman Old Style" pitchFamily="18" charset="0"/>
              </a:rPr>
              <a:t>Michal  Šmidrkal</a:t>
            </a:r>
          </a:p>
          <a:p>
            <a:pPr algn="just"/>
            <a:r>
              <a:rPr lang="cs-CZ" sz="1700" dirty="0" smtClean="0">
                <a:latin typeface="Bookman Old Style" pitchFamily="18" charset="0"/>
              </a:rPr>
              <a:t>Po 3. podzimním kole Michal požádal o přestup do oddílu ve svém rodném městě. Po vzájemné dohodě s novým klubem byl do nového působiště 1.9.2017 uvolněn. Michal přišel do Štětí v zimě roku 2012 a s mužstvem dospělých vybojoval 2x postup do divize a patřil většinou k pilířům základní sestavy. Členové fotbalového oddílu a fanoušci SK Štětí mu za odvedené služby děkují a přejí mnoho dalších fotbalových i osobních úspěchů.     </a:t>
            </a:r>
          </a:p>
        </p:txBody>
      </p:sp>
      <p:sp>
        <p:nvSpPr>
          <p:cNvPr id="20" name="TextovéPole 19"/>
          <p:cNvSpPr txBox="1"/>
          <p:nvPr/>
        </p:nvSpPr>
        <p:spPr>
          <a:xfrm>
            <a:off x="143992" y="78362"/>
            <a:ext cx="4545384" cy="1384995"/>
          </a:xfrm>
          <a:prstGeom prst="rect">
            <a:avLst/>
          </a:prstGeom>
          <a:gradFill>
            <a:gsLst>
              <a:gs pos="0">
                <a:schemeClr val="accent6">
                  <a:lumMod val="20000"/>
                  <a:lumOff val="80000"/>
                </a:schemeClr>
              </a:gs>
              <a:gs pos="52000">
                <a:srgbClr val="F9BFAD"/>
              </a:gs>
              <a:gs pos="83000">
                <a:schemeClr val="accent2">
                  <a:lumMod val="20000"/>
                  <a:lumOff val="80000"/>
                </a:schemeClr>
              </a:gs>
              <a:gs pos="100000">
                <a:schemeClr val="accent1">
                  <a:lumMod val="30000"/>
                  <a:lumOff val="70000"/>
                </a:schemeClr>
              </a:gs>
            </a:gsLst>
            <a:lin ang="0" scaled="1"/>
          </a:gradFill>
        </p:spPr>
        <p:txBody>
          <a:bodyPr wrap="square" rtlCol="0">
            <a:spAutoFit/>
          </a:bodyPr>
          <a:lstStyle/>
          <a:p>
            <a:pPr algn="ctr"/>
            <a:r>
              <a:rPr lang="cs-CZ" sz="2800" u="sng" dirty="0" smtClean="0">
                <a:latin typeface="Berlin Sans FB Demi" panose="020E0802020502020306" pitchFamily="34" charset="0"/>
              </a:rPr>
              <a:t>Přestup do Sportovního klubu Roudnice</a:t>
            </a:r>
          </a:p>
          <a:p>
            <a:pPr algn="ctr"/>
            <a:r>
              <a:rPr lang="cs-CZ" sz="2800" u="sng" dirty="0" smtClean="0">
                <a:latin typeface="Berlin Sans FB Demi" panose="020E0802020502020306" pitchFamily="34" charset="0"/>
              </a:rPr>
              <a:t> nad Labem </a:t>
            </a:r>
            <a:endParaRPr lang="cs-CZ" sz="1800" u="sng" dirty="0" smtClean="0">
              <a:latin typeface="Berlin Sans FB Demi" panose="020E0802020502020306" pitchFamily="34" charset="0"/>
            </a:endParaRPr>
          </a:p>
        </p:txBody>
      </p:sp>
      <p:sp>
        <p:nvSpPr>
          <p:cNvPr id="21" name="TextovéPole 20"/>
          <p:cNvSpPr txBox="1"/>
          <p:nvPr/>
        </p:nvSpPr>
        <p:spPr>
          <a:xfrm>
            <a:off x="7426752" y="6932448"/>
            <a:ext cx="35008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Tree>
    <p:extLst>
      <p:ext uri="{BB962C8B-B14F-4D97-AF65-F5344CB8AC3E}">
        <p14:creationId xmlns:p14="http://schemas.microsoft.com/office/powerpoint/2010/main" val="404817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5472584" y="91108"/>
            <a:ext cx="4637617" cy="2123658"/>
          </a:xfrm>
          <a:prstGeom prst="rect">
            <a:avLst/>
          </a:prstGeom>
          <a:pattFill prst="narHorz">
            <a:fgClr>
              <a:schemeClr val="accent1">
                <a:lumMod val="20000"/>
                <a:lumOff val="80000"/>
              </a:schemeClr>
            </a:fgClr>
            <a:bgClr>
              <a:schemeClr val="bg1"/>
            </a:bgClr>
          </a:pattFill>
          <a:ln w="53975">
            <a:solidFill>
              <a:schemeClr val="accent6">
                <a:lumMod val="60000"/>
                <a:lumOff val="40000"/>
              </a:schemeClr>
            </a:solidFill>
          </a:ln>
        </p:spPr>
        <p:txBody>
          <a:bodyPr wrap="square" lIns="91440" tIns="45720" rIns="91440" bIns="45720">
            <a:spAutoFit/>
          </a:bodyPr>
          <a:lstStyle/>
          <a:p>
            <a:pPr algn="ctr"/>
            <a:r>
              <a:rPr lang="cs-CZ" sz="4400" b="1" cap="none" spc="0" dirty="0" smtClean="0">
                <a:ln w="9525">
                  <a:solidFill>
                    <a:srgbClr val="FFFF00"/>
                  </a:solidFill>
                  <a:prstDash val="solid"/>
                </a:ln>
                <a:solidFill>
                  <a:schemeClr val="accent6">
                    <a:lumMod val="50000"/>
                  </a:schemeClr>
                </a:solidFill>
                <a:effectLst>
                  <a:glow rad="101600">
                    <a:schemeClr val="accent6">
                      <a:satMod val="175000"/>
                      <a:alpha val="40000"/>
                    </a:schemeClr>
                  </a:glow>
                  <a:outerShdw blurRad="12700" dist="38100" dir="2700000" algn="tl" rotWithShape="0">
                    <a:schemeClr val="accent5">
                      <a:lumMod val="60000"/>
                      <a:lumOff val="40000"/>
                    </a:schemeClr>
                  </a:outerShdw>
                </a:effectLst>
              </a:rPr>
              <a:t>Partner našeho </a:t>
            </a:r>
          </a:p>
          <a:p>
            <a:pPr algn="ctr"/>
            <a:r>
              <a:rPr lang="cs-CZ" sz="4400" b="1" cap="none" spc="0" dirty="0" smtClean="0">
                <a:ln w="9525">
                  <a:solidFill>
                    <a:srgbClr val="FFFF00"/>
                  </a:solidFill>
                  <a:prstDash val="solid"/>
                </a:ln>
                <a:solidFill>
                  <a:schemeClr val="accent6">
                    <a:lumMod val="50000"/>
                  </a:schemeClr>
                </a:solidFill>
                <a:effectLst>
                  <a:glow rad="101600">
                    <a:schemeClr val="accent6">
                      <a:satMod val="175000"/>
                      <a:alpha val="40000"/>
                    </a:schemeClr>
                  </a:glow>
                  <a:outerShdw blurRad="12700" dist="38100" dir="2700000" algn="tl" rotWithShape="0">
                    <a:schemeClr val="accent5">
                      <a:lumMod val="60000"/>
                      <a:lumOff val="40000"/>
                    </a:schemeClr>
                  </a:outerShdw>
                </a:effectLst>
              </a:rPr>
              <a:t>oddílu. Děkujeme</a:t>
            </a:r>
            <a:endParaRPr lang="cs-CZ" sz="4400" b="1" cap="none" spc="0" dirty="0">
              <a:ln w="9525">
                <a:solidFill>
                  <a:srgbClr val="FFFF00"/>
                </a:solidFill>
                <a:prstDash val="solid"/>
              </a:ln>
              <a:solidFill>
                <a:schemeClr val="accent6">
                  <a:lumMod val="50000"/>
                </a:schemeClr>
              </a:solidFill>
              <a:effectLst>
                <a:glow rad="101600">
                  <a:schemeClr val="accent6">
                    <a:satMod val="175000"/>
                    <a:alpha val="40000"/>
                  </a:schemeClr>
                </a:glow>
                <a:outerShdw blurRad="12700" dist="38100" dir="2700000" algn="tl" rotWithShape="0">
                  <a:schemeClr val="accent5">
                    <a:lumMod val="60000"/>
                    <a:lumOff val="40000"/>
                  </a:schemeClr>
                </a:outerShdw>
              </a:effectLst>
            </a:endParaRPr>
          </a:p>
        </p:txBody>
      </p:sp>
      <p:pic>
        <p:nvPicPr>
          <p:cNvPr id="8" name="Obrázek 7"/>
          <p:cNvPicPr>
            <a:picLocks noChangeAspect="1"/>
          </p:cNvPicPr>
          <p:nvPr/>
        </p:nvPicPr>
        <p:blipFill>
          <a:blip r:embed="rId2"/>
          <a:stretch>
            <a:fillRect/>
          </a:stretch>
        </p:blipFill>
        <p:spPr>
          <a:xfrm>
            <a:off x="5472583" y="2427233"/>
            <a:ext cx="4637617" cy="2592288"/>
          </a:xfrm>
          <a:prstGeom prst="rect">
            <a:avLst/>
          </a:prstGeom>
        </p:spPr>
      </p:pic>
      <p:pic>
        <p:nvPicPr>
          <p:cNvPr id="9" name="Obrázek 8"/>
          <p:cNvPicPr>
            <a:picLocks noChangeAspect="1"/>
          </p:cNvPicPr>
          <p:nvPr/>
        </p:nvPicPr>
        <p:blipFill>
          <a:blip r:embed="rId3"/>
          <a:stretch>
            <a:fillRect/>
          </a:stretch>
        </p:blipFill>
        <p:spPr>
          <a:xfrm>
            <a:off x="5457922" y="5275684"/>
            <a:ext cx="4540750" cy="1476000"/>
          </a:xfrm>
          <a:prstGeom prst="rect">
            <a:avLst/>
          </a:prstGeom>
        </p:spPr>
      </p:pic>
      <p:pic>
        <p:nvPicPr>
          <p:cNvPr id="10" name="Obrázek 9"/>
          <p:cNvPicPr>
            <a:picLocks noChangeAspect="1"/>
          </p:cNvPicPr>
          <p:nvPr/>
        </p:nvPicPr>
        <p:blipFill>
          <a:blip r:embed="rId4"/>
          <a:stretch>
            <a:fillRect/>
          </a:stretch>
        </p:blipFill>
        <p:spPr>
          <a:xfrm>
            <a:off x="91356" y="1243236"/>
            <a:ext cx="4561532" cy="2533650"/>
          </a:xfrm>
          <a:prstGeom prst="rect">
            <a:avLst/>
          </a:prstGeom>
        </p:spPr>
      </p:pic>
      <p:sp>
        <p:nvSpPr>
          <p:cNvPr id="11" name="TextovéPole 10"/>
          <p:cNvSpPr txBox="1"/>
          <p:nvPr/>
        </p:nvSpPr>
        <p:spPr>
          <a:xfrm>
            <a:off x="143992" y="648008"/>
            <a:ext cx="2232248" cy="523220"/>
          </a:xfrm>
          <a:prstGeom prst="rect">
            <a:avLst/>
          </a:prstGeom>
          <a:gradFill flip="none" rotWithShape="1">
            <a:gsLst>
              <a:gs pos="0">
                <a:schemeClr val="accent6">
                  <a:lumMod val="20000"/>
                  <a:lumOff val="80000"/>
                </a:schemeClr>
              </a:gs>
              <a:gs pos="52000">
                <a:srgbClr val="FFFF66"/>
              </a:gs>
              <a:gs pos="83000">
                <a:schemeClr val="accent2">
                  <a:lumMod val="20000"/>
                  <a:lumOff val="80000"/>
                </a:schemeClr>
              </a:gs>
              <a:gs pos="100000">
                <a:schemeClr val="accent6">
                  <a:lumMod val="20000"/>
                  <a:lumOff val="80000"/>
                </a:schemeClr>
              </a:gs>
            </a:gsLst>
            <a:lin ang="0" scaled="1"/>
            <a:tileRect/>
          </a:gradFill>
        </p:spPr>
        <p:txBody>
          <a:bodyPr wrap="square" rtlCol="0">
            <a:spAutoFit/>
          </a:bodyPr>
          <a:lstStyle/>
          <a:p>
            <a:pPr algn="ctr"/>
            <a:r>
              <a:rPr lang="cs-CZ" sz="1400" dirty="0" smtClean="0">
                <a:effectLst>
                  <a:outerShdw blurRad="38100" dist="38100" dir="2700000" algn="tl">
                    <a:srgbClr val="000000">
                      <a:alpha val="43137"/>
                    </a:srgbClr>
                  </a:outerShdw>
                </a:effectLst>
                <a:latin typeface="Century Gothic" panose="020B0502020202020204" pitchFamily="34" charset="0"/>
              </a:rPr>
              <a:t>Severočeský přebor dospělých 1971 - 1972</a:t>
            </a:r>
          </a:p>
        </p:txBody>
      </p:sp>
      <p:pic>
        <p:nvPicPr>
          <p:cNvPr id="13" name="Obrázek 12"/>
          <p:cNvPicPr>
            <a:picLocks noChangeAspect="1"/>
          </p:cNvPicPr>
          <p:nvPr/>
        </p:nvPicPr>
        <p:blipFill>
          <a:blip r:embed="rId5"/>
          <a:stretch>
            <a:fillRect/>
          </a:stretch>
        </p:blipFill>
        <p:spPr>
          <a:xfrm>
            <a:off x="2547863" y="708695"/>
            <a:ext cx="2105025" cy="390525"/>
          </a:xfrm>
          <a:prstGeom prst="rect">
            <a:avLst/>
          </a:prstGeom>
        </p:spPr>
      </p:pic>
      <p:sp>
        <p:nvSpPr>
          <p:cNvPr id="14" name="TextovéPole 13"/>
          <p:cNvSpPr txBox="1"/>
          <p:nvPr/>
        </p:nvSpPr>
        <p:spPr>
          <a:xfrm>
            <a:off x="504032" y="91108"/>
            <a:ext cx="4148856" cy="338554"/>
          </a:xfrm>
          <a:prstGeom prst="rect">
            <a:avLst/>
          </a:prstGeom>
          <a:blipFill>
            <a:blip r:embed="rId6">
              <a:alphaModFix amt="74000"/>
            </a:blip>
            <a:tile tx="0" ty="0" sx="100000" sy="100000" flip="none" algn="tl"/>
          </a:blipFill>
        </p:spPr>
        <p:txBody>
          <a:bodyPr wrap="square" rtlCol="0">
            <a:spAutoFit/>
          </a:bodyPr>
          <a:lstStyle/>
          <a:p>
            <a:pPr algn="ctr"/>
            <a:r>
              <a:rPr lang="cs-CZ" sz="1600" u="sng" dirty="0" smtClean="0">
                <a:latin typeface="Bookman Old Style" pitchFamily="18" charset="0"/>
              </a:rPr>
              <a:t>Konečné tabulky daleké minulosti</a:t>
            </a:r>
          </a:p>
        </p:txBody>
      </p:sp>
      <p:pic>
        <p:nvPicPr>
          <p:cNvPr id="15" name="Picture 16"/>
          <p:cNvPicPr>
            <a:picLocks noChangeAspect="1" noChangeArrowheads="1"/>
          </p:cNvPicPr>
          <p:nvPr/>
        </p:nvPicPr>
        <p:blipFill>
          <a:blip r:embed="rId7" cstate="print"/>
          <a:srcRect/>
          <a:stretch>
            <a:fillRect/>
          </a:stretch>
        </p:blipFill>
        <p:spPr bwMode="auto">
          <a:xfrm>
            <a:off x="91356" y="4754951"/>
            <a:ext cx="4649083" cy="2392941"/>
          </a:xfrm>
          <a:prstGeom prst="rect">
            <a:avLst/>
          </a:prstGeom>
          <a:noFill/>
          <a:ln w="1">
            <a:noFill/>
            <a:miter lim="800000"/>
            <a:headEnd/>
            <a:tailEnd type="none" w="med" len="med"/>
          </a:ln>
          <a:effectLst/>
        </p:spPr>
      </p:pic>
      <p:pic>
        <p:nvPicPr>
          <p:cNvPr id="16" name="Obrázek 15"/>
          <p:cNvPicPr>
            <a:picLocks noChangeAspect="1"/>
          </p:cNvPicPr>
          <p:nvPr/>
        </p:nvPicPr>
        <p:blipFill>
          <a:blip r:embed="rId8"/>
          <a:stretch>
            <a:fillRect/>
          </a:stretch>
        </p:blipFill>
        <p:spPr>
          <a:xfrm>
            <a:off x="1440136" y="3848894"/>
            <a:ext cx="1443699" cy="828000"/>
          </a:xfrm>
          <a:prstGeom prst="rect">
            <a:avLst/>
          </a:prstGeom>
        </p:spPr>
      </p:pic>
      <p:sp>
        <p:nvSpPr>
          <p:cNvPr id="17" name="TextovéPole 16"/>
          <p:cNvSpPr txBox="1"/>
          <p:nvPr/>
        </p:nvSpPr>
        <p:spPr>
          <a:xfrm>
            <a:off x="7540837" y="6932448"/>
            <a:ext cx="45202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spTree>
    <p:extLst>
      <p:ext uri="{BB962C8B-B14F-4D97-AF65-F5344CB8AC3E}">
        <p14:creationId xmlns:p14="http://schemas.microsoft.com/office/powerpoint/2010/main" val="272123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68" y="247110"/>
            <a:ext cx="4826246" cy="6186309"/>
          </a:xfrm>
          <a:prstGeom prst="rect">
            <a:avLst/>
          </a:prstGeom>
          <a:blipFill dpi="0" rotWithShape="1">
            <a:blip r:embed="rId3" cstate="print">
              <a:alphaModFix amt="27000"/>
            </a:blip>
            <a:srcRect/>
            <a:stretch>
              <a:fillRect/>
            </a:stretch>
          </a:blipFill>
          <a:ln w="57150">
            <a:solidFill>
              <a:srgbClr val="00B0F0"/>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400" i="1" u="sng" dirty="0">
                <a:ln w="9525" cap="flat">
                  <a:noFill/>
                  <a:prstDash val="solid"/>
                  <a:round/>
                </a:ln>
                <a:solidFill>
                  <a:srgbClr val="FF0066"/>
                </a:solidFill>
                <a:effectLst>
                  <a:glow rad="101600">
                    <a:srgbClr val="FFFF00"/>
                  </a:glow>
                  <a:outerShdw blurRad="50800" dist="38100" dir="2700000" algn="tl" rotWithShape="0">
                    <a:prstClr val="black">
                      <a:alpha val="40000"/>
                    </a:prstClr>
                  </a:outerShdw>
                </a:effectLst>
                <a:latin typeface="Berlin Sans FB" panose="020E0602020502020306" pitchFamily="34" charset="0"/>
                <a:ea typeface="Malgun Gothic" pitchFamily="34" charset="-127"/>
                <a:cs typeface="Arabic Typesetting" panose="03020402040406030203" pitchFamily="66" charset="-78"/>
              </a:rPr>
              <a:t>Vážení sportovní </a:t>
            </a:r>
            <a:endParaRPr lang="cs-CZ" sz="4400" i="1" u="sng" dirty="0" smtClean="0">
              <a:ln w="9525" cap="flat">
                <a:noFill/>
                <a:prstDash val="solid"/>
                <a:round/>
              </a:ln>
              <a:solidFill>
                <a:srgbClr val="FF0066"/>
              </a:solidFill>
              <a:effectLst>
                <a:glow rad="101600">
                  <a:srgbClr val="FFFF00"/>
                </a:glow>
                <a:outerShdw blurRad="50800" dist="38100" dir="2700000" algn="tl" rotWithShape="0">
                  <a:prstClr val="black">
                    <a:alpha val="40000"/>
                  </a:prstClr>
                </a:outerShdw>
              </a:effectLst>
              <a:latin typeface="Berlin Sans FB" panose="020E0602020502020306" pitchFamily="34" charset="0"/>
              <a:ea typeface="Malgun Gothic" pitchFamily="34" charset="-127"/>
              <a:cs typeface="Arabic Typesetting" panose="03020402040406030203" pitchFamily="66" charset="-78"/>
            </a:endParaRPr>
          </a:p>
          <a:p>
            <a:pPr algn="ctr" eaLnBrk="0" hangingPunct="0">
              <a:defRPr/>
            </a:pPr>
            <a:r>
              <a:rPr lang="cs-CZ" sz="4400" i="1" u="sng" dirty="0" smtClean="0">
                <a:ln w="9525" cap="flat">
                  <a:noFill/>
                  <a:prstDash val="solid"/>
                  <a:round/>
                </a:ln>
                <a:solidFill>
                  <a:srgbClr val="FF0066"/>
                </a:solidFill>
                <a:effectLst>
                  <a:glow rad="101600">
                    <a:srgbClr val="FFFF00"/>
                  </a:glow>
                  <a:outerShdw blurRad="50800" dist="38100" dir="2700000" algn="tl" rotWithShape="0">
                    <a:prstClr val="black">
                      <a:alpha val="40000"/>
                    </a:prstClr>
                  </a:outerShdw>
                </a:effectLst>
                <a:latin typeface="Berlin Sans FB" panose="020E0602020502020306" pitchFamily="34" charset="0"/>
                <a:ea typeface="Malgun Gothic" pitchFamily="34" charset="-127"/>
                <a:cs typeface="Arabic Typesetting" panose="03020402040406030203" pitchFamily="66" charset="-78"/>
              </a:rPr>
              <a:t>přátelé</a:t>
            </a:r>
          </a:p>
          <a:p>
            <a:pPr algn="just" eaLnBrk="0" hangingPunct="0">
              <a:defRPr/>
            </a:pPr>
            <a:r>
              <a:rPr lang="cs-CZ" sz="1100" i="1" dirty="0" smtClean="0">
                <a:latin typeface="Arial" pitchFamily="34" charset="0"/>
                <a:cs typeface="Arial" pitchFamily="34" charset="0"/>
              </a:rPr>
              <a:t>      jsme velice rádi, že jste opět navštívili zdejší stadion a přišli jste shlédnout další už 3. mistrovský zápas mužstva dospělých v tomto ročníku.  Prázdniny skončily. Děti se vrátily do škol a fotbalový život ve všech věkových úrovních se rozjel na plné obrátky. Od </a:t>
            </a:r>
            <a:r>
              <a:rPr lang="cs-CZ" sz="1100" i="1" dirty="0" err="1" smtClean="0">
                <a:latin typeface="Arial" pitchFamily="34" charset="0"/>
                <a:cs typeface="Arial" pitchFamily="34" charset="0"/>
              </a:rPr>
              <a:t>minipřípravek</a:t>
            </a:r>
            <a:r>
              <a:rPr lang="cs-CZ" sz="1100" i="1" dirty="0" smtClean="0">
                <a:latin typeface="Arial" pitchFamily="34" charset="0"/>
                <a:cs typeface="Arial" pitchFamily="34" charset="0"/>
              </a:rPr>
              <a:t> až po dorost. O všech zápasech přinášíme podrobné informace, ve kterých se dozvíte, jak na tom jednotlivá mužstva jsou  a jak se jim povedl vstup do soutěže. Ohlédneme-li se se za minulým víkendem, tak musíme jen chválit.  Dorost nastřílel Trnovanům 14 branek, starší žáci nasázeli sdruženému týmu Junioru a </a:t>
            </a:r>
            <a:r>
              <a:rPr lang="cs-CZ" sz="1100" i="1" dirty="0" err="1" smtClean="0">
                <a:latin typeface="Arial" pitchFamily="34" charset="0"/>
                <a:cs typeface="Arial" pitchFamily="34" charset="0"/>
              </a:rPr>
              <a:t>FKTeplic</a:t>
            </a:r>
            <a:r>
              <a:rPr lang="cs-CZ" sz="1100" i="1" dirty="0" smtClean="0">
                <a:latin typeface="Arial" pitchFamily="34" charset="0"/>
                <a:cs typeface="Arial" pitchFamily="34" charset="0"/>
              </a:rPr>
              <a:t> desítku a mladší žáci stejného soupeře v Ústeckém přeboru porazili tím nejtěsnějším rozdílem 3:2. Vítezství nezaznamenala jen mladší přípravka na turnaji v Úštěku. Vynahradila si to však starší přípravka o den později v neděli na turnaji v Žitenicích, kde všechny své soupeře porazila a obsadila 1. místo. Krásnou třešinku za minulým velice úspěšným víkendem připravilo v neděli odpoledne  mužstvo dospělých v Modré. Předvedlo pohledný fotbal okořeněný 4 brankami a to ještě, hlavně v 1. poločasu, zahodilo velké množství brankových příležitostí. Zápas završil třetí výhru v řadě a posunul nás už na 2. místo v tabulce. Z výkonů mužstva dospělých máme zatím velkou radost. Jak by také ne, když po sestupu z divize se tým velmi zúžil a museli jsme  často počítat kolik nás do příštího ročníku vůbec bude. Kádr se nakonec podařilo stabilizovat i vhodně doplnit a dosavadní  úroveň hry nám dává věřit , že výsledky budou i nadále dobré.  Ty nejtěžší zápasy nás však ale teprve čekají. Hned za týden jeden z nich. Jedeme až do dalekého Vilémova, kde se snadno nevyhrává. No a v další domácím utkání přivítáme Mostecký fotbalový klub, který zatím ještě  nepřišel o bod. Buďte s námi  a staňte se 12 hráčem našeho týmu.</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6048648" y="3340264"/>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1" name="TextovéPole 10"/>
          <p:cNvSpPr txBox="1"/>
          <p:nvPr/>
        </p:nvSpPr>
        <p:spPr>
          <a:xfrm>
            <a:off x="6768728" y="6424590"/>
            <a:ext cx="4680520" cy="707886"/>
          </a:xfrm>
          <a:prstGeom prst="rect">
            <a:avLst/>
          </a:prstGeom>
          <a:noFill/>
          <a:ln>
            <a:noFill/>
          </a:ln>
        </p:spPr>
        <p:txBody>
          <a:bodyPr wrap="square" rtlCol="0">
            <a:spAutoFit/>
          </a:bodyPr>
          <a:lstStyle/>
          <a:p>
            <a:pPr algn="ctr"/>
            <a:r>
              <a:rPr lang="cs-CZ" sz="2000" dirty="0" smtClean="0">
                <a:solidFill>
                  <a:srgbClr val="666633"/>
                </a:solidFill>
                <a:latin typeface="Cooper Black" pitchFamily="18" charset="0"/>
                <a:cs typeface="David" pitchFamily="34" charset="-79"/>
              </a:rPr>
              <a:t>Štětí </a:t>
            </a:r>
          </a:p>
          <a:p>
            <a:pPr algn="ctr"/>
            <a:r>
              <a:rPr lang="cs-CZ" sz="2000" dirty="0" smtClean="0">
                <a:solidFill>
                  <a:srgbClr val="666633"/>
                </a:solidFill>
                <a:latin typeface="Cooper Black" pitchFamily="18" charset="0"/>
                <a:cs typeface="David" pitchFamily="34" charset="-79"/>
              </a:rPr>
              <a:t>Do toho</a:t>
            </a:r>
          </a:p>
        </p:txBody>
      </p:sp>
      <p:sp>
        <p:nvSpPr>
          <p:cNvPr id="15" name="TextovéPole 14"/>
          <p:cNvSpPr txBox="1"/>
          <p:nvPr/>
        </p:nvSpPr>
        <p:spPr>
          <a:xfrm>
            <a:off x="71984" y="114915"/>
            <a:ext cx="4464496" cy="1200329"/>
          </a:xfrm>
          <a:prstGeom prst="rect">
            <a:avLst/>
          </a:prstGeom>
          <a:blipFill>
            <a:blip r:embed="rId4"/>
            <a:stretch>
              <a:fillRect/>
            </a:stretch>
          </a:blipFill>
          <a:ln w="66675">
            <a:solidFill>
              <a:srgbClr val="666699"/>
            </a:solidFill>
            <a:prstDash val="sysDash"/>
          </a:ln>
        </p:spPr>
        <p:txBody>
          <a:bodyPr wrap="square" rtlCol="0">
            <a:spAutoFit/>
          </a:bodyPr>
          <a:lstStyle/>
          <a:p>
            <a:pPr algn="ctr"/>
            <a:r>
              <a:rPr lang="cs-CZ" sz="2400" dirty="0" smtClean="0">
                <a:solidFill>
                  <a:srgbClr val="FF0000"/>
                </a:solidFill>
                <a:latin typeface="GungsuhChe" panose="02030609000101010101" pitchFamily="49" charset="-127"/>
                <a:ea typeface="GungsuhChe" panose="02030609000101010101" pitchFamily="49" charset="-127"/>
              </a:rPr>
              <a:t>Starou gardu čekal v úvodním kole okresního přeboru </a:t>
            </a:r>
            <a:r>
              <a:rPr lang="cs-CZ" sz="2400" smtClean="0">
                <a:solidFill>
                  <a:srgbClr val="FF0000"/>
                </a:solidFill>
                <a:latin typeface="GungsuhChe" panose="02030609000101010101" pitchFamily="49" charset="-127"/>
                <a:ea typeface="GungsuhChe" panose="02030609000101010101" pitchFamily="49" charset="-127"/>
              </a:rPr>
              <a:t>těžký </a:t>
            </a:r>
            <a:r>
              <a:rPr lang="cs-CZ" sz="2400" smtClean="0">
                <a:solidFill>
                  <a:srgbClr val="FF0000"/>
                </a:solidFill>
                <a:latin typeface="GungsuhChe" panose="02030609000101010101" pitchFamily="49" charset="-127"/>
                <a:ea typeface="GungsuhChe" panose="02030609000101010101" pitchFamily="49" charset="-127"/>
              </a:rPr>
              <a:t>soupeř</a:t>
            </a:r>
            <a:endParaRPr lang="cs-CZ" sz="2400" dirty="0" smtClean="0">
              <a:solidFill>
                <a:srgbClr val="FF0000"/>
              </a:solidFill>
              <a:latin typeface="GungsuhChe" panose="02030609000101010101" pitchFamily="49" charset="-127"/>
              <a:ea typeface="GungsuhChe" panose="02030609000101010101" pitchFamily="49" charset="-127"/>
            </a:endParaRPr>
          </a:p>
        </p:txBody>
      </p:sp>
      <p:sp>
        <p:nvSpPr>
          <p:cNvPr id="17" name="TextovéPole 16"/>
          <p:cNvSpPr txBox="1"/>
          <p:nvPr/>
        </p:nvSpPr>
        <p:spPr>
          <a:xfrm>
            <a:off x="160459" y="1555662"/>
            <a:ext cx="4320480" cy="3477875"/>
          </a:xfrm>
          <a:prstGeom prst="rect">
            <a:avLst/>
          </a:prstGeom>
          <a:noFill/>
        </p:spPr>
        <p:txBody>
          <a:bodyPr wrap="square" rtlCol="0">
            <a:spAutoFit/>
          </a:bodyPr>
          <a:lstStyle/>
          <a:p>
            <a:pPr algn="ctr"/>
            <a:r>
              <a:rPr lang="cs-CZ" sz="1800" u="sng" dirty="0" err="1" smtClean="0">
                <a:latin typeface="Arial Black" panose="020B0A04020102020204" pitchFamily="34" charset="0"/>
              </a:rPr>
              <a:t>Tigo</a:t>
            </a:r>
            <a:r>
              <a:rPr lang="cs-CZ" sz="1800" u="sng" dirty="0" smtClean="0">
                <a:latin typeface="Arial Black" panose="020B0A04020102020204" pitchFamily="34" charset="0"/>
              </a:rPr>
              <a:t> Nučnice 1996 – Sepap Štětí</a:t>
            </a:r>
          </a:p>
          <a:p>
            <a:pPr algn="ctr"/>
            <a:r>
              <a:rPr lang="cs-CZ" sz="1800" u="sng" dirty="0" smtClean="0">
                <a:latin typeface="Arial Black" panose="020B0A04020102020204" pitchFamily="34" charset="0"/>
              </a:rPr>
              <a:t>7:4</a:t>
            </a:r>
            <a:r>
              <a:rPr lang="cs-CZ" sz="2000" u="sng" dirty="0" smtClean="0">
                <a:latin typeface="Arial Black" panose="020B0A04020102020204" pitchFamily="34" charset="0"/>
              </a:rPr>
              <a:t>   </a:t>
            </a:r>
            <a:r>
              <a:rPr lang="cs-CZ" sz="1800" u="sng" dirty="0" smtClean="0">
                <a:latin typeface="Arial Black" panose="020B0A04020102020204" pitchFamily="34" charset="0"/>
              </a:rPr>
              <a:t>25.8.2017  Brňany</a:t>
            </a:r>
          </a:p>
          <a:p>
            <a:pPr algn="just"/>
            <a:r>
              <a:rPr lang="cs-CZ" sz="1400" dirty="0" smtClean="0">
                <a:latin typeface="Arial" panose="020B0604020202020204" pitchFamily="34" charset="0"/>
                <a:cs typeface="Arial" panose="020B0604020202020204" pitchFamily="34" charset="0"/>
              </a:rPr>
              <a:t>Po létě první těžká zkouška. Zápas se pro nás příliš dobře nevyvíjel. Prohrávali jsme v průběhu 2. poločasu dokonce už 5:1. Chlapci se však semkli a dokázali snížit na rozdíl jedné branky 4:5. Domácí odpověděli brankou na 6:4 s kopačky Lukáše Stejskala. Gól to byl však více než sporný a reklamovali jsme postavení mimo hru. Nebylo nám to ale nic platné. Branka platila a vzhledem k tomu, že už zase tolik času dokonce nezbývalo, tak bylo o osudu utkání rozhodnuto. Domácí ještě stačili jednu branku přidat. </a:t>
            </a:r>
          </a:p>
          <a:p>
            <a:pPr algn="just"/>
            <a:r>
              <a:rPr lang="cs-CZ" sz="1400" u="sng" dirty="0" smtClean="0">
                <a:latin typeface="Arial" panose="020B0604020202020204" pitchFamily="34" charset="0"/>
                <a:cs typeface="Arial" panose="020B0604020202020204" pitchFamily="34" charset="0"/>
              </a:rPr>
              <a:t>Branky: </a:t>
            </a:r>
            <a:r>
              <a:rPr lang="cs-CZ" sz="1400" dirty="0" err="1" smtClean="0">
                <a:latin typeface="Arial" panose="020B0604020202020204" pitchFamily="34" charset="0"/>
                <a:cs typeface="Arial" panose="020B0604020202020204" pitchFamily="34" charset="0"/>
              </a:rPr>
              <a:t>Božik</a:t>
            </a:r>
            <a:r>
              <a:rPr lang="cs-CZ" sz="1400" dirty="0" smtClean="0">
                <a:latin typeface="Arial" panose="020B0604020202020204" pitchFamily="34" charset="0"/>
                <a:cs typeface="Arial" panose="020B0604020202020204" pitchFamily="34" charset="0"/>
              </a:rPr>
              <a:t>, </a:t>
            </a:r>
            <a:r>
              <a:rPr lang="cs-CZ" sz="1400" dirty="0" err="1" smtClean="0">
                <a:latin typeface="Arial" panose="020B0604020202020204" pitchFamily="34" charset="0"/>
                <a:cs typeface="Arial" panose="020B0604020202020204" pitchFamily="34" charset="0"/>
              </a:rPr>
              <a:t>J,Arazim</a:t>
            </a:r>
            <a:r>
              <a:rPr lang="cs-CZ" sz="1400" dirty="0" smtClean="0">
                <a:latin typeface="Arial" panose="020B0604020202020204" pitchFamily="34" charset="0"/>
                <a:cs typeface="Arial" panose="020B0604020202020204" pitchFamily="34" charset="0"/>
              </a:rPr>
              <a:t>, </a:t>
            </a:r>
            <a:r>
              <a:rPr lang="cs-CZ" sz="1400" dirty="0" err="1" smtClean="0">
                <a:latin typeface="Arial" panose="020B0604020202020204" pitchFamily="34" charset="0"/>
                <a:cs typeface="Arial" panose="020B0604020202020204" pitchFamily="34" charset="0"/>
              </a:rPr>
              <a:t>P.Čermák</a:t>
            </a:r>
            <a:r>
              <a:rPr lang="cs-CZ" sz="1400" dirty="0" smtClean="0">
                <a:latin typeface="Arial" panose="020B0604020202020204" pitchFamily="34" charset="0"/>
                <a:cs typeface="Arial" panose="020B0604020202020204" pitchFamily="34" charset="0"/>
              </a:rPr>
              <a:t>, Kratochvíl </a:t>
            </a:r>
            <a:endParaRPr lang="cs-CZ" sz="1400" dirty="0" smtClean="0">
              <a:latin typeface="Bookman Old Style" pitchFamily="18" charset="0"/>
            </a:endParaRPr>
          </a:p>
        </p:txBody>
      </p:sp>
      <p:pic>
        <p:nvPicPr>
          <p:cNvPr id="2" name="Obrázek 1"/>
          <p:cNvPicPr>
            <a:picLocks noChangeAspect="1"/>
          </p:cNvPicPr>
          <p:nvPr/>
        </p:nvPicPr>
        <p:blipFill>
          <a:blip r:embed="rId5"/>
          <a:stretch>
            <a:fillRect/>
          </a:stretch>
        </p:blipFill>
        <p:spPr>
          <a:xfrm>
            <a:off x="885151" y="5081663"/>
            <a:ext cx="2374344" cy="1728000"/>
          </a:xfrm>
          <a:prstGeom prst="rect">
            <a:avLst/>
          </a:prstGeom>
        </p:spPr>
      </p:pic>
      <p:sp>
        <p:nvSpPr>
          <p:cNvPr id="18" name="TextovéPole 17"/>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111" name="Dvojitá vlna 110"/>
          <p:cNvSpPr/>
          <p:nvPr/>
        </p:nvSpPr>
        <p:spPr bwMode="auto">
          <a:xfrm>
            <a:off x="144421" y="102924"/>
            <a:ext cx="4536076" cy="1034787"/>
          </a:xfrm>
          <a:prstGeom prst="doubleWave">
            <a:avLst/>
          </a:prstGeom>
          <a:gradFill>
            <a:gsLst>
              <a:gs pos="0">
                <a:schemeClr val="accent1">
                  <a:lumMod val="5000"/>
                  <a:lumOff val="95000"/>
                </a:schemeClr>
              </a:gs>
              <a:gs pos="27000">
                <a:srgbClr val="FF99FF"/>
              </a:gs>
              <a:gs pos="55000">
                <a:srgbClr val="E9F890"/>
              </a:gs>
              <a:gs pos="87000">
                <a:srgbClr val="FFC000"/>
              </a:gs>
            </a:gsLst>
            <a:lin ang="5400000" scaled="1"/>
          </a:gradFill>
          <a:ln w="47625">
            <a:solidFill>
              <a:srgbClr val="FF0066"/>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400" i="0" u="none" strike="noStrike" normalizeH="0" baseline="0" dirty="0" smtClean="0">
                <a:ln w="0"/>
                <a:solidFill>
                  <a:schemeClr val="accent5">
                    <a:lumMod val="50000"/>
                  </a:schemeClr>
                </a:solidFill>
                <a:effectLst>
                  <a:outerShdw blurRad="38100" dist="19050" dir="2700000" algn="tl" rotWithShape="0">
                    <a:schemeClr val="dk1">
                      <a:alpha val="40000"/>
                    </a:schemeClr>
                  </a:outerShdw>
                </a:effectLst>
                <a:latin typeface="Algerian" panose="04020705040A02060702" pitchFamily="82" charset="0"/>
                <a:cs typeface="Arial" pitchFamily="34" charset="0"/>
              </a:rPr>
              <a:t>Program na hřišti ve Štětí</a:t>
            </a:r>
          </a:p>
          <a:p>
            <a:pPr marL="0" marR="0" indent="0" algn="ctr" defTabSz="914400" rtl="0" eaLnBrk="0" fontAlgn="base" latinLnBrk="0" hangingPunct="0">
              <a:lnSpc>
                <a:spcPct val="100000"/>
              </a:lnSpc>
              <a:spcBef>
                <a:spcPct val="0"/>
              </a:spcBef>
              <a:spcAft>
                <a:spcPct val="0"/>
              </a:spcAft>
              <a:buClrTx/>
              <a:buSzTx/>
              <a:buFontTx/>
              <a:buNone/>
              <a:tabLst/>
            </a:pPr>
            <a:r>
              <a:rPr kumimoji="0" lang="cs-CZ" sz="2400" i="0" u="none" strike="noStrike" normalizeH="0" baseline="0" dirty="0" smtClean="0">
                <a:ln w="0"/>
                <a:solidFill>
                  <a:schemeClr val="accent5">
                    <a:lumMod val="50000"/>
                  </a:schemeClr>
                </a:solidFill>
                <a:effectLst>
                  <a:outerShdw blurRad="38100" dist="19050" dir="2700000" algn="tl" rotWithShape="0">
                    <a:schemeClr val="dk1">
                      <a:alpha val="40000"/>
                    </a:schemeClr>
                  </a:outerShdw>
                </a:effectLst>
                <a:latin typeface="Algerian" panose="04020705040A02060702" pitchFamily="82" charset="0"/>
                <a:cs typeface="Arial" pitchFamily="34" charset="0"/>
              </a:rPr>
              <a:t> o tomto víkendu</a:t>
            </a:r>
          </a:p>
        </p:txBody>
      </p:sp>
      <p:graphicFrame>
        <p:nvGraphicFramePr>
          <p:cNvPr id="112" name="Tabulka 111"/>
          <p:cNvGraphicFramePr>
            <a:graphicFrameLocks noGrp="1"/>
          </p:cNvGraphicFramePr>
          <p:nvPr>
            <p:extLst>
              <p:ext uri="{D42A27DB-BD31-4B8C-83A1-F6EECF244321}">
                <p14:modId xmlns:p14="http://schemas.microsoft.com/office/powerpoint/2010/main" val="647664649"/>
              </p:ext>
            </p:extLst>
          </p:nvPr>
        </p:nvGraphicFramePr>
        <p:xfrm>
          <a:off x="143992" y="1274460"/>
          <a:ext cx="4554885" cy="1256749"/>
        </p:xfrm>
        <a:graphic>
          <a:graphicData uri="http://schemas.openxmlformats.org/drawingml/2006/table">
            <a:tbl>
              <a:tblPr/>
              <a:tblGrid>
                <a:gridCol w="549122">
                  <a:extLst>
                    <a:ext uri="{9D8B030D-6E8A-4147-A177-3AD203B41FA5}">
                      <a16:colId xmlns:a16="http://schemas.microsoft.com/office/drawing/2014/main" val="940738477"/>
                    </a:ext>
                  </a:extLst>
                </a:gridCol>
                <a:gridCol w="486629">
                  <a:extLst>
                    <a:ext uri="{9D8B030D-6E8A-4147-A177-3AD203B41FA5}">
                      <a16:colId xmlns:a16="http://schemas.microsoft.com/office/drawing/2014/main" val="442943798"/>
                    </a:ext>
                  </a:extLst>
                </a:gridCol>
                <a:gridCol w="359041">
                  <a:extLst>
                    <a:ext uri="{9D8B030D-6E8A-4147-A177-3AD203B41FA5}">
                      <a16:colId xmlns:a16="http://schemas.microsoft.com/office/drawing/2014/main" val="4045724220"/>
                    </a:ext>
                  </a:extLst>
                </a:gridCol>
                <a:gridCol w="971524">
                  <a:extLst>
                    <a:ext uri="{9D8B030D-6E8A-4147-A177-3AD203B41FA5}">
                      <a16:colId xmlns:a16="http://schemas.microsoft.com/office/drawing/2014/main" val="1565973838"/>
                    </a:ext>
                  </a:extLst>
                </a:gridCol>
                <a:gridCol w="752403">
                  <a:extLst>
                    <a:ext uri="{9D8B030D-6E8A-4147-A177-3AD203B41FA5}">
                      <a16:colId xmlns:a16="http://schemas.microsoft.com/office/drawing/2014/main" val="1324031756"/>
                    </a:ext>
                  </a:extLst>
                </a:gridCol>
                <a:gridCol w="718083">
                  <a:extLst>
                    <a:ext uri="{9D8B030D-6E8A-4147-A177-3AD203B41FA5}">
                      <a16:colId xmlns:a16="http://schemas.microsoft.com/office/drawing/2014/main" val="4025375558"/>
                    </a:ext>
                  </a:extLst>
                </a:gridCol>
                <a:gridCol w="718083">
                  <a:extLst>
                    <a:ext uri="{9D8B030D-6E8A-4147-A177-3AD203B41FA5}">
                      <a16:colId xmlns:a16="http://schemas.microsoft.com/office/drawing/2014/main" val="2419211681"/>
                    </a:ext>
                  </a:extLst>
                </a:gridCol>
              </a:tblGrid>
              <a:tr h="515704">
                <a:tc>
                  <a:txBody>
                    <a:bodyPr/>
                    <a:lstStyle/>
                    <a:p>
                      <a:pPr algn="ctr" fontAlgn="ctr"/>
                      <a:r>
                        <a:rPr lang="cs-CZ" sz="1050" b="1" i="0" u="none" strike="noStrike" dirty="0">
                          <a:solidFill>
                            <a:srgbClr val="000000"/>
                          </a:solidFill>
                          <a:effectLst/>
                          <a:latin typeface="Modern No. 20" panose="02070704070505020303" pitchFamily="18" charset="0"/>
                        </a:rPr>
                        <a:t>9.9.2017</a:t>
                      </a:r>
                    </a:p>
                  </a:txBody>
                  <a:tcPr marL="9525" marR="9525" marT="9525" marB="0" anchor="ctr">
                    <a:lnL w="6350" cap="flat" cmpd="sng" algn="ctr">
                      <a:solidFill>
                        <a:srgbClr val="000000"/>
                      </a:solidFill>
                      <a:prstDash val="dashDot"/>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Modern No. 20" panose="02070704070505020303" pitchFamily="18" charset="0"/>
                        </a:rPr>
                        <a:t>sobota</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Modern No. 20" panose="02070704070505020303" pitchFamily="18" charset="0"/>
                        </a:rPr>
                        <a:t>10:15</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Modern No. 20" panose="02070704070505020303" pitchFamily="18" charset="0"/>
                        </a:rPr>
                        <a:t>SK Štětí, z.s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Modern No. 20" panose="02070704070505020303" pitchFamily="18" charset="0"/>
                        </a:rPr>
                        <a:t>FK Jílové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Modern No. 20" panose="02070704070505020303" pitchFamily="18" charset="0"/>
                        </a:rPr>
                        <a:t>Ústecký přebor</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Modern No. 20" panose="02070704070505020303" pitchFamily="18" charset="0"/>
                        </a:rPr>
                        <a:t>Dospělí</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dashDot"/>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2862532119"/>
                  </a:ext>
                </a:extLst>
              </a:tr>
              <a:tr h="729486">
                <a:tc>
                  <a:txBody>
                    <a:bodyPr/>
                    <a:lstStyle/>
                    <a:p>
                      <a:pPr algn="ctr" fontAlgn="ctr"/>
                      <a:r>
                        <a:rPr lang="cs-CZ" sz="1050" b="1" i="0" u="none" strike="noStrike" dirty="0">
                          <a:solidFill>
                            <a:srgbClr val="000000"/>
                          </a:solidFill>
                          <a:effectLst/>
                          <a:latin typeface="Modern No. 20" panose="02070704070505020303" pitchFamily="18" charset="0"/>
                        </a:rPr>
                        <a:t>10.9.2017</a:t>
                      </a:r>
                    </a:p>
                  </a:txBody>
                  <a:tcPr marL="9525" marR="9525" marT="9525" marB="0" anchor="ctr">
                    <a:lnL w="6350" cap="flat" cmpd="sng" algn="ctr">
                      <a:solidFill>
                        <a:srgbClr val="000000"/>
                      </a:solidFill>
                      <a:prstDash val="dash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dashDot"/>
                      <a:round/>
                      <a:headEnd type="none" w="med" len="med"/>
                      <a:tailEnd type="none" w="med" len="med"/>
                    </a:lnB>
                    <a:solidFill>
                      <a:srgbClr val="FFFF66"/>
                    </a:solidFill>
                  </a:tcPr>
                </a:tc>
                <a:tc>
                  <a:txBody>
                    <a:bodyPr/>
                    <a:lstStyle/>
                    <a:p>
                      <a:pPr algn="ctr" fontAlgn="ctr"/>
                      <a:r>
                        <a:rPr lang="cs-CZ" sz="1200" b="1" i="0" u="none" strike="noStrike">
                          <a:solidFill>
                            <a:srgbClr val="000000"/>
                          </a:solidFill>
                          <a:effectLst/>
                          <a:latin typeface="Modern No. 20" panose="02070704070505020303" pitchFamily="18" charset="0"/>
                        </a:rPr>
                        <a:t>neděle</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dashDot"/>
                      <a:round/>
                      <a:headEnd type="none" w="med" len="med"/>
                      <a:tailEnd type="none" w="med" len="med"/>
                    </a:lnB>
                    <a:solidFill>
                      <a:srgbClr val="FFFF66"/>
                    </a:solidFill>
                  </a:tcPr>
                </a:tc>
                <a:tc>
                  <a:txBody>
                    <a:bodyPr/>
                    <a:lstStyle/>
                    <a:p>
                      <a:pPr algn="ctr" fontAlgn="ctr"/>
                      <a:r>
                        <a:rPr lang="cs-CZ" sz="1200" b="1" i="0" u="none" strike="noStrike">
                          <a:solidFill>
                            <a:srgbClr val="000000"/>
                          </a:solidFill>
                          <a:effectLst/>
                          <a:latin typeface="Modern No. 20" panose="02070704070505020303" pitchFamily="18" charset="0"/>
                        </a:rPr>
                        <a:t>10:00</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dashDot"/>
                      <a:round/>
                      <a:headEnd type="none" w="med" len="med"/>
                      <a:tailEnd type="none" w="med" len="med"/>
                    </a:lnB>
                    <a:solidFill>
                      <a:srgbClr val="FFFF66"/>
                    </a:solidFill>
                  </a:tcPr>
                </a:tc>
                <a:tc gridSpan="2">
                  <a:txBody>
                    <a:bodyPr/>
                    <a:lstStyle/>
                    <a:p>
                      <a:pPr algn="ctr" fontAlgn="ctr"/>
                      <a:r>
                        <a:rPr lang="cs-CZ" sz="1200" b="1" i="0" u="none" strike="noStrike" dirty="0" err="1">
                          <a:solidFill>
                            <a:srgbClr val="000000"/>
                          </a:solidFill>
                          <a:effectLst/>
                          <a:latin typeface="Modern No. 20" panose="02070704070505020303" pitchFamily="18" charset="0"/>
                        </a:rPr>
                        <a:t>TurnajSK</a:t>
                      </a:r>
                      <a:r>
                        <a:rPr lang="cs-CZ" sz="1200" b="1" i="0" u="none" strike="noStrike" dirty="0">
                          <a:solidFill>
                            <a:srgbClr val="000000"/>
                          </a:solidFill>
                          <a:effectLst/>
                          <a:latin typeface="Modern No. 20" panose="02070704070505020303" pitchFamily="18" charset="0"/>
                        </a:rPr>
                        <a:t> Bezděkov/Dobříň , TJ </a:t>
                      </a:r>
                      <a:r>
                        <a:rPr lang="cs-CZ" sz="1200" b="1" i="0" u="none" strike="noStrike" dirty="0" err="1">
                          <a:solidFill>
                            <a:srgbClr val="000000"/>
                          </a:solidFill>
                          <a:effectLst/>
                          <a:latin typeface="Modern No. 20" panose="02070704070505020303" pitchFamily="18" charset="0"/>
                        </a:rPr>
                        <a:t>Podřipan</a:t>
                      </a:r>
                      <a:r>
                        <a:rPr lang="cs-CZ" sz="1200" b="1" i="0" u="none" strike="noStrike" dirty="0">
                          <a:solidFill>
                            <a:srgbClr val="000000"/>
                          </a:solidFill>
                          <a:effectLst/>
                          <a:latin typeface="Modern No. 20" panose="02070704070505020303" pitchFamily="18" charset="0"/>
                        </a:rPr>
                        <a:t> Rovné, SK Štětí, TJ Žitenice</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dashDot"/>
                      <a:round/>
                      <a:headEnd type="none" w="med" len="med"/>
                      <a:tailEnd type="none" w="med" len="med"/>
                    </a:lnB>
                    <a:solidFill>
                      <a:srgbClr val="FFFF66"/>
                    </a:solidFill>
                  </a:tcPr>
                </a:tc>
                <a:tc hMerge="1">
                  <a:txBody>
                    <a:bodyPr/>
                    <a:lstStyle/>
                    <a:p>
                      <a:endParaRPr lang="cs-CZ"/>
                    </a:p>
                  </a:txBody>
                  <a:tcPr/>
                </a:tc>
                <a:tc>
                  <a:txBody>
                    <a:bodyPr/>
                    <a:lstStyle/>
                    <a:p>
                      <a:pPr algn="ctr" fontAlgn="ctr"/>
                      <a:r>
                        <a:rPr lang="cs-CZ" sz="1200" b="1" i="0" u="none" strike="noStrike" dirty="0">
                          <a:solidFill>
                            <a:srgbClr val="000000"/>
                          </a:solidFill>
                          <a:effectLst/>
                          <a:latin typeface="Modern No. 20" panose="02070704070505020303" pitchFamily="18" charset="0"/>
                        </a:rPr>
                        <a:t>Okresní liga</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dashDot"/>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Modern No. 20" panose="02070704070505020303" pitchFamily="18" charset="0"/>
                        </a:rPr>
                        <a:t>Starší přípravka</a:t>
                      </a:r>
                    </a:p>
                  </a:txBody>
                  <a:tcPr marL="9525" marR="9525" marT="9525" marB="0" anchor="ctr">
                    <a:lnL w="12700" cap="flat" cmpd="sng" algn="ctr">
                      <a:solidFill>
                        <a:srgbClr val="000000"/>
                      </a:solidFill>
                      <a:prstDash val="dash"/>
                      <a:round/>
                      <a:headEnd type="none" w="med" len="med"/>
                      <a:tailEnd type="none" w="med" len="med"/>
                    </a:lnL>
                    <a:lnR w="6350" cap="flat" cmpd="sng" algn="ctr">
                      <a:solidFill>
                        <a:srgbClr val="000000"/>
                      </a:solidFill>
                      <a:prstDash val="dashDot"/>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dashDot"/>
                      <a:round/>
                      <a:headEnd type="none" w="med" len="med"/>
                      <a:tailEnd type="none" w="med" len="med"/>
                    </a:lnB>
                    <a:solidFill>
                      <a:srgbClr val="FFFF66"/>
                    </a:solidFill>
                  </a:tcPr>
                </a:tc>
                <a:extLst>
                  <a:ext uri="{0D108BD9-81ED-4DB2-BD59-A6C34878D82A}">
                    <a16:rowId xmlns:a16="http://schemas.microsoft.com/office/drawing/2014/main" val="3820497270"/>
                  </a:ext>
                </a:extLst>
              </a:tr>
            </a:tbl>
          </a:graphicData>
        </a:graphic>
      </p:graphicFrame>
      <p:sp>
        <p:nvSpPr>
          <p:cNvPr id="113" name="Vlna 112"/>
          <p:cNvSpPr/>
          <p:nvPr/>
        </p:nvSpPr>
        <p:spPr bwMode="auto">
          <a:xfrm>
            <a:off x="143992" y="2764141"/>
            <a:ext cx="4536504" cy="1791463"/>
          </a:xfrm>
          <a:prstGeom prst="wave">
            <a:avLst/>
          </a:prstGeom>
          <a:gradFill>
            <a:gsLst>
              <a:gs pos="0">
                <a:schemeClr val="accent1">
                  <a:lumMod val="5000"/>
                  <a:lumOff val="95000"/>
                </a:schemeClr>
              </a:gs>
              <a:gs pos="27000">
                <a:srgbClr val="FFFF00"/>
              </a:gs>
              <a:gs pos="55000">
                <a:srgbClr val="EFF9FF"/>
              </a:gs>
              <a:gs pos="87000">
                <a:schemeClr val="accent1">
                  <a:lumMod val="30000"/>
                  <a:lumOff val="70000"/>
                </a:schemeClr>
              </a:gs>
            </a:gsLst>
            <a:lin ang="5400000" scaled="1"/>
          </a:gradFill>
          <a:ln w="41275">
            <a:solidFill>
              <a:srgbClr val="61822C"/>
            </a:solidFill>
            <a:miter lim="800000"/>
            <a:headEnd/>
            <a:tailEnd/>
          </a:ln>
          <a:effectLst>
            <a:outerShdw blurRad="50800" dist="38100" dir="8100000" algn="tr" rotWithShape="0">
              <a:schemeClr val="accent6">
                <a:lumMod val="20000"/>
                <a:lumOff val="80000"/>
                <a:alpha val="40000"/>
              </a:schemeClr>
            </a:outerShdw>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800" b="1" i="0" u="none" strike="noStrike" cap="none" normalizeH="0" baseline="0" dirty="0" smtClean="0">
                <a:ln>
                  <a:noFill/>
                </a:ln>
                <a:solidFill>
                  <a:srgbClr val="3333CC"/>
                </a:solidFill>
                <a:effectLst/>
                <a:latin typeface="Berlin Sans FB Demi" panose="020E0802020502020306" pitchFamily="34" charset="0"/>
                <a:cs typeface="Arial" pitchFamily="34" charset="0"/>
              </a:rPr>
              <a:t>Zápasová podívaná ve Štětí </a:t>
            </a:r>
          </a:p>
          <a:p>
            <a:pPr marL="0" marR="0" indent="0" algn="ctr" defTabSz="914400" rtl="0" eaLnBrk="0" fontAlgn="base" latinLnBrk="0" hangingPunct="0">
              <a:lnSpc>
                <a:spcPct val="100000"/>
              </a:lnSpc>
              <a:spcBef>
                <a:spcPct val="0"/>
              </a:spcBef>
              <a:spcAft>
                <a:spcPct val="0"/>
              </a:spcAft>
              <a:buClrTx/>
              <a:buSzTx/>
              <a:buFontTx/>
              <a:buNone/>
              <a:tabLst/>
            </a:pPr>
            <a:r>
              <a:rPr kumimoji="0" lang="cs-CZ" sz="2800" b="1" i="0" u="none" strike="noStrike" cap="none" normalizeH="0" baseline="0" dirty="0" smtClean="0">
                <a:ln>
                  <a:noFill/>
                </a:ln>
                <a:solidFill>
                  <a:srgbClr val="3333CC"/>
                </a:solidFill>
                <a:effectLst/>
                <a:latin typeface="Berlin Sans FB Demi" panose="020E0802020502020306" pitchFamily="34" charset="0"/>
                <a:cs typeface="Arial" pitchFamily="34" charset="0"/>
              </a:rPr>
              <a:t>v příštím týdnu </a:t>
            </a:r>
          </a:p>
        </p:txBody>
      </p:sp>
      <p:graphicFrame>
        <p:nvGraphicFramePr>
          <p:cNvPr id="114" name="Tabulka 113"/>
          <p:cNvGraphicFramePr>
            <a:graphicFrameLocks noGrp="1"/>
          </p:cNvGraphicFramePr>
          <p:nvPr>
            <p:extLst>
              <p:ext uri="{D42A27DB-BD31-4B8C-83A1-F6EECF244321}">
                <p14:modId xmlns:p14="http://schemas.microsoft.com/office/powerpoint/2010/main" val="1400709786"/>
              </p:ext>
            </p:extLst>
          </p:nvPr>
        </p:nvGraphicFramePr>
        <p:xfrm>
          <a:off x="143992" y="4800095"/>
          <a:ext cx="4558567" cy="2059765"/>
        </p:xfrm>
        <a:graphic>
          <a:graphicData uri="http://schemas.openxmlformats.org/drawingml/2006/table">
            <a:tbl>
              <a:tblPr/>
              <a:tblGrid>
                <a:gridCol w="663747">
                  <a:extLst>
                    <a:ext uri="{9D8B030D-6E8A-4147-A177-3AD203B41FA5}">
                      <a16:colId xmlns:a16="http://schemas.microsoft.com/office/drawing/2014/main" val="2625533069"/>
                    </a:ext>
                  </a:extLst>
                </a:gridCol>
                <a:gridCol w="601130">
                  <a:extLst>
                    <a:ext uri="{9D8B030D-6E8A-4147-A177-3AD203B41FA5}">
                      <a16:colId xmlns:a16="http://schemas.microsoft.com/office/drawing/2014/main" val="2357325596"/>
                    </a:ext>
                  </a:extLst>
                </a:gridCol>
                <a:gridCol w="500941">
                  <a:extLst>
                    <a:ext uri="{9D8B030D-6E8A-4147-A177-3AD203B41FA5}">
                      <a16:colId xmlns:a16="http://schemas.microsoft.com/office/drawing/2014/main" val="1157381177"/>
                    </a:ext>
                  </a:extLst>
                </a:gridCol>
                <a:gridCol w="788983">
                  <a:extLst>
                    <a:ext uri="{9D8B030D-6E8A-4147-A177-3AD203B41FA5}">
                      <a16:colId xmlns:a16="http://schemas.microsoft.com/office/drawing/2014/main" val="1645887363"/>
                    </a:ext>
                  </a:extLst>
                </a:gridCol>
                <a:gridCol w="901583">
                  <a:extLst>
                    <a:ext uri="{9D8B030D-6E8A-4147-A177-3AD203B41FA5}">
                      <a16:colId xmlns:a16="http://schemas.microsoft.com/office/drawing/2014/main" val="1921864454"/>
                    </a:ext>
                  </a:extLst>
                </a:gridCol>
                <a:gridCol w="501053">
                  <a:extLst>
                    <a:ext uri="{9D8B030D-6E8A-4147-A177-3AD203B41FA5}">
                      <a16:colId xmlns:a16="http://schemas.microsoft.com/office/drawing/2014/main" val="3263945105"/>
                    </a:ext>
                  </a:extLst>
                </a:gridCol>
                <a:gridCol w="601130">
                  <a:extLst>
                    <a:ext uri="{9D8B030D-6E8A-4147-A177-3AD203B41FA5}">
                      <a16:colId xmlns:a16="http://schemas.microsoft.com/office/drawing/2014/main" val="3920709810"/>
                    </a:ext>
                  </a:extLst>
                </a:gridCol>
              </a:tblGrid>
              <a:tr h="820415">
                <a:tc>
                  <a:txBody>
                    <a:bodyPr/>
                    <a:lstStyle/>
                    <a:p>
                      <a:pPr algn="ctr" fontAlgn="ctr"/>
                      <a:r>
                        <a:rPr lang="cs-CZ" sz="1200" b="1" i="0" u="none" strike="noStrike" dirty="0">
                          <a:solidFill>
                            <a:srgbClr val="000099"/>
                          </a:solidFill>
                          <a:effectLst/>
                          <a:latin typeface="Berlin Sans FB Demi" panose="020E0802020502020306" pitchFamily="34" charset="0"/>
                        </a:rPr>
                        <a:t>16.9.2017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99"/>
                          </a:solidFill>
                          <a:effectLst/>
                          <a:latin typeface="Berlin Sans FB Demi" panose="020E0802020502020306" pitchFamily="34" charset="0"/>
                        </a:rPr>
                        <a:t>sobota</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99"/>
                          </a:solidFill>
                          <a:effectLst/>
                          <a:latin typeface="Berlin Sans FB Demi" panose="020E0802020502020306" pitchFamily="34" charset="0"/>
                        </a:rPr>
                        <a:t>10:15</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99"/>
                          </a:solidFill>
                          <a:effectLst/>
                          <a:latin typeface="Berlin Sans FB Demi" panose="020E0802020502020306" pitchFamily="34" charset="0"/>
                        </a:rPr>
                        <a:t>SK Štětí</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99"/>
                          </a:solidFill>
                          <a:effectLst/>
                          <a:latin typeface="Berlin Sans FB Demi" panose="020E0802020502020306" pitchFamily="34" charset="0"/>
                        </a:rPr>
                        <a:t>TJ Úštěk / Liběšice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99"/>
                          </a:solidFill>
                          <a:effectLst/>
                          <a:latin typeface="Berlin Sans FB Demi" panose="020E0802020502020306" pitchFamily="34" charset="0"/>
                        </a:rPr>
                        <a:t>I.A třída</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99"/>
                          </a:solidFill>
                          <a:effectLst/>
                          <a:latin typeface="Berlin Sans FB Demi" panose="020E0802020502020306" pitchFamily="34" charset="0"/>
                        </a:rPr>
                        <a:t>Dorost</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55199986"/>
                  </a:ext>
                </a:extLst>
              </a:tr>
              <a:tr h="488758">
                <a:tc rowSpan="2">
                  <a:txBody>
                    <a:bodyPr/>
                    <a:lstStyle/>
                    <a:p>
                      <a:pPr algn="ctr" fontAlgn="ctr"/>
                      <a:r>
                        <a:rPr lang="cs-CZ" sz="1200" b="1" i="0" u="none" strike="noStrike">
                          <a:solidFill>
                            <a:srgbClr val="FF0000"/>
                          </a:solidFill>
                          <a:effectLst/>
                          <a:latin typeface="Berlin Sans FB Demi" panose="020E0802020502020306" pitchFamily="34" charset="0"/>
                        </a:rPr>
                        <a:t>17.9.2017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cs-CZ" sz="1200" b="1" i="0" u="none" strike="noStrike">
                          <a:solidFill>
                            <a:srgbClr val="FF0000"/>
                          </a:solidFill>
                          <a:effectLst/>
                          <a:latin typeface="Berlin Sans FB Demi" panose="020E0802020502020306" pitchFamily="34" charset="0"/>
                        </a:rPr>
                        <a:t>neděle</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FF0000"/>
                          </a:solidFill>
                          <a:effectLst/>
                          <a:latin typeface="Berlin Sans FB Demi" panose="020E0802020502020306" pitchFamily="34" charset="0"/>
                        </a:rPr>
                        <a:t>10:00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400" b="1" i="0" u="none" strike="noStrike" dirty="0">
                          <a:solidFill>
                            <a:srgbClr val="FF0000"/>
                          </a:solidFill>
                          <a:effectLst/>
                          <a:latin typeface="Berlin Sans FB Demi" panose="020E0802020502020306" pitchFamily="34" charset="0"/>
                        </a:rPr>
                        <a:t>SK Štět</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400" b="1" i="0" u="none" strike="noStrike" dirty="0">
                          <a:solidFill>
                            <a:srgbClr val="FF0000"/>
                          </a:solidFill>
                          <a:effectLst/>
                          <a:latin typeface="Berlin Sans FB Demi" panose="020E0802020502020306" pitchFamily="34" charset="0"/>
                        </a:rPr>
                        <a:t>FK Neštěmice</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66"/>
                    </a:solidFill>
                  </a:tcPr>
                </a:tc>
                <a:tc rowSpan="2">
                  <a:txBody>
                    <a:bodyPr/>
                    <a:lstStyle/>
                    <a:p>
                      <a:pPr algn="ctr" fontAlgn="ctr"/>
                      <a:r>
                        <a:rPr lang="cs-CZ" sz="1100" b="1" i="0" u="none" strike="noStrike" dirty="0">
                          <a:solidFill>
                            <a:srgbClr val="FF0000"/>
                          </a:solidFill>
                          <a:effectLst/>
                          <a:latin typeface="Berlin Sans FB Demi" panose="020E0802020502020306" pitchFamily="34" charset="0"/>
                        </a:rPr>
                        <a:t>Ústeck</a:t>
                      </a:r>
                      <a:r>
                        <a:rPr lang="cs-CZ" sz="1050" b="1" i="0" u="none" strike="noStrike" dirty="0">
                          <a:solidFill>
                            <a:srgbClr val="FF0000"/>
                          </a:solidFill>
                          <a:effectLst/>
                          <a:latin typeface="Berlin Sans FB Demi" panose="020E0802020502020306" pitchFamily="34" charset="0"/>
                        </a:rPr>
                        <a:t>ý</a:t>
                      </a:r>
                      <a:r>
                        <a:rPr lang="cs-CZ" sz="1200" b="1" i="0" u="none" strike="noStrike" dirty="0">
                          <a:solidFill>
                            <a:srgbClr val="FF0000"/>
                          </a:solidFill>
                          <a:effectLst/>
                          <a:latin typeface="Berlin Sans FB Demi" panose="020E0802020502020306" pitchFamily="34" charset="0"/>
                        </a:rPr>
                        <a:t> přebor</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FF0000"/>
                          </a:solidFill>
                          <a:effectLst/>
                          <a:latin typeface="Berlin Sans FB Demi" panose="020E0802020502020306" pitchFamily="34" charset="0"/>
                        </a:rPr>
                        <a:t>Starší žáci</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66"/>
                    </a:solidFill>
                  </a:tcPr>
                </a:tc>
                <a:extLst>
                  <a:ext uri="{0D108BD9-81ED-4DB2-BD59-A6C34878D82A}">
                    <a16:rowId xmlns:a16="http://schemas.microsoft.com/office/drawing/2014/main" val="640434318"/>
                  </a:ext>
                </a:extLst>
              </a:tr>
              <a:tr h="750592">
                <a:tc vMerge="1">
                  <a:txBody>
                    <a:bodyPr/>
                    <a:lstStyle/>
                    <a:p>
                      <a:endParaRPr lang="cs-CZ"/>
                    </a:p>
                  </a:txBody>
                  <a:tcPr/>
                </a:tc>
                <a:tc vMerge="1">
                  <a:txBody>
                    <a:bodyPr/>
                    <a:lstStyle/>
                    <a:p>
                      <a:endParaRPr lang="cs-CZ"/>
                    </a:p>
                  </a:txBody>
                  <a:tcPr/>
                </a:tc>
                <a:tc>
                  <a:txBody>
                    <a:bodyPr/>
                    <a:lstStyle/>
                    <a:p>
                      <a:pPr algn="ctr" fontAlgn="ctr"/>
                      <a:r>
                        <a:rPr lang="cs-CZ" sz="1200" b="1" i="0" u="none" strike="noStrike">
                          <a:solidFill>
                            <a:srgbClr val="FF0000"/>
                          </a:solidFill>
                          <a:effectLst/>
                          <a:latin typeface="Berlin Sans FB Demi" panose="020E0802020502020306" pitchFamily="34" charset="0"/>
                        </a:rPr>
                        <a:t>12:00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a:solidFill>
                            <a:srgbClr val="FF0000"/>
                          </a:solidFill>
                          <a:effectLst/>
                          <a:latin typeface="Berlin Sans FB Demi" panose="020E0802020502020306" pitchFamily="34" charset="0"/>
                        </a:rPr>
                        <a:t>SK Štětí</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dirty="0">
                          <a:solidFill>
                            <a:srgbClr val="FF0000"/>
                          </a:solidFill>
                          <a:effectLst/>
                          <a:latin typeface="Berlin Sans FB Demi" panose="020E0802020502020306" pitchFamily="34" charset="0"/>
                        </a:rPr>
                        <a:t>FK Neštěmice</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cs-CZ"/>
                    </a:p>
                  </a:txBody>
                  <a:tcPr/>
                </a:tc>
                <a:tc>
                  <a:txBody>
                    <a:bodyPr/>
                    <a:lstStyle/>
                    <a:p>
                      <a:pPr algn="ctr" fontAlgn="ctr"/>
                      <a:r>
                        <a:rPr lang="cs-CZ" sz="1200" b="1" i="0" u="none" strike="noStrike" dirty="0">
                          <a:solidFill>
                            <a:srgbClr val="FF0000"/>
                          </a:solidFill>
                          <a:effectLst/>
                          <a:latin typeface="Berlin Sans FB Demi" panose="020E0802020502020306" pitchFamily="34" charset="0"/>
                        </a:rPr>
                        <a:t>Mladší žáci</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225651049"/>
                  </a:ext>
                </a:extLst>
              </a:tr>
            </a:tbl>
          </a:graphicData>
        </a:graphic>
      </p:graphicFrame>
      <p:pic>
        <p:nvPicPr>
          <p:cNvPr id="115" name="Obrázek 114"/>
          <p:cNvPicPr>
            <a:picLocks noChangeAspect="1"/>
          </p:cNvPicPr>
          <p:nvPr/>
        </p:nvPicPr>
        <p:blipFill>
          <a:blip r:embed="rId81"/>
          <a:stretch>
            <a:fillRect/>
          </a:stretch>
        </p:blipFill>
        <p:spPr>
          <a:xfrm>
            <a:off x="6048648" y="1963316"/>
            <a:ext cx="3240360" cy="2458219"/>
          </a:xfrm>
          <a:prstGeom prst="rect">
            <a:avLst/>
          </a:prstGeom>
        </p:spPr>
      </p:pic>
      <p:graphicFrame>
        <p:nvGraphicFramePr>
          <p:cNvPr id="116" name="Tabulka 115"/>
          <p:cNvGraphicFramePr>
            <a:graphicFrameLocks noGrp="1"/>
          </p:cNvGraphicFramePr>
          <p:nvPr>
            <p:extLst>
              <p:ext uri="{D42A27DB-BD31-4B8C-83A1-F6EECF244321}">
                <p14:modId xmlns:p14="http://schemas.microsoft.com/office/powerpoint/2010/main" val="346379818"/>
              </p:ext>
            </p:extLst>
          </p:nvPr>
        </p:nvGraphicFramePr>
        <p:xfrm>
          <a:off x="5760616" y="4415982"/>
          <a:ext cx="4085108" cy="2515886"/>
        </p:xfrm>
        <a:graphic>
          <a:graphicData uri="http://schemas.openxmlformats.org/drawingml/2006/table">
            <a:tbl>
              <a:tblPr/>
              <a:tblGrid>
                <a:gridCol w="2031079">
                  <a:extLst>
                    <a:ext uri="{9D8B030D-6E8A-4147-A177-3AD203B41FA5}">
                      <a16:colId xmlns:a16="http://schemas.microsoft.com/office/drawing/2014/main" val="142253449"/>
                    </a:ext>
                  </a:extLst>
                </a:gridCol>
                <a:gridCol w="2054029">
                  <a:extLst>
                    <a:ext uri="{9D8B030D-6E8A-4147-A177-3AD203B41FA5}">
                      <a16:colId xmlns:a16="http://schemas.microsoft.com/office/drawing/2014/main" val="38384226"/>
                    </a:ext>
                  </a:extLst>
                </a:gridCol>
              </a:tblGrid>
              <a:tr h="225764">
                <a:tc gridSpan="2">
                  <a:txBody>
                    <a:bodyPr/>
                    <a:lstStyle/>
                    <a:p>
                      <a:pPr algn="ctr" fontAlgn="ctr"/>
                      <a:r>
                        <a:rPr lang="pl-PL" sz="1100" b="1" i="0" u="none" strike="noStrike">
                          <a:solidFill>
                            <a:srgbClr val="000000"/>
                          </a:solidFill>
                          <a:effectLst/>
                          <a:latin typeface="Algerian" panose="04020705040A02060702" pitchFamily="82" charset="0"/>
                        </a:rPr>
                        <a:t>1. kolo okresního přeboru staré gardy 25.8.2017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extLst>
                  <a:ext uri="{0D108BD9-81ED-4DB2-BD59-A6C34878D82A}">
                    <a16:rowId xmlns:a16="http://schemas.microsoft.com/office/drawing/2014/main" val="999675876"/>
                  </a:ext>
                </a:extLst>
              </a:tr>
              <a:tr h="225764">
                <a:tc>
                  <a:txBody>
                    <a:bodyPr/>
                    <a:lstStyle/>
                    <a:p>
                      <a:pPr algn="ctr" fontAlgn="ctr"/>
                      <a:r>
                        <a:rPr lang="cs-CZ" sz="1100" b="1" i="0" u="none" strike="noStrike" dirty="0">
                          <a:solidFill>
                            <a:srgbClr val="1A68B5"/>
                          </a:solidFill>
                          <a:effectLst/>
                          <a:latin typeface="Algerian" panose="04020705040A02060702" pitchFamily="82" charset="0"/>
                        </a:rPr>
                        <a:t>Hoštka - Bohušovice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100" b="1" i="0" u="none" strike="noStrike">
                          <a:solidFill>
                            <a:srgbClr val="000000"/>
                          </a:solidFill>
                          <a:effectLst/>
                          <a:latin typeface="Algerian" panose="04020705040A02060702" pitchFamily="82"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879886632"/>
                  </a:ext>
                </a:extLst>
              </a:tr>
              <a:tr h="225764">
                <a:tc>
                  <a:txBody>
                    <a:bodyPr/>
                    <a:lstStyle/>
                    <a:p>
                      <a:pPr algn="ctr" fontAlgn="ctr"/>
                      <a:r>
                        <a:rPr lang="cs-CZ" sz="1100" b="1" i="0" u="none" strike="noStrike">
                          <a:solidFill>
                            <a:srgbClr val="1A68B5"/>
                          </a:solidFill>
                          <a:effectLst/>
                          <a:latin typeface="Algerian" panose="04020705040A02060702" pitchFamily="82" charset="0"/>
                        </a:rPr>
                        <a:t>Lovosice - Žitenice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100" b="1" i="0" u="none" strike="noStrike">
                          <a:solidFill>
                            <a:srgbClr val="000000"/>
                          </a:solidFill>
                          <a:effectLst/>
                          <a:latin typeface="Algerian" panose="04020705040A02060702" pitchFamily="82" charset="0"/>
                        </a:rPr>
                        <a:t>2:13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114666620"/>
                  </a:ext>
                </a:extLst>
              </a:tr>
              <a:tr h="225764">
                <a:tc>
                  <a:txBody>
                    <a:bodyPr/>
                    <a:lstStyle/>
                    <a:p>
                      <a:pPr algn="ctr" fontAlgn="ctr"/>
                      <a:r>
                        <a:rPr lang="cs-CZ" sz="1100" b="1" i="0" u="none" strike="noStrike">
                          <a:solidFill>
                            <a:srgbClr val="1A68B5"/>
                          </a:solidFill>
                          <a:effectLst/>
                          <a:latin typeface="Algerian" panose="04020705040A02060702" pitchFamily="82" charset="0"/>
                        </a:rPr>
                        <a:t>České Kopisty - Pokratice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100" b="1" i="0" u="none" strike="noStrike">
                          <a:solidFill>
                            <a:srgbClr val="000000"/>
                          </a:solidFill>
                          <a:effectLst/>
                          <a:latin typeface="Algerian" panose="04020705040A02060702" pitchFamily="82" charset="0"/>
                        </a:rPr>
                        <a:t>6:3(3:2)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748796689"/>
                  </a:ext>
                </a:extLst>
              </a:tr>
              <a:tr h="225764">
                <a:tc>
                  <a:txBody>
                    <a:bodyPr/>
                    <a:lstStyle/>
                    <a:p>
                      <a:pPr algn="ctr" fontAlgn="ctr"/>
                      <a:r>
                        <a:rPr lang="cs-CZ" sz="1100" b="1" i="0" u="none" strike="noStrike" dirty="0" err="1">
                          <a:solidFill>
                            <a:srgbClr val="FF0000"/>
                          </a:solidFill>
                          <a:effectLst/>
                          <a:latin typeface="Algerian" panose="04020705040A02060702" pitchFamily="82" charset="0"/>
                        </a:rPr>
                        <a:t>Tigo</a:t>
                      </a:r>
                      <a:r>
                        <a:rPr lang="cs-CZ" sz="1100" b="1" i="0" u="none" strike="noStrike" dirty="0">
                          <a:solidFill>
                            <a:srgbClr val="FF0000"/>
                          </a:solidFill>
                          <a:effectLst/>
                          <a:latin typeface="Algerian" panose="04020705040A02060702" pitchFamily="82" charset="0"/>
                        </a:rPr>
                        <a:t> 1996 - 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100" b="1" i="0" u="none" strike="noStrike">
                          <a:solidFill>
                            <a:srgbClr val="000000"/>
                          </a:solidFill>
                          <a:effectLst/>
                          <a:latin typeface="Algerian" panose="04020705040A02060702" pitchFamily="82" charset="0"/>
                        </a:rPr>
                        <a:t>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753577131"/>
                  </a:ext>
                </a:extLst>
              </a:tr>
              <a:tr h="245928">
                <a:tc gridSpan="2">
                  <a:txBody>
                    <a:bodyPr/>
                    <a:lstStyle/>
                    <a:p>
                      <a:pPr algn="ctr" fontAlgn="ctr"/>
                      <a:r>
                        <a:rPr lang="pl-PL" sz="1100" b="1" i="0" u="none" strike="noStrike">
                          <a:solidFill>
                            <a:srgbClr val="000000"/>
                          </a:solidFill>
                          <a:effectLst/>
                          <a:latin typeface="Algerian" panose="04020705040A02060702" pitchFamily="82" charset="0"/>
                        </a:rPr>
                        <a:t>2. kolo okresního přeboru staré gardy 25.8.2017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extLst>
                  <a:ext uri="{0D108BD9-81ED-4DB2-BD59-A6C34878D82A}">
                    <a16:rowId xmlns:a16="http://schemas.microsoft.com/office/drawing/2014/main" val="564307174"/>
                  </a:ext>
                </a:extLst>
              </a:tr>
              <a:tr h="225764">
                <a:tc>
                  <a:txBody>
                    <a:bodyPr/>
                    <a:lstStyle/>
                    <a:p>
                      <a:pPr algn="ctr" fontAlgn="ctr"/>
                      <a:r>
                        <a:rPr lang="cs-CZ" sz="1100" b="1" i="0" u="none" strike="noStrike">
                          <a:solidFill>
                            <a:srgbClr val="FF0000"/>
                          </a:solidFill>
                          <a:effectLst/>
                          <a:latin typeface="Algerian" panose="04020705040A02060702" pitchFamily="82" charset="0"/>
                        </a:rPr>
                        <a:t>Štětí - 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100" b="1" i="0" u="none" strike="noStrike" dirty="0" smtClean="0">
                          <a:solidFill>
                            <a:srgbClr val="000000"/>
                          </a:solidFill>
                          <a:effectLst/>
                          <a:latin typeface="Algerian" panose="04020705040A02060702" pitchFamily="82" charset="0"/>
                        </a:rPr>
                        <a:t>odloženo</a:t>
                      </a:r>
                      <a:r>
                        <a:rPr lang="cs-CZ" sz="1100" b="1" i="0" u="none" strike="noStrike" dirty="0">
                          <a:solidFill>
                            <a:srgbClr val="000000"/>
                          </a:solidFill>
                          <a:effectLst/>
                          <a:latin typeface="Algerian" panose="04020705040A02060702" pitchFamily="82"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348007710"/>
                  </a:ext>
                </a:extLst>
              </a:tr>
              <a:tr h="225764">
                <a:tc>
                  <a:txBody>
                    <a:bodyPr/>
                    <a:lstStyle/>
                    <a:p>
                      <a:pPr algn="ctr" fontAlgn="ctr"/>
                      <a:r>
                        <a:rPr lang="cs-CZ" sz="1100" b="1" i="0" u="none" strike="noStrike">
                          <a:solidFill>
                            <a:srgbClr val="1A68B5"/>
                          </a:solidFill>
                          <a:effectLst/>
                          <a:latin typeface="Algerian" panose="04020705040A02060702" pitchFamily="82" charset="0"/>
                        </a:rPr>
                        <a:t>Žitenice - Hoštka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100" b="1" i="0" u="none" strike="noStrike" dirty="0">
                          <a:solidFill>
                            <a:srgbClr val="000000"/>
                          </a:solidFill>
                          <a:effectLst/>
                          <a:latin typeface="Algerian" panose="04020705040A02060702" pitchFamily="82" charset="0"/>
                        </a:rPr>
                        <a:t> </a:t>
                      </a:r>
                      <a:r>
                        <a:rPr lang="cs-CZ" sz="1100" b="1" i="0" u="none" strike="noStrike" dirty="0" smtClean="0">
                          <a:solidFill>
                            <a:srgbClr val="000000"/>
                          </a:solidFill>
                          <a:effectLst/>
                          <a:latin typeface="Algerian" panose="04020705040A02060702" pitchFamily="82" charset="0"/>
                        </a:rPr>
                        <a:t>15:1</a:t>
                      </a:r>
                      <a:endParaRPr lang="cs-CZ" sz="1100" b="1" i="0" u="none" strike="noStrike" dirty="0">
                        <a:solidFill>
                          <a:srgbClr val="000000"/>
                        </a:solidFill>
                        <a:effectLst/>
                        <a:latin typeface="Algerian" panose="04020705040A02060702" pitchFamily="82"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020529665"/>
                  </a:ext>
                </a:extLst>
              </a:tr>
              <a:tr h="225764">
                <a:tc>
                  <a:txBody>
                    <a:bodyPr/>
                    <a:lstStyle/>
                    <a:p>
                      <a:pPr algn="ctr" fontAlgn="ctr"/>
                      <a:r>
                        <a:rPr lang="cs-CZ" sz="1100" b="1" i="0" u="none" strike="noStrike">
                          <a:solidFill>
                            <a:srgbClr val="1A68B5"/>
                          </a:solidFill>
                          <a:effectLst/>
                          <a:latin typeface="Algerian" panose="04020705040A02060702" pitchFamily="82" charset="0"/>
                        </a:rPr>
                        <a:t>Pokratice - Litoměřicko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i="0" u="none" strike="noStrike" dirty="0" smtClean="0">
                          <a:solidFill>
                            <a:srgbClr val="000000"/>
                          </a:solidFill>
                          <a:effectLst/>
                          <a:latin typeface="Algerian" panose="04020705040A02060702" pitchFamily="82" charset="0"/>
                        </a:rPr>
                        <a:t>odloženo</a:t>
                      </a:r>
                    </a:p>
                    <a:p>
                      <a:pPr algn="ctr" fontAlgn="ctr"/>
                      <a:r>
                        <a:rPr lang="cs-CZ" sz="1100" b="1" i="0" u="none" strike="noStrike" dirty="0">
                          <a:solidFill>
                            <a:srgbClr val="000000"/>
                          </a:solidFill>
                          <a:effectLst/>
                          <a:latin typeface="Algerian" panose="04020705040A02060702" pitchFamily="82"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8923392"/>
                  </a:ext>
                </a:extLst>
              </a:tr>
              <a:tr h="225764">
                <a:tc>
                  <a:txBody>
                    <a:bodyPr/>
                    <a:lstStyle/>
                    <a:p>
                      <a:pPr algn="ctr" fontAlgn="ctr"/>
                      <a:r>
                        <a:rPr lang="cs-CZ" sz="1100" b="1" i="0" u="none" strike="noStrike">
                          <a:solidFill>
                            <a:srgbClr val="1A68B5"/>
                          </a:solidFill>
                          <a:effectLst/>
                          <a:latin typeface="Algerian" panose="04020705040A02060702" pitchFamily="82" charset="0"/>
                        </a:rPr>
                        <a:t>České Kopisty - Tigo 1996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i="0" u="none" strike="noStrike" dirty="0">
                          <a:solidFill>
                            <a:srgbClr val="000000"/>
                          </a:solidFill>
                          <a:effectLst/>
                          <a:latin typeface="Algerian" panose="04020705040A02060702" pitchFamily="82" charset="0"/>
                        </a:rPr>
                        <a:t> </a:t>
                      </a:r>
                      <a:r>
                        <a:rPr lang="cs-CZ" sz="1100" b="1" i="0" u="none" strike="noStrike" dirty="0" smtClean="0">
                          <a:solidFill>
                            <a:srgbClr val="000000"/>
                          </a:solidFill>
                          <a:effectLst/>
                          <a:latin typeface="Algerian" panose="04020705040A02060702" pitchFamily="82" charset="0"/>
                        </a:rPr>
                        <a:t>odloženo </a:t>
                      </a:r>
                    </a:p>
                    <a:p>
                      <a:pPr algn="ctr" fontAlgn="ctr"/>
                      <a:endParaRPr lang="cs-CZ" sz="1100" b="1" i="0" u="none" strike="noStrike" dirty="0">
                        <a:solidFill>
                          <a:srgbClr val="000000"/>
                        </a:solidFill>
                        <a:effectLst/>
                        <a:latin typeface="Algerian" panose="04020705040A02060702" pitchFamily="82"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438091849"/>
                  </a:ext>
                </a:extLst>
              </a:tr>
            </a:tbl>
          </a:graphicData>
        </a:graphic>
      </p:graphicFrame>
      <p:sp>
        <p:nvSpPr>
          <p:cNvPr id="117" name="TextovéPole 116"/>
          <p:cNvSpPr txBox="1"/>
          <p:nvPr/>
        </p:nvSpPr>
        <p:spPr>
          <a:xfrm>
            <a:off x="5544592" y="136982"/>
            <a:ext cx="4464496" cy="1754326"/>
          </a:xfrm>
          <a:prstGeom prst="rect">
            <a:avLst/>
          </a:prstGeom>
          <a:pattFill prst="divot">
            <a:fgClr>
              <a:srgbClr val="0099FF"/>
            </a:fgClr>
            <a:bgClr>
              <a:schemeClr val="bg1"/>
            </a:bgClr>
          </a:pattFill>
          <a:ln w="69850" cmpd="dbl">
            <a:solidFill>
              <a:srgbClr val="FF7C80"/>
            </a:solidFill>
          </a:ln>
        </p:spPr>
        <p:txBody>
          <a:bodyPr wrap="square" rtlCol="0">
            <a:spAutoFit/>
          </a:bodyPr>
          <a:lstStyle/>
          <a:p>
            <a:pPr algn="ctr"/>
            <a:r>
              <a:rPr lang="cs-CZ" sz="1800" dirty="0" smtClean="0">
                <a:latin typeface="Arial Black" panose="020B0A04020102020204" pitchFamily="34" charset="0"/>
              </a:rPr>
              <a:t>Níže uvedenou zprávu si mohli diváci přečíst minulý týden v pátek odpoledne, kdy jsme se dozvěděli, že soupeř k 1. domácímu zápasu </a:t>
            </a:r>
            <a:r>
              <a:rPr lang="cs-CZ" sz="1800" dirty="0" err="1" smtClean="0">
                <a:latin typeface="Arial Black" panose="020B0A04020102020204" pitchFamily="34" charset="0"/>
              </a:rPr>
              <a:t>Sepapu</a:t>
            </a:r>
            <a:r>
              <a:rPr lang="cs-CZ" sz="1800" dirty="0" smtClean="0">
                <a:latin typeface="Arial Black" panose="020B0A04020102020204" pitchFamily="34" charset="0"/>
              </a:rPr>
              <a:t> do Štětí nepřijede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graphicFrame>
        <p:nvGraphicFramePr>
          <p:cNvPr id="222" name="Tabulka 221"/>
          <p:cNvGraphicFramePr>
            <a:graphicFrameLocks noGrp="1"/>
          </p:cNvGraphicFramePr>
          <p:nvPr>
            <p:extLst>
              <p:ext uri="{D42A27DB-BD31-4B8C-83A1-F6EECF244321}">
                <p14:modId xmlns:p14="http://schemas.microsoft.com/office/powerpoint/2010/main" val="1160741490"/>
              </p:ext>
            </p:extLst>
          </p:nvPr>
        </p:nvGraphicFramePr>
        <p:xfrm>
          <a:off x="5472584" y="1531268"/>
          <a:ext cx="4608514" cy="5184577"/>
        </p:xfrm>
        <a:graphic>
          <a:graphicData uri="http://schemas.openxmlformats.org/drawingml/2006/table">
            <a:tbl>
              <a:tblPr/>
              <a:tblGrid>
                <a:gridCol w="552321">
                  <a:extLst>
                    <a:ext uri="{9D8B030D-6E8A-4147-A177-3AD203B41FA5}">
                      <a16:colId xmlns:a16="http://schemas.microsoft.com/office/drawing/2014/main" val="326714516"/>
                    </a:ext>
                  </a:extLst>
                </a:gridCol>
                <a:gridCol w="561087">
                  <a:extLst>
                    <a:ext uri="{9D8B030D-6E8A-4147-A177-3AD203B41FA5}">
                      <a16:colId xmlns:a16="http://schemas.microsoft.com/office/drawing/2014/main" val="3068513667"/>
                    </a:ext>
                  </a:extLst>
                </a:gridCol>
                <a:gridCol w="455884">
                  <a:extLst>
                    <a:ext uri="{9D8B030D-6E8A-4147-A177-3AD203B41FA5}">
                      <a16:colId xmlns:a16="http://schemas.microsoft.com/office/drawing/2014/main" val="3717826742"/>
                    </a:ext>
                  </a:extLst>
                </a:gridCol>
                <a:gridCol w="1063728">
                  <a:extLst>
                    <a:ext uri="{9D8B030D-6E8A-4147-A177-3AD203B41FA5}">
                      <a16:colId xmlns:a16="http://schemas.microsoft.com/office/drawing/2014/main" val="3196484256"/>
                    </a:ext>
                  </a:extLst>
                </a:gridCol>
                <a:gridCol w="841631">
                  <a:extLst>
                    <a:ext uri="{9D8B030D-6E8A-4147-A177-3AD203B41FA5}">
                      <a16:colId xmlns:a16="http://schemas.microsoft.com/office/drawing/2014/main" val="3926507534"/>
                    </a:ext>
                  </a:extLst>
                </a:gridCol>
                <a:gridCol w="572776">
                  <a:extLst>
                    <a:ext uri="{9D8B030D-6E8A-4147-A177-3AD203B41FA5}">
                      <a16:colId xmlns:a16="http://schemas.microsoft.com/office/drawing/2014/main" val="1552331100"/>
                    </a:ext>
                  </a:extLst>
                </a:gridCol>
                <a:gridCol w="561087">
                  <a:extLst>
                    <a:ext uri="{9D8B030D-6E8A-4147-A177-3AD203B41FA5}">
                      <a16:colId xmlns:a16="http://schemas.microsoft.com/office/drawing/2014/main" val="1867485684"/>
                    </a:ext>
                  </a:extLst>
                </a:gridCol>
              </a:tblGrid>
              <a:tr h="581669">
                <a:tc>
                  <a:txBody>
                    <a:bodyPr/>
                    <a:lstStyle/>
                    <a:p>
                      <a:pPr algn="ctr" fontAlgn="ctr"/>
                      <a:r>
                        <a:rPr lang="cs-CZ" sz="900" b="1" i="0" u="none" strike="noStrike" dirty="0">
                          <a:solidFill>
                            <a:srgbClr val="000000"/>
                          </a:solidFill>
                          <a:effectLst/>
                          <a:latin typeface="Arial" panose="020B0604020202020204" pitchFamily="34" charset="0"/>
                        </a:rPr>
                        <a:t>8.9.2017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pátek</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17:30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Sokol Hoštka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Sepap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effectLst/>
                          <a:latin typeface="Arial" panose="020B0604020202020204" pitchFamily="34" charset="0"/>
                        </a:rPr>
                        <a:t>Okresní přebor</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effectLst/>
                          <a:latin typeface="Arial" panose="020B0604020202020204" pitchFamily="34" charset="0"/>
                        </a:rPr>
                        <a:t>Stará garda</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76287562"/>
                  </a:ext>
                </a:extLst>
              </a:tr>
              <a:tr h="728772">
                <a:tc>
                  <a:txBody>
                    <a:bodyPr/>
                    <a:lstStyle/>
                    <a:p>
                      <a:pPr algn="ctr" fontAlgn="ctr"/>
                      <a:r>
                        <a:rPr lang="cs-CZ" sz="900" b="1" i="0" u="none" strike="noStrike" dirty="0">
                          <a:solidFill>
                            <a:srgbClr val="000000"/>
                          </a:solidFill>
                          <a:effectLst/>
                          <a:latin typeface="Arial" panose="020B0604020202020204" pitchFamily="34" charset="0"/>
                        </a:rPr>
                        <a:t>9.9.2017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solidFill>
                      <a:srgbClr val="FFFF99"/>
                    </a:solidFill>
                  </a:tcPr>
                </a:tc>
                <a:tc gridSpan="2">
                  <a:txBody>
                    <a:bodyPr/>
                    <a:lstStyle/>
                    <a:p>
                      <a:pPr algn="ctr" fontAlgn="ctr"/>
                      <a:r>
                        <a:rPr lang="cs-CZ" sz="1100" b="1" i="0" u="none" strike="noStrike" dirty="0">
                          <a:solidFill>
                            <a:srgbClr val="000000"/>
                          </a:solidFill>
                          <a:effectLst/>
                          <a:latin typeface="Arial" panose="020B0604020202020204" pitchFamily="34" charset="0"/>
                        </a:rPr>
                        <a:t>Turnaj v Křešicích -SK Štětí A, TJ Slavoj Úštěk, FK </a:t>
                      </a:r>
                      <a:r>
                        <a:rPr lang="cs-CZ" sz="1100" b="1" i="0" u="none" strike="noStrike" dirty="0" err="1">
                          <a:solidFill>
                            <a:srgbClr val="000000"/>
                          </a:solidFill>
                          <a:effectLst/>
                          <a:latin typeface="Arial" panose="020B0604020202020204" pitchFamily="34" charset="0"/>
                        </a:rPr>
                        <a:t>Schoeller</a:t>
                      </a:r>
                      <a:r>
                        <a:rPr lang="cs-CZ" sz="1100" b="1" i="0" u="none" strike="noStrike" dirty="0">
                          <a:solidFill>
                            <a:srgbClr val="000000"/>
                          </a:solidFill>
                          <a:effectLst/>
                          <a:latin typeface="Arial" panose="020B0604020202020204" pitchFamily="34" charset="0"/>
                        </a:rPr>
                        <a:t> Křešice, Dynamo </a:t>
                      </a:r>
                      <a:r>
                        <a:rPr lang="cs-CZ" sz="1100" b="1" i="0" u="none" strike="noStrike" dirty="0" err="1">
                          <a:solidFill>
                            <a:srgbClr val="000000"/>
                          </a:solidFill>
                          <a:effectLst/>
                          <a:latin typeface="Arial" panose="020B0604020202020204" pitchFamily="34" charset="0"/>
                        </a:rPr>
                        <a:t>Podlusky</a:t>
                      </a:r>
                      <a:endParaRPr lang="cs-CZ" sz="1100" b="1" i="0" u="none" strike="noStrike" dirty="0">
                        <a:solidFill>
                          <a:srgbClr val="000000"/>
                        </a:solidFill>
                        <a:effectLst/>
                        <a:latin typeface="Arial" panose="020B0604020202020204" pitchFamily="34" charset="0"/>
                      </a:endParaRP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800" b="1" i="0" u="none" strike="noStrike">
                          <a:solidFill>
                            <a:srgbClr val="000000"/>
                          </a:solidFill>
                          <a:effectLst/>
                          <a:latin typeface="Arial" panose="020B0604020202020204" pitchFamily="34" charset="0"/>
                        </a:rPr>
                        <a:t>Liga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solidFill>
                      <a:srgbClr val="FFFF99"/>
                    </a:solidFill>
                  </a:tcPr>
                </a:tc>
                <a:tc>
                  <a:txBody>
                    <a:bodyPr/>
                    <a:lstStyle/>
                    <a:p>
                      <a:pPr algn="ctr" fontAlgn="ctr"/>
                      <a:r>
                        <a:rPr lang="cs-CZ" sz="800" b="1" i="0" u="none" strike="noStrike">
                          <a:solidFill>
                            <a:srgbClr val="000000"/>
                          </a:solidFill>
                          <a:effectLst/>
                          <a:latin typeface="Arial" panose="020B0604020202020204" pitchFamily="34" charset="0"/>
                        </a:rPr>
                        <a:t>Mladší přípravka A</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solidFill>
                      <a:srgbClr val="FFFF99"/>
                    </a:solidFill>
                  </a:tcPr>
                </a:tc>
                <a:extLst>
                  <a:ext uri="{0D108BD9-81ED-4DB2-BD59-A6C34878D82A}">
                    <a16:rowId xmlns:a16="http://schemas.microsoft.com/office/drawing/2014/main" val="468324785"/>
                  </a:ext>
                </a:extLst>
              </a:tr>
              <a:tr h="625568">
                <a:tc>
                  <a:txBody>
                    <a:bodyPr/>
                    <a:lstStyle/>
                    <a:p>
                      <a:pPr algn="ctr" fontAlgn="ctr"/>
                      <a:r>
                        <a:rPr lang="cs-CZ" sz="900" b="1" i="0" u="none" strike="noStrike" dirty="0">
                          <a:solidFill>
                            <a:srgbClr val="000000"/>
                          </a:solidFill>
                          <a:effectLst/>
                          <a:latin typeface="Arial" panose="020B0604020202020204" pitchFamily="34" charset="0"/>
                        </a:rPr>
                        <a:t>9.9.2017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10:00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Vaňov</a:t>
                      </a:r>
                      <a:r>
                        <a:rPr lang="cs-CZ" sz="1100" b="1" i="0" u="none" strike="noStrike" dirty="0">
                          <a:solidFill>
                            <a:srgbClr val="000000"/>
                          </a:solidFill>
                          <a:effectLst/>
                          <a:latin typeface="Arial" panose="020B0604020202020204" pitchFamily="34" charset="0"/>
                        </a:rPr>
                        <a:t>/TJ Libouchec</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SK Štětí </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effectLst/>
                          <a:latin typeface="Arial" panose="020B0604020202020204" pitchFamily="34" charset="0"/>
                        </a:rPr>
                        <a:t>I.A třída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effectLst/>
                          <a:latin typeface="Arial" panose="020B0604020202020204" pitchFamily="34" charset="0"/>
                        </a:rPr>
                        <a:t>Dorost</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14390942"/>
                  </a:ext>
                </a:extLst>
              </a:tr>
              <a:tr h="647518">
                <a:tc>
                  <a:txBody>
                    <a:bodyPr/>
                    <a:lstStyle/>
                    <a:p>
                      <a:pPr algn="ctr" fontAlgn="ctr"/>
                      <a:r>
                        <a:rPr lang="cs-CZ" sz="900" b="1" i="0" u="none" strike="noStrike" dirty="0">
                          <a:solidFill>
                            <a:srgbClr val="000000"/>
                          </a:solidFill>
                          <a:effectLst/>
                          <a:latin typeface="Arial" panose="020B0604020202020204" pitchFamily="34" charset="0"/>
                        </a:rPr>
                        <a:t>10.9.2017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10:00, 12:00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FK Junior Děčín 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a:solidFill>
                            <a:srgbClr val="000000"/>
                          </a:solidFill>
                          <a:effectLst/>
                          <a:latin typeface="Arial" panose="020B0604020202020204" pitchFamily="34" charset="0"/>
                        </a:rPr>
                        <a:t>Ústecký přebor</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a:solidFill>
                            <a:srgbClr val="000000"/>
                          </a:solidFill>
                          <a:effectLst/>
                          <a:latin typeface="Arial" panose="020B0604020202020204" pitchFamily="34" charset="0"/>
                        </a:rPr>
                        <a:t>Starší, mladší žáci</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91259533"/>
                  </a:ext>
                </a:extLst>
              </a:tr>
              <a:tr h="823117">
                <a:tc>
                  <a:txBody>
                    <a:bodyPr/>
                    <a:lstStyle/>
                    <a:p>
                      <a:pPr algn="ctr" fontAlgn="ctr"/>
                      <a:r>
                        <a:rPr lang="cs-CZ" sz="900" b="1" i="0" u="none" strike="noStrike" dirty="0">
                          <a:solidFill>
                            <a:srgbClr val="000000"/>
                          </a:solidFill>
                          <a:effectLst/>
                          <a:latin typeface="Arial" panose="020B0604020202020204" pitchFamily="34" charset="0"/>
                        </a:rPr>
                        <a:t>16.9.2017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effectLst/>
                          <a:latin typeface="Arial" panose="020B0604020202020204" pitchFamily="34" charset="0"/>
                        </a:rPr>
                        <a:t>Turnaj v </a:t>
                      </a:r>
                      <a:r>
                        <a:rPr lang="cs-CZ" sz="1100" b="1" i="0" u="none" strike="noStrike" dirty="0" err="1">
                          <a:solidFill>
                            <a:srgbClr val="000000"/>
                          </a:solidFill>
                          <a:effectLst/>
                          <a:latin typeface="Arial" panose="020B0604020202020204" pitchFamily="34" charset="0"/>
                        </a:rPr>
                        <a:t>Podluskách</a:t>
                      </a:r>
                      <a:r>
                        <a:rPr lang="cs-CZ" sz="1100" b="1" i="0" u="none" strike="noStrike" dirty="0">
                          <a:solidFill>
                            <a:srgbClr val="000000"/>
                          </a:solidFill>
                          <a:effectLst/>
                          <a:latin typeface="Arial" panose="020B0604020202020204" pitchFamily="34" charset="0"/>
                        </a:rPr>
                        <a:t> -SK Štětí A, TJ Slavoj Úštěk, FK </a:t>
                      </a:r>
                      <a:r>
                        <a:rPr lang="cs-CZ" sz="1100" b="1" i="0" u="none" strike="noStrike" dirty="0" err="1">
                          <a:solidFill>
                            <a:srgbClr val="000000"/>
                          </a:solidFill>
                          <a:effectLst/>
                          <a:latin typeface="Arial" panose="020B0604020202020204" pitchFamily="34" charset="0"/>
                        </a:rPr>
                        <a:t>Schoeller</a:t>
                      </a:r>
                      <a:r>
                        <a:rPr lang="cs-CZ" sz="1100" b="1" i="0" u="none" strike="noStrike" dirty="0">
                          <a:solidFill>
                            <a:srgbClr val="000000"/>
                          </a:solidFill>
                          <a:effectLst/>
                          <a:latin typeface="Arial" panose="020B0604020202020204" pitchFamily="34" charset="0"/>
                        </a:rPr>
                        <a:t> Křešice, Dynamo </a:t>
                      </a:r>
                      <a:r>
                        <a:rPr lang="cs-CZ" sz="1100" b="1" i="0" u="none" strike="noStrike" dirty="0" err="1">
                          <a:solidFill>
                            <a:srgbClr val="000000"/>
                          </a:solidFill>
                          <a:effectLst/>
                          <a:latin typeface="Arial" panose="020B0604020202020204" pitchFamily="34" charset="0"/>
                        </a:rPr>
                        <a:t>Podlusky</a:t>
                      </a:r>
                      <a:endParaRPr lang="cs-CZ" sz="1100" b="1" i="0" u="none" strike="noStrike" dirty="0">
                        <a:solidFill>
                          <a:srgbClr val="000000"/>
                        </a:solidFill>
                        <a:effectLst/>
                        <a:latin typeface="Arial" panose="020B0604020202020204" pitchFamily="34" charset="0"/>
                      </a:endParaRP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800" b="1" i="0" u="none" strike="noStrike">
                          <a:solidFill>
                            <a:srgbClr val="000000"/>
                          </a:solidFill>
                          <a:effectLst/>
                          <a:latin typeface="Arial" panose="020B0604020202020204" pitchFamily="34" charset="0"/>
                        </a:rPr>
                        <a:t>Okresní liga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Mladší přípravka A</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extLst>
                  <a:ext uri="{0D108BD9-81ED-4DB2-BD59-A6C34878D82A}">
                    <a16:rowId xmlns:a16="http://schemas.microsoft.com/office/drawing/2014/main" val="1066728207"/>
                  </a:ext>
                </a:extLst>
              </a:tr>
              <a:tr h="449971">
                <a:tc>
                  <a:txBody>
                    <a:bodyPr/>
                    <a:lstStyle/>
                    <a:p>
                      <a:pPr algn="ctr" fontAlgn="ctr"/>
                      <a:r>
                        <a:rPr lang="cs-CZ" sz="900" b="1" i="0" u="none" strike="noStrike" dirty="0">
                          <a:solidFill>
                            <a:srgbClr val="000000"/>
                          </a:solidFill>
                          <a:effectLst/>
                          <a:latin typeface="Arial" panose="020B0604020202020204" pitchFamily="34" charset="0"/>
                        </a:rPr>
                        <a:t>16.9.2017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17:00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STAP Vilémov </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Dospělí</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8583510"/>
                  </a:ext>
                </a:extLst>
              </a:tr>
              <a:tr h="823117">
                <a:tc>
                  <a:txBody>
                    <a:bodyPr/>
                    <a:lstStyle/>
                    <a:p>
                      <a:pPr algn="ctr" fontAlgn="ctr"/>
                      <a:r>
                        <a:rPr lang="cs-CZ" sz="900" b="1" i="0" u="none" strike="noStrike" dirty="0">
                          <a:solidFill>
                            <a:srgbClr val="000000"/>
                          </a:solidFill>
                          <a:effectLst/>
                          <a:latin typeface="Arial" panose="020B0604020202020204" pitchFamily="34" charset="0"/>
                        </a:rPr>
                        <a:t>17.9.2017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10:00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effectLst/>
                          <a:latin typeface="Arial" panose="020B0604020202020204" pitchFamily="34" charset="0"/>
                        </a:rPr>
                        <a:t>Turnaj v Rovném -SK Bezděkov/Dobříň (ST), TJ </a:t>
                      </a:r>
                      <a:r>
                        <a:rPr lang="cs-CZ" sz="1100" b="1" i="0" u="none" strike="noStrike" dirty="0" err="1">
                          <a:solidFill>
                            <a:srgbClr val="000000"/>
                          </a:solidFill>
                          <a:effectLst/>
                          <a:latin typeface="Arial" panose="020B0604020202020204" pitchFamily="34" charset="0"/>
                        </a:rPr>
                        <a:t>Podřipan</a:t>
                      </a:r>
                      <a:r>
                        <a:rPr lang="cs-CZ" sz="1100" b="1" i="0" u="none" strike="noStrike" dirty="0">
                          <a:solidFill>
                            <a:srgbClr val="000000"/>
                          </a:solidFill>
                          <a:effectLst/>
                          <a:latin typeface="Arial" panose="020B0604020202020204" pitchFamily="34" charset="0"/>
                        </a:rPr>
                        <a:t> Rovné, SK Štětí, TJ Žitenice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800" b="1" i="0" u="none" strike="noStrike">
                          <a:solidFill>
                            <a:srgbClr val="000000"/>
                          </a:solidFill>
                          <a:effectLst/>
                          <a:latin typeface="Arial" panose="020B0604020202020204" pitchFamily="34" charset="0"/>
                        </a:rPr>
                        <a:t>Okresní Liga</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Starší přípravka</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CCFFFF"/>
                    </a:solidFill>
                  </a:tcPr>
                </a:tc>
                <a:extLst>
                  <a:ext uri="{0D108BD9-81ED-4DB2-BD59-A6C34878D82A}">
                    <a16:rowId xmlns:a16="http://schemas.microsoft.com/office/drawing/2014/main" val="1266740142"/>
                  </a:ext>
                </a:extLst>
              </a:tr>
              <a:tr h="504845">
                <a:tc>
                  <a:txBody>
                    <a:bodyPr/>
                    <a:lstStyle/>
                    <a:p>
                      <a:pPr algn="ctr" fontAlgn="ctr"/>
                      <a:r>
                        <a:rPr lang="cs-CZ" sz="900" b="1" i="0" u="none" strike="noStrike" dirty="0">
                          <a:solidFill>
                            <a:srgbClr val="000000"/>
                          </a:solidFill>
                          <a:effectLst/>
                          <a:latin typeface="Arial" panose="020B0604020202020204" pitchFamily="34" charset="0"/>
                        </a:rPr>
                        <a:t>17.9.2017</a:t>
                      </a:r>
                    </a:p>
                  </a:txBody>
                  <a:tcPr marL="9321" marR="9321" marT="9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10:00, 12:00</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Neštěmice</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Ústecký přebor</a:t>
                      </a:r>
                    </a:p>
                  </a:txBody>
                  <a:tcPr marL="9321" marR="9321" marT="9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Starší, mladší žáci</a:t>
                      </a:r>
                    </a:p>
                  </a:txBody>
                  <a:tcPr marL="9321" marR="9321" marT="9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17978480"/>
                  </a:ext>
                </a:extLst>
              </a:tr>
            </a:tbl>
          </a:graphicData>
        </a:graphic>
      </p:graphicFrame>
      <p:sp>
        <p:nvSpPr>
          <p:cNvPr id="223" name="Vodorovný svitek 222"/>
          <p:cNvSpPr/>
          <p:nvPr/>
        </p:nvSpPr>
        <p:spPr bwMode="auto">
          <a:xfrm>
            <a:off x="5472584" y="424950"/>
            <a:ext cx="4608514" cy="871195"/>
          </a:xfrm>
          <a:prstGeom prst="horizontalScroll">
            <a:avLst/>
          </a:prstGeom>
          <a:pattFill prst="sphere">
            <a:fgClr>
              <a:srgbClr val="AEE5F8"/>
            </a:fgClr>
            <a:bgClr>
              <a:schemeClr val="bg1"/>
            </a:bgClr>
          </a:pattFill>
          <a:ln w="101600">
            <a:gradFill>
              <a:gsLst>
                <a:gs pos="0">
                  <a:srgbClr val="FF99FF"/>
                </a:gs>
                <a:gs pos="39000">
                  <a:schemeClr val="accent3">
                    <a:lumMod val="95000"/>
                  </a:schemeClr>
                </a:gs>
                <a:gs pos="76000">
                  <a:srgbClr val="FFFF00"/>
                </a:gs>
                <a:gs pos="100000">
                  <a:srgbClr val="99FF33"/>
                </a:gs>
              </a:gsLst>
              <a:lin ang="5400000" scaled="1"/>
            </a:gra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4000" b="1" i="0" u="none" strike="noStrike" cap="none" normalizeH="0" baseline="0" dirty="0" smtClean="0">
                <a:ln>
                  <a:noFill/>
                </a:ln>
                <a:solidFill>
                  <a:srgbClr val="FF0000"/>
                </a:solidFill>
                <a:effectLst/>
                <a:latin typeface="Arial" pitchFamily="34" charset="0"/>
                <a:cs typeface="Arial" pitchFamily="34" charset="0"/>
              </a:rPr>
              <a:t>Venkovní zápasy</a:t>
            </a:r>
          </a:p>
        </p:txBody>
      </p:sp>
      <p:graphicFrame>
        <p:nvGraphicFramePr>
          <p:cNvPr id="221" name="Tabulka 220"/>
          <p:cNvGraphicFramePr>
            <a:graphicFrameLocks noGrp="1"/>
          </p:cNvGraphicFramePr>
          <p:nvPr>
            <p:extLst>
              <p:ext uri="{D42A27DB-BD31-4B8C-83A1-F6EECF244321}">
                <p14:modId xmlns:p14="http://schemas.microsoft.com/office/powerpoint/2010/main" val="208324313"/>
              </p:ext>
            </p:extLst>
          </p:nvPr>
        </p:nvGraphicFramePr>
        <p:xfrm>
          <a:off x="118633" y="1557536"/>
          <a:ext cx="4123102" cy="3183808"/>
        </p:xfrm>
        <a:graphic>
          <a:graphicData uri="http://schemas.openxmlformats.org/drawingml/2006/table">
            <a:tbl>
              <a:tblPr/>
              <a:tblGrid>
                <a:gridCol w="3096344">
                  <a:extLst>
                    <a:ext uri="{9D8B030D-6E8A-4147-A177-3AD203B41FA5}">
                      <a16:colId xmlns:a16="http://schemas.microsoft.com/office/drawing/2014/main" val="2778712409"/>
                    </a:ext>
                  </a:extLst>
                </a:gridCol>
                <a:gridCol w="1026758">
                  <a:extLst>
                    <a:ext uri="{9D8B030D-6E8A-4147-A177-3AD203B41FA5}">
                      <a16:colId xmlns:a16="http://schemas.microsoft.com/office/drawing/2014/main" val="2429741971"/>
                    </a:ext>
                  </a:extLst>
                </a:gridCol>
              </a:tblGrid>
              <a:tr h="546725">
                <a:tc gridSpan="2">
                  <a:txBody>
                    <a:bodyPr/>
                    <a:lstStyle/>
                    <a:p>
                      <a:pPr algn="ctr" fontAlgn="ctr"/>
                      <a:r>
                        <a:rPr lang="cs-CZ" sz="1700" b="1" i="0" u="none" strike="noStrike" dirty="0" err="1">
                          <a:solidFill>
                            <a:srgbClr val="000000"/>
                          </a:solidFill>
                          <a:effectLst/>
                          <a:latin typeface="Arial" panose="020B0604020202020204" pitchFamily="34" charset="0"/>
                        </a:rPr>
                        <a:t>Ondrášovka</a:t>
                      </a:r>
                      <a:r>
                        <a:rPr lang="cs-CZ" sz="1700" b="1" i="0" u="none" strike="noStrike" dirty="0">
                          <a:solidFill>
                            <a:srgbClr val="000000"/>
                          </a:solidFill>
                          <a:effectLst/>
                          <a:latin typeface="Arial" panose="020B0604020202020204" pitchFamily="34" charset="0"/>
                        </a:rPr>
                        <a:t> CUP U10  Roudnice </a:t>
                      </a:r>
                      <a:r>
                        <a:rPr lang="cs-CZ" sz="1700" b="1" i="0" u="none" strike="noStrike" dirty="0" err="1">
                          <a:solidFill>
                            <a:srgbClr val="000000"/>
                          </a:solidFill>
                          <a:effectLst/>
                          <a:latin typeface="Arial" panose="020B0604020202020204" pitchFamily="34" charset="0"/>
                        </a:rPr>
                        <a:t>n.L.</a:t>
                      </a:r>
                      <a:r>
                        <a:rPr lang="cs-CZ" sz="1700" b="1" i="0" u="none" strike="noStrike" dirty="0">
                          <a:solidFill>
                            <a:srgbClr val="000000"/>
                          </a:solidFill>
                          <a:effectLst/>
                          <a:latin typeface="Arial" panose="020B0604020202020204" pitchFamily="34" charset="0"/>
                        </a:rPr>
                        <a:t> U10 30.8.2017 předkolo  skupina F</a:t>
                      </a:r>
                    </a:p>
                  </a:txBody>
                  <a:tcPr marL="9035" marR="9035" marT="9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extLst>
                  <a:ext uri="{0D108BD9-81ED-4DB2-BD59-A6C34878D82A}">
                    <a16:rowId xmlns:a16="http://schemas.microsoft.com/office/drawing/2014/main" val="216579789"/>
                  </a:ext>
                </a:extLst>
              </a:tr>
              <a:tr h="183220">
                <a:tc>
                  <a:txBody>
                    <a:bodyPr/>
                    <a:lstStyle/>
                    <a:p>
                      <a:pPr algn="ctr" fontAlgn="ctr"/>
                      <a:r>
                        <a:rPr lang="cs-CZ" sz="1100" b="1" i="0" u="none" strike="noStrike">
                          <a:solidFill>
                            <a:srgbClr val="374E5C"/>
                          </a:solidFill>
                          <a:effectLst/>
                          <a:latin typeface="Arial" panose="020B0604020202020204" pitchFamily="34" charset="0"/>
                        </a:rPr>
                        <a:t>1. kolo</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cs-CZ" sz="1100" b="1" i="0" u="none" strike="noStrike">
                          <a:solidFill>
                            <a:srgbClr val="000000"/>
                          </a:solidFill>
                          <a:effectLst/>
                          <a:latin typeface="Arial" panose="020B0604020202020204" pitchFamily="34" charset="0"/>
                        </a:rPr>
                        <a:t>Výsledek</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719413049"/>
                  </a:ext>
                </a:extLst>
              </a:tr>
              <a:tr h="183220">
                <a:tc>
                  <a:txBody>
                    <a:bodyPr/>
                    <a:lstStyle/>
                    <a:p>
                      <a:pPr algn="ctr" fontAlgn="ctr"/>
                      <a:r>
                        <a:rPr lang="cs-CZ" sz="1100" b="1" i="0" u="none" strike="noStrike" dirty="0">
                          <a:solidFill>
                            <a:srgbClr val="FF0000"/>
                          </a:solidFill>
                          <a:effectLst/>
                          <a:latin typeface="Arial" panose="020B0604020202020204" pitchFamily="34" charset="0"/>
                        </a:rPr>
                        <a:t>SK </a:t>
                      </a:r>
                      <a:r>
                        <a:rPr lang="cs-CZ" sz="1100" b="1" i="0" u="none" strike="noStrike" dirty="0" smtClean="0">
                          <a:solidFill>
                            <a:srgbClr val="FF0000"/>
                          </a:solidFill>
                          <a:effectLst/>
                          <a:latin typeface="Arial" panose="020B0604020202020204" pitchFamily="34" charset="0"/>
                        </a:rPr>
                        <a:t>Štětí</a:t>
                      </a:r>
                      <a:r>
                        <a:rPr lang="cs-CZ" sz="1100" b="1" i="0" u="none" strike="noStrike" dirty="0">
                          <a:solidFill>
                            <a:srgbClr val="FF0000"/>
                          </a:solidFill>
                          <a:effectLst/>
                          <a:latin typeface="Arial" panose="020B0604020202020204" pitchFamily="34" charset="0"/>
                        </a:rPr>
                        <a:t> - Český lev - Union </a:t>
                      </a:r>
                      <a:r>
                        <a:rPr lang="cs-CZ" sz="1100" b="1" i="0" u="none" strike="noStrike" dirty="0" smtClean="0">
                          <a:solidFill>
                            <a:srgbClr val="FF0000"/>
                          </a:solidFill>
                          <a:effectLst/>
                          <a:latin typeface="Arial" panose="020B0604020202020204" pitchFamily="34" charset="0"/>
                        </a:rPr>
                        <a:t>Beroun</a:t>
                      </a:r>
                      <a:endParaRPr lang="cs-CZ" sz="1100" b="1" i="0" u="none" strike="noStrike" dirty="0">
                        <a:solidFill>
                          <a:srgbClr val="FF0000"/>
                        </a:solidFill>
                        <a:effectLst/>
                        <a:latin typeface="Arial" panose="020B0604020202020204" pitchFamily="34" charset="0"/>
                      </a:endParaRP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latin typeface="Arial" panose="020B0604020202020204" pitchFamily="34" charset="0"/>
                        </a:rPr>
                        <a:t>3:0 </a:t>
                      </a:r>
                      <a:r>
                        <a:rPr lang="cs-CZ" sz="1000" b="1" i="0" u="none" strike="noStrike" dirty="0" smtClean="0">
                          <a:solidFill>
                            <a:srgbClr val="FF0000"/>
                          </a:solidFill>
                          <a:effectLst/>
                          <a:latin typeface="Arial" panose="020B0604020202020204" pitchFamily="34" charset="0"/>
                        </a:rPr>
                        <a:t>kontumačně</a:t>
                      </a:r>
                      <a:endParaRPr lang="cs-CZ" sz="1000" b="1" i="0" u="none" strike="noStrike" dirty="0">
                        <a:solidFill>
                          <a:srgbClr val="FF0000"/>
                        </a:solidFill>
                        <a:effectLst/>
                        <a:latin typeface="Arial" panose="020B0604020202020204" pitchFamily="34" charset="0"/>
                      </a:endParaRP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93211785"/>
                  </a:ext>
                </a:extLst>
              </a:tr>
              <a:tr h="183220">
                <a:tc>
                  <a:txBody>
                    <a:bodyPr/>
                    <a:lstStyle/>
                    <a:p>
                      <a:pPr algn="ctr" fontAlgn="ctr"/>
                      <a:r>
                        <a:rPr lang="cs-CZ" sz="1100" b="1" i="0" u="none" strike="noStrike" dirty="0">
                          <a:solidFill>
                            <a:srgbClr val="374E5C"/>
                          </a:solidFill>
                          <a:effectLst/>
                          <a:latin typeface="Arial" panose="020B0604020202020204" pitchFamily="34" charset="0"/>
                        </a:rPr>
                        <a:t>2. kolo</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896739323"/>
                  </a:ext>
                </a:extLst>
              </a:tr>
              <a:tr h="222028">
                <a:tc>
                  <a:txBody>
                    <a:bodyPr/>
                    <a:lstStyle/>
                    <a:p>
                      <a:pPr algn="ctr" fontAlgn="ctr"/>
                      <a:r>
                        <a:rPr lang="cs-CZ" sz="1100" b="1" i="0" u="none" strike="noStrike" dirty="0">
                          <a:solidFill>
                            <a:srgbClr val="FF0000"/>
                          </a:solidFill>
                          <a:effectLst/>
                          <a:latin typeface="Arial" panose="020B0604020202020204" pitchFamily="34" charset="0"/>
                        </a:rPr>
                        <a:t>ABC Braník </a:t>
                      </a:r>
                      <a:r>
                        <a:rPr lang="cs-CZ" sz="1100" b="1" i="0" u="none" strike="noStrike" dirty="0" smtClean="0">
                          <a:solidFill>
                            <a:srgbClr val="FF0000"/>
                          </a:solidFill>
                          <a:effectLst/>
                          <a:latin typeface="Arial" panose="020B0604020202020204" pitchFamily="34" charset="0"/>
                        </a:rPr>
                        <a:t>fotbal</a:t>
                      </a:r>
                      <a:r>
                        <a:rPr lang="cs-CZ" sz="1100" b="1" i="0" u="none" strike="noStrike" dirty="0">
                          <a:solidFill>
                            <a:srgbClr val="FF0000"/>
                          </a:solidFill>
                          <a:effectLst/>
                          <a:latin typeface="Arial" panose="020B0604020202020204" pitchFamily="34" charset="0"/>
                        </a:rPr>
                        <a:t> - SK </a:t>
                      </a:r>
                      <a:r>
                        <a:rPr lang="cs-CZ" sz="1100" b="1" i="0" u="none" strike="noStrike" dirty="0" smtClean="0">
                          <a:solidFill>
                            <a:srgbClr val="FF0000"/>
                          </a:solidFill>
                          <a:effectLst/>
                          <a:latin typeface="Arial" panose="020B0604020202020204" pitchFamily="34" charset="0"/>
                        </a:rPr>
                        <a:t>Štětí</a:t>
                      </a:r>
                      <a:endParaRPr lang="cs-CZ" sz="1100" b="1" i="0" u="none" strike="noStrike" dirty="0">
                        <a:solidFill>
                          <a:srgbClr val="FF0000"/>
                        </a:solidFill>
                        <a:effectLst/>
                        <a:latin typeface="Arial" panose="020B0604020202020204" pitchFamily="34" charset="0"/>
                      </a:endParaRP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302217975"/>
                  </a:ext>
                </a:extLst>
              </a:tr>
              <a:tr h="183220">
                <a:tc>
                  <a:txBody>
                    <a:bodyPr/>
                    <a:lstStyle/>
                    <a:p>
                      <a:pPr algn="ctr" fontAlgn="ctr"/>
                      <a:r>
                        <a:rPr lang="cs-CZ" sz="1100" b="1" i="0" u="none" strike="noStrike" dirty="0">
                          <a:solidFill>
                            <a:srgbClr val="374E5C"/>
                          </a:solidFill>
                          <a:effectLst/>
                          <a:latin typeface="Arial" panose="020B0604020202020204" pitchFamily="34" charset="0"/>
                        </a:rPr>
                        <a:t>3. </a:t>
                      </a:r>
                      <a:r>
                        <a:rPr lang="cs-CZ" sz="1100" b="1" i="0" u="none" strike="noStrike" dirty="0" smtClean="0">
                          <a:solidFill>
                            <a:srgbClr val="374E5C"/>
                          </a:solidFill>
                          <a:effectLst/>
                          <a:latin typeface="Arial" panose="020B0604020202020204" pitchFamily="34" charset="0"/>
                        </a:rPr>
                        <a:t>kolo</a:t>
                      </a:r>
                      <a:endParaRPr lang="cs-CZ" sz="1100" b="1" i="0" u="none" strike="noStrike" dirty="0">
                        <a:solidFill>
                          <a:srgbClr val="374E5C"/>
                        </a:solidFill>
                        <a:effectLst/>
                        <a:latin typeface="Arial" panose="020B0604020202020204" pitchFamily="34" charset="0"/>
                      </a:endParaRP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65294134"/>
                  </a:ext>
                </a:extLst>
              </a:tr>
              <a:tr h="183220">
                <a:tc>
                  <a:txBody>
                    <a:bodyPr/>
                    <a:lstStyle/>
                    <a:p>
                      <a:pPr algn="ctr" fontAlgn="ctr"/>
                      <a:r>
                        <a:rPr lang="cs-CZ" sz="1100" b="1" i="0" u="none" strike="noStrike" dirty="0">
                          <a:solidFill>
                            <a:srgbClr val="FF0000"/>
                          </a:solidFill>
                          <a:effectLst/>
                          <a:latin typeface="Arial" panose="020B0604020202020204" pitchFamily="34" charset="0"/>
                        </a:rPr>
                        <a:t>SK </a:t>
                      </a:r>
                      <a:r>
                        <a:rPr lang="cs-CZ" sz="1100" b="1" i="0" u="none" strike="noStrike" dirty="0" smtClean="0">
                          <a:solidFill>
                            <a:srgbClr val="FF0000"/>
                          </a:solidFill>
                          <a:effectLst/>
                          <a:latin typeface="Arial" panose="020B0604020202020204" pitchFamily="34" charset="0"/>
                        </a:rPr>
                        <a:t>Štětí</a:t>
                      </a:r>
                      <a:r>
                        <a:rPr lang="cs-CZ" sz="1100" b="1" i="0" u="none" strike="noStrike" dirty="0">
                          <a:solidFill>
                            <a:srgbClr val="FF0000"/>
                          </a:solidFill>
                          <a:effectLst/>
                          <a:latin typeface="Arial" panose="020B0604020202020204" pitchFamily="34" charset="0"/>
                        </a:rPr>
                        <a:t> - JUNIOR </a:t>
                      </a:r>
                      <a:r>
                        <a:rPr lang="cs-CZ" sz="1100" b="1" i="0" u="none" strike="noStrike" dirty="0" smtClean="0">
                          <a:solidFill>
                            <a:srgbClr val="FF0000"/>
                          </a:solidFill>
                          <a:effectLst/>
                          <a:latin typeface="Arial" panose="020B0604020202020204" pitchFamily="34" charset="0"/>
                        </a:rPr>
                        <a:t>CHOMUTOV.</a:t>
                      </a:r>
                      <a:endParaRPr lang="cs-CZ" sz="1100" b="1" i="0" u="none" strike="noStrike" dirty="0">
                        <a:solidFill>
                          <a:srgbClr val="FF0000"/>
                        </a:solidFill>
                        <a:effectLst/>
                        <a:latin typeface="Arial" panose="020B0604020202020204" pitchFamily="34" charset="0"/>
                      </a:endParaRP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0:7</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26095432"/>
                  </a:ext>
                </a:extLst>
              </a:tr>
              <a:tr h="183220">
                <a:tc>
                  <a:txBody>
                    <a:bodyPr/>
                    <a:lstStyle/>
                    <a:p>
                      <a:pPr algn="ctr" fontAlgn="ctr"/>
                      <a:r>
                        <a:rPr lang="cs-CZ" sz="1100" b="1" i="0" u="none" strike="noStrike">
                          <a:solidFill>
                            <a:srgbClr val="374E5C"/>
                          </a:solidFill>
                          <a:effectLst/>
                          <a:latin typeface="Arial" panose="020B0604020202020204" pitchFamily="34" charset="0"/>
                        </a:rPr>
                        <a:t>4. kolo</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989654671"/>
                  </a:ext>
                </a:extLst>
              </a:tr>
              <a:tr h="183220">
                <a:tc>
                  <a:txBody>
                    <a:bodyPr/>
                    <a:lstStyle/>
                    <a:p>
                      <a:pPr algn="ctr" fontAlgn="ctr"/>
                      <a:r>
                        <a:rPr lang="cs-CZ" sz="1100" b="1" i="0" u="none" strike="noStrike" dirty="0">
                          <a:solidFill>
                            <a:srgbClr val="FF0000"/>
                          </a:solidFill>
                          <a:effectLst/>
                          <a:latin typeface="Arial" panose="020B0604020202020204" pitchFamily="34" charset="0"/>
                        </a:rPr>
                        <a:t>FK </a:t>
                      </a:r>
                      <a:r>
                        <a:rPr lang="cs-CZ" sz="1100" b="1" i="0" u="none" strike="noStrike" dirty="0" smtClean="0">
                          <a:solidFill>
                            <a:srgbClr val="FF0000"/>
                          </a:solidFill>
                          <a:effectLst/>
                          <a:latin typeface="Arial" panose="020B0604020202020204" pitchFamily="34" charset="0"/>
                        </a:rPr>
                        <a:t>Litoměřicko</a:t>
                      </a:r>
                      <a:r>
                        <a:rPr lang="cs-CZ" sz="1100" b="1" i="0" u="none" strike="noStrike" dirty="0">
                          <a:solidFill>
                            <a:srgbClr val="FF0000"/>
                          </a:solidFill>
                          <a:effectLst/>
                          <a:latin typeface="Arial" panose="020B0604020202020204" pitchFamily="34" charset="0"/>
                        </a:rPr>
                        <a:t> - SK </a:t>
                      </a:r>
                      <a:r>
                        <a:rPr lang="cs-CZ" sz="1100" b="1" i="0" u="none" strike="noStrike" dirty="0" smtClean="0">
                          <a:solidFill>
                            <a:srgbClr val="FF0000"/>
                          </a:solidFill>
                          <a:effectLst/>
                          <a:latin typeface="Arial" panose="020B0604020202020204" pitchFamily="34" charset="0"/>
                        </a:rPr>
                        <a:t>Štětí</a:t>
                      </a:r>
                      <a:endParaRPr lang="cs-CZ" sz="1100" b="1" i="0" u="none" strike="noStrike" dirty="0">
                        <a:solidFill>
                          <a:srgbClr val="FF0000"/>
                        </a:solidFill>
                        <a:effectLst/>
                        <a:latin typeface="Arial" panose="020B0604020202020204" pitchFamily="34" charset="0"/>
                      </a:endParaRP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2:0</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722227040"/>
                  </a:ext>
                </a:extLst>
              </a:tr>
              <a:tr h="183220">
                <a:tc>
                  <a:txBody>
                    <a:bodyPr/>
                    <a:lstStyle/>
                    <a:p>
                      <a:pPr algn="ctr" fontAlgn="ctr"/>
                      <a:r>
                        <a:rPr lang="cs-CZ" sz="1100" b="1" i="0" u="none" strike="noStrike">
                          <a:solidFill>
                            <a:srgbClr val="374E5C"/>
                          </a:solidFill>
                          <a:effectLst/>
                          <a:latin typeface="Arial" panose="020B0604020202020204" pitchFamily="34" charset="0"/>
                        </a:rPr>
                        <a:t>5. kolo</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3118370"/>
                  </a:ext>
                </a:extLst>
              </a:tr>
              <a:tr h="183220">
                <a:tc>
                  <a:txBody>
                    <a:bodyPr/>
                    <a:lstStyle/>
                    <a:p>
                      <a:pPr algn="ctr" fontAlgn="ctr"/>
                      <a:r>
                        <a:rPr lang="cs-CZ" sz="1100" b="1" i="0" u="none" strike="noStrike" dirty="0">
                          <a:solidFill>
                            <a:srgbClr val="FF0000"/>
                          </a:solidFill>
                          <a:effectLst/>
                          <a:latin typeface="Arial" panose="020B0604020202020204" pitchFamily="34" charset="0"/>
                        </a:rPr>
                        <a:t>SK </a:t>
                      </a:r>
                      <a:r>
                        <a:rPr lang="cs-CZ" sz="1100" b="1" i="0" u="none" strike="noStrike" dirty="0" smtClean="0">
                          <a:solidFill>
                            <a:srgbClr val="FF0000"/>
                          </a:solidFill>
                          <a:effectLst/>
                          <a:latin typeface="Arial" panose="020B0604020202020204" pitchFamily="34" charset="0"/>
                        </a:rPr>
                        <a:t>Štětí</a:t>
                      </a:r>
                      <a:r>
                        <a:rPr lang="cs-CZ" sz="1100" b="1" i="0" u="none" strike="noStrike" dirty="0">
                          <a:solidFill>
                            <a:srgbClr val="FF0000"/>
                          </a:solidFill>
                          <a:effectLst/>
                          <a:latin typeface="Arial" panose="020B0604020202020204" pitchFamily="34" charset="0"/>
                        </a:rPr>
                        <a:t> - Sportovní klub Střešovice 1911</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2:4</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9374938"/>
                  </a:ext>
                </a:extLst>
              </a:tr>
              <a:tr h="183220">
                <a:tc>
                  <a:txBody>
                    <a:bodyPr/>
                    <a:lstStyle/>
                    <a:p>
                      <a:pPr algn="ctr" fontAlgn="ctr"/>
                      <a:r>
                        <a:rPr lang="cs-CZ" sz="1100" b="1" i="0" u="none" strike="noStrike">
                          <a:solidFill>
                            <a:srgbClr val="374E5C"/>
                          </a:solidFill>
                          <a:effectLst/>
                          <a:latin typeface="Arial" panose="020B0604020202020204" pitchFamily="34" charset="0"/>
                        </a:rPr>
                        <a:t>6. kolo</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cs-CZ" sz="1100" b="1" i="0" u="none" strike="noStrike" dirty="0">
                          <a:solidFill>
                            <a:srgbClr val="000000"/>
                          </a:solidFill>
                          <a:effectLst/>
                          <a:latin typeface="Arial" panose="020B0604020202020204" pitchFamily="34" charset="0"/>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179232710"/>
                  </a:ext>
                </a:extLst>
              </a:tr>
              <a:tr h="216415">
                <a:tc>
                  <a:txBody>
                    <a:bodyPr/>
                    <a:lstStyle/>
                    <a:p>
                      <a:pPr algn="ctr" fontAlgn="ctr"/>
                      <a:r>
                        <a:rPr lang="cs-CZ" sz="1100" b="1" i="0" u="none" strike="noStrike" dirty="0">
                          <a:solidFill>
                            <a:srgbClr val="FF0000"/>
                          </a:solidFill>
                          <a:effectLst/>
                          <a:latin typeface="Arial" panose="020B0604020202020204" pitchFamily="34" charset="0"/>
                        </a:rPr>
                        <a:t>SK </a:t>
                      </a:r>
                      <a:r>
                        <a:rPr lang="cs-CZ" sz="1100" b="1" i="0" u="none" strike="noStrike" dirty="0" smtClean="0">
                          <a:solidFill>
                            <a:srgbClr val="FF0000"/>
                          </a:solidFill>
                          <a:effectLst/>
                          <a:latin typeface="Arial" panose="020B0604020202020204" pitchFamily="34" charset="0"/>
                        </a:rPr>
                        <a:t>Štětí</a:t>
                      </a:r>
                      <a:r>
                        <a:rPr lang="cs-CZ" sz="1100" b="1" i="0" u="none" strike="noStrike" dirty="0">
                          <a:solidFill>
                            <a:srgbClr val="FF0000"/>
                          </a:solidFill>
                          <a:effectLst/>
                          <a:latin typeface="Arial" panose="020B0604020202020204" pitchFamily="34" charset="0"/>
                        </a:rPr>
                        <a:t> - </a:t>
                      </a:r>
                      <a:r>
                        <a:rPr lang="cs-CZ" sz="1100" b="1" i="0" u="none" strike="noStrike" dirty="0" smtClean="0">
                          <a:solidFill>
                            <a:srgbClr val="FF0000"/>
                          </a:solidFill>
                          <a:effectLst/>
                          <a:latin typeface="Arial" panose="020B0604020202020204" pitchFamily="34" charset="0"/>
                        </a:rPr>
                        <a:t>SK </a:t>
                      </a:r>
                      <a:r>
                        <a:rPr lang="cs-CZ" sz="1100" b="1" i="0" u="none" strike="noStrike" dirty="0">
                          <a:solidFill>
                            <a:srgbClr val="FF0000"/>
                          </a:solidFill>
                          <a:effectLst/>
                          <a:latin typeface="Arial" panose="020B0604020202020204" pitchFamily="34" charset="0"/>
                        </a:rPr>
                        <a:t>klub Roudnice nad Labem</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1:5</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634313249"/>
                  </a:ext>
                </a:extLst>
              </a:tr>
              <a:tr h="183220">
                <a:tc>
                  <a:txBody>
                    <a:bodyPr/>
                    <a:lstStyle/>
                    <a:p>
                      <a:pPr algn="ctr" fontAlgn="ctr"/>
                      <a:r>
                        <a:rPr lang="cs-CZ" sz="1100" b="1" i="0" u="none" strike="noStrike">
                          <a:solidFill>
                            <a:srgbClr val="374E5C"/>
                          </a:solidFill>
                          <a:effectLst/>
                          <a:latin typeface="Arial" panose="020B0604020202020204" pitchFamily="34" charset="0"/>
                        </a:rPr>
                        <a:t>7. kolo</a:t>
                      </a: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665701791"/>
                  </a:ext>
                </a:extLst>
              </a:tr>
              <a:tr h="183220">
                <a:tc>
                  <a:txBody>
                    <a:bodyPr/>
                    <a:lstStyle/>
                    <a:p>
                      <a:pPr algn="ctr" fontAlgn="ctr"/>
                      <a:r>
                        <a:rPr lang="cs-CZ" sz="1100" b="1" i="0" u="none" strike="noStrike" dirty="0">
                          <a:solidFill>
                            <a:srgbClr val="FF0000"/>
                          </a:solidFill>
                          <a:effectLst/>
                          <a:latin typeface="Arial" panose="020B0604020202020204" pitchFamily="34" charset="0"/>
                        </a:rPr>
                        <a:t>FK Neratovice-</a:t>
                      </a:r>
                      <a:r>
                        <a:rPr lang="cs-CZ" sz="1100" b="1" i="0" u="none" strike="noStrike" dirty="0" err="1">
                          <a:solidFill>
                            <a:srgbClr val="FF0000"/>
                          </a:solidFill>
                          <a:effectLst/>
                          <a:latin typeface="Arial" panose="020B0604020202020204" pitchFamily="34" charset="0"/>
                        </a:rPr>
                        <a:t>Byškovice</a:t>
                      </a:r>
                      <a:r>
                        <a:rPr lang="cs-CZ" sz="1100" b="1" i="0" u="none" strike="noStrike" dirty="0">
                          <a:solidFill>
                            <a:srgbClr val="FF0000"/>
                          </a:solidFill>
                          <a:effectLst/>
                          <a:latin typeface="Arial" panose="020B0604020202020204" pitchFamily="34" charset="0"/>
                        </a:rPr>
                        <a:t>  - SK </a:t>
                      </a:r>
                      <a:r>
                        <a:rPr lang="cs-CZ" sz="1100" b="1" i="0" u="none" strike="noStrike" dirty="0" smtClean="0">
                          <a:solidFill>
                            <a:srgbClr val="FF0000"/>
                          </a:solidFill>
                          <a:effectLst/>
                          <a:latin typeface="Arial" panose="020B0604020202020204" pitchFamily="34" charset="0"/>
                        </a:rPr>
                        <a:t>Štětí</a:t>
                      </a:r>
                      <a:endParaRPr lang="cs-CZ" sz="1100" b="1" i="0" u="none" strike="noStrike" dirty="0">
                        <a:solidFill>
                          <a:srgbClr val="FF0000"/>
                        </a:solidFill>
                        <a:effectLst/>
                        <a:latin typeface="Arial" panose="020B0604020202020204" pitchFamily="34" charset="0"/>
                      </a:endParaRPr>
                    </a:p>
                  </a:txBody>
                  <a:tcPr marL="9035" marR="9035" marT="90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8:1</a:t>
                      </a:r>
                    </a:p>
                  </a:txBody>
                  <a:tcPr marL="9035" marR="9035" marT="90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40929736"/>
                  </a:ext>
                </a:extLst>
              </a:tr>
            </a:tbl>
          </a:graphicData>
        </a:graphic>
      </p:graphicFrame>
      <p:sp>
        <p:nvSpPr>
          <p:cNvPr id="224" name="TextovéPole 223"/>
          <p:cNvSpPr txBox="1"/>
          <p:nvPr/>
        </p:nvSpPr>
        <p:spPr>
          <a:xfrm>
            <a:off x="118633" y="91108"/>
            <a:ext cx="4176464" cy="1169551"/>
          </a:xfrm>
          <a:prstGeom prst="rect">
            <a:avLst/>
          </a:prstGeom>
          <a:solidFill>
            <a:srgbClr val="C2F7FE"/>
          </a:solidFill>
          <a:ln w="57150">
            <a:solidFill>
              <a:srgbClr val="808000"/>
            </a:solidFill>
          </a:ln>
        </p:spPr>
        <p:txBody>
          <a:bodyPr wrap="square" rtlCol="0">
            <a:spAutoFit/>
          </a:bodyPr>
          <a:lstStyle/>
          <a:p>
            <a:pPr algn="just"/>
            <a:r>
              <a:rPr lang="cs-CZ" sz="1400" dirty="0" smtClean="0">
                <a:latin typeface="Bookman Old Style" pitchFamily="18" charset="0"/>
              </a:rPr>
              <a:t>Zajistit potřebný počet hráčů přípravky U10 nebylo pro trenéry </a:t>
            </a:r>
            <a:r>
              <a:rPr lang="cs-CZ" sz="1400" dirty="0" err="1" smtClean="0">
                <a:latin typeface="Bookman Old Style" pitchFamily="18" charset="0"/>
              </a:rPr>
              <a:t>R.Švejdara</a:t>
            </a:r>
            <a:r>
              <a:rPr lang="cs-CZ" sz="1400" dirty="0" smtClean="0">
                <a:latin typeface="Bookman Old Style" pitchFamily="18" charset="0"/>
              </a:rPr>
              <a:t> a </a:t>
            </a:r>
            <a:r>
              <a:rPr lang="cs-CZ" sz="1400" dirty="0" err="1" smtClean="0">
                <a:latin typeface="Bookman Old Style" pitchFamily="18" charset="0"/>
              </a:rPr>
              <a:t>M.Nedomlela</a:t>
            </a:r>
            <a:r>
              <a:rPr lang="cs-CZ" sz="1400" dirty="0" smtClean="0">
                <a:latin typeface="Bookman Old Style" pitchFamily="18" charset="0"/>
              </a:rPr>
              <a:t> na konci prázdnin nic snadného.  Na hřišti Pod lipou v Roudnici </a:t>
            </a:r>
            <a:r>
              <a:rPr lang="cs-CZ" sz="1400" dirty="0" err="1" smtClean="0">
                <a:latin typeface="Bookman Old Style" pitchFamily="18" charset="0"/>
              </a:rPr>
              <a:t>n.L.</a:t>
            </a:r>
            <a:r>
              <a:rPr lang="cs-CZ" sz="1400" dirty="0" smtClean="0">
                <a:latin typeface="Bookman Old Style" pitchFamily="18" charset="0"/>
              </a:rPr>
              <a:t> skončili na 7.  nepostupovém místě.</a:t>
            </a:r>
          </a:p>
        </p:txBody>
      </p:sp>
      <p:graphicFrame>
        <p:nvGraphicFramePr>
          <p:cNvPr id="225" name="Tabulka 224"/>
          <p:cNvGraphicFramePr>
            <a:graphicFrameLocks noGrp="1"/>
          </p:cNvGraphicFramePr>
          <p:nvPr>
            <p:extLst>
              <p:ext uri="{D42A27DB-BD31-4B8C-83A1-F6EECF244321}">
                <p14:modId xmlns:p14="http://schemas.microsoft.com/office/powerpoint/2010/main" val="1881513805"/>
              </p:ext>
            </p:extLst>
          </p:nvPr>
        </p:nvGraphicFramePr>
        <p:xfrm>
          <a:off x="71984" y="4885940"/>
          <a:ext cx="4216400" cy="2011025"/>
        </p:xfrm>
        <a:graphic>
          <a:graphicData uri="http://schemas.openxmlformats.org/drawingml/2006/table">
            <a:tbl>
              <a:tblPr/>
              <a:tblGrid>
                <a:gridCol w="317261">
                  <a:extLst>
                    <a:ext uri="{9D8B030D-6E8A-4147-A177-3AD203B41FA5}">
                      <a16:colId xmlns:a16="http://schemas.microsoft.com/office/drawing/2014/main" val="688978770"/>
                    </a:ext>
                  </a:extLst>
                </a:gridCol>
                <a:gridCol w="1855977">
                  <a:extLst>
                    <a:ext uri="{9D8B030D-6E8A-4147-A177-3AD203B41FA5}">
                      <a16:colId xmlns:a16="http://schemas.microsoft.com/office/drawing/2014/main" val="3505713315"/>
                    </a:ext>
                  </a:extLst>
                </a:gridCol>
                <a:gridCol w="253809">
                  <a:extLst>
                    <a:ext uri="{9D8B030D-6E8A-4147-A177-3AD203B41FA5}">
                      <a16:colId xmlns:a16="http://schemas.microsoft.com/office/drawing/2014/main" val="2091955247"/>
                    </a:ext>
                  </a:extLst>
                </a:gridCol>
                <a:gridCol w="253809">
                  <a:extLst>
                    <a:ext uri="{9D8B030D-6E8A-4147-A177-3AD203B41FA5}">
                      <a16:colId xmlns:a16="http://schemas.microsoft.com/office/drawing/2014/main" val="1159692501"/>
                    </a:ext>
                  </a:extLst>
                </a:gridCol>
                <a:gridCol w="253809">
                  <a:extLst>
                    <a:ext uri="{9D8B030D-6E8A-4147-A177-3AD203B41FA5}">
                      <a16:colId xmlns:a16="http://schemas.microsoft.com/office/drawing/2014/main" val="1069240306"/>
                    </a:ext>
                  </a:extLst>
                </a:gridCol>
                <a:gridCol w="253809">
                  <a:extLst>
                    <a:ext uri="{9D8B030D-6E8A-4147-A177-3AD203B41FA5}">
                      <a16:colId xmlns:a16="http://schemas.microsoft.com/office/drawing/2014/main" val="4117252631"/>
                    </a:ext>
                  </a:extLst>
                </a:gridCol>
                <a:gridCol w="520308">
                  <a:extLst>
                    <a:ext uri="{9D8B030D-6E8A-4147-A177-3AD203B41FA5}">
                      <a16:colId xmlns:a16="http://schemas.microsoft.com/office/drawing/2014/main" val="2172093584"/>
                    </a:ext>
                  </a:extLst>
                </a:gridCol>
                <a:gridCol w="507618">
                  <a:extLst>
                    <a:ext uri="{9D8B030D-6E8A-4147-A177-3AD203B41FA5}">
                      <a16:colId xmlns:a16="http://schemas.microsoft.com/office/drawing/2014/main" val="1096157979"/>
                    </a:ext>
                  </a:extLst>
                </a:gridCol>
              </a:tblGrid>
              <a:tr h="246740">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SK Roudnice n.l.</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Calibri" panose="020F0502020204030204" pitchFamily="34" charset="0"/>
                        </a:rPr>
                        <a:t>20:6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19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864980824"/>
                  </a:ext>
                </a:extLst>
              </a:tr>
              <a:tr h="246740">
                <a:tc>
                  <a:txBody>
                    <a:bodyPr/>
                    <a:lstStyle/>
                    <a:p>
                      <a:pPr algn="ctr" fontAlgn="ctr"/>
                      <a:r>
                        <a:rPr lang="cs-CZ" sz="9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FK Neratovice-Byškovice </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5</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CCFFCC"/>
                    </a:solidFill>
                  </a:tcPr>
                </a:tc>
                <a:tc>
                  <a:txBody>
                    <a:bodyPr/>
                    <a:lstStyle/>
                    <a:p>
                      <a:pPr algn="ctr" fontAlgn="ctr"/>
                      <a:r>
                        <a:rPr lang="cs-CZ" sz="1100" b="1" i="0" u="none" strike="noStrike">
                          <a:solidFill>
                            <a:srgbClr val="000000"/>
                          </a:solidFill>
                          <a:effectLst/>
                          <a:latin typeface="Calibri" panose="020F0502020204030204" pitchFamily="34" charset="0"/>
                        </a:rPr>
                        <a:t>34:16</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16</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424156752"/>
                  </a:ext>
                </a:extLst>
              </a:tr>
              <a:tr h="246740">
                <a:tc>
                  <a:txBody>
                    <a:bodyPr/>
                    <a:lstStyle/>
                    <a:p>
                      <a:pPr algn="ctr" fontAlgn="ctr"/>
                      <a:r>
                        <a:rPr lang="cs-CZ" sz="9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151515"/>
                          </a:solidFill>
                          <a:effectLst/>
                          <a:latin typeface="Arial" panose="020B0604020202020204" pitchFamily="34" charset="0"/>
                        </a:rPr>
                        <a:t>FK Litoměřicko</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4</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Calibri" panose="020F0502020204030204" pitchFamily="34" charset="0"/>
                        </a:rPr>
                        <a:t>23:12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14</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346399827"/>
                  </a:ext>
                </a:extLst>
              </a:tr>
              <a:tr h="246740">
                <a:tc>
                  <a:txBody>
                    <a:bodyPr/>
                    <a:lstStyle/>
                    <a:p>
                      <a:pPr algn="ctr" fontAlgn="ctr"/>
                      <a:r>
                        <a:rPr lang="cs-CZ" sz="900" b="1" i="0" u="none" strike="noStrike">
                          <a:solidFill>
                            <a:srgbClr val="151515"/>
                          </a:solidFill>
                          <a:effectLst/>
                          <a:latin typeface="Arial" panose="020B0604020202020204" pitchFamily="34" charset="0"/>
                        </a:rPr>
                        <a:t>4</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a:solidFill>
                            <a:srgbClr val="151515"/>
                          </a:solidFill>
                          <a:effectLst/>
                          <a:latin typeface="Arial" panose="020B0604020202020204" pitchFamily="34" charset="0"/>
                        </a:rPr>
                        <a:t>ABC Braník fotbal</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CCFFCC"/>
                    </a:solidFill>
                  </a:tcPr>
                </a:tc>
                <a:tc>
                  <a:txBody>
                    <a:bodyPr/>
                    <a:lstStyle/>
                    <a:p>
                      <a:pPr algn="ctr" fontAlgn="ctr"/>
                      <a:r>
                        <a:rPr lang="cs-CZ" sz="1100" b="1" i="0" u="none" strike="noStrike">
                          <a:solidFill>
                            <a:srgbClr val="000000"/>
                          </a:solidFill>
                          <a:effectLst/>
                          <a:latin typeface="Calibri" panose="020F0502020204030204" pitchFamily="34" charset="0"/>
                        </a:rPr>
                        <a:t>25:25</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11</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380022658"/>
                  </a:ext>
                </a:extLst>
              </a:tr>
              <a:tr h="246740">
                <a:tc>
                  <a:txBody>
                    <a:bodyPr/>
                    <a:lstStyle/>
                    <a:p>
                      <a:pPr algn="ctr" fontAlgn="ctr"/>
                      <a:r>
                        <a:rPr lang="cs-CZ" sz="900" b="1" i="0" u="none" strike="noStrike">
                          <a:solidFill>
                            <a:srgbClr val="151515"/>
                          </a:solidFill>
                          <a:effectLst/>
                          <a:latin typeface="Arial" panose="020B0604020202020204" pitchFamily="34" charset="0"/>
                        </a:rPr>
                        <a:t>5</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JUNIOR CHOMUTOV</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Calibri" panose="020F0502020204030204" pitchFamily="34" charset="0"/>
                        </a:rPr>
                        <a:t>25:22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10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354587828"/>
                  </a:ext>
                </a:extLst>
              </a:tr>
              <a:tr h="246740">
                <a:tc>
                  <a:txBody>
                    <a:bodyPr/>
                    <a:lstStyle/>
                    <a:p>
                      <a:pPr algn="ctr" fontAlgn="ctr"/>
                      <a:r>
                        <a:rPr lang="cs-CZ" sz="900" b="1" i="0" u="none" strike="noStrike">
                          <a:solidFill>
                            <a:srgbClr val="151515"/>
                          </a:solidFill>
                          <a:effectLst/>
                          <a:latin typeface="Arial" panose="020B0604020202020204" pitchFamily="34" charset="0"/>
                        </a:rPr>
                        <a:t>6</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Sportovní klub Střešovice 1911</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4</a:t>
                      </a:r>
                    </a:p>
                  </a:txBody>
                  <a:tcPr marL="9525" marR="9525" marT="9525" marB="0" anchor="ctr">
                    <a:lnL>
                      <a:noFill/>
                    </a:lnL>
                    <a:lnR>
                      <a:noFill/>
                    </a:lnR>
                    <a:lnT>
                      <a:noFill/>
                    </a:lnT>
                    <a:lnB>
                      <a:noFill/>
                    </a:lnB>
                    <a:solidFill>
                      <a:srgbClr val="CCFFCC"/>
                    </a:solidFill>
                  </a:tcPr>
                </a:tc>
                <a:tc>
                  <a:txBody>
                    <a:bodyPr/>
                    <a:lstStyle/>
                    <a:p>
                      <a:pPr algn="ctr" fontAlgn="ctr"/>
                      <a:r>
                        <a:rPr lang="cs-CZ" sz="1100" b="1" i="0" u="none" strike="noStrike">
                          <a:solidFill>
                            <a:srgbClr val="000000"/>
                          </a:solidFill>
                          <a:effectLst/>
                          <a:latin typeface="Calibri" panose="020F0502020204030204" pitchFamily="34" charset="0"/>
                        </a:rPr>
                        <a:t>16:21</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953176694"/>
                  </a:ext>
                </a:extLst>
              </a:tr>
              <a:tr h="246740">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SK Štětí</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6</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Calibri" panose="020F0502020204030204" pitchFamily="34" charset="0"/>
                        </a:rPr>
                        <a:t>8:28</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952976802"/>
                  </a:ext>
                </a:extLst>
              </a:tr>
              <a:tr h="246740">
                <a:tc>
                  <a:txBody>
                    <a:bodyPr/>
                    <a:lstStyle/>
                    <a:p>
                      <a:pPr algn="ctr" fontAlgn="ctr"/>
                      <a:r>
                        <a:rPr lang="cs-CZ" sz="900" b="1" i="0" u="none" strike="noStrike">
                          <a:solidFill>
                            <a:srgbClr val="151515"/>
                          </a:solidFill>
                          <a:effectLst/>
                          <a:latin typeface="Arial" panose="020B0604020202020204" pitchFamily="34" charset="0"/>
                        </a:rPr>
                        <a:t>8</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a:solidFill>
                            <a:srgbClr val="151515"/>
                          </a:solidFill>
                          <a:effectLst/>
                          <a:latin typeface="Arial" panose="020B0604020202020204" pitchFamily="34" charset="0"/>
                        </a:rPr>
                        <a:t>Český lev - Union </a:t>
                      </a:r>
                      <a:r>
                        <a:rPr lang="cs-CZ" sz="900" b="1" i="0" u="none" strike="noStrike" dirty="0" smtClean="0">
                          <a:solidFill>
                            <a:srgbClr val="151515"/>
                          </a:solidFill>
                          <a:effectLst/>
                          <a:latin typeface="Arial" panose="020B0604020202020204" pitchFamily="34" charset="0"/>
                        </a:rPr>
                        <a:t>Beroun-</a:t>
                      </a:r>
                      <a:r>
                        <a:rPr lang="cs-CZ" sz="900" b="1" i="0" u="none" strike="noStrike" dirty="0" err="1" smtClean="0">
                          <a:solidFill>
                            <a:srgbClr val="151515"/>
                          </a:solidFill>
                          <a:effectLst/>
                          <a:latin typeface="Arial" panose="020B0604020202020204" pitchFamily="34" charset="0"/>
                        </a:rPr>
                        <a:t>nepeřijeli</a:t>
                      </a:r>
                      <a:endParaRPr lang="cs-CZ" sz="9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CCFFCC"/>
                    </a:solidFill>
                  </a:tcPr>
                </a:tc>
                <a:tc>
                  <a:txBody>
                    <a:bodyPr/>
                    <a:lstStyle/>
                    <a:p>
                      <a:pPr algn="ctr" fontAlgn="ctr"/>
                      <a:r>
                        <a:rPr lang="cs-CZ" sz="1100" b="1" i="0" u="none" strike="noStrike">
                          <a:solidFill>
                            <a:srgbClr val="000000"/>
                          </a:solidFill>
                          <a:effectLst/>
                          <a:latin typeface="Calibri" panose="020F0502020204030204" pitchFamily="34" charset="0"/>
                        </a:rPr>
                        <a:t>0:21</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291783994"/>
                  </a:ext>
                </a:extLst>
              </a:tr>
            </a:tbl>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80" name="TextovéPole 79"/>
          <p:cNvSpPr txBox="1"/>
          <p:nvPr/>
        </p:nvSpPr>
        <p:spPr>
          <a:xfrm>
            <a:off x="143992" y="91108"/>
            <a:ext cx="4608512" cy="584775"/>
          </a:xfrm>
          <a:prstGeom prst="rect">
            <a:avLst/>
          </a:prstGeom>
          <a:blipFill>
            <a:blip r:embed="rId75"/>
            <a:stretch>
              <a:fillRect/>
            </a:stretch>
          </a:blipFill>
          <a:ln w="73025">
            <a:solidFill>
              <a:schemeClr val="accent1"/>
            </a:solidFill>
            <a:bevel/>
          </a:ln>
        </p:spPr>
        <p:txBody>
          <a:bodyPr wrap="square" rtlCol="0">
            <a:spAutoFit/>
          </a:bodyPr>
          <a:lstStyle/>
          <a:p>
            <a:pPr algn="ctr"/>
            <a:r>
              <a:rPr lang="cs-CZ" sz="3200" u="sng" dirty="0" smtClean="0">
                <a:solidFill>
                  <a:srgbClr val="FF0000"/>
                </a:solidFill>
                <a:latin typeface="Bookman Old Style" pitchFamily="18" charset="0"/>
              </a:rPr>
              <a:t>FK Jílové</a:t>
            </a:r>
          </a:p>
        </p:txBody>
      </p:sp>
      <p:sp>
        <p:nvSpPr>
          <p:cNvPr id="2" name="TextovéPole 1"/>
          <p:cNvSpPr txBox="1"/>
          <p:nvPr/>
        </p:nvSpPr>
        <p:spPr>
          <a:xfrm>
            <a:off x="143992" y="1027212"/>
            <a:ext cx="1872208" cy="307777"/>
          </a:xfrm>
          <a:prstGeom prst="rect">
            <a:avLst/>
          </a:prstGeom>
          <a:noFill/>
        </p:spPr>
        <p:txBody>
          <a:bodyPr wrap="square" rtlCol="0">
            <a:spAutoFit/>
          </a:bodyPr>
          <a:lstStyle/>
          <a:p>
            <a:pPr algn="just"/>
            <a:endParaRPr lang="cs-CZ" sz="1400" b="0" dirty="0" smtClean="0">
              <a:latin typeface="Arial" panose="020B0604020202020204" pitchFamily="34" charset="0"/>
              <a:cs typeface="Arial" panose="020B0604020202020204" pitchFamily="34" charset="0"/>
            </a:endParaRPr>
          </a:p>
        </p:txBody>
      </p:sp>
      <p:sp>
        <p:nvSpPr>
          <p:cNvPr id="5" name="Obdélník 4"/>
          <p:cNvSpPr/>
          <p:nvPr/>
        </p:nvSpPr>
        <p:spPr>
          <a:xfrm>
            <a:off x="143992" y="872141"/>
            <a:ext cx="4608512" cy="1569660"/>
          </a:xfrm>
          <a:prstGeom prst="rect">
            <a:avLst/>
          </a:prstGeom>
        </p:spPr>
        <p:txBody>
          <a:bodyPr wrap="square">
            <a:spAutoFit/>
          </a:bodyPr>
          <a:lstStyle/>
          <a:p>
            <a:pPr algn="just"/>
            <a:r>
              <a:rPr lang="cs-CZ" b="0" dirty="0" smtClean="0">
                <a:latin typeface="Arial" panose="020B0604020202020204" pitchFamily="34" charset="0"/>
                <a:cs typeface="Arial" panose="020B0604020202020204" pitchFamily="34" charset="0"/>
              </a:rPr>
              <a:t>Mužstvo Jílového v loňském ročníku skončilo na 2. nepostupovém místě I.A třídy. Když se však nabídla možnost postupu z 2. místa, tak ji fotbalisté z města nedaleko Děčína přijali a stali se nováčky Ústeckého přeboru, kde po 4. odehraných kolech mají 4 body a jsou na 13.místě. Na hřištích soupeřů se jim zatím nedaří. Nezískali zde ještě ani bod a skóre 0:13 vypadá hrozivě. Jílové bodovalo doma ve 2. kole s Kadaní a zvlášť cenné vítězství 1:0 získalo před týdnem doma s </a:t>
            </a:r>
            <a:r>
              <a:rPr lang="cs-CZ" b="0" dirty="0" err="1" smtClean="0">
                <a:latin typeface="Arial" panose="020B0604020202020204" pitchFamily="34" charset="0"/>
                <a:cs typeface="Arial" panose="020B0604020202020204" pitchFamily="34" charset="0"/>
              </a:rPr>
              <a:t>Brnou</a:t>
            </a:r>
            <a:r>
              <a:rPr lang="cs-CZ" b="0" dirty="0" smtClean="0">
                <a:latin typeface="Arial" panose="020B0604020202020204" pitchFamily="34" charset="0"/>
                <a:cs typeface="Arial" panose="020B0604020202020204" pitchFamily="34" charset="0"/>
              </a:rPr>
              <a:t>.  </a:t>
            </a:r>
            <a:endParaRPr lang="cs-CZ" b="0" dirty="0">
              <a:latin typeface="Arial" panose="020B0604020202020204" pitchFamily="34" charset="0"/>
              <a:cs typeface="Arial" panose="020B0604020202020204" pitchFamily="34"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912598123"/>
              </p:ext>
            </p:extLst>
          </p:nvPr>
        </p:nvGraphicFramePr>
        <p:xfrm>
          <a:off x="216000" y="2638059"/>
          <a:ext cx="4536504" cy="1115060"/>
        </p:xfrm>
        <a:graphic>
          <a:graphicData uri="http://schemas.openxmlformats.org/drawingml/2006/table">
            <a:tbl>
              <a:tblPr/>
              <a:tblGrid>
                <a:gridCol w="674155">
                  <a:extLst>
                    <a:ext uri="{9D8B030D-6E8A-4147-A177-3AD203B41FA5}">
                      <a16:colId xmlns:a16="http://schemas.microsoft.com/office/drawing/2014/main" val="2080482185"/>
                    </a:ext>
                  </a:extLst>
                </a:gridCol>
                <a:gridCol w="941009">
                  <a:extLst>
                    <a:ext uri="{9D8B030D-6E8A-4147-A177-3AD203B41FA5}">
                      <a16:colId xmlns:a16="http://schemas.microsoft.com/office/drawing/2014/main" val="3744084672"/>
                    </a:ext>
                  </a:extLst>
                </a:gridCol>
                <a:gridCol w="2247185">
                  <a:extLst>
                    <a:ext uri="{9D8B030D-6E8A-4147-A177-3AD203B41FA5}">
                      <a16:colId xmlns:a16="http://schemas.microsoft.com/office/drawing/2014/main" val="4286817270"/>
                    </a:ext>
                  </a:extLst>
                </a:gridCol>
                <a:gridCol w="674155">
                  <a:extLst>
                    <a:ext uri="{9D8B030D-6E8A-4147-A177-3AD203B41FA5}">
                      <a16:colId xmlns:a16="http://schemas.microsoft.com/office/drawing/2014/main" val="3904284562"/>
                    </a:ext>
                  </a:extLst>
                </a:gridCol>
              </a:tblGrid>
              <a:tr h="278765">
                <a:tc>
                  <a:txBody>
                    <a:bodyPr/>
                    <a:lstStyle/>
                    <a:p>
                      <a:pPr algn="ctr" fontAlgn="ctr"/>
                      <a:r>
                        <a:rPr lang="cs-CZ" sz="1100" b="1" i="0" u="none" strike="noStrike">
                          <a:solidFill>
                            <a:srgbClr val="000099"/>
                          </a:solidFill>
                          <a:effectLst/>
                          <a:latin typeface="Arial Black" panose="020B0A040201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99"/>
                          </a:solidFill>
                          <a:effectLst/>
                          <a:latin typeface="Arial Black" panose="020B0A04020102020204" pitchFamily="34" charset="0"/>
                        </a:rPr>
                        <a:t>12.8.2017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99"/>
                          </a:solidFill>
                          <a:effectLst/>
                          <a:latin typeface="Arial Black" panose="020B0A04020102020204" pitchFamily="34" charset="0"/>
                        </a:rPr>
                        <a:t>Mostecký FK - Jílové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99"/>
                          </a:solidFill>
                          <a:effectLst/>
                          <a:latin typeface="Arial Black" panose="020B0A04020102020204" pitchFamily="34" charset="0"/>
                        </a:rPr>
                        <a:t>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94360619"/>
                  </a:ext>
                </a:extLst>
              </a:tr>
              <a:tr h="278765">
                <a:tc>
                  <a:txBody>
                    <a:bodyPr/>
                    <a:lstStyle/>
                    <a:p>
                      <a:pPr algn="ctr" fontAlgn="ctr"/>
                      <a:r>
                        <a:rPr lang="cs-CZ" sz="1100" b="1" i="0" u="none" strike="noStrike">
                          <a:solidFill>
                            <a:srgbClr val="000099"/>
                          </a:solidFill>
                          <a:effectLst/>
                          <a:latin typeface="Arial Black" panose="020B0A040201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99"/>
                          </a:solidFill>
                          <a:effectLst/>
                          <a:latin typeface="Arial Black" panose="020B0A04020102020204" pitchFamily="34" charset="0"/>
                        </a:rPr>
                        <a:t>19.8.2017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Arial Black" panose="020B0A04020102020204" pitchFamily="34" charset="0"/>
                        </a:rPr>
                        <a:t>Jílové - Kadaň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Arial Black" panose="020B0A04020102020204" pitchFamily="34" charset="0"/>
                        </a:rPr>
                        <a:t>2:3 PK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22315480"/>
                  </a:ext>
                </a:extLst>
              </a:tr>
              <a:tr h="278765">
                <a:tc>
                  <a:txBody>
                    <a:bodyPr/>
                    <a:lstStyle/>
                    <a:p>
                      <a:pPr algn="ctr" fontAlgn="ctr"/>
                      <a:r>
                        <a:rPr lang="cs-CZ" sz="1100" b="1" i="0" u="none" strike="noStrike">
                          <a:solidFill>
                            <a:srgbClr val="000099"/>
                          </a:solidFill>
                          <a:effectLst/>
                          <a:latin typeface="Arial Black" panose="020B0A040201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99"/>
                          </a:solidFill>
                          <a:effectLst/>
                          <a:latin typeface="Arial Black" panose="020B0A04020102020204" pitchFamily="34" charset="0"/>
                        </a:rPr>
                        <a:t>26.8.2017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99"/>
                          </a:solidFill>
                          <a:effectLst/>
                          <a:latin typeface="Arial Black" panose="020B0A04020102020204" pitchFamily="34" charset="0"/>
                        </a:rPr>
                        <a:t>Bílina - Jílové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99"/>
                          </a:solidFill>
                          <a:effectLst/>
                          <a:latin typeface="Arial Black" panose="020B0A04020102020204" pitchFamily="34" charset="0"/>
                        </a:rPr>
                        <a:t>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56171306"/>
                  </a:ext>
                </a:extLst>
              </a:tr>
              <a:tr h="278765">
                <a:tc>
                  <a:txBody>
                    <a:bodyPr/>
                    <a:lstStyle/>
                    <a:p>
                      <a:pPr algn="ctr" fontAlgn="ctr"/>
                      <a:r>
                        <a:rPr lang="cs-CZ" sz="1100" b="1" i="0" u="none" strike="noStrike">
                          <a:solidFill>
                            <a:srgbClr val="000099"/>
                          </a:solidFill>
                          <a:effectLst/>
                          <a:latin typeface="Arial Black" panose="020B0A0402010202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99"/>
                          </a:solidFill>
                          <a:effectLst/>
                          <a:latin typeface="Arial Black" panose="020B0A04020102020204" pitchFamily="34" charset="0"/>
                        </a:rPr>
                        <a:t>2.9.2017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Arial Black" panose="020B0A04020102020204" pitchFamily="34" charset="0"/>
                        </a:rPr>
                        <a:t>Jílové - </a:t>
                      </a:r>
                      <a:r>
                        <a:rPr lang="cs-CZ" sz="1400" b="1" i="0" u="none" strike="noStrike" dirty="0" err="1">
                          <a:solidFill>
                            <a:srgbClr val="000099"/>
                          </a:solidFill>
                          <a:effectLst/>
                          <a:latin typeface="Arial Black" panose="020B0A04020102020204" pitchFamily="34" charset="0"/>
                        </a:rPr>
                        <a:t>Brná</a:t>
                      </a:r>
                      <a:endParaRPr lang="cs-CZ" sz="1400" b="1" i="0" u="none" strike="noStrike" dirty="0">
                        <a:solidFill>
                          <a:srgbClr val="000099"/>
                        </a:solidFill>
                        <a:effectLst/>
                        <a:latin typeface="Arial Black" panose="020B0A040201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Arial Black" panose="020B0A04020102020204" pitchFamily="34" charset="0"/>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839948272"/>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166054116"/>
              </p:ext>
            </p:extLst>
          </p:nvPr>
        </p:nvGraphicFramePr>
        <p:xfrm>
          <a:off x="216000" y="4210087"/>
          <a:ext cx="4536504" cy="822960"/>
        </p:xfrm>
        <a:graphic>
          <a:graphicData uri="http://schemas.openxmlformats.org/drawingml/2006/table">
            <a:tbl>
              <a:tblPr/>
              <a:tblGrid>
                <a:gridCol w="1441686">
                  <a:extLst>
                    <a:ext uri="{9D8B030D-6E8A-4147-A177-3AD203B41FA5}">
                      <a16:colId xmlns:a16="http://schemas.microsoft.com/office/drawing/2014/main" val="730742397"/>
                    </a:ext>
                  </a:extLst>
                </a:gridCol>
                <a:gridCol w="3094818">
                  <a:extLst>
                    <a:ext uri="{9D8B030D-6E8A-4147-A177-3AD203B41FA5}">
                      <a16:colId xmlns:a16="http://schemas.microsoft.com/office/drawing/2014/main" val="830023655"/>
                    </a:ext>
                  </a:extLst>
                </a:gridCol>
              </a:tblGrid>
              <a:tr h="247650">
                <a:tc>
                  <a:txBody>
                    <a:bodyPr/>
                    <a:lstStyle/>
                    <a:p>
                      <a:pPr algn="ctr" fontAlgn="ctr"/>
                      <a:r>
                        <a:rPr lang="cs-CZ" sz="1800" b="1" i="0" u="none" strike="noStrike" dirty="0">
                          <a:solidFill>
                            <a:srgbClr val="151515"/>
                          </a:solidFill>
                          <a:effectLst/>
                          <a:latin typeface="Arial Black" panose="020B0A04020102020204" pitchFamily="34" charset="0"/>
                        </a:rPr>
                        <a:t>Trenér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800" b="1" i="0" u="none" strike="noStrike" dirty="0" err="1">
                          <a:solidFill>
                            <a:srgbClr val="151515"/>
                          </a:solidFill>
                          <a:effectLst/>
                          <a:latin typeface="Arial Black" panose="020B0A04020102020204" pitchFamily="34" charset="0"/>
                        </a:rPr>
                        <a:t>Barilla</a:t>
                      </a:r>
                      <a:r>
                        <a:rPr lang="cs-CZ" sz="1800" b="1" i="0" u="none" strike="noStrike" dirty="0">
                          <a:solidFill>
                            <a:srgbClr val="151515"/>
                          </a:solidFill>
                          <a:effectLst/>
                          <a:latin typeface="Arial Black" panose="020B0A04020102020204" pitchFamily="34" charset="0"/>
                        </a:rPr>
                        <a:t> Ondřej</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591742636"/>
                  </a:ext>
                </a:extLst>
              </a:tr>
              <a:tr h="247650">
                <a:tc>
                  <a:txBody>
                    <a:bodyPr/>
                    <a:lstStyle/>
                    <a:p>
                      <a:pPr algn="ctr" fontAlgn="ctr"/>
                      <a:r>
                        <a:rPr lang="cs-CZ" sz="1800" b="1" i="0" u="none" strike="noStrike">
                          <a:solidFill>
                            <a:srgbClr val="151515"/>
                          </a:solidFill>
                          <a:effectLst/>
                          <a:latin typeface="Arial Black" panose="020B0A04020102020204" pitchFamily="34" charset="0"/>
                        </a:rPr>
                        <a:t>Asistent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800" b="1" i="0" u="none" strike="noStrike" dirty="0">
                          <a:solidFill>
                            <a:srgbClr val="151515"/>
                          </a:solidFill>
                          <a:effectLst/>
                          <a:latin typeface="Arial Black" panose="020B0A04020102020204" pitchFamily="34" charset="0"/>
                        </a:rPr>
                        <a:t>Michl Ondřej</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91886677"/>
                  </a:ext>
                </a:extLst>
              </a:tr>
              <a:tr h="257175">
                <a:tc>
                  <a:txBody>
                    <a:bodyPr/>
                    <a:lstStyle/>
                    <a:p>
                      <a:pPr algn="ctr" fontAlgn="ctr"/>
                      <a:r>
                        <a:rPr lang="cs-CZ" sz="1800" b="1" i="0" u="none" strike="noStrike">
                          <a:solidFill>
                            <a:srgbClr val="151515"/>
                          </a:solidFill>
                          <a:effectLst/>
                          <a:latin typeface="Arial Black" panose="020B0A04020102020204" pitchFamily="34" charset="0"/>
                        </a:rPr>
                        <a:t>Vedoucí</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err="1">
                          <a:solidFill>
                            <a:srgbClr val="151515"/>
                          </a:solidFill>
                          <a:effectLst/>
                          <a:latin typeface="Arial Black" panose="020B0A04020102020204" pitchFamily="34" charset="0"/>
                        </a:rPr>
                        <a:t>Reichelt</a:t>
                      </a:r>
                      <a:r>
                        <a:rPr lang="cs-CZ" sz="1800" b="1" i="0" u="none" strike="noStrike" dirty="0">
                          <a:solidFill>
                            <a:srgbClr val="151515"/>
                          </a:solidFill>
                          <a:effectLst/>
                          <a:latin typeface="Arial Black" panose="020B0A04020102020204" pitchFamily="34" charset="0"/>
                        </a:rPr>
                        <a:t> Tomáš</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73168292"/>
                  </a:ext>
                </a:extLst>
              </a:tr>
            </a:tbl>
          </a:graphicData>
        </a:graphic>
      </p:graphicFrame>
      <p:pic>
        <p:nvPicPr>
          <p:cNvPr id="87" name="Obrázek 86"/>
          <p:cNvPicPr>
            <a:picLocks noChangeAspect="1"/>
          </p:cNvPicPr>
          <p:nvPr/>
        </p:nvPicPr>
        <p:blipFill>
          <a:blip r:embed="rId76"/>
          <a:stretch>
            <a:fillRect/>
          </a:stretch>
        </p:blipFill>
        <p:spPr>
          <a:xfrm>
            <a:off x="1648093" y="5424751"/>
            <a:ext cx="1167165" cy="1188000"/>
          </a:xfrm>
          <a:prstGeom prst="rect">
            <a:avLst/>
          </a:prstGeom>
          <a:ln w="28575">
            <a:solidFill>
              <a:srgbClr val="FF0000"/>
            </a:solidFill>
          </a:ln>
        </p:spPr>
      </p:pic>
      <p:sp>
        <p:nvSpPr>
          <p:cNvPr id="84" name="Obdélník 83"/>
          <p:cNvSpPr/>
          <p:nvPr/>
        </p:nvSpPr>
        <p:spPr>
          <a:xfrm>
            <a:off x="5976641" y="91108"/>
            <a:ext cx="4176464" cy="923330"/>
          </a:xfrm>
          <a:prstGeom prst="rect">
            <a:avLst/>
          </a:prstGeom>
          <a:pattFill prst="dashHorz">
            <a:fgClr>
              <a:srgbClr val="CCFF66"/>
            </a:fgClr>
            <a:bgClr>
              <a:schemeClr val="bg1"/>
            </a:bgClr>
          </a:pattFill>
          <a:ln w="63500">
            <a:solidFill>
              <a:srgbClr val="FF0000"/>
            </a:solidFill>
            <a:prstDash val="sysDot"/>
          </a:ln>
        </p:spPr>
        <p:txBody>
          <a:bodyPr wrap="square">
            <a:spAutoFit/>
          </a:bodyPr>
          <a:lstStyle/>
          <a:p>
            <a:pPr algn="ctr"/>
            <a:r>
              <a:rPr lang="cs-CZ" sz="1800" dirty="0">
                <a:solidFill>
                  <a:srgbClr val="184B81"/>
                </a:solidFill>
                <a:latin typeface="Arial Black" panose="020B0A04020102020204" pitchFamily="34" charset="0"/>
              </a:rPr>
              <a:t>Okresní přebor (liga) mladších přípravek - </a:t>
            </a:r>
            <a:r>
              <a:rPr lang="cs-CZ" sz="1800" dirty="0" err="1">
                <a:solidFill>
                  <a:srgbClr val="184B81"/>
                </a:solidFill>
                <a:latin typeface="Arial Black" panose="020B0A04020102020204" pitchFamily="34" charset="0"/>
              </a:rPr>
              <a:t>sk</a:t>
            </a:r>
            <a:r>
              <a:rPr lang="cs-CZ" sz="1800" dirty="0">
                <a:solidFill>
                  <a:srgbClr val="184B81"/>
                </a:solidFill>
                <a:latin typeface="Arial Black" panose="020B0A04020102020204" pitchFamily="34" charset="0"/>
              </a:rPr>
              <a:t>. "</a:t>
            </a:r>
            <a:r>
              <a:rPr lang="cs-CZ" sz="1800" dirty="0" smtClean="0">
                <a:solidFill>
                  <a:srgbClr val="184B81"/>
                </a:solidFill>
                <a:latin typeface="Arial Black" panose="020B0A04020102020204" pitchFamily="34" charset="0"/>
              </a:rPr>
              <a:t>C„</a:t>
            </a:r>
          </a:p>
          <a:p>
            <a:pPr algn="ctr"/>
            <a:r>
              <a:rPr lang="cs-CZ" sz="1800" dirty="0" smtClean="0">
                <a:solidFill>
                  <a:srgbClr val="184B81"/>
                </a:solidFill>
                <a:latin typeface="Arial Black" panose="020B0A04020102020204" pitchFamily="34" charset="0"/>
              </a:rPr>
              <a:t>1. Turnaj Úštěk 2.9.2017</a:t>
            </a:r>
            <a:endParaRPr lang="cs-CZ" sz="1800" dirty="0">
              <a:solidFill>
                <a:srgbClr val="184B81"/>
              </a:solidFill>
              <a:latin typeface="Arial Black" panose="020B0A04020102020204" pitchFamily="34" charset="0"/>
            </a:endParaRPr>
          </a:p>
        </p:txBody>
      </p:sp>
      <p:graphicFrame>
        <p:nvGraphicFramePr>
          <p:cNvPr id="85" name="Tabulka 84"/>
          <p:cNvGraphicFramePr>
            <a:graphicFrameLocks noGrp="1"/>
          </p:cNvGraphicFramePr>
          <p:nvPr>
            <p:extLst>
              <p:ext uri="{D42A27DB-BD31-4B8C-83A1-F6EECF244321}">
                <p14:modId xmlns:p14="http://schemas.microsoft.com/office/powerpoint/2010/main" val="2776198541"/>
              </p:ext>
            </p:extLst>
          </p:nvPr>
        </p:nvGraphicFramePr>
        <p:xfrm>
          <a:off x="5976640" y="1243236"/>
          <a:ext cx="4176465" cy="1337310"/>
        </p:xfrm>
        <a:graphic>
          <a:graphicData uri="http://schemas.openxmlformats.org/drawingml/2006/table">
            <a:tbl>
              <a:tblPr/>
              <a:tblGrid>
                <a:gridCol w="1428315">
                  <a:extLst>
                    <a:ext uri="{9D8B030D-6E8A-4147-A177-3AD203B41FA5}">
                      <a16:colId xmlns:a16="http://schemas.microsoft.com/office/drawing/2014/main" val="2651475065"/>
                    </a:ext>
                  </a:extLst>
                </a:gridCol>
                <a:gridCol w="1319835">
                  <a:extLst>
                    <a:ext uri="{9D8B030D-6E8A-4147-A177-3AD203B41FA5}">
                      <a16:colId xmlns:a16="http://schemas.microsoft.com/office/drawing/2014/main" val="714034831"/>
                    </a:ext>
                  </a:extLst>
                </a:gridCol>
                <a:gridCol w="1428315">
                  <a:extLst>
                    <a:ext uri="{9D8B030D-6E8A-4147-A177-3AD203B41FA5}">
                      <a16:colId xmlns:a16="http://schemas.microsoft.com/office/drawing/2014/main" val="3522121120"/>
                    </a:ext>
                  </a:extLst>
                </a:gridCol>
              </a:tblGrid>
              <a:tr h="190500">
                <a:tc>
                  <a:txBody>
                    <a:bodyPr/>
                    <a:lstStyle/>
                    <a:p>
                      <a:pPr algn="ctr" fontAlgn="ctr"/>
                      <a:r>
                        <a:rPr lang="cs-CZ" sz="1200" b="0" i="0" u="none" strike="noStrike" dirty="0">
                          <a:solidFill>
                            <a:srgbClr val="151515"/>
                          </a:solidFill>
                          <a:effectLst/>
                          <a:latin typeface="Britannic Bold" panose="020B0903060703020204" pitchFamily="34" charset="0"/>
                        </a:rPr>
                        <a:t>Úštěk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151515"/>
                          </a:solidFill>
                          <a:effectLst/>
                          <a:latin typeface="Britannic Bold" panose="020B0903060703020204" pitchFamily="34" charset="0"/>
                        </a:rPr>
                        <a:t>Křešice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smtClean="0">
                          <a:solidFill>
                            <a:srgbClr val="151515"/>
                          </a:solidFill>
                          <a:effectLst/>
                          <a:latin typeface="Britannic Bold" panose="020B0903060703020204" pitchFamily="34" charset="0"/>
                        </a:rPr>
                        <a:t>7:5</a:t>
                      </a:r>
                      <a:r>
                        <a:rPr lang="cs-CZ" sz="1400" b="0" i="0" u="none" strike="noStrike" dirty="0">
                          <a:solidFill>
                            <a:srgbClr val="151515"/>
                          </a:solidFill>
                          <a:effectLst/>
                          <a:latin typeface="Britannic Bold" panose="020B0903060703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6047173"/>
                  </a:ext>
                </a:extLst>
              </a:tr>
              <a:tr h="190500">
                <a:tc>
                  <a:txBody>
                    <a:bodyPr/>
                    <a:lstStyle/>
                    <a:p>
                      <a:pPr algn="ctr" fontAlgn="ctr"/>
                      <a:r>
                        <a:rPr lang="cs-CZ" sz="1200" b="0" i="0" u="none" strike="noStrike" dirty="0">
                          <a:solidFill>
                            <a:srgbClr val="151515"/>
                          </a:solidFill>
                          <a:effectLst/>
                          <a:latin typeface="Britannic Bold" panose="020B0903060703020204" pitchFamily="34" charset="0"/>
                        </a:rPr>
                        <a:t>Úštěk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effectLst/>
                          <a:latin typeface="Britannic Bold" panose="020B0903060703020204" pitchFamily="34" charset="0"/>
                        </a:rPr>
                        <a:t>Podlusky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151515"/>
                          </a:solidFill>
                          <a:effectLst/>
                          <a:latin typeface="Britannic Bold" panose="020B0903060703020204" pitchFamily="34" charset="0"/>
                        </a:rPr>
                        <a:t> </a:t>
                      </a:r>
                      <a:r>
                        <a:rPr lang="cs-CZ" sz="1400" b="0" i="0" u="none" strike="noStrike" dirty="0" smtClean="0">
                          <a:solidFill>
                            <a:srgbClr val="151515"/>
                          </a:solidFill>
                          <a:effectLst/>
                          <a:latin typeface="Britannic Bold" panose="020B0903060703020204" pitchFamily="34" charset="0"/>
                        </a:rPr>
                        <a:t>6:3</a:t>
                      </a:r>
                      <a:endParaRPr lang="cs-CZ" sz="14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02005748"/>
                  </a:ext>
                </a:extLst>
              </a:tr>
              <a:tr h="190500">
                <a:tc>
                  <a:txBody>
                    <a:bodyPr/>
                    <a:lstStyle/>
                    <a:p>
                      <a:pPr algn="ctr" fontAlgn="ctr"/>
                      <a:r>
                        <a:rPr lang="cs-CZ" sz="1200" b="0" i="0" u="none" strike="noStrike">
                          <a:solidFill>
                            <a:srgbClr val="151515"/>
                          </a:solidFill>
                          <a:effectLst/>
                          <a:latin typeface="Britannic Bold" panose="020B0903060703020204" pitchFamily="34" charset="0"/>
                        </a:rPr>
                        <a:t>Úštěk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151515"/>
                          </a:solidFill>
                          <a:effectLst/>
                          <a:latin typeface="Britannic Bold" panose="020B0903060703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151515"/>
                          </a:solidFill>
                          <a:effectLst/>
                          <a:latin typeface="Britannic Bold" panose="020B0903060703020204" pitchFamily="34" charset="0"/>
                        </a:rPr>
                        <a:t> </a:t>
                      </a:r>
                      <a:r>
                        <a:rPr lang="cs-CZ" sz="1400" b="0" i="0" u="none" strike="noStrike" dirty="0" smtClean="0">
                          <a:solidFill>
                            <a:srgbClr val="151515"/>
                          </a:solidFill>
                          <a:effectLst/>
                          <a:latin typeface="Britannic Bold" panose="020B0903060703020204" pitchFamily="34" charset="0"/>
                        </a:rPr>
                        <a:t>15:3</a:t>
                      </a:r>
                      <a:endParaRPr lang="cs-CZ" sz="14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87552506"/>
                  </a:ext>
                </a:extLst>
              </a:tr>
              <a:tr h="190500">
                <a:tc>
                  <a:txBody>
                    <a:bodyPr/>
                    <a:lstStyle/>
                    <a:p>
                      <a:pPr algn="ctr" fontAlgn="ctr"/>
                      <a:r>
                        <a:rPr lang="cs-CZ" sz="1200" b="0" i="0" u="none" strike="noStrike">
                          <a:solidFill>
                            <a:srgbClr val="151515"/>
                          </a:solidFill>
                          <a:effectLst/>
                          <a:latin typeface="Britannic Bold" panose="020B0903060703020204" pitchFamily="34" charset="0"/>
                        </a:rPr>
                        <a:t>Křešice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effectLst/>
                          <a:latin typeface="Britannic Bold" panose="020B0903060703020204" pitchFamily="34" charset="0"/>
                        </a:rPr>
                        <a:t>Podlusky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151515"/>
                          </a:solidFill>
                          <a:effectLst/>
                          <a:latin typeface="Britannic Bold" panose="020B0903060703020204" pitchFamily="34" charset="0"/>
                        </a:rPr>
                        <a:t> </a:t>
                      </a:r>
                      <a:r>
                        <a:rPr lang="cs-CZ" sz="1400" b="0" i="0" u="none" strike="noStrike" dirty="0" smtClean="0">
                          <a:solidFill>
                            <a:srgbClr val="151515"/>
                          </a:solidFill>
                          <a:effectLst/>
                          <a:latin typeface="Britannic Bold" panose="020B0903060703020204" pitchFamily="34" charset="0"/>
                        </a:rPr>
                        <a:t>2:8</a:t>
                      </a:r>
                      <a:endParaRPr lang="cs-CZ" sz="14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1909622"/>
                  </a:ext>
                </a:extLst>
              </a:tr>
              <a:tr h="190500">
                <a:tc>
                  <a:txBody>
                    <a:bodyPr/>
                    <a:lstStyle/>
                    <a:p>
                      <a:pPr algn="ctr" fontAlgn="ctr"/>
                      <a:r>
                        <a:rPr lang="cs-CZ" sz="1200" b="0" i="0" u="none" strike="noStrike">
                          <a:solidFill>
                            <a:srgbClr val="151515"/>
                          </a:solidFill>
                          <a:effectLst/>
                          <a:latin typeface="Britannic Bold" panose="020B0903060703020204" pitchFamily="34" charset="0"/>
                        </a:rPr>
                        <a:t>Křešice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151515"/>
                          </a:solidFill>
                          <a:effectLst/>
                          <a:latin typeface="Britannic Bold" panose="020B0903060703020204" pitchFamily="34" charset="0"/>
                        </a:rPr>
                        <a:t>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151515"/>
                          </a:solidFill>
                          <a:effectLst/>
                          <a:latin typeface="Britannic Bold" panose="020B0903060703020204" pitchFamily="34" charset="0"/>
                        </a:rPr>
                        <a:t> </a:t>
                      </a:r>
                      <a:r>
                        <a:rPr lang="cs-CZ" sz="1400" b="0" i="0" u="none" strike="noStrike" dirty="0" smtClean="0">
                          <a:solidFill>
                            <a:srgbClr val="151515"/>
                          </a:solidFill>
                          <a:effectLst/>
                          <a:latin typeface="Britannic Bold" panose="020B0903060703020204" pitchFamily="34" charset="0"/>
                        </a:rPr>
                        <a:t>7:3</a:t>
                      </a:r>
                      <a:endParaRPr lang="cs-CZ" sz="14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48179270"/>
                  </a:ext>
                </a:extLst>
              </a:tr>
              <a:tr h="200025">
                <a:tc>
                  <a:txBody>
                    <a:bodyPr/>
                    <a:lstStyle/>
                    <a:p>
                      <a:pPr algn="ctr" fontAlgn="ctr"/>
                      <a:r>
                        <a:rPr lang="cs-CZ" sz="1200" b="0" i="0" u="none" strike="noStrike">
                          <a:solidFill>
                            <a:srgbClr val="151515"/>
                          </a:solidFill>
                          <a:effectLst/>
                          <a:latin typeface="Britannic Bold" panose="020B0903060703020204" pitchFamily="34" charset="0"/>
                        </a:rPr>
                        <a:t>Podlusky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effectLst/>
                          <a:latin typeface="Britannic Bold" panose="020B0903060703020204" pitchFamily="34" charset="0"/>
                        </a:rPr>
                        <a:t>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151515"/>
                          </a:solidFill>
                          <a:effectLst/>
                          <a:latin typeface="Britannic Bold" panose="020B0903060703020204" pitchFamily="34" charset="0"/>
                        </a:rPr>
                        <a:t> </a:t>
                      </a:r>
                      <a:r>
                        <a:rPr lang="cs-CZ" sz="1400" b="0" i="0" u="none" strike="noStrike" dirty="0" smtClean="0">
                          <a:solidFill>
                            <a:srgbClr val="151515"/>
                          </a:solidFill>
                          <a:effectLst/>
                          <a:latin typeface="Britannic Bold" panose="020B0903060703020204" pitchFamily="34" charset="0"/>
                        </a:rPr>
                        <a:t>13:1</a:t>
                      </a:r>
                      <a:endParaRPr lang="cs-CZ" sz="14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16522864"/>
                  </a:ext>
                </a:extLst>
              </a:tr>
            </a:tbl>
          </a:graphicData>
        </a:graphic>
      </p:graphicFrame>
      <p:graphicFrame>
        <p:nvGraphicFramePr>
          <p:cNvPr id="88" name="Tabulka 87"/>
          <p:cNvGraphicFramePr>
            <a:graphicFrameLocks noGrp="1"/>
          </p:cNvGraphicFramePr>
          <p:nvPr>
            <p:extLst>
              <p:ext uri="{D42A27DB-BD31-4B8C-83A1-F6EECF244321}">
                <p14:modId xmlns:p14="http://schemas.microsoft.com/office/powerpoint/2010/main" val="1967994201"/>
              </p:ext>
            </p:extLst>
          </p:nvPr>
        </p:nvGraphicFramePr>
        <p:xfrm>
          <a:off x="5967834" y="2780086"/>
          <a:ext cx="4165600" cy="1219200"/>
        </p:xfrm>
        <a:graphic>
          <a:graphicData uri="http://schemas.openxmlformats.org/drawingml/2006/table">
            <a:tbl>
              <a:tblPr/>
              <a:tblGrid>
                <a:gridCol w="561120">
                  <a:extLst>
                    <a:ext uri="{9D8B030D-6E8A-4147-A177-3AD203B41FA5}">
                      <a16:colId xmlns:a16="http://schemas.microsoft.com/office/drawing/2014/main" val="859864425"/>
                    </a:ext>
                  </a:extLst>
                </a:gridCol>
                <a:gridCol w="865456">
                  <a:extLst>
                    <a:ext uri="{9D8B030D-6E8A-4147-A177-3AD203B41FA5}">
                      <a16:colId xmlns:a16="http://schemas.microsoft.com/office/drawing/2014/main" val="4043279632"/>
                    </a:ext>
                  </a:extLst>
                </a:gridCol>
                <a:gridCol w="380420">
                  <a:extLst>
                    <a:ext uri="{9D8B030D-6E8A-4147-A177-3AD203B41FA5}">
                      <a16:colId xmlns:a16="http://schemas.microsoft.com/office/drawing/2014/main" val="3692944275"/>
                    </a:ext>
                  </a:extLst>
                </a:gridCol>
                <a:gridCol w="380420">
                  <a:extLst>
                    <a:ext uri="{9D8B030D-6E8A-4147-A177-3AD203B41FA5}">
                      <a16:colId xmlns:a16="http://schemas.microsoft.com/office/drawing/2014/main" val="2609205107"/>
                    </a:ext>
                  </a:extLst>
                </a:gridCol>
                <a:gridCol w="380420">
                  <a:extLst>
                    <a:ext uri="{9D8B030D-6E8A-4147-A177-3AD203B41FA5}">
                      <a16:colId xmlns:a16="http://schemas.microsoft.com/office/drawing/2014/main" val="3953266463"/>
                    </a:ext>
                  </a:extLst>
                </a:gridCol>
                <a:gridCol w="380420">
                  <a:extLst>
                    <a:ext uri="{9D8B030D-6E8A-4147-A177-3AD203B41FA5}">
                      <a16:colId xmlns:a16="http://schemas.microsoft.com/office/drawing/2014/main" val="1615667841"/>
                    </a:ext>
                  </a:extLst>
                </a:gridCol>
                <a:gridCol w="608672">
                  <a:extLst>
                    <a:ext uri="{9D8B030D-6E8A-4147-A177-3AD203B41FA5}">
                      <a16:colId xmlns:a16="http://schemas.microsoft.com/office/drawing/2014/main" val="3313532239"/>
                    </a:ext>
                  </a:extLst>
                </a:gridCol>
                <a:gridCol w="608672">
                  <a:extLst>
                    <a:ext uri="{9D8B030D-6E8A-4147-A177-3AD203B41FA5}">
                      <a16:colId xmlns:a16="http://schemas.microsoft.com/office/drawing/2014/main" val="589740922"/>
                    </a:ext>
                  </a:extLst>
                </a:gridCol>
              </a:tblGrid>
              <a:tr h="304800">
                <a:tc>
                  <a:txBody>
                    <a:bodyPr/>
                    <a:lstStyle/>
                    <a:p>
                      <a:pPr algn="ctr" fontAlgn="ctr"/>
                      <a:r>
                        <a:rPr lang="cs-CZ" sz="1000" b="1" i="0" u="none" strike="noStrike">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Úštěk</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000000"/>
                          </a:solidFill>
                          <a:effectLst/>
                          <a:latin typeface="Arial Black" panose="020B0A04020102020204" pitchFamily="34" charset="0"/>
                        </a:rPr>
                        <a:t>28:11</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2220181329"/>
                  </a:ext>
                </a:extLst>
              </a:tr>
              <a:tr h="304800">
                <a:tc>
                  <a:txBody>
                    <a:bodyPr/>
                    <a:lstStyle/>
                    <a:p>
                      <a:pPr algn="ctr" fontAlgn="ctr"/>
                      <a:r>
                        <a:rPr lang="cs-CZ" sz="10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151515"/>
                          </a:solidFill>
                          <a:effectLst/>
                          <a:latin typeface="Arial Black" panose="020B0A04020102020204" pitchFamily="34" charset="0"/>
                        </a:rPr>
                        <a:t>Podlusky</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24:9</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151515"/>
                          </a:solidFill>
                          <a:effectLst/>
                          <a:latin typeface="Arial Black" panose="020B0A04020102020204" pitchFamily="34" charset="0"/>
                        </a:rPr>
                        <a:t>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662730635"/>
                  </a:ext>
                </a:extLst>
              </a:tr>
              <a:tr h="304800">
                <a:tc>
                  <a:txBody>
                    <a:bodyPr/>
                    <a:lstStyle/>
                    <a:p>
                      <a:pPr algn="ctr" fontAlgn="ctr"/>
                      <a:r>
                        <a:rPr lang="cs-CZ" sz="10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Křešice</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000000"/>
                          </a:solidFill>
                          <a:effectLst/>
                          <a:latin typeface="Arial Black" panose="020B0A04020102020204" pitchFamily="34" charset="0"/>
                        </a:rPr>
                        <a:t>14:18</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45429936"/>
                  </a:ext>
                </a:extLst>
              </a:tr>
              <a:tr h="304800">
                <a:tc>
                  <a:txBody>
                    <a:bodyPr/>
                    <a:lstStyle/>
                    <a:p>
                      <a:pPr algn="ctr" fontAlgn="ctr"/>
                      <a:r>
                        <a:rPr lang="cs-CZ" sz="1100" b="1" i="0" u="none" strike="noStrike" dirty="0">
                          <a:solidFill>
                            <a:srgbClr val="FF0000"/>
                          </a:solidFill>
                          <a:effectLst/>
                          <a:latin typeface="Arial Black" panose="020B0A04020102020204" pitchFamily="34" charset="0"/>
                        </a:rPr>
                        <a:t>4</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Black" panose="020B0A04020102020204" pitchFamily="34" charset="0"/>
                        </a:rPr>
                        <a:t>Štětí</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Black" panose="020B0A040201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Black" panose="020B0A040201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Black" panose="020B0A04020102020204" pitchFamily="34" charset="0"/>
                        </a:rPr>
                        <a:t>7:35</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4129663724"/>
                  </a:ext>
                </a:extLst>
              </a:tr>
            </a:tbl>
          </a:graphicData>
        </a:graphic>
      </p:graphicFrame>
      <p:sp>
        <p:nvSpPr>
          <p:cNvPr id="3" name="TextovéPole 2"/>
          <p:cNvSpPr txBox="1"/>
          <p:nvPr/>
        </p:nvSpPr>
        <p:spPr>
          <a:xfrm>
            <a:off x="5976639" y="4123556"/>
            <a:ext cx="4176465" cy="2523768"/>
          </a:xfrm>
          <a:prstGeom prst="rect">
            <a:avLst/>
          </a:prstGeom>
          <a:blipFill>
            <a:blip r:embed="rId77"/>
            <a:tile tx="0" ty="0" sx="100000" sy="100000" flip="none" algn="tl"/>
          </a:blipFill>
        </p:spPr>
        <p:txBody>
          <a:bodyPr wrap="square" rtlCol="0">
            <a:spAutoFit/>
          </a:bodyPr>
          <a:lstStyle/>
          <a:p>
            <a:pPr algn="ctr"/>
            <a:r>
              <a:rPr lang="cs-CZ" sz="2400" u="sng" dirty="0" smtClean="0">
                <a:solidFill>
                  <a:srgbClr val="FF0000"/>
                </a:solidFill>
                <a:latin typeface="Modern No. 20" panose="02070704070505020303" pitchFamily="18" charset="0"/>
              </a:rPr>
              <a:t>Zápas </a:t>
            </a:r>
            <a:r>
              <a:rPr lang="cs-CZ" sz="2400" u="sng" dirty="0" err="1" smtClean="0">
                <a:solidFill>
                  <a:srgbClr val="FF0000"/>
                </a:solidFill>
                <a:latin typeface="Modern No. 20" panose="02070704070505020303" pitchFamily="18" charset="0"/>
              </a:rPr>
              <a:t>minipřípravky</a:t>
            </a:r>
            <a:endParaRPr lang="cs-CZ" sz="2400" u="sng" dirty="0" smtClean="0">
              <a:solidFill>
                <a:srgbClr val="FF0000"/>
              </a:solidFill>
              <a:latin typeface="Modern No. 20" panose="02070704070505020303" pitchFamily="18" charset="0"/>
            </a:endParaRPr>
          </a:p>
          <a:p>
            <a:r>
              <a:rPr lang="cs-CZ" sz="1800" u="sng" dirty="0" smtClean="0">
                <a:solidFill>
                  <a:srgbClr val="FF0000"/>
                </a:solidFill>
                <a:latin typeface="Modern No. 20" panose="02070704070505020303" pitchFamily="18" charset="0"/>
              </a:rPr>
              <a:t>SK Štětí – TJ Slavoj Třebenice</a:t>
            </a:r>
          </a:p>
          <a:p>
            <a:pPr algn="ctr"/>
            <a:r>
              <a:rPr lang="cs-CZ" sz="1800" u="sng" dirty="0" smtClean="0">
                <a:solidFill>
                  <a:srgbClr val="FF0000"/>
                </a:solidFill>
                <a:latin typeface="Modern No. 20" panose="02070704070505020303" pitchFamily="18" charset="0"/>
              </a:rPr>
              <a:t>25:2(13:1)</a:t>
            </a:r>
          </a:p>
          <a:p>
            <a:r>
              <a:rPr lang="cs-CZ" sz="1800" u="sng" dirty="0" smtClean="0">
                <a:solidFill>
                  <a:srgbClr val="FF0000"/>
                </a:solidFill>
                <a:latin typeface="Modern No. 20" panose="02070704070505020303" pitchFamily="18" charset="0"/>
              </a:rPr>
              <a:t>Čtvrtek 7.9.2017 1.kolo</a:t>
            </a:r>
          </a:p>
          <a:p>
            <a:pPr algn="just"/>
            <a:r>
              <a:rPr lang="cs-CZ" sz="2000" b="0" dirty="0" smtClean="0">
                <a:latin typeface="Modern No. 20" panose="02070704070505020303" pitchFamily="18" charset="0"/>
              </a:rPr>
              <a:t>Nová soutěž v okrese, kde ani tak o výsledky nejde. 7 týmů si zahraje na podzim každý s každým a stejně tak na jaře.  </a:t>
            </a:r>
            <a:endParaRPr lang="cs-CZ" sz="2800" b="0" dirty="0" smtClean="0">
              <a:latin typeface="Modern No. 20" panose="0207070407050502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707732"/>
            <a:ext cx="504056" cy="504056"/>
          </a:xfrm>
          <a:prstGeom prst="ellipse">
            <a:avLst/>
          </a:prstGeom>
          <a:no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2" name="TextovéPole 1"/>
          <p:cNvSpPr txBox="1"/>
          <p:nvPr/>
        </p:nvSpPr>
        <p:spPr>
          <a:xfrm>
            <a:off x="5832624" y="811188"/>
            <a:ext cx="4290322" cy="1569660"/>
          </a:xfrm>
          <a:prstGeom prst="rect">
            <a:avLst/>
          </a:prstGeom>
          <a:noFill/>
        </p:spPr>
        <p:txBody>
          <a:bodyPr wrap="square" rtlCol="0">
            <a:spAutoFit/>
          </a:bodyPr>
          <a:lstStyle/>
          <a:p>
            <a:pPr algn="just"/>
            <a:r>
              <a:rPr lang="cs-CZ" b="0" dirty="0" smtClean="0">
                <a:latin typeface="Arial" panose="020B0604020202020204" pitchFamily="34" charset="0"/>
                <a:cs typeface="Arial" panose="020B0604020202020204" pitchFamily="34" charset="0"/>
              </a:rPr>
              <a:t>Mnozí si určitě ještě pamatují na dřívější název SEPAP papíren ve Štětí.  K papírnám patřily i odštěpné závody a jedním z nich byl i Sepap Jílové. Proč o tom píšeme? Protože právě s tímto názvem byl v historii spojen i fotbalový klub Sepap Jílové. Pátrali jsme po největších úspěších fotbalu v Jílovém a dostali jsme se až do roku 1977, kdy bylo mužstvo dospělých účastníkem divizní soutěže a skončilo na 5. místě. Stejně se mu to povedlo i v roce 1980.</a:t>
            </a:r>
          </a:p>
        </p:txBody>
      </p:sp>
      <p:pic>
        <p:nvPicPr>
          <p:cNvPr id="3" name="Obrázek 2"/>
          <p:cNvPicPr>
            <a:picLocks noChangeAspect="1"/>
          </p:cNvPicPr>
          <p:nvPr/>
        </p:nvPicPr>
        <p:blipFill>
          <a:blip r:embed="rId111"/>
          <a:stretch>
            <a:fillRect/>
          </a:stretch>
        </p:blipFill>
        <p:spPr>
          <a:xfrm>
            <a:off x="7604554" y="2436267"/>
            <a:ext cx="2409825" cy="1659872"/>
          </a:xfrm>
          <a:prstGeom prst="rect">
            <a:avLst/>
          </a:prstGeom>
        </p:spPr>
      </p:pic>
      <p:sp>
        <p:nvSpPr>
          <p:cNvPr id="4" name="TextovéPole 3"/>
          <p:cNvSpPr txBox="1"/>
          <p:nvPr/>
        </p:nvSpPr>
        <p:spPr>
          <a:xfrm>
            <a:off x="5832624" y="164857"/>
            <a:ext cx="4176464" cy="646331"/>
          </a:xfrm>
          <a:prstGeom prst="rect">
            <a:avLst/>
          </a:prstGeom>
          <a:pattFill prst="shingle">
            <a:fgClr>
              <a:srgbClr val="FF99FF"/>
            </a:fgClr>
            <a:bgClr>
              <a:schemeClr val="bg1"/>
            </a:bgClr>
          </a:pattFill>
          <a:ln w="76200">
            <a:gradFill flip="none" rotWithShape="1">
              <a:gsLst>
                <a:gs pos="0">
                  <a:schemeClr val="accent1">
                    <a:lumMod val="5000"/>
                    <a:lumOff val="95000"/>
                  </a:schemeClr>
                </a:gs>
                <a:gs pos="22000">
                  <a:srgbClr val="ECEC88"/>
                </a:gs>
                <a:gs pos="83000">
                  <a:schemeClr val="accent6">
                    <a:lumMod val="20000"/>
                    <a:lumOff val="80000"/>
                  </a:schemeClr>
                </a:gs>
                <a:gs pos="100000">
                  <a:schemeClr val="accent1">
                    <a:lumMod val="30000"/>
                    <a:lumOff val="70000"/>
                  </a:schemeClr>
                </a:gs>
              </a:gsLst>
              <a:path path="circle">
                <a:fillToRect l="100000" t="100000"/>
              </a:path>
              <a:tileRect r="-100000" b="-100000"/>
            </a:gradFill>
          </a:ln>
        </p:spPr>
        <p:txBody>
          <a:bodyPr wrap="square" rtlCol="0">
            <a:spAutoFit/>
          </a:bodyPr>
          <a:lstStyle/>
          <a:p>
            <a:pPr algn="ctr"/>
            <a:r>
              <a:rPr lang="cs-CZ" sz="1800" u="sng" dirty="0" smtClean="0">
                <a:latin typeface="Georgia" panose="02040502050405020303" pitchFamily="18" charset="0"/>
              </a:rPr>
              <a:t>Historie fotbalu v Jílovém v 70. letech</a:t>
            </a:r>
          </a:p>
        </p:txBody>
      </p:sp>
      <p:sp>
        <p:nvSpPr>
          <p:cNvPr id="5" name="TextovéPole 4"/>
          <p:cNvSpPr txBox="1"/>
          <p:nvPr/>
        </p:nvSpPr>
        <p:spPr>
          <a:xfrm>
            <a:off x="5904632" y="4267572"/>
            <a:ext cx="4104456" cy="584775"/>
          </a:xfrm>
          <a:prstGeom prst="rect">
            <a:avLst/>
          </a:prstGeom>
          <a:gradFill>
            <a:gsLst>
              <a:gs pos="0">
                <a:srgbClr val="FFC000"/>
              </a:gs>
              <a:gs pos="22000">
                <a:srgbClr val="ECEC88"/>
              </a:gs>
              <a:gs pos="83000">
                <a:schemeClr val="accent6">
                  <a:lumMod val="20000"/>
                  <a:lumOff val="80000"/>
                </a:schemeClr>
              </a:gs>
              <a:gs pos="100000">
                <a:schemeClr val="accent1">
                  <a:lumMod val="30000"/>
                  <a:lumOff val="70000"/>
                </a:schemeClr>
              </a:gs>
            </a:gsLst>
            <a:path path="circle">
              <a:fillToRect l="100000" t="100000"/>
            </a:path>
          </a:gradFill>
        </p:spPr>
        <p:txBody>
          <a:bodyPr wrap="square" rtlCol="0">
            <a:spAutoFit/>
          </a:bodyPr>
          <a:lstStyle/>
          <a:p>
            <a:pPr algn="ctr"/>
            <a:r>
              <a:rPr lang="cs-CZ" sz="1600" u="sng" dirty="0" smtClean="0">
                <a:latin typeface="Bookman Old Style" pitchFamily="18" charset="0"/>
              </a:rPr>
              <a:t>Vzájemné zápasy s mužstvem Jílového </a:t>
            </a:r>
          </a:p>
        </p:txBody>
      </p:sp>
      <p:graphicFrame>
        <p:nvGraphicFramePr>
          <p:cNvPr id="8" name="Tabulka 7"/>
          <p:cNvGraphicFramePr>
            <a:graphicFrameLocks noGrp="1"/>
          </p:cNvGraphicFramePr>
          <p:nvPr>
            <p:extLst>
              <p:ext uri="{D42A27DB-BD31-4B8C-83A1-F6EECF244321}">
                <p14:modId xmlns:p14="http://schemas.microsoft.com/office/powerpoint/2010/main" val="255483795"/>
              </p:ext>
            </p:extLst>
          </p:nvPr>
        </p:nvGraphicFramePr>
        <p:xfrm>
          <a:off x="5832624" y="4969970"/>
          <a:ext cx="4218570" cy="1944357"/>
        </p:xfrm>
        <a:graphic>
          <a:graphicData uri="http://schemas.openxmlformats.org/drawingml/2006/table">
            <a:tbl>
              <a:tblPr/>
              <a:tblGrid>
                <a:gridCol w="845405">
                  <a:extLst>
                    <a:ext uri="{9D8B030D-6E8A-4147-A177-3AD203B41FA5}">
                      <a16:colId xmlns:a16="http://schemas.microsoft.com/office/drawing/2014/main" val="2187663301"/>
                    </a:ext>
                  </a:extLst>
                </a:gridCol>
                <a:gridCol w="667869">
                  <a:extLst>
                    <a:ext uri="{9D8B030D-6E8A-4147-A177-3AD203B41FA5}">
                      <a16:colId xmlns:a16="http://schemas.microsoft.com/office/drawing/2014/main" val="3879383862"/>
                    </a:ext>
                  </a:extLst>
                </a:gridCol>
                <a:gridCol w="1003214">
                  <a:extLst>
                    <a:ext uri="{9D8B030D-6E8A-4147-A177-3AD203B41FA5}">
                      <a16:colId xmlns:a16="http://schemas.microsoft.com/office/drawing/2014/main" val="3397000450"/>
                    </a:ext>
                  </a:extLst>
                </a:gridCol>
                <a:gridCol w="969397">
                  <a:extLst>
                    <a:ext uri="{9D8B030D-6E8A-4147-A177-3AD203B41FA5}">
                      <a16:colId xmlns:a16="http://schemas.microsoft.com/office/drawing/2014/main" val="1804331357"/>
                    </a:ext>
                  </a:extLst>
                </a:gridCol>
                <a:gridCol w="732685">
                  <a:extLst>
                    <a:ext uri="{9D8B030D-6E8A-4147-A177-3AD203B41FA5}">
                      <a16:colId xmlns:a16="http://schemas.microsoft.com/office/drawing/2014/main" val="1636494487"/>
                    </a:ext>
                  </a:extLst>
                </a:gridCol>
              </a:tblGrid>
              <a:tr h="173554">
                <a:tc>
                  <a:txBody>
                    <a:bodyPr/>
                    <a:lstStyle/>
                    <a:p>
                      <a:pPr algn="ctr" fontAlgn="ctr"/>
                      <a:r>
                        <a:rPr lang="cs-CZ" sz="1100" b="1" i="0" u="none" strike="noStrike">
                          <a:solidFill>
                            <a:srgbClr val="000000"/>
                          </a:solidFill>
                          <a:effectLst/>
                          <a:latin typeface="Arial" panose="020B0604020202020204" pitchFamily="34" charset="0"/>
                        </a:rPr>
                        <a:t>I. Třída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28.10.1968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44364914"/>
                  </a:ext>
                </a:extLst>
              </a:tr>
              <a:tr h="173554">
                <a:tc>
                  <a:txBody>
                    <a:bodyPr/>
                    <a:lstStyle/>
                    <a:p>
                      <a:pPr algn="ctr" fontAlgn="ctr"/>
                      <a:r>
                        <a:rPr lang="cs-CZ" sz="1100" b="1" i="0" u="none" strike="noStrike">
                          <a:solidFill>
                            <a:srgbClr val="000000"/>
                          </a:solidFill>
                          <a:effectLst/>
                          <a:latin typeface="Arial" panose="020B0604020202020204" pitchFamily="34" charset="0"/>
                        </a:rPr>
                        <a:t>I. Třída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15.6.1969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42539707"/>
                  </a:ext>
                </a:extLst>
              </a:tr>
              <a:tr h="173554">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9.9.1978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32907466"/>
                  </a:ext>
                </a:extLst>
              </a:tr>
              <a:tr h="173554">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7.4.1979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89179581"/>
                  </a:ext>
                </a:extLst>
              </a:tr>
              <a:tr h="173554">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8.9.1979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92242856"/>
                  </a:ext>
                </a:extLst>
              </a:tr>
              <a:tr h="173554">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29.3.1980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875157398"/>
                  </a:ext>
                </a:extLst>
              </a:tr>
              <a:tr h="173554">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27.9.1980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61148656"/>
                  </a:ext>
                </a:extLst>
              </a:tr>
              <a:tr h="173554">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25.4.1981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22087862"/>
                  </a:ext>
                </a:extLst>
              </a:tr>
              <a:tr h="173554">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26.9.1981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88326792"/>
                  </a:ext>
                </a:extLst>
              </a:tr>
              <a:tr h="182232">
                <a:tc>
                  <a:txBody>
                    <a:bodyPr/>
                    <a:lstStyle/>
                    <a:p>
                      <a:pPr algn="ctr" fontAlgn="ctr"/>
                      <a:r>
                        <a:rPr lang="cs-CZ" sz="1100" b="1" i="0" u="none" strike="noStrike">
                          <a:solidFill>
                            <a:srgbClr val="000000"/>
                          </a:solidFill>
                          <a:effectLst/>
                          <a:latin typeface="Arial" panose="020B0604020202020204" pitchFamily="34" charset="0"/>
                        </a:rPr>
                        <a:t>Divize sk.B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1.5.1982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18413225"/>
                  </a:ext>
                </a:extLst>
              </a:tr>
            </a:tbl>
          </a:graphicData>
        </a:graphic>
      </p:graphicFrame>
      <p:pic>
        <p:nvPicPr>
          <p:cNvPr id="9" name="Obrázek 8"/>
          <p:cNvPicPr>
            <a:picLocks noChangeAspect="1"/>
          </p:cNvPicPr>
          <p:nvPr/>
        </p:nvPicPr>
        <p:blipFill>
          <a:blip r:embed="rId112"/>
          <a:stretch>
            <a:fillRect/>
          </a:stretch>
        </p:blipFill>
        <p:spPr>
          <a:xfrm>
            <a:off x="5904632" y="2797254"/>
            <a:ext cx="1399432" cy="864000"/>
          </a:xfrm>
          <a:prstGeom prst="rect">
            <a:avLst/>
          </a:prstGeom>
        </p:spPr>
      </p:pic>
      <p:sp>
        <p:nvSpPr>
          <p:cNvPr id="126" name="Obdélník 125"/>
          <p:cNvSpPr/>
          <p:nvPr/>
        </p:nvSpPr>
        <p:spPr>
          <a:xfrm>
            <a:off x="71985" y="91108"/>
            <a:ext cx="4176464" cy="1415772"/>
          </a:xfrm>
          <a:prstGeom prst="rect">
            <a:avLst/>
          </a:prstGeom>
          <a:pattFill prst="narVert">
            <a:fgClr>
              <a:srgbClr val="FFFF99"/>
            </a:fgClr>
            <a:bgClr>
              <a:schemeClr val="bg1"/>
            </a:bgClr>
          </a:pattFill>
          <a:ln w="63500">
            <a:solidFill>
              <a:srgbClr val="008000"/>
            </a:solidFill>
            <a:prstDash val="sysDot"/>
          </a:ln>
        </p:spPr>
        <p:txBody>
          <a:bodyPr wrap="square">
            <a:spAutoFit/>
          </a:bodyPr>
          <a:lstStyle/>
          <a:p>
            <a:pPr algn="ctr"/>
            <a:r>
              <a:rPr lang="cs-CZ" sz="1800" dirty="0">
                <a:solidFill>
                  <a:srgbClr val="922608"/>
                </a:solidFill>
                <a:latin typeface="Arial Black" panose="020B0A04020102020204" pitchFamily="34" charset="0"/>
              </a:rPr>
              <a:t>Okresní přebor (liga) </a:t>
            </a:r>
            <a:r>
              <a:rPr lang="cs-CZ" sz="1800" dirty="0" smtClean="0">
                <a:solidFill>
                  <a:srgbClr val="922608"/>
                </a:solidFill>
                <a:latin typeface="Arial Black" panose="020B0A04020102020204" pitchFamily="34" charset="0"/>
              </a:rPr>
              <a:t>starších </a:t>
            </a:r>
            <a:r>
              <a:rPr lang="cs-CZ" sz="1800" dirty="0">
                <a:solidFill>
                  <a:srgbClr val="922608"/>
                </a:solidFill>
                <a:latin typeface="Arial Black" panose="020B0A04020102020204" pitchFamily="34" charset="0"/>
              </a:rPr>
              <a:t>přípravek - </a:t>
            </a:r>
            <a:r>
              <a:rPr lang="cs-CZ" sz="1800" dirty="0" err="1">
                <a:solidFill>
                  <a:srgbClr val="922608"/>
                </a:solidFill>
                <a:latin typeface="Arial Black" panose="020B0A04020102020204" pitchFamily="34" charset="0"/>
              </a:rPr>
              <a:t>sk</a:t>
            </a:r>
            <a:r>
              <a:rPr lang="cs-CZ" sz="1800" dirty="0">
                <a:solidFill>
                  <a:srgbClr val="922608"/>
                </a:solidFill>
                <a:latin typeface="Arial Black" panose="020B0A04020102020204" pitchFamily="34" charset="0"/>
              </a:rPr>
              <a:t>. </a:t>
            </a:r>
            <a:r>
              <a:rPr lang="cs-CZ" sz="1800" dirty="0" smtClean="0">
                <a:solidFill>
                  <a:srgbClr val="922608"/>
                </a:solidFill>
                <a:latin typeface="Arial Black" panose="020B0A04020102020204" pitchFamily="34" charset="0"/>
              </a:rPr>
              <a:t>„G„</a:t>
            </a:r>
          </a:p>
          <a:p>
            <a:pPr marL="342900" indent="-342900" algn="ctr">
              <a:buAutoNum type="arabicPeriod"/>
            </a:pPr>
            <a:r>
              <a:rPr lang="cs-CZ" sz="1800" dirty="0" smtClean="0">
                <a:solidFill>
                  <a:srgbClr val="922608"/>
                </a:solidFill>
                <a:latin typeface="Arial Black" panose="020B0A04020102020204" pitchFamily="34" charset="0"/>
              </a:rPr>
              <a:t>Turnaj Žitenice 3.9.2017</a:t>
            </a:r>
          </a:p>
          <a:p>
            <a:pPr algn="ctr"/>
            <a:r>
              <a:rPr lang="cs-CZ" sz="3200" dirty="0" smtClean="0">
                <a:solidFill>
                  <a:srgbClr val="922608"/>
                </a:solidFill>
                <a:latin typeface="Arial Black" panose="020B0A04020102020204" pitchFamily="34" charset="0"/>
              </a:rPr>
              <a:t>1. místo</a:t>
            </a:r>
            <a:endParaRPr lang="cs-CZ" sz="3200" dirty="0">
              <a:solidFill>
                <a:srgbClr val="922608"/>
              </a:solidFill>
              <a:latin typeface="Arial Black" panose="020B0A04020102020204" pitchFamily="34" charset="0"/>
            </a:endParaRPr>
          </a:p>
        </p:txBody>
      </p:sp>
      <p:graphicFrame>
        <p:nvGraphicFramePr>
          <p:cNvPr id="127" name="Tabulka 126"/>
          <p:cNvGraphicFramePr>
            <a:graphicFrameLocks noGrp="1"/>
          </p:cNvGraphicFramePr>
          <p:nvPr>
            <p:extLst>
              <p:ext uri="{D42A27DB-BD31-4B8C-83A1-F6EECF244321}">
                <p14:modId xmlns:p14="http://schemas.microsoft.com/office/powerpoint/2010/main" val="2776910254"/>
              </p:ext>
            </p:extLst>
          </p:nvPr>
        </p:nvGraphicFramePr>
        <p:xfrm>
          <a:off x="71984" y="1746895"/>
          <a:ext cx="4176465" cy="1152525"/>
        </p:xfrm>
        <a:graphic>
          <a:graphicData uri="http://schemas.openxmlformats.org/drawingml/2006/table">
            <a:tbl>
              <a:tblPr/>
              <a:tblGrid>
                <a:gridCol w="1428315">
                  <a:extLst>
                    <a:ext uri="{9D8B030D-6E8A-4147-A177-3AD203B41FA5}">
                      <a16:colId xmlns:a16="http://schemas.microsoft.com/office/drawing/2014/main" val="2651475065"/>
                    </a:ext>
                  </a:extLst>
                </a:gridCol>
                <a:gridCol w="1319835">
                  <a:extLst>
                    <a:ext uri="{9D8B030D-6E8A-4147-A177-3AD203B41FA5}">
                      <a16:colId xmlns:a16="http://schemas.microsoft.com/office/drawing/2014/main" val="714034831"/>
                    </a:ext>
                  </a:extLst>
                </a:gridCol>
                <a:gridCol w="1428315">
                  <a:extLst>
                    <a:ext uri="{9D8B030D-6E8A-4147-A177-3AD203B41FA5}">
                      <a16:colId xmlns:a16="http://schemas.microsoft.com/office/drawing/2014/main" val="3522121120"/>
                    </a:ext>
                  </a:extLst>
                </a:gridCol>
              </a:tblGrid>
              <a:tr h="19050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Žitenice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0:7</a:t>
                      </a:r>
                      <a:r>
                        <a:rPr lang="cs-CZ" sz="1100" b="0" i="0" u="none" strike="noStrike" dirty="0">
                          <a:solidFill>
                            <a:srgbClr val="151515"/>
                          </a:solidFill>
                          <a:effectLst/>
                          <a:latin typeface="Britannic Bold" panose="020B0903060703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6047173"/>
                  </a:ext>
                </a:extLst>
              </a:tr>
              <a:tr h="19050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Žitenice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Rovné </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151515"/>
                          </a:solidFill>
                          <a:effectLst/>
                          <a:latin typeface="Britannic Bold" panose="020B0903060703020204" pitchFamily="34" charset="0"/>
                        </a:rPr>
                        <a:t> </a:t>
                      </a:r>
                      <a:r>
                        <a:rPr lang="cs-CZ" sz="1100" b="0" i="0" u="none" strike="noStrike" dirty="0" smtClean="0">
                          <a:solidFill>
                            <a:srgbClr val="151515"/>
                          </a:solidFill>
                          <a:effectLst/>
                          <a:latin typeface="Britannic Bold" panose="020B0903060703020204" pitchFamily="34" charset="0"/>
                        </a:rPr>
                        <a:t>2:3</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02005748"/>
                  </a:ext>
                </a:extLst>
              </a:tr>
              <a:tr h="19050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Žitenice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Bezděkov/Dobříň</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4:8</a:t>
                      </a:r>
                      <a:r>
                        <a:rPr lang="cs-CZ" sz="1100" b="0" i="0" u="none" strike="noStrike" dirty="0">
                          <a:solidFill>
                            <a:srgbClr val="151515"/>
                          </a:solidFill>
                          <a:effectLst/>
                          <a:latin typeface="Britannic Bold" panose="020B0903060703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87552506"/>
                  </a:ext>
                </a:extLst>
              </a:tr>
              <a:tr h="19050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Rovné </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4:1</a:t>
                      </a:r>
                      <a:r>
                        <a:rPr lang="cs-CZ" sz="1100" b="0" i="0" u="none" strike="noStrike" dirty="0">
                          <a:solidFill>
                            <a:srgbClr val="151515"/>
                          </a:solidFill>
                          <a:effectLst/>
                          <a:latin typeface="Britannic Bold" panose="020B0903060703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1909622"/>
                  </a:ext>
                </a:extLst>
              </a:tr>
              <a:tr h="19050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Bezděkov/Dobříň</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151515"/>
                          </a:solidFill>
                          <a:effectLst/>
                          <a:latin typeface="Britannic Bold" panose="020B0903060703020204" pitchFamily="34" charset="0"/>
                        </a:rPr>
                        <a:t> </a:t>
                      </a:r>
                      <a:r>
                        <a:rPr lang="cs-CZ" sz="1100" b="0" i="0" u="none" strike="noStrike" dirty="0" smtClean="0">
                          <a:solidFill>
                            <a:srgbClr val="151515"/>
                          </a:solidFill>
                          <a:effectLst/>
                          <a:latin typeface="Britannic Bold" panose="020B0903060703020204" pitchFamily="34" charset="0"/>
                        </a:rPr>
                        <a:t>5:3</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48179270"/>
                  </a:ext>
                </a:extLst>
              </a:tr>
              <a:tr h="200025">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Rovné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Bezděkov/Dobříň</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151515"/>
                          </a:solidFill>
                          <a:effectLst/>
                          <a:latin typeface="Britannic Bold" panose="020B0903060703020204" pitchFamily="34" charset="0"/>
                        </a:rPr>
                        <a:t> </a:t>
                      </a:r>
                      <a:r>
                        <a:rPr lang="cs-CZ" sz="1100" b="0" i="0" u="none" strike="noStrike" dirty="0" smtClean="0">
                          <a:solidFill>
                            <a:srgbClr val="151515"/>
                          </a:solidFill>
                          <a:effectLst/>
                          <a:latin typeface="Britannic Bold" panose="020B0903060703020204" pitchFamily="34" charset="0"/>
                        </a:rPr>
                        <a:t>2:6</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16522864"/>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2947125425"/>
              </p:ext>
            </p:extLst>
          </p:nvPr>
        </p:nvGraphicFramePr>
        <p:xfrm>
          <a:off x="71983" y="3043436"/>
          <a:ext cx="4176465" cy="1181100"/>
        </p:xfrm>
        <a:graphic>
          <a:graphicData uri="http://schemas.openxmlformats.org/drawingml/2006/table">
            <a:tbl>
              <a:tblPr/>
              <a:tblGrid>
                <a:gridCol w="529673">
                  <a:extLst>
                    <a:ext uri="{9D8B030D-6E8A-4147-A177-3AD203B41FA5}">
                      <a16:colId xmlns:a16="http://schemas.microsoft.com/office/drawing/2014/main" val="753072861"/>
                    </a:ext>
                  </a:extLst>
                </a:gridCol>
                <a:gridCol w="879255">
                  <a:extLst>
                    <a:ext uri="{9D8B030D-6E8A-4147-A177-3AD203B41FA5}">
                      <a16:colId xmlns:a16="http://schemas.microsoft.com/office/drawing/2014/main" val="905355953"/>
                    </a:ext>
                  </a:extLst>
                </a:gridCol>
                <a:gridCol w="373419">
                  <a:extLst>
                    <a:ext uri="{9D8B030D-6E8A-4147-A177-3AD203B41FA5}">
                      <a16:colId xmlns:a16="http://schemas.microsoft.com/office/drawing/2014/main" val="1562296399"/>
                    </a:ext>
                  </a:extLst>
                </a:gridCol>
                <a:gridCol w="373419">
                  <a:extLst>
                    <a:ext uri="{9D8B030D-6E8A-4147-A177-3AD203B41FA5}">
                      <a16:colId xmlns:a16="http://schemas.microsoft.com/office/drawing/2014/main" val="272265038"/>
                    </a:ext>
                  </a:extLst>
                </a:gridCol>
                <a:gridCol w="373419">
                  <a:extLst>
                    <a:ext uri="{9D8B030D-6E8A-4147-A177-3AD203B41FA5}">
                      <a16:colId xmlns:a16="http://schemas.microsoft.com/office/drawing/2014/main" val="2530797167"/>
                    </a:ext>
                  </a:extLst>
                </a:gridCol>
                <a:gridCol w="373419">
                  <a:extLst>
                    <a:ext uri="{9D8B030D-6E8A-4147-A177-3AD203B41FA5}">
                      <a16:colId xmlns:a16="http://schemas.microsoft.com/office/drawing/2014/main" val="3541136524"/>
                    </a:ext>
                  </a:extLst>
                </a:gridCol>
                <a:gridCol w="646200">
                  <a:extLst>
                    <a:ext uri="{9D8B030D-6E8A-4147-A177-3AD203B41FA5}">
                      <a16:colId xmlns:a16="http://schemas.microsoft.com/office/drawing/2014/main" val="1140033195"/>
                    </a:ext>
                  </a:extLst>
                </a:gridCol>
                <a:gridCol w="627661">
                  <a:extLst>
                    <a:ext uri="{9D8B030D-6E8A-4147-A177-3AD203B41FA5}">
                      <a16:colId xmlns:a16="http://schemas.microsoft.com/office/drawing/2014/main" val="1261442328"/>
                    </a:ext>
                  </a:extLst>
                </a:gridCol>
              </a:tblGrid>
              <a:tr h="278765">
                <a:tc>
                  <a:txBody>
                    <a:bodyPr/>
                    <a:lstStyle/>
                    <a:p>
                      <a:pPr algn="ctr" fontAlgn="ctr"/>
                      <a:r>
                        <a:rPr lang="cs-CZ" sz="14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a:solidFill>
                            <a:srgbClr val="FF0000"/>
                          </a:solidFill>
                          <a:effectLst/>
                          <a:latin typeface="Arial" panose="020B0604020202020204" pitchFamily="34" charset="0"/>
                        </a:rPr>
                        <a:t>Štětí</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a:solidFill>
                            <a:srgbClr val="FF0000"/>
                          </a:solidFill>
                          <a:effectLst/>
                          <a:latin typeface="Calibri" panose="020F0502020204030204" pitchFamily="34" charset="0"/>
                        </a:rPr>
                        <a:t>16:4</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2862290833"/>
                  </a:ext>
                </a:extLst>
              </a:tr>
              <a:tr h="278765">
                <a:tc>
                  <a:txBody>
                    <a:bodyPr/>
                    <a:lstStyle/>
                    <a:p>
                      <a:pPr algn="ctr" fontAlgn="ctr"/>
                      <a:r>
                        <a:rPr lang="cs-CZ" sz="11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Bezděkov/Dobříň</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000000"/>
                          </a:solidFill>
                          <a:effectLst/>
                          <a:latin typeface="Calibri" panose="020F0502020204030204" pitchFamily="34" charset="0"/>
                        </a:rPr>
                        <a:t>17:11</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6</a:t>
                      </a: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2991857559"/>
                  </a:ext>
                </a:extLst>
              </a:tr>
              <a:tr h="278765">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151515"/>
                          </a:solidFill>
                          <a:effectLst/>
                          <a:latin typeface="Arial" panose="020B0604020202020204" pitchFamily="34" charset="0"/>
                        </a:rPr>
                        <a:t>Rovné</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151515"/>
                          </a:solidFill>
                          <a:effectLst/>
                          <a:latin typeface="Arial" panose="020B0604020202020204" pitchFamily="34" charset="0"/>
                        </a:rPr>
                        <a:t>1</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000000"/>
                          </a:solidFill>
                          <a:effectLst/>
                          <a:latin typeface="Calibri" panose="020F0502020204030204" pitchFamily="34" charset="0"/>
                        </a:rPr>
                        <a:t>6:12</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4032123161"/>
                  </a:ext>
                </a:extLst>
              </a:tr>
              <a:tr h="278765">
                <a:tc>
                  <a:txBody>
                    <a:bodyPr/>
                    <a:lstStyle/>
                    <a:p>
                      <a:pPr algn="ctr" fontAlgn="ctr"/>
                      <a:r>
                        <a:rPr lang="cs-CZ" sz="1100" b="1" i="0" u="none" strike="noStrike">
                          <a:solidFill>
                            <a:srgbClr val="151515"/>
                          </a:solidFill>
                          <a:effectLst/>
                          <a:latin typeface="Arial" panose="020B0604020202020204" pitchFamily="34" charset="0"/>
                        </a:rPr>
                        <a:t>4</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Žitenice</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000000"/>
                          </a:solidFill>
                          <a:effectLst/>
                          <a:latin typeface="Calibri" panose="020F0502020204030204" pitchFamily="34" charset="0"/>
                        </a:rPr>
                        <a:t>6:18</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3495194116"/>
                  </a:ext>
                </a:extLst>
              </a:tr>
            </a:tbl>
          </a:graphicData>
        </a:graphic>
      </p:graphicFrame>
      <p:pic>
        <p:nvPicPr>
          <p:cNvPr id="12" name="Obrázek 11"/>
          <p:cNvPicPr>
            <a:picLocks noChangeAspect="1"/>
          </p:cNvPicPr>
          <p:nvPr/>
        </p:nvPicPr>
        <p:blipFill>
          <a:blip r:embed="rId113"/>
          <a:stretch>
            <a:fillRect/>
          </a:stretch>
        </p:blipFill>
        <p:spPr>
          <a:xfrm>
            <a:off x="124123" y="4381232"/>
            <a:ext cx="4124325" cy="228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693244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3" name="Obdélník 2"/>
          <p:cNvSpPr/>
          <p:nvPr/>
        </p:nvSpPr>
        <p:spPr>
          <a:xfrm>
            <a:off x="69382" y="2035324"/>
            <a:ext cx="4513504" cy="4900444"/>
          </a:xfrm>
          <a:prstGeom prst="rect">
            <a:avLst/>
          </a:prstGeom>
        </p:spPr>
        <p:txBody>
          <a:bodyPr wrap="square">
            <a:spAutoFit/>
          </a:bodyPr>
          <a:lstStyle/>
          <a:p>
            <a:pPr algn="ctr">
              <a:lnSpc>
                <a:spcPct val="107000"/>
              </a:lnSpc>
              <a:spcAft>
                <a:spcPts val="0"/>
              </a:spcAft>
            </a:pPr>
            <a:r>
              <a:rPr lang="cs-CZ" sz="2000" u="sng" dirty="0">
                <a:latin typeface="Calibri" panose="020F0502020204030204" pitchFamily="34" charset="0"/>
                <a:ea typeface="Calibri" panose="020F0502020204030204" pitchFamily="34" charset="0"/>
                <a:cs typeface="Times New Roman" panose="02020603050405020304" pitchFamily="18" charset="0"/>
              </a:rPr>
              <a:t>FK Jiskra Modrá – SK Štětí</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latin typeface="Calibri" panose="020F0502020204030204" pitchFamily="34" charset="0"/>
                <a:ea typeface="Calibri" panose="020F0502020204030204" pitchFamily="34" charset="0"/>
                <a:cs typeface="Times New Roman" panose="02020603050405020304" pitchFamily="18" charset="0"/>
              </a:rPr>
              <a:t>0:4(0:1)   3.9.2017  4.kolo</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dirty="0">
                <a:latin typeface="Calibri" panose="020F0502020204030204" pitchFamily="34" charset="0"/>
                <a:ea typeface="Calibri" panose="020F0502020204030204" pitchFamily="34" charset="0"/>
                <a:cs typeface="Times New Roman" panose="02020603050405020304" pitchFamily="18" charset="0"/>
              </a:rPr>
              <a:t>S</a:t>
            </a:r>
            <a:r>
              <a:rPr lang="cs-CZ" sz="1000" b="0" dirty="0">
                <a:latin typeface="Arial" panose="020B0604020202020204" pitchFamily="34" charset="0"/>
                <a:ea typeface="Calibri" panose="020F0502020204030204" pitchFamily="34" charset="0"/>
                <a:cs typeface="Arial" panose="020B0604020202020204" pitchFamily="34" charset="0"/>
              </a:rPr>
              <a:t> optimismem  a jako </a:t>
            </a:r>
            <a:r>
              <a:rPr lang="cs-CZ" sz="1000" b="0" dirty="0" smtClean="0">
                <a:latin typeface="Arial" panose="020B0604020202020204" pitchFamily="34" charset="0"/>
                <a:ea typeface="Calibri" panose="020F0502020204030204" pitchFamily="34" charset="0"/>
                <a:cs typeface="Arial" panose="020B0604020202020204" pitchFamily="34" charset="0"/>
              </a:rPr>
              <a:t>mírný favorit </a:t>
            </a:r>
            <a:r>
              <a:rPr lang="cs-CZ" sz="1000" b="0" dirty="0">
                <a:latin typeface="Arial" panose="020B0604020202020204" pitchFamily="34" charset="0"/>
                <a:ea typeface="Calibri" panose="020F0502020204030204" pitchFamily="34" charset="0"/>
                <a:cs typeface="Arial" panose="020B0604020202020204" pitchFamily="34" charset="0"/>
              </a:rPr>
              <a:t>jsme odjížděli ke čtvrtému mistrovskému zápasu letošního ročníku Ústeckého přeboru. Domácí chtěli  napravit vysokou porážku v </a:t>
            </a:r>
            <a:r>
              <a:rPr lang="cs-CZ" sz="1000" b="0" dirty="0" err="1">
                <a:latin typeface="Arial" panose="020B0604020202020204" pitchFamily="34" charset="0"/>
                <a:ea typeface="Calibri" panose="020F0502020204030204" pitchFamily="34" charset="0"/>
                <a:cs typeface="Arial" panose="020B0604020202020204" pitchFamily="34" charset="0"/>
              </a:rPr>
              <a:t>Brné</a:t>
            </a:r>
            <a:r>
              <a:rPr lang="cs-CZ" sz="1000" b="0" dirty="0">
                <a:latin typeface="Arial" panose="020B0604020202020204" pitchFamily="34" charset="0"/>
                <a:ea typeface="Calibri" panose="020F0502020204030204" pitchFamily="34" charset="0"/>
                <a:cs typeface="Arial" panose="020B0604020202020204" pitchFamily="34" charset="0"/>
              </a:rPr>
              <a:t> 6:0 v minulém kole a také v úvodu hýřili aktivitou. Šance ale žádné velké až na volný přímý kop, který hlavou nepříjemně zastavil jeden z našich hráčů.  Bránili jsme pozorně a postupně zařazovali ve hře dopředu vyšší rychlostní stupeň.  Na konci 14. minuty pálil z hranice velkého vápna Vacek a brankář domácích Milan Matějka musel proti míči zasahovat skokem na zem. K zadní tyči tlačil očima míč   Brandejs, ale ten neposlechl a skončil těsně vedle. Ve 20. minutě posadil na hlavu Svobody míč z volného přímého kopu Vokoun a brankář domácích se opět vyznamenal.  Branka nepadla ani z volného přímého kopu zahrávaného Brandejsem ve 27. minutě, když trefil pouze dobře postavenou zeď. Do šibenice mířil Faust ve 30. minutě, ale i v tomto případě byl proti gólman. Lavička našeho týmu začínala pomalu nervóznět, když z tolika šancí jsme nedokázali dopravit míč za záda brankáře. Střelecká smůla se protrhla ve 33. minutě. Do úlohy dvorního nahrávače se vysunul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a na milimetr přesným centrem vyzval ke skórování </a:t>
            </a:r>
            <a:r>
              <a:rPr lang="cs-CZ" sz="1000" b="0" dirty="0" err="1">
                <a:latin typeface="Arial" panose="020B0604020202020204" pitchFamily="34" charset="0"/>
                <a:ea typeface="Calibri" panose="020F0502020204030204" pitchFamily="34" charset="0"/>
                <a:cs typeface="Arial" panose="020B0604020202020204" pitchFamily="34" charset="0"/>
              </a:rPr>
              <a:t>Kuclera</a:t>
            </a:r>
            <a:r>
              <a:rPr lang="cs-CZ" sz="1000" b="0" dirty="0">
                <a:latin typeface="Arial" panose="020B0604020202020204" pitchFamily="34" charset="0"/>
                <a:ea typeface="Calibri" panose="020F0502020204030204" pitchFamily="34" charset="0"/>
                <a:cs typeface="Arial" panose="020B0604020202020204" pitchFamily="34" charset="0"/>
              </a:rPr>
              <a:t>, který hlavou nedal brankáři sebemenší šanci na úspěšný zákrok. Potvrdit vedení 1:0 mohl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 ale hlavou po jednom z rohů branku netrefil. Domácí tým zazlobil ve 38. minutě, ale blížící se nebezpečí zatrhl  rezolutním odkopem do autu Svoboda. Tyč domácí branky po střele aktivně hrajícího Vokouna zvonila hned z následujícího protiútoku. Stejnému hráči těsně před koncem první půle chyběl malinkatý fousek, aby  dosáhl na přihrávku Brandejse, a do kabin jsme odcházeli s ještě větší spokojeností. Neuběhly ani 2 minuty druhé půle a mohlo být srovnáno. Štorc ve </a:t>
            </a:r>
            <a:r>
              <a:rPr lang="cs-CZ" sz="1000" b="0" dirty="0" smtClean="0">
                <a:latin typeface="Arial" panose="020B0604020202020204" pitchFamily="34" charset="0"/>
                <a:ea typeface="Calibri" panose="020F0502020204030204" pitchFamily="34" charset="0"/>
                <a:cs typeface="Arial" panose="020B0604020202020204" pitchFamily="34" charset="0"/>
              </a:rPr>
              <a:t>snaze</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6" name="TextovéPole 5"/>
          <p:cNvSpPr txBox="1"/>
          <p:nvPr/>
        </p:nvSpPr>
        <p:spPr>
          <a:xfrm>
            <a:off x="69382" y="91108"/>
            <a:ext cx="4613716" cy="1815882"/>
          </a:xfrm>
          <a:prstGeom prst="rect">
            <a:avLst/>
          </a:prstGeom>
          <a:blipFill>
            <a:blip r:embed="rId31"/>
            <a:stretch>
              <a:fillRect/>
            </a:stretch>
          </a:blipFill>
          <a:ln w="63500">
            <a:gradFill>
              <a:gsLst>
                <a:gs pos="0">
                  <a:schemeClr val="accent1">
                    <a:lumMod val="5000"/>
                    <a:lumOff val="95000"/>
                  </a:schemeClr>
                </a:gs>
                <a:gs pos="94928">
                  <a:schemeClr val="accent6">
                    <a:lumMod val="20000"/>
                    <a:lumOff val="80000"/>
                  </a:schemeClr>
                </a:gs>
                <a:gs pos="22000">
                  <a:schemeClr val="accent6"/>
                </a:gs>
                <a:gs pos="53000">
                  <a:srgbClr val="FFFF66"/>
                </a:gs>
                <a:gs pos="74000">
                  <a:srgbClr val="BFE3C1"/>
                </a:gs>
              </a:gsLst>
              <a:lin ang="5400000" scaled="1"/>
            </a:gradFill>
            <a:prstDash val="lgDash"/>
          </a:ln>
        </p:spPr>
        <p:txBody>
          <a:bodyPr wrap="square" rtlCol="0">
            <a:spAutoFit/>
          </a:bodyPr>
          <a:lstStyle/>
          <a:p>
            <a:pPr algn="ctr"/>
            <a:r>
              <a:rPr lang="cs-CZ" sz="2800" u="sng" dirty="0" smtClean="0">
                <a:solidFill>
                  <a:schemeClr val="bg1"/>
                </a:solidFill>
                <a:latin typeface="Bookman Old Style" pitchFamily="18" charset="0"/>
              </a:rPr>
              <a:t>Třetí vítězství mužstva dospělých. Vypracovali jsme si velké množství šancí a 4 z nich využili </a:t>
            </a:r>
          </a:p>
        </p:txBody>
      </p:sp>
      <p:graphicFrame>
        <p:nvGraphicFramePr>
          <p:cNvPr id="43" name="Tabulka 42"/>
          <p:cNvGraphicFramePr>
            <a:graphicFrameLocks noGrp="1"/>
          </p:cNvGraphicFramePr>
          <p:nvPr>
            <p:extLst>
              <p:ext uri="{D42A27DB-BD31-4B8C-83A1-F6EECF244321}">
                <p14:modId xmlns:p14="http://schemas.microsoft.com/office/powerpoint/2010/main" val="3015248993"/>
              </p:ext>
            </p:extLst>
          </p:nvPr>
        </p:nvGraphicFramePr>
        <p:xfrm>
          <a:off x="5760615" y="4970470"/>
          <a:ext cx="4392489" cy="1899585"/>
        </p:xfrm>
        <a:graphic>
          <a:graphicData uri="http://schemas.openxmlformats.org/drawingml/2006/table">
            <a:tbl>
              <a:tblPr/>
              <a:tblGrid>
                <a:gridCol w="1415030">
                  <a:extLst>
                    <a:ext uri="{9D8B030D-6E8A-4147-A177-3AD203B41FA5}">
                      <a16:colId xmlns:a16="http://schemas.microsoft.com/office/drawing/2014/main" val="1633695384"/>
                    </a:ext>
                  </a:extLst>
                </a:gridCol>
                <a:gridCol w="1454336">
                  <a:extLst>
                    <a:ext uri="{9D8B030D-6E8A-4147-A177-3AD203B41FA5}">
                      <a16:colId xmlns:a16="http://schemas.microsoft.com/office/drawing/2014/main" val="3272989372"/>
                    </a:ext>
                  </a:extLst>
                </a:gridCol>
                <a:gridCol w="894221">
                  <a:extLst>
                    <a:ext uri="{9D8B030D-6E8A-4147-A177-3AD203B41FA5}">
                      <a16:colId xmlns:a16="http://schemas.microsoft.com/office/drawing/2014/main" val="2793813847"/>
                    </a:ext>
                  </a:extLst>
                </a:gridCol>
                <a:gridCol w="628902">
                  <a:extLst>
                    <a:ext uri="{9D8B030D-6E8A-4147-A177-3AD203B41FA5}">
                      <a16:colId xmlns:a16="http://schemas.microsoft.com/office/drawing/2014/main" val="1284000992"/>
                    </a:ext>
                  </a:extLst>
                </a:gridCol>
              </a:tblGrid>
              <a:tr h="200100">
                <a:tc gridSpan="4">
                  <a:txBody>
                    <a:bodyPr/>
                    <a:lstStyle/>
                    <a:p>
                      <a:pPr algn="ctr" fontAlgn="ctr"/>
                      <a:r>
                        <a:rPr lang="cs-CZ" sz="1100" b="1" i="0" u="none" strike="noStrike" dirty="0">
                          <a:solidFill>
                            <a:srgbClr val="000000"/>
                          </a:solidFill>
                          <a:effectLst/>
                          <a:latin typeface="Arial" panose="020B0604020202020204" pitchFamily="34" charset="0"/>
                        </a:rPr>
                        <a:t>2.kolo Ústeckého přeboru starších a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56145565"/>
                  </a:ext>
                </a:extLst>
              </a:tr>
              <a:tr h="133133">
                <a:tc>
                  <a:txBody>
                    <a:bodyPr/>
                    <a:lstStyle/>
                    <a:p>
                      <a:pPr algn="ctr" fontAlgn="ctr"/>
                      <a:r>
                        <a:rPr lang="cs-CZ" sz="800" b="1" i="0" u="none" strike="noStrike" dirty="0">
                          <a:solidFill>
                            <a:srgbClr val="151515"/>
                          </a:solidFill>
                          <a:effectLst/>
                          <a:latin typeface="Arial" panose="020B0604020202020204" pitchFamily="34" charset="0"/>
                        </a:rPr>
                        <a:t>TJ Krupka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2:5</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8897520"/>
                  </a:ext>
                </a:extLst>
              </a:tr>
              <a:tr h="133133">
                <a:tc>
                  <a:txBody>
                    <a:bodyPr/>
                    <a:lstStyle/>
                    <a:p>
                      <a:pPr algn="ctr" fontAlgn="ctr"/>
                      <a:r>
                        <a:rPr lang="cs-CZ" sz="800" b="1" i="0" u="none" strike="noStrike">
                          <a:solidFill>
                            <a:srgbClr val="151515"/>
                          </a:solidFill>
                          <a:effectLst/>
                          <a:latin typeface="Arial" panose="020B0604020202020204" pitchFamily="34" charset="0"/>
                        </a:rPr>
                        <a:t>FK JUNIOR Děčín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151515"/>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smtClean="0">
                          <a:solidFill>
                            <a:srgbClr val="000000"/>
                          </a:solidFill>
                          <a:effectLst/>
                          <a:latin typeface="Arial" panose="020B0604020202020204" pitchFamily="34" charset="0"/>
                        </a:rPr>
                        <a:t>1:3</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3:6</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648654412"/>
                  </a:ext>
                </a:extLst>
              </a:tr>
              <a:tr h="133133">
                <a:tc>
                  <a:txBody>
                    <a:bodyPr/>
                    <a:lstStyle/>
                    <a:p>
                      <a:pPr algn="ctr" fontAlgn="ctr"/>
                      <a:r>
                        <a:rPr lang="cs-CZ" sz="900" b="1" i="0" u="none" strike="noStrike" dirty="0">
                          <a:solidFill>
                            <a:srgbClr val="FF0000"/>
                          </a:solidFill>
                          <a:effectLst/>
                          <a:latin typeface="Arial" panose="020B0604020202020204" pitchFamily="34" charset="0"/>
                        </a:rPr>
                        <a:t>SK 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FF0000"/>
                          </a:solidFill>
                          <a:effectLst/>
                          <a:latin typeface="Arial" panose="020B0604020202020204" pitchFamily="34" charset="0"/>
                        </a:rPr>
                        <a:t>FK Junior/FK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smtClean="0">
                          <a:solidFill>
                            <a:srgbClr val="FF0000"/>
                          </a:solidFill>
                          <a:effectLst/>
                          <a:latin typeface="Arial" panose="020B0604020202020204" pitchFamily="34" charset="0"/>
                        </a:rPr>
                        <a:t>10:0</a:t>
                      </a:r>
                      <a:r>
                        <a:rPr lang="cs-CZ" sz="900" b="1"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FF0000"/>
                          </a:solidFill>
                          <a:effectLst/>
                          <a:latin typeface="Arial" panose="020B0604020202020204" pitchFamily="34" charset="0"/>
                        </a:rPr>
                        <a:t> </a:t>
                      </a:r>
                      <a:r>
                        <a:rPr lang="cs-CZ" sz="900" b="1" i="0" u="none" strike="noStrike" dirty="0" smtClean="0">
                          <a:solidFill>
                            <a:srgbClr val="FF0000"/>
                          </a:solidFill>
                          <a:effectLst/>
                          <a:latin typeface="Arial" panose="020B0604020202020204" pitchFamily="34" charset="0"/>
                        </a:rPr>
                        <a:t>3:2</a:t>
                      </a:r>
                      <a:endParaRPr lang="cs-CZ" sz="900" b="1" i="0"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17897477"/>
                  </a:ext>
                </a:extLst>
              </a:tr>
              <a:tr h="133133">
                <a:tc>
                  <a:txBody>
                    <a:bodyPr/>
                    <a:lstStyle/>
                    <a:p>
                      <a:pPr algn="ctr" fontAlgn="ctr"/>
                      <a:r>
                        <a:rPr lang="cs-CZ" sz="800" b="1" i="0" u="none" strike="noStrike">
                          <a:solidFill>
                            <a:srgbClr val="151515"/>
                          </a:solidFill>
                          <a:effectLst/>
                          <a:latin typeface="Arial" panose="020B0604020202020204" pitchFamily="34" charset="0"/>
                        </a:rPr>
                        <a:t>SK Sokol Brozany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151515"/>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smtClean="0">
                          <a:solidFill>
                            <a:srgbClr val="000000"/>
                          </a:solidFill>
                          <a:effectLst/>
                          <a:latin typeface="Arial" panose="020B0604020202020204" pitchFamily="34" charset="0"/>
                        </a:rPr>
                        <a:t>0:3</a:t>
                      </a:r>
                      <a:r>
                        <a:rPr lang="cs-CZ" sz="8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smtClean="0">
                          <a:solidFill>
                            <a:srgbClr val="000000"/>
                          </a:solidFill>
                          <a:effectLst/>
                          <a:latin typeface="Arial" panose="020B0604020202020204" pitchFamily="34" charset="0"/>
                        </a:rPr>
                        <a:t>0:4</a:t>
                      </a:r>
                      <a:r>
                        <a:rPr lang="cs-CZ" sz="8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63704483"/>
                  </a:ext>
                </a:extLst>
              </a:tr>
              <a:tr h="133133">
                <a:tc>
                  <a:txBody>
                    <a:bodyPr/>
                    <a:lstStyle/>
                    <a:p>
                      <a:pPr algn="ctr" fontAlgn="ctr"/>
                      <a:r>
                        <a:rPr lang="cs-CZ" sz="800" b="1" i="0" u="none" strike="noStrike">
                          <a:solidFill>
                            <a:srgbClr val="151515"/>
                          </a:solidFill>
                          <a:effectLst/>
                          <a:latin typeface="Arial" panose="020B0604020202020204" pitchFamily="34" charset="0"/>
                        </a:rPr>
                        <a:t>ASK 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151515"/>
                          </a:solidFill>
                          <a:effectLst/>
                          <a:latin typeface="Arial" panose="020B0604020202020204" pitchFamily="34" charset="0"/>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0:1</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800" b="1" i="0" u="none" strike="noStrike" dirty="0">
                          <a:solidFill>
                            <a:srgbClr val="000000"/>
                          </a:solidFill>
                          <a:effectLst/>
                          <a:latin typeface="Arial" panose="020B0604020202020204" pitchFamily="34" charset="0"/>
                          <a:cs typeface="Arial" panose="020B0604020202020204" pitchFamily="34" charset="0"/>
                        </a:rPr>
                        <a:t> </a:t>
                      </a:r>
                      <a:r>
                        <a:rPr lang="cs-CZ" sz="800" b="1" i="0" u="none" strike="noStrike" dirty="0" smtClean="0">
                          <a:solidFill>
                            <a:srgbClr val="000000"/>
                          </a:solidFill>
                          <a:effectLst/>
                          <a:latin typeface="Arial" panose="020B0604020202020204" pitchFamily="34" charset="0"/>
                          <a:cs typeface="Arial" panose="020B0604020202020204" pitchFamily="34" charset="0"/>
                        </a:rPr>
                        <a:t>0:14</a:t>
                      </a:r>
                      <a:endParaRPr lang="cs-CZ"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95435188"/>
                  </a:ext>
                </a:extLst>
              </a:tr>
              <a:tr h="277916">
                <a:tc gridSpan="4">
                  <a:txBody>
                    <a:bodyPr/>
                    <a:lstStyle/>
                    <a:p>
                      <a:pPr algn="ctr" fontAlgn="ctr"/>
                      <a:r>
                        <a:rPr lang="cs-CZ" sz="1000" b="1" i="0" u="none" strike="noStrike" dirty="0">
                          <a:solidFill>
                            <a:srgbClr val="000000"/>
                          </a:solidFill>
                          <a:effectLst/>
                          <a:latin typeface="Arial" panose="020B0604020202020204" pitchFamily="34" charset="0"/>
                        </a:rPr>
                        <a:t>12.kolo Ústeckého přeboru starších a mladších žáků předehrávka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873815069"/>
                  </a:ext>
                </a:extLst>
              </a:tr>
              <a:tr h="169645">
                <a:tc>
                  <a:txBody>
                    <a:bodyPr/>
                    <a:lstStyle/>
                    <a:p>
                      <a:pPr algn="ctr" fontAlgn="ctr"/>
                      <a:r>
                        <a:rPr lang="cs-CZ" sz="800" b="1" i="0" u="none" strike="noStrike">
                          <a:solidFill>
                            <a:srgbClr val="151515"/>
                          </a:solidFill>
                          <a:effectLst/>
                          <a:latin typeface="Arial" panose="020B0604020202020204" pitchFamily="34" charset="0"/>
                        </a:rPr>
                        <a:t>TJ Krupka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151515"/>
                          </a:solidFill>
                          <a:effectLst/>
                          <a:latin typeface="Arial" panose="020B0604020202020204" pitchFamily="34" charset="0"/>
                        </a:rPr>
                        <a:t>FK Junior </a:t>
                      </a:r>
                      <a:r>
                        <a:rPr lang="cs-CZ" sz="800" b="1" i="0" u="none" strike="noStrike" dirty="0" smtClean="0">
                          <a:solidFill>
                            <a:srgbClr val="151515"/>
                          </a:solidFill>
                          <a:effectLst/>
                          <a:latin typeface="Arial" panose="020B0604020202020204" pitchFamily="34" charset="0"/>
                        </a:rPr>
                        <a:t>/FK </a:t>
                      </a:r>
                      <a:r>
                        <a:rPr lang="cs-CZ" sz="800" b="1" i="0" u="none" strike="noStrike" dirty="0">
                          <a:solidFill>
                            <a:srgbClr val="151515"/>
                          </a:solidFill>
                          <a:effectLst/>
                          <a:latin typeface="Arial" panose="020B0604020202020204" pitchFamily="34" charset="0"/>
                        </a:rPr>
                        <a:t>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smtClean="0">
                          <a:solidFill>
                            <a:srgbClr val="000000"/>
                          </a:solidFill>
                          <a:effectLst/>
                          <a:latin typeface="Arial" panose="020B0604020202020204" pitchFamily="34" charset="0"/>
                        </a:rPr>
                        <a:t>13:0</a:t>
                      </a:r>
                      <a:r>
                        <a:rPr lang="cs-CZ" sz="8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smtClean="0">
                          <a:solidFill>
                            <a:srgbClr val="000000"/>
                          </a:solidFill>
                          <a:effectLst/>
                          <a:latin typeface="Arial" panose="020B0604020202020204" pitchFamily="34" charset="0"/>
                        </a:rPr>
                        <a:t>0:3</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005186113"/>
                  </a:ext>
                </a:extLst>
              </a:tr>
              <a:tr h="133133">
                <a:tc>
                  <a:txBody>
                    <a:bodyPr/>
                    <a:lstStyle/>
                    <a:p>
                      <a:pPr algn="ctr" fontAlgn="ctr"/>
                      <a:r>
                        <a:rPr lang="cs-CZ" sz="800" b="1" i="0" u="none" strike="noStrike">
                          <a:solidFill>
                            <a:srgbClr val="151515"/>
                          </a:solidFill>
                          <a:effectLst/>
                          <a:latin typeface="Arial" panose="020B0604020202020204" pitchFamily="34" charset="0"/>
                        </a:rPr>
                        <a:t>SK Sokol Brozany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151515"/>
                          </a:solidFill>
                          <a:effectLst/>
                          <a:latin typeface="Arial" panose="020B0604020202020204" pitchFamily="34" charset="0"/>
                        </a:rPr>
                        <a:t>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5:1</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1:4</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90781326"/>
                  </a:ext>
                </a:extLst>
              </a:tr>
              <a:tr h="144516">
                <a:tc>
                  <a:txBody>
                    <a:bodyPr/>
                    <a:lstStyle/>
                    <a:p>
                      <a:pPr algn="ctr" fontAlgn="ctr"/>
                      <a:r>
                        <a:rPr lang="cs-CZ" sz="800" b="1" i="0" u="none" strike="noStrike">
                          <a:solidFill>
                            <a:srgbClr val="151515"/>
                          </a:solidFill>
                          <a:effectLst/>
                          <a:latin typeface="Arial" panose="020B0604020202020204" pitchFamily="34" charset="0"/>
                        </a:rPr>
                        <a:t>ASK 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151515"/>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smtClean="0">
                          <a:solidFill>
                            <a:srgbClr val="000000"/>
                          </a:solidFill>
                          <a:effectLst/>
                          <a:latin typeface="Arial" panose="020B0604020202020204" pitchFamily="34" charset="0"/>
                        </a:rPr>
                        <a:t>2:1</a:t>
                      </a:r>
                      <a:r>
                        <a:rPr lang="cs-CZ" sz="8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1:13</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217909376"/>
                  </a:ext>
                </a:extLst>
              </a:tr>
              <a:tr h="133133">
                <a:tc>
                  <a:txBody>
                    <a:bodyPr/>
                    <a:lstStyle/>
                    <a:p>
                      <a:pPr algn="ctr" fontAlgn="ctr"/>
                      <a:r>
                        <a:rPr lang="cs-CZ" sz="1000" b="1" i="0" u="none" strike="noStrike" dirty="0">
                          <a:solidFill>
                            <a:srgbClr val="FF0000"/>
                          </a:solidFill>
                          <a:effectLst/>
                          <a:latin typeface="Arial" panose="020B0604020202020204" pitchFamily="34" charset="0"/>
                        </a:rPr>
                        <a:t>SK 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FF0000"/>
                          </a:solidFill>
                          <a:effectLst/>
                          <a:latin typeface="Arial" panose="020B0604020202020204" pitchFamily="34" charset="0"/>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FF0000"/>
                          </a:solidFill>
                          <a:effectLst/>
                          <a:latin typeface="Arial" panose="020B0604020202020204" pitchFamily="34" charset="0"/>
                        </a:rPr>
                        <a:t> </a:t>
                      </a:r>
                      <a:r>
                        <a:rPr lang="cs-CZ" sz="1000" b="1" i="0" u="none" strike="noStrike" dirty="0" smtClean="0">
                          <a:solidFill>
                            <a:srgbClr val="FF0000"/>
                          </a:solidFill>
                          <a:effectLst/>
                          <a:latin typeface="Arial" panose="020B0604020202020204" pitchFamily="34" charset="0"/>
                        </a:rPr>
                        <a:t>0:12</a:t>
                      </a:r>
                      <a:endParaRPr lang="cs-CZ" sz="1000" b="1" i="0"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FF0000"/>
                          </a:solidFill>
                          <a:effectLst/>
                          <a:latin typeface="Arial" panose="020B0604020202020204" pitchFamily="34" charset="0"/>
                        </a:rPr>
                        <a:t> </a:t>
                      </a:r>
                      <a:r>
                        <a:rPr lang="cs-CZ" sz="1000" b="1" i="0" u="none" strike="noStrike" dirty="0" smtClean="0">
                          <a:solidFill>
                            <a:srgbClr val="FF0000"/>
                          </a:solidFill>
                          <a:effectLst/>
                          <a:latin typeface="Arial" panose="020B0604020202020204" pitchFamily="34" charset="0"/>
                        </a:rPr>
                        <a:t>0:15</a:t>
                      </a:r>
                      <a:endParaRPr lang="cs-CZ" sz="1000" b="1" i="0"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81905063"/>
                  </a:ext>
                </a:extLst>
              </a:tr>
              <a:tr h="133133">
                <a:tc>
                  <a:txBody>
                    <a:bodyPr/>
                    <a:lstStyle/>
                    <a:p>
                      <a:pPr algn="ctr" fontAlgn="ctr"/>
                      <a:r>
                        <a:rPr lang="cs-CZ" sz="800" b="1" i="0" u="none" strike="noStrike">
                          <a:solidFill>
                            <a:srgbClr val="151515"/>
                          </a:solidFill>
                          <a:effectLst/>
                          <a:latin typeface="Arial" panose="020B0604020202020204" pitchFamily="34" charset="0"/>
                        </a:rPr>
                        <a:t>FK JUNIOR Děčín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151515"/>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smtClean="0">
                          <a:solidFill>
                            <a:srgbClr val="000000"/>
                          </a:solidFill>
                          <a:effectLst/>
                          <a:latin typeface="Arial" panose="020B0604020202020204" pitchFamily="34" charset="0"/>
                        </a:rPr>
                        <a:t>4:5 PK</a:t>
                      </a:r>
                      <a:r>
                        <a:rPr lang="cs-CZ" sz="8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 </a:t>
                      </a:r>
                      <a:r>
                        <a:rPr lang="cs-CZ" sz="800" b="1" i="0" u="none" strike="noStrike" dirty="0" smtClean="0">
                          <a:solidFill>
                            <a:srgbClr val="000000"/>
                          </a:solidFill>
                          <a:effectLst/>
                          <a:latin typeface="Arial" panose="020B0604020202020204" pitchFamily="34" charset="0"/>
                        </a:rPr>
                        <a:t>3:9</a:t>
                      </a:r>
                      <a:endParaRPr lang="cs-CZ"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070312086"/>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116215327"/>
              </p:ext>
            </p:extLst>
          </p:nvPr>
        </p:nvGraphicFramePr>
        <p:xfrm>
          <a:off x="5705133" y="91108"/>
          <a:ext cx="4447971" cy="2476500"/>
        </p:xfrm>
        <a:graphic>
          <a:graphicData uri="http://schemas.openxmlformats.org/drawingml/2006/table">
            <a:tbl>
              <a:tblPr/>
              <a:tblGrid>
                <a:gridCol w="222235">
                  <a:extLst>
                    <a:ext uri="{9D8B030D-6E8A-4147-A177-3AD203B41FA5}">
                      <a16:colId xmlns:a16="http://schemas.microsoft.com/office/drawing/2014/main" val="972313718"/>
                    </a:ext>
                  </a:extLst>
                </a:gridCol>
                <a:gridCol w="261453">
                  <a:extLst>
                    <a:ext uri="{9D8B030D-6E8A-4147-A177-3AD203B41FA5}">
                      <a16:colId xmlns:a16="http://schemas.microsoft.com/office/drawing/2014/main" val="4065313034"/>
                    </a:ext>
                  </a:extLst>
                </a:gridCol>
                <a:gridCol w="1755005">
                  <a:extLst>
                    <a:ext uri="{9D8B030D-6E8A-4147-A177-3AD203B41FA5}">
                      <a16:colId xmlns:a16="http://schemas.microsoft.com/office/drawing/2014/main" val="212894129"/>
                    </a:ext>
                  </a:extLst>
                </a:gridCol>
                <a:gridCol w="235308">
                  <a:extLst>
                    <a:ext uri="{9D8B030D-6E8A-4147-A177-3AD203B41FA5}">
                      <a16:colId xmlns:a16="http://schemas.microsoft.com/office/drawing/2014/main" val="1526446304"/>
                    </a:ext>
                  </a:extLst>
                </a:gridCol>
                <a:gridCol w="186285">
                  <a:extLst>
                    <a:ext uri="{9D8B030D-6E8A-4147-A177-3AD203B41FA5}">
                      <a16:colId xmlns:a16="http://schemas.microsoft.com/office/drawing/2014/main" val="2756426927"/>
                    </a:ext>
                  </a:extLst>
                </a:gridCol>
                <a:gridCol w="186285">
                  <a:extLst>
                    <a:ext uri="{9D8B030D-6E8A-4147-A177-3AD203B41FA5}">
                      <a16:colId xmlns:a16="http://schemas.microsoft.com/office/drawing/2014/main" val="3895466549"/>
                    </a:ext>
                  </a:extLst>
                </a:gridCol>
                <a:gridCol w="186285">
                  <a:extLst>
                    <a:ext uri="{9D8B030D-6E8A-4147-A177-3AD203B41FA5}">
                      <a16:colId xmlns:a16="http://schemas.microsoft.com/office/drawing/2014/main" val="2557908140"/>
                    </a:ext>
                  </a:extLst>
                </a:gridCol>
                <a:gridCol w="248381">
                  <a:extLst>
                    <a:ext uri="{9D8B030D-6E8A-4147-A177-3AD203B41FA5}">
                      <a16:colId xmlns:a16="http://schemas.microsoft.com/office/drawing/2014/main" val="1269000801"/>
                    </a:ext>
                  </a:extLst>
                </a:gridCol>
                <a:gridCol w="666705">
                  <a:extLst>
                    <a:ext uri="{9D8B030D-6E8A-4147-A177-3AD203B41FA5}">
                      <a16:colId xmlns:a16="http://schemas.microsoft.com/office/drawing/2014/main" val="21949833"/>
                    </a:ext>
                  </a:extLst>
                </a:gridCol>
                <a:gridCol w="225503">
                  <a:extLst>
                    <a:ext uri="{9D8B030D-6E8A-4147-A177-3AD203B41FA5}">
                      <a16:colId xmlns:a16="http://schemas.microsoft.com/office/drawing/2014/main" val="3862185438"/>
                    </a:ext>
                  </a:extLst>
                </a:gridCol>
                <a:gridCol w="274526">
                  <a:extLst>
                    <a:ext uri="{9D8B030D-6E8A-4147-A177-3AD203B41FA5}">
                      <a16:colId xmlns:a16="http://schemas.microsoft.com/office/drawing/2014/main" val="1316042922"/>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9456671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effectLst/>
                          <a:latin typeface="Calibri" panose="020F0502020204030204" pitchFamily="34" charset="0"/>
                        </a:rPr>
                        <a:t>Ústecký přebor starších žáků 2017/2018 po3.odehraných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1362986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33:4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2462670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23:3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1234451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14:6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5241154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11:4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7124219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6:4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1621265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Calibri" panose="020F0502020204030204" pitchFamily="34" charset="0"/>
                        </a:rPr>
                        <a:t>14:17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4607603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6:11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1267453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8:17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1021302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3:27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3446696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4641476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89167030"/>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371752598"/>
              </p:ext>
            </p:extLst>
          </p:nvPr>
        </p:nvGraphicFramePr>
        <p:xfrm>
          <a:off x="5705131" y="2611399"/>
          <a:ext cx="4503691" cy="2303145"/>
        </p:xfrm>
        <a:graphic>
          <a:graphicData uri="http://schemas.openxmlformats.org/drawingml/2006/table">
            <a:tbl>
              <a:tblPr/>
              <a:tblGrid>
                <a:gridCol w="323135">
                  <a:extLst>
                    <a:ext uri="{9D8B030D-6E8A-4147-A177-3AD203B41FA5}">
                      <a16:colId xmlns:a16="http://schemas.microsoft.com/office/drawing/2014/main" val="1587221309"/>
                    </a:ext>
                  </a:extLst>
                </a:gridCol>
                <a:gridCol w="282743">
                  <a:extLst>
                    <a:ext uri="{9D8B030D-6E8A-4147-A177-3AD203B41FA5}">
                      <a16:colId xmlns:a16="http://schemas.microsoft.com/office/drawing/2014/main" val="4138420671"/>
                    </a:ext>
                  </a:extLst>
                </a:gridCol>
                <a:gridCol w="1847928">
                  <a:extLst>
                    <a:ext uri="{9D8B030D-6E8A-4147-A177-3AD203B41FA5}">
                      <a16:colId xmlns:a16="http://schemas.microsoft.com/office/drawing/2014/main" val="4180814936"/>
                    </a:ext>
                  </a:extLst>
                </a:gridCol>
                <a:gridCol w="191861">
                  <a:extLst>
                    <a:ext uri="{9D8B030D-6E8A-4147-A177-3AD203B41FA5}">
                      <a16:colId xmlns:a16="http://schemas.microsoft.com/office/drawing/2014/main" val="4197525671"/>
                    </a:ext>
                  </a:extLst>
                </a:gridCol>
                <a:gridCol w="191861">
                  <a:extLst>
                    <a:ext uri="{9D8B030D-6E8A-4147-A177-3AD203B41FA5}">
                      <a16:colId xmlns:a16="http://schemas.microsoft.com/office/drawing/2014/main" val="3729395730"/>
                    </a:ext>
                  </a:extLst>
                </a:gridCol>
                <a:gridCol w="191861">
                  <a:extLst>
                    <a:ext uri="{9D8B030D-6E8A-4147-A177-3AD203B41FA5}">
                      <a16:colId xmlns:a16="http://schemas.microsoft.com/office/drawing/2014/main" val="3669439505"/>
                    </a:ext>
                  </a:extLst>
                </a:gridCol>
                <a:gridCol w="191861">
                  <a:extLst>
                    <a:ext uri="{9D8B030D-6E8A-4147-A177-3AD203B41FA5}">
                      <a16:colId xmlns:a16="http://schemas.microsoft.com/office/drawing/2014/main" val="184423645"/>
                    </a:ext>
                  </a:extLst>
                </a:gridCol>
                <a:gridCol w="191861">
                  <a:extLst>
                    <a:ext uri="{9D8B030D-6E8A-4147-A177-3AD203B41FA5}">
                      <a16:colId xmlns:a16="http://schemas.microsoft.com/office/drawing/2014/main" val="3136693274"/>
                    </a:ext>
                  </a:extLst>
                </a:gridCol>
                <a:gridCol w="471239">
                  <a:extLst>
                    <a:ext uri="{9D8B030D-6E8A-4147-A177-3AD203B41FA5}">
                      <a16:colId xmlns:a16="http://schemas.microsoft.com/office/drawing/2014/main" val="1096777725"/>
                    </a:ext>
                  </a:extLst>
                </a:gridCol>
                <a:gridCol w="363526">
                  <a:extLst>
                    <a:ext uri="{9D8B030D-6E8A-4147-A177-3AD203B41FA5}">
                      <a16:colId xmlns:a16="http://schemas.microsoft.com/office/drawing/2014/main" val="3857627929"/>
                    </a:ext>
                  </a:extLst>
                </a:gridCol>
                <a:gridCol w="255815">
                  <a:extLst>
                    <a:ext uri="{9D8B030D-6E8A-4147-A177-3AD203B41FA5}">
                      <a16:colId xmlns:a16="http://schemas.microsoft.com/office/drawing/2014/main" val="501305723"/>
                    </a:ext>
                  </a:extLst>
                </a:gridCol>
              </a:tblGrid>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76970962"/>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effectLst/>
                          <a:latin typeface="Calibri" panose="020F0502020204030204" pitchFamily="34" charset="0"/>
                        </a:rPr>
                        <a:t>Ústecký přebor mladších žáků 2017/2018 po3.odehraných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93505203"/>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44:0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36745970"/>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29:6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4816646"/>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13:3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04891444"/>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17:10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69125557"/>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13:7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48769462"/>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Calibri" panose="020F0502020204030204" pitchFamily="34" charset="0"/>
                        </a:rPr>
                        <a:t>6:18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12395468"/>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3:11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51475961"/>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3:18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17502312"/>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6:30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20138649"/>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8:39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95461541"/>
                  </a:ext>
                </a:extLst>
              </a:tr>
              <a:tr h="13847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07122908"/>
                  </a:ext>
                </a:extLst>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387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2" name="Obdélník 1"/>
          <p:cNvSpPr/>
          <p:nvPr/>
        </p:nvSpPr>
        <p:spPr>
          <a:xfrm>
            <a:off x="5544592" y="523156"/>
            <a:ext cx="4608512" cy="5514138"/>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přehodit brankáře  ale vytoužený cíl za ním minul.  Střelecky nejaktivnější v naší sestavě v tomto zápase Jiří Vacek chtěl konečně skórovat, ale brankář vyrazil míč na Fausta, který učesal keře za brankou. Koncovku v 51. minutě nezvládl domácí Lukáš </a:t>
            </a:r>
            <a:r>
              <a:rPr lang="cs-CZ" sz="1000" b="0" dirty="0" err="1">
                <a:latin typeface="Arial" panose="020B0604020202020204" pitchFamily="34" charset="0"/>
                <a:ea typeface="Calibri" panose="020F0502020204030204" pitchFamily="34" charset="0"/>
                <a:cs typeface="Arial" panose="020B0604020202020204" pitchFamily="34" charset="0"/>
              </a:rPr>
              <a:t>Čisár</a:t>
            </a:r>
            <a:r>
              <a:rPr lang="cs-CZ" sz="1000" b="0" dirty="0">
                <a:latin typeface="Arial" panose="020B0604020202020204" pitchFamily="34" charset="0"/>
                <a:ea typeface="Calibri" panose="020F0502020204030204" pitchFamily="34" charset="0"/>
                <a:cs typeface="Arial" panose="020B0604020202020204" pitchFamily="34" charset="0"/>
              </a:rPr>
              <a:t> a společně s brankářem přehodil i branku. Uklidnění do našich řad přinesla druhá branka v 54. minutě. Po nákopu do vápna se míč šťastně odrazil od Vacka k Brandejsovi a ten už věděl, co s ním. 2:0. Brzo následovaly i další možnosti na zvýšení náskoku. Roh Vokouna  a hlavička Františka Svobody mimo. Po centru Mencla se chystal na gól roku Brandejs, ale z </a:t>
            </a:r>
            <a:r>
              <a:rPr lang="cs-CZ" sz="1000" b="0" dirty="0" err="1">
                <a:latin typeface="Arial" panose="020B0604020202020204" pitchFamily="34" charset="0"/>
                <a:ea typeface="Calibri" panose="020F0502020204030204" pitchFamily="34" charset="0"/>
                <a:cs typeface="Arial" panose="020B0604020202020204" pitchFamily="34" charset="0"/>
              </a:rPr>
              <a:t>voleje</a:t>
            </a:r>
            <a:r>
              <a:rPr lang="cs-CZ" sz="1000" b="0" dirty="0">
                <a:latin typeface="Arial" panose="020B0604020202020204" pitchFamily="34" charset="0"/>
                <a:ea typeface="Calibri" panose="020F0502020204030204" pitchFamily="34" charset="0"/>
                <a:cs typeface="Arial" panose="020B0604020202020204" pitchFamily="34" charset="0"/>
              </a:rPr>
              <a:t> míč podle vlastních představ netrefil. V pěkném fotbalovém areálu se nad domácí jedenáctkou zatáhla mračna ještě více. Už to totiž nebyla jedenáctka, ale desítka hráčů, která musela pokračovat ve hře po vyloučení Romana Pražáka. Domácí, i když hráli jen v deseti, tak nám mezi 62. až 64. minutou pěkně zatopili a míč jsme museli odkopávat do bezpečí, jak jen to šlo.  Vytouženou cestu za 3 body jsme pojistili v 78. minutě. Roh Vokouna na zadní tyč, kde si nikdo nevšímal </a:t>
            </a:r>
            <a:r>
              <a:rPr lang="cs-CZ" sz="1000" b="0" dirty="0" err="1">
                <a:latin typeface="Arial" panose="020B0604020202020204" pitchFamily="34" charset="0"/>
                <a:ea typeface="Calibri" panose="020F0502020204030204" pitchFamily="34" charset="0"/>
                <a:cs typeface="Arial" panose="020B0604020202020204" pitchFamily="34" charset="0"/>
              </a:rPr>
              <a:t>Ransdorfa</a:t>
            </a:r>
            <a:r>
              <a:rPr lang="cs-CZ" sz="1000" b="0" dirty="0">
                <a:latin typeface="Arial" panose="020B0604020202020204" pitchFamily="34" charset="0"/>
                <a:ea typeface="Calibri" panose="020F0502020204030204" pitchFamily="34" charset="0"/>
                <a:cs typeface="Arial" panose="020B0604020202020204" pitchFamily="34" charset="0"/>
              </a:rPr>
              <a:t>, který hlavou pohodlně zvýšil na 3:0. V našich řadách nastalo velké střídání, ale ani to nezabránilo tomu, aby Marek Faust rozehrál v pokutovém území další herní partii, kterou ale domácí Fejfar zastavil jen za cenu faulu. Sám postižený už se chystal penaltu kopnout, když však slyšel z lavičky, že je střídán. Desítku tedy zahrával Brandejs a stanovil konečný výsledek 4:0.</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Sehráli jsme vydařený zápas. Rozhodnutí o vítězi mohlo padnout už v 1. poločase, ale branka domácích vypadala, jak když je zakletá. I tak jsme se však jednou prosadili. Na začátku druhé půle chtěli domácí ještě vývoj zápasu otočit, ale své šance nevyužili, a tak se o branky postaral náš tým. Cenné vítězství, které nás po 4 kolech posunulo na 2. místo za Mostecký fotbalový klub.</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Brandejs 2 (1 z penalty),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F.Svoboda</a:t>
            </a:r>
            <a:r>
              <a:rPr lang="cs-CZ" sz="1000" b="0" dirty="0">
                <a:latin typeface="Arial" panose="020B0604020202020204" pitchFamily="34" charset="0"/>
                <a:ea typeface="Calibri" panose="020F0502020204030204" pitchFamily="34" charset="0"/>
                <a:cs typeface="Arial" panose="020B0604020202020204" pitchFamily="34" charset="0"/>
              </a:rPr>
              <a:t>, Mencl-</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(81.Horváth),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err="1" smtClean="0">
                <a:latin typeface="Arial" panose="020B0604020202020204" pitchFamily="34" charset="0"/>
                <a:ea typeface="Calibri" panose="020F0502020204030204" pitchFamily="34" charset="0"/>
                <a:cs typeface="Arial" panose="020B0604020202020204" pitchFamily="34" charset="0"/>
              </a:rPr>
              <a:t>P.Stejskal</a:t>
            </a:r>
            <a:r>
              <a:rPr lang="cs-CZ" sz="1000" b="0" dirty="0" smtClean="0">
                <a:latin typeface="Arial" panose="020B0604020202020204" pitchFamily="34" charset="0"/>
                <a:ea typeface="Calibri" panose="020F0502020204030204" pitchFamily="34" charset="0"/>
                <a:cs typeface="Arial" panose="020B0604020202020204" pitchFamily="34" charset="0"/>
              </a:rPr>
              <a:t>, Vacek(79.Beruška</a:t>
            </a:r>
            <a:r>
              <a:rPr lang="cs-CZ" sz="1000" b="0" dirty="0">
                <a:latin typeface="Arial" panose="020B0604020202020204" pitchFamily="34" charset="0"/>
                <a:ea typeface="Calibri" panose="020F0502020204030204" pitchFamily="34" charset="0"/>
                <a:cs typeface="Arial" panose="020B0604020202020204" pitchFamily="34" charset="0"/>
              </a:rPr>
              <a:t>), Vokoun(84.Feko)-Brandejs,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Faust(86.Poráč</a:t>
            </a:r>
            <a:r>
              <a:rPr lang="cs-CZ" sz="1000" b="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Balaštík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M.Svoboda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J.Havner</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J.Zítko-J.Flade</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A.Provazník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M.Dvorský</a:t>
            </a:r>
            <a:r>
              <a:rPr lang="cs-CZ" sz="1000" b="0" dirty="0">
                <a:latin typeface="Arial" panose="020B0604020202020204" pitchFamily="34" charset="0"/>
                <a:ea typeface="Calibri" panose="020F0502020204030204" pitchFamily="34" charset="0"/>
                <a:cs typeface="Arial" panose="020B0604020202020204" pitchFamily="34" charset="0"/>
              </a:rPr>
              <a:t>   150 diváků</a:t>
            </a:r>
          </a:p>
        </p:txBody>
      </p:sp>
      <p:sp>
        <p:nvSpPr>
          <p:cNvPr id="3" name="TextovéPole 2"/>
          <p:cNvSpPr txBox="1"/>
          <p:nvPr/>
        </p:nvSpPr>
        <p:spPr>
          <a:xfrm>
            <a:off x="5976640" y="163116"/>
            <a:ext cx="3576132" cy="276999"/>
          </a:xfrm>
          <a:prstGeom prst="rect">
            <a:avLst/>
          </a:prstGeom>
          <a:solidFill>
            <a:srgbClr val="99FF66"/>
          </a:solidFill>
        </p:spPr>
        <p:txBody>
          <a:bodyPr wrap="square" rtlCol="0">
            <a:spAutoFit/>
          </a:bodyPr>
          <a:lstStyle/>
          <a:p>
            <a:pPr algn="ctr"/>
            <a:r>
              <a:rPr lang="cs-CZ" u="sng" dirty="0" smtClean="0">
                <a:latin typeface="Bookman Old Style" pitchFamily="18" charset="0"/>
              </a:rPr>
              <a:t>Pokračování Modrá – Štětí 3.9.2017</a:t>
            </a:r>
          </a:p>
        </p:txBody>
      </p:sp>
      <p:pic>
        <p:nvPicPr>
          <p:cNvPr id="88" name="Obrázek 87"/>
          <p:cNvPicPr>
            <a:picLocks noChangeAspect="1"/>
          </p:cNvPicPr>
          <p:nvPr/>
        </p:nvPicPr>
        <p:blipFill>
          <a:blip r:embed="rId77"/>
          <a:stretch>
            <a:fillRect/>
          </a:stretch>
        </p:blipFill>
        <p:spPr>
          <a:xfrm>
            <a:off x="8678132" y="6211876"/>
            <a:ext cx="649179" cy="792000"/>
          </a:xfrm>
          <a:prstGeom prst="rect">
            <a:avLst/>
          </a:prstGeom>
        </p:spPr>
      </p:pic>
      <p:sp>
        <p:nvSpPr>
          <p:cNvPr id="89" name="Obdélník 88"/>
          <p:cNvSpPr/>
          <p:nvPr/>
        </p:nvSpPr>
        <p:spPr>
          <a:xfrm>
            <a:off x="71983" y="1337714"/>
            <a:ext cx="4617248" cy="5954194"/>
          </a:xfrm>
          <a:prstGeom prst="rect">
            <a:avLst/>
          </a:prstGeom>
        </p:spPr>
        <p:txBody>
          <a:bodyPr wrap="square">
            <a:spAutoFit/>
          </a:bodyPr>
          <a:lstStyle/>
          <a:p>
            <a:pPr algn="ctr">
              <a:lnSpc>
                <a:spcPct val="107000"/>
              </a:lnSpc>
              <a:spcAft>
                <a:spcPts val="0"/>
              </a:spcAft>
            </a:pPr>
            <a:r>
              <a:rPr lang="cs-CZ" sz="2800" u="sng" dirty="0">
                <a:latin typeface="Calibri" panose="020F0502020204030204" pitchFamily="34" charset="0"/>
                <a:ea typeface="Calibri" panose="020F0502020204030204" pitchFamily="34" charset="0"/>
                <a:cs typeface="Times New Roman" panose="02020603050405020304" pitchFamily="18" charset="0"/>
              </a:rPr>
              <a:t>SK Štětí – TJ Krupka</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800" u="sng" dirty="0">
                <a:latin typeface="Calibri" panose="020F0502020204030204" pitchFamily="34" charset="0"/>
                <a:ea typeface="Calibri" panose="020F0502020204030204" pitchFamily="34" charset="0"/>
                <a:cs typeface="Times New Roman" panose="02020603050405020304" pitchFamily="18" charset="0"/>
              </a:rPr>
              <a:t>3:1(0:0)   27.8.2017  1. kolo</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Zvědaví na první vystoupení nového týmu mladších žáků v ústeckém přeboru byli nejenom diváci, ale i samotní trenéři. V sestavě se objevili i 4 hráči přípravky, kteří se letos budou aktivně zúčastňovat zápasů mladších žáků. Úvodní minuty byly ve znamení vzájemného poznávání a chvilku trvalo, než si náš tým našel správnou herní pohodu. Postupně však získával převahu a stále častěji se dostával do bezprostřední blízkosti hostující branky. Šancí bylo dost a chybělo jen úspěšné zakončení. Smolnou chvilku jsme prožili hned po změně stran, kdy se hosté zásluhou </a:t>
            </a:r>
            <a:r>
              <a:rPr lang="cs-CZ" sz="1000" b="0" dirty="0" err="1">
                <a:latin typeface="Arial" panose="020B0604020202020204" pitchFamily="34" charset="0"/>
                <a:ea typeface="Calibri" panose="020F0502020204030204" pitchFamily="34" charset="0"/>
                <a:cs typeface="Arial" panose="020B0604020202020204" pitchFamily="34" charset="0"/>
              </a:rPr>
              <a:t>Šipoviče</a:t>
            </a:r>
            <a:r>
              <a:rPr lang="cs-CZ" sz="1000" b="0" dirty="0">
                <a:latin typeface="Arial" panose="020B0604020202020204" pitchFamily="34" charset="0"/>
                <a:ea typeface="Calibri" panose="020F0502020204030204" pitchFamily="34" charset="0"/>
                <a:cs typeface="Arial" panose="020B0604020202020204" pitchFamily="34" charset="0"/>
              </a:rPr>
              <a:t> dostali do vedení 1:0. Inkasovaná branka naše hráče nezlomila a ve 39. minutě už jsme se po brance </a:t>
            </a:r>
            <a:r>
              <a:rPr lang="cs-CZ" sz="1000" b="0" dirty="0" err="1">
                <a:latin typeface="Arial" panose="020B0604020202020204" pitchFamily="34" charset="0"/>
                <a:ea typeface="Calibri" panose="020F0502020204030204" pitchFamily="34" charset="0"/>
                <a:cs typeface="Arial" panose="020B0604020202020204" pitchFamily="34" charset="0"/>
              </a:rPr>
              <a:t>Hromého</a:t>
            </a:r>
            <a:r>
              <a:rPr lang="cs-CZ" sz="1000" b="0" dirty="0">
                <a:latin typeface="Arial" panose="020B0604020202020204" pitchFamily="34" charset="0"/>
                <a:ea typeface="Calibri" panose="020F0502020204030204" pitchFamily="34" charset="0"/>
                <a:cs typeface="Arial" panose="020B0604020202020204" pitchFamily="34" charset="0"/>
              </a:rPr>
              <a:t> radovali z vyrovnání na 1:1. Ve druhé půli už si hráči zvykli na velké hřiště, kde mnozí hráli poprvé, a na rozdíl od prvního poločasu už jsme se dokázali prosadit i střelecky. V 52. minutě to byl opět Daniel Hromy, který zajistil našemu týmu vedení 2:1. V pojistku v podobě třetí branky v síti hostů vstřelil jeden z bratrů Viktorů, nových tváří v našem mužstvu z Hoštky, Jan. Byla to také poslední branka v utkání, která znamenala vítězství 3:1. Trenéři Štětí byli po zápase s výkonem spokojeni, což bylo také cítit při hodnocení jednoho z trenérů </a:t>
            </a:r>
            <a:r>
              <a:rPr lang="cs-CZ" sz="1000" b="0" u="sng" dirty="0">
                <a:latin typeface="Arial" panose="020B0604020202020204" pitchFamily="34" charset="0"/>
                <a:ea typeface="Calibri" panose="020F0502020204030204" pitchFamily="34" charset="0"/>
                <a:cs typeface="Arial" panose="020B0604020202020204" pitchFamily="34" charset="0"/>
              </a:rPr>
              <a:t>Miloslava </a:t>
            </a:r>
            <a:r>
              <a:rPr lang="cs-CZ" sz="1000" b="0" u="sng" dirty="0" err="1">
                <a:latin typeface="Arial" panose="020B0604020202020204" pitchFamily="34" charset="0"/>
                <a:ea typeface="Calibri" panose="020F0502020204030204" pitchFamily="34" charset="0"/>
                <a:cs typeface="Arial" panose="020B0604020202020204" pitchFamily="34" charset="0"/>
              </a:rPr>
              <a:t>Hromeho</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i="1" dirty="0">
                <a:latin typeface="Arial" panose="020B0604020202020204" pitchFamily="34" charset="0"/>
                <a:ea typeface="Times New Roman" panose="02020603050405020304" pitchFamily="18" charset="0"/>
                <a:cs typeface="Arial" panose="020B0604020202020204" pitchFamily="34" charset="0"/>
              </a:rPr>
              <a:t>Pro většinu kluků a holek to byl vůbec první zápas na větším hřišti a tak jsme očekávali, co to z našima borci  udělá. Prvních deseti minutách jsme se po hřišti ještě okukovali, ale pak jsme to zvládli na jedničku a podali parádní výkon, který zaslouží pochvalu z velkým P . Výhra 3:1 byla zasloužená, i když jsme v závěru zápasu neproměnili pokutový kop Lukášem </a:t>
            </a:r>
            <a:r>
              <a:rPr lang="cs-CZ" sz="1000" i="1" dirty="0" err="1">
                <a:latin typeface="Arial" panose="020B0604020202020204" pitchFamily="34" charset="0"/>
                <a:ea typeface="Times New Roman" panose="02020603050405020304" pitchFamily="18" charset="0"/>
                <a:cs typeface="Arial" panose="020B0604020202020204" pitchFamily="34" charset="0"/>
              </a:rPr>
              <a:t>Širochomanem</a:t>
            </a:r>
            <a:r>
              <a:rPr lang="cs-CZ" sz="1000" i="1" dirty="0">
                <a:latin typeface="Arial" panose="020B0604020202020204" pitchFamily="34" charset="0"/>
                <a:ea typeface="Times New Roman" panose="02020603050405020304" pitchFamily="18" charset="0"/>
                <a:cs typeface="Arial" panose="020B0604020202020204" pitchFamily="34" charset="0"/>
              </a:rPr>
              <a:t>, tak to naší pozápasové radosti neubralo.</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Branky:</a:t>
            </a:r>
            <a:r>
              <a:rPr lang="cs-CZ" sz="1000" dirty="0">
                <a:latin typeface="Arial" panose="020B0604020202020204" pitchFamily="34" charset="0"/>
                <a:ea typeface="Times New Roman" panose="02020603050405020304" pitchFamily="18" charset="0"/>
                <a:cs typeface="Arial" panose="020B0604020202020204" pitchFamily="34" charset="0"/>
              </a:rPr>
              <a:t> Hromy 2, </a:t>
            </a:r>
            <a:r>
              <a:rPr lang="cs-CZ" sz="1000" dirty="0" err="1">
                <a:latin typeface="Arial" panose="020B0604020202020204" pitchFamily="34" charset="0"/>
                <a:ea typeface="Times New Roman" panose="02020603050405020304" pitchFamily="18" charset="0"/>
                <a:cs typeface="Arial" panose="020B0604020202020204" pitchFamily="34" charset="0"/>
              </a:rPr>
              <a:t>J.Viktora</a:t>
            </a:r>
            <a:r>
              <a:rPr lang="cs-CZ" sz="1000" dirty="0">
                <a:latin typeface="Arial" panose="020B0604020202020204" pitchFamily="34" charset="0"/>
                <a:ea typeface="Times New Roman" panose="02020603050405020304" pitchFamily="18" charset="0"/>
                <a:cs typeface="Arial" panose="020B0604020202020204" pitchFamily="34" charset="0"/>
              </a:rPr>
              <a:t> 1</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Sestava:</a:t>
            </a:r>
            <a:r>
              <a:rPr lang="cs-CZ" sz="1000" dirty="0">
                <a:latin typeface="Arial" panose="020B0604020202020204" pitchFamily="34" charset="0"/>
                <a:ea typeface="Times New Roman" panose="02020603050405020304" pitchFamily="18" charset="0"/>
                <a:cs typeface="Arial" panose="020B0604020202020204" pitchFamily="34" charset="0"/>
              </a:rPr>
              <a:t> Hůrka-</a:t>
            </a:r>
            <a:r>
              <a:rPr lang="cs-CZ" sz="1000" dirty="0" err="1">
                <a:latin typeface="Arial" panose="020B0604020202020204" pitchFamily="34" charset="0"/>
                <a:ea typeface="Times New Roman" panose="02020603050405020304" pitchFamily="18" charset="0"/>
                <a:cs typeface="Arial" panose="020B0604020202020204" pitchFamily="34" charset="0"/>
              </a:rPr>
              <a:t>Koleničová</a:t>
            </a:r>
            <a:r>
              <a:rPr lang="cs-CZ" sz="1000" dirty="0">
                <a:latin typeface="Arial" panose="020B0604020202020204" pitchFamily="34" charset="0"/>
                <a:ea typeface="Times New Roman" panose="02020603050405020304" pitchFamily="18" charset="0"/>
                <a:cs typeface="Arial" panose="020B0604020202020204" pitchFamily="34" charset="0"/>
              </a:rPr>
              <a:t> Vích, Borovec, Paďour, </a:t>
            </a:r>
            <a:r>
              <a:rPr lang="cs-CZ" sz="1000" dirty="0" err="1">
                <a:latin typeface="Arial" panose="020B0604020202020204" pitchFamily="34" charset="0"/>
                <a:ea typeface="Times New Roman" panose="02020603050405020304" pitchFamily="18" charset="0"/>
                <a:cs typeface="Arial" panose="020B0604020202020204" pitchFamily="34" charset="0"/>
              </a:rPr>
              <a:t>Širochoman</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Kožarská</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Eisenhammer</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D.Hromy</a:t>
            </a:r>
            <a:r>
              <a:rPr lang="cs-CZ" sz="1000" dirty="0">
                <a:latin typeface="Arial" panose="020B0604020202020204" pitchFamily="34" charset="0"/>
                <a:ea typeface="Times New Roman" panose="02020603050405020304" pitchFamily="18" charset="0"/>
                <a:cs typeface="Arial" panose="020B0604020202020204" pitchFamily="34" charset="0"/>
              </a:rPr>
              <a:t>, </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dirty="0">
                <a:latin typeface="Arial" panose="020B0604020202020204" pitchFamily="34" charset="0"/>
                <a:ea typeface="Times New Roman" panose="02020603050405020304" pitchFamily="18" charset="0"/>
                <a:cs typeface="Arial" panose="020B0604020202020204" pitchFamily="34" charset="0"/>
              </a:rPr>
              <a:t>                 Lukáš Viktora, Jan Viktora, </a:t>
            </a:r>
            <a:r>
              <a:rPr lang="cs-CZ" sz="1000" dirty="0" err="1">
                <a:latin typeface="Arial" panose="020B0604020202020204" pitchFamily="34" charset="0"/>
                <a:ea typeface="Times New Roman" panose="02020603050405020304" pitchFamily="18" charset="0"/>
                <a:cs typeface="Arial" panose="020B0604020202020204" pitchFamily="34" charset="0"/>
              </a:rPr>
              <a:t>Miga</a:t>
            </a:r>
            <a:r>
              <a:rPr lang="cs-CZ" sz="1000" dirty="0">
                <a:latin typeface="Arial" panose="020B0604020202020204" pitchFamily="34" charset="0"/>
                <a:ea typeface="Times New Roman" panose="02020603050405020304" pitchFamily="18" charset="0"/>
                <a:cs typeface="Arial" panose="020B0604020202020204" pitchFamily="34" charset="0"/>
              </a:rPr>
              <a:t>, Bílek, </a:t>
            </a:r>
            <a:r>
              <a:rPr lang="cs-CZ" sz="1000" dirty="0" err="1">
                <a:latin typeface="Arial" panose="020B0604020202020204" pitchFamily="34" charset="0"/>
                <a:ea typeface="Times New Roman" panose="02020603050405020304" pitchFamily="18" charset="0"/>
                <a:cs typeface="Arial" panose="020B0604020202020204" pitchFamily="34" charset="0"/>
              </a:rPr>
              <a:t>Kačo</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Trenéři:</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D.Hromy</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P.Záloha</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u="sng" dirty="0">
                <a:latin typeface="Arial" panose="020B0604020202020204" pitchFamily="34" charset="0"/>
                <a:ea typeface="Times New Roman" panose="02020603050405020304" pitchFamily="18" charset="0"/>
                <a:cs typeface="Arial" panose="020B0604020202020204" pitchFamily="34" charset="0"/>
              </a:rPr>
              <a:t>Vedoucí</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F.Kučera</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Rozhodčí</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V.Dvorský</a:t>
            </a:r>
            <a:r>
              <a:rPr lang="cs-CZ" sz="1000" dirty="0">
                <a:latin typeface="Arial" panose="020B0604020202020204" pitchFamily="34" charset="0"/>
                <a:ea typeface="Times New Roman" panose="02020603050405020304" pitchFamily="18" charset="0"/>
                <a:cs typeface="Arial" panose="020B0604020202020204" pitchFamily="34" charset="0"/>
              </a:rPr>
              <a:t> </a:t>
            </a:r>
            <a:endParaRPr lang="cs-CZ" sz="1000" dirty="0">
              <a:latin typeface="Arial" panose="020B0604020202020204" pitchFamily="34" charset="0"/>
              <a:ea typeface="Calibri" panose="020F0502020204030204" pitchFamily="34" charset="0"/>
              <a:cs typeface="Arial" panose="020B0604020202020204" pitchFamily="34" charset="0"/>
            </a:endParaRPr>
          </a:p>
        </p:txBody>
      </p:sp>
      <p:sp>
        <p:nvSpPr>
          <p:cNvPr id="90" name="TextovéPole 89"/>
          <p:cNvSpPr txBox="1"/>
          <p:nvPr/>
        </p:nvSpPr>
        <p:spPr>
          <a:xfrm>
            <a:off x="143992" y="91108"/>
            <a:ext cx="4536504" cy="1107996"/>
          </a:xfrm>
          <a:prstGeom prst="rect">
            <a:avLst/>
          </a:prstGeom>
          <a:pattFill prst="solidDmnd">
            <a:fgClr>
              <a:srgbClr val="FF99FF"/>
            </a:fgClr>
            <a:bgClr>
              <a:schemeClr val="bg1"/>
            </a:bgClr>
          </a:pattFill>
          <a:ln w="66675" cmpd="sng">
            <a:solidFill>
              <a:srgbClr val="FF9966"/>
            </a:solidFill>
            <a:prstDash val="dash"/>
          </a:ln>
        </p:spPr>
        <p:txBody>
          <a:bodyPr wrap="square" rtlCol="0">
            <a:spAutoFit/>
          </a:bodyPr>
          <a:lstStyle/>
          <a:p>
            <a:pPr algn="ctr"/>
            <a:r>
              <a:rPr lang="cs-CZ" sz="2200" dirty="0" smtClean="0">
                <a:solidFill>
                  <a:schemeClr val="accent6">
                    <a:lumMod val="50000"/>
                  </a:schemeClr>
                </a:solidFill>
                <a:latin typeface="Bookman Old Style" pitchFamily="18" charset="0"/>
              </a:rPr>
              <a:t>Mladší žáci vstoupili do nového ročníku tou správnou nohou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331642</TotalTime>
  <Words>4621</Words>
  <Application>Microsoft Office PowerPoint</Application>
  <PresentationFormat>Vlastní</PresentationFormat>
  <Paragraphs>1387</Paragraphs>
  <Slides>22</Slides>
  <Notes>18</Notes>
  <HiddenSlides>0</HiddenSlides>
  <MMClips>0</MMClips>
  <ScaleCrop>false</ScaleCrop>
  <HeadingPairs>
    <vt:vector size="8" baseType="variant">
      <vt:variant>
        <vt:lpstr>Použitá písma</vt:lpstr>
      </vt:variant>
      <vt:variant>
        <vt:i4>43</vt:i4>
      </vt:variant>
      <vt:variant>
        <vt:lpstr>Motiv</vt:lpstr>
      </vt:variant>
      <vt:variant>
        <vt:i4>1</vt:i4>
      </vt:variant>
      <vt:variant>
        <vt:lpstr>Vložené servery OLE</vt:lpstr>
      </vt:variant>
      <vt:variant>
        <vt:i4>1</vt:i4>
      </vt:variant>
      <vt:variant>
        <vt:lpstr>Nadpisy snímků</vt:lpstr>
      </vt:variant>
      <vt:variant>
        <vt:i4>22</vt:i4>
      </vt:variant>
    </vt:vector>
  </HeadingPairs>
  <TitlesOfParts>
    <vt:vector size="67" baseType="lpstr">
      <vt:lpstr>Malgun Gothic</vt:lpstr>
      <vt:lpstr>Aharoni</vt:lpstr>
      <vt:lpstr>Albertus MT</vt:lpstr>
      <vt:lpstr>Algerian</vt:lpstr>
      <vt:lpstr>Arabic Typesetting</vt:lpstr>
      <vt:lpstr>Arial</vt:lpstr>
      <vt:lpstr>Arial Black</vt:lpstr>
      <vt:lpstr>Arial Rounded MT Bold</vt:lpstr>
      <vt:lpstr>Baskerville Old Face</vt:lpstr>
      <vt:lpstr>Berlin Sans FB</vt:lpstr>
      <vt:lpstr>Berlin Sans FB Demi</vt:lpstr>
      <vt:lpstr>Book Antiqua</vt:lpstr>
      <vt:lpstr>Bookman Old Style</vt:lpstr>
      <vt:lpstr>Britannic Bold</vt:lpstr>
      <vt:lpstr>Calibri</vt:lpstr>
      <vt:lpstr>Century Gothic</vt:lpstr>
      <vt:lpstr>Colonna MT</vt:lpstr>
      <vt:lpstr>Cooper Black</vt:lpstr>
      <vt:lpstr>Courier New</vt:lpstr>
      <vt:lpstr>David</vt:lpstr>
      <vt:lpstr>Eras Bold ITC</vt:lpstr>
      <vt:lpstr>FangSong</vt:lpstr>
      <vt:lpstr>Forte</vt:lpstr>
      <vt:lpstr>Franklin Gothic Heavy</vt:lpstr>
      <vt:lpstr>Georgia</vt:lpstr>
      <vt:lpstr>Gill Sans Ultra Bold</vt:lpstr>
      <vt:lpstr>Gill Sans Ultra Bold Condensed</vt:lpstr>
      <vt:lpstr>Gloucester MT Extra Condensed</vt:lpstr>
      <vt:lpstr>Gungsuh</vt:lpstr>
      <vt:lpstr>GungsuhChe</vt:lpstr>
      <vt:lpstr>Juice ITC</vt:lpstr>
      <vt:lpstr>Khmer UI</vt:lpstr>
      <vt:lpstr>KodchiangUPC</vt:lpstr>
      <vt:lpstr>Modern No. 20</vt:lpstr>
      <vt:lpstr>Poor Richard</vt:lpstr>
      <vt:lpstr>Rockwell</vt:lpstr>
      <vt:lpstr>Script MT Bold</vt:lpstr>
      <vt:lpstr>SimHei</vt:lpstr>
      <vt:lpstr>Swis721 Ex BT</vt:lpstr>
      <vt:lpstr>Tahoma</vt:lpstr>
      <vt:lpstr>Times New Roman</vt:lpstr>
      <vt:lpstr>Tw Cen MT Condensed Extra Bold</vt:lpstr>
      <vt:lpstr>Verdana</vt:lpstr>
      <vt:lpstr>Výchozí návrh</vt:lpstr>
      <vt:lpstr>List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20196</cp:revision>
  <cp:lastPrinted>2017-09-08T03:56:58Z</cp:lastPrinted>
  <dcterms:created xsi:type="dcterms:W3CDTF">2001-03-12T13:44:53Z</dcterms:created>
  <dcterms:modified xsi:type="dcterms:W3CDTF">2017-12-05T07:23:29Z</dcterms:modified>
</cp:coreProperties>
</file>