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24" r:id="rId18"/>
    <p:sldId id="325" r:id="rId19"/>
    <p:sldId id="326" r:id="rId20"/>
    <p:sldId id="327" r:id="rId21"/>
    <p:sldId id="328" r:id="rId22"/>
    <p:sldId id="329"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000099"/>
    <a:srgbClr val="FFFF66"/>
    <a:srgbClr val="66FF33"/>
    <a:srgbClr val="660066"/>
    <a:srgbClr val="CC3399"/>
    <a:srgbClr val="CC0000"/>
    <a:srgbClr val="000066"/>
    <a:srgbClr val="0033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5455" autoAdjust="0"/>
  </p:normalViewPr>
  <p:slideViewPr>
    <p:cSldViewPr>
      <p:cViewPr varScale="1">
        <p:scale>
          <a:sx n="86" d="100"/>
          <a:sy n="86" d="100"/>
        </p:scale>
        <p:origin x="1212" y="72"/>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r>
              <a:rPr lang="cs-CZ" dirty="0"/>
              <a:t> </a:t>
            </a:r>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Si může </a:t>
            </a:r>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r>
              <a:rPr lang="cs-CZ" dirty="0"/>
              <a:t>-</a:t>
            </a:r>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549.emf"/><Relationship Id="rId18" Type="http://schemas.openxmlformats.org/officeDocument/2006/relationships/image" Target="../media/image554.emf"/><Relationship Id="rId26" Type="http://schemas.openxmlformats.org/officeDocument/2006/relationships/image" Target="../media/image562.emf"/><Relationship Id="rId39" Type="http://schemas.openxmlformats.org/officeDocument/2006/relationships/image" Target="../media/image575.emf"/><Relationship Id="rId21" Type="http://schemas.openxmlformats.org/officeDocument/2006/relationships/image" Target="../media/image557.emf"/><Relationship Id="rId34" Type="http://schemas.openxmlformats.org/officeDocument/2006/relationships/image" Target="../media/image570.emf"/><Relationship Id="rId42" Type="http://schemas.openxmlformats.org/officeDocument/2006/relationships/image" Target="../media/image578.emf"/><Relationship Id="rId47" Type="http://schemas.openxmlformats.org/officeDocument/2006/relationships/image" Target="../media/image583.emf"/><Relationship Id="rId50" Type="http://schemas.openxmlformats.org/officeDocument/2006/relationships/image" Target="../media/image586.emf"/><Relationship Id="rId55" Type="http://schemas.openxmlformats.org/officeDocument/2006/relationships/image" Target="../media/image591.emf"/><Relationship Id="rId63" Type="http://schemas.openxmlformats.org/officeDocument/2006/relationships/image" Target="../media/image599.jpg"/><Relationship Id="rId7" Type="http://schemas.openxmlformats.org/officeDocument/2006/relationships/image" Target="../media/image543.emf"/><Relationship Id="rId2" Type="http://schemas.openxmlformats.org/officeDocument/2006/relationships/notesSlide" Target="../notesSlides/notesSlide10.xml"/><Relationship Id="rId16" Type="http://schemas.openxmlformats.org/officeDocument/2006/relationships/image" Target="../media/image552.emf"/><Relationship Id="rId29" Type="http://schemas.openxmlformats.org/officeDocument/2006/relationships/image" Target="../media/image565.emf"/><Relationship Id="rId11" Type="http://schemas.openxmlformats.org/officeDocument/2006/relationships/image" Target="../media/image547.emf"/><Relationship Id="rId24" Type="http://schemas.openxmlformats.org/officeDocument/2006/relationships/image" Target="../media/image560.emf"/><Relationship Id="rId32" Type="http://schemas.openxmlformats.org/officeDocument/2006/relationships/image" Target="../media/image568.emf"/><Relationship Id="rId37" Type="http://schemas.openxmlformats.org/officeDocument/2006/relationships/image" Target="../media/image573.emf"/><Relationship Id="rId40" Type="http://schemas.openxmlformats.org/officeDocument/2006/relationships/image" Target="../media/image576.emf"/><Relationship Id="rId45" Type="http://schemas.openxmlformats.org/officeDocument/2006/relationships/image" Target="../media/image581.emf"/><Relationship Id="rId53" Type="http://schemas.openxmlformats.org/officeDocument/2006/relationships/image" Target="../media/image589.emf"/><Relationship Id="rId58" Type="http://schemas.openxmlformats.org/officeDocument/2006/relationships/image" Target="../media/image594.emf"/><Relationship Id="rId5" Type="http://schemas.openxmlformats.org/officeDocument/2006/relationships/image" Target="../media/image541.emf"/><Relationship Id="rId61" Type="http://schemas.openxmlformats.org/officeDocument/2006/relationships/image" Target="../media/image597.emf"/><Relationship Id="rId19" Type="http://schemas.openxmlformats.org/officeDocument/2006/relationships/image" Target="../media/image555.emf"/><Relationship Id="rId14" Type="http://schemas.openxmlformats.org/officeDocument/2006/relationships/image" Target="../media/image550.emf"/><Relationship Id="rId22" Type="http://schemas.openxmlformats.org/officeDocument/2006/relationships/image" Target="../media/image558.emf"/><Relationship Id="rId27" Type="http://schemas.openxmlformats.org/officeDocument/2006/relationships/image" Target="../media/image563.emf"/><Relationship Id="rId30" Type="http://schemas.openxmlformats.org/officeDocument/2006/relationships/image" Target="../media/image566.emf"/><Relationship Id="rId35" Type="http://schemas.openxmlformats.org/officeDocument/2006/relationships/image" Target="../media/image571.emf"/><Relationship Id="rId43" Type="http://schemas.openxmlformats.org/officeDocument/2006/relationships/image" Target="../media/image579.emf"/><Relationship Id="rId48" Type="http://schemas.openxmlformats.org/officeDocument/2006/relationships/image" Target="../media/image584.emf"/><Relationship Id="rId56" Type="http://schemas.openxmlformats.org/officeDocument/2006/relationships/image" Target="../media/image592.emf"/><Relationship Id="rId8" Type="http://schemas.openxmlformats.org/officeDocument/2006/relationships/image" Target="../media/image544.emf"/><Relationship Id="rId51" Type="http://schemas.openxmlformats.org/officeDocument/2006/relationships/image" Target="../media/image587.emf"/><Relationship Id="rId3" Type="http://schemas.openxmlformats.org/officeDocument/2006/relationships/image" Target="../media/image539.emf"/><Relationship Id="rId12" Type="http://schemas.openxmlformats.org/officeDocument/2006/relationships/image" Target="../media/image548.emf"/><Relationship Id="rId17" Type="http://schemas.openxmlformats.org/officeDocument/2006/relationships/image" Target="../media/image553.emf"/><Relationship Id="rId25" Type="http://schemas.openxmlformats.org/officeDocument/2006/relationships/image" Target="../media/image561.emf"/><Relationship Id="rId33" Type="http://schemas.openxmlformats.org/officeDocument/2006/relationships/image" Target="../media/image569.emf"/><Relationship Id="rId38" Type="http://schemas.openxmlformats.org/officeDocument/2006/relationships/image" Target="../media/image574.emf"/><Relationship Id="rId46" Type="http://schemas.openxmlformats.org/officeDocument/2006/relationships/image" Target="../media/image582.emf"/><Relationship Id="rId59" Type="http://schemas.openxmlformats.org/officeDocument/2006/relationships/image" Target="../media/image595.emf"/><Relationship Id="rId20" Type="http://schemas.openxmlformats.org/officeDocument/2006/relationships/image" Target="../media/image556.emf"/><Relationship Id="rId41" Type="http://schemas.openxmlformats.org/officeDocument/2006/relationships/image" Target="../media/image577.emf"/><Relationship Id="rId54" Type="http://schemas.openxmlformats.org/officeDocument/2006/relationships/image" Target="../media/image590.emf"/><Relationship Id="rId62" Type="http://schemas.openxmlformats.org/officeDocument/2006/relationships/image" Target="../media/image598.emf"/><Relationship Id="rId1" Type="http://schemas.openxmlformats.org/officeDocument/2006/relationships/slideLayout" Target="../slideLayouts/slideLayout7.xml"/><Relationship Id="rId6" Type="http://schemas.openxmlformats.org/officeDocument/2006/relationships/image" Target="../media/image542.emf"/><Relationship Id="rId15" Type="http://schemas.openxmlformats.org/officeDocument/2006/relationships/image" Target="../media/image551.emf"/><Relationship Id="rId23" Type="http://schemas.openxmlformats.org/officeDocument/2006/relationships/image" Target="../media/image559.emf"/><Relationship Id="rId28" Type="http://schemas.openxmlformats.org/officeDocument/2006/relationships/image" Target="../media/image564.emf"/><Relationship Id="rId36" Type="http://schemas.openxmlformats.org/officeDocument/2006/relationships/image" Target="../media/image572.emf"/><Relationship Id="rId49" Type="http://schemas.openxmlformats.org/officeDocument/2006/relationships/image" Target="../media/image585.emf"/><Relationship Id="rId57" Type="http://schemas.openxmlformats.org/officeDocument/2006/relationships/image" Target="../media/image593.emf"/><Relationship Id="rId10" Type="http://schemas.openxmlformats.org/officeDocument/2006/relationships/image" Target="../media/image546.emf"/><Relationship Id="rId31" Type="http://schemas.openxmlformats.org/officeDocument/2006/relationships/image" Target="../media/image567.emf"/><Relationship Id="rId44" Type="http://schemas.openxmlformats.org/officeDocument/2006/relationships/image" Target="../media/image580.emf"/><Relationship Id="rId52" Type="http://schemas.openxmlformats.org/officeDocument/2006/relationships/image" Target="../media/image588.emf"/><Relationship Id="rId60" Type="http://schemas.openxmlformats.org/officeDocument/2006/relationships/image" Target="../media/image596.emf"/><Relationship Id="rId4" Type="http://schemas.openxmlformats.org/officeDocument/2006/relationships/image" Target="../media/image540.emf"/><Relationship Id="rId9" Type="http://schemas.openxmlformats.org/officeDocument/2006/relationships/image" Target="../media/image54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0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02.jpeg"/></Relationships>
</file>

<file path=ppt/slides/_rels/slide14.xml.rels><?xml version="1.0" encoding="UTF-8" standalone="yes"?>
<Relationships xmlns="http://schemas.openxmlformats.org/package/2006/relationships"><Relationship Id="rId3" Type="http://schemas.openxmlformats.org/officeDocument/2006/relationships/image" Target="../media/image60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05.png"/><Relationship Id="rId4" Type="http://schemas.openxmlformats.org/officeDocument/2006/relationships/image" Target="../media/image604.png"/></Relationships>
</file>

<file path=ppt/slides/_rels/slide15.xml.rels><?xml version="1.0" encoding="UTF-8" standalone="yes"?>
<Relationships xmlns="http://schemas.openxmlformats.org/package/2006/relationships"><Relationship Id="rId13" Type="http://schemas.openxmlformats.org/officeDocument/2006/relationships/image" Target="../media/image616.emf"/><Relationship Id="rId18" Type="http://schemas.openxmlformats.org/officeDocument/2006/relationships/image" Target="../media/image621.emf"/><Relationship Id="rId26" Type="http://schemas.openxmlformats.org/officeDocument/2006/relationships/image" Target="../media/image629.emf"/><Relationship Id="rId39" Type="http://schemas.openxmlformats.org/officeDocument/2006/relationships/image" Target="../media/image642.emf"/><Relationship Id="rId21" Type="http://schemas.openxmlformats.org/officeDocument/2006/relationships/image" Target="../media/image624.emf"/><Relationship Id="rId34" Type="http://schemas.openxmlformats.org/officeDocument/2006/relationships/image" Target="../media/image637.emf"/><Relationship Id="rId42" Type="http://schemas.openxmlformats.org/officeDocument/2006/relationships/image" Target="../media/image645.jpeg"/><Relationship Id="rId7" Type="http://schemas.openxmlformats.org/officeDocument/2006/relationships/image" Target="../media/image610.emf"/><Relationship Id="rId2" Type="http://schemas.openxmlformats.org/officeDocument/2006/relationships/notesSlide" Target="../notesSlides/notesSlide15.xml"/><Relationship Id="rId16" Type="http://schemas.openxmlformats.org/officeDocument/2006/relationships/image" Target="../media/image619.emf"/><Relationship Id="rId20" Type="http://schemas.openxmlformats.org/officeDocument/2006/relationships/image" Target="../media/image623.emf"/><Relationship Id="rId29" Type="http://schemas.openxmlformats.org/officeDocument/2006/relationships/image" Target="../media/image632.emf"/><Relationship Id="rId41" Type="http://schemas.openxmlformats.org/officeDocument/2006/relationships/image" Target="../media/image644.jpeg"/><Relationship Id="rId1" Type="http://schemas.openxmlformats.org/officeDocument/2006/relationships/slideLayout" Target="../slideLayouts/slideLayout7.xml"/><Relationship Id="rId6" Type="http://schemas.openxmlformats.org/officeDocument/2006/relationships/image" Target="../media/image609.emf"/><Relationship Id="rId11" Type="http://schemas.openxmlformats.org/officeDocument/2006/relationships/image" Target="../media/image614.emf"/><Relationship Id="rId24" Type="http://schemas.openxmlformats.org/officeDocument/2006/relationships/image" Target="../media/image627.emf"/><Relationship Id="rId32" Type="http://schemas.openxmlformats.org/officeDocument/2006/relationships/image" Target="../media/image635.emf"/><Relationship Id="rId37" Type="http://schemas.openxmlformats.org/officeDocument/2006/relationships/image" Target="../media/image640.emf"/><Relationship Id="rId40" Type="http://schemas.openxmlformats.org/officeDocument/2006/relationships/image" Target="../media/image643.emf"/><Relationship Id="rId5" Type="http://schemas.openxmlformats.org/officeDocument/2006/relationships/image" Target="../media/image608.emf"/><Relationship Id="rId15" Type="http://schemas.openxmlformats.org/officeDocument/2006/relationships/image" Target="../media/image618.emf"/><Relationship Id="rId23" Type="http://schemas.openxmlformats.org/officeDocument/2006/relationships/image" Target="../media/image626.emf"/><Relationship Id="rId28" Type="http://schemas.openxmlformats.org/officeDocument/2006/relationships/image" Target="../media/image631.emf"/><Relationship Id="rId36" Type="http://schemas.openxmlformats.org/officeDocument/2006/relationships/image" Target="../media/image639.emf"/><Relationship Id="rId10" Type="http://schemas.openxmlformats.org/officeDocument/2006/relationships/image" Target="../media/image613.emf"/><Relationship Id="rId19" Type="http://schemas.openxmlformats.org/officeDocument/2006/relationships/image" Target="../media/image622.emf"/><Relationship Id="rId31" Type="http://schemas.openxmlformats.org/officeDocument/2006/relationships/image" Target="../media/image634.emf"/><Relationship Id="rId4" Type="http://schemas.openxmlformats.org/officeDocument/2006/relationships/image" Target="../media/image607.emf"/><Relationship Id="rId9" Type="http://schemas.openxmlformats.org/officeDocument/2006/relationships/image" Target="../media/image612.emf"/><Relationship Id="rId14" Type="http://schemas.openxmlformats.org/officeDocument/2006/relationships/image" Target="../media/image617.emf"/><Relationship Id="rId22" Type="http://schemas.openxmlformats.org/officeDocument/2006/relationships/image" Target="../media/image625.emf"/><Relationship Id="rId27" Type="http://schemas.openxmlformats.org/officeDocument/2006/relationships/image" Target="../media/image630.emf"/><Relationship Id="rId30" Type="http://schemas.openxmlformats.org/officeDocument/2006/relationships/image" Target="../media/image633.emf"/><Relationship Id="rId35" Type="http://schemas.openxmlformats.org/officeDocument/2006/relationships/image" Target="../media/image638.emf"/><Relationship Id="rId43" Type="http://schemas.openxmlformats.org/officeDocument/2006/relationships/image" Target="../media/image646.jpeg"/><Relationship Id="rId8" Type="http://schemas.openxmlformats.org/officeDocument/2006/relationships/image" Target="../media/image611.emf"/><Relationship Id="rId3" Type="http://schemas.openxmlformats.org/officeDocument/2006/relationships/image" Target="../media/image606.emf"/><Relationship Id="rId12" Type="http://schemas.openxmlformats.org/officeDocument/2006/relationships/image" Target="../media/image615.emf"/><Relationship Id="rId17" Type="http://schemas.openxmlformats.org/officeDocument/2006/relationships/image" Target="../media/image620.emf"/><Relationship Id="rId25" Type="http://schemas.openxmlformats.org/officeDocument/2006/relationships/image" Target="../media/image628.emf"/><Relationship Id="rId33" Type="http://schemas.openxmlformats.org/officeDocument/2006/relationships/image" Target="../media/image636.emf"/><Relationship Id="rId38" Type="http://schemas.openxmlformats.org/officeDocument/2006/relationships/image" Target="../media/image641.emf"/></Relationships>
</file>

<file path=ppt/slides/_rels/slide16.xml.rels><?xml version="1.0" encoding="UTF-8" standalone="yes"?>
<Relationships xmlns="http://schemas.openxmlformats.org/package/2006/relationships"><Relationship Id="rId3" Type="http://schemas.openxmlformats.org/officeDocument/2006/relationships/image" Target="../media/image64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48.jpg"/></Relationships>
</file>

<file path=ppt/slides/_rels/slide17.xml.rels><?xml version="1.0" encoding="UTF-8" standalone="yes"?>
<Relationships xmlns="http://schemas.openxmlformats.org/package/2006/relationships"><Relationship Id="rId3" Type="http://schemas.openxmlformats.org/officeDocument/2006/relationships/image" Target="../media/image649.jpg"/><Relationship Id="rId2" Type="http://schemas.openxmlformats.org/officeDocument/2006/relationships/image" Target="../media/image64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5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5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53.jpeg"/><Relationship Id="rId2" Type="http://schemas.openxmlformats.org/officeDocument/2006/relationships/image" Target="../media/image65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5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38.emf"/><Relationship Id="rId21" Type="http://schemas.openxmlformats.org/officeDocument/2006/relationships/image" Target="../media/image33.emf"/><Relationship Id="rId42" Type="http://schemas.openxmlformats.org/officeDocument/2006/relationships/image" Target="../media/image54.emf"/><Relationship Id="rId47" Type="http://schemas.openxmlformats.org/officeDocument/2006/relationships/image" Target="../media/image59.emf"/><Relationship Id="rId63" Type="http://schemas.openxmlformats.org/officeDocument/2006/relationships/image" Target="../media/image75.emf"/><Relationship Id="rId68" Type="http://schemas.openxmlformats.org/officeDocument/2006/relationships/image" Target="../media/image80.emf"/><Relationship Id="rId16" Type="http://schemas.openxmlformats.org/officeDocument/2006/relationships/image" Target="../media/image28.emf"/><Relationship Id="rId11" Type="http://schemas.openxmlformats.org/officeDocument/2006/relationships/image" Target="../media/image23.emf"/><Relationship Id="rId24" Type="http://schemas.openxmlformats.org/officeDocument/2006/relationships/image" Target="../media/image36.emf"/><Relationship Id="rId32" Type="http://schemas.openxmlformats.org/officeDocument/2006/relationships/image" Target="../media/image44.emf"/><Relationship Id="rId37" Type="http://schemas.openxmlformats.org/officeDocument/2006/relationships/image" Target="../media/image49.emf"/><Relationship Id="rId40" Type="http://schemas.openxmlformats.org/officeDocument/2006/relationships/image" Target="../media/image52.emf"/><Relationship Id="rId45" Type="http://schemas.openxmlformats.org/officeDocument/2006/relationships/image" Target="../media/image57.emf"/><Relationship Id="rId53" Type="http://schemas.openxmlformats.org/officeDocument/2006/relationships/image" Target="../media/image65.emf"/><Relationship Id="rId58" Type="http://schemas.openxmlformats.org/officeDocument/2006/relationships/image" Target="../media/image70.emf"/><Relationship Id="rId66" Type="http://schemas.openxmlformats.org/officeDocument/2006/relationships/image" Target="../media/image78.emf"/><Relationship Id="rId74" Type="http://schemas.openxmlformats.org/officeDocument/2006/relationships/image" Target="../media/image86.emf"/><Relationship Id="rId79" Type="http://schemas.openxmlformats.org/officeDocument/2006/relationships/image" Target="../media/image91.emf"/><Relationship Id="rId5" Type="http://schemas.openxmlformats.org/officeDocument/2006/relationships/image" Target="../media/image17.emf"/><Relationship Id="rId61" Type="http://schemas.openxmlformats.org/officeDocument/2006/relationships/image" Target="../media/image73.emf"/><Relationship Id="rId19" Type="http://schemas.openxmlformats.org/officeDocument/2006/relationships/image" Target="../media/image31.emf"/><Relationship Id="rId14" Type="http://schemas.openxmlformats.org/officeDocument/2006/relationships/image" Target="../media/image26.emf"/><Relationship Id="rId22" Type="http://schemas.openxmlformats.org/officeDocument/2006/relationships/image" Target="../media/image34.emf"/><Relationship Id="rId27" Type="http://schemas.openxmlformats.org/officeDocument/2006/relationships/image" Target="../media/image39.emf"/><Relationship Id="rId30" Type="http://schemas.openxmlformats.org/officeDocument/2006/relationships/image" Target="../media/image42.emf"/><Relationship Id="rId35" Type="http://schemas.openxmlformats.org/officeDocument/2006/relationships/image" Target="../media/image47.emf"/><Relationship Id="rId43" Type="http://schemas.openxmlformats.org/officeDocument/2006/relationships/image" Target="../media/image55.emf"/><Relationship Id="rId48" Type="http://schemas.openxmlformats.org/officeDocument/2006/relationships/image" Target="../media/image60.emf"/><Relationship Id="rId56" Type="http://schemas.openxmlformats.org/officeDocument/2006/relationships/image" Target="../media/image68.emf"/><Relationship Id="rId64" Type="http://schemas.openxmlformats.org/officeDocument/2006/relationships/image" Target="../media/image76.emf"/><Relationship Id="rId69" Type="http://schemas.openxmlformats.org/officeDocument/2006/relationships/image" Target="../media/image81.emf"/><Relationship Id="rId77" Type="http://schemas.openxmlformats.org/officeDocument/2006/relationships/image" Target="../media/image89.emf"/><Relationship Id="rId8" Type="http://schemas.openxmlformats.org/officeDocument/2006/relationships/image" Target="../media/image20.emf"/><Relationship Id="rId51" Type="http://schemas.openxmlformats.org/officeDocument/2006/relationships/image" Target="../media/image63.emf"/><Relationship Id="rId72" Type="http://schemas.openxmlformats.org/officeDocument/2006/relationships/image" Target="../media/image84.emf"/><Relationship Id="rId80" Type="http://schemas.openxmlformats.org/officeDocument/2006/relationships/image" Target="../media/image92.emf"/><Relationship Id="rId3" Type="http://schemas.openxmlformats.org/officeDocument/2006/relationships/image" Target="../media/image15.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33" Type="http://schemas.openxmlformats.org/officeDocument/2006/relationships/image" Target="../media/image45.emf"/><Relationship Id="rId38" Type="http://schemas.openxmlformats.org/officeDocument/2006/relationships/image" Target="../media/image50.emf"/><Relationship Id="rId46" Type="http://schemas.openxmlformats.org/officeDocument/2006/relationships/image" Target="../media/image58.emf"/><Relationship Id="rId59" Type="http://schemas.openxmlformats.org/officeDocument/2006/relationships/image" Target="../media/image71.emf"/><Relationship Id="rId67" Type="http://schemas.openxmlformats.org/officeDocument/2006/relationships/image" Target="../media/image79.emf"/><Relationship Id="rId20" Type="http://schemas.openxmlformats.org/officeDocument/2006/relationships/image" Target="../media/image32.emf"/><Relationship Id="rId41" Type="http://schemas.openxmlformats.org/officeDocument/2006/relationships/image" Target="../media/image53.emf"/><Relationship Id="rId54" Type="http://schemas.openxmlformats.org/officeDocument/2006/relationships/image" Target="../media/image66.emf"/><Relationship Id="rId62" Type="http://schemas.openxmlformats.org/officeDocument/2006/relationships/image" Target="../media/image74.emf"/><Relationship Id="rId70" Type="http://schemas.openxmlformats.org/officeDocument/2006/relationships/image" Target="../media/image82.emf"/><Relationship Id="rId75" Type="http://schemas.openxmlformats.org/officeDocument/2006/relationships/image" Target="../media/image87.emf"/><Relationship Id="rId1" Type="http://schemas.openxmlformats.org/officeDocument/2006/relationships/slideLayout" Target="../slideLayouts/slideLayout7.xml"/><Relationship Id="rId6" Type="http://schemas.openxmlformats.org/officeDocument/2006/relationships/image" Target="../media/image18.emf"/><Relationship Id="rId15" Type="http://schemas.openxmlformats.org/officeDocument/2006/relationships/image" Target="../media/image27.emf"/><Relationship Id="rId23" Type="http://schemas.openxmlformats.org/officeDocument/2006/relationships/image" Target="../media/image35.emf"/><Relationship Id="rId28" Type="http://schemas.openxmlformats.org/officeDocument/2006/relationships/image" Target="../media/image40.emf"/><Relationship Id="rId36" Type="http://schemas.openxmlformats.org/officeDocument/2006/relationships/image" Target="../media/image48.emf"/><Relationship Id="rId49" Type="http://schemas.openxmlformats.org/officeDocument/2006/relationships/image" Target="../media/image61.emf"/><Relationship Id="rId57" Type="http://schemas.openxmlformats.org/officeDocument/2006/relationships/image" Target="../media/image69.emf"/><Relationship Id="rId10" Type="http://schemas.openxmlformats.org/officeDocument/2006/relationships/image" Target="../media/image22.emf"/><Relationship Id="rId31" Type="http://schemas.openxmlformats.org/officeDocument/2006/relationships/image" Target="../media/image43.emf"/><Relationship Id="rId44" Type="http://schemas.openxmlformats.org/officeDocument/2006/relationships/image" Target="../media/image56.emf"/><Relationship Id="rId52" Type="http://schemas.openxmlformats.org/officeDocument/2006/relationships/image" Target="../media/image64.emf"/><Relationship Id="rId60" Type="http://schemas.openxmlformats.org/officeDocument/2006/relationships/image" Target="../media/image72.emf"/><Relationship Id="rId65" Type="http://schemas.openxmlformats.org/officeDocument/2006/relationships/image" Target="../media/image77.emf"/><Relationship Id="rId73" Type="http://schemas.openxmlformats.org/officeDocument/2006/relationships/image" Target="../media/image85.emf"/><Relationship Id="rId78" Type="http://schemas.openxmlformats.org/officeDocument/2006/relationships/image" Target="../media/image90.emf"/><Relationship Id="rId4" Type="http://schemas.openxmlformats.org/officeDocument/2006/relationships/image" Target="../media/image16.emf"/><Relationship Id="rId9" Type="http://schemas.openxmlformats.org/officeDocument/2006/relationships/image" Target="../media/image21.emf"/><Relationship Id="rId13" Type="http://schemas.openxmlformats.org/officeDocument/2006/relationships/image" Target="../media/image25.emf"/><Relationship Id="rId18" Type="http://schemas.openxmlformats.org/officeDocument/2006/relationships/image" Target="../media/image30.emf"/><Relationship Id="rId39" Type="http://schemas.openxmlformats.org/officeDocument/2006/relationships/image" Target="../media/image51.emf"/><Relationship Id="rId34" Type="http://schemas.openxmlformats.org/officeDocument/2006/relationships/image" Target="../media/image46.emf"/><Relationship Id="rId50" Type="http://schemas.openxmlformats.org/officeDocument/2006/relationships/image" Target="../media/image62.emf"/><Relationship Id="rId55" Type="http://schemas.openxmlformats.org/officeDocument/2006/relationships/image" Target="../media/image67.emf"/><Relationship Id="rId76" Type="http://schemas.openxmlformats.org/officeDocument/2006/relationships/image" Target="../media/image88.emf"/><Relationship Id="rId7" Type="http://schemas.openxmlformats.org/officeDocument/2006/relationships/image" Target="../media/image19.emf"/><Relationship Id="rId71" Type="http://schemas.openxmlformats.org/officeDocument/2006/relationships/image" Target="../media/image83.emf"/><Relationship Id="rId2" Type="http://schemas.openxmlformats.org/officeDocument/2006/relationships/notesSlide" Target="../notesSlides/notesSlide4.xml"/><Relationship Id="rId29" Type="http://schemas.openxmlformats.org/officeDocument/2006/relationships/image" Target="../media/image41.emf"/></Relationships>
</file>

<file path=ppt/slides/_rels/slide5.xml.rels><?xml version="1.0" encoding="UTF-8" standalone="yes"?>
<Relationships xmlns="http://schemas.openxmlformats.org/package/2006/relationships"><Relationship Id="rId117" Type="http://schemas.openxmlformats.org/officeDocument/2006/relationships/image" Target="../media/image207.emf"/><Relationship Id="rId21" Type="http://schemas.openxmlformats.org/officeDocument/2006/relationships/image" Target="../media/image111.emf"/><Relationship Id="rId42" Type="http://schemas.openxmlformats.org/officeDocument/2006/relationships/image" Target="../media/image132.emf"/><Relationship Id="rId63" Type="http://schemas.openxmlformats.org/officeDocument/2006/relationships/image" Target="../media/image153.emf"/><Relationship Id="rId84" Type="http://schemas.openxmlformats.org/officeDocument/2006/relationships/image" Target="../media/image174.emf"/><Relationship Id="rId138" Type="http://schemas.openxmlformats.org/officeDocument/2006/relationships/image" Target="../media/image228.emf"/><Relationship Id="rId159" Type="http://schemas.openxmlformats.org/officeDocument/2006/relationships/image" Target="../media/image249.emf"/><Relationship Id="rId107" Type="http://schemas.openxmlformats.org/officeDocument/2006/relationships/image" Target="../media/image197.emf"/><Relationship Id="rId11" Type="http://schemas.openxmlformats.org/officeDocument/2006/relationships/image" Target="../media/image101.emf"/><Relationship Id="rId32" Type="http://schemas.openxmlformats.org/officeDocument/2006/relationships/image" Target="../media/image122.emf"/><Relationship Id="rId53" Type="http://schemas.openxmlformats.org/officeDocument/2006/relationships/image" Target="../media/image143.emf"/><Relationship Id="rId74" Type="http://schemas.openxmlformats.org/officeDocument/2006/relationships/image" Target="../media/image164.emf"/><Relationship Id="rId128" Type="http://schemas.openxmlformats.org/officeDocument/2006/relationships/image" Target="../media/image218.emf"/><Relationship Id="rId149" Type="http://schemas.openxmlformats.org/officeDocument/2006/relationships/image" Target="../media/image239.emf"/><Relationship Id="rId5" Type="http://schemas.openxmlformats.org/officeDocument/2006/relationships/image" Target="../media/image95.emf"/><Relationship Id="rId95" Type="http://schemas.openxmlformats.org/officeDocument/2006/relationships/image" Target="../media/image185.emf"/><Relationship Id="rId160" Type="http://schemas.openxmlformats.org/officeDocument/2006/relationships/image" Target="../media/image250.emf"/><Relationship Id="rId22" Type="http://schemas.openxmlformats.org/officeDocument/2006/relationships/image" Target="../media/image112.emf"/><Relationship Id="rId43" Type="http://schemas.openxmlformats.org/officeDocument/2006/relationships/image" Target="../media/image133.emf"/><Relationship Id="rId64" Type="http://schemas.openxmlformats.org/officeDocument/2006/relationships/image" Target="../media/image154.emf"/><Relationship Id="rId118" Type="http://schemas.openxmlformats.org/officeDocument/2006/relationships/image" Target="../media/image208.emf"/><Relationship Id="rId139" Type="http://schemas.openxmlformats.org/officeDocument/2006/relationships/image" Target="../media/image229.emf"/><Relationship Id="rId85" Type="http://schemas.openxmlformats.org/officeDocument/2006/relationships/image" Target="../media/image175.emf"/><Relationship Id="rId150" Type="http://schemas.openxmlformats.org/officeDocument/2006/relationships/image" Target="../media/image240.emf"/><Relationship Id="rId12" Type="http://schemas.openxmlformats.org/officeDocument/2006/relationships/image" Target="../media/image102.emf"/><Relationship Id="rId17" Type="http://schemas.openxmlformats.org/officeDocument/2006/relationships/image" Target="../media/image107.emf"/><Relationship Id="rId33" Type="http://schemas.openxmlformats.org/officeDocument/2006/relationships/image" Target="../media/image123.emf"/><Relationship Id="rId38" Type="http://schemas.openxmlformats.org/officeDocument/2006/relationships/image" Target="../media/image128.emf"/><Relationship Id="rId59" Type="http://schemas.openxmlformats.org/officeDocument/2006/relationships/image" Target="../media/image149.emf"/><Relationship Id="rId103" Type="http://schemas.openxmlformats.org/officeDocument/2006/relationships/image" Target="../media/image193.emf"/><Relationship Id="rId108" Type="http://schemas.openxmlformats.org/officeDocument/2006/relationships/image" Target="../media/image198.emf"/><Relationship Id="rId124" Type="http://schemas.openxmlformats.org/officeDocument/2006/relationships/image" Target="../media/image214.emf"/><Relationship Id="rId129" Type="http://schemas.openxmlformats.org/officeDocument/2006/relationships/image" Target="../media/image219.emf"/><Relationship Id="rId54" Type="http://schemas.openxmlformats.org/officeDocument/2006/relationships/image" Target="../media/image144.emf"/><Relationship Id="rId70" Type="http://schemas.openxmlformats.org/officeDocument/2006/relationships/image" Target="../media/image160.emf"/><Relationship Id="rId75" Type="http://schemas.openxmlformats.org/officeDocument/2006/relationships/image" Target="../media/image165.emf"/><Relationship Id="rId91" Type="http://schemas.openxmlformats.org/officeDocument/2006/relationships/image" Target="../media/image181.emf"/><Relationship Id="rId96" Type="http://schemas.openxmlformats.org/officeDocument/2006/relationships/image" Target="../media/image186.emf"/><Relationship Id="rId140" Type="http://schemas.openxmlformats.org/officeDocument/2006/relationships/image" Target="../media/image230.emf"/><Relationship Id="rId145" Type="http://schemas.openxmlformats.org/officeDocument/2006/relationships/image" Target="../media/image235.emf"/><Relationship Id="rId161" Type="http://schemas.openxmlformats.org/officeDocument/2006/relationships/image" Target="../media/image251.emf"/><Relationship Id="rId1" Type="http://schemas.openxmlformats.org/officeDocument/2006/relationships/slideLayout" Target="../slideLayouts/slideLayout4.xml"/><Relationship Id="rId6" Type="http://schemas.openxmlformats.org/officeDocument/2006/relationships/image" Target="../media/image96.emf"/><Relationship Id="rId23" Type="http://schemas.openxmlformats.org/officeDocument/2006/relationships/image" Target="../media/image113.emf"/><Relationship Id="rId28" Type="http://schemas.openxmlformats.org/officeDocument/2006/relationships/image" Target="../media/image118.emf"/><Relationship Id="rId49" Type="http://schemas.openxmlformats.org/officeDocument/2006/relationships/image" Target="../media/image139.emf"/><Relationship Id="rId114" Type="http://schemas.openxmlformats.org/officeDocument/2006/relationships/image" Target="../media/image204.emf"/><Relationship Id="rId119" Type="http://schemas.openxmlformats.org/officeDocument/2006/relationships/image" Target="../media/image209.emf"/><Relationship Id="rId44" Type="http://schemas.openxmlformats.org/officeDocument/2006/relationships/image" Target="../media/image134.emf"/><Relationship Id="rId60" Type="http://schemas.openxmlformats.org/officeDocument/2006/relationships/image" Target="../media/image150.emf"/><Relationship Id="rId65" Type="http://schemas.openxmlformats.org/officeDocument/2006/relationships/image" Target="../media/image155.emf"/><Relationship Id="rId81" Type="http://schemas.openxmlformats.org/officeDocument/2006/relationships/image" Target="../media/image171.emf"/><Relationship Id="rId86" Type="http://schemas.openxmlformats.org/officeDocument/2006/relationships/image" Target="../media/image176.emf"/><Relationship Id="rId130" Type="http://schemas.openxmlformats.org/officeDocument/2006/relationships/image" Target="../media/image220.emf"/><Relationship Id="rId135" Type="http://schemas.openxmlformats.org/officeDocument/2006/relationships/image" Target="../media/image225.emf"/><Relationship Id="rId151" Type="http://schemas.openxmlformats.org/officeDocument/2006/relationships/image" Target="../media/image241.emf"/><Relationship Id="rId156" Type="http://schemas.openxmlformats.org/officeDocument/2006/relationships/image" Target="../media/image246.emf"/><Relationship Id="rId13" Type="http://schemas.openxmlformats.org/officeDocument/2006/relationships/image" Target="../media/image103.emf"/><Relationship Id="rId18" Type="http://schemas.openxmlformats.org/officeDocument/2006/relationships/image" Target="../media/image108.emf"/><Relationship Id="rId39" Type="http://schemas.openxmlformats.org/officeDocument/2006/relationships/image" Target="../media/image129.emf"/><Relationship Id="rId109" Type="http://schemas.openxmlformats.org/officeDocument/2006/relationships/image" Target="../media/image199.emf"/><Relationship Id="rId34" Type="http://schemas.openxmlformats.org/officeDocument/2006/relationships/image" Target="../media/image124.emf"/><Relationship Id="rId50" Type="http://schemas.openxmlformats.org/officeDocument/2006/relationships/image" Target="../media/image140.emf"/><Relationship Id="rId55" Type="http://schemas.openxmlformats.org/officeDocument/2006/relationships/image" Target="../media/image145.emf"/><Relationship Id="rId76" Type="http://schemas.openxmlformats.org/officeDocument/2006/relationships/image" Target="../media/image166.emf"/><Relationship Id="rId97" Type="http://schemas.openxmlformats.org/officeDocument/2006/relationships/image" Target="../media/image187.emf"/><Relationship Id="rId104" Type="http://schemas.openxmlformats.org/officeDocument/2006/relationships/image" Target="../media/image194.emf"/><Relationship Id="rId120" Type="http://schemas.openxmlformats.org/officeDocument/2006/relationships/image" Target="../media/image210.emf"/><Relationship Id="rId125" Type="http://schemas.openxmlformats.org/officeDocument/2006/relationships/image" Target="../media/image215.emf"/><Relationship Id="rId141" Type="http://schemas.openxmlformats.org/officeDocument/2006/relationships/image" Target="../media/image231.emf"/><Relationship Id="rId146" Type="http://schemas.openxmlformats.org/officeDocument/2006/relationships/image" Target="../media/image236.emf"/><Relationship Id="rId7" Type="http://schemas.openxmlformats.org/officeDocument/2006/relationships/image" Target="../media/image97.emf"/><Relationship Id="rId71" Type="http://schemas.openxmlformats.org/officeDocument/2006/relationships/image" Target="../media/image161.emf"/><Relationship Id="rId92" Type="http://schemas.openxmlformats.org/officeDocument/2006/relationships/image" Target="../media/image182.emf"/><Relationship Id="rId162" Type="http://schemas.openxmlformats.org/officeDocument/2006/relationships/image" Target="../media/image252.emf"/><Relationship Id="rId2" Type="http://schemas.openxmlformats.org/officeDocument/2006/relationships/notesSlide" Target="../notesSlides/notesSlide5.xml"/><Relationship Id="rId29" Type="http://schemas.openxmlformats.org/officeDocument/2006/relationships/image" Target="../media/image119.emf"/><Relationship Id="rId24" Type="http://schemas.openxmlformats.org/officeDocument/2006/relationships/image" Target="../media/image114.emf"/><Relationship Id="rId40" Type="http://schemas.openxmlformats.org/officeDocument/2006/relationships/image" Target="../media/image130.emf"/><Relationship Id="rId45" Type="http://schemas.openxmlformats.org/officeDocument/2006/relationships/image" Target="../media/image135.emf"/><Relationship Id="rId66" Type="http://schemas.openxmlformats.org/officeDocument/2006/relationships/image" Target="../media/image156.emf"/><Relationship Id="rId87" Type="http://schemas.openxmlformats.org/officeDocument/2006/relationships/image" Target="../media/image177.emf"/><Relationship Id="rId110" Type="http://schemas.openxmlformats.org/officeDocument/2006/relationships/image" Target="../media/image200.emf"/><Relationship Id="rId115" Type="http://schemas.openxmlformats.org/officeDocument/2006/relationships/image" Target="../media/image205.emf"/><Relationship Id="rId131" Type="http://schemas.openxmlformats.org/officeDocument/2006/relationships/image" Target="../media/image221.emf"/><Relationship Id="rId136" Type="http://schemas.openxmlformats.org/officeDocument/2006/relationships/image" Target="../media/image226.emf"/><Relationship Id="rId157" Type="http://schemas.openxmlformats.org/officeDocument/2006/relationships/image" Target="../media/image247.emf"/><Relationship Id="rId61" Type="http://schemas.openxmlformats.org/officeDocument/2006/relationships/image" Target="../media/image151.emf"/><Relationship Id="rId82" Type="http://schemas.openxmlformats.org/officeDocument/2006/relationships/image" Target="../media/image172.emf"/><Relationship Id="rId152" Type="http://schemas.openxmlformats.org/officeDocument/2006/relationships/image" Target="../media/image242.emf"/><Relationship Id="rId19" Type="http://schemas.openxmlformats.org/officeDocument/2006/relationships/image" Target="../media/image109.emf"/><Relationship Id="rId14" Type="http://schemas.openxmlformats.org/officeDocument/2006/relationships/image" Target="../media/image104.emf"/><Relationship Id="rId30" Type="http://schemas.openxmlformats.org/officeDocument/2006/relationships/image" Target="../media/image120.emf"/><Relationship Id="rId35" Type="http://schemas.openxmlformats.org/officeDocument/2006/relationships/image" Target="../media/image125.emf"/><Relationship Id="rId56" Type="http://schemas.openxmlformats.org/officeDocument/2006/relationships/image" Target="../media/image146.emf"/><Relationship Id="rId77" Type="http://schemas.openxmlformats.org/officeDocument/2006/relationships/image" Target="../media/image167.emf"/><Relationship Id="rId100" Type="http://schemas.openxmlformats.org/officeDocument/2006/relationships/image" Target="../media/image190.emf"/><Relationship Id="rId105" Type="http://schemas.openxmlformats.org/officeDocument/2006/relationships/image" Target="../media/image195.emf"/><Relationship Id="rId126" Type="http://schemas.openxmlformats.org/officeDocument/2006/relationships/image" Target="../media/image216.emf"/><Relationship Id="rId147" Type="http://schemas.openxmlformats.org/officeDocument/2006/relationships/image" Target="../media/image237.emf"/><Relationship Id="rId8" Type="http://schemas.openxmlformats.org/officeDocument/2006/relationships/image" Target="../media/image98.emf"/><Relationship Id="rId51" Type="http://schemas.openxmlformats.org/officeDocument/2006/relationships/image" Target="../media/image141.emf"/><Relationship Id="rId72" Type="http://schemas.openxmlformats.org/officeDocument/2006/relationships/image" Target="../media/image162.emf"/><Relationship Id="rId93" Type="http://schemas.openxmlformats.org/officeDocument/2006/relationships/image" Target="../media/image183.emf"/><Relationship Id="rId98" Type="http://schemas.openxmlformats.org/officeDocument/2006/relationships/image" Target="../media/image188.emf"/><Relationship Id="rId121" Type="http://schemas.openxmlformats.org/officeDocument/2006/relationships/image" Target="../media/image211.emf"/><Relationship Id="rId142" Type="http://schemas.openxmlformats.org/officeDocument/2006/relationships/image" Target="../media/image232.emf"/><Relationship Id="rId163" Type="http://schemas.openxmlformats.org/officeDocument/2006/relationships/image" Target="../media/image253.emf"/><Relationship Id="rId3" Type="http://schemas.openxmlformats.org/officeDocument/2006/relationships/image" Target="../media/image93.emf"/><Relationship Id="rId25" Type="http://schemas.openxmlformats.org/officeDocument/2006/relationships/image" Target="../media/image115.emf"/><Relationship Id="rId46" Type="http://schemas.openxmlformats.org/officeDocument/2006/relationships/image" Target="../media/image136.emf"/><Relationship Id="rId67" Type="http://schemas.openxmlformats.org/officeDocument/2006/relationships/image" Target="../media/image157.emf"/><Relationship Id="rId116" Type="http://schemas.openxmlformats.org/officeDocument/2006/relationships/image" Target="../media/image206.emf"/><Relationship Id="rId137" Type="http://schemas.openxmlformats.org/officeDocument/2006/relationships/image" Target="../media/image227.emf"/><Relationship Id="rId158" Type="http://schemas.openxmlformats.org/officeDocument/2006/relationships/image" Target="../media/image248.emf"/><Relationship Id="rId20" Type="http://schemas.openxmlformats.org/officeDocument/2006/relationships/image" Target="../media/image110.emf"/><Relationship Id="rId41" Type="http://schemas.openxmlformats.org/officeDocument/2006/relationships/image" Target="../media/image131.emf"/><Relationship Id="rId62" Type="http://schemas.openxmlformats.org/officeDocument/2006/relationships/image" Target="../media/image152.emf"/><Relationship Id="rId83" Type="http://schemas.openxmlformats.org/officeDocument/2006/relationships/image" Target="../media/image173.emf"/><Relationship Id="rId88" Type="http://schemas.openxmlformats.org/officeDocument/2006/relationships/image" Target="../media/image178.emf"/><Relationship Id="rId111" Type="http://schemas.openxmlformats.org/officeDocument/2006/relationships/image" Target="../media/image201.emf"/><Relationship Id="rId132" Type="http://schemas.openxmlformats.org/officeDocument/2006/relationships/image" Target="../media/image222.emf"/><Relationship Id="rId153" Type="http://schemas.openxmlformats.org/officeDocument/2006/relationships/image" Target="../media/image243.emf"/><Relationship Id="rId15" Type="http://schemas.openxmlformats.org/officeDocument/2006/relationships/image" Target="../media/image105.emf"/><Relationship Id="rId36" Type="http://schemas.openxmlformats.org/officeDocument/2006/relationships/image" Target="../media/image126.emf"/><Relationship Id="rId57" Type="http://schemas.openxmlformats.org/officeDocument/2006/relationships/image" Target="../media/image147.emf"/><Relationship Id="rId106" Type="http://schemas.openxmlformats.org/officeDocument/2006/relationships/image" Target="../media/image196.emf"/><Relationship Id="rId127" Type="http://schemas.openxmlformats.org/officeDocument/2006/relationships/image" Target="../media/image217.emf"/><Relationship Id="rId10" Type="http://schemas.openxmlformats.org/officeDocument/2006/relationships/image" Target="../media/image100.emf"/><Relationship Id="rId31" Type="http://schemas.openxmlformats.org/officeDocument/2006/relationships/image" Target="../media/image121.emf"/><Relationship Id="rId52" Type="http://schemas.openxmlformats.org/officeDocument/2006/relationships/image" Target="../media/image142.emf"/><Relationship Id="rId73" Type="http://schemas.openxmlformats.org/officeDocument/2006/relationships/image" Target="../media/image163.emf"/><Relationship Id="rId78" Type="http://schemas.openxmlformats.org/officeDocument/2006/relationships/image" Target="../media/image168.emf"/><Relationship Id="rId94" Type="http://schemas.openxmlformats.org/officeDocument/2006/relationships/image" Target="../media/image184.emf"/><Relationship Id="rId99" Type="http://schemas.openxmlformats.org/officeDocument/2006/relationships/image" Target="../media/image189.emf"/><Relationship Id="rId101" Type="http://schemas.openxmlformats.org/officeDocument/2006/relationships/image" Target="../media/image191.emf"/><Relationship Id="rId122" Type="http://schemas.openxmlformats.org/officeDocument/2006/relationships/image" Target="../media/image212.emf"/><Relationship Id="rId143" Type="http://schemas.openxmlformats.org/officeDocument/2006/relationships/image" Target="../media/image233.emf"/><Relationship Id="rId148" Type="http://schemas.openxmlformats.org/officeDocument/2006/relationships/image" Target="../media/image238.emf"/><Relationship Id="rId164" Type="http://schemas.openxmlformats.org/officeDocument/2006/relationships/image" Target="../media/image254.emf"/><Relationship Id="rId4" Type="http://schemas.openxmlformats.org/officeDocument/2006/relationships/image" Target="../media/image94.emf"/><Relationship Id="rId9" Type="http://schemas.openxmlformats.org/officeDocument/2006/relationships/image" Target="../media/image99.emf"/><Relationship Id="rId26" Type="http://schemas.openxmlformats.org/officeDocument/2006/relationships/image" Target="../media/image116.emf"/><Relationship Id="rId47" Type="http://schemas.openxmlformats.org/officeDocument/2006/relationships/image" Target="../media/image137.emf"/><Relationship Id="rId68" Type="http://schemas.openxmlformats.org/officeDocument/2006/relationships/image" Target="../media/image158.emf"/><Relationship Id="rId89" Type="http://schemas.openxmlformats.org/officeDocument/2006/relationships/image" Target="../media/image179.emf"/><Relationship Id="rId112" Type="http://schemas.openxmlformats.org/officeDocument/2006/relationships/image" Target="../media/image202.emf"/><Relationship Id="rId133" Type="http://schemas.openxmlformats.org/officeDocument/2006/relationships/image" Target="../media/image223.emf"/><Relationship Id="rId154" Type="http://schemas.openxmlformats.org/officeDocument/2006/relationships/image" Target="../media/image244.emf"/><Relationship Id="rId16" Type="http://schemas.openxmlformats.org/officeDocument/2006/relationships/image" Target="../media/image106.emf"/><Relationship Id="rId37" Type="http://schemas.openxmlformats.org/officeDocument/2006/relationships/image" Target="../media/image127.emf"/><Relationship Id="rId58" Type="http://schemas.openxmlformats.org/officeDocument/2006/relationships/image" Target="../media/image148.emf"/><Relationship Id="rId79" Type="http://schemas.openxmlformats.org/officeDocument/2006/relationships/image" Target="../media/image169.emf"/><Relationship Id="rId102" Type="http://schemas.openxmlformats.org/officeDocument/2006/relationships/image" Target="../media/image192.emf"/><Relationship Id="rId123" Type="http://schemas.openxmlformats.org/officeDocument/2006/relationships/image" Target="../media/image213.emf"/><Relationship Id="rId144" Type="http://schemas.openxmlformats.org/officeDocument/2006/relationships/image" Target="../media/image234.emf"/><Relationship Id="rId90" Type="http://schemas.openxmlformats.org/officeDocument/2006/relationships/image" Target="../media/image180.emf"/><Relationship Id="rId27" Type="http://schemas.openxmlformats.org/officeDocument/2006/relationships/image" Target="../media/image117.emf"/><Relationship Id="rId48" Type="http://schemas.openxmlformats.org/officeDocument/2006/relationships/image" Target="../media/image138.emf"/><Relationship Id="rId69" Type="http://schemas.openxmlformats.org/officeDocument/2006/relationships/image" Target="../media/image159.emf"/><Relationship Id="rId113" Type="http://schemas.openxmlformats.org/officeDocument/2006/relationships/image" Target="../media/image203.emf"/><Relationship Id="rId134" Type="http://schemas.openxmlformats.org/officeDocument/2006/relationships/image" Target="../media/image224.emf"/><Relationship Id="rId80" Type="http://schemas.openxmlformats.org/officeDocument/2006/relationships/image" Target="../media/image170.emf"/><Relationship Id="rId155" Type="http://schemas.openxmlformats.org/officeDocument/2006/relationships/image" Target="../media/image245.emf"/></Relationships>
</file>

<file path=ppt/slides/_rels/slide6.xml.rels><?xml version="1.0" encoding="UTF-8" standalone="yes"?>
<Relationships xmlns="http://schemas.openxmlformats.org/package/2006/relationships"><Relationship Id="rId26" Type="http://schemas.openxmlformats.org/officeDocument/2006/relationships/image" Target="../media/image278.emf"/><Relationship Id="rId21" Type="http://schemas.openxmlformats.org/officeDocument/2006/relationships/image" Target="../media/image273.emf"/><Relationship Id="rId42" Type="http://schemas.openxmlformats.org/officeDocument/2006/relationships/image" Target="../media/image294.emf"/><Relationship Id="rId47" Type="http://schemas.openxmlformats.org/officeDocument/2006/relationships/image" Target="../media/image299.emf"/><Relationship Id="rId63" Type="http://schemas.openxmlformats.org/officeDocument/2006/relationships/image" Target="../media/image315.emf"/><Relationship Id="rId68" Type="http://schemas.openxmlformats.org/officeDocument/2006/relationships/image" Target="../media/image320.emf"/><Relationship Id="rId2" Type="http://schemas.openxmlformats.org/officeDocument/2006/relationships/notesSlide" Target="../notesSlides/notesSlide6.xml"/><Relationship Id="rId16" Type="http://schemas.openxmlformats.org/officeDocument/2006/relationships/image" Target="../media/image268.emf"/><Relationship Id="rId29" Type="http://schemas.openxmlformats.org/officeDocument/2006/relationships/image" Target="../media/image281.emf"/><Relationship Id="rId11" Type="http://schemas.openxmlformats.org/officeDocument/2006/relationships/image" Target="../media/image263.emf"/><Relationship Id="rId24" Type="http://schemas.openxmlformats.org/officeDocument/2006/relationships/image" Target="../media/image276.emf"/><Relationship Id="rId32" Type="http://schemas.openxmlformats.org/officeDocument/2006/relationships/image" Target="../media/image284.emf"/><Relationship Id="rId37" Type="http://schemas.openxmlformats.org/officeDocument/2006/relationships/image" Target="../media/image289.emf"/><Relationship Id="rId40" Type="http://schemas.openxmlformats.org/officeDocument/2006/relationships/image" Target="../media/image292.emf"/><Relationship Id="rId45" Type="http://schemas.openxmlformats.org/officeDocument/2006/relationships/image" Target="../media/image297.emf"/><Relationship Id="rId53" Type="http://schemas.openxmlformats.org/officeDocument/2006/relationships/image" Target="../media/image305.emf"/><Relationship Id="rId58" Type="http://schemas.openxmlformats.org/officeDocument/2006/relationships/image" Target="../media/image310.emf"/><Relationship Id="rId66" Type="http://schemas.openxmlformats.org/officeDocument/2006/relationships/image" Target="../media/image318.emf"/><Relationship Id="rId74" Type="http://schemas.openxmlformats.org/officeDocument/2006/relationships/image" Target="../media/image326.emf"/><Relationship Id="rId5" Type="http://schemas.openxmlformats.org/officeDocument/2006/relationships/image" Target="../media/image257.emf"/><Relationship Id="rId61" Type="http://schemas.openxmlformats.org/officeDocument/2006/relationships/image" Target="../media/image313.emf"/><Relationship Id="rId19" Type="http://schemas.openxmlformats.org/officeDocument/2006/relationships/image" Target="../media/image271.emf"/><Relationship Id="rId14" Type="http://schemas.openxmlformats.org/officeDocument/2006/relationships/image" Target="../media/image266.emf"/><Relationship Id="rId22" Type="http://schemas.openxmlformats.org/officeDocument/2006/relationships/image" Target="../media/image274.emf"/><Relationship Id="rId27" Type="http://schemas.openxmlformats.org/officeDocument/2006/relationships/image" Target="../media/image279.emf"/><Relationship Id="rId30" Type="http://schemas.openxmlformats.org/officeDocument/2006/relationships/image" Target="../media/image282.emf"/><Relationship Id="rId35" Type="http://schemas.openxmlformats.org/officeDocument/2006/relationships/image" Target="../media/image287.emf"/><Relationship Id="rId43" Type="http://schemas.openxmlformats.org/officeDocument/2006/relationships/image" Target="../media/image295.emf"/><Relationship Id="rId48" Type="http://schemas.openxmlformats.org/officeDocument/2006/relationships/image" Target="../media/image300.emf"/><Relationship Id="rId56" Type="http://schemas.openxmlformats.org/officeDocument/2006/relationships/image" Target="../media/image308.emf"/><Relationship Id="rId64" Type="http://schemas.openxmlformats.org/officeDocument/2006/relationships/image" Target="../media/image316.emf"/><Relationship Id="rId69" Type="http://schemas.openxmlformats.org/officeDocument/2006/relationships/image" Target="../media/image321.emf"/><Relationship Id="rId8" Type="http://schemas.openxmlformats.org/officeDocument/2006/relationships/image" Target="../media/image260.emf"/><Relationship Id="rId51" Type="http://schemas.openxmlformats.org/officeDocument/2006/relationships/image" Target="../media/image303.emf"/><Relationship Id="rId72" Type="http://schemas.openxmlformats.org/officeDocument/2006/relationships/image" Target="../media/image324.emf"/><Relationship Id="rId3" Type="http://schemas.openxmlformats.org/officeDocument/2006/relationships/image" Target="../media/image255.emf"/><Relationship Id="rId12" Type="http://schemas.openxmlformats.org/officeDocument/2006/relationships/image" Target="../media/image264.emf"/><Relationship Id="rId17" Type="http://schemas.openxmlformats.org/officeDocument/2006/relationships/image" Target="../media/image269.emf"/><Relationship Id="rId25" Type="http://schemas.openxmlformats.org/officeDocument/2006/relationships/image" Target="../media/image277.emf"/><Relationship Id="rId33" Type="http://schemas.openxmlformats.org/officeDocument/2006/relationships/image" Target="../media/image285.emf"/><Relationship Id="rId38" Type="http://schemas.openxmlformats.org/officeDocument/2006/relationships/image" Target="../media/image290.emf"/><Relationship Id="rId46" Type="http://schemas.openxmlformats.org/officeDocument/2006/relationships/image" Target="../media/image298.emf"/><Relationship Id="rId59" Type="http://schemas.openxmlformats.org/officeDocument/2006/relationships/image" Target="../media/image311.emf"/><Relationship Id="rId67" Type="http://schemas.openxmlformats.org/officeDocument/2006/relationships/image" Target="../media/image319.emf"/><Relationship Id="rId20" Type="http://schemas.openxmlformats.org/officeDocument/2006/relationships/image" Target="../media/image272.emf"/><Relationship Id="rId41" Type="http://schemas.openxmlformats.org/officeDocument/2006/relationships/image" Target="../media/image293.emf"/><Relationship Id="rId54" Type="http://schemas.openxmlformats.org/officeDocument/2006/relationships/image" Target="../media/image306.emf"/><Relationship Id="rId62" Type="http://schemas.openxmlformats.org/officeDocument/2006/relationships/image" Target="../media/image314.emf"/><Relationship Id="rId70" Type="http://schemas.openxmlformats.org/officeDocument/2006/relationships/image" Target="../media/image322.emf"/><Relationship Id="rId1" Type="http://schemas.openxmlformats.org/officeDocument/2006/relationships/slideLayout" Target="../slideLayouts/slideLayout4.xml"/><Relationship Id="rId6" Type="http://schemas.openxmlformats.org/officeDocument/2006/relationships/image" Target="../media/image258.emf"/><Relationship Id="rId15" Type="http://schemas.openxmlformats.org/officeDocument/2006/relationships/image" Target="../media/image267.emf"/><Relationship Id="rId23" Type="http://schemas.openxmlformats.org/officeDocument/2006/relationships/image" Target="../media/image275.emf"/><Relationship Id="rId28" Type="http://schemas.openxmlformats.org/officeDocument/2006/relationships/image" Target="../media/image280.emf"/><Relationship Id="rId36" Type="http://schemas.openxmlformats.org/officeDocument/2006/relationships/image" Target="../media/image288.emf"/><Relationship Id="rId49" Type="http://schemas.openxmlformats.org/officeDocument/2006/relationships/image" Target="../media/image301.emf"/><Relationship Id="rId57" Type="http://schemas.openxmlformats.org/officeDocument/2006/relationships/image" Target="../media/image309.emf"/><Relationship Id="rId10" Type="http://schemas.openxmlformats.org/officeDocument/2006/relationships/image" Target="../media/image262.emf"/><Relationship Id="rId31" Type="http://schemas.openxmlformats.org/officeDocument/2006/relationships/image" Target="../media/image283.emf"/><Relationship Id="rId44" Type="http://schemas.openxmlformats.org/officeDocument/2006/relationships/image" Target="../media/image296.emf"/><Relationship Id="rId52" Type="http://schemas.openxmlformats.org/officeDocument/2006/relationships/image" Target="../media/image304.emf"/><Relationship Id="rId60" Type="http://schemas.openxmlformats.org/officeDocument/2006/relationships/image" Target="../media/image312.emf"/><Relationship Id="rId65" Type="http://schemas.openxmlformats.org/officeDocument/2006/relationships/image" Target="../media/image317.emf"/><Relationship Id="rId73" Type="http://schemas.openxmlformats.org/officeDocument/2006/relationships/image" Target="../media/image325.emf"/><Relationship Id="rId4" Type="http://schemas.openxmlformats.org/officeDocument/2006/relationships/image" Target="../media/image256.emf"/><Relationship Id="rId9" Type="http://schemas.openxmlformats.org/officeDocument/2006/relationships/image" Target="../media/image261.emf"/><Relationship Id="rId13" Type="http://schemas.openxmlformats.org/officeDocument/2006/relationships/image" Target="../media/image265.emf"/><Relationship Id="rId18" Type="http://schemas.openxmlformats.org/officeDocument/2006/relationships/image" Target="../media/image270.emf"/><Relationship Id="rId39" Type="http://schemas.openxmlformats.org/officeDocument/2006/relationships/image" Target="../media/image291.emf"/><Relationship Id="rId34" Type="http://schemas.openxmlformats.org/officeDocument/2006/relationships/image" Target="../media/image286.emf"/><Relationship Id="rId50" Type="http://schemas.openxmlformats.org/officeDocument/2006/relationships/image" Target="../media/image302.emf"/><Relationship Id="rId55" Type="http://schemas.openxmlformats.org/officeDocument/2006/relationships/image" Target="../media/image307.emf"/><Relationship Id="rId7" Type="http://schemas.openxmlformats.org/officeDocument/2006/relationships/image" Target="../media/image259.emf"/><Relationship Id="rId71" Type="http://schemas.openxmlformats.org/officeDocument/2006/relationships/image" Target="../media/image323.emf"/></Relationships>
</file>

<file path=ppt/slides/_rels/slide7.xml.rels><?xml version="1.0" encoding="UTF-8" standalone="yes"?>
<Relationships xmlns="http://schemas.openxmlformats.org/package/2006/relationships"><Relationship Id="rId26" Type="http://schemas.openxmlformats.org/officeDocument/2006/relationships/image" Target="../media/image350.emf"/><Relationship Id="rId21" Type="http://schemas.openxmlformats.org/officeDocument/2006/relationships/image" Target="../media/image345.emf"/><Relationship Id="rId42" Type="http://schemas.openxmlformats.org/officeDocument/2006/relationships/image" Target="../media/image366.emf"/><Relationship Id="rId47" Type="http://schemas.openxmlformats.org/officeDocument/2006/relationships/image" Target="../media/image371.emf"/><Relationship Id="rId63" Type="http://schemas.openxmlformats.org/officeDocument/2006/relationships/image" Target="../media/image387.emf"/><Relationship Id="rId68" Type="http://schemas.openxmlformats.org/officeDocument/2006/relationships/image" Target="../media/image392.emf"/><Relationship Id="rId84" Type="http://schemas.openxmlformats.org/officeDocument/2006/relationships/image" Target="../media/image408.emf"/><Relationship Id="rId89" Type="http://schemas.openxmlformats.org/officeDocument/2006/relationships/image" Target="../media/image413.emf"/><Relationship Id="rId16" Type="http://schemas.openxmlformats.org/officeDocument/2006/relationships/image" Target="../media/image340.emf"/><Relationship Id="rId107" Type="http://schemas.openxmlformats.org/officeDocument/2006/relationships/image" Target="../media/image431.emf"/><Relationship Id="rId11" Type="http://schemas.openxmlformats.org/officeDocument/2006/relationships/image" Target="../media/image335.emf"/><Relationship Id="rId32" Type="http://schemas.openxmlformats.org/officeDocument/2006/relationships/image" Target="../media/image356.emf"/><Relationship Id="rId37" Type="http://schemas.openxmlformats.org/officeDocument/2006/relationships/image" Target="../media/image361.emf"/><Relationship Id="rId53" Type="http://schemas.openxmlformats.org/officeDocument/2006/relationships/image" Target="../media/image377.emf"/><Relationship Id="rId58" Type="http://schemas.openxmlformats.org/officeDocument/2006/relationships/image" Target="../media/image382.emf"/><Relationship Id="rId74" Type="http://schemas.openxmlformats.org/officeDocument/2006/relationships/image" Target="../media/image398.emf"/><Relationship Id="rId79" Type="http://schemas.openxmlformats.org/officeDocument/2006/relationships/image" Target="../media/image403.emf"/><Relationship Id="rId102" Type="http://schemas.openxmlformats.org/officeDocument/2006/relationships/image" Target="../media/image426.emf"/><Relationship Id="rId5" Type="http://schemas.openxmlformats.org/officeDocument/2006/relationships/image" Target="../media/image329.emf"/><Relationship Id="rId90" Type="http://schemas.openxmlformats.org/officeDocument/2006/relationships/image" Target="../media/image414.emf"/><Relationship Id="rId95" Type="http://schemas.openxmlformats.org/officeDocument/2006/relationships/image" Target="../media/image419.emf"/><Relationship Id="rId22" Type="http://schemas.openxmlformats.org/officeDocument/2006/relationships/image" Target="../media/image346.emf"/><Relationship Id="rId27" Type="http://schemas.openxmlformats.org/officeDocument/2006/relationships/image" Target="../media/image351.emf"/><Relationship Id="rId43" Type="http://schemas.openxmlformats.org/officeDocument/2006/relationships/image" Target="../media/image367.emf"/><Relationship Id="rId48" Type="http://schemas.openxmlformats.org/officeDocument/2006/relationships/image" Target="../media/image372.emf"/><Relationship Id="rId64" Type="http://schemas.openxmlformats.org/officeDocument/2006/relationships/image" Target="../media/image388.emf"/><Relationship Id="rId69" Type="http://schemas.openxmlformats.org/officeDocument/2006/relationships/image" Target="../media/image393.emf"/><Relationship Id="rId80" Type="http://schemas.openxmlformats.org/officeDocument/2006/relationships/image" Target="../media/image404.emf"/><Relationship Id="rId85" Type="http://schemas.openxmlformats.org/officeDocument/2006/relationships/image" Target="../media/image409.emf"/><Relationship Id="rId12" Type="http://schemas.openxmlformats.org/officeDocument/2006/relationships/image" Target="../media/image336.emf"/><Relationship Id="rId17" Type="http://schemas.openxmlformats.org/officeDocument/2006/relationships/image" Target="../media/image341.emf"/><Relationship Id="rId33" Type="http://schemas.openxmlformats.org/officeDocument/2006/relationships/image" Target="../media/image357.emf"/><Relationship Id="rId38" Type="http://schemas.openxmlformats.org/officeDocument/2006/relationships/image" Target="../media/image362.emf"/><Relationship Id="rId59" Type="http://schemas.openxmlformats.org/officeDocument/2006/relationships/image" Target="../media/image383.emf"/><Relationship Id="rId103" Type="http://schemas.openxmlformats.org/officeDocument/2006/relationships/image" Target="../media/image427.emf"/><Relationship Id="rId108" Type="http://schemas.openxmlformats.org/officeDocument/2006/relationships/image" Target="../media/image432.emf"/><Relationship Id="rId54" Type="http://schemas.openxmlformats.org/officeDocument/2006/relationships/image" Target="../media/image378.emf"/><Relationship Id="rId70" Type="http://schemas.openxmlformats.org/officeDocument/2006/relationships/image" Target="../media/image394.emf"/><Relationship Id="rId75" Type="http://schemas.openxmlformats.org/officeDocument/2006/relationships/image" Target="../media/image399.emf"/><Relationship Id="rId91" Type="http://schemas.openxmlformats.org/officeDocument/2006/relationships/image" Target="../media/image415.emf"/><Relationship Id="rId96" Type="http://schemas.openxmlformats.org/officeDocument/2006/relationships/image" Target="../media/image420.emf"/><Relationship Id="rId1" Type="http://schemas.openxmlformats.org/officeDocument/2006/relationships/slideLayout" Target="../slideLayouts/slideLayout4.xml"/><Relationship Id="rId6" Type="http://schemas.openxmlformats.org/officeDocument/2006/relationships/image" Target="../media/image330.emf"/><Relationship Id="rId15" Type="http://schemas.openxmlformats.org/officeDocument/2006/relationships/image" Target="../media/image339.emf"/><Relationship Id="rId23" Type="http://schemas.openxmlformats.org/officeDocument/2006/relationships/image" Target="../media/image347.emf"/><Relationship Id="rId28" Type="http://schemas.openxmlformats.org/officeDocument/2006/relationships/image" Target="../media/image352.emf"/><Relationship Id="rId36" Type="http://schemas.openxmlformats.org/officeDocument/2006/relationships/image" Target="../media/image360.emf"/><Relationship Id="rId49" Type="http://schemas.openxmlformats.org/officeDocument/2006/relationships/image" Target="../media/image373.emf"/><Relationship Id="rId57" Type="http://schemas.openxmlformats.org/officeDocument/2006/relationships/image" Target="../media/image381.emf"/><Relationship Id="rId106" Type="http://schemas.openxmlformats.org/officeDocument/2006/relationships/image" Target="../media/image430.emf"/><Relationship Id="rId10" Type="http://schemas.openxmlformats.org/officeDocument/2006/relationships/image" Target="../media/image334.emf"/><Relationship Id="rId31" Type="http://schemas.openxmlformats.org/officeDocument/2006/relationships/image" Target="../media/image355.emf"/><Relationship Id="rId44" Type="http://schemas.openxmlformats.org/officeDocument/2006/relationships/image" Target="../media/image368.emf"/><Relationship Id="rId52" Type="http://schemas.openxmlformats.org/officeDocument/2006/relationships/image" Target="../media/image376.emf"/><Relationship Id="rId60" Type="http://schemas.openxmlformats.org/officeDocument/2006/relationships/image" Target="../media/image384.emf"/><Relationship Id="rId65" Type="http://schemas.openxmlformats.org/officeDocument/2006/relationships/image" Target="../media/image389.emf"/><Relationship Id="rId73" Type="http://schemas.openxmlformats.org/officeDocument/2006/relationships/image" Target="../media/image397.emf"/><Relationship Id="rId78" Type="http://schemas.openxmlformats.org/officeDocument/2006/relationships/image" Target="../media/image402.emf"/><Relationship Id="rId81" Type="http://schemas.openxmlformats.org/officeDocument/2006/relationships/image" Target="../media/image405.emf"/><Relationship Id="rId86" Type="http://schemas.openxmlformats.org/officeDocument/2006/relationships/image" Target="../media/image410.emf"/><Relationship Id="rId94" Type="http://schemas.openxmlformats.org/officeDocument/2006/relationships/image" Target="../media/image418.emf"/><Relationship Id="rId99" Type="http://schemas.openxmlformats.org/officeDocument/2006/relationships/image" Target="../media/image423.emf"/><Relationship Id="rId101" Type="http://schemas.openxmlformats.org/officeDocument/2006/relationships/image" Target="../media/image425.emf"/><Relationship Id="rId4" Type="http://schemas.openxmlformats.org/officeDocument/2006/relationships/image" Target="../media/image328.emf"/><Relationship Id="rId9" Type="http://schemas.openxmlformats.org/officeDocument/2006/relationships/image" Target="../media/image333.emf"/><Relationship Id="rId13" Type="http://schemas.openxmlformats.org/officeDocument/2006/relationships/image" Target="../media/image337.emf"/><Relationship Id="rId18" Type="http://schemas.openxmlformats.org/officeDocument/2006/relationships/image" Target="../media/image342.emf"/><Relationship Id="rId39" Type="http://schemas.openxmlformats.org/officeDocument/2006/relationships/image" Target="../media/image363.emf"/><Relationship Id="rId109" Type="http://schemas.openxmlformats.org/officeDocument/2006/relationships/image" Target="../media/image433.emf"/><Relationship Id="rId34" Type="http://schemas.openxmlformats.org/officeDocument/2006/relationships/image" Target="../media/image358.emf"/><Relationship Id="rId50" Type="http://schemas.openxmlformats.org/officeDocument/2006/relationships/image" Target="../media/image374.emf"/><Relationship Id="rId55" Type="http://schemas.openxmlformats.org/officeDocument/2006/relationships/image" Target="../media/image379.emf"/><Relationship Id="rId76" Type="http://schemas.openxmlformats.org/officeDocument/2006/relationships/image" Target="../media/image400.emf"/><Relationship Id="rId97" Type="http://schemas.openxmlformats.org/officeDocument/2006/relationships/image" Target="../media/image421.emf"/><Relationship Id="rId104" Type="http://schemas.openxmlformats.org/officeDocument/2006/relationships/image" Target="../media/image428.emf"/><Relationship Id="rId7" Type="http://schemas.openxmlformats.org/officeDocument/2006/relationships/image" Target="../media/image331.emf"/><Relationship Id="rId71" Type="http://schemas.openxmlformats.org/officeDocument/2006/relationships/image" Target="../media/image395.emf"/><Relationship Id="rId92" Type="http://schemas.openxmlformats.org/officeDocument/2006/relationships/image" Target="../media/image416.emf"/><Relationship Id="rId2" Type="http://schemas.openxmlformats.org/officeDocument/2006/relationships/notesSlide" Target="../notesSlides/notesSlide7.xml"/><Relationship Id="rId29" Type="http://schemas.openxmlformats.org/officeDocument/2006/relationships/image" Target="../media/image353.emf"/><Relationship Id="rId24" Type="http://schemas.openxmlformats.org/officeDocument/2006/relationships/image" Target="../media/image348.emf"/><Relationship Id="rId40" Type="http://schemas.openxmlformats.org/officeDocument/2006/relationships/image" Target="../media/image364.emf"/><Relationship Id="rId45" Type="http://schemas.openxmlformats.org/officeDocument/2006/relationships/image" Target="../media/image369.emf"/><Relationship Id="rId66" Type="http://schemas.openxmlformats.org/officeDocument/2006/relationships/image" Target="../media/image390.emf"/><Relationship Id="rId87" Type="http://schemas.openxmlformats.org/officeDocument/2006/relationships/image" Target="../media/image411.emf"/><Relationship Id="rId110" Type="http://schemas.openxmlformats.org/officeDocument/2006/relationships/image" Target="../media/image434.emf"/><Relationship Id="rId61" Type="http://schemas.openxmlformats.org/officeDocument/2006/relationships/image" Target="../media/image385.emf"/><Relationship Id="rId82" Type="http://schemas.openxmlformats.org/officeDocument/2006/relationships/image" Target="../media/image406.emf"/><Relationship Id="rId19" Type="http://schemas.openxmlformats.org/officeDocument/2006/relationships/image" Target="../media/image343.emf"/><Relationship Id="rId14" Type="http://schemas.openxmlformats.org/officeDocument/2006/relationships/image" Target="../media/image338.emf"/><Relationship Id="rId30" Type="http://schemas.openxmlformats.org/officeDocument/2006/relationships/image" Target="../media/image354.emf"/><Relationship Id="rId35" Type="http://schemas.openxmlformats.org/officeDocument/2006/relationships/image" Target="../media/image359.emf"/><Relationship Id="rId56" Type="http://schemas.openxmlformats.org/officeDocument/2006/relationships/image" Target="../media/image380.emf"/><Relationship Id="rId77" Type="http://schemas.openxmlformats.org/officeDocument/2006/relationships/image" Target="../media/image401.emf"/><Relationship Id="rId100" Type="http://schemas.openxmlformats.org/officeDocument/2006/relationships/image" Target="../media/image424.emf"/><Relationship Id="rId105" Type="http://schemas.openxmlformats.org/officeDocument/2006/relationships/image" Target="../media/image429.emf"/><Relationship Id="rId8" Type="http://schemas.openxmlformats.org/officeDocument/2006/relationships/image" Target="../media/image332.emf"/><Relationship Id="rId51" Type="http://schemas.openxmlformats.org/officeDocument/2006/relationships/image" Target="../media/image375.emf"/><Relationship Id="rId72" Type="http://schemas.openxmlformats.org/officeDocument/2006/relationships/image" Target="../media/image396.emf"/><Relationship Id="rId93" Type="http://schemas.openxmlformats.org/officeDocument/2006/relationships/image" Target="../media/image417.emf"/><Relationship Id="rId98" Type="http://schemas.openxmlformats.org/officeDocument/2006/relationships/image" Target="../media/image422.emf"/><Relationship Id="rId3" Type="http://schemas.openxmlformats.org/officeDocument/2006/relationships/image" Target="../media/image327.emf"/><Relationship Id="rId25" Type="http://schemas.openxmlformats.org/officeDocument/2006/relationships/image" Target="../media/image349.emf"/><Relationship Id="rId46" Type="http://schemas.openxmlformats.org/officeDocument/2006/relationships/image" Target="../media/image370.emf"/><Relationship Id="rId67" Type="http://schemas.openxmlformats.org/officeDocument/2006/relationships/image" Target="../media/image391.emf"/><Relationship Id="rId20" Type="http://schemas.openxmlformats.org/officeDocument/2006/relationships/image" Target="../media/image344.emf"/><Relationship Id="rId41" Type="http://schemas.openxmlformats.org/officeDocument/2006/relationships/image" Target="../media/image365.emf"/><Relationship Id="rId62" Type="http://schemas.openxmlformats.org/officeDocument/2006/relationships/image" Target="../media/image386.emf"/><Relationship Id="rId83" Type="http://schemas.openxmlformats.org/officeDocument/2006/relationships/image" Target="../media/image407.emf"/><Relationship Id="rId88" Type="http://schemas.openxmlformats.org/officeDocument/2006/relationships/image" Target="../media/image412.emf"/><Relationship Id="rId111" Type="http://schemas.openxmlformats.org/officeDocument/2006/relationships/image" Target="../media/image435.png"/></Relationships>
</file>

<file path=ppt/slides/_rels/slide8.xml.rels><?xml version="1.0" encoding="UTF-8" standalone="yes"?>
<Relationships xmlns="http://schemas.openxmlformats.org/package/2006/relationships"><Relationship Id="rId8" Type="http://schemas.openxmlformats.org/officeDocument/2006/relationships/image" Target="../media/image441.emf"/><Relationship Id="rId13" Type="http://schemas.openxmlformats.org/officeDocument/2006/relationships/image" Target="../media/image446.emf"/><Relationship Id="rId18" Type="http://schemas.openxmlformats.org/officeDocument/2006/relationships/image" Target="../media/image451.emf"/><Relationship Id="rId26" Type="http://schemas.openxmlformats.org/officeDocument/2006/relationships/image" Target="../media/image459.emf"/><Relationship Id="rId3" Type="http://schemas.openxmlformats.org/officeDocument/2006/relationships/image" Target="../media/image436.emf"/><Relationship Id="rId21" Type="http://schemas.openxmlformats.org/officeDocument/2006/relationships/image" Target="../media/image454.emf"/><Relationship Id="rId7" Type="http://schemas.openxmlformats.org/officeDocument/2006/relationships/image" Target="../media/image440.emf"/><Relationship Id="rId12" Type="http://schemas.openxmlformats.org/officeDocument/2006/relationships/image" Target="../media/image445.emf"/><Relationship Id="rId17" Type="http://schemas.openxmlformats.org/officeDocument/2006/relationships/image" Target="../media/image450.emf"/><Relationship Id="rId25" Type="http://schemas.openxmlformats.org/officeDocument/2006/relationships/image" Target="../media/image458.emf"/><Relationship Id="rId2" Type="http://schemas.openxmlformats.org/officeDocument/2006/relationships/notesSlide" Target="../notesSlides/notesSlide8.xml"/><Relationship Id="rId16" Type="http://schemas.openxmlformats.org/officeDocument/2006/relationships/image" Target="../media/image449.emf"/><Relationship Id="rId20" Type="http://schemas.openxmlformats.org/officeDocument/2006/relationships/image" Target="../media/image453.emf"/><Relationship Id="rId29" Type="http://schemas.openxmlformats.org/officeDocument/2006/relationships/image" Target="../media/image462.emf"/><Relationship Id="rId1" Type="http://schemas.openxmlformats.org/officeDocument/2006/relationships/slideLayout" Target="../slideLayouts/slideLayout4.xml"/><Relationship Id="rId6" Type="http://schemas.openxmlformats.org/officeDocument/2006/relationships/image" Target="../media/image439.emf"/><Relationship Id="rId11" Type="http://schemas.openxmlformats.org/officeDocument/2006/relationships/image" Target="../media/image444.emf"/><Relationship Id="rId24" Type="http://schemas.openxmlformats.org/officeDocument/2006/relationships/image" Target="../media/image457.emf"/><Relationship Id="rId5" Type="http://schemas.openxmlformats.org/officeDocument/2006/relationships/image" Target="../media/image438.emf"/><Relationship Id="rId15" Type="http://schemas.openxmlformats.org/officeDocument/2006/relationships/image" Target="../media/image448.emf"/><Relationship Id="rId23" Type="http://schemas.openxmlformats.org/officeDocument/2006/relationships/image" Target="../media/image456.emf"/><Relationship Id="rId28" Type="http://schemas.openxmlformats.org/officeDocument/2006/relationships/image" Target="../media/image461.emf"/><Relationship Id="rId10" Type="http://schemas.openxmlformats.org/officeDocument/2006/relationships/image" Target="../media/image443.emf"/><Relationship Id="rId19" Type="http://schemas.openxmlformats.org/officeDocument/2006/relationships/image" Target="../media/image452.emf"/><Relationship Id="rId4" Type="http://schemas.openxmlformats.org/officeDocument/2006/relationships/image" Target="../media/image437.emf"/><Relationship Id="rId9" Type="http://schemas.openxmlformats.org/officeDocument/2006/relationships/image" Target="../media/image442.emf"/><Relationship Id="rId14" Type="http://schemas.openxmlformats.org/officeDocument/2006/relationships/image" Target="../media/image447.emf"/><Relationship Id="rId22" Type="http://schemas.openxmlformats.org/officeDocument/2006/relationships/image" Target="../media/image455.emf"/><Relationship Id="rId27" Type="http://schemas.openxmlformats.org/officeDocument/2006/relationships/image" Target="../media/image460.emf"/><Relationship Id="rId30" Type="http://schemas.openxmlformats.org/officeDocument/2006/relationships/image" Target="../media/image463.emf"/></Relationships>
</file>

<file path=ppt/slides/_rels/slide9.xml.rels><?xml version="1.0" encoding="UTF-8" standalone="yes"?>
<Relationships xmlns="http://schemas.openxmlformats.org/package/2006/relationships"><Relationship Id="rId26" Type="http://schemas.openxmlformats.org/officeDocument/2006/relationships/image" Target="../media/image487.emf"/><Relationship Id="rId21" Type="http://schemas.openxmlformats.org/officeDocument/2006/relationships/image" Target="../media/image482.emf"/><Relationship Id="rId42" Type="http://schemas.openxmlformats.org/officeDocument/2006/relationships/image" Target="../media/image503.emf"/><Relationship Id="rId47" Type="http://schemas.openxmlformats.org/officeDocument/2006/relationships/image" Target="../media/image508.emf"/><Relationship Id="rId63" Type="http://schemas.openxmlformats.org/officeDocument/2006/relationships/image" Target="../media/image524.emf"/><Relationship Id="rId68" Type="http://schemas.openxmlformats.org/officeDocument/2006/relationships/image" Target="../media/image529.emf"/><Relationship Id="rId16" Type="http://schemas.openxmlformats.org/officeDocument/2006/relationships/image" Target="../media/image477.emf"/><Relationship Id="rId11" Type="http://schemas.openxmlformats.org/officeDocument/2006/relationships/image" Target="../media/image472.emf"/><Relationship Id="rId24" Type="http://schemas.openxmlformats.org/officeDocument/2006/relationships/image" Target="../media/image485.emf"/><Relationship Id="rId32" Type="http://schemas.openxmlformats.org/officeDocument/2006/relationships/image" Target="../media/image493.emf"/><Relationship Id="rId37" Type="http://schemas.openxmlformats.org/officeDocument/2006/relationships/image" Target="../media/image498.emf"/><Relationship Id="rId40" Type="http://schemas.openxmlformats.org/officeDocument/2006/relationships/image" Target="../media/image501.emf"/><Relationship Id="rId45" Type="http://schemas.openxmlformats.org/officeDocument/2006/relationships/image" Target="../media/image506.emf"/><Relationship Id="rId53" Type="http://schemas.openxmlformats.org/officeDocument/2006/relationships/image" Target="../media/image514.emf"/><Relationship Id="rId58" Type="http://schemas.openxmlformats.org/officeDocument/2006/relationships/image" Target="../media/image519.emf"/><Relationship Id="rId66" Type="http://schemas.openxmlformats.org/officeDocument/2006/relationships/image" Target="../media/image527.emf"/><Relationship Id="rId74" Type="http://schemas.openxmlformats.org/officeDocument/2006/relationships/image" Target="../media/image535.emf"/><Relationship Id="rId5" Type="http://schemas.openxmlformats.org/officeDocument/2006/relationships/image" Target="../media/image466.emf"/><Relationship Id="rId61" Type="http://schemas.openxmlformats.org/officeDocument/2006/relationships/image" Target="../media/image522.emf"/><Relationship Id="rId19" Type="http://schemas.openxmlformats.org/officeDocument/2006/relationships/image" Target="../media/image480.emf"/><Relationship Id="rId14" Type="http://schemas.openxmlformats.org/officeDocument/2006/relationships/image" Target="../media/image475.emf"/><Relationship Id="rId22" Type="http://schemas.openxmlformats.org/officeDocument/2006/relationships/image" Target="../media/image483.emf"/><Relationship Id="rId27" Type="http://schemas.openxmlformats.org/officeDocument/2006/relationships/image" Target="../media/image488.emf"/><Relationship Id="rId30" Type="http://schemas.openxmlformats.org/officeDocument/2006/relationships/image" Target="../media/image491.emf"/><Relationship Id="rId35" Type="http://schemas.openxmlformats.org/officeDocument/2006/relationships/image" Target="../media/image496.emf"/><Relationship Id="rId43" Type="http://schemas.openxmlformats.org/officeDocument/2006/relationships/image" Target="../media/image504.emf"/><Relationship Id="rId48" Type="http://schemas.openxmlformats.org/officeDocument/2006/relationships/image" Target="../media/image509.emf"/><Relationship Id="rId56" Type="http://schemas.openxmlformats.org/officeDocument/2006/relationships/image" Target="../media/image517.emf"/><Relationship Id="rId64" Type="http://schemas.openxmlformats.org/officeDocument/2006/relationships/image" Target="../media/image525.emf"/><Relationship Id="rId69" Type="http://schemas.openxmlformats.org/officeDocument/2006/relationships/image" Target="../media/image530.emf"/><Relationship Id="rId77" Type="http://schemas.openxmlformats.org/officeDocument/2006/relationships/image" Target="../media/image538.png"/><Relationship Id="rId8" Type="http://schemas.openxmlformats.org/officeDocument/2006/relationships/image" Target="../media/image469.emf"/><Relationship Id="rId51" Type="http://schemas.openxmlformats.org/officeDocument/2006/relationships/image" Target="../media/image512.emf"/><Relationship Id="rId72" Type="http://schemas.openxmlformats.org/officeDocument/2006/relationships/image" Target="../media/image533.emf"/><Relationship Id="rId3" Type="http://schemas.openxmlformats.org/officeDocument/2006/relationships/image" Target="../media/image464.emf"/><Relationship Id="rId12" Type="http://schemas.openxmlformats.org/officeDocument/2006/relationships/image" Target="../media/image473.emf"/><Relationship Id="rId17" Type="http://schemas.openxmlformats.org/officeDocument/2006/relationships/image" Target="../media/image478.emf"/><Relationship Id="rId25" Type="http://schemas.openxmlformats.org/officeDocument/2006/relationships/image" Target="../media/image486.emf"/><Relationship Id="rId33" Type="http://schemas.openxmlformats.org/officeDocument/2006/relationships/image" Target="../media/image494.emf"/><Relationship Id="rId38" Type="http://schemas.openxmlformats.org/officeDocument/2006/relationships/image" Target="../media/image499.emf"/><Relationship Id="rId46" Type="http://schemas.openxmlformats.org/officeDocument/2006/relationships/image" Target="../media/image507.emf"/><Relationship Id="rId59" Type="http://schemas.openxmlformats.org/officeDocument/2006/relationships/image" Target="../media/image520.emf"/><Relationship Id="rId67" Type="http://schemas.openxmlformats.org/officeDocument/2006/relationships/image" Target="../media/image528.emf"/><Relationship Id="rId20" Type="http://schemas.openxmlformats.org/officeDocument/2006/relationships/image" Target="../media/image481.emf"/><Relationship Id="rId41" Type="http://schemas.openxmlformats.org/officeDocument/2006/relationships/image" Target="../media/image502.emf"/><Relationship Id="rId54" Type="http://schemas.openxmlformats.org/officeDocument/2006/relationships/image" Target="../media/image515.emf"/><Relationship Id="rId62" Type="http://schemas.openxmlformats.org/officeDocument/2006/relationships/image" Target="../media/image523.emf"/><Relationship Id="rId70" Type="http://schemas.openxmlformats.org/officeDocument/2006/relationships/image" Target="../media/image531.emf"/><Relationship Id="rId75" Type="http://schemas.openxmlformats.org/officeDocument/2006/relationships/image" Target="../media/image536.emf"/><Relationship Id="rId1" Type="http://schemas.openxmlformats.org/officeDocument/2006/relationships/slideLayout" Target="../slideLayouts/slideLayout12.xml"/><Relationship Id="rId6" Type="http://schemas.openxmlformats.org/officeDocument/2006/relationships/image" Target="../media/image467.emf"/><Relationship Id="rId15" Type="http://schemas.openxmlformats.org/officeDocument/2006/relationships/image" Target="../media/image476.emf"/><Relationship Id="rId23" Type="http://schemas.openxmlformats.org/officeDocument/2006/relationships/image" Target="../media/image484.emf"/><Relationship Id="rId28" Type="http://schemas.openxmlformats.org/officeDocument/2006/relationships/image" Target="../media/image489.emf"/><Relationship Id="rId36" Type="http://schemas.openxmlformats.org/officeDocument/2006/relationships/image" Target="../media/image497.emf"/><Relationship Id="rId49" Type="http://schemas.openxmlformats.org/officeDocument/2006/relationships/image" Target="../media/image510.emf"/><Relationship Id="rId57" Type="http://schemas.openxmlformats.org/officeDocument/2006/relationships/image" Target="../media/image518.emf"/><Relationship Id="rId10" Type="http://schemas.openxmlformats.org/officeDocument/2006/relationships/image" Target="../media/image471.emf"/><Relationship Id="rId31" Type="http://schemas.openxmlformats.org/officeDocument/2006/relationships/image" Target="../media/image492.emf"/><Relationship Id="rId44" Type="http://schemas.openxmlformats.org/officeDocument/2006/relationships/image" Target="../media/image505.emf"/><Relationship Id="rId52" Type="http://schemas.openxmlformats.org/officeDocument/2006/relationships/image" Target="../media/image513.emf"/><Relationship Id="rId60" Type="http://schemas.openxmlformats.org/officeDocument/2006/relationships/image" Target="../media/image521.emf"/><Relationship Id="rId65" Type="http://schemas.openxmlformats.org/officeDocument/2006/relationships/image" Target="../media/image526.emf"/><Relationship Id="rId73" Type="http://schemas.openxmlformats.org/officeDocument/2006/relationships/image" Target="../media/image534.emf"/><Relationship Id="rId4" Type="http://schemas.openxmlformats.org/officeDocument/2006/relationships/image" Target="../media/image465.emf"/><Relationship Id="rId9" Type="http://schemas.openxmlformats.org/officeDocument/2006/relationships/image" Target="../media/image470.emf"/><Relationship Id="rId13" Type="http://schemas.openxmlformats.org/officeDocument/2006/relationships/image" Target="../media/image474.emf"/><Relationship Id="rId18" Type="http://schemas.openxmlformats.org/officeDocument/2006/relationships/image" Target="../media/image479.emf"/><Relationship Id="rId39" Type="http://schemas.openxmlformats.org/officeDocument/2006/relationships/image" Target="../media/image500.emf"/><Relationship Id="rId34" Type="http://schemas.openxmlformats.org/officeDocument/2006/relationships/image" Target="../media/image495.emf"/><Relationship Id="rId50" Type="http://schemas.openxmlformats.org/officeDocument/2006/relationships/image" Target="../media/image511.emf"/><Relationship Id="rId55" Type="http://schemas.openxmlformats.org/officeDocument/2006/relationships/image" Target="../media/image516.emf"/><Relationship Id="rId76" Type="http://schemas.openxmlformats.org/officeDocument/2006/relationships/image" Target="../media/image537.emf"/><Relationship Id="rId7" Type="http://schemas.openxmlformats.org/officeDocument/2006/relationships/image" Target="../media/image468.emf"/><Relationship Id="rId71" Type="http://schemas.openxmlformats.org/officeDocument/2006/relationships/image" Target="../media/image532.emf"/><Relationship Id="rId2" Type="http://schemas.openxmlformats.org/officeDocument/2006/relationships/notesSlide" Target="../notesSlides/notesSlide9.xml"/><Relationship Id="rId29" Type="http://schemas.openxmlformats.org/officeDocument/2006/relationships/image" Target="../media/image49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2018</a:t>
            </a:r>
          </a:p>
        </p:txBody>
      </p:sp>
      <p:sp>
        <p:nvSpPr>
          <p:cNvPr id="22" name="Rectangle 1280"/>
          <p:cNvSpPr>
            <a:spLocks noChangeArrowheads="1"/>
          </p:cNvSpPr>
          <p:nvPr/>
        </p:nvSpPr>
        <p:spPr bwMode="auto">
          <a:xfrm>
            <a:off x="143992" y="2035324"/>
            <a:ext cx="4608512"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divot">
            <a:fgClr>
              <a:srgbClr val="CCFF66"/>
            </a:fgClr>
            <a:bgClr>
              <a:schemeClr val="bg1"/>
            </a:bgClr>
          </a:pattFill>
          <a:ln w="28575">
            <a:solidFill>
              <a:schemeClr val="accent2">
                <a:lumMod val="75000"/>
                <a:alpha val="99000"/>
              </a:schemeClr>
            </a:solidFill>
            <a:miter lim="800000"/>
            <a:headEnd/>
            <a:tailEnd/>
          </a:ln>
        </p:spPr>
        <p:txBody>
          <a:bodyPr lIns="91425" tIns="45713" rIns="91425" bIns="45713"/>
          <a:lstStyle/>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Beran s.r.o.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JT-Service s.r.o.</a:t>
            </a:r>
          </a:p>
          <a:p>
            <a:pPr algn="ctr" eaLnBrk="0" hangingPunct="0">
              <a:defRPr/>
            </a:pPr>
            <a:r>
              <a:rPr lang="cs-CZ" sz="2100" dirty="0" err="1">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 Štětí a.s.</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rPr>
              <a:t>D</a:t>
            </a:r>
            <a:r>
              <a:rPr lang="en-GB" sz="2100"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GEAR SERVICE s.r.o.</a:t>
            </a:r>
          </a:p>
        </p:txBody>
      </p:sp>
      <p:sp>
        <p:nvSpPr>
          <p:cNvPr id="13" name="Rectangle 1339"/>
          <p:cNvSpPr>
            <a:spLocks noChangeArrowheads="1"/>
          </p:cNvSpPr>
          <p:nvPr/>
        </p:nvSpPr>
        <p:spPr bwMode="auto">
          <a:xfrm>
            <a:off x="165687" y="631476"/>
            <a:ext cx="4586817"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10484" y="4311027"/>
            <a:ext cx="4722510" cy="2546063"/>
          </a:xfrm>
          <a:prstGeom prst="rect">
            <a:avLst/>
          </a:prstGeom>
          <a:blipFill>
            <a:blip r:embed="rId6">
              <a:alphaModFix amt="44000"/>
            </a:blip>
            <a:stretch>
              <a:fillRect/>
            </a:stretch>
          </a:blipFill>
          <a:ln w="73025" cap="rnd" cmpd="sng">
            <a:solidFill>
              <a:srgbClr val="FFFF00"/>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3600" dirty="0">
                <a:ln w="28575" cap="rnd" cmpd="dbl">
                  <a:noFill/>
                  <a:bevel/>
                </a:ln>
                <a:effectLst/>
                <a:latin typeface="Algerian" panose="04020705040A02060702" pitchFamily="82" charset="0"/>
                <a:ea typeface="Gungsuh" pitchFamily="18" charset="-127"/>
                <a:cs typeface="Arial" panose="020B0604020202020204" pitchFamily="34" charset="0"/>
              </a:rPr>
              <a:t> </a:t>
            </a:r>
            <a:r>
              <a:rPr lang="cs-CZ" sz="4800" dirty="0">
                <a:ln w="28575" cap="rnd" cmpd="dbl">
                  <a:solidFill>
                    <a:srgbClr val="000099"/>
                  </a:solidFill>
                  <a:bevel/>
                </a:ln>
                <a:solidFill>
                  <a:srgbClr val="FF0000"/>
                </a:solidFill>
                <a:effectLst/>
                <a:latin typeface="Algerian" panose="04020705040A02060702" pitchFamily="82" charset="0"/>
                <a:ea typeface="STHupo" panose="020B0503020204020204" pitchFamily="2" charset="-122"/>
                <a:cs typeface="Arial" panose="020B0604020202020204" pitchFamily="34" charset="0"/>
              </a:rPr>
              <a:t>16.</a:t>
            </a:r>
          </a:p>
          <a:p>
            <a:pPr algn="ctr" eaLnBrk="0" hangingPunct="0">
              <a:defRPr/>
            </a:pPr>
            <a:r>
              <a:rPr lang="cs-CZ" sz="5400" dirty="0">
                <a:ln w="28575" cap="rnd" cmpd="dbl">
                  <a:solidFill>
                    <a:srgbClr val="000099"/>
                  </a:solidFill>
                  <a:bevel/>
                </a:ln>
                <a:solidFill>
                  <a:srgbClr val="FF0000"/>
                </a:solidFill>
                <a:effectLst/>
                <a:latin typeface="Algerian" panose="04020705040A02060702" pitchFamily="82" charset="0"/>
                <a:ea typeface="STHupo" panose="020B0503020204020204" pitchFamily="2" charset="-122"/>
                <a:cs typeface="Arial" panose="020B0604020202020204" pitchFamily="34" charset="0"/>
              </a:rPr>
              <a:t>TJ Spartak </a:t>
            </a:r>
          </a:p>
          <a:p>
            <a:pPr algn="ctr" eaLnBrk="0" hangingPunct="0">
              <a:defRPr/>
            </a:pPr>
            <a:r>
              <a:rPr lang="cs-CZ" sz="5400" dirty="0">
                <a:ln w="28575" cap="rnd" cmpd="dbl">
                  <a:solidFill>
                    <a:srgbClr val="000099"/>
                  </a:solidFill>
                  <a:bevel/>
                </a:ln>
                <a:solidFill>
                  <a:srgbClr val="FF0000"/>
                </a:solidFill>
                <a:effectLst/>
                <a:latin typeface="Algerian" panose="04020705040A02060702" pitchFamily="82" charset="0"/>
                <a:ea typeface="STHupo" panose="020B0503020204020204" pitchFamily="2" charset="-122"/>
                <a:cs typeface="Arial" panose="020B0604020202020204" pitchFamily="34" charset="0"/>
              </a:rPr>
              <a:t>Perštejn, </a:t>
            </a:r>
            <a:r>
              <a:rPr lang="cs-CZ" sz="5400" dirty="0" err="1">
                <a:ln w="28575" cap="rnd" cmpd="dbl">
                  <a:solidFill>
                    <a:srgbClr val="000099"/>
                  </a:solidFill>
                  <a:bevel/>
                </a:ln>
                <a:solidFill>
                  <a:srgbClr val="FF0000"/>
                </a:solidFill>
                <a:effectLst/>
                <a:latin typeface="Algerian" panose="04020705040A02060702" pitchFamily="82" charset="0"/>
                <a:ea typeface="STHupo" panose="020B0503020204020204" pitchFamily="2" charset="-122"/>
                <a:cs typeface="Arial" panose="020B0604020202020204" pitchFamily="34" charset="0"/>
              </a:rPr>
              <a:t>z.s</a:t>
            </a:r>
            <a:endParaRPr lang="cs-CZ" sz="5400" dirty="0">
              <a:ln w="28575" cap="rnd" cmpd="dbl">
                <a:solidFill>
                  <a:srgbClr val="000099"/>
                </a:solidFill>
                <a:bevel/>
              </a:ln>
              <a:solidFill>
                <a:srgbClr val="FF0000"/>
              </a:solidFill>
              <a:effectLst/>
              <a:latin typeface="Algerian" panose="04020705040A02060702" pitchFamily="82" charset="0"/>
              <a:ea typeface="STHupo" panose="020B0503020204020204" pitchFamily="2" charset="-122"/>
              <a:cs typeface="Arial" panose="020B0604020202020204" pitchFamily="34" charset="0"/>
            </a:endParaRPr>
          </a:p>
        </p:txBody>
      </p:sp>
      <p:sp>
        <p:nvSpPr>
          <p:cNvPr id="16" name="TextovéPole 15"/>
          <p:cNvSpPr txBox="1"/>
          <p:nvPr/>
        </p:nvSpPr>
        <p:spPr>
          <a:xfrm>
            <a:off x="5410484" y="2683396"/>
            <a:ext cx="4712610" cy="1440160"/>
          </a:xfrm>
          <a:prstGeom prst="rect">
            <a:avLst/>
          </a:prstGeom>
          <a:blipFill>
            <a:blip r:embed="rId7">
              <a:alphaModFix amt="44000"/>
            </a:blip>
            <a:stretch>
              <a:fillRect/>
            </a:stretch>
          </a:blipFill>
          <a:ln w="79375" cap="rnd" cmpd="sng">
            <a:solidFill>
              <a:srgbClr val="FF6600"/>
            </a:solidFill>
            <a:prstDash val="sysDot"/>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3600" dirty="0">
                <a:ln w="12700">
                  <a:solidFill>
                    <a:srgbClr val="33CC33"/>
                  </a:solidFill>
                </a:ln>
                <a:solidFill>
                  <a:srgbClr val="0033CC"/>
                </a:solidFill>
                <a:effectLst>
                  <a:reflection endPos="0" dist="50800" dir="5400000" sy="-100000" algn="bl" rotWithShape="0"/>
                </a:effectLst>
                <a:latin typeface="Lucida Bright" panose="02040602050505020304" pitchFamily="18" charset="0"/>
                <a:ea typeface="FangSong" pitchFamily="49" charset="-122"/>
                <a:cs typeface="Arial" panose="020B0604020202020204" pitchFamily="34" charset="0"/>
              </a:rPr>
              <a:t>16.6.2018 sobota    </a:t>
            </a:r>
          </a:p>
          <a:p>
            <a:pPr algn="ctr"/>
            <a:r>
              <a:rPr lang="cs-CZ" sz="3600" dirty="0">
                <a:ln w="12700">
                  <a:solidFill>
                    <a:srgbClr val="33CC33"/>
                  </a:solidFill>
                </a:ln>
                <a:solidFill>
                  <a:srgbClr val="0033CC"/>
                </a:solidFill>
                <a:effectLst>
                  <a:reflection endPos="0" dist="50800" dir="5400000" sy="-100000" algn="bl" rotWithShape="0"/>
                </a:effectLst>
                <a:latin typeface="Lucida Bright" panose="02040602050505020304" pitchFamily="18" charset="0"/>
                <a:ea typeface="FangSong" pitchFamily="49" charset="-122"/>
                <a:cs typeface="Arial" panose="020B0604020202020204" pitchFamily="34" charset="0"/>
              </a:rPr>
              <a:t>10:15 hod  30. kolo</a:t>
            </a:r>
          </a:p>
        </p:txBody>
      </p:sp>
      <p:sp>
        <p:nvSpPr>
          <p:cNvPr id="17" name="AutoShape 3" descr="ů§"/>
          <p:cNvSpPr>
            <a:spLocks noChangeArrowheads="1"/>
          </p:cNvSpPr>
          <p:nvPr/>
        </p:nvSpPr>
        <p:spPr bwMode="auto">
          <a:xfrm>
            <a:off x="5400576" y="62846"/>
            <a:ext cx="4752528" cy="1127576"/>
          </a:xfrm>
          <a:prstGeom prst="flowChartAlternateProcess">
            <a:avLst/>
          </a:prstGeom>
          <a:gradFill>
            <a:gsLst>
              <a:gs pos="24000">
                <a:srgbClr val="66FF99"/>
              </a:gs>
              <a:gs pos="59000">
                <a:srgbClr val="FFCC66"/>
              </a:gs>
            </a:gsLst>
            <a:lin ang="5400000" scaled="1"/>
          </a:gradFill>
          <a:ln w="69850" cap="flat" cmpd="sng">
            <a:solidFill>
              <a:schemeClr val="tx1"/>
            </a:solidFill>
            <a:prstDash val="solid"/>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600" dirty="0">
                <a:ln w="3175" cap="rnd">
                  <a:solidFill>
                    <a:schemeClr val="accent6">
                      <a:lumMod val="60000"/>
                      <a:lumOff val="40000"/>
                    </a:schemeClr>
                  </a:solidFill>
                  <a:miter lim="800000"/>
                </a:ln>
                <a:solidFill>
                  <a:srgbClr val="996633"/>
                </a:solidFill>
                <a:latin typeface="Imprint MT Shadow" panose="04020605060303030202" pitchFamily="82" charset="0"/>
                <a:ea typeface="SimHei" pitchFamily="49" charset="-122"/>
                <a:cs typeface="Arial" panose="020B0604020202020204" pitchFamily="34" charset="0"/>
              </a:rPr>
              <a:t>Fotbalový zpravodaj</a:t>
            </a:r>
          </a:p>
          <a:p>
            <a:pPr algn="ctr" eaLnBrk="0" hangingPunct="0">
              <a:defRPr/>
            </a:pPr>
            <a:r>
              <a:rPr lang="cs-CZ" sz="3600" dirty="0">
                <a:ln w="3175" cap="rnd">
                  <a:solidFill>
                    <a:schemeClr val="accent6">
                      <a:lumMod val="60000"/>
                      <a:lumOff val="40000"/>
                    </a:schemeClr>
                  </a:solidFill>
                  <a:miter lim="800000"/>
                </a:ln>
                <a:solidFill>
                  <a:srgbClr val="996633"/>
                </a:solidFill>
                <a:latin typeface="Imprint MT Shadow" panose="04020605060303030202" pitchFamily="82" charset="0"/>
                <a:ea typeface="SimHei" pitchFamily="49" charset="-122"/>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00576" y="1397705"/>
            <a:ext cx="4722518" cy="1067403"/>
          </a:xfrm>
          <a:prstGeom prst="rect">
            <a:avLst/>
          </a:prstGeom>
          <a:pattFill prst="lgGrid">
            <a:fgClr>
              <a:srgbClr val="FFFF66"/>
            </a:fgClr>
            <a:bgClr>
              <a:schemeClr val="bg1"/>
            </a:bgClr>
          </a:pattFill>
          <a:ln w="57150" cmpd="sng">
            <a:solidFill>
              <a:srgbClr val="99CC00"/>
            </a:solidFill>
            <a:prstDash val="dash"/>
            <a:miter lim="800000"/>
          </a:ln>
          <a:effectLst>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200" dirty="0">
                <a:ln w="6350" cap="sq">
                  <a:noFill/>
                  <a:prstDash val="solid"/>
                  <a:miter lim="800000"/>
                </a:ln>
                <a:solidFill>
                  <a:srgbClr val="CC0099"/>
                </a:solidFill>
                <a:effectLst/>
                <a:latin typeface="Tahoma" panose="020B0604030504040204" pitchFamily="34" charset="0"/>
                <a:ea typeface="Tahoma" panose="020B0604030504040204" pitchFamily="34" charset="0"/>
                <a:cs typeface="Tahoma" panose="020B0604030504040204" pitchFamily="34" charset="0"/>
              </a:rPr>
              <a:t>Sezóna 2017/2018</a:t>
            </a:r>
          </a:p>
          <a:p>
            <a:pPr algn="ctr"/>
            <a:r>
              <a:rPr lang="cs-CZ" sz="3200" dirty="0">
                <a:ln w="6350" cap="sq">
                  <a:noFill/>
                  <a:prstDash val="solid"/>
                  <a:miter lim="800000"/>
                </a:ln>
                <a:solidFill>
                  <a:srgbClr val="CC0099"/>
                </a:solidFill>
                <a:effectLst/>
                <a:latin typeface="Tahoma" panose="020B0604030504040204" pitchFamily="34" charset="0"/>
                <a:ea typeface="Tahoma" panose="020B0604030504040204" pitchFamily="34" charset="0"/>
                <a:cs typeface="Tahoma" panose="020B0604030504040204" pitchFamily="34" charset="0"/>
              </a:rPr>
              <a:t>Ústecký přebor Jaro</a:t>
            </a:r>
          </a:p>
        </p:txBody>
      </p:sp>
      <p:pic>
        <p:nvPicPr>
          <p:cNvPr id="20" name="Obrázek 19" descr="Vector Logos, &lt;strong&gt;Logo&lt;/strong&gt; Templates Free Download | seek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0616" y="4502415"/>
            <a:ext cx="720080" cy="729163"/>
          </a:xfrm>
          <a:prstGeom prst="rect">
            <a:avLst/>
          </a:prstGeom>
        </p:spPr>
      </p:pic>
      <p:pic>
        <p:nvPicPr>
          <p:cNvPr id="2" name="Obrázek 1"/>
          <p:cNvPicPr>
            <a:picLocks noChangeAspect="1"/>
          </p:cNvPicPr>
          <p:nvPr/>
        </p:nvPicPr>
        <p:blipFill>
          <a:blip r:embed="rId9"/>
          <a:stretch>
            <a:fillRect/>
          </a:stretch>
        </p:blipFill>
        <p:spPr>
          <a:xfrm>
            <a:off x="9000976" y="4555604"/>
            <a:ext cx="666247" cy="6759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graphicFrame>
        <p:nvGraphicFramePr>
          <p:cNvPr id="65" name="Tabulka 64"/>
          <p:cNvGraphicFramePr>
            <a:graphicFrameLocks noGrp="1"/>
          </p:cNvGraphicFramePr>
          <p:nvPr>
            <p:extLst>
              <p:ext uri="{D42A27DB-BD31-4B8C-83A1-F6EECF244321}">
                <p14:modId xmlns:p14="http://schemas.microsoft.com/office/powerpoint/2010/main" val="3113840090"/>
              </p:ext>
            </p:extLst>
          </p:nvPr>
        </p:nvGraphicFramePr>
        <p:xfrm>
          <a:off x="143992" y="4022933"/>
          <a:ext cx="4722066" cy="2908935"/>
        </p:xfrm>
        <a:graphic>
          <a:graphicData uri="http://schemas.openxmlformats.org/drawingml/2006/table">
            <a:tbl>
              <a:tblPr/>
              <a:tblGrid>
                <a:gridCol w="230064">
                  <a:extLst>
                    <a:ext uri="{9D8B030D-6E8A-4147-A177-3AD203B41FA5}">
                      <a16:colId xmlns:a16="http://schemas.microsoft.com/office/drawing/2014/main" val="3118000021"/>
                    </a:ext>
                  </a:extLst>
                </a:gridCol>
                <a:gridCol w="437122">
                  <a:extLst>
                    <a:ext uri="{9D8B030D-6E8A-4147-A177-3AD203B41FA5}">
                      <a16:colId xmlns:a16="http://schemas.microsoft.com/office/drawing/2014/main" val="3881670474"/>
                    </a:ext>
                  </a:extLst>
                </a:gridCol>
                <a:gridCol w="1406267">
                  <a:extLst>
                    <a:ext uri="{9D8B030D-6E8A-4147-A177-3AD203B41FA5}">
                      <a16:colId xmlns:a16="http://schemas.microsoft.com/office/drawing/2014/main" val="528435366"/>
                    </a:ext>
                  </a:extLst>
                </a:gridCol>
                <a:gridCol w="368103">
                  <a:extLst>
                    <a:ext uri="{9D8B030D-6E8A-4147-A177-3AD203B41FA5}">
                      <a16:colId xmlns:a16="http://schemas.microsoft.com/office/drawing/2014/main" val="1661943444"/>
                    </a:ext>
                  </a:extLst>
                </a:gridCol>
                <a:gridCol w="356599">
                  <a:extLst>
                    <a:ext uri="{9D8B030D-6E8A-4147-A177-3AD203B41FA5}">
                      <a16:colId xmlns:a16="http://schemas.microsoft.com/office/drawing/2014/main" val="1004974920"/>
                    </a:ext>
                  </a:extLst>
                </a:gridCol>
                <a:gridCol w="230064">
                  <a:extLst>
                    <a:ext uri="{9D8B030D-6E8A-4147-A177-3AD203B41FA5}">
                      <a16:colId xmlns:a16="http://schemas.microsoft.com/office/drawing/2014/main" val="3849547157"/>
                    </a:ext>
                  </a:extLst>
                </a:gridCol>
                <a:gridCol w="230064">
                  <a:extLst>
                    <a:ext uri="{9D8B030D-6E8A-4147-A177-3AD203B41FA5}">
                      <a16:colId xmlns:a16="http://schemas.microsoft.com/office/drawing/2014/main" val="4218858119"/>
                    </a:ext>
                  </a:extLst>
                </a:gridCol>
                <a:gridCol w="230064">
                  <a:extLst>
                    <a:ext uri="{9D8B030D-6E8A-4147-A177-3AD203B41FA5}">
                      <a16:colId xmlns:a16="http://schemas.microsoft.com/office/drawing/2014/main" val="133062516"/>
                    </a:ext>
                  </a:extLst>
                </a:gridCol>
                <a:gridCol w="575161">
                  <a:extLst>
                    <a:ext uri="{9D8B030D-6E8A-4147-A177-3AD203B41FA5}">
                      <a16:colId xmlns:a16="http://schemas.microsoft.com/office/drawing/2014/main" val="293704549"/>
                    </a:ext>
                  </a:extLst>
                </a:gridCol>
                <a:gridCol w="370978">
                  <a:extLst>
                    <a:ext uri="{9D8B030D-6E8A-4147-A177-3AD203B41FA5}">
                      <a16:colId xmlns:a16="http://schemas.microsoft.com/office/drawing/2014/main" val="1917000689"/>
                    </a:ext>
                  </a:extLst>
                </a:gridCol>
                <a:gridCol w="287580">
                  <a:extLst>
                    <a:ext uri="{9D8B030D-6E8A-4147-A177-3AD203B41FA5}">
                      <a16:colId xmlns:a16="http://schemas.microsoft.com/office/drawing/2014/main" val="3793491181"/>
                    </a:ext>
                  </a:extLst>
                </a:gridCol>
              </a:tblGrid>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61669817"/>
                  </a:ext>
                </a:extLst>
              </a:tr>
              <a:tr h="15788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Ústecký přebor dospělých 2017-2018 po 29.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31402974"/>
                  </a:ext>
                </a:extLst>
              </a:tr>
              <a:tr h="280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105:35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07797592"/>
                  </a:ext>
                </a:extLst>
              </a:tr>
              <a:tr h="1442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69:38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63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72552303"/>
                  </a:ext>
                </a:extLst>
              </a:tr>
              <a:tr h="25294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58:33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54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33886038"/>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66:52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80320845"/>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Spartak Perštejn,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67:57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26424086"/>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41:59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90150172"/>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55:66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79783966"/>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61:66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15628558"/>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50:55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90735446"/>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66:74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91839882"/>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51:66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32890375"/>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54:72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79320965"/>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56:73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52776741"/>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54:88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53936314"/>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53:59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6111468"/>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Jiskra Modrá,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49:62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73413637"/>
                  </a:ext>
                </a:extLst>
              </a:tr>
              <a:tr h="11713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13487149"/>
                  </a:ext>
                </a:extLst>
              </a:tr>
            </a:tbl>
          </a:graphicData>
        </a:graphic>
      </p:graphicFrame>
      <p:sp>
        <p:nvSpPr>
          <p:cNvPr id="66" name="TextovéPole 65"/>
          <p:cNvSpPr txBox="1"/>
          <p:nvPr/>
        </p:nvSpPr>
        <p:spPr>
          <a:xfrm>
            <a:off x="143992" y="845736"/>
            <a:ext cx="4712192" cy="3277820"/>
          </a:xfrm>
          <a:prstGeom prst="rect">
            <a:avLst/>
          </a:prstGeom>
          <a:pattFill prst="pct40">
            <a:fgClr>
              <a:srgbClr val="FFFF99"/>
            </a:fgClr>
            <a:bgClr>
              <a:schemeClr val="bg1"/>
            </a:bgClr>
          </a:pattFill>
          <a:effectLst>
            <a:softEdge rad="0"/>
          </a:effectLst>
        </p:spPr>
        <p:txBody>
          <a:bodyPr wrap="square" rtlCol="0">
            <a:spAutoFit/>
          </a:bodyPr>
          <a:lstStyle/>
          <a:p>
            <a:pPr algn="just"/>
            <a:r>
              <a:rPr lang="cs-CZ" sz="1150" dirty="0">
                <a:latin typeface="Arial" panose="020B0604020202020204" pitchFamily="34" charset="0"/>
                <a:cs typeface="Arial" panose="020B0604020202020204" pitchFamily="34" charset="0"/>
              </a:rPr>
              <a:t>O 1. místě je rozhodnuto. Most má náskok před posledním kolem 6 bodů a postupuje. I na dalších 3 místech už se pořadí měnit nebude. Naše mužstvo skončí na 2.místě a 3. místo je vyhrazeno Vilémovu. Bramborovou medaili vybojovali hráči Srbic. 5. místo ještě může získat Perštejn, který má o 2 body více než Jílové. To v posledním kole zajíždí do Vilémova, který mu body zadarmo nedá. Od 7. až po 12. místo je rozdíl 4 bodů v pořadí Modlany, </a:t>
            </a:r>
            <a:r>
              <a:rPr lang="cs-CZ" sz="1150" dirty="0" err="1">
                <a:latin typeface="Arial" panose="020B0604020202020204" pitchFamily="34" charset="0"/>
                <a:cs typeface="Arial" panose="020B0604020202020204" pitchFamily="34" charset="0"/>
              </a:rPr>
              <a:t>Brná</a:t>
            </a:r>
            <a:r>
              <a:rPr lang="cs-CZ" sz="1150" dirty="0">
                <a:latin typeface="Arial" panose="020B0604020202020204" pitchFamily="34" charset="0"/>
                <a:cs typeface="Arial" panose="020B0604020202020204" pitchFamily="34" charset="0"/>
              </a:rPr>
              <a:t>, Krupka, Kadaň, Horní Jiřetín/Litvínov, Žatec a všechna tato mužstva mají jistotu účasti v Ústeckém přeboru i v příštím roce. Pak už zbývají jen 4 týmy, které jistotu záchrany nemají. Jednak se neví kolik týmů bude sestupovat, zda 2 nebo 3. Všechno je to odvislé od sestupu z divize, kde jsou jisté v cestě dolů Hrobce. Pokud zůstane pouze u nich, tak sestupují 2 týmy. </a:t>
            </a:r>
            <a:r>
              <a:rPr lang="cs-CZ" sz="1150" dirty="0" err="1">
                <a:latin typeface="Arial" panose="020B0604020202020204" pitchFamily="34" charset="0"/>
                <a:cs typeface="Arial" panose="020B0604020202020204" pitchFamily="34" charset="0"/>
              </a:rPr>
              <a:t>ModroU</a:t>
            </a:r>
            <a:r>
              <a:rPr lang="cs-CZ" sz="1150" dirty="0">
                <a:latin typeface="Arial" panose="020B0604020202020204" pitchFamily="34" charset="0"/>
                <a:cs typeface="Arial" panose="020B0604020202020204" pitchFamily="34" charset="0"/>
              </a:rPr>
              <a:t> už nic nezachrání. To Bílina po výhře v Modlanech ožila a naopak Neštěmice s Litoměřickem B vysoko v minulém kole prohrály. Pokud by Bílina v posledním kole vyhrála, tak Litoměřicko B musí na záchranu v posledním kole bodovat. Situace se tu může ještě zamotat.  </a:t>
            </a:r>
          </a:p>
        </p:txBody>
      </p:sp>
      <p:sp>
        <p:nvSpPr>
          <p:cNvPr id="67" name="TextovéPole 66"/>
          <p:cNvSpPr txBox="1"/>
          <p:nvPr/>
        </p:nvSpPr>
        <p:spPr>
          <a:xfrm>
            <a:off x="143992" y="91108"/>
            <a:ext cx="4536504" cy="646331"/>
          </a:xfrm>
          <a:prstGeom prst="rect">
            <a:avLst/>
          </a:prstGeom>
          <a:gradFill>
            <a:gsLst>
              <a:gs pos="83000">
                <a:srgbClr val="45E34D"/>
              </a:gs>
              <a:gs pos="100000">
                <a:schemeClr val="accent1">
                  <a:lumMod val="30000"/>
                  <a:lumOff val="70000"/>
                </a:schemeClr>
              </a:gs>
            </a:gsLst>
            <a:lin ang="5400000" scaled="1"/>
          </a:gradFill>
          <a:effectLst>
            <a:softEdge rad="0"/>
          </a:effectLst>
        </p:spPr>
        <p:txBody>
          <a:bodyPr wrap="square" rtlCol="0">
            <a:spAutoFit/>
          </a:bodyPr>
          <a:lstStyle/>
          <a:p>
            <a:pPr algn="ctr"/>
            <a:r>
              <a:rPr lang="cs-CZ" sz="1800" dirty="0">
                <a:latin typeface="Arial Black" panose="020B0A04020102020204" pitchFamily="34" charset="0"/>
              </a:rPr>
              <a:t>Postavení před posledním kolem Ústeckého přeboru dospělých</a:t>
            </a:r>
          </a:p>
        </p:txBody>
      </p:sp>
      <p:sp>
        <p:nvSpPr>
          <p:cNvPr id="76" name="Obdélník 75"/>
          <p:cNvSpPr/>
          <p:nvPr/>
        </p:nvSpPr>
        <p:spPr>
          <a:xfrm>
            <a:off x="5616600" y="1531094"/>
            <a:ext cx="4392488" cy="5328766"/>
          </a:xfrm>
          <a:prstGeom prst="rect">
            <a:avLst/>
          </a:prstGeom>
        </p:spPr>
        <p:txBody>
          <a:bodyPr wrap="square">
            <a:spAutoFit/>
          </a:bodyPr>
          <a:lstStyle/>
          <a:p>
            <a:pPr algn="ctr">
              <a:lnSpc>
                <a:spcPct val="107000"/>
              </a:lnSpc>
              <a:spcAft>
                <a:spcPts val="0"/>
              </a:spcAft>
            </a:pPr>
            <a:r>
              <a:rPr lang="cs-CZ" sz="1800" u="sng" dirty="0">
                <a:solidFill>
                  <a:srgbClr val="151515"/>
                </a:solidFill>
                <a:highlight>
                  <a:srgbClr val="FFFF00"/>
                </a:highlight>
                <a:latin typeface="Arial" panose="020B0604020202020204" pitchFamily="34" charset="0"/>
                <a:ea typeface="Calibri" panose="020F0502020204030204" pitchFamily="34" charset="0"/>
                <a:cs typeface="Times New Roman" panose="02020603050405020304" pitchFamily="18" charset="0"/>
              </a:rPr>
              <a:t>FK SEKO Louny/J. Chomutov-SK Štětí</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solidFill>
                  <a:srgbClr val="151515"/>
                </a:solidFill>
                <a:highlight>
                  <a:srgbClr val="FFFF00"/>
                </a:highlight>
                <a:latin typeface="Arial" panose="020B0604020202020204" pitchFamily="34" charset="0"/>
                <a:ea typeface="Calibri" panose="020F0502020204030204" pitchFamily="34" charset="0"/>
                <a:cs typeface="Times New Roman" panose="02020603050405020304" pitchFamily="18" charset="0"/>
              </a:rPr>
              <a:t>8:2(5:1) 3.6.2018</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solidFill>
                  <a:srgbClr val="151515"/>
                </a:solidFill>
                <a:highlight>
                  <a:srgbClr val="FFFF00"/>
                </a:highlight>
                <a:latin typeface="Arial" panose="020B0604020202020204" pitchFamily="34" charset="0"/>
                <a:ea typeface="Calibri" panose="020F0502020204030204" pitchFamily="34" charset="0"/>
                <a:cs typeface="Times New Roman" panose="02020603050405020304" pitchFamily="18" charset="0"/>
              </a:rPr>
              <a:t>4.nadstavba Ústecký přebor</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Na hřiště favorita jsme odjeli s cílem pokusit se překvapit. Naše plány však zhatila hned v 5. minutě chyba brankáře, který nahrál přímo Cimrmanovi a pro už nebylo těžké otevřít skóre zápasu na 1:0. Něco podobného se opakovalo o 3 minuty později  a po brance </a:t>
            </a:r>
            <a:r>
              <a:rPr lang="cs-CZ" sz="1100" b="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Majara</a:t>
            </a:r>
            <a:r>
              <a:rPr lang="cs-CZ" sz="1100"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už to bylo 2:0. No a aby toho nebylo málo, tak v 11. minutě už jsme prohrávali 3:0. Nepohlídali jsme nabíhajícího hráče po levé straně a po centru zprava jsme lovili balón ze sítě. Až potom jsme se zmobilizovali a vypracovali si i nějaké ty náznaky šancí, ale ani jeden jsme do úspěšného konce nedotáhli. Hráčům domácího týmu se dařilo o mnoho lépe. Hodně jsme tomu ale napomohli i individuálními chybami v zadních řadách. Ve 21. minutě jsme inkasovali na 4:0 a za další minutu už to bylo dokonce 5:0. Jednoho gólu jsme se v sítí domácích v 1. poločase přeci jenom dočkali. Po centru  Anety </a:t>
            </a:r>
            <a:r>
              <a:rPr lang="cs-CZ" sz="1100" b="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Kožarské</a:t>
            </a:r>
            <a:r>
              <a:rPr lang="cs-CZ" sz="1100"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neudržel brankář míč pod kontrolou  a atakující Daniel Hromy snížil na 1:5. Na úplném začátku 2. poločasu se nám podařilo sehrát nejhezčí akci zápasu. Trojice borců Hromy, </a:t>
            </a:r>
            <a:r>
              <a:rPr lang="cs-CZ" sz="1100" b="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Salka</a:t>
            </a:r>
            <a:r>
              <a:rPr lang="cs-CZ" sz="1100"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cs-CZ" sz="1100" b="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Širochoman</a:t>
            </a:r>
            <a:r>
              <a:rPr lang="cs-CZ" sz="1100"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si od vlastní branky až před branku soupeře zahrála ne jeden dotek a celou kombinaci zakončil Daniel Hromy brankou na 2:5. Za výkon v těchto minutách utkání zaslouží naše mužstvo dobrou známku. Dobře jsme kombinovali, hráči se nabízeli, chtěli hrát a jediné co chybělo byla koncovka. S blížícím se koncem zápasu nám ale ubývaly síly a domácí začali střílet další góly. Ve 47., resp. 48. minutě hned 2x skóroval Adam Holý a konečný na 9:2 uzavřel Jakub Kalous v 53. minutě.</a:t>
            </a:r>
            <a:endParaRPr lang="cs-CZ"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ovéPole 76"/>
          <p:cNvSpPr txBox="1"/>
          <p:nvPr/>
        </p:nvSpPr>
        <p:spPr>
          <a:xfrm>
            <a:off x="5616600" y="91108"/>
            <a:ext cx="4392488" cy="1323439"/>
          </a:xfrm>
          <a:prstGeom prst="rect">
            <a:avLst/>
          </a:prstGeom>
          <a:blipFill>
            <a:blip r:embed="rId63">
              <a:alphaModFix amt="79000"/>
            </a:blip>
            <a:stretch>
              <a:fillRect/>
            </a:stretch>
          </a:blipFill>
          <a:effectLst>
            <a:softEdge rad="0"/>
          </a:effectLst>
        </p:spPr>
        <p:txBody>
          <a:bodyPr wrap="square" rtlCol="0">
            <a:spAutoFit/>
          </a:bodyPr>
          <a:lstStyle/>
          <a:p>
            <a:pPr algn="ctr"/>
            <a:r>
              <a:rPr lang="cs-CZ" sz="2000" dirty="0">
                <a:solidFill>
                  <a:srgbClr val="000099"/>
                </a:solidFill>
                <a:latin typeface="Arial Black" panose="020B0A04020102020204" pitchFamily="34" charset="0"/>
              </a:rPr>
              <a:t>Fotbal je o chybách  a těch naši mladší žáci udělali hodně. Kvalitní soupeř trestal téměř každou.</a:t>
            </a:r>
          </a:p>
        </p:txBody>
      </p:sp>
    </p:spTree>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32824"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graphicFrame>
        <p:nvGraphicFramePr>
          <p:cNvPr id="8" name="Tabulka 7"/>
          <p:cNvGraphicFramePr>
            <a:graphicFrameLocks noGrp="1"/>
          </p:cNvGraphicFramePr>
          <p:nvPr>
            <p:extLst>
              <p:ext uri="{D42A27DB-BD31-4B8C-83A1-F6EECF244321}">
                <p14:modId xmlns:p14="http://schemas.microsoft.com/office/powerpoint/2010/main" val="2354855748"/>
              </p:ext>
            </p:extLst>
          </p:nvPr>
        </p:nvGraphicFramePr>
        <p:xfrm>
          <a:off x="5452414" y="93936"/>
          <a:ext cx="4680520" cy="6853011"/>
        </p:xfrm>
        <a:graphic>
          <a:graphicData uri="http://schemas.openxmlformats.org/drawingml/2006/table">
            <a:tbl>
              <a:tblPr/>
              <a:tblGrid>
                <a:gridCol w="1178734">
                  <a:extLst>
                    <a:ext uri="{9D8B030D-6E8A-4147-A177-3AD203B41FA5}">
                      <a16:colId xmlns:a16="http://schemas.microsoft.com/office/drawing/2014/main" val="4190620525"/>
                    </a:ext>
                  </a:extLst>
                </a:gridCol>
                <a:gridCol w="2047727">
                  <a:extLst>
                    <a:ext uri="{9D8B030D-6E8A-4147-A177-3AD203B41FA5}">
                      <a16:colId xmlns:a16="http://schemas.microsoft.com/office/drawing/2014/main" val="3252060136"/>
                    </a:ext>
                  </a:extLst>
                </a:gridCol>
                <a:gridCol w="1454059">
                  <a:extLst>
                    <a:ext uri="{9D8B030D-6E8A-4147-A177-3AD203B41FA5}">
                      <a16:colId xmlns:a16="http://schemas.microsoft.com/office/drawing/2014/main" val="2820089150"/>
                    </a:ext>
                  </a:extLst>
                </a:gridCol>
              </a:tblGrid>
              <a:tr h="263031">
                <a:tc gridSpan="3">
                  <a:txBody>
                    <a:bodyPr/>
                    <a:lstStyle/>
                    <a:p>
                      <a:pPr algn="ctr" rtl="0" fontAlgn="ctr"/>
                      <a:r>
                        <a:rPr lang="cs-CZ" sz="1600" b="1" i="0" u="none" strike="noStrike" dirty="0">
                          <a:solidFill>
                            <a:srgbClr val="000000"/>
                          </a:solidFill>
                          <a:effectLst/>
                          <a:latin typeface="Imprint MT Shadow" panose="04020605060303030202" pitchFamily="82" charset="0"/>
                        </a:rPr>
                        <a:t>28. kolo Ústeckého přeboru</a:t>
                      </a:r>
                    </a:p>
                  </a:txBody>
                  <a:tcPr marL="5420" marR="5420" marT="5420" marB="0" anchor="ctr">
                    <a:lnL w="25400" cap="flat" cmpd="dbl" algn="ctr">
                      <a:solidFill>
                        <a:srgbClr val="CC0000"/>
                      </a:solidFill>
                      <a:prstDash val="solid"/>
                      <a:round/>
                      <a:headEnd type="none" w="med" len="med"/>
                      <a:tailEnd type="none" w="med" len="med"/>
                    </a:lnL>
                    <a:lnR w="25400" cap="flat" cmpd="dbl" algn="ctr">
                      <a:solidFill>
                        <a:srgbClr val="CC0000"/>
                      </a:solidFill>
                      <a:prstDash val="solid"/>
                      <a:round/>
                      <a:headEnd type="none" w="med" len="med"/>
                      <a:tailEnd type="none" w="med" len="med"/>
                    </a:lnR>
                    <a:lnT w="25400" cap="flat" cmpd="dbl"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78061400"/>
                  </a:ext>
                </a:extLst>
              </a:tr>
              <a:tr h="167381">
                <a:tc>
                  <a:txBody>
                    <a:bodyPr/>
                    <a:lstStyle/>
                    <a:p>
                      <a:pPr algn="ctr" rtl="0" fontAlgn="ctr"/>
                      <a:r>
                        <a:rPr lang="pl-PL" sz="800" b="1" i="0" u="none" strike="noStrike" dirty="0">
                          <a:solidFill>
                            <a:srgbClr val="000000"/>
                          </a:solidFill>
                          <a:effectLst/>
                          <a:latin typeface="Arial" panose="020B0604020202020204" pitchFamily="34" charset="0"/>
                        </a:rPr>
                        <a:t>Sobota 2. 6. 2018 10:15</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CC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000000"/>
                          </a:solidFill>
                          <a:effectLst/>
                          <a:latin typeface="Arial" panose="020B0604020202020204" pitchFamily="34" charset="0"/>
                        </a:rPr>
                        <a:t>SK Štětí - TJ Krupka</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CC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a:solidFill>
                            <a:srgbClr val="000000"/>
                          </a:solidFill>
                          <a:effectLst/>
                          <a:latin typeface="Arial" panose="020B0604020202020204" pitchFamily="34" charset="0"/>
                        </a:rPr>
                        <a:t>3:1(0:0)</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572418063"/>
                  </a:ext>
                </a:extLst>
              </a:tr>
              <a:tr h="296554">
                <a:tc>
                  <a:txBody>
                    <a:bodyPr/>
                    <a:lstStyle/>
                    <a:p>
                      <a:pPr algn="ctr" rtl="0" fontAlgn="ctr"/>
                      <a:r>
                        <a:rPr lang="pl-PL" sz="800" b="1" i="0" u="none" strike="noStrike" dirty="0">
                          <a:solidFill>
                            <a:srgbClr val="000000"/>
                          </a:solidFill>
                          <a:effectLst/>
                          <a:latin typeface="Arial" panose="020B0604020202020204" pitchFamily="34" charset="0"/>
                        </a:rPr>
                        <a:t>Sobota 2. 6. 2018 10:15</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Tatran</a:t>
                      </a:r>
                      <a:r>
                        <a:rPr lang="cs-CZ" sz="1000" b="1" i="0" u="none" strike="noStrike" dirty="0">
                          <a:solidFill>
                            <a:srgbClr val="000000"/>
                          </a:solidFill>
                          <a:effectLst/>
                          <a:latin typeface="Arial" panose="020B0604020202020204" pitchFamily="34" charset="0"/>
                        </a:rPr>
                        <a:t> Kadaň - SK Baník Modlany</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200" b="1" i="0" u="none" strike="noStrike">
                          <a:solidFill>
                            <a:srgbClr val="000000"/>
                          </a:solidFill>
                          <a:effectLst/>
                          <a:latin typeface="Arial" panose="020B0604020202020204" pitchFamily="34" charset="0"/>
                        </a:rPr>
                        <a:t>5:1(3:0)</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extLst>
                  <a:ext uri="{0D108BD9-81ED-4DB2-BD59-A6C34878D82A}">
                    <a16:rowId xmlns:a16="http://schemas.microsoft.com/office/drawing/2014/main" val="1194431882"/>
                  </a:ext>
                </a:extLst>
              </a:tr>
              <a:tr h="296554">
                <a:tc>
                  <a:txBody>
                    <a:bodyPr/>
                    <a:lstStyle/>
                    <a:p>
                      <a:pPr algn="ctr" rtl="0" fontAlgn="ctr"/>
                      <a:r>
                        <a:rPr lang="pl-PL" sz="800" b="1" i="0" u="none" strike="noStrike">
                          <a:solidFill>
                            <a:srgbClr val="000000"/>
                          </a:solidFill>
                          <a:effectLst/>
                          <a:latin typeface="Arial" panose="020B0604020202020204" pitchFamily="34" charset="0"/>
                        </a:rPr>
                        <a:t>Sobota 2. 6. 2018 10:15</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000000"/>
                          </a:solidFill>
                          <a:effectLst/>
                          <a:latin typeface="Arial" panose="020B0604020202020204" pitchFamily="34" charset="0"/>
                        </a:rPr>
                        <a:t>Mostecký FK - TJ </a:t>
                      </a:r>
                      <a:r>
                        <a:rPr lang="cs-CZ" sz="1000" b="1" i="0" u="none" strike="noStrike" dirty="0" err="1">
                          <a:solidFill>
                            <a:srgbClr val="000000"/>
                          </a:solidFill>
                          <a:effectLst/>
                          <a:latin typeface="Arial" panose="020B0604020202020204" pitchFamily="34" charset="0"/>
                        </a:rPr>
                        <a:t>H.Jiřetín</a:t>
                      </a:r>
                      <a:r>
                        <a:rPr lang="cs-CZ" sz="1000" b="1" i="0" u="none" strike="noStrike" dirty="0">
                          <a:solidFill>
                            <a:srgbClr val="000000"/>
                          </a:solidFill>
                          <a:effectLst/>
                          <a:latin typeface="Arial" panose="020B0604020202020204" pitchFamily="34" charset="0"/>
                        </a:rPr>
                        <a:t>/FK Litvínov</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200" b="1" i="0" u="none" strike="noStrike">
                          <a:solidFill>
                            <a:srgbClr val="000000"/>
                          </a:solidFill>
                          <a:effectLst/>
                          <a:latin typeface="Arial" panose="020B0604020202020204" pitchFamily="34" charset="0"/>
                        </a:rPr>
                        <a:t>5:1(3:0)</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2615382829"/>
                  </a:ext>
                </a:extLst>
              </a:tr>
              <a:tr h="180005">
                <a:tc>
                  <a:txBody>
                    <a:bodyPr/>
                    <a:lstStyle/>
                    <a:p>
                      <a:pPr algn="ctr" rtl="0" fontAlgn="ctr"/>
                      <a:r>
                        <a:rPr lang="pl-PL" sz="800" b="1" i="0" u="none" strike="noStrike">
                          <a:solidFill>
                            <a:srgbClr val="000000"/>
                          </a:solidFill>
                          <a:effectLst/>
                          <a:latin typeface="Arial" panose="020B0604020202020204" pitchFamily="34" charset="0"/>
                        </a:rPr>
                        <a:t>Sobota 2. 6. 2018 15:00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Bílina - TJ Spartak Perštejn</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200" b="1" i="0" u="none" strike="noStrike">
                          <a:solidFill>
                            <a:srgbClr val="000000"/>
                          </a:solidFill>
                          <a:effectLst/>
                          <a:latin typeface="Arial" panose="020B0604020202020204" pitchFamily="34" charset="0"/>
                        </a:rPr>
                        <a:t>1:3(1:2)</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extLst>
                  <a:ext uri="{0D108BD9-81ED-4DB2-BD59-A6C34878D82A}">
                    <a16:rowId xmlns:a16="http://schemas.microsoft.com/office/drawing/2014/main" val="822886529"/>
                  </a:ext>
                </a:extLst>
              </a:tr>
              <a:tr h="180005">
                <a:tc>
                  <a:txBody>
                    <a:bodyPr/>
                    <a:lstStyle/>
                    <a:p>
                      <a:pPr algn="ctr" rtl="0" fontAlgn="ctr"/>
                      <a:r>
                        <a:rPr lang="pl-PL" sz="800" b="1" i="0" u="none" strike="noStrike">
                          <a:solidFill>
                            <a:srgbClr val="000000"/>
                          </a:solidFill>
                          <a:effectLst/>
                          <a:latin typeface="Arial" panose="020B0604020202020204" pitchFamily="34" charset="0"/>
                        </a:rPr>
                        <a:t>Sobota 2. 6. 2018 17:00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Brná</a:t>
                      </a:r>
                      <a:r>
                        <a:rPr lang="cs-CZ" sz="1000" b="1" i="0" u="none" strike="noStrike" dirty="0">
                          <a:solidFill>
                            <a:srgbClr val="000000"/>
                          </a:solidFill>
                          <a:effectLst/>
                          <a:latin typeface="Arial" panose="020B0604020202020204" pitchFamily="34" charset="0"/>
                        </a:rPr>
                        <a:t> - TJ Sokol Srbice</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200" b="1" i="0" u="none" strike="noStrike">
                          <a:solidFill>
                            <a:srgbClr val="000000"/>
                          </a:solidFill>
                          <a:effectLst/>
                          <a:latin typeface="Arial" panose="020B0604020202020204" pitchFamily="34" charset="0"/>
                        </a:rPr>
                        <a:t>6:4(3:4)</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1390010546"/>
                  </a:ext>
                </a:extLst>
              </a:tr>
              <a:tr h="224947">
                <a:tc>
                  <a:txBody>
                    <a:bodyPr/>
                    <a:lstStyle/>
                    <a:p>
                      <a:pPr algn="ctr" rtl="0" fontAlgn="ctr"/>
                      <a:r>
                        <a:rPr lang="pl-PL" sz="800" b="1" i="0" u="none" strike="noStrike">
                          <a:solidFill>
                            <a:srgbClr val="000000"/>
                          </a:solidFill>
                          <a:effectLst/>
                          <a:latin typeface="Arial" panose="020B0604020202020204" pitchFamily="34" charset="0"/>
                        </a:rPr>
                        <a:t>Sobota 2. 6. 2018 17:00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SK STAP Vilémov - FK Neštěmice</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200" b="1" i="0" u="none" strike="noStrike">
                          <a:solidFill>
                            <a:srgbClr val="000000"/>
                          </a:solidFill>
                          <a:effectLst/>
                          <a:latin typeface="Arial" panose="020B0604020202020204" pitchFamily="34" charset="0"/>
                        </a:rPr>
                        <a:t>5:0(2:0)</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extLst>
                  <a:ext uri="{0D108BD9-81ED-4DB2-BD59-A6C34878D82A}">
                    <a16:rowId xmlns:a16="http://schemas.microsoft.com/office/drawing/2014/main" val="1532709456"/>
                  </a:ext>
                </a:extLst>
              </a:tr>
              <a:tr h="180005">
                <a:tc>
                  <a:txBody>
                    <a:bodyPr/>
                    <a:lstStyle/>
                    <a:p>
                      <a:pPr algn="ctr" rtl="0" fontAlgn="ctr"/>
                      <a:r>
                        <a:rPr lang="pl-PL" sz="800" b="1" i="0" u="none" strike="noStrike">
                          <a:solidFill>
                            <a:srgbClr val="000000"/>
                          </a:solidFill>
                          <a:effectLst/>
                          <a:latin typeface="Arial" panose="020B0604020202020204" pitchFamily="34" charset="0"/>
                        </a:rPr>
                        <a:t>Sobota 2. 6. 2018 17:00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000000"/>
                          </a:solidFill>
                          <a:effectLst/>
                          <a:latin typeface="Arial" panose="020B0604020202020204" pitchFamily="34" charset="0"/>
                        </a:rPr>
                        <a:t>FK Jílové - FK Jiskra Modrá</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200" b="1" i="0" u="none" strike="noStrike">
                          <a:solidFill>
                            <a:srgbClr val="000000"/>
                          </a:solidFill>
                          <a:effectLst/>
                          <a:latin typeface="Arial" panose="020B0604020202020204" pitchFamily="34" charset="0"/>
                        </a:rPr>
                        <a:t>3:1(0:1)</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913348440"/>
                  </a:ext>
                </a:extLst>
              </a:tr>
              <a:tr h="180005">
                <a:tc>
                  <a:txBody>
                    <a:bodyPr/>
                    <a:lstStyle/>
                    <a:p>
                      <a:pPr algn="ctr" rtl="0" fontAlgn="ctr"/>
                      <a:r>
                        <a:rPr lang="cs-CZ" sz="800" b="1" i="0" u="none" strike="noStrike">
                          <a:solidFill>
                            <a:srgbClr val="000000"/>
                          </a:solidFill>
                          <a:effectLst/>
                          <a:latin typeface="Arial" panose="020B0604020202020204" pitchFamily="34" charset="0"/>
                        </a:rPr>
                        <a:t>Neděle 3. 6. 2018 14:30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Litoměřicko B - FK  Žatec</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1:3(1:1)</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CC0000"/>
                      </a:solidFill>
                      <a:prstDash val="solid"/>
                      <a:round/>
                      <a:headEnd type="none" w="med" len="med"/>
                      <a:tailEnd type="none" w="med" len="med"/>
                    </a:lnB>
                    <a:solidFill>
                      <a:srgbClr val="FFCCFF"/>
                    </a:solidFill>
                  </a:tcPr>
                </a:tc>
                <a:extLst>
                  <a:ext uri="{0D108BD9-81ED-4DB2-BD59-A6C34878D82A}">
                    <a16:rowId xmlns:a16="http://schemas.microsoft.com/office/drawing/2014/main" val="4029636352"/>
                  </a:ext>
                </a:extLst>
              </a:tr>
              <a:tr h="354829">
                <a:tc gridSpan="3">
                  <a:txBody>
                    <a:bodyPr/>
                    <a:lstStyle/>
                    <a:p>
                      <a:pPr algn="ctr" rtl="0" fontAlgn="ctr"/>
                      <a:r>
                        <a:rPr lang="cs-CZ" sz="2400" b="1" i="0" u="none" strike="noStrike" dirty="0">
                          <a:solidFill>
                            <a:srgbClr val="000000"/>
                          </a:solidFill>
                          <a:effectLst/>
                          <a:latin typeface="Imprint MT Shadow" panose="04020605060303030202" pitchFamily="82" charset="0"/>
                        </a:rPr>
                        <a:t>29. kolo Ústeckého přeboru</a:t>
                      </a:r>
                    </a:p>
                  </a:txBody>
                  <a:tcPr marL="5420" marR="5420" marT="5420" marB="0" anchor="ctr">
                    <a:lnL w="25400" cap="flat" cmpd="dbl" algn="ctr">
                      <a:solidFill>
                        <a:srgbClr val="CC0000"/>
                      </a:solidFill>
                      <a:prstDash val="solid"/>
                      <a:round/>
                      <a:headEnd type="none" w="med" len="med"/>
                      <a:tailEnd type="none" w="med" len="med"/>
                    </a:lnL>
                    <a:lnR w="25400" cap="flat" cmpd="dbl" algn="ctr">
                      <a:solidFill>
                        <a:srgbClr val="CC0000"/>
                      </a:solidFill>
                      <a:prstDash val="solid"/>
                      <a:round/>
                      <a:headEnd type="none" w="med" len="med"/>
                      <a:tailEnd type="none" w="med" len="med"/>
                    </a:lnR>
                    <a:lnT w="25400" cap="flat" cmpd="dbl"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5741785"/>
                  </a:ext>
                </a:extLst>
              </a:tr>
              <a:tr h="205277">
                <a:tc>
                  <a:txBody>
                    <a:bodyPr/>
                    <a:lstStyle/>
                    <a:p>
                      <a:pPr algn="ctr" rtl="0" fontAlgn="ctr"/>
                      <a:r>
                        <a:rPr lang="pl-PL" sz="800" b="1" i="0" u="none" strike="noStrike">
                          <a:solidFill>
                            <a:srgbClr val="1A2C37"/>
                          </a:solidFill>
                          <a:effectLst/>
                          <a:latin typeface="Arial" panose="020B0604020202020204" pitchFamily="34" charset="0"/>
                        </a:rPr>
                        <a:t>Sobota 9. 6. 2018 14:00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CC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1A2C37"/>
                          </a:solidFill>
                          <a:effectLst/>
                          <a:latin typeface="Arial" panose="020B0604020202020204" pitchFamily="34" charset="0"/>
                        </a:rPr>
                        <a:t>SK Baník Modlany - FK Bílina</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CC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200" b="1" i="0" u="none" strike="noStrike" dirty="0">
                          <a:solidFill>
                            <a:srgbClr val="000000"/>
                          </a:solidFill>
                          <a:effectLst/>
                          <a:latin typeface="Arial" panose="020B0604020202020204" pitchFamily="34" charset="0"/>
                        </a:rPr>
                        <a:t>1:2(0:0)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2664389894"/>
                  </a:ext>
                </a:extLst>
              </a:tr>
              <a:tr h="244404">
                <a:tc>
                  <a:txBody>
                    <a:bodyPr/>
                    <a:lstStyle/>
                    <a:p>
                      <a:pPr algn="ctr" rtl="0" fontAlgn="ctr"/>
                      <a:r>
                        <a:rPr lang="pl-PL" sz="800" b="1" i="0" u="none" strike="noStrike" dirty="0">
                          <a:solidFill>
                            <a:srgbClr val="1A2C37"/>
                          </a:solidFill>
                          <a:effectLst/>
                          <a:latin typeface="Arial" panose="020B0604020202020204" pitchFamily="34" charset="0"/>
                        </a:rPr>
                        <a:t>Sobota 9. 6. 2018 17:00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1A2C37"/>
                          </a:solidFill>
                          <a:effectLst/>
                          <a:latin typeface="Arial" panose="020B0604020202020204" pitchFamily="34" charset="0"/>
                        </a:rPr>
                        <a:t>TJ Spartak Perštejn - SK </a:t>
                      </a:r>
                      <a:r>
                        <a:rPr lang="cs-CZ" sz="1000" b="1" i="0" u="none" strike="noStrike" dirty="0" err="1">
                          <a:solidFill>
                            <a:srgbClr val="1A2C37"/>
                          </a:solidFill>
                          <a:effectLst/>
                          <a:latin typeface="Arial" panose="020B0604020202020204" pitchFamily="34" charset="0"/>
                        </a:rPr>
                        <a:t>Brná</a:t>
                      </a:r>
                      <a:endParaRPr lang="cs-CZ" sz="1000" b="1" i="0" u="none" strike="noStrike" dirty="0">
                        <a:solidFill>
                          <a:srgbClr val="1A2C37"/>
                        </a:solidFill>
                        <a:effectLst/>
                        <a:latin typeface="Arial" panose="020B0604020202020204" pitchFamily="34" charset="0"/>
                      </a:endParaRP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3:4 PK(2:3)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extLst>
                  <a:ext uri="{0D108BD9-81ED-4DB2-BD59-A6C34878D82A}">
                    <a16:rowId xmlns:a16="http://schemas.microsoft.com/office/drawing/2014/main" val="3434443598"/>
                  </a:ext>
                </a:extLst>
              </a:tr>
              <a:tr h="180005">
                <a:tc>
                  <a:txBody>
                    <a:bodyPr/>
                    <a:lstStyle/>
                    <a:p>
                      <a:pPr algn="ctr" rtl="0" fontAlgn="ctr"/>
                      <a:r>
                        <a:rPr lang="pl-PL" sz="800" b="1" i="0" u="none" strike="noStrike">
                          <a:solidFill>
                            <a:srgbClr val="1A2C37"/>
                          </a:solidFill>
                          <a:effectLst/>
                          <a:latin typeface="Arial" panose="020B0604020202020204" pitchFamily="34" charset="0"/>
                        </a:rPr>
                        <a:t>Sobota 9. 6. 2018 17:00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1A2C37"/>
                          </a:solidFill>
                          <a:effectLst/>
                          <a:latin typeface="Arial" panose="020B0604020202020204" pitchFamily="34" charset="0"/>
                        </a:rPr>
                        <a:t>TJ Sokol Srbice - SK Štětí</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200" b="1" i="0" u="none" strike="noStrike" dirty="0">
                          <a:solidFill>
                            <a:srgbClr val="000000"/>
                          </a:solidFill>
                          <a:effectLst/>
                          <a:latin typeface="Arial" panose="020B0604020202020204" pitchFamily="34" charset="0"/>
                        </a:rPr>
                        <a:t> 0:3(0:1)</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2715740465"/>
                  </a:ext>
                </a:extLst>
              </a:tr>
              <a:tr h="180005">
                <a:tc>
                  <a:txBody>
                    <a:bodyPr/>
                    <a:lstStyle/>
                    <a:p>
                      <a:pPr algn="ctr" rtl="0" fontAlgn="ctr"/>
                      <a:r>
                        <a:rPr lang="pl-PL" sz="800" b="1" i="0" u="none" strike="noStrike">
                          <a:solidFill>
                            <a:srgbClr val="1A2C37"/>
                          </a:solidFill>
                          <a:effectLst/>
                          <a:latin typeface="Arial" panose="020B0604020202020204" pitchFamily="34" charset="0"/>
                        </a:rPr>
                        <a:t>Sobota 9. 6. 2018 17:00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1A2C37"/>
                          </a:solidFill>
                          <a:effectLst/>
                          <a:latin typeface="Arial" panose="020B0604020202020204" pitchFamily="34" charset="0"/>
                        </a:rPr>
                        <a:t>TJ Krupka - FK Slavoj Žatec</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 1:2(0:1)</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extLst>
                  <a:ext uri="{0D108BD9-81ED-4DB2-BD59-A6C34878D82A}">
                    <a16:rowId xmlns:a16="http://schemas.microsoft.com/office/drawing/2014/main" val="1461726195"/>
                  </a:ext>
                </a:extLst>
              </a:tr>
              <a:tr h="180005">
                <a:tc>
                  <a:txBody>
                    <a:bodyPr/>
                    <a:lstStyle/>
                    <a:p>
                      <a:pPr algn="ctr" rtl="0" fontAlgn="ctr"/>
                      <a:r>
                        <a:rPr lang="pl-PL" sz="800" b="1" i="0" u="none" strike="noStrike">
                          <a:solidFill>
                            <a:srgbClr val="1A2C37"/>
                          </a:solidFill>
                          <a:effectLst/>
                          <a:latin typeface="Arial" panose="020B0604020202020204" pitchFamily="34" charset="0"/>
                        </a:rPr>
                        <a:t>Sobota 9. 6. 2018 17:00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a:solidFill>
                            <a:srgbClr val="1A2C37"/>
                          </a:solidFill>
                          <a:effectLst/>
                          <a:latin typeface="Arial" panose="020B0604020202020204" pitchFamily="34" charset="0"/>
                        </a:rPr>
                        <a:t>FK Jílové - FK Litoměřicko B</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200" b="1" i="0" u="none" strike="noStrike" dirty="0">
                          <a:solidFill>
                            <a:srgbClr val="1A2C37"/>
                          </a:solidFill>
                          <a:effectLst/>
                          <a:latin typeface="Arial" panose="020B0604020202020204" pitchFamily="34" charset="0"/>
                        </a:rPr>
                        <a:t> 5:1(4:0)</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1934391219"/>
                  </a:ext>
                </a:extLst>
              </a:tr>
              <a:tr h="296554">
                <a:tc>
                  <a:txBody>
                    <a:bodyPr/>
                    <a:lstStyle/>
                    <a:p>
                      <a:pPr algn="ctr" rtl="0" fontAlgn="ctr"/>
                      <a:r>
                        <a:rPr lang="pl-PL" sz="800" b="1" i="0" u="none" strike="noStrike">
                          <a:solidFill>
                            <a:srgbClr val="1A2C37"/>
                          </a:solidFill>
                          <a:effectLst/>
                          <a:latin typeface="Arial" panose="020B0604020202020204" pitchFamily="34" charset="0"/>
                        </a:rPr>
                        <a:t>Sobota 9. 6. 2018 17:00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1A2C37"/>
                          </a:solidFill>
                          <a:effectLst/>
                          <a:latin typeface="Arial" panose="020B0604020202020204" pitchFamily="34" charset="0"/>
                        </a:rPr>
                        <a:t>TJ </a:t>
                      </a:r>
                      <a:r>
                        <a:rPr lang="cs-CZ" sz="1000" b="1" i="0" u="none" strike="noStrike" dirty="0" err="1">
                          <a:solidFill>
                            <a:srgbClr val="1A2C37"/>
                          </a:solidFill>
                          <a:effectLst/>
                          <a:latin typeface="Arial" panose="020B0604020202020204" pitchFamily="34" charset="0"/>
                        </a:rPr>
                        <a:t>H.Jiřetín</a:t>
                      </a:r>
                      <a:r>
                        <a:rPr lang="cs-CZ" sz="1000" b="1" i="0" u="none" strike="noStrike" dirty="0">
                          <a:solidFill>
                            <a:srgbClr val="1A2C37"/>
                          </a:solidFill>
                          <a:effectLst/>
                          <a:latin typeface="Arial" panose="020B0604020202020204" pitchFamily="34" charset="0"/>
                        </a:rPr>
                        <a:t>/FK Litvínov - FK </a:t>
                      </a:r>
                      <a:r>
                        <a:rPr lang="cs-CZ" sz="1000" b="1" i="0" u="none" strike="noStrike" dirty="0" err="1">
                          <a:solidFill>
                            <a:srgbClr val="1A2C37"/>
                          </a:solidFill>
                          <a:effectLst/>
                          <a:latin typeface="Arial" panose="020B0604020202020204" pitchFamily="34" charset="0"/>
                        </a:rPr>
                        <a:t>Tatran</a:t>
                      </a:r>
                      <a:r>
                        <a:rPr lang="cs-CZ" sz="1000" b="1" i="0" u="none" strike="noStrike" dirty="0">
                          <a:solidFill>
                            <a:srgbClr val="1A2C37"/>
                          </a:solidFill>
                          <a:effectLst/>
                          <a:latin typeface="Arial" panose="020B0604020202020204" pitchFamily="34" charset="0"/>
                        </a:rPr>
                        <a:t> Kadaň</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A2C37"/>
                          </a:solidFill>
                          <a:effectLst/>
                          <a:latin typeface="Arial" panose="020B0604020202020204" pitchFamily="34" charset="0"/>
                        </a:rPr>
                        <a:t>1:7(0:3)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extLst>
                  <a:ext uri="{0D108BD9-81ED-4DB2-BD59-A6C34878D82A}">
                    <a16:rowId xmlns:a16="http://schemas.microsoft.com/office/drawing/2014/main" val="3793731593"/>
                  </a:ext>
                </a:extLst>
              </a:tr>
              <a:tr h="263031">
                <a:tc>
                  <a:txBody>
                    <a:bodyPr/>
                    <a:lstStyle/>
                    <a:p>
                      <a:pPr algn="ctr" rtl="0" fontAlgn="ctr"/>
                      <a:r>
                        <a:rPr lang="cs-CZ" sz="800" b="1" i="0" u="none" strike="noStrike">
                          <a:solidFill>
                            <a:srgbClr val="1A2C37"/>
                          </a:solidFill>
                          <a:effectLst/>
                          <a:latin typeface="Arial" panose="020B0604020202020204" pitchFamily="34" charset="0"/>
                        </a:rPr>
                        <a:t>Neděle 10. 6. 2018 15:00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1A2C37"/>
                          </a:solidFill>
                          <a:effectLst/>
                          <a:latin typeface="Arial" panose="020B0604020202020204" pitchFamily="34" charset="0"/>
                        </a:rPr>
                        <a:t>FK Neštěmice - Mostecký FK</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200" b="1" i="0" u="none" strike="noStrike" dirty="0">
                          <a:solidFill>
                            <a:srgbClr val="000000"/>
                          </a:solidFill>
                          <a:effectLst/>
                          <a:latin typeface="Arial" panose="020B0604020202020204" pitchFamily="34" charset="0"/>
                        </a:rPr>
                        <a:t> 0:5(0:3)</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2873606574"/>
                  </a:ext>
                </a:extLst>
              </a:tr>
              <a:tr h="296554">
                <a:tc>
                  <a:txBody>
                    <a:bodyPr/>
                    <a:lstStyle/>
                    <a:p>
                      <a:pPr algn="ctr" rtl="0" fontAlgn="ctr"/>
                      <a:r>
                        <a:rPr lang="cs-CZ" sz="800" b="1" i="0" u="none" strike="noStrike" dirty="0">
                          <a:solidFill>
                            <a:srgbClr val="000000"/>
                          </a:solidFill>
                          <a:effectLst/>
                          <a:latin typeface="Arial" panose="020B0604020202020204" pitchFamily="34" charset="0"/>
                        </a:rPr>
                        <a:t>Neděle 10. 6. 2018 17:00</a:t>
                      </a:r>
                    </a:p>
                  </a:txBody>
                  <a:tcPr marL="5420" marR="5420" marT="5420" marB="0" anchor="ctr">
                    <a:lnL w="25400" cap="flat" cmpd="dbl" algn="ctr">
                      <a:solidFill>
                        <a:srgbClr val="CC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Jiskra Modrá - SK STAP-TRATEC Vilémov</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0:1(0:0)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C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FFCCFF"/>
                    </a:solidFill>
                  </a:tcPr>
                </a:tc>
                <a:extLst>
                  <a:ext uri="{0D108BD9-81ED-4DB2-BD59-A6C34878D82A}">
                    <a16:rowId xmlns:a16="http://schemas.microsoft.com/office/drawing/2014/main" val="888698617"/>
                  </a:ext>
                </a:extLst>
              </a:tr>
              <a:tr h="354829">
                <a:tc gridSpan="3">
                  <a:txBody>
                    <a:bodyPr/>
                    <a:lstStyle/>
                    <a:p>
                      <a:pPr algn="ctr" rtl="0" fontAlgn="ctr"/>
                      <a:r>
                        <a:rPr lang="cs-CZ" sz="2400" b="1" i="0" u="none" strike="noStrike" dirty="0">
                          <a:solidFill>
                            <a:srgbClr val="000000"/>
                          </a:solidFill>
                          <a:effectLst/>
                          <a:latin typeface="Imprint MT Shadow" panose="04020605060303030202" pitchFamily="82" charset="0"/>
                        </a:rPr>
                        <a:t> </a:t>
                      </a:r>
                    </a:p>
                  </a:txBody>
                  <a:tcPr marL="5420" marR="5420" marT="5420"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25400" cap="flat" cmpd="dbl"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98011488"/>
                  </a:ext>
                </a:extLst>
              </a:tr>
              <a:tr h="263031">
                <a:tc>
                  <a:txBody>
                    <a:bodyPr/>
                    <a:lstStyle/>
                    <a:p>
                      <a:pPr algn="ctr" rtl="0" fontAlgn="ctr"/>
                      <a:r>
                        <a:rPr lang="pl-PL" sz="800" b="1" i="0" u="none" strike="noStrike" dirty="0">
                          <a:solidFill>
                            <a:srgbClr val="1A2C37"/>
                          </a:solidFill>
                          <a:effectLst/>
                          <a:latin typeface="Arial" panose="020B0604020202020204" pitchFamily="34" charset="0"/>
                        </a:rPr>
                        <a:t>Sobota 16. 6. 2018 10:15</a:t>
                      </a:r>
                    </a:p>
                  </a:txBody>
                  <a:tcPr marL="5420" marR="5420" marT="5420" marB="0" anchor="ctr">
                    <a:lnL w="25400" cap="flat" cmpd="dbl" algn="ctr">
                      <a:solidFill>
                        <a:srgbClr val="C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C0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1A2C37"/>
                          </a:solidFill>
                          <a:effectLst/>
                          <a:latin typeface="Arial" panose="020B0604020202020204" pitchFamily="34" charset="0"/>
                        </a:rPr>
                        <a:t>SK Štětí - TJ Spartak Perštejn</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C0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900" b="1" i="0" u="none" strike="noStrike">
                          <a:solidFill>
                            <a:srgbClr val="1A2C37"/>
                          </a:solidFill>
                          <a:effectLst/>
                          <a:latin typeface="Arial" panose="020B0604020202020204" pitchFamily="34" charset="0"/>
                        </a:rPr>
                        <a:t>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2422138752"/>
                  </a:ext>
                </a:extLst>
              </a:tr>
              <a:tr h="263031">
                <a:tc>
                  <a:txBody>
                    <a:bodyPr/>
                    <a:lstStyle/>
                    <a:p>
                      <a:pPr algn="ctr" rtl="0" fontAlgn="ctr"/>
                      <a:r>
                        <a:rPr lang="pl-PL" sz="800" b="1" i="0" u="none" strike="noStrike">
                          <a:solidFill>
                            <a:srgbClr val="1A2C37"/>
                          </a:solidFill>
                          <a:effectLst/>
                          <a:latin typeface="Arial" panose="020B0604020202020204" pitchFamily="34" charset="0"/>
                        </a:rPr>
                        <a:t>Sobota 16. 6. 2018 10:15</a:t>
                      </a:r>
                    </a:p>
                  </a:txBody>
                  <a:tcPr marL="5420" marR="5420" marT="5420" marB="0" anchor="ctr">
                    <a:lnL w="25400" cap="flat" cmpd="dbl" algn="ctr">
                      <a:solidFill>
                        <a:srgbClr val="C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1A2C37"/>
                          </a:solidFill>
                          <a:effectLst/>
                          <a:latin typeface="Arial" panose="020B0604020202020204" pitchFamily="34" charset="0"/>
                        </a:rPr>
                        <a:t>FK </a:t>
                      </a:r>
                      <a:r>
                        <a:rPr lang="cs-CZ" sz="1000" b="1" i="0" u="none" strike="noStrike" dirty="0" err="1">
                          <a:solidFill>
                            <a:srgbClr val="1A2C37"/>
                          </a:solidFill>
                          <a:effectLst/>
                          <a:latin typeface="Arial" panose="020B0604020202020204" pitchFamily="34" charset="0"/>
                        </a:rPr>
                        <a:t>Tatran</a:t>
                      </a:r>
                      <a:r>
                        <a:rPr lang="cs-CZ" sz="1000" b="1" i="0" u="none" strike="noStrike" dirty="0">
                          <a:solidFill>
                            <a:srgbClr val="1A2C37"/>
                          </a:solidFill>
                          <a:effectLst/>
                          <a:latin typeface="Arial" panose="020B0604020202020204" pitchFamily="34" charset="0"/>
                        </a:rPr>
                        <a:t> Kadaň - FK Neštěmice</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900" b="1" i="0" u="none" strike="noStrike">
                          <a:solidFill>
                            <a:srgbClr val="1A2C37"/>
                          </a:solidFill>
                          <a:effectLst/>
                          <a:latin typeface="Arial" panose="020B0604020202020204" pitchFamily="34" charset="0"/>
                        </a:rPr>
                        <a:t>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extLst>
                  <a:ext uri="{0D108BD9-81ED-4DB2-BD59-A6C34878D82A}">
                    <a16:rowId xmlns:a16="http://schemas.microsoft.com/office/drawing/2014/main" val="2519406465"/>
                  </a:ext>
                </a:extLst>
              </a:tr>
              <a:tr h="263031">
                <a:tc>
                  <a:txBody>
                    <a:bodyPr/>
                    <a:lstStyle/>
                    <a:p>
                      <a:pPr algn="ctr" rtl="0" fontAlgn="ctr"/>
                      <a:r>
                        <a:rPr lang="pl-PL" sz="800" b="1" i="0" u="none" strike="noStrike" dirty="0">
                          <a:solidFill>
                            <a:srgbClr val="1A2C37"/>
                          </a:solidFill>
                          <a:effectLst/>
                          <a:latin typeface="Arial" panose="020B0604020202020204" pitchFamily="34" charset="0"/>
                        </a:rPr>
                        <a:t>Sobota 16. 6. 2018 10:15</a:t>
                      </a:r>
                    </a:p>
                  </a:txBody>
                  <a:tcPr marL="5420" marR="5420" marT="5420" marB="0" anchor="ctr">
                    <a:lnL w="25400" cap="flat" cmpd="dbl" algn="ctr">
                      <a:solidFill>
                        <a:srgbClr val="C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1A2C37"/>
                          </a:solidFill>
                          <a:effectLst/>
                          <a:latin typeface="Arial" panose="020B0604020202020204" pitchFamily="34" charset="0"/>
                        </a:rPr>
                        <a:t>Mostecký FK - FK Jiskra Modrá</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900" b="1" i="0" u="none" strike="noStrike">
                          <a:solidFill>
                            <a:srgbClr val="1A2C37"/>
                          </a:solidFill>
                          <a:effectLst/>
                          <a:latin typeface="Arial" panose="020B0604020202020204" pitchFamily="34" charset="0"/>
                        </a:rPr>
                        <a:t>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185458878"/>
                  </a:ext>
                </a:extLst>
              </a:tr>
              <a:tr h="263031">
                <a:tc>
                  <a:txBody>
                    <a:bodyPr/>
                    <a:lstStyle/>
                    <a:p>
                      <a:pPr algn="ctr" rtl="0" fontAlgn="ctr"/>
                      <a:r>
                        <a:rPr lang="pl-PL" sz="800" b="1" i="0" u="none" strike="noStrike" dirty="0">
                          <a:solidFill>
                            <a:srgbClr val="1A2C37"/>
                          </a:solidFill>
                          <a:effectLst/>
                          <a:latin typeface="Arial" panose="020B0604020202020204" pitchFamily="34" charset="0"/>
                        </a:rPr>
                        <a:t>Sobota 16. 6. 2018 14:30</a:t>
                      </a:r>
                    </a:p>
                  </a:txBody>
                  <a:tcPr marL="5420" marR="5420" marT="5420" marB="0" anchor="ctr">
                    <a:lnL w="25400" cap="flat" cmpd="dbl" algn="ctr">
                      <a:solidFill>
                        <a:srgbClr val="C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1A2C37"/>
                          </a:solidFill>
                          <a:effectLst/>
                          <a:latin typeface="Arial" panose="020B0604020202020204" pitchFamily="34" charset="0"/>
                        </a:rPr>
                        <a:t>FK Litoměřicko B - TJ Krupka</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900" b="1" i="0" u="none" strike="noStrike">
                          <a:solidFill>
                            <a:srgbClr val="1A2C37"/>
                          </a:solidFill>
                          <a:effectLst/>
                          <a:latin typeface="Arial" panose="020B0604020202020204" pitchFamily="34" charset="0"/>
                        </a:rPr>
                        <a:t>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extLst>
                  <a:ext uri="{0D108BD9-81ED-4DB2-BD59-A6C34878D82A}">
                    <a16:rowId xmlns:a16="http://schemas.microsoft.com/office/drawing/2014/main" val="1539216320"/>
                  </a:ext>
                </a:extLst>
              </a:tr>
              <a:tr h="296554">
                <a:tc>
                  <a:txBody>
                    <a:bodyPr/>
                    <a:lstStyle/>
                    <a:p>
                      <a:pPr algn="ctr" rtl="0" fontAlgn="ctr"/>
                      <a:r>
                        <a:rPr lang="pl-PL" sz="800" b="1" i="0" u="none" strike="noStrike" dirty="0">
                          <a:solidFill>
                            <a:srgbClr val="1A2C37"/>
                          </a:solidFill>
                          <a:effectLst/>
                          <a:latin typeface="Arial" panose="020B0604020202020204" pitchFamily="34" charset="0"/>
                        </a:rPr>
                        <a:t>Sobota 16. 6. 2018 15:00</a:t>
                      </a:r>
                    </a:p>
                  </a:txBody>
                  <a:tcPr marL="5420" marR="5420" marT="5420" marB="0" anchor="ctr">
                    <a:lnL w="25400" cap="flat" cmpd="dbl" algn="ctr">
                      <a:solidFill>
                        <a:srgbClr val="C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1A2C37"/>
                          </a:solidFill>
                          <a:effectLst/>
                          <a:latin typeface="Arial" panose="020B0604020202020204" pitchFamily="34" charset="0"/>
                        </a:rPr>
                        <a:t>FK Bílina - TJ </a:t>
                      </a:r>
                      <a:r>
                        <a:rPr lang="cs-CZ" sz="1000" b="1" i="0" u="none" strike="noStrike" dirty="0" err="1">
                          <a:solidFill>
                            <a:srgbClr val="1A2C37"/>
                          </a:solidFill>
                          <a:effectLst/>
                          <a:latin typeface="Arial" panose="020B0604020202020204" pitchFamily="34" charset="0"/>
                        </a:rPr>
                        <a:t>H.Jiřetín</a:t>
                      </a:r>
                      <a:r>
                        <a:rPr lang="cs-CZ" sz="1000" b="1" i="0" u="none" strike="noStrike" dirty="0">
                          <a:solidFill>
                            <a:srgbClr val="1A2C37"/>
                          </a:solidFill>
                          <a:effectLst/>
                          <a:latin typeface="Arial" panose="020B0604020202020204" pitchFamily="34" charset="0"/>
                        </a:rPr>
                        <a:t>/FK Litvínov</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900" b="1" i="0" u="none" strike="noStrike">
                          <a:solidFill>
                            <a:srgbClr val="1A2C37"/>
                          </a:solidFill>
                          <a:effectLst/>
                          <a:latin typeface="Arial" panose="020B0604020202020204" pitchFamily="34" charset="0"/>
                        </a:rPr>
                        <a:t>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3969880598"/>
                  </a:ext>
                </a:extLst>
              </a:tr>
              <a:tr h="295194">
                <a:tc>
                  <a:txBody>
                    <a:bodyPr/>
                    <a:lstStyle/>
                    <a:p>
                      <a:pPr algn="ctr" rtl="0" fontAlgn="ctr"/>
                      <a:r>
                        <a:rPr lang="pl-PL" sz="800" b="1" i="0" u="none" strike="noStrike" dirty="0">
                          <a:solidFill>
                            <a:srgbClr val="1A2C37"/>
                          </a:solidFill>
                          <a:effectLst/>
                          <a:latin typeface="Arial" panose="020B0604020202020204" pitchFamily="34" charset="0"/>
                        </a:rPr>
                        <a:t>Sobota 16. 6. 2018 </a:t>
                      </a:r>
                      <a:r>
                        <a:rPr lang="pl-PL" sz="800" b="1" i="0" u="none" strike="noStrike" dirty="0" smtClean="0">
                          <a:solidFill>
                            <a:srgbClr val="1A2C37"/>
                          </a:solidFill>
                          <a:effectLst/>
                          <a:latin typeface="Arial" panose="020B0604020202020204" pitchFamily="34" charset="0"/>
                        </a:rPr>
                        <a:t>15:45</a:t>
                      </a:r>
                      <a:endParaRPr lang="pl-PL" sz="800" b="1" i="0" u="none" strike="noStrike" dirty="0">
                        <a:solidFill>
                          <a:srgbClr val="1A2C37"/>
                        </a:solidFill>
                        <a:effectLst/>
                        <a:latin typeface="Arial" panose="020B0604020202020204" pitchFamily="34" charset="0"/>
                      </a:endParaRPr>
                    </a:p>
                  </a:txBody>
                  <a:tcPr marL="5420" marR="5420" marT="5420" marB="0" anchor="ctr">
                    <a:lnL w="25400" cap="flat" cmpd="dbl" algn="ctr">
                      <a:solidFill>
                        <a:srgbClr val="C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1A2C37"/>
                          </a:solidFill>
                          <a:effectLst/>
                          <a:latin typeface="Arial" panose="020B0604020202020204" pitchFamily="34" charset="0"/>
                        </a:rPr>
                        <a:t>SK STAP Vilémov - FK Jílové</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tc>
                  <a:txBody>
                    <a:bodyPr/>
                    <a:lstStyle/>
                    <a:p>
                      <a:pPr algn="ctr" rtl="0" fontAlgn="ctr"/>
                      <a:r>
                        <a:rPr lang="cs-CZ" sz="900" b="1" i="0" u="none" strike="noStrike">
                          <a:solidFill>
                            <a:srgbClr val="1A2C37"/>
                          </a:solidFill>
                          <a:effectLst/>
                          <a:latin typeface="Arial" panose="020B0604020202020204" pitchFamily="34" charset="0"/>
                        </a:rPr>
                        <a:t>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CCFF"/>
                    </a:solidFill>
                  </a:tcPr>
                </a:tc>
                <a:extLst>
                  <a:ext uri="{0D108BD9-81ED-4DB2-BD59-A6C34878D82A}">
                    <a16:rowId xmlns:a16="http://schemas.microsoft.com/office/drawing/2014/main" val="2840993185"/>
                  </a:ext>
                </a:extLst>
              </a:tr>
              <a:tr h="263031">
                <a:tc>
                  <a:txBody>
                    <a:bodyPr/>
                    <a:lstStyle/>
                    <a:p>
                      <a:pPr algn="ctr" rtl="0" fontAlgn="ctr"/>
                      <a:r>
                        <a:rPr lang="pl-PL" sz="800" b="1" i="0" u="none" strike="noStrike" dirty="0">
                          <a:solidFill>
                            <a:srgbClr val="1A2C37"/>
                          </a:solidFill>
                          <a:effectLst/>
                          <a:latin typeface="Arial" panose="020B0604020202020204" pitchFamily="34" charset="0"/>
                        </a:rPr>
                        <a:t>Sobota 16. 6. 2018 17:00</a:t>
                      </a:r>
                    </a:p>
                  </a:txBody>
                  <a:tcPr marL="5420" marR="5420" marT="5420" marB="0" anchor="ctr">
                    <a:lnL w="25400" cap="flat" cmpd="dbl" algn="ctr">
                      <a:solidFill>
                        <a:srgbClr val="C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1000" b="1" i="0" u="none" strike="noStrike" dirty="0">
                          <a:solidFill>
                            <a:srgbClr val="1A2C37"/>
                          </a:solidFill>
                          <a:effectLst/>
                          <a:latin typeface="Arial" panose="020B0604020202020204" pitchFamily="34" charset="0"/>
                        </a:rPr>
                        <a:t>SK </a:t>
                      </a:r>
                      <a:r>
                        <a:rPr lang="cs-CZ" sz="1000" b="1" i="0" u="none" strike="noStrike" dirty="0" err="1">
                          <a:solidFill>
                            <a:srgbClr val="1A2C37"/>
                          </a:solidFill>
                          <a:effectLst/>
                          <a:latin typeface="Arial" panose="020B0604020202020204" pitchFamily="34" charset="0"/>
                        </a:rPr>
                        <a:t>Brná</a:t>
                      </a:r>
                      <a:r>
                        <a:rPr lang="cs-CZ" sz="1000" b="1" i="0" u="none" strike="noStrike" dirty="0">
                          <a:solidFill>
                            <a:srgbClr val="1A2C37"/>
                          </a:solidFill>
                          <a:effectLst/>
                          <a:latin typeface="Arial" panose="020B0604020202020204" pitchFamily="34" charset="0"/>
                        </a:rPr>
                        <a:t> - SK Baník Modlany</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tc>
                  <a:txBody>
                    <a:bodyPr/>
                    <a:lstStyle/>
                    <a:p>
                      <a:pPr algn="ctr" rtl="0" fontAlgn="ctr"/>
                      <a:r>
                        <a:rPr lang="cs-CZ" sz="900" b="1" i="0" u="none" strike="noStrike" dirty="0">
                          <a:solidFill>
                            <a:srgbClr val="1A2C37"/>
                          </a:solidFill>
                          <a:effectLst/>
                          <a:latin typeface="Arial" panose="020B0604020202020204" pitchFamily="34" charset="0"/>
                        </a:rPr>
                        <a:t>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66FF33"/>
                    </a:solidFill>
                  </a:tcPr>
                </a:tc>
                <a:extLst>
                  <a:ext uri="{0D108BD9-81ED-4DB2-BD59-A6C34878D82A}">
                    <a16:rowId xmlns:a16="http://schemas.microsoft.com/office/drawing/2014/main" val="1736740696"/>
                  </a:ext>
                </a:extLst>
              </a:tr>
              <a:tr h="263031">
                <a:tc>
                  <a:txBody>
                    <a:bodyPr/>
                    <a:lstStyle/>
                    <a:p>
                      <a:pPr algn="ctr" rtl="0" fontAlgn="ctr"/>
                      <a:r>
                        <a:rPr lang="pl-PL" sz="800" b="1" i="0" u="none" strike="noStrike" dirty="0">
                          <a:solidFill>
                            <a:srgbClr val="1A2C37"/>
                          </a:solidFill>
                          <a:effectLst/>
                          <a:latin typeface="Arial" panose="020B0604020202020204" pitchFamily="34" charset="0"/>
                        </a:rPr>
                        <a:t>Sobota 16. 6. 2018 </a:t>
                      </a:r>
                      <a:r>
                        <a:rPr lang="pl-PL" sz="800" b="1" i="0" u="none" strike="noStrike" dirty="0" smtClean="0">
                          <a:solidFill>
                            <a:srgbClr val="1A2C37"/>
                          </a:solidFill>
                          <a:effectLst/>
                          <a:latin typeface="Arial" panose="020B0604020202020204" pitchFamily="34" charset="0"/>
                        </a:rPr>
                        <a:t>15:30</a:t>
                      </a:r>
                      <a:endParaRPr lang="pl-PL" sz="800" b="1" i="0" u="none" strike="noStrike" dirty="0">
                        <a:solidFill>
                          <a:srgbClr val="1A2C37"/>
                        </a:solidFill>
                        <a:effectLst/>
                        <a:latin typeface="Arial" panose="020B0604020202020204" pitchFamily="34" charset="0"/>
                      </a:endParaRPr>
                    </a:p>
                  </a:txBody>
                  <a:tcPr marL="5420" marR="5420" marT="5420" marB="0" anchor="ctr">
                    <a:lnL w="25400" cap="flat" cmpd="dbl" algn="ctr">
                      <a:solidFill>
                        <a:srgbClr val="C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1A2C37"/>
                          </a:solidFill>
                          <a:effectLst/>
                          <a:latin typeface="Arial" panose="020B0604020202020204" pitchFamily="34" charset="0"/>
                        </a:rPr>
                        <a:t>FK Slavoj Žatec - TJ Sokol Srbice</a:t>
                      </a:r>
                    </a:p>
                  </a:txBody>
                  <a:tcPr marL="5420" marR="5420" marT="54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FFCCFF"/>
                    </a:solidFill>
                  </a:tcPr>
                </a:tc>
                <a:tc>
                  <a:txBody>
                    <a:bodyPr/>
                    <a:lstStyle/>
                    <a:p>
                      <a:pPr algn="ctr" rtl="0" fontAlgn="ctr"/>
                      <a:r>
                        <a:rPr lang="cs-CZ" sz="900" b="1" i="0" u="none" strike="noStrike" dirty="0">
                          <a:solidFill>
                            <a:srgbClr val="1A2C37"/>
                          </a:solidFill>
                          <a:effectLst/>
                          <a:latin typeface="Arial" panose="020B0604020202020204" pitchFamily="34" charset="0"/>
                        </a:rPr>
                        <a:t> </a:t>
                      </a:r>
                    </a:p>
                  </a:txBody>
                  <a:tcPr marL="5420" marR="5420" marT="5420" marB="0" anchor="ctr">
                    <a:lnL w="6350" cap="flat" cmpd="sng" algn="ctr">
                      <a:solidFill>
                        <a:srgbClr val="0000FF"/>
                      </a:solidFill>
                      <a:prstDash val="solid"/>
                      <a:round/>
                      <a:headEnd type="none" w="med" len="med"/>
                      <a:tailEnd type="none" w="med" len="med"/>
                    </a:lnL>
                    <a:lnR w="25400" cap="flat" cmpd="dbl" algn="ctr">
                      <a:solidFill>
                        <a:srgbClr val="C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FFCCFF"/>
                    </a:solidFill>
                  </a:tcPr>
                </a:tc>
                <a:extLst>
                  <a:ext uri="{0D108BD9-81ED-4DB2-BD59-A6C34878D82A}">
                    <a16:rowId xmlns:a16="http://schemas.microsoft.com/office/drawing/2014/main" val="457133875"/>
                  </a:ext>
                </a:extLst>
              </a:tr>
            </a:tbl>
          </a:graphicData>
        </a:graphic>
      </p:graphicFrame>
      <p:sp>
        <p:nvSpPr>
          <p:cNvPr id="19" name="Obdélník 18"/>
          <p:cNvSpPr/>
          <p:nvPr/>
        </p:nvSpPr>
        <p:spPr>
          <a:xfrm>
            <a:off x="71984" y="774994"/>
            <a:ext cx="4583175" cy="6444906"/>
          </a:xfrm>
          <a:prstGeom prst="rect">
            <a:avLst/>
          </a:prstGeom>
        </p:spPr>
        <p:txBody>
          <a:bodyPr wrap="square">
            <a:spAutoFit/>
          </a:bodyPr>
          <a:lstStyle/>
          <a:p>
            <a:pPr lvl="0" algn="ctr">
              <a:spcAft>
                <a:spcPts val="0"/>
              </a:spcAft>
            </a:pPr>
            <a:r>
              <a:rPr lang="cs-CZ" sz="1800" u="sng"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SK Štětí </a:t>
            </a:r>
          </a:p>
          <a:p>
            <a:pPr lvl="0">
              <a:spcAft>
                <a:spcPts val="0"/>
              </a:spcAft>
            </a:pPr>
            <a:r>
              <a:rPr lang="cs-CZ" sz="1800" u="sng"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 </a:t>
            </a:r>
            <a:r>
              <a:rPr lang="cs-CZ" sz="1800" u="sng" dirty="0">
                <a:effectLst>
                  <a:outerShdw blurRad="38100" dist="38100" dir="2700000" algn="tl">
                    <a:srgbClr val="000000">
                      <a:alpha val="43137"/>
                    </a:srgbClr>
                  </a:outerShdw>
                </a:effectLst>
                <a:latin typeface="Arial Black" panose="020B0A04020102020204" pitchFamily="34" charset="0"/>
              </a:rPr>
              <a:t>SK </a:t>
            </a:r>
            <a:r>
              <a:rPr lang="cs-CZ" sz="1800" u="sng" dirty="0" err="1">
                <a:effectLst>
                  <a:outerShdw blurRad="38100" dist="38100" dir="2700000" algn="tl">
                    <a:srgbClr val="000000">
                      <a:alpha val="43137"/>
                    </a:srgbClr>
                  </a:outerShdw>
                </a:effectLst>
                <a:latin typeface="Arial Black" panose="020B0A04020102020204" pitchFamily="34" charset="0"/>
              </a:rPr>
              <a:t>Ervěnice</a:t>
            </a:r>
            <a:r>
              <a:rPr lang="cs-CZ" sz="1800" u="sng" dirty="0">
                <a:effectLst>
                  <a:outerShdw blurRad="38100" dist="38100" dir="2700000" algn="tl">
                    <a:srgbClr val="000000">
                      <a:alpha val="43137"/>
                    </a:srgbClr>
                  </a:outerShdw>
                </a:effectLst>
                <a:latin typeface="Arial Black" panose="020B0A04020102020204" pitchFamily="34" charset="0"/>
              </a:rPr>
              <a:t>-Jirkov/L. Chomutov</a:t>
            </a:r>
            <a:r>
              <a:rPr lang="cs-CZ" sz="1800" u="sng"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   8:3(3:0) </a:t>
            </a:r>
            <a:r>
              <a:rPr lang="cs-CZ" sz="1100" u="sng"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10.6.2018  5.kolo nadstavby </a:t>
            </a:r>
          </a:p>
          <a:p>
            <a:pPr lvl="0" algn="just">
              <a:spcAft>
                <a:spcPts val="0"/>
              </a:spcAft>
            </a:pPr>
            <a:r>
              <a:rPr lang="cs-CZ" sz="1100" b="0" dirty="0">
                <a:latin typeface="Arial" panose="020B0604020202020204" pitchFamily="34" charset="0"/>
                <a:cs typeface="Arial" panose="020B0604020202020204" pitchFamily="34" charset="0"/>
              </a:rPr>
              <a:t>Těsně před posledním domácím zápasem se mladší žáci nechali vyfotit a pěkné fotky z dílny Zuzany </a:t>
            </a:r>
            <a:r>
              <a:rPr lang="cs-CZ" sz="1100" b="0" dirty="0" err="1">
                <a:latin typeface="Arial" panose="020B0604020202020204" pitchFamily="34" charset="0"/>
                <a:cs typeface="Arial" panose="020B0604020202020204" pitchFamily="34" charset="0"/>
              </a:rPr>
              <a:t>Ransdorfové</a:t>
            </a:r>
            <a:r>
              <a:rPr lang="cs-CZ" sz="1100" b="0" dirty="0">
                <a:latin typeface="Arial" panose="020B0604020202020204" pitchFamily="34" charset="0"/>
                <a:cs typeface="Arial" panose="020B0604020202020204" pitchFamily="34" charset="0"/>
              </a:rPr>
              <a:t> zůstanou krásnou památkou na letošní ročník 2017/2018. Pak už se šlo ale hrát. Ve prospěch našeho týmu mluvil náskok 4 bodů  před tímto mužstvem, které na první  body v nadstavbové části, stále čeká. Do vedení 1:0 jsme šli už ve 2. minutě, kdy se dokázal prosadit Daniel Hromy. Netrvalo to ani moc dlouho a radovali jsme se podruhé. Trenéři udělali nečekaný tah a Petra Hůrku, který patří jinak k nejlepším brankářům přeboru, postavili do pole. Ten ukázal, že i hra v poli mu není zdaleka cizí a postaral se o vedení 2:0. Blížil se konec první půlhodiny, když se kopala proti hostům penalta. Na ty je v domácím týmu určen Hromy a nechytatelnou střelou při zemi upravil na poločasových 3:0. Hned po změně stran ve 39. minutě zavládl v pokutovém území hostů chaos a tak dlouho jsme klepali na hostující branku až se k míči dostala nastávající akvizice Teplic Aneta </a:t>
            </a:r>
            <a:r>
              <a:rPr lang="cs-CZ" sz="1100" b="0" dirty="0" err="1">
                <a:latin typeface="Arial" panose="020B0604020202020204" pitchFamily="34" charset="0"/>
                <a:cs typeface="Arial" panose="020B0604020202020204" pitchFamily="34" charset="0"/>
              </a:rPr>
              <a:t>Kožarská</a:t>
            </a:r>
            <a:r>
              <a:rPr lang="cs-CZ" sz="1100" b="0" dirty="0">
                <a:latin typeface="Arial" panose="020B0604020202020204" pitchFamily="34" charset="0"/>
                <a:cs typeface="Arial" panose="020B0604020202020204" pitchFamily="34" charset="0"/>
              </a:rPr>
              <a:t> a zvýšila už na 4:0. Ve 42. minutě se gólu v naší brance dočkali i hosté a snížili na 1:4 Když pak ve 46. minutě upravil Hromy na 5:1, tak už se zdálo, že hosté přeci jenom rezignují. Opak byl však pravdou. Vzchopili se 2 góly snížili jen na rozdíl 2 branek 5:3. Poslední pětiminutovka však už patřila opět našemu týmu. Hůrka, </a:t>
            </a:r>
            <a:r>
              <a:rPr lang="cs-CZ" sz="1100" b="0" dirty="0" err="1">
                <a:latin typeface="Arial" panose="020B0604020202020204" pitchFamily="34" charset="0"/>
                <a:cs typeface="Arial" panose="020B0604020202020204" pitchFamily="34" charset="0"/>
              </a:rPr>
              <a:t>Salka</a:t>
            </a:r>
            <a:r>
              <a:rPr lang="cs-CZ" sz="1100" b="0" dirty="0">
                <a:latin typeface="Arial" panose="020B0604020202020204" pitchFamily="34" charset="0"/>
                <a:cs typeface="Arial" panose="020B0604020202020204" pitchFamily="34" charset="0"/>
              </a:rPr>
              <a:t> a Hromy 3 góly dali výsledku konečný obrázek 8:3.  Poslední utkání letošního roku mají mladší žáci na programu v neděli 17.června ve Strupčicích. Kdo ví, jak to ale dopadne. Od soupeře přišla žádost málo vídaná. Z důvodu nedostatku hráčů žádá kontumaci. O tom, zda na zápas nepojedou pouze starší žáci, rozhodne  sportovně technická komise ve středu 13. června.      </a:t>
            </a:r>
          </a:p>
          <a:p>
            <a:pPr>
              <a:lnSpc>
                <a:spcPts val="1650"/>
              </a:lnSpc>
              <a:spcAft>
                <a:spcPts val="0"/>
              </a:spcAft>
            </a:pPr>
            <a:r>
              <a:rPr lang="cs-CZ" sz="1100" b="0" u="sng" dirty="0">
                <a:latin typeface="Arial" panose="020B0604020202020204" pitchFamily="34" charset="0"/>
                <a:ea typeface="Times New Roman" panose="02020603050405020304" pitchFamily="18" charset="0"/>
                <a:cs typeface="Arial" panose="020B0604020202020204" pitchFamily="34" charset="0"/>
              </a:rPr>
              <a:t>Sestava:</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D.Lančarič-B.Koleničová</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A.Salka</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M.Borovec</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R.Paďour</a:t>
            </a:r>
            <a:r>
              <a:rPr lang="cs-CZ" sz="1100" b="0" dirty="0">
                <a:latin typeface="Arial" panose="020B0604020202020204" pitchFamily="34" charset="0"/>
                <a:ea typeface="Times New Roman" panose="02020603050405020304" pitchFamily="18" charset="0"/>
                <a:cs typeface="Arial" panose="020B0604020202020204" pitchFamily="34" charset="0"/>
              </a:rPr>
              <a:t>, </a:t>
            </a:r>
          </a:p>
          <a:p>
            <a:pPr>
              <a:lnSpc>
                <a:spcPts val="1650"/>
              </a:lnSpc>
              <a:spcAft>
                <a:spcPts val="0"/>
              </a:spcAft>
            </a:pP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L.Širochoman</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A.Kožarská</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P.Hůrka</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D.Hromy</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J.Viktora</a:t>
            </a:r>
            <a:r>
              <a:rPr lang="cs-CZ" sz="1100" b="0" dirty="0">
                <a:latin typeface="Arial" panose="020B0604020202020204" pitchFamily="34" charset="0"/>
                <a:ea typeface="Times New Roman" panose="02020603050405020304" pitchFamily="18" charset="0"/>
                <a:cs typeface="Arial" panose="020B0604020202020204" pitchFamily="34" charset="0"/>
              </a:rPr>
              <a:t>, </a:t>
            </a:r>
          </a:p>
          <a:p>
            <a:pPr>
              <a:lnSpc>
                <a:spcPts val="1650"/>
              </a:lnSpc>
              <a:spcAft>
                <a:spcPts val="0"/>
              </a:spcAft>
            </a:pP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L.Viktora,P.Oliva</a:t>
            </a:r>
            <a:endParaRPr lang="cs-CZ" sz="1100" b="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100" b="0" u="sng" dirty="0">
                <a:latin typeface="Arial" panose="020B0604020202020204" pitchFamily="34" charset="0"/>
                <a:ea typeface="Times New Roman" panose="02020603050405020304" pitchFamily="18" charset="0"/>
                <a:cs typeface="Arial" panose="020B0604020202020204" pitchFamily="34" charset="0"/>
              </a:rPr>
              <a:t>Trenér:</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M.Hromy</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P.Záloha</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R.Kožarský</a:t>
            </a:r>
            <a:endParaRPr lang="cs-CZ" sz="1100" b="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100" b="0" u="sng" dirty="0">
                <a:latin typeface="Arial" panose="020B0604020202020204" pitchFamily="34" charset="0"/>
                <a:ea typeface="Times New Roman" panose="02020603050405020304" pitchFamily="18" charset="0"/>
                <a:cs typeface="Arial" panose="020B0604020202020204" pitchFamily="34" charset="0"/>
              </a:rPr>
              <a:t>Rozhodčí:</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V.Dvorský</a:t>
            </a:r>
            <a:r>
              <a:rPr lang="cs-CZ" sz="1100" b="0" dirty="0">
                <a:latin typeface="Arial" panose="020B0604020202020204" pitchFamily="34" charset="0"/>
                <a:ea typeface="Times New Roman" panose="02020603050405020304" pitchFamily="18" charset="0"/>
                <a:cs typeface="Arial" panose="020B0604020202020204" pitchFamily="34" charset="0"/>
              </a:rPr>
              <a:t>  </a:t>
            </a:r>
            <a:endParaRPr lang="cs-CZ" sz="1100" u="sng"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endParaRPr>
          </a:p>
        </p:txBody>
      </p:sp>
      <p:sp>
        <p:nvSpPr>
          <p:cNvPr id="2" name="TextovéPole 1">
            <a:extLst>
              <a:ext uri="{FF2B5EF4-FFF2-40B4-BE49-F238E27FC236}">
                <a16:creationId xmlns:a16="http://schemas.microsoft.com/office/drawing/2014/main" id="{F5EAEF31-8217-4975-A2A6-1B851484ADA8}"/>
              </a:ext>
            </a:extLst>
          </p:cNvPr>
          <p:cNvSpPr txBox="1"/>
          <p:nvPr/>
        </p:nvSpPr>
        <p:spPr>
          <a:xfrm>
            <a:off x="143992" y="93936"/>
            <a:ext cx="4392488" cy="646331"/>
          </a:xfrm>
          <a:prstGeom prst="rect">
            <a:avLst/>
          </a:prstGeom>
          <a:pattFill prst="dashHorz">
            <a:fgClr>
              <a:srgbClr val="99FFCC"/>
            </a:fgClr>
            <a:bgClr>
              <a:schemeClr val="bg1"/>
            </a:bgClr>
          </a:pattFill>
          <a:effectLst>
            <a:glow rad="101600">
              <a:schemeClr val="accent1">
                <a:lumMod val="20000"/>
                <a:lumOff val="80000"/>
                <a:alpha val="40000"/>
              </a:schemeClr>
            </a:glow>
            <a:softEdge rad="241300"/>
          </a:effectLst>
        </p:spPr>
        <p:txBody>
          <a:bodyPr wrap="square" rtlCol="0">
            <a:spAutoFit/>
          </a:bodyPr>
          <a:lstStyle/>
          <a:p>
            <a:pPr algn="ctr"/>
            <a:r>
              <a:rPr lang="cs-CZ" sz="1800" dirty="0">
                <a:solidFill>
                  <a:schemeClr val="accent6">
                    <a:lumMod val="75000"/>
                  </a:schemeClr>
                </a:solidFill>
                <a:latin typeface="Arial Black" panose="020B0A04020102020204" pitchFamily="34" charset="0"/>
              </a:rPr>
              <a:t>Mladší žáci ukázali, že střílet branky umí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74784" y="7019845"/>
            <a:ext cx="429448" cy="200055"/>
          </a:xfrm>
          <a:prstGeom prst="rect">
            <a:avLst/>
          </a:prstGeom>
          <a:noFill/>
          <a:ln>
            <a:solidFill>
              <a:schemeClr val="tx1"/>
            </a:solidFill>
          </a:ln>
        </p:spPr>
        <p:txBody>
          <a:bodyPr wrap="square" rtlCol="0">
            <a:spAutoFit/>
          </a:bodyPr>
          <a:lstStyle/>
          <a:p>
            <a:pPr algn="ctr"/>
            <a:r>
              <a:rPr lang="cs-CZ" sz="700" dirty="0">
                <a:latin typeface="Bookman Old Style" pitchFamily="18" charset="0"/>
              </a:rPr>
              <a:t>12</a:t>
            </a:r>
          </a:p>
        </p:txBody>
      </p:sp>
      <p:sp>
        <p:nvSpPr>
          <p:cNvPr id="10" name="Obdélník 9"/>
          <p:cNvSpPr/>
          <p:nvPr/>
        </p:nvSpPr>
        <p:spPr>
          <a:xfrm>
            <a:off x="143992" y="2035324"/>
            <a:ext cx="4752528" cy="4702826"/>
          </a:xfrm>
          <a:prstGeom prst="rect">
            <a:avLst/>
          </a:prstGeom>
        </p:spPr>
        <p:txBody>
          <a:bodyPr wrap="square">
            <a:spAutoFit/>
          </a:bodyPr>
          <a:lstStyle/>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TJ Krupka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3:1(0:0)   2.6.2018   28.kolo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Rozuzlení postupových a sestupových míst v Ústeckém přeboru se pomalu blíží do úplného konce. V předposledním domácím zápase jsme přivítali Krupku, které už o nic nejde. Je na 7. místě a tak ve hře bylo naše mužstvo. Jednak chceme oslavy Mostu z konečného 1. místa co nejvíce oddálit a stále také ještě máme v mysli nepovedený podzimní zápas v Krupce, kde jsme se po porážce 3:1 necítili zrovna 2x dobře a to nejenom z předvedeného výkonu. Tentokrát se však začalo v přátelském duchu a od samého začátku se bylo na co dívat. Hned při první akci kopal Vokoun volný přímý kop a Valeš v brance Krupky měl co dělat, aby míč vyrazil. Stejně tak hned na druhé straně zahrávali trestňák hosté, ale nedovoleným zákrokem to odnesl pouze bránící hráč Štětí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V 9. minutě střílel z dálky Rejman, ale jako velká překážka v cestě za úspěchem našeho týmu se předvedl hostující brankář a nebylo to naposledy. Ještě v téže minutě minul těsně tyčku naší branky Matěj Suchý. Hosté na konci první desetiminutovky kopali i  2 rohy hned za sebou, ale žádné větší zmatky v naší obraně nenastaly. Tu největší příležitost si ale hosté vypracovali po chybě našeho brankáře, kterému vypadl míč z ruky, a z brankové čáry odkopával do bezpečí Mencl. David Kolář nejlepší střelec Krupky se opřel do míče v 18. minutě a ještě že balón zmizel metr nad brankou. Pak už se o šance začalo hlásit naše mužstvo. Za obranu si zaběhl na hrotu v tu dobu hrající </a:t>
            </a:r>
            <a:r>
              <a:rPr lang="cs-CZ" sz="1000" b="0" dirty="0" err="1">
                <a:latin typeface="Arial" panose="020B0604020202020204" pitchFamily="34" charset="0"/>
                <a:ea typeface="Calibri" panose="020F0502020204030204" pitchFamily="34" charset="0"/>
                <a:cs typeface="Arial" panose="020B0604020202020204" pitchFamily="34" charset="0"/>
              </a:rPr>
              <a:t>Šraga</a:t>
            </a:r>
            <a:r>
              <a:rPr lang="cs-CZ" sz="1000" b="0" dirty="0">
                <a:latin typeface="Arial" panose="020B0604020202020204" pitchFamily="34" charset="0"/>
                <a:ea typeface="Calibri" panose="020F0502020204030204" pitchFamily="34" charset="0"/>
                <a:cs typeface="Arial" panose="020B0604020202020204" pitchFamily="34" charset="0"/>
              </a:rPr>
              <a:t>, a i když dlouhou nohou míč zasáhl, tak ten skončil vedle. Ve vápně se dostal k míči Vokoun. Toužil propálit všechno, co před ním stálo, ale nakonec trefil síť jen z venku.  Ve 27. minutě na sebe upozornil kapitán hostů Martin Sigmund střelou z úctyhodné vzdálenosti, ale Gabriel v brance skočil po míči velmi pohotově a vytlačil ho na roh. Místo ke střele si našel </a:t>
            </a:r>
            <a:r>
              <a:rPr lang="cs-CZ" sz="1000" b="0" dirty="0" err="1">
                <a:latin typeface="Arial" panose="020B0604020202020204" pitchFamily="34" charset="0"/>
                <a:ea typeface="Calibri" panose="020F0502020204030204" pitchFamily="34" charset="0"/>
                <a:cs typeface="Arial" panose="020B0604020202020204" pitchFamily="34" charset="0"/>
              </a:rPr>
              <a:t>Šraga</a:t>
            </a:r>
            <a:r>
              <a:rPr lang="cs-CZ" sz="1000" b="0" dirty="0">
                <a:latin typeface="Arial" panose="020B0604020202020204" pitchFamily="34" charset="0"/>
                <a:ea typeface="Calibri" panose="020F0502020204030204" pitchFamily="34" charset="0"/>
                <a:cs typeface="Arial" panose="020B0604020202020204" pitchFamily="34" charset="0"/>
              </a:rPr>
              <a:t> a lehce tečovaný míč skončil na tyči. Pěkná byla hlavička</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ovéPole 11"/>
          <p:cNvSpPr txBox="1"/>
          <p:nvPr/>
        </p:nvSpPr>
        <p:spPr>
          <a:xfrm>
            <a:off x="143992" y="91108"/>
            <a:ext cx="4752528" cy="1785104"/>
          </a:xfrm>
          <a:prstGeom prst="rect">
            <a:avLst/>
          </a:prstGeom>
          <a:blipFill>
            <a:blip r:embed="rId3"/>
            <a:tile tx="0" ty="0" sx="100000" sy="100000" flip="none" algn="tl"/>
          </a:blipFill>
          <a:effectLst>
            <a:glow rad="101600">
              <a:srgbClr val="FFFF66">
                <a:alpha val="40000"/>
              </a:srgbClr>
            </a:glow>
            <a:softEdge rad="241300"/>
          </a:effectLst>
        </p:spPr>
        <p:txBody>
          <a:bodyPr wrap="square" rtlCol="0">
            <a:spAutoFit/>
          </a:bodyPr>
          <a:lstStyle/>
          <a:p>
            <a:pPr algn="ctr"/>
            <a:r>
              <a:rPr lang="cs-CZ" sz="2200" dirty="0">
                <a:solidFill>
                  <a:srgbClr val="0033CC"/>
                </a:solidFill>
                <a:latin typeface="Arial Black" panose="020B0A04020102020204" pitchFamily="34" charset="0"/>
              </a:rPr>
              <a:t>Branky padaly až ve 2. poločase.</a:t>
            </a:r>
          </a:p>
          <a:p>
            <a:pPr algn="ctr"/>
            <a:r>
              <a:rPr lang="cs-CZ" sz="2200" dirty="0" smtClean="0">
                <a:solidFill>
                  <a:srgbClr val="0033CC"/>
                </a:solidFill>
                <a:latin typeface="Arial Black" panose="020B0A04020102020204" pitchFamily="34" charset="0"/>
              </a:rPr>
              <a:t>Prohrávali </a:t>
            </a:r>
            <a:r>
              <a:rPr lang="cs-CZ" sz="2200" dirty="0">
                <a:solidFill>
                  <a:srgbClr val="0033CC"/>
                </a:solidFill>
                <a:latin typeface="Arial Black" panose="020B0A04020102020204" pitchFamily="34" charset="0"/>
              </a:rPr>
              <a:t>jsme 1:0 ještě v 68. minutě a nakonec zápas otočili střídající hráči  </a:t>
            </a:r>
          </a:p>
        </p:txBody>
      </p:sp>
      <p:sp>
        <p:nvSpPr>
          <p:cNvPr id="17" name="Obdélník 16"/>
          <p:cNvSpPr/>
          <p:nvPr/>
        </p:nvSpPr>
        <p:spPr>
          <a:xfrm>
            <a:off x="5400576" y="1576363"/>
            <a:ext cx="4680520" cy="5479898"/>
          </a:xfrm>
          <a:prstGeom prst="rect">
            <a:avLst/>
          </a:prstGeom>
        </p:spPr>
        <p:txBody>
          <a:bodyPr wrap="square">
            <a:spAutoFit/>
          </a:bodyPr>
          <a:lstStyle/>
          <a:p>
            <a:pPr algn="ctr">
              <a:spcAft>
                <a:spcPts val="0"/>
              </a:spcAft>
            </a:pPr>
            <a:r>
              <a:rPr lang="cs-CZ" sz="1800" u="sng" dirty="0">
                <a:solidFill>
                  <a:srgbClr val="151515"/>
                </a:solidFill>
                <a:latin typeface="Arial Black" panose="020B0A04020102020204" pitchFamily="34" charset="0"/>
                <a:ea typeface="Times New Roman" panose="02020603050405020304" pitchFamily="18" charset="0"/>
                <a:cs typeface="Calibri" panose="020F0502020204030204" pitchFamily="34" charset="0"/>
              </a:rPr>
              <a:t>FK SEKO Louny/J. Chomutov</a:t>
            </a:r>
            <a:endParaRPr lang="cs-CZ" dirty="0">
              <a:latin typeface="Times New Roman" panose="02020603050405020304" pitchFamily="18" charset="0"/>
              <a:ea typeface="Times New Roman" panose="02020603050405020304" pitchFamily="18" charset="0"/>
            </a:endParaRPr>
          </a:p>
          <a:p>
            <a:pPr algn="ctr">
              <a:spcAft>
                <a:spcPts val="0"/>
              </a:spcAft>
            </a:pPr>
            <a:r>
              <a:rPr lang="cs-CZ" sz="1800" u="sng" dirty="0">
                <a:solidFill>
                  <a:srgbClr val="151515"/>
                </a:solidFill>
                <a:latin typeface="Arial Black" panose="020B0A04020102020204" pitchFamily="34" charset="0"/>
                <a:ea typeface="Times New Roman" panose="02020603050405020304" pitchFamily="18" charset="0"/>
                <a:cs typeface="Calibri" panose="020F0502020204030204" pitchFamily="34" charset="0"/>
              </a:rPr>
              <a:t>SK Štětí   </a:t>
            </a:r>
            <a:r>
              <a:rPr lang="cs-CZ" sz="1800" u="sng" dirty="0">
                <a:solidFill>
                  <a:srgbClr val="545454"/>
                </a:solidFill>
                <a:latin typeface="Arial Black" panose="020B0A04020102020204" pitchFamily="34" charset="0"/>
                <a:ea typeface="Times New Roman" panose="02020603050405020304" pitchFamily="18" charset="0"/>
                <a:cs typeface="Calibri" panose="020F0502020204030204" pitchFamily="34" charset="0"/>
              </a:rPr>
              <a:t>10:1(4:0)</a:t>
            </a:r>
            <a:endParaRPr lang="cs-CZ" dirty="0">
              <a:latin typeface="Times New Roman" panose="02020603050405020304" pitchFamily="18" charset="0"/>
              <a:ea typeface="Times New Roman" panose="02020603050405020304" pitchFamily="18" charset="0"/>
            </a:endParaRPr>
          </a:p>
          <a:p>
            <a:pPr algn="ctr">
              <a:spcAft>
                <a:spcPts val="0"/>
              </a:spcAft>
            </a:pPr>
            <a:r>
              <a:rPr lang="cs-CZ" sz="1800" u="sng" dirty="0">
                <a:solidFill>
                  <a:srgbClr val="545454"/>
                </a:solidFill>
                <a:latin typeface="Arial Black" panose="020B0A04020102020204" pitchFamily="34" charset="0"/>
                <a:ea typeface="Times New Roman" panose="02020603050405020304" pitchFamily="18" charset="0"/>
                <a:cs typeface="Calibri" panose="020F0502020204030204" pitchFamily="34" charset="0"/>
              </a:rPr>
              <a:t>  3.6.2018   4. kolo nadstavby</a:t>
            </a:r>
            <a:endParaRPr lang="cs-CZ" dirty="0">
              <a:latin typeface="Times New Roman" panose="02020603050405020304" pitchFamily="18" charset="0"/>
              <a:ea typeface="Times New Roman" panose="02020603050405020304" pitchFamily="18" charset="0"/>
            </a:endParaRPr>
          </a:p>
          <a:p>
            <a:pPr algn="just">
              <a:lnSpc>
                <a:spcPts val="1650"/>
              </a:lnSpc>
              <a:spcAft>
                <a:spcPts val="0"/>
              </a:spcAft>
            </a:pPr>
            <a:r>
              <a:rPr lang="cs-CZ" sz="1100" dirty="0">
                <a:solidFill>
                  <a:srgbClr val="545454"/>
                </a:solidFill>
                <a:latin typeface="Arial" panose="020B0604020202020204" pitchFamily="34" charset="0"/>
                <a:ea typeface="Times New Roman" panose="02020603050405020304" pitchFamily="18" charset="0"/>
              </a:rPr>
              <a:t>Před týdnem prohráli starší žáci doma se Strupčicemi. Vyfasovali desítku a moc nadějí se jim nedávalo ani v dalším utkání, kdy zajížděli na hřiště vedoucího celku tabulky do Loun. Obraz hry také odpovídal postavení obou mužstev v tabulce. První branku vstřelili domácí v 5. minutě a odstartovali tím brankové představení. V první poločase jsme inkasovali čtyřikrát a jen co rozhodčí zahájil druhý poločas, tak jsme v rychlém sledu za sebou inkasovali2x. Za stavu 0:6 se nám podařilo skórovat o což se zasloužil Oldřich </a:t>
            </a:r>
            <a:r>
              <a:rPr lang="cs-CZ" sz="1100" dirty="0" err="1">
                <a:solidFill>
                  <a:srgbClr val="545454"/>
                </a:solidFill>
                <a:latin typeface="Arial" panose="020B0604020202020204" pitchFamily="34" charset="0"/>
                <a:ea typeface="Times New Roman" panose="02020603050405020304" pitchFamily="18" charset="0"/>
              </a:rPr>
              <a:t>Malecha</a:t>
            </a:r>
            <a:r>
              <a:rPr lang="cs-CZ" sz="1100" dirty="0">
                <a:solidFill>
                  <a:srgbClr val="545454"/>
                </a:solidFill>
                <a:latin typeface="Arial" panose="020B0604020202020204" pitchFamily="34" charset="0"/>
                <a:ea typeface="Times New Roman" panose="02020603050405020304" pitchFamily="18" charset="0"/>
              </a:rPr>
              <a:t>. Že by to ale nějak změnilo dění na hřišti se říci nedá. Naopak domácí kralovali nadále a do konce zápasu vstřelili  ještě 4 góly.  Naše mužstvo v závěru sezóny ztrácí glanc a na první výhru v nadstavbové části stále čeká. Tak snad teď v posledním domácím utkání na domácím trávníku v letošním roce, kdy se v neděli 10. června utkáme s </a:t>
            </a:r>
            <a:r>
              <a:rPr lang="cs-CZ" sz="1100" dirty="0" err="1">
                <a:solidFill>
                  <a:srgbClr val="545454"/>
                </a:solidFill>
                <a:latin typeface="Arial" panose="020B0604020202020204" pitchFamily="34" charset="0"/>
                <a:ea typeface="Times New Roman" panose="02020603050405020304" pitchFamily="18" charset="0"/>
              </a:rPr>
              <a:t>Ervěnicemi</a:t>
            </a:r>
            <a:r>
              <a:rPr lang="cs-CZ" sz="1100" dirty="0">
                <a:solidFill>
                  <a:srgbClr val="545454"/>
                </a:solidFill>
                <a:latin typeface="Arial" panose="020B0604020202020204" pitchFamily="34" charset="0"/>
                <a:ea typeface="Times New Roman" panose="02020603050405020304" pitchFamily="18" charset="0"/>
              </a:rPr>
              <a:t>/Jirkovem.</a:t>
            </a:r>
            <a:endParaRPr lang="cs-CZ" dirty="0">
              <a:latin typeface="Times New Roman" panose="02020603050405020304" pitchFamily="18" charset="0"/>
              <a:ea typeface="Times New Roman" panose="02020603050405020304" pitchFamily="18" charset="0"/>
            </a:endParaRPr>
          </a:p>
          <a:p>
            <a:pPr>
              <a:lnSpc>
                <a:spcPts val="1650"/>
              </a:lnSpc>
              <a:spcAft>
                <a:spcPts val="0"/>
              </a:spcAft>
            </a:pPr>
            <a:r>
              <a:rPr lang="cs-CZ" sz="1100" u="sng" dirty="0">
                <a:solidFill>
                  <a:srgbClr val="545454"/>
                </a:solidFill>
                <a:latin typeface="Arial" panose="020B0604020202020204" pitchFamily="34" charset="0"/>
                <a:ea typeface="Times New Roman" panose="02020603050405020304" pitchFamily="18" charset="0"/>
              </a:rPr>
              <a:t>Branky:</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O.Malecha</a:t>
            </a:r>
            <a:endParaRPr lang="cs-CZ" dirty="0">
              <a:latin typeface="Times New Roman" panose="02020603050405020304" pitchFamily="18" charset="0"/>
              <a:ea typeface="Times New Roman" panose="02020603050405020304" pitchFamily="18" charset="0"/>
            </a:endParaRPr>
          </a:p>
          <a:p>
            <a:pPr>
              <a:lnSpc>
                <a:spcPts val="1650"/>
              </a:lnSpc>
              <a:spcAft>
                <a:spcPts val="0"/>
              </a:spcAft>
            </a:pPr>
            <a:r>
              <a:rPr lang="cs-CZ" sz="1100" u="sng" dirty="0">
                <a:solidFill>
                  <a:srgbClr val="545454"/>
                </a:solidFill>
                <a:latin typeface="Arial" panose="020B0604020202020204" pitchFamily="34" charset="0"/>
                <a:ea typeface="Times New Roman" panose="02020603050405020304" pitchFamily="18" charset="0"/>
              </a:rPr>
              <a:t>Sestava:</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Š.Černý-P.Prokopec</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M.Hrdlička</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J.Kroupa</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L.Kuča</a:t>
            </a:r>
            <a:r>
              <a:rPr lang="cs-CZ" sz="1100" dirty="0">
                <a:solidFill>
                  <a:srgbClr val="545454"/>
                </a:solidFill>
                <a:latin typeface="Arial" panose="020B0604020202020204" pitchFamily="34" charset="0"/>
                <a:ea typeface="Times New Roman" panose="02020603050405020304" pitchFamily="18" charset="0"/>
              </a:rPr>
              <a:t>, </a:t>
            </a:r>
          </a:p>
          <a:p>
            <a:pPr>
              <a:lnSpc>
                <a:spcPts val="1650"/>
              </a:lnSpc>
              <a:spcAft>
                <a:spcPts val="0"/>
              </a:spcAft>
            </a:pP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D.Ivanič</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T.Kabelka</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J.Daniluk,J.Pilař</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O.Malecha</a:t>
            </a:r>
            <a:r>
              <a:rPr lang="cs-CZ" sz="1100" dirty="0">
                <a:solidFill>
                  <a:srgbClr val="545454"/>
                </a:solidFill>
                <a:latin typeface="Arial" panose="020B0604020202020204" pitchFamily="34" charset="0"/>
                <a:ea typeface="Times New Roman" panose="02020603050405020304" pitchFamily="18" charset="0"/>
              </a:rPr>
              <a:t>, </a:t>
            </a:r>
          </a:p>
          <a:p>
            <a:pPr>
              <a:lnSpc>
                <a:spcPts val="1650"/>
              </a:lnSpc>
              <a:spcAft>
                <a:spcPts val="0"/>
              </a:spcAft>
            </a:pP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M.Nedvěd</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M.Slapnička</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M.Schleiss</a:t>
            </a:r>
            <a:endParaRPr lang="cs-CZ" dirty="0">
              <a:latin typeface="Times New Roman" panose="02020603050405020304" pitchFamily="18" charset="0"/>
              <a:ea typeface="Times New Roman" panose="02020603050405020304" pitchFamily="18" charset="0"/>
            </a:endParaRPr>
          </a:p>
          <a:p>
            <a:pPr>
              <a:lnSpc>
                <a:spcPts val="1650"/>
              </a:lnSpc>
              <a:spcAft>
                <a:spcPts val="0"/>
              </a:spcAft>
            </a:pPr>
            <a:r>
              <a:rPr lang="cs-CZ" sz="1100" u="sng" dirty="0">
                <a:solidFill>
                  <a:srgbClr val="545454"/>
                </a:solidFill>
                <a:latin typeface="Arial" panose="020B0604020202020204" pitchFamily="34" charset="0"/>
                <a:ea typeface="Times New Roman" panose="02020603050405020304" pitchFamily="18" charset="0"/>
              </a:rPr>
              <a:t>Trenér:</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Z.Németh</a:t>
            </a:r>
            <a:r>
              <a:rPr lang="cs-CZ" sz="1100" dirty="0">
                <a:solidFill>
                  <a:srgbClr val="545454"/>
                </a:solidFill>
                <a:latin typeface="Arial" panose="020B0604020202020204" pitchFamily="34" charset="0"/>
                <a:ea typeface="Times New Roman" panose="02020603050405020304" pitchFamily="18" charset="0"/>
              </a:rPr>
              <a:t>  </a:t>
            </a:r>
            <a:r>
              <a:rPr lang="cs-CZ" sz="1100" u="sng" dirty="0">
                <a:solidFill>
                  <a:srgbClr val="545454"/>
                </a:solidFill>
                <a:latin typeface="Arial" panose="020B0604020202020204" pitchFamily="34" charset="0"/>
                <a:ea typeface="Times New Roman" panose="02020603050405020304" pitchFamily="18" charset="0"/>
              </a:rPr>
              <a:t>Vedoucí</a:t>
            </a:r>
            <a:r>
              <a:rPr lang="cs-CZ" sz="1100" dirty="0">
                <a:solidFill>
                  <a:srgbClr val="545454"/>
                </a:solidFill>
                <a:latin typeface="Arial" panose="020B0604020202020204" pitchFamily="34" charset="0"/>
                <a:ea typeface="Times New Roman" panose="02020603050405020304" pitchFamily="18" charset="0"/>
              </a:rPr>
              <a:t>: R. Hrdlička</a:t>
            </a:r>
            <a:endParaRPr lang="cs-CZ" dirty="0">
              <a:latin typeface="Times New Roman" panose="02020603050405020304" pitchFamily="18" charset="0"/>
              <a:ea typeface="Times New Roman" panose="02020603050405020304" pitchFamily="18" charset="0"/>
            </a:endParaRPr>
          </a:p>
          <a:p>
            <a:pPr>
              <a:lnSpc>
                <a:spcPts val="1650"/>
              </a:lnSpc>
              <a:spcAft>
                <a:spcPts val="0"/>
              </a:spcAft>
            </a:pPr>
            <a:r>
              <a:rPr lang="cs-CZ" sz="1100" u="sng" dirty="0">
                <a:solidFill>
                  <a:srgbClr val="545454"/>
                </a:solidFill>
                <a:latin typeface="Arial" panose="020B0604020202020204" pitchFamily="34" charset="0"/>
                <a:ea typeface="Times New Roman" panose="02020603050405020304" pitchFamily="18" charset="0"/>
              </a:rPr>
              <a:t>Rozhodčí:</a:t>
            </a:r>
            <a:r>
              <a:rPr lang="cs-CZ" sz="1100" dirty="0">
                <a:solidFill>
                  <a:srgbClr val="545454"/>
                </a:solidFill>
                <a:latin typeface="Arial" panose="020B0604020202020204" pitchFamily="34" charset="0"/>
                <a:ea typeface="Times New Roman" panose="02020603050405020304" pitchFamily="18" charset="0"/>
              </a:rPr>
              <a:t> </a:t>
            </a:r>
            <a:r>
              <a:rPr lang="cs-CZ" sz="1100" dirty="0" err="1">
                <a:solidFill>
                  <a:srgbClr val="545454"/>
                </a:solidFill>
                <a:latin typeface="Arial" panose="020B0604020202020204" pitchFamily="34" charset="0"/>
                <a:ea typeface="Times New Roman" panose="02020603050405020304" pitchFamily="18" charset="0"/>
              </a:rPr>
              <a:t>F.Cvachoušek-J.Klonfar</a:t>
            </a:r>
            <a:r>
              <a:rPr lang="cs-CZ" sz="1100" dirty="0">
                <a:solidFill>
                  <a:srgbClr val="545454"/>
                </a:solidFill>
                <a:latin typeface="Arial" panose="020B0604020202020204" pitchFamily="34" charset="0"/>
                <a:ea typeface="Times New Roman" panose="02020603050405020304" pitchFamily="18" charset="0"/>
              </a:rPr>
              <a:t>(laik), </a:t>
            </a:r>
            <a:r>
              <a:rPr lang="cs-CZ" sz="1100" dirty="0" err="1">
                <a:solidFill>
                  <a:srgbClr val="545454"/>
                </a:solidFill>
                <a:latin typeface="Arial" panose="020B0604020202020204" pitchFamily="34" charset="0"/>
                <a:ea typeface="Times New Roman" panose="02020603050405020304" pitchFamily="18" charset="0"/>
              </a:rPr>
              <a:t>J.Pařízek</a:t>
            </a:r>
            <a:r>
              <a:rPr lang="cs-CZ" sz="1100" dirty="0">
                <a:solidFill>
                  <a:srgbClr val="545454"/>
                </a:solidFill>
                <a:latin typeface="Arial" panose="020B0604020202020204" pitchFamily="34" charset="0"/>
                <a:ea typeface="Times New Roman" panose="02020603050405020304" pitchFamily="18" charset="0"/>
              </a:rPr>
              <a:t>(laik)    </a:t>
            </a:r>
            <a:endParaRPr lang="cs-CZ" dirty="0">
              <a:latin typeface="Times New Roman" panose="02020603050405020304" pitchFamily="18" charset="0"/>
              <a:ea typeface="Times New Roman" panose="02020603050405020304" pitchFamily="18" charset="0"/>
            </a:endParaRPr>
          </a:p>
        </p:txBody>
      </p:sp>
      <p:sp>
        <p:nvSpPr>
          <p:cNvPr id="19" name="TextovéPole 18"/>
          <p:cNvSpPr txBox="1"/>
          <p:nvPr/>
        </p:nvSpPr>
        <p:spPr>
          <a:xfrm>
            <a:off x="5639333" y="187794"/>
            <a:ext cx="4337435" cy="1015663"/>
          </a:xfrm>
          <a:prstGeom prst="rect">
            <a:avLst/>
          </a:prstGeom>
          <a:ln>
            <a:solidFill>
              <a:srgbClr val="FF0000"/>
            </a:solidFill>
          </a:ln>
          <a:effectLst>
            <a:glow rad="139700">
              <a:srgbClr val="FFFF66">
                <a:alpha val="40000"/>
              </a:srgb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cs-CZ" sz="2000" dirty="0">
                <a:latin typeface="Arial Black" panose="020B0A04020102020204" pitchFamily="34" charset="0"/>
              </a:rPr>
              <a:t>Starší žáci podruhé za sebou napočítali desítku ve vlastní brance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15" name="TextovéPole 14"/>
          <p:cNvSpPr txBox="1"/>
          <p:nvPr/>
        </p:nvSpPr>
        <p:spPr>
          <a:xfrm>
            <a:off x="1656160" y="70021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pic>
        <p:nvPicPr>
          <p:cNvPr id="5" name="Obrázek 4"/>
          <p:cNvPicPr>
            <a:picLocks noChangeAspect="1"/>
          </p:cNvPicPr>
          <p:nvPr/>
        </p:nvPicPr>
        <p:blipFill>
          <a:blip r:embed="rId3"/>
          <a:stretch>
            <a:fillRect/>
          </a:stretch>
        </p:blipFill>
        <p:spPr>
          <a:xfrm>
            <a:off x="6984752" y="5566336"/>
            <a:ext cx="1213522" cy="1035391"/>
          </a:xfrm>
          <a:prstGeom prst="rect">
            <a:avLst/>
          </a:prstGeom>
        </p:spPr>
      </p:pic>
      <p:sp>
        <p:nvSpPr>
          <p:cNvPr id="6" name="Obdélník 5"/>
          <p:cNvSpPr/>
          <p:nvPr/>
        </p:nvSpPr>
        <p:spPr>
          <a:xfrm>
            <a:off x="5472584" y="451148"/>
            <a:ext cx="4608512" cy="5032147"/>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Ransdorfa po jednom z rohů, ale i s tou si hostující gólman poradil.  3 minuty před změnou stran byl blízko gólu Rejman, ale Valeš v brance Krupky se zdál nepřekonatelný. Ve 45. minutě se naše obrana hodně otevřela, křičeli jsme </a:t>
            </a:r>
            <a:r>
              <a:rPr lang="cs-CZ" sz="1000" b="0" dirty="0" err="1">
                <a:latin typeface="Arial" panose="020B0604020202020204" pitchFamily="34" charset="0"/>
                <a:ea typeface="Calibri" panose="020F0502020204030204" pitchFamily="34" charset="0"/>
                <a:cs typeface="Arial" panose="020B0604020202020204" pitchFamily="34" charset="0"/>
              </a:rPr>
              <a:t>ofsjad</a:t>
            </a:r>
            <a:r>
              <a:rPr lang="cs-CZ" sz="1000" b="0" dirty="0">
                <a:latin typeface="Arial" panose="020B0604020202020204" pitchFamily="34" charset="0"/>
                <a:ea typeface="Calibri" panose="020F0502020204030204" pitchFamily="34" charset="0"/>
                <a:cs typeface="Arial" panose="020B0604020202020204" pitchFamily="34" charset="0"/>
              </a:rPr>
              <a:t>, ale bylo to marné a tak musel zachraňovat Gabriel.  Při odchodu hráčů na přestávku jeden z diváků poznamenal „ To mohlo být klidně 4:4“. Druhou půlku jsme sice zahájili střelou Vokouna do náručí gólmana, ale gól přišel ve 47. minutě na druhé straně. Matěj Suchý zůstal bez dozoru a s velkým klidem po rychlém útoku zajistil Krupce vedení 1:0. Situaci jsme si hodně zkomplikovali. Pokusili jsme se zařadit vyšší rychlostní stupeň, ale velká šance na vyrovnání nepřicházela. V 60. minutě kopal volný přímý kop Rejman, ale trefil jen zeď. To už se na hřišti pohybovali 2 střídající hráči Slavíček a Walter. K bližší tyči si v 71. minutě na přihrávku Rejmana naběhl právě Walter a po chybě brankáře, který svůj tým před tím několikrát podržel nad vodou, dopravil míč do sítě na 1:1. Za další 2 minuty zpětnou přihrávkou vyzval ke skórování právě druhého střídajícího Slavíčka Mencl. Zakončení bylo nechytatelné a rázem byla po vedení 2:1 nálada v hledišti o mnoho lepší. Rozhodnuto ale zdaleka ještě nebylo. 10 minut před koncem zkoušel vyrovnat střelou pod nohy brankáře David Kolář, ale ten se překvapit nenechal. I za další minutu pálili hosté na naši branku, ale Gabriel byl opět na svém místě. Nejblíže vyrovnávacímu gólu byla Krupka v 86. minutě. Trestný kop zahrál Suchý a za Gabriela po střele </a:t>
            </a:r>
            <a:r>
              <a:rPr lang="cs-CZ" sz="1000" b="0" dirty="0" err="1">
                <a:latin typeface="Arial" panose="020B0604020202020204" pitchFamily="34" charset="0"/>
                <a:ea typeface="Calibri" panose="020F0502020204030204" pitchFamily="34" charset="0"/>
                <a:cs typeface="Arial" panose="020B0604020202020204" pitchFamily="34" charset="0"/>
              </a:rPr>
              <a:t>Kubného</a:t>
            </a:r>
            <a:r>
              <a:rPr lang="cs-CZ" sz="1000" b="0" dirty="0">
                <a:latin typeface="Arial" panose="020B0604020202020204" pitchFamily="34" charset="0"/>
                <a:ea typeface="Calibri" panose="020F0502020204030204" pitchFamily="34" charset="0"/>
                <a:cs typeface="Arial" panose="020B0604020202020204" pitchFamily="34" charset="0"/>
              </a:rPr>
              <a:t> zaskočil na brankové čáře </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Přežili jsme a ještě jednou  udeřili. Byl to opět Matěj Walter, který pěknou střelou 2 minuty před závěrečným hvizdem udělal brankou na 3:1 tečku za tímto utkáním.</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Walter 2, Slavíček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Gabriel-</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Vacek,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Mencl-</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(54.Slavíček),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Šraga</a:t>
            </a:r>
            <a:r>
              <a:rPr lang="cs-CZ" sz="1000" b="0" dirty="0">
                <a:latin typeface="Arial" panose="020B0604020202020204" pitchFamily="34" charset="0"/>
                <a:ea typeface="Calibri" panose="020F0502020204030204" pitchFamily="34" charset="0"/>
                <a:cs typeface="Arial" panose="020B0604020202020204" pitchFamily="34" charset="0"/>
              </a:rPr>
              <a:t>(85.Beruška),Vokoun, </a:t>
            </a:r>
            <a:r>
              <a:rPr lang="cs-CZ" sz="1000" b="0" dirty="0" err="1">
                <a:latin typeface="Arial" panose="020B0604020202020204" pitchFamily="34" charset="0"/>
                <a:ea typeface="Calibri" panose="020F0502020204030204" pitchFamily="34" charset="0"/>
                <a:cs typeface="Arial" panose="020B0604020202020204" pitchFamily="34" charset="0"/>
              </a:rPr>
              <a:t>P.Stejskal</a:t>
            </a:r>
            <a:r>
              <a:rPr lang="cs-CZ" sz="1000" b="0" dirty="0">
                <a:latin typeface="Arial" panose="020B0604020202020204" pitchFamily="34" charset="0"/>
                <a:ea typeface="Calibri" panose="020F0502020204030204" pitchFamily="34" charset="0"/>
                <a:cs typeface="Arial" panose="020B0604020202020204" pitchFamily="34" charset="0"/>
              </a:rPr>
              <a:t>(61.Walter), Faust(90.Feko)-Rejman</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Černý</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J.Tyle</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Masér:</a:t>
            </a:r>
            <a:r>
              <a:rPr lang="cs-CZ" sz="1000" b="0" dirty="0">
                <a:latin typeface="Arial" panose="020B0604020202020204" pitchFamily="34" charset="0"/>
                <a:ea typeface="Calibri" panose="020F0502020204030204" pitchFamily="34" charset="0"/>
                <a:cs typeface="Arial" panose="020B0604020202020204" pitchFamily="34" charset="0"/>
              </a:rPr>
              <a:t> K. Zavřel</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J.Flade-J.Šmíd</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J.Zítko</a:t>
            </a:r>
            <a:r>
              <a:rPr lang="cs-CZ" sz="1000" b="0" dirty="0">
                <a:latin typeface="Arial" panose="020B0604020202020204" pitchFamily="34" charset="0"/>
                <a:ea typeface="Calibri" panose="020F0502020204030204" pitchFamily="34" charset="0"/>
                <a:cs typeface="Arial" panose="020B0604020202020204" pitchFamily="34" charset="0"/>
              </a:rPr>
              <a:t>   120 diváků </a:t>
            </a:r>
            <a:r>
              <a:rPr lang="cs-CZ" sz="1000" b="0" u="sng" dirty="0">
                <a:latin typeface="Arial" panose="020B0604020202020204" pitchFamily="34" charset="0"/>
                <a:ea typeface="Calibri" panose="020F0502020204030204" pitchFamily="34" charset="0"/>
                <a:cs typeface="Arial" panose="020B0604020202020204" pitchFamily="34" charset="0"/>
              </a:rPr>
              <a:t>Hlavní pořadatel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M.Hromy</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7" name="TextovéPole 6"/>
          <p:cNvSpPr txBox="1"/>
          <p:nvPr/>
        </p:nvSpPr>
        <p:spPr>
          <a:xfrm>
            <a:off x="5472584" y="91108"/>
            <a:ext cx="4536504" cy="276999"/>
          </a:xfrm>
          <a:prstGeom prst="rect">
            <a:avLst/>
          </a:prstGeom>
          <a:solidFill>
            <a:schemeClr val="accent1">
              <a:lumMod val="60000"/>
              <a:lumOff val="40000"/>
            </a:schemeClr>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SK Štětí-TJ Krupka  3:1   2.6.2018</a:t>
            </a:r>
          </a:p>
        </p:txBody>
      </p:sp>
      <p:sp>
        <p:nvSpPr>
          <p:cNvPr id="12" name="Obdélník 11"/>
          <p:cNvSpPr/>
          <p:nvPr/>
        </p:nvSpPr>
        <p:spPr>
          <a:xfrm>
            <a:off x="216000" y="883196"/>
            <a:ext cx="4558997" cy="6014467"/>
          </a:xfrm>
          <a:prstGeom prst="rect">
            <a:avLst/>
          </a:prstGeom>
          <a:solidFill>
            <a:schemeClr val="accent6">
              <a:lumMod val="20000"/>
              <a:lumOff val="80000"/>
            </a:schemeClr>
          </a:solidFill>
        </p:spPr>
        <p:txBody>
          <a:bodyPr wrap="square">
            <a:spAutoFit/>
          </a:bodyPr>
          <a:lstStyle/>
          <a:p>
            <a:pPr algn="ctr">
              <a:spcAft>
                <a:spcPts val="0"/>
              </a:spcAft>
            </a:pPr>
            <a:r>
              <a:rPr lang="cs-CZ" sz="1800" u="sng" dirty="0">
                <a:solidFill>
                  <a:srgbClr val="660033"/>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SK Štětí </a:t>
            </a:r>
          </a:p>
          <a:p>
            <a:pPr algn="ctr">
              <a:spcAft>
                <a:spcPts val="0"/>
              </a:spcAft>
            </a:pPr>
            <a:r>
              <a:rPr lang="cs-CZ" sz="1800" u="sng" dirty="0">
                <a:solidFill>
                  <a:srgbClr val="660033"/>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 </a:t>
            </a:r>
            <a:r>
              <a:rPr lang="cs-CZ" sz="1800" u="sng" dirty="0">
                <a:solidFill>
                  <a:srgbClr val="660033"/>
                </a:solidFill>
                <a:effectLst>
                  <a:outerShdw blurRad="38100" dist="38100" dir="2700000" algn="tl">
                    <a:srgbClr val="000000">
                      <a:alpha val="43137"/>
                    </a:srgbClr>
                  </a:outerShdw>
                </a:effectLst>
                <a:latin typeface="Arial Black" panose="020B0A04020102020204" pitchFamily="34" charset="0"/>
              </a:rPr>
              <a:t>SK </a:t>
            </a:r>
            <a:r>
              <a:rPr lang="cs-CZ" sz="1800" u="sng" dirty="0" err="1">
                <a:solidFill>
                  <a:srgbClr val="660033"/>
                </a:solidFill>
                <a:effectLst>
                  <a:outerShdw blurRad="38100" dist="38100" dir="2700000" algn="tl">
                    <a:srgbClr val="000000">
                      <a:alpha val="43137"/>
                    </a:srgbClr>
                  </a:outerShdw>
                </a:effectLst>
                <a:latin typeface="Arial Black" panose="020B0A04020102020204" pitchFamily="34" charset="0"/>
              </a:rPr>
              <a:t>Ervěnice</a:t>
            </a:r>
            <a:r>
              <a:rPr lang="cs-CZ" sz="1800" u="sng" dirty="0">
                <a:solidFill>
                  <a:srgbClr val="660033"/>
                </a:solidFill>
                <a:effectLst>
                  <a:outerShdw blurRad="38100" dist="38100" dir="2700000" algn="tl">
                    <a:srgbClr val="000000">
                      <a:alpha val="43137"/>
                    </a:srgbClr>
                  </a:outerShdw>
                </a:effectLst>
                <a:latin typeface="Arial Black" panose="020B0A04020102020204" pitchFamily="34" charset="0"/>
              </a:rPr>
              <a:t>-Jirkov/L. Chomutov</a:t>
            </a:r>
            <a:r>
              <a:rPr lang="cs-CZ" sz="1800" u="sng" dirty="0">
                <a:solidFill>
                  <a:srgbClr val="660033"/>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   1:5(0:2) 10.6.2018  </a:t>
            </a:r>
          </a:p>
          <a:p>
            <a:pPr algn="ctr">
              <a:spcAft>
                <a:spcPts val="0"/>
              </a:spcAft>
            </a:pPr>
            <a:r>
              <a:rPr lang="cs-CZ" sz="1800" u="sng" dirty="0">
                <a:solidFill>
                  <a:srgbClr val="660033"/>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5.kolo nadstavby přeboru</a:t>
            </a:r>
          </a:p>
          <a:p>
            <a:pPr algn="just">
              <a:spcAft>
                <a:spcPts val="0"/>
              </a:spcAft>
            </a:pPr>
            <a:r>
              <a:rPr lang="cs-CZ" sz="1100" b="0" dirty="0">
                <a:latin typeface="Arial" panose="020B0604020202020204" pitchFamily="34" charset="0"/>
                <a:ea typeface="Times New Roman" panose="02020603050405020304" pitchFamily="18" charset="0"/>
                <a:cs typeface="Arial" panose="020B0604020202020204" pitchFamily="34" charset="0"/>
              </a:rPr>
              <a:t>Tak snad teď v posledním domácím utkání na domácím trávníku se podaří starším žákům v nadstavbové části vyhrát. V prvním utkání na hřišti tohoto soupeře jsme prohráli těsně 3:2 a věřili, že v domácím prostředí jsme schopni tohoto soupeře porazit.  Neuběhlo ještě ani 10 minut a šancí bylo na obou stranách více, než někdy za celý zápas. Srdnatě se přes několik protihráčů dostal </a:t>
            </a:r>
            <a:r>
              <a:rPr lang="cs-CZ" sz="1100" b="0" dirty="0" err="1">
                <a:latin typeface="Arial" panose="020B0604020202020204" pitchFamily="34" charset="0"/>
                <a:ea typeface="Times New Roman" panose="02020603050405020304" pitchFamily="18" charset="0"/>
                <a:cs typeface="Arial" panose="020B0604020202020204" pitchFamily="34" charset="0"/>
              </a:rPr>
              <a:t>Malecha</a:t>
            </a:r>
            <a:r>
              <a:rPr lang="cs-CZ" sz="1100" b="0" dirty="0">
                <a:latin typeface="Arial" panose="020B0604020202020204" pitchFamily="34" charset="0"/>
                <a:ea typeface="Times New Roman" panose="02020603050405020304" pitchFamily="18" charset="0"/>
                <a:cs typeface="Arial" panose="020B0604020202020204" pitchFamily="34" charset="0"/>
              </a:rPr>
              <a:t>, ale na přesné zakončení už mu síly nezbyly.  Možností hostů ale bylo více a několikrát stálo na naší straně i štěstí. Jednou se balón odrazil i od břevna a chybělo pár centimetrů, aby skončil za čarou. Poslední pětiminutovka 1. poločasu patřila hostům, kteří se přeci jenom dočkali branek v naší síti. Ve 31. minutě 1:0 Daniel Matoušek a ve 35. Ondřej Valta 2:0. Ani ve 2. poločase se obraz hry na hřišti moc nezměnil. Hosté kombinovali rychleji, věděli o sobě a branka Šimona Černého byla stále v ohrožení. Gól na 3:0 padnul ve 42. minutě a zasloužil se o něj Tomáš W</a:t>
            </a:r>
            <a:r>
              <a:rPr lang="de-DE" sz="1100" b="0" dirty="0">
                <a:latin typeface="Arial" panose="020B0604020202020204" pitchFamily="34" charset="0"/>
                <a:ea typeface="Times New Roman" panose="02020603050405020304" pitchFamily="18" charset="0"/>
                <a:cs typeface="Arial" panose="020B0604020202020204" pitchFamily="34" charset="0"/>
              </a:rPr>
              <a:t>ä</a:t>
            </a:r>
            <a:r>
              <a:rPr lang="cs-CZ" sz="1100" b="0" dirty="0" err="1">
                <a:latin typeface="Arial" panose="020B0604020202020204" pitchFamily="34" charset="0"/>
                <a:ea typeface="Times New Roman" panose="02020603050405020304" pitchFamily="18" charset="0"/>
                <a:cs typeface="Arial" panose="020B0604020202020204" pitchFamily="34" charset="0"/>
              </a:rPr>
              <a:t>lzer</a:t>
            </a:r>
            <a:r>
              <a:rPr lang="cs-CZ" sz="1100" b="0" dirty="0">
                <a:latin typeface="Arial" panose="020B0604020202020204" pitchFamily="34" charset="0"/>
                <a:ea typeface="Times New Roman" panose="02020603050405020304" pitchFamily="18" charset="0"/>
                <a:cs typeface="Arial" panose="020B0604020202020204" pitchFamily="34" charset="0"/>
              </a:rPr>
              <a:t>. V 50. minutě jsme konečně udeřili i my. Zajímavostí na brance na 1:3 bylo, že se jí podařilo vstřelit věkem ještě mladšímu žákovi Radimu </a:t>
            </a:r>
            <a:r>
              <a:rPr lang="cs-CZ" sz="1100" b="0" dirty="0" err="1">
                <a:latin typeface="Arial" panose="020B0604020202020204" pitchFamily="34" charset="0"/>
                <a:ea typeface="Times New Roman" panose="02020603050405020304" pitchFamily="18" charset="0"/>
                <a:cs typeface="Arial" panose="020B0604020202020204" pitchFamily="34" charset="0"/>
              </a:rPr>
              <a:t>Padourovi</a:t>
            </a:r>
            <a:r>
              <a:rPr lang="cs-CZ" sz="1100" b="0" dirty="0">
                <a:latin typeface="Arial" panose="020B0604020202020204" pitchFamily="34" charset="0"/>
                <a:ea typeface="Times New Roman" panose="02020603050405020304" pitchFamily="18" charset="0"/>
                <a:cs typeface="Arial" panose="020B0604020202020204" pitchFamily="34" charset="0"/>
              </a:rPr>
              <a:t>, který starším žákům pomohl, protože jejich účast je v posledních utkáních sezóny hodně žalostná. Vycítili jsme, že kdyby se nám podařilo vstřelit ještě jednu branku a snížit na rozdíl jednoho gólu, tak by to mohlo být ještě drama. Soupeř to však nepovolil, obrana fungovala na jedničku a 2 brankami v závěru zápasu určil celkový výsledek 5:1.  </a:t>
            </a:r>
          </a:p>
          <a:p>
            <a:pPr>
              <a:lnSpc>
                <a:spcPts val="1650"/>
              </a:lnSpc>
              <a:spcAft>
                <a:spcPts val="0"/>
              </a:spcAft>
            </a:pPr>
            <a:r>
              <a:rPr lang="cs-CZ" sz="1100" b="0" u="sng" dirty="0">
                <a:latin typeface="Arial" panose="020B0604020202020204" pitchFamily="34" charset="0"/>
                <a:ea typeface="Times New Roman" panose="02020603050405020304" pitchFamily="18" charset="0"/>
                <a:cs typeface="Arial" panose="020B0604020202020204" pitchFamily="34" charset="0"/>
              </a:rPr>
              <a:t>Sestava:</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Š.Černý-P.Prokopec</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J.Kroupa</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D.Ivanič</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T.Kabelka</a:t>
            </a:r>
            <a:r>
              <a:rPr lang="cs-CZ" sz="1100" b="0" dirty="0">
                <a:latin typeface="Arial" panose="020B0604020202020204" pitchFamily="34" charset="0"/>
                <a:ea typeface="Times New Roman" panose="02020603050405020304" pitchFamily="18" charset="0"/>
                <a:cs typeface="Arial" panose="020B0604020202020204" pitchFamily="34" charset="0"/>
              </a:rPr>
              <a:t>, </a:t>
            </a:r>
          </a:p>
          <a:p>
            <a:pPr>
              <a:lnSpc>
                <a:spcPts val="1650"/>
              </a:lnSpc>
              <a:spcAft>
                <a:spcPts val="0"/>
              </a:spcAft>
            </a:pP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J.Daniluk,J.Pilař</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O.Malecha</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M.Nedvěd</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M.Slapnička</a:t>
            </a:r>
            <a:r>
              <a:rPr lang="cs-CZ" sz="1100" b="0" dirty="0">
                <a:latin typeface="Arial" panose="020B0604020202020204" pitchFamily="34" charset="0"/>
                <a:ea typeface="Times New Roman" panose="02020603050405020304" pitchFamily="18" charset="0"/>
                <a:cs typeface="Arial" panose="020B0604020202020204" pitchFamily="34" charset="0"/>
              </a:rPr>
              <a:t>, </a:t>
            </a:r>
          </a:p>
          <a:p>
            <a:pPr>
              <a:lnSpc>
                <a:spcPts val="1650"/>
              </a:lnSpc>
              <a:spcAft>
                <a:spcPts val="0"/>
              </a:spcAft>
            </a:pP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M.Schleiss</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M.Borovec</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R.Paďour</a:t>
            </a:r>
            <a:endParaRPr lang="cs-CZ" sz="1100" b="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100" b="0" u="sng" dirty="0">
                <a:latin typeface="Arial" panose="020B0604020202020204" pitchFamily="34" charset="0"/>
                <a:ea typeface="Times New Roman" panose="02020603050405020304" pitchFamily="18" charset="0"/>
                <a:cs typeface="Arial" panose="020B0604020202020204" pitchFamily="34" charset="0"/>
              </a:rPr>
              <a:t>Trenér:</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Z.Németh</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u="sng" dirty="0">
                <a:latin typeface="Arial" panose="020B0604020202020204" pitchFamily="34" charset="0"/>
                <a:ea typeface="Times New Roman" panose="02020603050405020304" pitchFamily="18" charset="0"/>
                <a:cs typeface="Arial" panose="020B0604020202020204" pitchFamily="34" charset="0"/>
              </a:rPr>
              <a:t>Vedoucí</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D.Németh</a:t>
            </a:r>
            <a:endParaRPr lang="cs-CZ" sz="1100" b="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100" b="0" u="sng" dirty="0">
                <a:latin typeface="Arial" panose="020B0604020202020204" pitchFamily="34" charset="0"/>
                <a:ea typeface="Times New Roman" panose="02020603050405020304" pitchFamily="18" charset="0"/>
                <a:cs typeface="Arial" panose="020B0604020202020204" pitchFamily="34" charset="0"/>
              </a:rPr>
              <a:t>Rozhodčí:</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b="0" dirty="0" err="1">
                <a:latin typeface="Arial" panose="020B0604020202020204" pitchFamily="34" charset="0"/>
                <a:ea typeface="Times New Roman" panose="02020603050405020304" pitchFamily="18" charset="0"/>
                <a:cs typeface="Arial" panose="020B0604020202020204" pitchFamily="34" charset="0"/>
              </a:rPr>
              <a:t>V.Dvorský</a:t>
            </a:r>
            <a:r>
              <a:rPr lang="cs-CZ" sz="1100" b="0" dirty="0">
                <a:latin typeface="Arial" panose="020B0604020202020204" pitchFamily="34" charset="0"/>
                <a:ea typeface="Times New Roman" panose="02020603050405020304" pitchFamily="18" charset="0"/>
                <a:cs typeface="Arial" panose="020B0604020202020204" pitchFamily="34" charset="0"/>
              </a:rPr>
              <a:t>  </a:t>
            </a:r>
            <a:r>
              <a:rPr lang="cs-CZ" sz="1100" dirty="0">
                <a:latin typeface="Arial" panose="020B0604020202020204" pitchFamily="34" charset="0"/>
                <a:ea typeface="Times New Roman" panose="02020603050405020304" pitchFamily="18" charset="0"/>
                <a:cs typeface="Arial" panose="020B0604020202020204" pitchFamily="34" charset="0"/>
              </a:rPr>
              <a:t> </a:t>
            </a:r>
          </a:p>
        </p:txBody>
      </p:sp>
      <p:sp>
        <p:nvSpPr>
          <p:cNvPr id="13" name="TextovéPole 12"/>
          <p:cNvSpPr txBox="1"/>
          <p:nvPr/>
        </p:nvSpPr>
        <p:spPr>
          <a:xfrm>
            <a:off x="216000" y="91108"/>
            <a:ext cx="4558997" cy="707886"/>
          </a:xfrm>
          <a:prstGeom prst="rect">
            <a:avLst/>
          </a:prstGeom>
          <a:blipFill dpi="0" rotWithShape="1">
            <a:blip r:embed="rId4">
              <a:alphaModFix amt="79000"/>
            </a:blip>
            <a:srcRect/>
            <a:tile tx="0" ty="0" sx="100000" sy="100000" flip="none" algn="tl"/>
          </a:blipFill>
          <a:effectLst>
            <a:softEdge rad="0"/>
          </a:effectLst>
        </p:spPr>
        <p:txBody>
          <a:bodyPr wrap="square" rtlCol="0">
            <a:spAutoFit/>
          </a:bodyPr>
          <a:lstStyle/>
          <a:p>
            <a:pPr algn="ctr"/>
            <a:r>
              <a:rPr lang="cs-CZ" sz="2000" dirty="0">
                <a:solidFill>
                  <a:srgbClr val="003300"/>
                </a:solidFill>
                <a:latin typeface="Arial Black" panose="020B0A04020102020204" pitchFamily="34" charset="0"/>
              </a:rPr>
              <a:t>Starší žáci na body nedosáhli ani v 5. utkání nadstavby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sp>
        <p:nvSpPr>
          <p:cNvPr id="8" name="Obdélník 7"/>
          <p:cNvSpPr/>
          <p:nvPr/>
        </p:nvSpPr>
        <p:spPr>
          <a:xfrm>
            <a:off x="109352" y="5040160"/>
            <a:ext cx="4608909" cy="1936749"/>
          </a:xfrm>
          <a:prstGeom prst="rect">
            <a:avLst/>
          </a:prstGeom>
          <a:pattFill prst="pct20">
            <a:fgClr>
              <a:srgbClr val="FFFF66"/>
            </a:fgClr>
            <a:bgClr>
              <a:schemeClr val="bg1"/>
            </a:bgClr>
          </a:pattFill>
        </p:spPr>
        <p:txBody>
          <a:bodyPr wrap="square">
            <a:spAutoFit/>
          </a:bodyPr>
          <a:lstStyle/>
          <a:p>
            <a:pPr algn="just">
              <a:lnSpc>
                <a:spcPct val="107000"/>
              </a:lnSpc>
              <a:spcAft>
                <a:spcPts val="0"/>
              </a:spcAft>
            </a:pPr>
            <a:r>
              <a:rPr lang="cs-CZ" sz="1600" u="sng" dirty="0">
                <a:latin typeface="Arial" panose="020B0604020202020204" pitchFamily="34" charset="0"/>
                <a:ea typeface="Calibri" panose="020F0502020204030204" pitchFamily="34" charset="0"/>
                <a:cs typeface="Arial" panose="020B0604020202020204" pitchFamily="34" charset="0"/>
              </a:rPr>
              <a:t>Milan Plíšek – sekretář SK Štětí</a:t>
            </a:r>
          </a:p>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Zajímavé utkání, které se divákům líbilo. Branky sice padaly až ve 2. poločase, ale už v prvním bylo k vidění hodně šancí. Hosté se dostali do vedení hned na začátku druhé půle zásluhou Matěje Suchého. Obrat v zápase přinesli střídající hráči. Walter vyrovnal a Slavíček dostal naše mužstvo do vedení 2:1, aby ho v závěru ještě pojistil Walter brankou na konečných 3:1. Ve stejnou dobu jako my hrál i Most, který porazil Jiřetín/Litvínov 5:1. Slavit ale ještě nemůže, protože 3 body ještě potřebuje. </a:t>
            </a:r>
          </a:p>
        </p:txBody>
      </p:sp>
      <p:sp>
        <p:nvSpPr>
          <p:cNvPr id="9" name="TextovéPole 8"/>
          <p:cNvSpPr txBox="1"/>
          <p:nvPr/>
        </p:nvSpPr>
        <p:spPr>
          <a:xfrm>
            <a:off x="134072" y="1019519"/>
            <a:ext cx="4825330" cy="2862322"/>
          </a:xfrm>
          <a:prstGeom prst="rect">
            <a:avLst/>
          </a:prstGeom>
          <a:pattFill prst="dashVert">
            <a:fgClr>
              <a:schemeClr val="accent1"/>
            </a:fgClr>
            <a:bgClr>
              <a:schemeClr val="bg1"/>
            </a:bgClr>
          </a:pattFill>
          <a:effectLst>
            <a:softEdge rad="0"/>
          </a:effectLst>
        </p:spPr>
        <p:txBody>
          <a:bodyPr wrap="square" rtlCol="0">
            <a:spAutoFit/>
          </a:bodyPr>
          <a:lstStyle/>
          <a:p>
            <a:r>
              <a:rPr lang="cs-CZ" sz="1800" u="sng" dirty="0">
                <a:solidFill>
                  <a:srgbClr val="000099"/>
                </a:solidFill>
                <a:effectLst>
                  <a:outerShdw blurRad="38100" dist="38100" dir="2700000" algn="tl">
                    <a:srgbClr val="000000">
                      <a:alpha val="43137"/>
                    </a:srgbClr>
                  </a:outerShdw>
                </a:effectLst>
                <a:latin typeface="Arial Black" panose="020B0A04020102020204" pitchFamily="34" charset="0"/>
              </a:rPr>
              <a:t>Martin Vrtiška – trenér TJ Krupka</a:t>
            </a:r>
          </a:p>
          <a:p>
            <a:pPr algn="just"/>
            <a:r>
              <a:rPr lang="cs-CZ" b="0" dirty="0">
                <a:latin typeface="Arial" panose="020B0604020202020204" pitchFamily="34" charset="0"/>
                <a:cs typeface="Arial" panose="020B0604020202020204" pitchFamily="34" charset="0"/>
              </a:rPr>
              <a:t>Štětí má kvalitní tým, dnes to prokázal svojí trpělivostí. Góly padaly až e 2. poločase. První poločas byl také kvalitní. Obě mužstva měla spoustu šancí. Výborně zachytali oba brankáři. V závěru jsme měli velkou šanci, když hráč domácích vykopával z brankové čáry. Náš klíčový hráč Emil Rilke si při posledním zápase doma s </a:t>
            </a:r>
            <a:r>
              <a:rPr lang="cs-CZ" b="0" dirty="0" err="1">
                <a:latin typeface="Arial" panose="020B0604020202020204" pitchFamily="34" charset="0"/>
                <a:cs typeface="Arial" panose="020B0604020202020204" pitchFamily="34" charset="0"/>
              </a:rPr>
              <a:t>Brnou</a:t>
            </a:r>
            <a:r>
              <a:rPr lang="cs-CZ" b="0" dirty="0">
                <a:latin typeface="Arial" panose="020B0604020202020204" pitchFamily="34" charset="0"/>
                <a:cs typeface="Arial" panose="020B0604020202020204" pitchFamily="34" charset="0"/>
              </a:rPr>
              <a:t> zranil sval, tak dnes s námi ani nepřijel. </a:t>
            </a:r>
          </a:p>
          <a:p>
            <a:r>
              <a:rPr lang="cs-CZ" sz="1800" u="sng" dirty="0">
                <a:solidFill>
                  <a:srgbClr val="0033CC"/>
                </a:solidFill>
                <a:effectLst>
                  <a:outerShdw blurRad="38100" dist="38100" dir="2700000" algn="tl">
                    <a:srgbClr val="000000">
                      <a:alpha val="43137"/>
                    </a:srgbClr>
                  </a:outerShdw>
                </a:effectLst>
                <a:latin typeface="Arial Black" panose="020B0A04020102020204" pitchFamily="34" charset="0"/>
              </a:rPr>
              <a:t>Jiří </a:t>
            </a:r>
            <a:r>
              <a:rPr lang="cs-CZ" sz="1800" u="sng" dirty="0" err="1">
                <a:solidFill>
                  <a:srgbClr val="0033CC"/>
                </a:solidFill>
                <a:effectLst>
                  <a:outerShdw blurRad="38100" dist="38100" dir="2700000" algn="tl">
                    <a:srgbClr val="000000">
                      <a:alpha val="43137"/>
                    </a:srgbClr>
                  </a:outerShdw>
                </a:effectLst>
                <a:latin typeface="Arial Black" panose="020B0A04020102020204" pitchFamily="34" charset="0"/>
              </a:rPr>
              <a:t>Ransdorf</a:t>
            </a:r>
            <a:r>
              <a:rPr lang="cs-CZ" sz="1800" u="sng" dirty="0">
                <a:solidFill>
                  <a:srgbClr val="0033CC"/>
                </a:solidFill>
                <a:effectLst>
                  <a:outerShdw blurRad="38100" dist="38100" dir="2700000" algn="tl">
                    <a:srgbClr val="000000">
                      <a:alpha val="43137"/>
                    </a:srgbClr>
                  </a:outerShdw>
                </a:effectLst>
                <a:latin typeface="Arial Black" panose="020B0A04020102020204" pitchFamily="34" charset="0"/>
              </a:rPr>
              <a:t> – trenér TJ Krupka</a:t>
            </a:r>
          </a:p>
          <a:p>
            <a:pPr algn="just"/>
            <a:r>
              <a:rPr lang="cs-CZ" b="0" dirty="0">
                <a:latin typeface="Arial" panose="020B0604020202020204" pitchFamily="34" charset="0"/>
                <a:cs typeface="Arial" panose="020B0604020202020204" pitchFamily="34" charset="0"/>
              </a:rPr>
              <a:t>Jsme rádi, že se nám daří. Povedli se nám 2 zápasy.  Těžké </a:t>
            </a:r>
            <a:r>
              <a:rPr lang="cs-CZ" b="0" dirty="0" smtClean="0">
                <a:latin typeface="Arial" panose="020B0604020202020204" pitchFamily="34" charset="0"/>
                <a:cs typeface="Arial" panose="020B0604020202020204" pitchFamily="34" charset="0"/>
              </a:rPr>
              <a:t>utkání </a:t>
            </a:r>
            <a:r>
              <a:rPr lang="cs-CZ" b="0" dirty="0">
                <a:latin typeface="Arial" panose="020B0604020202020204" pitchFamily="34" charset="0"/>
                <a:cs typeface="Arial" panose="020B0604020202020204" pitchFamily="34" charset="0"/>
              </a:rPr>
              <a:t>v Litoměřicích a před týdnem v Žatci. Byl to takový divoký zápas. Obě mužstva měla hodně šancí a kdyby byl poločas 4:4, tak se nikdo nedivil. Hráli jsme trpělivě, ale bohužel jsme dostali gól. Pak jsme ale vstřelili 3 branky a výsledek dobrý. Měli jsme i štěstí, když </a:t>
            </a:r>
            <a:r>
              <a:rPr lang="cs-CZ" b="0" dirty="0" err="1">
                <a:latin typeface="Arial" panose="020B0604020202020204" pitchFamily="34" charset="0"/>
                <a:cs typeface="Arial" panose="020B0604020202020204" pitchFamily="34" charset="0"/>
              </a:rPr>
              <a:t>Čámský</a:t>
            </a:r>
            <a:r>
              <a:rPr lang="cs-CZ" b="0" dirty="0">
                <a:latin typeface="Arial" panose="020B0604020202020204" pitchFamily="34" charset="0"/>
                <a:cs typeface="Arial" panose="020B0604020202020204" pitchFamily="34" charset="0"/>
              </a:rPr>
              <a:t> 2x vykopával z brankové čáry.</a:t>
            </a:r>
          </a:p>
        </p:txBody>
      </p:sp>
      <p:sp>
        <p:nvSpPr>
          <p:cNvPr id="10" name="TextovéPole 9"/>
          <p:cNvSpPr txBox="1"/>
          <p:nvPr/>
        </p:nvSpPr>
        <p:spPr>
          <a:xfrm>
            <a:off x="71984" y="91108"/>
            <a:ext cx="4824536" cy="707886"/>
          </a:xfrm>
          <a:prstGeom prst="rect">
            <a:avLst/>
          </a:prstGeom>
          <a:blipFill>
            <a:blip r:embed="rId3"/>
            <a:stretch>
              <a:fillRect/>
            </a:stretch>
          </a:blipFill>
          <a:effectLst>
            <a:softEdge rad="0"/>
          </a:effectLst>
        </p:spPr>
        <p:txBody>
          <a:bodyPr wrap="square" rtlCol="0">
            <a:spAutoFit/>
          </a:bodyPr>
          <a:lstStyle/>
          <a:p>
            <a:pPr algn="ctr"/>
            <a:r>
              <a:rPr lang="cs-CZ" sz="2000" dirty="0">
                <a:solidFill>
                  <a:srgbClr val="006600"/>
                </a:solidFill>
                <a:latin typeface="Broadway" panose="04040905080B02020502" pitchFamily="82" charset="0"/>
              </a:rPr>
              <a:t>Co prozradili trenéři před kamerami místní televize</a:t>
            </a:r>
          </a:p>
        </p:txBody>
      </p:sp>
      <p:pic>
        <p:nvPicPr>
          <p:cNvPr id="12" name="Obrázek 11"/>
          <p:cNvPicPr>
            <a:picLocks noChangeAspect="1"/>
          </p:cNvPicPr>
          <p:nvPr/>
        </p:nvPicPr>
        <p:blipFill>
          <a:blip r:embed="rId4"/>
          <a:stretch>
            <a:fillRect/>
          </a:stretch>
        </p:blipFill>
        <p:spPr>
          <a:xfrm>
            <a:off x="3461594" y="3881841"/>
            <a:ext cx="1043345" cy="1332000"/>
          </a:xfrm>
          <a:prstGeom prst="rect">
            <a:avLst/>
          </a:prstGeom>
        </p:spPr>
      </p:pic>
      <p:pic>
        <p:nvPicPr>
          <p:cNvPr id="13" name="Obrázek 12" descr="Clipart - Footbal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48" y="4027181"/>
            <a:ext cx="865859" cy="871150"/>
          </a:xfrm>
          <a:prstGeom prst="rect">
            <a:avLst/>
          </a:prstGeom>
        </p:spPr>
      </p:pic>
      <p:graphicFrame>
        <p:nvGraphicFramePr>
          <p:cNvPr id="17" name="Tabulka 16"/>
          <p:cNvGraphicFramePr>
            <a:graphicFrameLocks noGrp="1"/>
          </p:cNvGraphicFramePr>
          <p:nvPr>
            <p:extLst>
              <p:ext uri="{D42A27DB-BD31-4B8C-83A1-F6EECF244321}">
                <p14:modId xmlns:p14="http://schemas.microsoft.com/office/powerpoint/2010/main" val="2679049926"/>
              </p:ext>
            </p:extLst>
          </p:nvPr>
        </p:nvGraphicFramePr>
        <p:xfrm>
          <a:off x="5423660" y="113163"/>
          <a:ext cx="4585428" cy="3621650"/>
        </p:xfrm>
        <a:graphic>
          <a:graphicData uri="http://schemas.openxmlformats.org/drawingml/2006/table">
            <a:tbl>
              <a:tblPr/>
              <a:tblGrid>
                <a:gridCol w="747723">
                  <a:extLst>
                    <a:ext uri="{9D8B030D-6E8A-4147-A177-3AD203B41FA5}">
                      <a16:colId xmlns:a16="http://schemas.microsoft.com/office/drawing/2014/main" val="1318908605"/>
                    </a:ext>
                  </a:extLst>
                </a:gridCol>
                <a:gridCol w="732707">
                  <a:extLst>
                    <a:ext uri="{9D8B030D-6E8A-4147-A177-3AD203B41FA5}">
                      <a16:colId xmlns:a16="http://schemas.microsoft.com/office/drawing/2014/main" val="3430648664"/>
                    </a:ext>
                  </a:extLst>
                </a:gridCol>
                <a:gridCol w="351339">
                  <a:extLst>
                    <a:ext uri="{9D8B030D-6E8A-4147-A177-3AD203B41FA5}">
                      <a16:colId xmlns:a16="http://schemas.microsoft.com/office/drawing/2014/main" val="1889782733"/>
                    </a:ext>
                  </a:extLst>
                </a:gridCol>
                <a:gridCol w="684662">
                  <a:extLst>
                    <a:ext uri="{9D8B030D-6E8A-4147-A177-3AD203B41FA5}">
                      <a16:colId xmlns:a16="http://schemas.microsoft.com/office/drawing/2014/main" val="1504937202"/>
                    </a:ext>
                  </a:extLst>
                </a:gridCol>
                <a:gridCol w="684662">
                  <a:extLst>
                    <a:ext uri="{9D8B030D-6E8A-4147-A177-3AD203B41FA5}">
                      <a16:colId xmlns:a16="http://schemas.microsoft.com/office/drawing/2014/main" val="1076987767"/>
                    </a:ext>
                  </a:extLst>
                </a:gridCol>
                <a:gridCol w="492475">
                  <a:extLst>
                    <a:ext uri="{9D8B030D-6E8A-4147-A177-3AD203B41FA5}">
                      <a16:colId xmlns:a16="http://schemas.microsoft.com/office/drawing/2014/main" val="746519807"/>
                    </a:ext>
                  </a:extLst>
                </a:gridCol>
                <a:gridCol w="891860">
                  <a:extLst>
                    <a:ext uri="{9D8B030D-6E8A-4147-A177-3AD203B41FA5}">
                      <a16:colId xmlns:a16="http://schemas.microsoft.com/office/drawing/2014/main" val="844067718"/>
                    </a:ext>
                  </a:extLst>
                </a:gridCol>
              </a:tblGrid>
              <a:tr h="154837">
                <a:tc gridSpan="7">
                  <a:txBody>
                    <a:bodyPr/>
                    <a:lstStyle/>
                    <a:p>
                      <a:pPr algn="ctr" fontAlgn="ctr"/>
                      <a:r>
                        <a:rPr lang="cs-CZ" sz="1200" b="1" i="0" u="none" strike="noStrike">
                          <a:solidFill>
                            <a:srgbClr val="000000"/>
                          </a:solidFill>
                          <a:effectLst/>
                          <a:latin typeface="Arial" panose="020B0604020202020204" pitchFamily="34" charset="0"/>
                        </a:rPr>
                        <a:t>Krajský přebor starších a mladších žáků</a:t>
                      </a:r>
                    </a:p>
                  </a:txBody>
                  <a:tcPr marL="9198" marR="9198" marT="91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46871682"/>
                  </a:ext>
                </a:extLst>
              </a:tr>
              <a:tr h="148296">
                <a:tc>
                  <a:txBody>
                    <a:bodyPr/>
                    <a:lstStyle/>
                    <a:p>
                      <a:pPr algn="ctr" rtl="0" fontAlgn="ctr"/>
                      <a:r>
                        <a:rPr lang="cs-CZ" sz="1000" b="1" i="0" u="none" strike="noStrike">
                          <a:solidFill>
                            <a:srgbClr val="000000"/>
                          </a:solidFill>
                          <a:effectLst/>
                          <a:latin typeface="Arial" panose="020B0604020202020204" pitchFamily="34" charset="0"/>
                        </a:rPr>
                        <a:t>Soupeř</a:t>
                      </a: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panose="020B0604020202020204" pitchFamily="34" charset="0"/>
                        </a:rPr>
                        <a:t>Datum</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1" i="0" u="none" strike="noStrike">
                          <a:solidFill>
                            <a:srgbClr val="000000"/>
                          </a:solidFill>
                          <a:effectLst/>
                          <a:latin typeface="Arial" panose="020B0604020202020204" pitchFamily="34" charset="0"/>
                        </a:rPr>
                        <a:t>Kde</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panose="020B0604020202020204" pitchFamily="34" charset="0"/>
                        </a:rPr>
                        <a:t>Výsledek</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panose="020B0604020202020204" pitchFamily="34" charset="0"/>
                        </a:rPr>
                        <a:t>Datum</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panose="020B0604020202020204" pitchFamily="34" charset="0"/>
                        </a:rPr>
                        <a:t>Kde</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panose="020B0604020202020204" pitchFamily="34" charset="0"/>
                        </a:rPr>
                        <a:t>Výsledek</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62938245"/>
                  </a:ext>
                </a:extLst>
              </a:tr>
              <a:tr h="355912">
                <a:tc>
                  <a:txBody>
                    <a:bodyPr/>
                    <a:lstStyle/>
                    <a:p>
                      <a:pPr algn="ctr" fontAlgn="ctr"/>
                      <a:r>
                        <a:rPr lang="cs-CZ" sz="900" b="1" i="0" u="none" strike="noStrike" dirty="0">
                          <a:solidFill>
                            <a:srgbClr val="000000"/>
                          </a:solidFill>
                          <a:effectLst/>
                          <a:latin typeface="Arial" panose="020B0604020202020204" pitchFamily="34" charset="0"/>
                        </a:rPr>
                        <a:t>TJ Krupka</a:t>
                      </a: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27.08.2017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D</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4:5, 3:1</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28.10.2017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V</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effectLst/>
                          <a:latin typeface="Arial" panose="020B0604020202020204" pitchFamily="34" charset="0"/>
                        </a:rPr>
                        <a:t>5:6, 1:2</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4105810939"/>
                  </a:ext>
                </a:extLst>
              </a:tr>
              <a:tr h="355912">
                <a:tc>
                  <a:txBody>
                    <a:bodyPr/>
                    <a:lstStyle/>
                    <a:p>
                      <a:pPr algn="ctr" fontAlgn="ctr"/>
                      <a:r>
                        <a:rPr lang="en-US" sz="900" b="1" i="0" u="none" strike="noStrike" dirty="0">
                          <a:solidFill>
                            <a:srgbClr val="000000"/>
                          </a:solidFill>
                          <a:effectLst/>
                          <a:latin typeface="Arial" panose="020B0604020202020204" pitchFamily="34" charset="0"/>
                        </a:rPr>
                        <a:t>SK Junior Teplice / FK Teplice </a:t>
                      </a: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03.09.2017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D</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10:0, 3:2</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05.11.2017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V</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13:0, 3:2 PK</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14282218"/>
                  </a:ext>
                </a:extLst>
              </a:tr>
              <a:tr h="355912">
                <a:tc>
                  <a:txBody>
                    <a:bodyPr/>
                    <a:lstStyle/>
                    <a:p>
                      <a:pPr algn="ctr" fontAlgn="ctr"/>
                      <a:r>
                        <a:rPr lang="cs-CZ" sz="900" b="1" i="0" u="none" strike="noStrike" dirty="0">
                          <a:solidFill>
                            <a:srgbClr val="000000"/>
                          </a:solidFill>
                          <a:effectLst/>
                          <a:latin typeface="Arial" panose="020B0604020202020204" pitchFamily="34" charset="0"/>
                        </a:rPr>
                        <a:t>FK Junior Děčín A</a:t>
                      </a: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10.09.2017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V</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0:5, 0:19</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06.09.2017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D</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0:12, 0:15</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017685845"/>
                  </a:ext>
                </a:extLst>
              </a:tr>
              <a:tr h="355912">
                <a:tc>
                  <a:txBody>
                    <a:bodyPr/>
                    <a:lstStyle/>
                    <a:p>
                      <a:pPr algn="ctr" fontAlgn="ctr"/>
                      <a:r>
                        <a:rPr lang="cs-CZ" sz="900" b="1" i="0" u="none" strike="noStrike" dirty="0">
                          <a:solidFill>
                            <a:srgbClr val="000000"/>
                          </a:solidFill>
                          <a:effectLst/>
                          <a:latin typeface="Arial" panose="020B0604020202020204" pitchFamily="34" charset="0"/>
                        </a:rPr>
                        <a:t>FK Neštěmice</a:t>
                      </a: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17.09.2017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D</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5:0, 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25.3.2018</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V</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3:5, 0:2</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94108928"/>
                  </a:ext>
                </a:extLst>
              </a:tr>
              <a:tr h="355912">
                <a:tc>
                  <a:txBody>
                    <a:bodyPr/>
                    <a:lstStyle/>
                    <a:p>
                      <a:pPr algn="ctr" fontAlgn="ctr"/>
                      <a:r>
                        <a:rPr lang="cs-CZ" sz="900" b="1" i="0" u="none" strike="noStrike" dirty="0">
                          <a:solidFill>
                            <a:srgbClr val="000000"/>
                          </a:solidFill>
                          <a:effectLst/>
                          <a:latin typeface="Arial" panose="020B0604020202020204" pitchFamily="34" charset="0"/>
                        </a:rPr>
                        <a:t>TJ Trnovany</a:t>
                      </a: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24.09.2017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V</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8:0, 1:6</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1.4.2018</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D</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effectLst/>
                          <a:latin typeface="Arial" panose="020B0604020202020204" pitchFamily="34" charset="0"/>
                        </a:rPr>
                        <a:t>8:1, 3:0</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4275096407"/>
                  </a:ext>
                </a:extLst>
              </a:tr>
              <a:tr h="355912">
                <a:tc>
                  <a:txBody>
                    <a:bodyPr/>
                    <a:lstStyle/>
                    <a:p>
                      <a:pPr algn="ctr" fontAlgn="ctr"/>
                      <a:r>
                        <a:rPr lang="cs-CZ" sz="900" b="1" i="0" u="none" strike="noStrike">
                          <a:solidFill>
                            <a:srgbClr val="000000"/>
                          </a:solidFill>
                          <a:effectLst/>
                          <a:latin typeface="Arial" panose="020B0604020202020204" pitchFamily="34" charset="0"/>
                        </a:rPr>
                        <a:t>MSK Trmice </a:t>
                      </a: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01.10.2017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D</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15:0, 0:7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8.4.2018</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V</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12:2, 2:6</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70880794"/>
                  </a:ext>
                </a:extLst>
              </a:tr>
              <a:tr h="355912">
                <a:tc>
                  <a:txBody>
                    <a:bodyPr/>
                    <a:lstStyle/>
                    <a:p>
                      <a:pPr algn="ctr" fontAlgn="ctr"/>
                      <a:r>
                        <a:rPr lang="cs-CZ" sz="900" b="1" i="0" u="none" strike="noStrike">
                          <a:solidFill>
                            <a:srgbClr val="000000"/>
                          </a:solidFill>
                          <a:effectLst/>
                          <a:latin typeface="Arial" panose="020B0604020202020204" pitchFamily="34" charset="0"/>
                        </a:rPr>
                        <a:t>SK Sokol Brozany</a:t>
                      </a: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07.10.2017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V</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4:1, 3:1</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15.4.2018</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D</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effectLst/>
                          <a:latin typeface="Arial" panose="020B0604020202020204" pitchFamily="34" charset="0"/>
                        </a:rPr>
                        <a:t>10:2, 6:1</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968126318"/>
                  </a:ext>
                </a:extLst>
              </a:tr>
              <a:tr h="355912">
                <a:tc>
                  <a:txBody>
                    <a:bodyPr/>
                    <a:lstStyle/>
                    <a:p>
                      <a:pPr algn="ctr" fontAlgn="ctr"/>
                      <a:r>
                        <a:rPr lang="cs-CZ" sz="900" b="1" i="0" u="none" strike="noStrike" dirty="0">
                          <a:solidFill>
                            <a:srgbClr val="000000"/>
                          </a:solidFill>
                          <a:effectLst/>
                          <a:latin typeface="Arial" panose="020B0604020202020204" pitchFamily="34" charset="0"/>
                        </a:rPr>
                        <a:t>FK Junior Děčín B </a:t>
                      </a: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15.10.2017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D</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15:0, 3:4 PK</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22.4.2018</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V</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4:1, 5:3</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52250336"/>
                  </a:ext>
                </a:extLst>
              </a:tr>
              <a:tr h="355912">
                <a:tc>
                  <a:txBody>
                    <a:bodyPr/>
                    <a:lstStyle/>
                    <a:p>
                      <a:pPr algn="ctr" fontAlgn="ctr"/>
                      <a:r>
                        <a:rPr lang="cs-CZ" sz="900" b="1" i="0" u="none" strike="noStrike" dirty="0" err="1">
                          <a:solidFill>
                            <a:srgbClr val="000000"/>
                          </a:solidFill>
                          <a:effectLst/>
                          <a:latin typeface="Arial" panose="020B0604020202020204" pitchFamily="34" charset="0"/>
                        </a:rPr>
                        <a:t>ASKLovosice</a:t>
                      </a:r>
                      <a:endParaRPr lang="cs-CZ" sz="900" b="1" i="0" u="none" strike="noStrike" dirty="0">
                        <a:solidFill>
                          <a:srgbClr val="000000"/>
                        </a:solidFill>
                        <a:effectLst/>
                        <a:latin typeface="Arial" panose="020B0604020202020204" pitchFamily="34" charset="0"/>
                      </a:endParaRPr>
                    </a:p>
                  </a:txBody>
                  <a:tcPr marL="9198" marR="9198" marT="91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22.10.2017</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V</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5:3,  3:4</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29.4.2018</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D</a:t>
                      </a:r>
                    </a:p>
                  </a:txBody>
                  <a:tcPr marL="9198" marR="9198" marT="9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effectLst/>
                          <a:latin typeface="Arial" panose="020B0604020202020204" pitchFamily="34" charset="0"/>
                        </a:rPr>
                        <a:t>3:5, 2:5</a:t>
                      </a:r>
                    </a:p>
                  </a:txBody>
                  <a:tcPr marL="9198" marR="9198" marT="9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986366429"/>
                  </a:ext>
                </a:extLst>
              </a:tr>
            </a:tbl>
          </a:graphicData>
        </a:graphic>
      </p:graphicFrame>
      <p:graphicFrame>
        <p:nvGraphicFramePr>
          <p:cNvPr id="18" name="Tabulka 17"/>
          <p:cNvGraphicFramePr>
            <a:graphicFrameLocks noGrp="1"/>
          </p:cNvGraphicFramePr>
          <p:nvPr>
            <p:extLst>
              <p:ext uri="{D42A27DB-BD31-4B8C-83A1-F6EECF244321}">
                <p14:modId xmlns:p14="http://schemas.microsoft.com/office/powerpoint/2010/main" val="2780946987"/>
              </p:ext>
            </p:extLst>
          </p:nvPr>
        </p:nvGraphicFramePr>
        <p:xfrm>
          <a:off x="5427463" y="3927205"/>
          <a:ext cx="4581623" cy="2663532"/>
        </p:xfrm>
        <a:graphic>
          <a:graphicData uri="http://schemas.openxmlformats.org/drawingml/2006/table">
            <a:tbl>
              <a:tblPr/>
              <a:tblGrid>
                <a:gridCol w="951437">
                  <a:extLst>
                    <a:ext uri="{9D8B030D-6E8A-4147-A177-3AD203B41FA5}">
                      <a16:colId xmlns:a16="http://schemas.microsoft.com/office/drawing/2014/main" val="1680302219"/>
                    </a:ext>
                  </a:extLst>
                </a:gridCol>
                <a:gridCol w="1200623">
                  <a:extLst>
                    <a:ext uri="{9D8B030D-6E8A-4147-A177-3AD203B41FA5}">
                      <a16:colId xmlns:a16="http://schemas.microsoft.com/office/drawing/2014/main" val="1474835565"/>
                    </a:ext>
                  </a:extLst>
                </a:gridCol>
                <a:gridCol w="1146822">
                  <a:extLst>
                    <a:ext uri="{9D8B030D-6E8A-4147-A177-3AD203B41FA5}">
                      <a16:colId xmlns:a16="http://schemas.microsoft.com/office/drawing/2014/main" val="637173195"/>
                    </a:ext>
                  </a:extLst>
                </a:gridCol>
                <a:gridCol w="1282741">
                  <a:extLst>
                    <a:ext uri="{9D8B030D-6E8A-4147-A177-3AD203B41FA5}">
                      <a16:colId xmlns:a16="http://schemas.microsoft.com/office/drawing/2014/main" val="2880902711"/>
                    </a:ext>
                  </a:extLst>
                </a:gridCol>
              </a:tblGrid>
              <a:tr h="362891">
                <a:tc gridSpan="4">
                  <a:txBody>
                    <a:bodyPr/>
                    <a:lstStyle/>
                    <a:p>
                      <a:pPr algn="ctr" fontAlgn="ctr"/>
                      <a:r>
                        <a:rPr lang="cs-CZ" sz="1100" b="1" i="0" u="none" strike="noStrike" dirty="0">
                          <a:solidFill>
                            <a:srgbClr val="000000"/>
                          </a:solidFill>
                          <a:effectLst/>
                          <a:latin typeface="Arial Black" panose="020B0A04020102020204" pitchFamily="34" charset="0"/>
                        </a:rPr>
                        <a:t>Finálová nadstavba Krajského přeboru starších a mladších žáků</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99FF33"/>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81703480"/>
                  </a:ext>
                </a:extLst>
              </a:tr>
              <a:tr h="150069">
                <a:tc>
                  <a:txBody>
                    <a:bodyPr/>
                    <a:lstStyle/>
                    <a:p>
                      <a:pPr algn="ctr" fontAlgn="ctr"/>
                      <a:r>
                        <a:rPr lang="cs-CZ" sz="800" b="1" i="0" u="none" strike="noStrike">
                          <a:solidFill>
                            <a:srgbClr val="000000"/>
                          </a:solidFill>
                          <a:effectLst/>
                          <a:latin typeface="Arial" panose="020B0604020202020204" pitchFamily="34" charset="0"/>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800" b="1" i="0" u="none" strike="noStrike" dirty="0">
                          <a:solidFill>
                            <a:srgbClr val="000000"/>
                          </a:solidFill>
                          <a:effectLst/>
                          <a:latin typeface="Arial" panose="020B0604020202020204" pitchFamily="34" charset="0"/>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876612680"/>
                  </a:ext>
                </a:extLst>
              </a:tr>
              <a:tr h="294236">
                <a:tc>
                  <a:txBody>
                    <a:bodyPr/>
                    <a:lstStyle/>
                    <a:p>
                      <a:pPr algn="ctr" fontAlgn="ctr"/>
                      <a:r>
                        <a:rPr lang="cs-CZ" sz="1000" b="1" i="0" u="none" strike="noStrike" dirty="0">
                          <a:solidFill>
                            <a:srgbClr val="000000"/>
                          </a:solidFill>
                          <a:effectLst/>
                          <a:latin typeface="Arial" panose="020B0604020202020204" pitchFamily="34" charset="0"/>
                        </a:rPr>
                        <a:t>13.5.2018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FK SEKO Louny/J.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0:3, 0:11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46962299"/>
                  </a:ext>
                </a:extLst>
              </a:tr>
              <a:tr h="441355">
                <a:tc>
                  <a:txBody>
                    <a:bodyPr/>
                    <a:lstStyle/>
                    <a:p>
                      <a:pPr algn="ctr" fontAlgn="ctr"/>
                      <a:r>
                        <a:rPr lang="cs-CZ" sz="1000" b="1" i="0" u="none" strike="noStrike">
                          <a:solidFill>
                            <a:srgbClr val="000000"/>
                          </a:solidFill>
                          <a:effectLst/>
                          <a:latin typeface="Arial" panose="020B0604020202020204" pitchFamily="34" charset="0"/>
                        </a:rPr>
                        <a:t>23.5.2018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Ervěnice</a:t>
                      </a:r>
                      <a:r>
                        <a:rPr lang="cs-CZ" sz="1000" b="1" i="0" u="none" strike="noStrike" dirty="0">
                          <a:solidFill>
                            <a:srgbClr val="000000"/>
                          </a:solidFill>
                          <a:effectLst/>
                          <a:latin typeface="Arial" panose="020B0604020202020204" pitchFamily="34" charset="0"/>
                        </a:rPr>
                        <a:t>-Jirkov/L.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200" b="1" i="0" u="none" strike="noStrike" dirty="0">
                          <a:solidFill>
                            <a:srgbClr val="000000"/>
                          </a:solidFill>
                          <a:effectLst/>
                          <a:latin typeface="Arial" panose="020B0604020202020204" pitchFamily="34" charset="0"/>
                        </a:rPr>
                        <a:t>2:10, 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74847016"/>
                  </a:ext>
                </a:extLst>
              </a:tr>
              <a:tr h="294236">
                <a:tc>
                  <a:txBody>
                    <a:bodyPr/>
                    <a:lstStyle/>
                    <a:p>
                      <a:pPr algn="ctr" fontAlgn="ctr"/>
                      <a:r>
                        <a:rPr lang="cs-CZ" sz="1000" b="1" i="0" u="none" strike="noStrike" dirty="0">
                          <a:solidFill>
                            <a:srgbClr val="000000"/>
                          </a:solidFill>
                          <a:effectLst/>
                          <a:latin typeface="Arial" panose="020B0604020202020204" pitchFamily="34" charset="0"/>
                        </a:rPr>
                        <a:t>27.5.2018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SK Štětí, z.s.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SK Strupčice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2:10, 5:6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79478680"/>
                  </a:ext>
                </a:extLst>
              </a:tr>
              <a:tr h="294236">
                <a:tc>
                  <a:txBody>
                    <a:bodyPr/>
                    <a:lstStyle/>
                    <a:p>
                      <a:pPr algn="ctr" fontAlgn="ctr"/>
                      <a:r>
                        <a:rPr lang="cs-CZ" sz="1000" b="1" i="0" u="none" strike="noStrike">
                          <a:solidFill>
                            <a:srgbClr val="000000"/>
                          </a:solidFill>
                          <a:effectLst/>
                          <a:latin typeface="Arial" panose="020B0604020202020204" pitchFamily="34" charset="0"/>
                        </a:rPr>
                        <a:t>3.6.2018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Arial" panose="020B0604020202020204" pitchFamily="34" charset="0"/>
                        </a:rPr>
                        <a:t>FK SEKO Louny/J. Chomutov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200" b="1" i="0" u="none" strike="noStrike" dirty="0">
                          <a:solidFill>
                            <a:srgbClr val="000000"/>
                          </a:solidFill>
                          <a:effectLst/>
                          <a:latin typeface="Arial" panose="020B0604020202020204" pitchFamily="34" charset="0"/>
                        </a:rPr>
                        <a:t>10:1, 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22130151"/>
                  </a:ext>
                </a:extLst>
              </a:tr>
              <a:tr h="441355">
                <a:tc>
                  <a:txBody>
                    <a:bodyPr/>
                    <a:lstStyle/>
                    <a:p>
                      <a:pPr algn="ctr" fontAlgn="ctr"/>
                      <a:r>
                        <a:rPr lang="cs-CZ" sz="1000" b="1" i="0" u="none" strike="noStrike" dirty="0">
                          <a:solidFill>
                            <a:srgbClr val="000000"/>
                          </a:solidFill>
                          <a:effectLst/>
                          <a:latin typeface="Arial" panose="020B0604020202020204" pitchFamily="34" charset="0"/>
                        </a:rPr>
                        <a:t>10.6.2018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SK Štětí, z.s.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Ervěnice</a:t>
                      </a:r>
                      <a:r>
                        <a:rPr lang="cs-CZ" sz="1000" b="1" i="0" u="none" strike="noStrike" dirty="0">
                          <a:solidFill>
                            <a:srgbClr val="000000"/>
                          </a:solidFill>
                          <a:effectLst/>
                          <a:latin typeface="Arial" panose="020B0604020202020204" pitchFamily="34" charset="0"/>
                        </a:rPr>
                        <a:t>-Jirkov/L.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1:5, 8:3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684964748"/>
                  </a:ext>
                </a:extLst>
              </a:tr>
              <a:tr h="294236">
                <a:tc>
                  <a:txBody>
                    <a:bodyPr/>
                    <a:lstStyle/>
                    <a:p>
                      <a:pPr algn="ctr" fontAlgn="ctr"/>
                      <a:r>
                        <a:rPr lang="cs-CZ" sz="1000" b="1" i="0" u="none" strike="noStrike" dirty="0">
                          <a:solidFill>
                            <a:srgbClr val="000000"/>
                          </a:solidFill>
                          <a:effectLst/>
                          <a:latin typeface="Arial" panose="020B0604020202020204" pitchFamily="34" charset="0"/>
                        </a:rPr>
                        <a:t>17.6.2018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Arial" panose="020B0604020202020204" pitchFamily="34" charset="0"/>
                        </a:rPr>
                        <a:t>SK Strupčice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433807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
        <p:nvSpPr>
          <p:cNvPr id="48" name="TextovéPole 47"/>
          <p:cNvSpPr txBox="1"/>
          <p:nvPr/>
        </p:nvSpPr>
        <p:spPr>
          <a:xfrm>
            <a:off x="5400576" y="91108"/>
            <a:ext cx="4680520" cy="461665"/>
          </a:xfrm>
          <a:prstGeom prst="rect">
            <a:avLst/>
          </a:prstGeom>
          <a:solidFill>
            <a:schemeClr val="bg2">
              <a:lumMod val="20000"/>
              <a:lumOff val="80000"/>
            </a:schemeClr>
          </a:solidFill>
          <a:effectLst>
            <a:glow rad="101600">
              <a:srgbClr val="FFFF66">
                <a:alpha val="40000"/>
              </a:srgbClr>
            </a:glow>
            <a:softEdge rad="241300"/>
          </a:effectLst>
        </p:spPr>
        <p:txBody>
          <a:bodyPr wrap="square" rtlCol="0">
            <a:spAutoFit/>
          </a:bodyPr>
          <a:lstStyle/>
          <a:p>
            <a:pPr algn="ctr"/>
            <a:r>
              <a:rPr lang="cs-CZ" dirty="0">
                <a:latin typeface="Arial Black" panose="020B0A04020102020204" pitchFamily="34" charset="0"/>
              </a:rPr>
              <a:t>Foto: Zuzana </a:t>
            </a:r>
            <a:r>
              <a:rPr lang="cs-CZ" dirty="0" err="1">
                <a:latin typeface="Arial Black" panose="020B0A04020102020204" pitchFamily="34" charset="0"/>
              </a:rPr>
              <a:t>Ransdorfová</a:t>
            </a:r>
            <a:endParaRPr lang="cs-CZ" dirty="0">
              <a:latin typeface="Arial Black" panose="020B0A04020102020204" pitchFamily="34" charset="0"/>
            </a:endParaRPr>
          </a:p>
          <a:p>
            <a:pPr algn="ctr"/>
            <a:r>
              <a:rPr lang="cs-CZ" dirty="0">
                <a:latin typeface="Arial Black" panose="020B0A04020102020204" pitchFamily="34" charset="0"/>
              </a:rPr>
              <a:t>SK Štětí – TJ Krupka  3:1   2.6.2018</a:t>
            </a:r>
          </a:p>
        </p:txBody>
      </p:sp>
      <p:pic>
        <p:nvPicPr>
          <p:cNvPr id="49" name="Obrázek 48"/>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5546044" y="733297"/>
            <a:ext cx="4320001" cy="2880000"/>
          </a:xfrm>
          <a:prstGeom prst="rect">
            <a:avLst/>
          </a:prstGeom>
          <a:ln w="31750">
            <a:solidFill>
              <a:srgbClr val="FF0000"/>
            </a:solidFill>
          </a:ln>
        </p:spPr>
      </p:pic>
      <p:pic>
        <p:nvPicPr>
          <p:cNvPr id="50" name="Obrázek 4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546044" y="3806236"/>
            <a:ext cx="4356461" cy="2904307"/>
          </a:xfrm>
          <a:prstGeom prst="rect">
            <a:avLst/>
          </a:prstGeom>
          <a:ln w="28575">
            <a:solidFill>
              <a:srgbClr val="FF0000"/>
            </a:solidFill>
          </a:ln>
        </p:spPr>
      </p:pic>
      <p:graphicFrame>
        <p:nvGraphicFramePr>
          <p:cNvPr id="2" name="Tabulka 1"/>
          <p:cNvGraphicFramePr>
            <a:graphicFrameLocks noGrp="1"/>
          </p:cNvGraphicFramePr>
          <p:nvPr>
            <p:extLst>
              <p:ext uri="{D42A27DB-BD31-4B8C-83A1-F6EECF244321}">
                <p14:modId xmlns:p14="http://schemas.microsoft.com/office/powerpoint/2010/main" val="4111100399"/>
              </p:ext>
            </p:extLst>
          </p:nvPr>
        </p:nvGraphicFramePr>
        <p:xfrm>
          <a:off x="163470" y="811188"/>
          <a:ext cx="4521200" cy="3101340"/>
        </p:xfrm>
        <a:graphic>
          <a:graphicData uri="http://schemas.openxmlformats.org/drawingml/2006/table">
            <a:tbl>
              <a:tblPr/>
              <a:tblGrid>
                <a:gridCol w="2032000">
                  <a:extLst>
                    <a:ext uri="{9D8B030D-6E8A-4147-A177-3AD203B41FA5}">
                      <a16:colId xmlns:a16="http://schemas.microsoft.com/office/drawing/2014/main" val="2287922774"/>
                    </a:ext>
                  </a:extLst>
                </a:gridCol>
                <a:gridCol w="609600">
                  <a:extLst>
                    <a:ext uri="{9D8B030D-6E8A-4147-A177-3AD203B41FA5}">
                      <a16:colId xmlns:a16="http://schemas.microsoft.com/office/drawing/2014/main" val="2376061064"/>
                    </a:ext>
                  </a:extLst>
                </a:gridCol>
                <a:gridCol w="596900">
                  <a:extLst>
                    <a:ext uri="{9D8B030D-6E8A-4147-A177-3AD203B41FA5}">
                      <a16:colId xmlns:a16="http://schemas.microsoft.com/office/drawing/2014/main" val="49957069"/>
                    </a:ext>
                  </a:extLst>
                </a:gridCol>
                <a:gridCol w="1282700">
                  <a:extLst>
                    <a:ext uri="{9D8B030D-6E8A-4147-A177-3AD203B41FA5}">
                      <a16:colId xmlns:a16="http://schemas.microsoft.com/office/drawing/2014/main" val="2916432507"/>
                    </a:ext>
                  </a:extLst>
                </a:gridCol>
              </a:tblGrid>
              <a:tr h="292400">
                <a:tc>
                  <a:txBody>
                    <a:bodyPr/>
                    <a:lstStyle/>
                    <a:p>
                      <a:pPr algn="ctr" rtl="0" fontAlgn="ctr"/>
                      <a:r>
                        <a:rPr lang="cs-CZ" sz="1000" b="1" i="0" u="none" strike="noStrike" dirty="0">
                          <a:solidFill>
                            <a:srgbClr val="000000"/>
                          </a:solidFill>
                          <a:effectLst/>
                          <a:latin typeface="Arial" panose="020B0604020202020204" pitchFamily="34" charset="0"/>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Branky podzim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Branky jaro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a:solidFill>
                            <a:srgbClr val="000000"/>
                          </a:solidFill>
                          <a:effectLst/>
                          <a:latin typeface="Arial" panose="020B0604020202020204" pitchFamily="34" charset="0"/>
                        </a:rPr>
                        <a:t>Celkem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78901384"/>
                  </a:ext>
                </a:extLst>
              </a:tr>
              <a:tr h="228760">
                <a:tc>
                  <a:txBody>
                    <a:bodyPr/>
                    <a:lstStyle/>
                    <a:p>
                      <a:pPr algn="ctr" rtl="0" fontAlgn="ctr"/>
                      <a:r>
                        <a:rPr lang="cs-CZ" sz="1100" b="1" i="0" u="none" strike="noStrike" dirty="0">
                          <a:solidFill>
                            <a:srgbClr val="000000"/>
                          </a:solidFill>
                          <a:effectLst/>
                          <a:latin typeface="Arial" panose="020B0604020202020204" pitchFamily="34" charset="0"/>
                        </a:rPr>
                        <a:t>Podhorský Filip</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600" b="1"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143128481"/>
                  </a:ext>
                </a:extLst>
              </a:tr>
              <a:tr h="228760">
                <a:tc>
                  <a:txBody>
                    <a:bodyPr/>
                    <a:lstStyle/>
                    <a:p>
                      <a:pPr algn="ctr" rtl="0" fontAlgn="ctr"/>
                      <a:r>
                        <a:rPr lang="cs-CZ" sz="1100" b="1" i="0" u="none" strike="noStrike">
                          <a:solidFill>
                            <a:srgbClr val="000000"/>
                          </a:solidFill>
                          <a:effectLst/>
                          <a:latin typeface="Arial" panose="020B0604020202020204" pitchFamily="34" charset="0"/>
                        </a:rPr>
                        <a:t> Horváth Koloman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a:solidFill>
                            <a:srgbClr val="000000"/>
                          </a:solidFill>
                          <a:effectLst/>
                          <a:latin typeface="Arial" panose="020B0604020202020204" pitchFamily="34" charset="0"/>
                        </a:rPr>
                        <a:t>12</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6119531"/>
                  </a:ext>
                </a:extLst>
              </a:tr>
              <a:tr h="228760">
                <a:tc>
                  <a:txBody>
                    <a:bodyPr/>
                    <a:lstStyle/>
                    <a:p>
                      <a:pPr algn="ctr" rtl="0" fontAlgn="ctr"/>
                      <a:r>
                        <a:rPr lang="cs-CZ" sz="1100" b="1" i="0" u="none" strike="noStrike">
                          <a:solidFill>
                            <a:srgbClr val="000000"/>
                          </a:solidFill>
                          <a:effectLst/>
                          <a:latin typeface="Arial" panose="020B0604020202020204" pitchFamily="34" charset="0"/>
                        </a:rPr>
                        <a:t>Beruška Dominik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600" b="1" i="0" u="none" strike="noStrike" dirty="0">
                          <a:solidFill>
                            <a:srgbClr val="000000"/>
                          </a:solidFill>
                          <a:effectLst/>
                          <a:latin typeface="Arial" panose="020B0604020202020204" pitchFamily="34" charset="0"/>
                        </a:rPr>
                        <a:t>11</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482226293"/>
                  </a:ext>
                </a:extLst>
              </a:tr>
              <a:tr h="228760">
                <a:tc>
                  <a:txBody>
                    <a:bodyPr/>
                    <a:lstStyle/>
                    <a:p>
                      <a:pPr algn="ctr" rtl="0" fontAlgn="ctr"/>
                      <a:r>
                        <a:rPr lang="cs-CZ" sz="1100" b="1" i="0" u="none" strike="noStrike">
                          <a:solidFill>
                            <a:srgbClr val="000000"/>
                          </a:solidFill>
                          <a:effectLst/>
                          <a:latin typeface="Arial" panose="020B0604020202020204" pitchFamily="34" charset="0"/>
                        </a:rPr>
                        <a:t>Šrotýř 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9074644"/>
                  </a:ext>
                </a:extLst>
              </a:tr>
              <a:tr h="228760">
                <a:tc>
                  <a:txBody>
                    <a:bodyPr/>
                    <a:lstStyle/>
                    <a:p>
                      <a:pPr algn="ctr" rtl="0" fontAlgn="ctr"/>
                      <a:r>
                        <a:rPr lang="cs-CZ" sz="1100" b="1" i="0" u="none" strike="noStrike">
                          <a:solidFill>
                            <a:srgbClr val="000000"/>
                          </a:solidFill>
                          <a:effectLst/>
                          <a:latin typeface="Arial" panose="020B0604020202020204" pitchFamily="34" charset="0"/>
                        </a:rPr>
                        <a:t>Vála Šimon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600" b="1" i="0" u="none" strike="noStrike" dirty="0">
                          <a:solidFill>
                            <a:srgbClr val="000000"/>
                          </a:solidFill>
                          <a:effectLst/>
                          <a:latin typeface="Arial" panose="020B0604020202020204" pitchFamily="34" charset="0"/>
                        </a:rPr>
                        <a:t>11</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4283788972"/>
                  </a:ext>
                </a:extLst>
              </a:tr>
              <a:tr h="228760">
                <a:tc>
                  <a:txBody>
                    <a:bodyPr/>
                    <a:lstStyle/>
                    <a:p>
                      <a:pPr algn="ctr" rtl="0" fontAlgn="ctr"/>
                      <a:r>
                        <a:rPr lang="cs-CZ" sz="1100" b="1" i="0" u="none" strike="noStrike">
                          <a:solidFill>
                            <a:srgbClr val="000000"/>
                          </a:solidFill>
                          <a:effectLst/>
                          <a:latin typeface="Arial" panose="020B0604020202020204" pitchFamily="34" charset="0"/>
                        </a:rPr>
                        <a:t>Feko Robert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58219033"/>
                  </a:ext>
                </a:extLst>
              </a:tr>
              <a:tr h="228760">
                <a:tc>
                  <a:txBody>
                    <a:bodyPr/>
                    <a:lstStyle/>
                    <a:p>
                      <a:pPr algn="ctr" rtl="0" fontAlgn="ctr"/>
                      <a:r>
                        <a:rPr lang="cs-CZ" sz="1100" b="1" i="0" u="none" strike="noStrike">
                          <a:solidFill>
                            <a:srgbClr val="000000"/>
                          </a:solidFill>
                          <a:effectLst/>
                          <a:latin typeface="Arial" panose="020B0604020202020204" pitchFamily="34" charset="0"/>
                        </a:rPr>
                        <a:t>Ladič Ladislav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600" b="1"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068301838"/>
                  </a:ext>
                </a:extLst>
              </a:tr>
              <a:tr h="228760">
                <a:tc>
                  <a:txBody>
                    <a:bodyPr/>
                    <a:lstStyle/>
                    <a:p>
                      <a:pPr algn="ctr" rtl="0" fontAlgn="ctr"/>
                      <a:r>
                        <a:rPr lang="cs-CZ" sz="1100" b="1" i="0" u="none" strike="noStrike">
                          <a:solidFill>
                            <a:srgbClr val="000000"/>
                          </a:solidFill>
                          <a:effectLst/>
                          <a:latin typeface="Arial" panose="020B0604020202020204" pitchFamily="34" charset="0"/>
                        </a:rPr>
                        <a:t>Jakl  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a:solidFill>
                            <a:srgbClr val="000000"/>
                          </a:solidFill>
                          <a:effectLst/>
                          <a:latin typeface="Arial" panose="020B0604020202020204" pitchFamily="34" charset="0"/>
                        </a:rPr>
                        <a:t>8</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64786284"/>
                  </a:ext>
                </a:extLst>
              </a:tr>
              <a:tr h="228760">
                <a:tc>
                  <a:txBody>
                    <a:bodyPr/>
                    <a:lstStyle/>
                    <a:p>
                      <a:pPr algn="ctr" rtl="0" fontAlgn="ctr"/>
                      <a:r>
                        <a:rPr lang="cs-CZ" sz="1100" b="1" i="0" u="none" strike="noStrike">
                          <a:solidFill>
                            <a:srgbClr val="000000"/>
                          </a:solidFill>
                          <a:effectLst/>
                          <a:latin typeface="Arial" panose="020B0604020202020204" pitchFamily="34" charset="0"/>
                        </a:rPr>
                        <a:t>Cap Ngoc  Bao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600" b="1" i="0" u="none" strike="noStrike" dirty="0">
                          <a:solidFill>
                            <a:srgbClr val="000000"/>
                          </a:solidFill>
                          <a:effectLst/>
                          <a:latin typeface="Arial" panose="020B0604020202020204" pitchFamily="34" charset="0"/>
                        </a:rPr>
                        <a:t>6</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89993894"/>
                  </a:ext>
                </a:extLst>
              </a:tr>
              <a:tr h="228760">
                <a:tc>
                  <a:txBody>
                    <a:bodyPr/>
                    <a:lstStyle/>
                    <a:p>
                      <a:pPr algn="ctr" rtl="0" fontAlgn="ctr"/>
                      <a:r>
                        <a:rPr lang="cs-CZ" sz="1100" b="1" i="0" u="none" strike="noStrike">
                          <a:solidFill>
                            <a:srgbClr val="000000"/>
                          </a:solidFill>
                          <a:effectLst/>
                          <a:latin typeface="Arial" panose="020B0604020202020204" pitchFamily="34" charset="0"/>
                        </a:rPr>
                        <a:t>Chaloupecký Josef</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a:solidFill>
                            <a:srgbClr val="000000"/>
                          </a:solidFill>
                          <a:effectLst/>
                          <a:latin typeface="Arial" panose="020B0604020202020204" pitchFamily="34" charset="0"/>
                        </a:rPr>
                        <a:t>2</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30985470"/>
                  </a:ext>
                </a:extLst>
              </a:tr>
              <a:tr h="228760">
                <a:tc>
                  <a:txBody>
                    <a:bodyPr/>
                    <a:lstStyle/>
                    <a:p>
                      <a:pPr algn="ctr" rtl="0" fontAlgn="ctr"/>
                      <a:r>
                        <a:rPr lang="cs-CZ" sz="1100" b="1" i="0" u="none" strike="noStrike" dirty="0">
                          <a:solidFill>
                            <a:srgbClr val="000000"/>
                          </a:solidFill>
                          <a:effectLst/>
                          <a:latin typeface="Arial" panose="020B0604020202020204" pitchFamily="34" charset="0"/>
                        </a:rPr>
                        <a:t>Šíma Roman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1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cs-CZ" sz="1600" b="1" i="0" u="none" strike="noStrike" dirty="0">
                          <a:solidFill>
                            <a:srgbClr val="000000"/>
                          </a:solidFill>
                          <a:effectLst/>
                          <a:latin typeface="Arial" panose="020B0604020202020204" pitchFamily="34" charset="0"/>
                        </a:rPr>
                        <a:t>2</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21941530"/>
                  </a:ext>
                </a:extLst>
              </a:tr>
            </a:tbl>
          </a:graphicData>
        </a:graphic>
      </p:graphicFrame>
      <p:sp>
        <p:nvSpPr>
          <p:cNvPr id="3" name="TextovéPole 2"/>
          <p:cNvSpPr txBox="1"/>
          <p:nvPr/>
        </p:nvSpPr>
        <p:spPr>
          <a:xfrm>
            <a:off x="163470" y="31294"/>
            <a:ext cx="4521200" cy="707886"/>
          </a:xfrm>
          <a:prstGeom prst="rect">
            <a:avLst/>
          </a:prstGeom>
          <a:blipFill>
            <a:blip r:embed="rId43">
              <a:alphaModFix amt="79000"/>
            </a:blip>
            <a:tile tx="0" ty="0" sx="100000" sy="100000" flip="none" algn="tl"/>
          </a:blipFill>
          <a:effectLst>
            <a:softEdge rad="0"/>
          </a:effectLst>
        </p:spPr>
        <p:txBody>
          <a:bodyPr wrap="square" rtlCol="0">
            <a:spAutoFit/>
          </a:bodyPr>
          <a:lstStyle/>
          <a:p>
            <a:pPr algn="ctr"/>
            <a:r>
              <a:rPr lang="cs-CZ" sz="2000" dirty="0">
                <a:latin typeface="Arial Black" panose="020B0A04020102020204" pitchFamily="34" charset="0"/>
              </a:rPr>
              <a:t>Střelci dorostu v základní části I.A třídy</a:t>
            </a:r>
          </a:p>
        </p:txBody>
      </p:sp>
      <p:sp>
        <p:nvSpPr>
          <p:cNvPr id="54" name="TextovéPole 53"/>
          <p:cNvSpPr txBox="1"/>
          <p:nvPr/>
        </p:nvSpPr>
        <p:spPr>
          <a:xfrm>
            <a:off x="163470" y="3979540"/>
            <a:ext cx="4521200" cy="707886"/>
          </a:xfrm>
          <a:prstGeom prst="rect">
            <a:avLst/>
          </a:prstGeom>
          <a:gradFill>
            <a:gsLst>
              <a:gs pos="73000">
                <a:srgbClr val="F21E1E">
                  <a:alpha val="56000"/>
                </a:srgbClr>
              </a:gs>
              <a:gs pos="33000">
                <a:srgbClr val="66FF33"/>
              </a:gs>
            </a:gsLst>
            <a:lin ang="5400000" scaled="1"/>
          </a:gradFill>
          <a:effectLst>
            <a:softEdge rad="0"/>
          </a:effectLst>
        </p:spPr>
        <p:txBody>
          <a:bodyPr wrap="square" rtlCol="0">
            <a:spAutoFit/>
          </a:bodyPr>
          <a:lstStyle/>
          <a:p>
            <a:pPr algn="ctr"/>
            <a:r>
              <a:rPr lang="cs-CZ" sz="2000" dirty="0">
                <a:latin typeface="Arial Black" panose="020B0A04020102020204" pitchFamily="34" charset="0"/>
              </a:rPr>
              <a:t>Střelci dorostu v </a:t>
            </a:r>
          </a:p>
          <a:p>
            <a:pPr algn="ctr"/>
            <a:r>
              <a:rPr lang="cs-CZ" sz="2000" dirty="0">
                <a:latin typeface="Arial Black" panose="020B0A04020102020204" pitchFamily="34" charset="0"/>
              </a:rPr>
              <a:t>nadstavbové části</a:t>
            </a:r>
          </a:p>
        </p:txBody>
      </p:sp>
      <p:graphicFrame>
        <p:nvGraphicFramePr>
          <p:cNvPr id="5" name="Tabulka 4"/>
          <p:cNvGraphicFramePr>
            <a:graphicFrameLocks noGrp="1"/>
          </p:cNvGraphicFramePr>
          <p:nvPr>
            <p:extLst>
              <p:ext uri="{D42A27DB-BD31-4B8C-83A1-F6EECF244321}">
                <p14:modId xmlns:p14="http://schemas.microsoft.com/office/powerpoint/2010/main" val="1471839801"/>
              </p:ext>
            </p:extLst>
          </p:nvPr>
        </p:nvGraphicFramePr>
        <p:xfrm>
          <a:off x="229117" y="4804366"/>
          <a:ext cx="4455553" cy="1964055"/>
        </p:xfrm>
        <a:graphic>
          <a:graphicData uri="http://schemas.openxmlformats.org/drawingml/2006/table">
            <a:tbl>
              <a:tblPr/>
              <a:tblGrid>
                <a:gridCol w="2731374">
                  <a:extLst>
                    <a:ext uri="{9D8B030D-6E8A-4147-A177-3AD203B41FA5}">
                      <a16:colId xmlns:a16="http://schemas.microsoft.com/office/drawing/2014/main" val="699112720"/>
                    </a:ext>
                  </a:extLst>
                </a:gridCol>
                <a:gridCol w="1724179">
                  <a:extLst>
                    <a:ext uri="{9D8B030D-6E8A-4147-A177-3AD203B41FA5}">
                      <a16:colId xmlns:a16="http://schemas.microsoft.com/office/drawing/2014/main" val="2830182914"/>
                    </a:ext>
                  </a:extLst>
                </a:gridCol>
              </a:tblGrid>
              <a:tr h="123212">
                <a:tc>
                  <a:txBody>
                    <a:bodyPr/>
                    <a:lstStyle/>
                    <a:p>
                      <a:pPr algn="ctr" rtl="0" fontAlgn="ctr"/>
                      <a:r>
                        <a:rPr lang="cs-CZ" sz="1200" b="1" i="0" u="none" strike="noStrike" dirty="0">
                          <a:solidFill>
                            <a:srgbClr val="000000"/>
                          </a:solidFill>
                          <a:effectLst/>
                          <a:latin typeface="Arial" panose="020B0604020202020204" pitchFamily="34" charset="0"/>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a:solidFill>
                            <a:srgbClr val="000000"/>
                          </a:solidFill>
                          <a:effectLst/>
                          <a:latin typeface="Arial" panose="020B0604020202020204" pitchFamily="34" charset="0"/>
                        </a:rPr>
                        <a:t>Celkem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99082360"/>
                  </a:ext>
                </a:extLst>
              </a:tr>
              <a:tr h="76904">
                <a:tc>
                  <a:txBody>
                    <a:bodyPr/>
                    <a:lstStyle/>
                    <a:p>
                      <a:pPr algn="ctr" rtl="0" fontAlgn="ctr"/>
                      <a:r>
                        <a:rPr lang="cs-CZ" sz="1100" b="1" i="0" u="none" strike="noStrike">
                          <a:solidFill>
                            <a:srgbClr val="000000"/>
                          </a:solidFill>
                          <a:effectLst/>
                          <a:latin typeface="Arial" panose="020B0604020202020204" pitchFamily="34" charset="0"/>
                        </a:rPr>
                        <a:t>Beruška Dominik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0733347"/>
                  </a:ext>
                </a:extLst>
              </a:tr>
              <a:tr h="76904">
                <a:tc>
                  <a:txBody>
                    <a:bodyPr/>
                    <a:lstStyle/>
                    <a:p>
                      <a:pPr algn="ctr" rtl="0" fontAlgn="ctr"/>
                      <a:r>
                        <a:rPr lang="cs-CZ" sz="1100" b="1" i="0" u="none" strike="noStrike">
                          <a:solidFill>
                            <a:srgbClr val="000000"/>
                          </a:solidFill>
                          <a:effectLst/>
                          <a:latin typeface="Arial" panose="020B0604020202020204" pitchFamily="34" charset="0"/>
                        </a:rPr>
                        <a:t>Šrotýř 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96707945"/>
                  </a:ext>
                </a:extLst>
              </a:tr>
              <a:tr h="76904">
                <a:tc>
                  <a:txBody>
                    <a:bodyPr/>
                    <a:lstStyle/>
                    <a:p>
                      <a:pPr algn="ctr" rtl="0" fontAlgn="ctr"/>
                      <a:r>
                        <a:rPr lang="cs-CZ" sz="1100" b="1" i="0" u="none" strike="noStrike">
                          <a:solidFill>
                            <a:srgbClr val="000000"/>
                          </a:solidFill>
                          <a:effectLst/>
                          <a:latin typeface="Arial" panose="020B0604020202020204" pitchFamily="34" charset="0"/>
                        </a:rPr>
                        <a:t>Vála Šimon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56381200"/>
                  </a:ext>
                </a:extLst>
              </a:tr>
              <a:tr h="76904">
                <a:tc>
                  <a:txBody>
                    <a:bodyPr/>
                    <a:lstStyle/>
                    <a:p>
                      <a:pPr algn="ctr" rtl="0" fontAlgn="ctr"/>
                      <a:r>
                        <a:rPr lang="cs-CZ" sz="1100" b="1" i="0" u="none" strike="noStrike">
                          <a:solidFill>
                            <a:srgbClr val="000000"/>
                          </a:solidFill>
                          <a:effectLst/>
                          <a:latin typeface="Arial" panose="020B0604020202020204" pitchFamily="34" charset="0"/>
                        </a:rPr>
                        <a:t>Ladič Ladislav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62957852"/>
                  </a:ext>
                </a:extLst>
              </a:tr>
              <a:tr h="76904">
                <a:tc>
                  <a:txBody>
                    <a:bodyPr/>
                    <a:lstStyle/>
                    <a:p>
                      <a:pPr algn="ctr" rtl="0" fontAlgn="ctr"/>
                      <a:r>
                        <a:rPr lang="cs-CZ" sz="1100" b="1" i="0" u="none" strike="noStrike">
                          <a:solidFill>
                            <a:srgbClr val="000000"/>
                          </a:solidFill>
                          <a:effectLst/>
                          <a:latin typeface="Arial" panose="020B0604020202020204" pitchFamily="34" charset="0"/>
                        </a:rPr>
                        <a:t>Podhorský Filip</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02375524"/>
                  </a:ext>
                </a:extLst>
              </a:tr>
              <a:tr h="76904">
                <a:tc>
                  <a:txBody>
                    <a:bodyPr/>
                    <a:lstStyle/>
                    <a:p>
                      <a:pPr algn="ctr" rtl="0" fontAlgn="ctr"/>
                      <a:r>
                        <a:rPr lang="cs-CZ" sz="1100" b="1" i="0" u="none" strike="noStrike">
                          <a:solidFill>
                            <a:srgbClr val="000000"/>
                          </a:solidFill>
                          <a:effectLst/>
                          <a:latin typeface="Arial" panose="020B0604020202020204" pitchFamily="34" charset="0"/>
                        </a:rPr>
                        <a:t>Feko Robert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92033881"/>
                  </a:ext>
                </a:extLst>
              </a:tr>
              <a:tr h="76904">
                <a:tc>
                  <a:txBody>
                    <a:bodyPr/>
                    <a:lstStyle/>
                    <a:p>
                      <a:pPr algn="ctr" rtl="0" fontAlgn="ctr"/>
                      <a:r>
                        <a:rPr lang="cs-CZ" sz="1100" b="1" i="0" u="none" strike="noStrike">
                          <a:solidFill>
                            <a:srgbClr val="000000"/>
                          </a:solidFill>
                          <a:effectLst/>
                          <a:latin typeface="Arial" panose="020B0604020202020204" pitchFamily="34" charset="0"/>
                        </a:rPr>
                        <a:t>Cap Ngoc  Bao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36036190"/>
                  </a:ext>
                </a:extLst>
              </a:tr>
              <a:tr h="76904">
                <a:tc>
                  <a:txBody>
                    <a:bodyPr/>
                    <a:lstStyle/>
                    <a:p>
                      <a:pPr algn="ctr" rtl="0" fontAlgn="ctr"/>
                      <a:r>
                        <a:rPr lang="cs-CZ" sz="1100" b="1" i="0" u="none" strike="noStrike">
                          <a:solidFill>
                            <a:srgbClr val="000000"/>
                          </a:solidFill>
                          <a:effectLst/>
                          <a:latin typeface="Arial" panose="020B0604020202020204" pitchFamily="34" charset="0"/>
                        </a:rPr>
                        <a:t>Chaloupecký Josef</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69096583"/>
                  </a:ext>
                </a:extLst>
              </a:tr>
              <a:tr h="76904">
                <a:tc>
                  <a:txBody>
                    <a:bodyPr/>
                    <a:lstStyle/>
                    <a:p>
                      <a:pPr algn="ctr" rtl="0" fontAlgn="ctr"/>
                      <a:r>
                        <a:rPr lang="cs-CZ" sz="1100" b="1" i="0" u="none" strike="noStrike">
                          <a:solidFill>
                            <a:srgbClr val="000000"/>
                          </a:solidFill>
                          <a:effectLst/>
                          <a:latin typeface="Arial" panose="020B0604020202020204" pitchFamily="34" charset="0"/>
                        </a:rPr>
                        <a:t>Oldřich Malech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9725379"/>
                  </a:ext>
                </a:extLst>
              </a:tr>
              <a:tr h="76904">
                <a:tc>
                  <a:txBody>
                    <a:bodyPr/>
                    <a:lstStyle/>
                    <a:p>
                      <a:pPr algn="ctr" rtl="0" fontAlgn="ctr"/>
                      <a:r>
                        <a:rPr lang="cs-CZ" sz="1100" b="1" i="0" u="none" strike="noStrike">
                          <a:solidFill>
                            <a:srgbClr val="000000"/>
                          </a:solidFill>
                          <a:effectLst/>
                          <a:latin typeface="Arial" panose="020B0604020202020204" pitchFamily="34" charset="0"/>
                        </a:rPr>
                        <a:t>Dopater Tomáš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1</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2084345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4" name="TextovéPole 13"/>
          <p:cNvSpPr txBox="1"/>
          <p:nvPr/>
        </p:nvSpPr>
        <p:spPr>
          <a:xfrm>
            <a:off x="7490108" y="7004050"/>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2" name="TextovéPole 1"/>
          <p:cNvSpPr txBox="1"/>
          <p:nvPr/>
        </p:nvSpPr>
        <p:spPr>
          <a:xfrm>
            <a:off x="6917538" y="2899420"/>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cxnSp>
        <p:nvCxnSpPr>
          <p:cNvPr id="6" name="Přímá spojnice se šipkou 5"/>
          <p:cNvCxnSpPr/>
          <p:nvPr/>
        </p:nvCxnSpPr>
        <p:spPr bwMode="auto">
          <a:xfrm>
            <a:off x="2736280" y="7004050"/>
            <a:ext cx="792088" cy="0"/>
          </a:xfrm>
          <a:prstGeom prst="straightConnector1">
            <a:avLst/>
          </a:prstGeom>
          <a:noFill/>
          <a:ln w="9525" cap="flat" cmpd="sng" algn="ctr">
            <a:gradFill>
              <a:gsLst>
                <a:gs pos="0">
                  <a:srgbClr val="FFFF66"/>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triangle"/>
          </a:ln>
          <a:effectLst>
            <a:outerShdw dist="45791" dir="2021404" algn="ctr" rotWithShape="0">
              <a:srgbClr val="9999FF"/>
            </a:outerShdw>
          </a:effectLst>
        </p:spPr>
      </p:cxnSp>
      <p:sp>
        <p:nvSpPr>
          <p:cNvPr id="10" name="TextovéPole 9"/>
          <p:cNvSpPr txBox="1"/>
          <p:nvPr/>
        </p:nvSpPr>
        <p:spPr>
          <a:xfrm>
            <a:off x="143992" y="91108"/>
            <a:ext cx="4752528" cy="707886"/>
          </a:xfrm>
          <a:prstGeom prst="rect">
            <a:avLst/>
          </a:prstGeom>
          <a:blipFill>
            <a:blip r:embed="rId3"/>
            <a:tile tx="0" ty="0" sx="100000" sy="100000" flip="none" algn="tl"/>
          </a:blipFill>
          <a:effectLst>
            <a:softEdge rad="0"/>
          </a:effectLst>
        </p:spPr>
        <p:txBody>
          <a:bodyPr wrap="square" rtlCol="0">
            <a:spAutoFit/>
          </a:bodyPr>
          <a:lstStyle/>
          <a:p>
            <a:pPr algn="ctr"/>
            <a:r>
              <a:rPr lang="cs-CZ" sz="2000" dirty="0">
                <a:solidFill>
                  <a:srgbClr val="3333CC"/>
                </a:solidFill>
                <a:latin typeface="Arial Black" panose="020B0A04020102020204" pitchFamily="34" charset="0"/>
              </a:rPr>
              <a:t>Výsledky mužstva dospělých 2017/2018 Ústecký přebor</a:t>
            </a:r>
          </a:p>
        </p:txBody>
      </p:sp>
      <p:graphicFrame>
        <p:nvGraphicFramePr>
          <p:cNvPr id="12" name="Tabulka 11"/>
          <p:cNvGraphicFramePr>
            <a:graphicFrameLocks noGrp="1"/>
          </p:cNvGraphicFramePr>
          <p:nvPr>
            <p:extLst>
              <p:ext uri="{D42A27DB-BD31-4B8C-83A1-F6EECF244321}">
                <p14:modId xmlns:p14="http://schemas.microsoft.com/office/powerpoint/2010/main" val="1393774056"/>
              </p:ext>
            </p:extLst>
          </p:nvPr>
        </p:nvGraphicFramePr>
        <p:xfrm>
          <a:off x="143992" y="883196"/>
          <a:ext cx="4680519" cy="6065201"/>
        </p:xfrm>
        <a:graphic>
          <a:graphicData uri="http://schemas.openxmlformats.org/drawingml/2006/table">
            <a:tbl>
              <a:tblPr/>
              <a:tblGrid>
                <a:gridCol w="1143726">
                  <a:extLst>
                    <a:ext uri="{9D8B030D-6E8A-4147-A177-3AD203B41FA5}">
                      <a16:colId xmlns:a16="http://schemas.microsoft.com/office/drawing/2014/main" val="1768502942"/>
                    </a:ext>
                  </a:extLst>
                </a:gridCol>
                <a:gridCol w="690357">
                  <a:extLst>
                    <a:ext uri="{9D8B030D-6E8A-4147-A177-3AD203B41FA5}">
                      <a16:colId xmlns:a16="http://schemas.microsoft.com/office/drawing/2014/main" val="2047173554"/>
                    </a:ext>
                  </a:extLst>
                </a:gridCol>
                <a:gridCol w="548680">
                  <a:extLst>
                    <a:ext uri="{9D8B030D-6E8A-4147-A177-3AD203B41FA5}">
                      <a16:colId xmlns:a16="http://schemas.microsoft.com/office/drawing/2014/main" val="2109617900"/>
                    </a:ext>
                  </a:extLst>
                </a:gridCol>
                <a:gridCol w="865522">
                  <a:extLst>
                    <a:ext uri="{9D8B030D-6E8A-4147-A177-3AD203B41FA5}">
                      <a16:colId xmlns:a16="http://schemas.microsoft.com/office/drawing/2014/main" val="519776368"/>
                    </a:ext>
                  </a:extLst>
                </a:gridCol>
                <a:gridCol w="494585">
                  <a:extLst>
                    <a:ext uri="{9D8B030D-6E8A-4147-A177-3AD203B41FA5}">
                      <a16:colId xmlns:a16="http://schemas.microsoft.com/office/drawing/2014/main" val="3352332494"/>
                    </a:ext>
                  </a:extLst>
                </a:gridCol>
                <a:gridCol w="494585">
                  <a:extLst>
                    <a:ext uri="{9D8B030D-6E8A-4147-A177-3AD203B41FA5}">
                      <a16:colId xmlns:a16="http://schemas.microsoft.com/office/drawing/2014/main" val="568563803"/>
                    </a:ext>
                  </a:extLst>
                </a:gridCol>
                <a:gridCol w="443064">
                  <a:extLst>
                    <a:ext uri="{9D8B030D-6E8A-4147-A177-3AD203B41FA5}">
                      <a16:colId xmlns:a16="http://schemas.microsoft.com/office/drawing/2014/main" val="2120429489"/>
                    </a:ext>
                  </a:extLst>
                </a:gridCol>
              </a:tblGrid>
              <a:tr h="189119">
                <a:tc>
                  <a:txBody>
                    <a:bodyPr/>
                    <a:lstStyle/>
                    <a:p>
                      <a:pPr algn="ctr" rtl="0" fontAlgn="ctr"/>
                      <a:r>
                        <a:rPr lang="cs-CZ" sz="900" b="0" i="0" u="none" strike="noStrike" dirty="0">
                          <a:solidFill>
                            <a:srgbClr val="000000"/>
                          </a:solidFill>
                          <a:effectLst/>
                          <a:latin typeface="Arial Black" panose="020B0A04020102020204" pitchFamily="34" charset="0"/>
                        </a:rPr>
                        <a:t>Soupeř</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0" i="0" u="none" strike="noStrike" dirty="0">
                          <a:solidFill>
                            <a:srgbClr val="000000"/>
                          </a:solidFill>
                          <a:effectLst/>
                          <a:latin typeface="Arial Black" panose="020B0A04020102020204" pitchFamily="34" charset="0"/>
                        </a:rPr>
                        <a:t>Datum doma</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0" i="0" u="none" strike="noStrike" dirty="0">
                          <a:solidFill>
                            <a:srgbClr val="000000"/>
                          </a:solidFill>
                          <a:effectLst/>
                          <a:latin typeface="Arial Black" panose="020B0A04020102020204" pitchFamily="34" charset="0"/>
                        </a:rPr>
                        <a:t>Doma</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0" i="0" u="none" strike="noStrike" dirty="0">
                          <a:solidFill>
                            <a:srgbClr val="000000"/>
                          </a:solidFill>
                          <a:effectLst/>
                          <a:latin typeface="Arial Black" panose="020B0A04020102020204" pitchFamily="34" charset="0"/>
                        </a:rPr>
                        <a:t>Datum venku</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0" i="0" u="none" strike="noStrike" dirty="0">
                          <a:solidFill>
                            <a:srgbClr val="000000"/>
                          </a:solidFill>
                          <a:effectLst/>
                          <a:latin typeface="Arial Black" panose="020B0A04020102020204" pitchFamily="34" charset="0"/>
                        </a:rPr>
                        <a:t>Venku</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0" i="0" u="none" strike="noStrike">
                          <a:solidFill>
                            <a:srgbClr val="000000"/>
                          </a:solidFill>
                          <a:effectLst/>
                          <a:latin typeface="Arial Black" panose="020B0A04020102020204" pitchFamily="34" charset="0"/>
                        </a:rPr>
                        <a:t>Skore </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0" i="0" u="none" strike="noStrike" dirty="0">
                          <a:solidFill>
                            <a:srgbClr val="000000"/>
                          </a:solidFill>
                          <a:effectLst/>
                          <a:latin typeface="Arial Black" panose="020B0A04020102020204" pitchFamily="34" charset="0"/>
                        </a:rPr>
                        <a:t>Body</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9257593"/>
                  </a:ext>
                </a:extLst>
              </a:tr>
              <a:tr h="378237">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SK Baník Modlany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12.08.2017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2:5</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01.05.2018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4:1</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6:6</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3</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324978676"/>
                  </a:ext>
                </a:extLst>
              </a:tr>
              <a:tr h="379730">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TJ Horní Jiřetín/FK Litvínov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11.04.2018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6:2</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19.08.2017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8:2</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6</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60132967"/>
                  </a:ext>
                </a:extLst>
              </a:tr>
              <a:tr h="378237">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FK Neštěmice</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26.08.2017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6:2</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25.03.2018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1:0 PK</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6:2</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5</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125347602"/>
                  </a:ext>
                </a:extLst>
              </a:tr>
              <a:tr h="378237">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FK Jiskra Modrá</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31.03.2018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03.09.2017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4:0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6:0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6</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9763260"/>
                  </a:ext>
                </a:extLst>
              </a:tr>
              <a:tr h="378237">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FK Jílové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09.09.2017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3:2</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14.04.2018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4:0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7:2</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6</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322414815"/>
                  </a:ext>
                </a:extLst>
              </a:tr>
              <a:tr h="378237">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SK STAP Vilémov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14,4,2018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16.09.2018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2:0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6</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6236091"/>
                  </a:ext>
                </a:extLst>
              </a:tr>
              <a:tr h="379730">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Mostecký fotbalový klub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23.09.2017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21.04.2018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0:5</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2:5</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3</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735451249"/>
                  </a:ext>
                </a:extLst>
              </a:tr>
              <a:tr h="378237">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FK Tatran Kadaň</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30.09.2017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4:1</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28.04.2018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1:0 PK</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4:1</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5</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93457320"/>
                  </a:ext>
                </a:extLst>
              </a:tr>
              <a:tr h="378237">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FK Bílina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07.10.2017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7:1</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05.05.2018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1:6</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8:7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3</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750666622"/>
                  </a:ext>
                </a:extLst>
              </a:tr>
              <a:tr h="378237">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SK Brná, z.s.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12.05.2018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4:0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14.10.2017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6:0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6</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499603"/>
                  </a:ext>
                </a:extLst>
              </a:tr>
              <a:tr h="378237">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FK Litoměřicko B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21.10.2017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3:0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20.05.2018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4:0</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6</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252047460"/>
                  </a:ext>
                </a:extLst>
              </a:tr>
              <a:tr h="378237">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FK Slavoj Žatec</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28.10.2017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1:2</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26.05.2018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4:2</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5:4</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3</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23412966"/>
                  </a:ext>
                </a:extLst>
              </a:tr>
              <a:tr h="378237">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TJ Krupka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02.06.2018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3:1</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04.11.2017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1:3</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4:4</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3</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289940029"/>
                  </a:ext>
                </a:extLst>
              </a:tr>
              <a:tr h="378237">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TJ Sokol Srbice </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11.11.2017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0:1</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09.06.2018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 0:3</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 0:4</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0</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29918488"/>
                  </a:ext>
                </a:extLst>
              </a:tr>
              <a:tr h="378237">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TJ Spartak Perštejn</a:t>
                      </a:r>
                    </a:p>
                  </a:txBody>
                  <a:tcPr marL="7005" marR="7005" marT="7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16.06.2018</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Arial" panose="020B0604020202020204" pitchFamily="34" charset="0"/>
                          <a:cs typeface="Arial" panose="020B0604020202020204" pitchFamily="34" charset="0"/>
                        </a:rPr>
                        <a:t> </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18.11.2017</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2:1 </a:t>
                      </a:r>
                      <a:r>
                        <a:rPr lang="cs-CZ" sz="1050" b="1" i="0" u="none" strike="noStrike" dirty="0" err="1">
                          <a:solidFill>
                            <a:srgbClr val="000000"/>
                          </a:solidFill>
                          <a:effectLst/>
                          <a:latin typeface="Arial" panose="020B0604020202020204" pitchFamily="34" charset="0"/>
                          <a:cs typeface="Arial" panose="020B0604020202020204" pitchFamily="34" charset="0"/>
                        </a:rPr>
                        <a:t>pk</a:t>
                      </a:r>
                      <a:endParaRPr lang="cs-CZ" sz="1050" b="1" i="0" u="none" strike="noStrike" dirty="0">
                        <a:solidFill>
                          <a:srgbClr val="000000"/>
                        </a:solidFill>
                        <a:effectLst/>
                        <a:latin typeface="Arial" panose="020B0604020202020204" pitchFamily="34" charset="0"/>
                        <a:cs typeface="Arial" panose="020B0604020202020204" pitchFamily="34" charset="0"/>
                      </a:endParaRP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 </a:t>
                      </a:r>
                    </a:p>
                  </a:txBody>
                  <a:tcPr marL="7005" marR="7005" marT="7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Arial" panose="020B0604020202020204" pitchFamily="34" charset="0"/>
                          <a:cs typeface="Arial" panose="020B0604020202020204" pitchFamily="34" charset="0"/>
                        </a:rPr>
                        <a:t> </a:t>
                      </a:r>
                    </a:p>
                  </a:txBody>
                  <a:tcPr marL="7005" marR="7005" marT="7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67740801"/>
                  </a:ext>
                </a:extLst>
              </a:tr>
            </a:tbl>
          </a:graphicData>
        </a:graphic>
      </p:graphicFrame>
      <p:graphicFrame>
        <p:nvGraphicFramePr>
          <p:cNvPr id="16" name="Tabulka 15">
            <a:extLst>
              <a:ext uri="{FF2B5EF4-FFF2-40B4-BE49-F238E27FC236}">
                <a16:creationId xmlns:a16="http://schemas.microsoft.com/office/drawing/2014/main" id="{63D5269E-2B20-46F7-A240-36DF3C1DB877}"/>
              </a:ext>
            </a:extLst>
          </p:cNvPr>
          <p:cNvGraphicFramePr>
            <a:graphicFrameLocks noGrp="1"/>
          </p:cNvGraphicFramePr>
          <p:nvPr>
            <p:extLst>
              <p:ext uri="{D42A27DB-BD31-4B8C-83A1-F6EECF244321}">
                <p14:modId xmlns:p14="http://schemas.microsoft.com/office/powerpoint/2010/main" val="3029340046"/>
              </p:ext>
            </p:extLst>
          </p:nvPr>
        </p:nvGraphicFramePr>
        <p:xfrm>
          <a:off x="5328570" y="2015837"/>
          <a:ext cx="4826990" cy="3093538"/>
        </p:xfrm>
        <a:graphic>
          <a:graphicData uri="http://schemas.openxmlformats.org/drawingml/2006/table">
            <a:tbl>
              <a:tblPr/>
              <a:tblGrid>
                <a:gridCol w="1606775">
                  <a:extLst>
                    <a:ext uri="{9D8B030D-6E8A-4147-A177-3AD203B41FA5}">
                      <a16:colId xmlns:a16="http://schemas.microsoft.com/office/drawing/2014/main" val="3380551131"/>
                    </a:ext>
                  </a:extLst>
                </a:gridCol>
                <a:gridCol w="2380159">
                  <a:extLst>
                    <a:ext uri="{9D8B030D-6E8A-4147-A177-3AD203B41FA5}">
                      <a16:colId xmlns:a16="http://schemas.microsoft.com/office/drawing/2014/main" val="2823399579"/>
                    </a:ext>
                  </a:extLst>
                </a:gridCol>
                <a:gridCol w="840056">
                  <a:extLst>
                    <a:ext uri="{9D8B030D-6E8A-4147-A177-3AD203B41FA5}">
                      <a16:colId xmlns:a16="http://schemas.microsoft.com/office/drawing/2014/main" val="1849977497"/>
                    </a:ext>
                  </a:extLst>
                </a:gridCol>
              </a:tblGrid>
              <a:tr h="1080464">
                <a:tc gridSpan="3">
                  <a:txBody>
                    <a:bodyPr/>
                    <a:lstStyle/>
                    <a:p>
                      <a:pPr algn="ctr" fontAlgn="ctr"/>
                      <a:r>
                        <a:rPr lang="cs-CZ" sz="1600" b="1" i="0" u="none" strike="noStrike" dirty="0">
                          <a:solidFill>
                            <a:srgbClr val="000000"/>
                          </a:solidFill>
                          <a:effectLst/>
                          <a:latin typeface="Arial Black" panose="020B0A04020102020204" pitchFamily="34" charset="0"/>
                        </a:rPr>
                        <a:t>Výsledky I.A třída dorostu finálová nadstavba Ústecký kraj</a:t>
                      </a:r>
                    </a:p>
                  </a:txBody>
                  <a:tcPr marL="9483" marR="9483" marT="948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528243"/>
                  </a:ext>
                </a:extLst>
              </a:tr>
              <a:tr h="275863">
                <a:tc gridSpan="3">
                  <a:txBody>
                    <a:bodyPr/>
                    <a:lstStyle/>
                    <a:p>
                      <a:pPr algn="ctr" fontAlgn="ctr"/>
                      <a:r>
                        <a:rPr lang="cs-CZ" sz="1200" b="1" i="0" u="none" strike="noStrike" dirty="0">
                          <a:solidFill>
                            <a:srgbClr val="000000"/>
                          </a:solidFill>
                          <a:effectLst/>
                          <a:latin typeface="Arial" panose="020B0604020202020204" pitchFamily="34" charset="0"/>
                        </a:rPr>
                        <a:t>4.kolo</a:t>
                      </a:r>
                    </a:p>
                  </a:txBody>
                  <a:tcPr marL="9483" marR="9483" marT="948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68936108"/>
                  </a:ext>
                </a:extLst>
              </a:tr>
              <a:tr h="275863">
                <a:tc>
                  <a:txBody>
                    <a:bodyPr/>
                    <a:lstStyle/>
                    <a:p>
                      <a:pPr algn="ctr" fontAlgn="ctr"/>
                      <a:r>
                        <a:rPr lang="cs-CZ" sz="1200" b="1" i="0" u="none" strike="noStrike">
                          <a:solidFill>
                            <a:srgbClr val="000000"/>
                          </a:solidFill>
                          <a:effectLst/>
                          <a:latin typeface="Arial" panose="020B0604020202020204" pitchFamily="34" charset="0"/>
                        </a:rPr>
                        <a:t>Neděle 3. 6. 2018 </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SK Štětí - TJ Skorotice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11:0 </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821296866"/>
                  </a:ext>
                </a:extLst>
              </a:tr>
              <a:tr h="454811">
                <a:tc>
                  <a:txBody>
                    <a:bodyPr/>
                    <a:lstStyle/>
                    <a:p>
                      <a:pPr algn="ctr" fontAlgn="ctr"/>
                      <a:r>
                        <a:rPr lang="cs-CZ" sz="1200" b="1" i="0" u="none" strike="noStrike" dirty="0">
                          <a:solidFill>
                            <a:srgbClr val="000000"/>
                          </a:solidFill>
                          <a:effectLst/>
                          <a:latin typeface="Arial" panose="020B0604020202020204" pitchFamily="34" charset="0"/>
                        </a:rPr>
                        <a:t>Neděle 3. 6. 2018</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SK Plaston Šluknov - FK Jiskra Velké Březno</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 3:4 PK</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584200084"/>
                  </a:ext>
                </a:extLst>
              </a:tr>
              <a:tr h="275863">
                <a:tc gridSpan="3">
                  <a:txBody>
                    <a:bodyPr/>
                    <a:lstStyle/>
                    <a:p>
                      <a:pPr algn="ctr" fontAlgn="ctr"/>
                      <a:r>
                        <a:rPr lang="cs-CZ" sz="1200" b="1" i="0" u="none" strike="noStrike" dirty="0">
                          <a:solidFill>
                            <a:srgbClr val="000000"/>
                          </a:solidFill>
                          <a:effectLst/>
                          <a:latin typeface="Arial" panose="020B0604020202020204" pitchFamily="34" charset="0"/>
                        </a:rPr>
                        <a:t>5.kolo</a:t>
                      </a:r>
                    </a:p>
                  </a:txBody>
                  <a:tcPr marL="9483" marR="9483" marT="948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78315625"/>
                  </a:ext>
                </a:extLst>
              </a:tr>
              <a:tr h="275863">
                <a:tc>
                  <a:txBody>
                    <a:bodyPr/>
                    <a:lstStyle/>
                    <a:p>
                      <a:pPr algn="ctr" fontAlgn="ctr"/>
                      <a:r>
                        <a:rPr lang="cs-CZ" sz="1200" b="1" i="0" u="none" strike="noStrike">
                          <a:solidFill>
                            <a:srgbClr val="000000"/>
                          </a:solidFill>
                          <a:effectLst/>
                          <a:latin typeface="Arial" panose="020B0604020202020204" pitchFamily="34" charset="0"/>
                        </a:rPr>
                        <a:t>Neděle 10. 6. 2018</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Arial" panose="020B0604020202020204" pitchFamily="34" charset="0"/>
                        </a:rPr>
                        <a:t>TJ Mojžíř - 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dirty="0">
                          <a:solidFill>
                            <a:srgbClr val="000000"/>
                          </a:solidFill>
                          <a:effectLst/>
                          <a:latin typeface="Arial" panose="020B0604020202020204" pitchFamily="34" charset="0"/>
                        </a:rPr>
                        <a:t>3:1 </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343339694"/>
                  </a:ext>
                </a:extLst>
              </a:tr>
              <a:tr h="454811">
                <a:tc>
                  <a:txBody>
                    <a:bodyPr/>
                    <a:lstStyle/>
                    <a:p>
                      <a:pPr algn="ctr" fontAlgn="ctr"/>
                      <a:r>
                        <a:rPr lang="cs-CZ" sz="1200" b="1" i="0" u="none" strike="noStrike">
                          <a:solidFill>
                            <a:srgbClr val="000000"/>
                          </a:solidFill>
                          <a:effectLst/>
                          <a:latin typeface="Arial" panose="020B0604020202020204" pitchFamily="34" charset="0"/>
                        </a:rPr>
                        <a:t>Neděle 10. 6. 2018</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Arial" panose="020B0604020202020204" pitchFamily="34" charset="0"/>
                        </a:rPr>
                        <a:t>TJ Skorotice - SK Plaston Šluknov</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r>
                        <a:rPr lang="cs-CZ" sz="1400" b="1" i="0" u="none" strike="noStrike" dirty="0">
                          <a:solidFill>
                            <a:srgbClr val="000000"/>
                          </a:solidFill>
                          <a:effectLst/>
                          <a:latin typeface="Arial" panose="020B0604020202020204" pitchFamily="34" charset="0"/>
                        </a:rPr>
                        <a:t>5:4</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963097259"/>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3862749776"/>
              </p:ext>
            </p:extLst>
          </p:nvPr>
        </p:nvGraphicFramePr>
        <p:xfrm>
          <a:off x="5328569" y="93058"/>
          <a:ext cx="4826990" cy="1687830"/>
        </p:xfrm>
        <a:graphic>
          <a:graphicData uri="http://schemas.openxmlformats.org/drawingml/2006/table">
            <a:tbl>
              <a:tblPr/>
              <a:tblGrid>
                <a:gridCol w="245961">
                  <a:extLst>
                    <a:ext uri="{9D8B030D-6E8A-4147-A177-3AD203B41FA5}">
                      <a16:colId xmlns:a16="http://schemas.microsoft.com/office/drawing/2014/main" val="621108617"/>
                    </a:ext>
                  </a:extLst>
                </a:gridCol>
                <a:gridCol w="245961">
                  <a:extLst>
                    <a:ext uri="{9D8B030D-6E8A-4147-A177-3AD203B41FA5}">
                      <a16:colId xmlns:a16="http://schemas.microsoft.com/office/drawing/2014/main" val="2106273685"/>
                    </a:ext>
                  </a:extLst>
                </a:gridCol>
                <a:gridCol w="2053778">
                  <a:extLst>
                    <a:ext uri="{9D8B030D-6E8A-4147-A177-3AD203B41FA5}">
                      <a16:colId xmlns:a16="http://schemas.microsoft.com/office/drawing/2014/main" val="3403799491"/>
                    </a:ext>
                  </a:extLst>
                </a:gridCol>
                <a:gridCol w="233664">
                  <a:extLst>
                    <a:ext uri="{9D8B030D-6E8A-4147-A177-3AD203B41FA5}">
                      <a16:colId xmlns:a16="http://schemas.microsoft.com/office/drawing/2014/main" val="2737509602"/>
                    </a:ext>
                  </a:extLst>
                </a:gridCol>
                <a:gridCol w="258259">
                  <a:extLst>
                    <a:ext uri="{9D8B030D-6E8A-4147-A177-3AD203B41FA5}">
                      <a16:colId xmlns:a16="http://schemas.microsoft.com/office/drawing/2014/main" val="3603603638"/>
                    </a:ext>
                  </a:extLst>
                </a:gridCol>
                <a:gridCol w="307452">
                  <a:extLst>
                    <a:ext uri="{9D8B030D-6E8A-4147-A177-3AD203B41FA5}">
                      <a16:colId xmlns:a16="http://schemas.microsoft.com/office/drawing/2014/main" val="420147346"/>
                    </a:ext>
                  </a:extLst>
                </a:gridCol>
                <a:gridCol w="175247">
                  <a:extLst>
                    <a:ext uri="{9D8B030D-6E8A-4147-A177-3AD203B41FA5}">
                      <a16:colId xmlns:a16="http://schemas.microsoft.com/office/drawing/2014/main" val="4284370546"/>
                    </a:ext>
                  </a:extLst>
                </a:gridCol>
                <a:gridCol w="258259">
                  <a:extLst>
                    <a:ext uri="{9D8B030D-6E8A-4147-A177-3AD203B41FA5}">
                      <a16:colId xmlns:a16="http://schemas.microsoft.com/office/drawing/2014/main" val="3167848072"/>
                    </a:ext>
                  </a:extLst>
                </a:gridCol>
                <a:gridCol w="479624">
                  <a:extLst>
                    <a:ext uri="{9D8B030D-6E8A-4147-A177-3AD203B41FA5}">
                      <a16:colId xmlns:a16="http://schemas.microsoft.com/office/drawing/2014/main" val="1989590729"/>
                    </a:ext>
                  </a:extLst>
                </a:gridCol>
                <a:gridCol w="319750">
                  <a:extLst>
                    <a:ext uri="{9D8B030D-6E8A-4147-A177-3AD203B41FA5}">
                      <a16:colId xmlns:a16="http://schemas.microsoft.com/office/drawing/2014/main" val="1574809372"/>
                    </a:ext>
                  </a:extLst>
                </a:gridCol>
                <a:gridCol w="249035">
                  <a:extLst>
                    <a:ext uri="{9D8B030D-6E8A-4147-A177-3AD203B41FA5}">
                      <a16:colId xmlns:a16="http://schemas.microsoft.com/office/drawing/2014/main" val="1290949113"/>
                    </a:ext>
                  </a:extLst>
                </a:gridCol>
              </a:tblGrid>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37606153"/>
                  </a:ext>
                </a:extLst>
              </a:tr>
              <a:tr h="37147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a:solidFill>
                            <a:srgbClr val="0000CC"/>
                          </a:solidFill>
                          <a:effectLst/>
                          <a:latin typeface="Calibri" panose="020F0502020204030204" pitchFamily="34" charset="0"/>
                        </a:rPr>
                        <a:t>I.A třída  dorostu  2017/2018 po 3.kole nadstavbové části skupiny o 1. až 5. místo  konečná</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46034938"/>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16:9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62310073"/>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Mojžíř</a:t>
                      </a:r>
                      <a:endParaRPr lang="cs-CZ" sz="11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12:13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26623810"/>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8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800" b="1" i="0" u="none" strike="noStrike" dirty="0">
                          <a:solidFill>
                            <a:srgbClr val="FF0000"/>
                          </a:solidFill>
                          <a:effectLst/>
                          <a:latin typeface="Arial" panose="020B0604020202020204" pitchFamily="34" charset="0"/>
                        </a:rPr>
                        <a:t>SK Štětí, </a:t>
                      </a:r>
                      <a:r>
                        <a:rPr lang="cs-CZ" sz="1800" b="1" i="0" u="none" strike="noStrike" dirty="0" err="1">
                          <a:solidFill>
                            <a:srgbClr val="FF0000"/>
                          </a:solidFill>
                          <a:effectLst/>
                          <a:latin typeface="Arial" panose="020B0604020202020204" pitchFamily="34" charset="0"/>
                        </a:rPr>
                        <a:t>z.s</a:t>
                      </a:r>
                      <a:r>
                        <a:rPr lang="cs-CZ" sz="18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8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8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8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8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8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800" b="1" i="0" u="none" strike="noStrike">
                          <a:solidFill>
                            <a:srgbClr val="FF0000"/>
                          </a:solidFill>
                          <a:effectLst/>
                          <a:latin typeface="Arial" panose="020B0604020202020204" pitchFamily="34" charset="0"/>
                        </a:rPr>
                        <a:t>17:8</a:t>
                      </a:r>
                    </a:p>
                  </a:txBody>
                  <a:tcPr marL="9525" marR="9525" marT="9525" marB="0" anchor="ctr">
                    <a:lnL>
                      <a:noFill/>
                    </a:lnL>
                    <a:lnR>
                      <a:noFill/>
                    </a:lnR>
                    <a:lnT>
                      <a:noFill/>
                    </a:lnT>
                    <a:lnB>
                      <a:noFill/>
                    </a:lnB>
                    <a:solidFill>
                      <a:srgbClr val="99FF99"/>
                    </a:solidFill>
                  </a:tcPr>
                </a:tc>
                <a:tc>
                  <a:txBody>
                    <a:bodyPr/>
                    <a:lstStyle/>
                    <a:p>
                      <a:pPr algn="ctr" fontAlgn="ctr"/>
                      <a:r>
                        <a:rPr lang="cs-CZ" sz="18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00047002"/>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Plaston</a:t>
                      </a:r>
                      <a:r>
                        <a:rPr lang="cs-CZ" sz="1100" b="1" i="0" u="none" strike="noStrike" dirty="0">
                          <a:solidFill>
                            <a:srgbClr val="000000"/>
                          </a:solidFill>
                          <a:effectLst/>
                          <a:latin typeface="Arial" panose="020B0604020202020204" pitchFamily="34" charset="0"/>
                        </a:rPr>
                        <a:t> Šluknov</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13:12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92486828"/>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8:24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23689625"/>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13240874"/>
                  </a:ext>
                </a:extLst>
              </a:tr>
            </a:tbl>
          </a:graphicData>
        </a:graphic>
      </p:graphicFrame>
      <p:pic>
        <p:nvPicPr>
          <p:cNvPr id="5" name="Obrázek 4" descr="A case for technology in &lt;strong&gt;football&lt;/strong&gt; - Techzi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334" y="5275075"/>
            <a:ext cx="2613177" cy="1512000"/>
          </a:xfrm>
          <a:prstGeom prst="rect">
            <a:avLst/>
          </a:prstGeom>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p:cNvSpPr txBox="1"/>
          <p:nvPr/>
        </p:nvSpPr>
        <p:spPr>
          <a:xfrm>
            <a:off x="7281516" y="700387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15" name="TextovéPole 14"/>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11" name="TextovéPole 10"/>
          <p:cNvSpPr txBox="1"/>
          <p:nvPr/>
        </p:nvSpPr>
        <p:spPr>
          <a:xfrm>
            <a:off x="5400576" y="924724"/>
            <a:ext cx="4752528" cy="5847755"/>
          </a:xfrm>
          <a:prstGeom prst="rect">
            <a:avLst/>
          </a:prstGeom>
          <a:noFill/>
          <a:effectLst>
            <a:softEdge rad="0"/>
          </a:effectLst>
        </p:spPr>
        <p:txBody>
          <a:bodyPr wrap="square" rtlCol="0">
            <a:spAutoFit/>
          </a:bodyPr>
          <a:lstStyle/>
          <a:p>
            <a:pPr algn="just"/>
            <a:r>
              <a:rPr lang="cs-CZ" sz="1100" dirty="0">
                <a:latin typeface="Arial" panose="020B0604020202020204" pitchFamily="34" charset="0"/>
                <a:cs typeface="Arial" panose="020B0604020202020204" pitchFamily="34" charset="0"/>
              </a:rPr>
              <a:t>Před začátkem letošního ročníku po sestupu z divize došlo ke změnám na postu trenérů, kdy se trenérského žezla ujali Jiří </a:t>
            </a:r>
            <a:r>
              <a:rPr lang="cs-CZ" sz="1100" dirty="0" err="1">
                <a:latin typeface="Arial" panose="020B0604020202020204" pitchFamily="34" charset="0"/>
                <a:cs typeface="Arial" panose="020B0604020202020204" pitchFamily="34" charset="0"/>
              </a:rPr>
              <a:t>Ransdorf</a:t>
            </a:r>
            <a:r>
              <a:rPr lang="cs-CZ" sz="1100" dirty="0">
                <a:latin typeface="Arial" panose="020B0604020202020204" pitchFamily="34" charset="0"/>
                <a:cs typeface="Arial" panose="020B0604020202020204" pitchFamily="34" charset="0"/>
              </a:rPr>
              <a:t> a Karel Zuna. Ke změnám došlo i v hráčském kádru, když odešlo několik hráčů na volný přestup, ale nakonec se podařilo mužstvo vhodně doplnit.  Na začátku srpna týden před startem mistrovských soutěží jsme trochu nečekaně vypadli z Ústeckého poháru po prohře v Mojžíši.  Dobrý nebyl ani start do mistrovské soutěže. V 1. kole doma jsme prohráli s Modlany 5:2. Následovala však série 10 výher, i když v jednom případě v 8. kole v Kadani to bylo až po penaltovém rozstřelu. Mužstvo hrálo pěkný fotbal a střílelo i hodně branek a to hlavně na domácím trávníku. Neštěmicím nastřílelo 6 branek a Bílině dokonce 7. V 6. kole jsme v důležitém utkání zvítězili ve Vilémově po brance z penalty 1:0, aby několik dní potom disciplinární komise na základě videa zahájila řízení s Markem Faustem za nasimulování pádu před penaltou a odměnila ho stopkou na 2 zápasy. Bylo  to před utkáním doma proti Mosteckému fotbalovému klubu hlavnímu aspirantovi na postup. Tým se  se neskutečně semknul a favorita porazil nečekaně 2:0 po brankách Křtěna a Vacka.  Po 7. kole jsme se dostali čela tabulky s 18 body. Dařilo se i v dalších zápasech a až teprve 28. října doma proti Žatci přišla druhá porážka v ročníku, která odstartovala ne příliš vyvedený konec podzimu.  S pocitem křivdy po výkonu rozhodčího jsme se vraceli s porážkou z Krupky, abychom o týden později prohráli doma i se Srbicemi 1:0. Na závěr podzimu jsme jeli na hřiště nováčka do </a:t>
            </a:r>
            <a:r>
              <a:rPr lang="cs-CZ" sz="1100" dirty="0" err="1">
                <a:latin typeface="Arial" panose="020B0604020202020204" pitchFamily="34" charset="0"/>
                <a:cs typeface="Arial" panose="020B0604020202020204" pitchFamily="34" charset="0"/>
              </a:rPr>
              <a:t>Perštejna</a:t>
            </a:r>
            <a:r>
              <a:rPr lang="cs-CZ" sz="1100" dirty="0">
                <a:latin typeface="Arial" panose="020B0604020202020204" pitchFamily="34" charset="0"/>
                <a:cs typeface="Arial" panose="020B0604020202020204" pitchFamily="34" charset="0"/>
              </a:rPr>
              <a:t>, kde jsme získali 2 body po remíze 1:1 a výhře na penalty. Celkově jsme přezimovali se 31. body na 3. místě za Mosteckým fotbalovým klubem a Modlany, kteří měly 34. bodů.  V zimě jsme odehráli 8 přátelských zápasů s mužstvy od I. B třídy až po ČFL.  Výsledky byly dobré i špatné, ale to už tak v přátelských zápasech bývá. Zimní příprava směřovala k 10. březnu 2018, kdy jsme hned v úvodu měli zavítat na hřiště druhých Modlan. Zasáhla příroda,  pravá zima přišla až v březnu a utkání, jako mnoho dalších bylo přeloženo. Jarní premiéru  jsme tak měli mít doma 17.3.2018 proti Hornímu Jiřetínu/Litvínovu. Den před zápasem </a:t>
            </a:r>
          </a:p>
        </p:txBody>
      </p:sp>
      <p:sp>
        <p:nvSpPr>
          <p:cNvPr id="12" name="TextovéPole 11"/>
          <p:cNvSpPr txBox="1"/>
          <p:nvPr/>
        </p:nvSpPr>
        <p:spPr>
          <a:xfrm>
            <a:off x="5472584" y="91108"/>
            <a:ext cx="4608512" cy="707886"/>
          </a:xfrm>
          <a:prstGeom prst="rect">
            <a:avLst/>
          </a:prstGeom>
          <a:blipFill>
            <a:blip r:embed="rId2"/>
            <a:tile tx="0" ty="0" sx="100000" sy="100000" flip="none" algn="tl"/>
          </a:blipFill>
          <a:ln w="63500">
            <a:solidFill>
              <a:srgbClr val="3333CC"/>
            </a:solidFill>
          </a:ln>
          <a:effectLst>
            <a:glow>
              <a:srgbClr val="FFFF66"/>
            </a:glow>
            <a:softEdge rad="0"/>
          </a:effectLst>
        </p:spPr>
        <p:txBody>
          <a:bodyPr wrap="square" rtlCol="0">
            <a:spAutoFit/>
          </a:bodyPr>
          <a:lstStyle/>
          <a:p>
            <a:pPr algn="ctr"/>
            <a:r>
              <a:rPr lang="cs-CZ" sz="2000" dirty="0">
                <a:latin typeface="Arial Black" panose="020B0A04020102020204" pitchFamily="34" charset="0"/>
              </a:rPr>
              <a:t>Rok 2017-2018 </a:t>
            </a:r>
          </a:p>
          <a:p>
            <a:pPr algn="ctr"/>
            <a:r>
              <a:rPr lang="cs-CZ" sz="2000" dirty="0">
                <a:latin typeface="Arial Black" panose="020B0A04020102020204" pitchFamily="34" charset="0"/>
              </a:rPr>
              <a:t>mužstvo dospělých</a:t>
            </a:r>
          </a:p>
        </p:txBody>
      </p:sp>
      <p:cxnSp>
        <p:nvCxnSpPr>
          <p:cNvPr id="13" name="Přímá spojnice se šipkou 12"/>
          <p:cNvCxnSpPr/>
          <p:nvPr/>
        </p:nvCxnSpPr>
        <p:spPr bwMode="auto">
          <a:xfrm>
            <a:off x="9000976" y="6963876"/>
            <a:ext cx="864096" cy="0"/>
          </a:xfrm>
          <a:prstGeom prst="straightConnector1">
            <a:avLst/>
          </a:prstGeom>
          <a:noFill/>
          <a:ln w="31750" cap="flat" cmpd="sng" algn="ctr">
            <a:solidFill>
              <a:schemeClr val="tx1"/>
            </a:solidFill>
            <a:prstDash val="solid"/>
            <a:round/>
            <a:headEnd type="none" w="med" len="med"/>
            <a:tailEnd type="triangle"/>
          </a:ln>
          <a:effectLst>
            <a:outerShdw dist="45791" dir="2021404" algn="ctr" rotWithShape="0">
              <a:srgbClr val="9999FF"/>
            </a:outerShdw>
          </a:effectLst>
        </p:spPr>
      </p:cxnSp>
      <p:sp>
        <p:nvSpPr>
          <p:cNvPr id="9" name="Obdélník 8">
            <a:extLst>
              <a:ext uri="{FF2B5EF4-FFF2-40B4-BE49-F238E27FC236}">
                <a16:creationId xmlns:a16="http://schemas.microsoft.com/office/drawing/2014/main" id="{8277155B-FC01-4722-BC1F-EEFA046DFFD8}"/>
              </a:ext>
            </a:extLst>
          </p:cNvPr>
          <p:cNvSpPr/>
          <p:nvPr/>
        </p:nvSpPr>
        <p:spPr>
          <a:xfrm>
            <a:off x="71984" y="1099220"/>
            <a:ext cx="4653036" cy="4534575"/>
          </a:xfrm>
          <a:prstGeom prst="rect">
            <a:avLst/>
          </a:prstGeom>
        </p:spPr>
        <p:txBody>
          <a:bodyPr wrap="square">
            <a:spAutoFit/>
          </a:bodyPr>
          <a:lstStyle/>
          <a:p>
            <a:pPr algn="just">
              <a:spcAft>
                <a:spcPts val="800"/>
              </a:spcAft>
            </a:pPr>
            <a:r>
              <a:rPr lang="cs-CZ" sz="1100" b="0" dirty="0">
                <a:solidFill>
                  <a:srgbClr val="545454"/>
                </a:solidFill>
                <a:latin typeface="Arial" panose="020B0604020202020204" pitchFamily="34" charset="0"/>
              </a:rPr>
              <a:t>přichystal lahůdku pro Válu a bylo to 7:0. Pak se čekalo až do minuty 65., kdy se po hezké kombinaci dočkal své druhé branky na 8:0 Ladislav Ladič.  V 72. minutě se vydal na výlet z obrany Tomáš </a:t>
            </a:r>
            <a:r>
              <a:rPr lang="cs-CZ" sz="1100" b="0" dirty="0" err="1">
                <a:solidFill>
                  <a:srgbClr val="545454"/>
                </a:solidFill>
                <a:latin typeface="Arial" panose="020B0604020202020204" pitchFamily="34" charset="0"/>
              </a:rPr>
              <a:t>Dopater</a:t>
            </a:r>
            <a:r>
              <a:rPr lang="cs-CZ" sz="1100" b="0" dirty="0">
                <a:solidFill>
                  <a:srgbClr val="545454"/>
                </a:solidFill>
                <a:latin typeface="Arial" panose="020B0604020202020204" pitchFamily="34" charset="0"/>
              </a:rPr>
              <a:t> a i s pomocí tyče se mu podařilo zvýšit už na krásných 9:0. Kopala se i penaltu. Nedovoleně byl v pokutovém území poslán k zemí Petr Fulín a O desátou branku měl za úkol postarat Podhorský. Brankář hostů ale nakonec žádnou práci neměl, protože míč skončil na vedlejší poli. Načepovat desítku se nepovedlo ani </a:t>
            </a:r>
            <a:r>
              <a:rPr lang="cs-CZ" sz="1100" b="0" dirty="0" err="1">
                <a:solidFill>
                  <a:srgbClr val="545454"/>
                </a:solidFill>
                <a:latin typeface="Arial" panose="020B0604020202020204" pitchFamily="34" charset="0"/>
              </a:rPr>
              <a:t>Beruškovi</a:t>
            </a:r>
            <a:r>
              <a:rPr lang="cs-CZ" sz="1100" b="0" dirty="0">
                <a:solidFill>
                  <a:srgbClr val="545454"/>
                </a:solidFill>
                <a:latin typeface="Arial" panose="020B0604020202020204" pitchFamily="34" charset="0"/>
              </a:rPr>
              <a:t>, který se pustil až do příliš velké kličkované. Podhorský s Beruškou se ale nakonec branky dočkali. Nejprve prvně jmenovaný 10:0, pak do toho ještě vstoupili hosté a jejich největší příležitost zahodil Patrik </a:t>
            </a:r>
            <a:r>
              <a:rPr lang="cs-CZ" sz="1100" b="0" dirty="0" err="1">
                <a:solidFill>
                  <a:srgbClr val="545454"/>
                </a:solidFill>
                <a:latin typeface="Arial" panose="020B0604020202020204" pitchFamily="34" charset="0"/>
              </a:rPr>
              <a:t>Malovec</a:t>
            </a:r>
            <a:r>
              <a:rPr lang="cs-CZ" sz="1100" b="0" dirty="0">
                <a:solidFill>
                  <a:srgbClr val="545454"/>
                </a:solidFill>
                <a:latin typeface="Arial" panose="020B0604020202020204" pitchFamily="34" charset="0"/>
              </a:rPr>
              <a:t>. 3 minuty před koncem se výsledek měnil naposledy. O 11:0 se zasloužil Dominik Beruška.</a:t>
            </a:r>
          </a:p>
          <a:p>
            <a:pPr algn="just">
              <a:spcAft>
                <a:spcPts val="800"/>
              </a:spcAft>
            </a:pPr>
            <a:r>
              <a:rPr lang="cs-CZ" sz="1100" b="0" dirty="0">
                <a:solidFill>
                  <a:srgbClr val="545454"/>
                </a:solidFill>
                <a:latin typeface="Arial" panose="020B0604020202020204" pitchFamily="34" charset="0"/>
              </a:rPr>
              <a:t>      Po chvilce čekání však přišla smutná zpráva ze Šluknova, kde domácí tým prohrál na penalty s Velkým Březnem a to znamená, že v posledním kole už nás čeká jen zápas o 2. místo nadstavbové části.</a:t>
            </a:r>
          </a:p>
          <a:p>
            <a:pPr algn="just">
              <a:spcAft>
                <a:spcPts val="800"/>
              </a:spcAft>
            </a:pPr>
            <a:r>
              <a:rPr lang="cs-CZ" sz="1100" b="0" u="sng" dirty="0">
                <a:solidFill>
                  <a:srgbClr val="545454"/>
                </a:solidFill>
                <a:latin typeface="Arial" panose="020B0604020202020204" pitchFamily="34" charset="0"/>
              </a:rPr>
              <a:t>Branky</a:t>
            </a:r>
            <a:r>
              <a:rPr lang="cs-CZ" sz="1100" b="0" dirty="0">
                <a:solidFill>
                  <a:srgbClr val="545454"/>
                </a:solidFill>
                <a:latin typeface="Arial" panose="020B0604020202020204" pitchFamily="34" charset="0"/>
              </a:rPr>
              <a:t>: Vála 2, Beruška 2, </a:t>
            </a:r>
            <a:r>
              <a:rPr lang="cs-CZ" sz="1100" b="0" dirty="0" err="1">
                <a:solidFill>
                  <a:srgbClr val="545454"/>
                </a:solidFill>
                <a:latin typeface="Arial" panose="020B0604020202020204" pitchFamily="34" charset="0"/>
              </a:rPr>
              <a:t>Šrotýř</a:t>
            </a:r>
            <a:r>
              <a:rPr lang="cs-CZ" sz="1100" b="0" dirty="0">
                <a:solidFill>
                  <a:srgbClr val="545454"/>
                </a:solidFill>
                <a:latin typeface="Arial" panose="020B0604020202020204" pitchFamily="34" charset="0"/>
              </a:rPr>
              <a:t> 2, Ladič 2, Podhorský 1, </a:t>
            </a:r>
            <a:r>
              <a:rPr lang="cs-CZ" sz="1100" b="0" dirty="0" err="1">
                <a:solidFill>
                  <a:srgbClr val="545454"/>
                </a:solidFill>
                <a:latin typeface="Arial" panose="020B0604020202020204" pitchFamily="34" charset="0"/>
              </a:rPr>
              <a:t>Feko</a:t>
            </a:r>
            <a:r>
              <a:rPr lang="cs-CZ" sz="1100" b="0" dirty="0">
                <a:solidFill>
                  <a:srgbClr val="545454"/>
                </a:solidFill>
                <a:latin typeface="Arial" panose="020B0604020202020204" pitchFamily="34" charset="0"/>
              </a:rPr>
              <a:t> 1, </a:t>
            </a:r>
          </a:p>
          <a:p>
            <a:pPr algn="just">
              <a:spcAft>
                <a:spcPts val="800"/>
              </a:spcAft>
            </a:pPr>
            <a:r>
              <a:rPr lang="cs-CZ" sz="1100" b="0" dirty="0">
                <a:solidFill>
                  <a:srgbClr val="545454"/>
                </a:solidFill>
                <a:latin typeface="Arial" panose="020B0604020202020204" pitchFamily="34" charset="0"/>
              </a:rPr>
              <a:t>               </a:t>
            </a:r>
            <a:r>
              <a:rPr lang="cs-CZ" sz="1100" b="0" dirty="0" err="1">
                <a:solidFill>
                  <a:srgbClr val="545454"/>
                </a:solidFill>
                <a:latin typeface="Arial" panose="020B0604020202020204" pitchFamily="34" charset="0"/>
              </a:rPr>
              <a:t>Dopater</a:t>
            </a:r>
            <a:r>
              <a:rPr lang="cs-CZ" sz="1100" b="0" dirty="0">
                <a:solidFill>
                  <a:srgbClr val="545454"/>
                </a:solidFill>
                <a:latin typeface="Arial" panose="020B0604020202020204" pitchFamily="34" charset="0"/>
              </a:rPr>
              <a:t> 1</a:t>
            </a:r>
          </a:p>
          <a:p>
            <a:pPr algn="just">
              <a:spcAft>
                <a:spcPts val="800"/>
              </a:spcAft>
            </a:pPr>
            <a:r>
              <a:rPr lang="cs-CZ" sz="1100" b="0" u="sng" dirty="0">
                <a:solidFill>
                  <a:srgbClr val="545454"/>
                </a:solidFill>
                <a:latin typeface="Arial" panose="020B0604020202020204" pitchFamily="34" charset="0"/>
              </a:rPr>
              <a:t>Sestava:</a:t>
            </a:r>
            <a:r>
              <a:rPr lang="cs-CZ" sz="1100" b="0" dirty="0">
                <a:solidFill>
                  <a:srgbClr val="545454"/>
                </a:solidFill>
                <a:latin typeface="Arial" panose="020B0604020202020204" pitchFamily="34" charset="0"/>
              </a:rPr>
              <a:t> </a:t>
            </a:r>
            <a:r>
              <a:rPr lang="cs-CZ" sz="1100" b="0" dirty="0" err="1">
                <a:solidFill>
                  <a:srgbClr val="545454"/>
                </a:solidFill>
                <a:latin typeface="Arial" panose="020B0604020202020204" pitchFamily="34" charset="0"/>
              </a:rPr>
              <a:t>M.Svoboda</a:t>
            </a:r>
            <a:r>
              <a:rPr lang="cs-CZ" sz="1100" b="0" dirty="0">
                <a:solidFill>
                  <a:srgbClr val="545454"/>
                </a:solidFill>
                <a:latin typeface="Arial" panose="020B0604020202020204" pitchFamily="34" charset="0"/>
              </a:rPr>
              <a:t>-Cap, </a:t>
            </a:r>
            <a:r>
              <a:rPr lang="cs-CZ" sz="1100" b="0" dirty="0" err="1">
                <a:solidFill>
                  <a:srgbClr val="545454"/>
                </a:solidFill>
                <a:latin typeface="Arial" panose="020B0604020202020204" pitchFamily="34" charset="0"/>
              </a:rPr>
              <a:t>Dopater</a:t>
            </a:r>
            <a:r>
              <a:rPr lang="cs-CZ" sz="1100" b="0" dirty="0">
                <a:solidFill>
                  <a:srgbClr val="545454"/>
                </a:solidFill>
                <a:latin typeface="Arial" panose="020B0604020202020204" pitchFamily="34" charset="0"/>
              </a:rPr>
              <a:t>, Beruška, Fulín, Vála, Holub, </a:t>
            </a:r>
          </a:p>
          <a:p>
            <a:pPr algn="just">
              <a:spcAft>
                <a:spcPts val="800"/>
              </a:spcAft>
            </a:pPr>
            <a:r>
              <a:rPr lang="cs-CZ" sz="1100" b="0" dirty="0">
                <a:solidFill>
                  <a:srgbClr val="545454"/>
                </a:solidFill>
                <a:latin typeface="Arial" panose="020B0604020202020204" pitchFamily="34" charset="0"/>
              </a:rPr>
              <a:t>               Podhorský, </a:t>
            </a:r>
            <a:r>
              <a:rPr lang="cs-CZ" sz="1100" b="0" dirty="0" err="1">
                <a:solidFill>
                  <a:srgbClr val="545454"/>
                </a:solidFill>
                <a:latin typeface="Arial" panose="020B0604020202020204" pitchFamily="34" charset="0"/>
              </a:rPr>
              <a:t>Feko</a:t>
            </a:r>
            <a:r>
              <a:rPr lang="cs-CZ" sz="1100" b="0" dirty="0">
                <a:solidFill>
                  <a:srgbClr val="545454"/>
                </a:solidFill>
                <a:latin typeface="Arial" panose="020B0604020202020204" pitchFamily="34" charset="0"/>
              </a:rPr>
              <a:t>, Šíma,  </a:t>
            </a:r>
            <a:r>
              <a:rPr lang="cs-CZ" sz="1100" b="0" dirty="0" err="1">
                <a:solidFill>
                  <a:srgbClr val="545454"/>
                </a:solidFill>
                <a:latin typeface="Arial" panose="020B0604020202020204" pitchFamily="34" charset="0"/>
              </a:rPr>
              <a:t>Šrotýř</a:t>
            </a:r>
            <a:r>
              <a:rPr lang="cs-CZ" sz="1100" b="0" dirty="0">
                <a:solidFill>
                  <a:srgbClr val="545454"/>
                </a:solidFill>
                <a:latin typeface="Arial" panose="020B0604020202020204" pitchFamily="34" charset="0"/>
              </a:rPr>
              <a:t>, Ladič</a:t>
            </a:r>
          </a:p>
          <a:p>
            <a:pPr algn="just">
              <a:spcAft>
                <a:spcPts val="800"/>
              </a:spcAft>
            </a:pPr>
            <a:r>
              <a:rPr lang="cs-CZ" sz="1100" b="0" u="sng" dirty="0">
                <a:solidFill>
                  <a:srgbClr val="545454"/>
                </a:solidFill>
                <a:latin typeface="Arial" panose="020B0604020202020204" pitchFamily="34" charset="0"/>
              </a:rPr>
              <a:t>Trenér:</a:t>
            </a:r>
            <a:r>
              <a:rPr lang="cs-CZ" sz="1100" b="0" dirty="0">
                <a:solidFill>
                  <a:srgbClr val="545454"/>
                </a:solidFill>
                <a:latin typeface="Arial" panose="020B0604020202020204" pitchFamily="34" charset="0"/>
              </a:rPr>
              <a:t> </a:t>
            </a:r>
            <a:r>
              <a:rPr lang="cs-CZ" sz="1100" b="0" dirty="0" err="1">
                <a:solidFill>
                  <a:srgbClr val="545454"/>
                </a:solidFill>
                <a:latin typeface="Arial" panose="020B0604020202020204" pitchFamily="34" charset="0"/>
              </a:rPr>
              <a:t>V.Podhorský</a:t>
            </a:r>
            <a:r>
              <a:rPr lang="cs-CZ" sz="1100" b="0" dirty="0">
                <a:solidFill>
                  <a:srgbClr val="545454"/>
                </a:solidFill>
                <a:latin typeface="Arial" panose="020B0604020202020204" pitchFamily="34" charset="0"/>
              </a:rPr>
              <a:t>  </a:t>
            </a:r>
            <a:r>
              <a:rPr lang="cs-CZ" sz="1100" b="0" u="sng" dirty="0">
                <a:solidFill>
                  <a:srgbClr val="545454"/>
                </a:solidFill>
                <a:latin typeface="Arial" panose="020B0604020202020204" pitchFamily="34" charset="0"/>
              </a:rPr>
              <a:t>Vedoucí:</a:t>
            </a:r>
            <a:r>
              <a:rPr lang="cs-CZ" sz="1100" dirty="0">
                <a:solidFill>
                  <a:srgbClr val="545454"/>
                </a:solidFill>
                <a:latin typeface="Arial" panose="020B0604020202020204" pitchFamily="34" charset="0"/>
              </a:rPr>
              <a:t> </a:t>
            </a:r>
            <a:r>
              <a:rPr lang="cs-CZ" sz="1100" b="0" dirty="0" err="1">
                <a:solidFill>
                  <a:srgbClr val="545454"/>
                </a:solidFill>
                <a:latin typeface="Arial" panose="020B0604020202020204" pitchFamily="34" charset="0"/>
              </a:rPr>
              <a:t>J.Nedomlelová</a:t>
            </a:r>
            <a:endParaRPr lang="cs-CZ" sz="1100" b="0" dirty="0">
              <a:solidFill>
                <a:srgbClr val="545454"/>
              </a:solidFill>
              <a:latin typeface="Arial" panose="020B0604020202020204" pitchFamily="34" charset="0"/>
            </a:endParaRPr>
          </a:p>
          <a:p>
            <a:pPr algn="just">
              <a:spcAft>
                <a:spcPts val="800"/>
              </a:spcAft>
            </a:pPr>
            <a:r>
              <a:rPr lang="cs-CZ" sz="1100" b="0" u="sng" dirty="0">
                <a:solidFill>
                  <a:srgbClr val="545454"/>
                </a:solidFill>
                <a:latin typeface="Arial" panose="020B0604020202020204" pitchFamily="34" charset="0"/>
              </a:rPr>
              <a:t>Rozhodčí:</a:t>
            </a:r>
            <a:r>
              <a:rPr lang="cs-CZ" sz="1100" b="0" dirty="0">
                <a:solidFill>
                  <a:srgbClr val="545454"/>
                </a:solidFill>
                <a:latin typeface="Arial" panose="020B0604020202020204" pitchFamily="34" charset="0"/>
              </a:rPr>
              <a:t> </a:t>
            </a:r>
            <a:r>
              <a:rPr lang="cs-CZ" sz="1100" b="0" dirty="0" err="1">
                <a:solidFill>
                  <a:srgbClr val="545454"/>
                </a:solidFill>
                <a:latin typeface="Arial" panose="020B0604020202020204" pitchFamily="34" charset="0"/>
              </a:rPr>
              <a:t>L.Holec-P.Minárik</a:t>
            </a:r>
            <a:r>
              <a:rPr lang="cs-CZ" sz="1100" b="0" dirty="0">
                <a:solidFill>
                  <a:srgbClr val="545454"/>
                </a:solidFill>
                <a:latin typeface="Arial" panose="020B0604020202020204" pitchFamily="34" charset="0"/>
              </a:rPr>
              <a:t>(laik), </a:t>
            </a:r>
            <a:r>
              <a:rPr lang="cs-CZ" sz="1100" b="0" dirty="0" err="1">
                <a:solidFill>
                  <a:srgbClr val="545454"/>
                </a:solidFill>
                <a:latin typeface="Arial" panose="020B0604020202020204" pitchFamily="34" charset="0"/>
              </a:rPr>
              <a:t>M.Škrdleta</a:t>
            </a:r>
            <a:r>
              <a:rPr lang="cs-CZ" sz="1100" b="0" dirty="0">
                <a:solidFill>
                  <a:srgbClr val="545454"/>
                </a:solidFill>
                <a:latin typeface="Arial" panose="020B0604020202020204" pitchFamily="34" charset="0"/>
              </a:rPr>
              <a:t>(laik)              </a:t>
            </a:r>
          </a:p>
        </p:txBody>
      </p:sp>
      <p:sp>
        <p:nvSpPr>
          <p:cNvPr id="10" name="TextovéPole 9">
            <a:extLst>
              <a:ext uri="{FF2B5EF4-FFF2-40B4-BE49-F238E27FC236}">
                <a16:creationId xmlns:a16="http://schemas.microsoft.com/office/drawing/2014/main" id="{9FAC395D-C79A-4724-9076-460FEECFCEA2}"/>
              </a:ext>
            </a:extLst>
          </p:cNvPr>
          <p:cNvSpPr txBox="1"/>
          <p:nvPr/>
        </p:nvSpPr>
        <p:spPr>
          <a:xfrm>
            <a:off x="143992" y="91108"/>
            <a:ext cx="4581028" cy="707886"/>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Pokračování dorost</a:t>
            </a:r>
          </a:p>
          <a:p>
            <a:pPr algn="ctr"/>
            <a:r>
              <a:rPr lang="cs-CZ" sz="2000" dirty="0">
                <a:latin typeface="Arial Black" panose="020B0A04020102020204" pitchFamily="34" charset="0"/>
              </a:rPr>
              <a:t>Štětí-Skorotice 3.6.2018</a:t>
            </a:r>
          </a:p>
        </p:txBody>
      </p:sp>
      <p:pic>
        <p:nvPicPr>
          <p:cNvPr id="3" name="Obrázek 2">
            <a:extLst>
              <a:ext uri="{FF2B5EF4-FFF2-40B4-BE49-F238E27FC236}">
                <a16:creationId xmlns:a16="http://schemas.microsoft.com/office/drawing/2014/main" id="{0811F20F-A2F0-4648-8FBF-861ACAB08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152" y="5862666"/>
            <a:ext cx="1325729" cy="825444"/>
          </a:xfrm>
          <a:prstGeom prst="rect">
            <a:avLst/>
          </a:prstGeom>
        </p:spPr>
      </p:pic>
    </p:spTree>
    <p:extLst>
      <p:ext uri="{BB962C8B-B14F-4D97-AF65-F5344CB8AC3E}">
        <p14:creationId xmlns:p14="http://schemas.microsoft.com/office/powerpoint/2010/main" val="160182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115446"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sp>
        <p:nvSpPr>
          <p:cNvPr id="14" name="TextovéPole 13"/>
          <p:cNvSpPr txBox="1"/>
          <p:nvPr/>
        </p:nvSpPr>
        <p:spPr>
          <a:xfrm>
            <a:off x="134810" y="670943"/>
            <a:ext cx="4680520" cy="4708981"/>
          </a:xfrm>
          <a:prstGeom prst="rect">
            <a:avLst/>
          </a:prstGeom>
          <a:noFill/>
          <a:effectLst>
            <a:softEdge rad="0"/>
          </a:effectLst>
        </p:spPr>
        <p:txBody>
          <a:bodyPr wrap="square" rtlCol="0">
            <a:spAutoFit/>
          </a:bodyPr>
          <a:lstStyle/>
          <a:p>
            <a:pPr algn="just"/>
            <a:r>
              <a:rPr lang="cs-CZ" dirty="0">
                <a:latin typeface="Arial" panose="020B0604020202020204" pitchFamily="34" charset="0"/>
                <a:cs typeface="Arial" panose="020B0604020202020204" pitchFamily="34" charset="0"/>
              </a:rPr>
              <a:t>bylo hřiště připravené, ale večer začal padat sníh a bylo zase po zápase. Takže nakonec jsme hráli až 25.3.2018 na umělce v Ústí </a:t>
            </a:r>
            <a:r>
              <a:rPr lang="cs-CZ" dirty="0" err="1">
                <a:latin typeface="Arial" panose="020B0604020202020204" pitchFamily="34" charset="0"/>
                <a:cs typeface="Arial" panose="020B0604020202020204" pitchFamily="34" charset="0"/>
              </a:rPr>
              <a:t>n.L.</a:t>
            </a:r>
            <a:r>
              <a:rPr lang="cs-CZ" dirty="0">
                <a:latin typeface="Arial" panose="020B0604020202020204" pitchFamily="34" charset="0"/>
                <a:cs typeface="Arial" panose="020B0604020202020204" pitchFamily="34" charset="0"/>
              </a:rPr>
              <a:t> proti Neštěmicím. Branka žádná nepadla a bod navíc byl aspoň za výhru na penalty. Jaro jsme začali doma proti zachraňující se Modré a vyhráli 2:0. I další utkání vycházeli. Přesvědčivě jsme vyhráli v Modré, v dohrávce 17. kola jsme rozstříleli Horní Jiřetín/Litvínov. Důležité 3 body jsme brali za výhru 1:0 doma proti Vilémovu brankou Martina Rejmana ze závěru zápasu. Po neúplném 20. kole se tabulka na čele začala rýsovat na boj mezi Mostem a Štětím. Tří bodovou ztrátu jsme jeli do Mostu dohánět 21. dubna, ale domů jsme se vraceli s vysokou porážkou 5:0. Malou náplastí byly výhry 4:1 v následujících 2 kolech proti Kadani a Modlanům 1.5.2018. Velké rozčarování zavládlo na hřišti v Bílině. Prohra 6:1 proti týmu bojujícímu o záchranu vyvolalo různé diskuze. Domácí do čeho kopli, tak skončilo v naší brance. Rázem jsme měli po 24. kole ztrátu na Most 6 bodů. Následující 4 kola byla z naší strany vítězná. Doma jsme přehráli </a:t>
            </a:r>
            <a:r>
              <a:rPr lang="cs-CZ" dirty="0" err="1">
                <a:latin typeface="Arial" panose="020B0604020202020204" pitchFamily="34" charset="0"/>
                <a:cs typeface="Arial" panose="020B0604020202020204" pitchFamily="34" charset="0"/>
              </a:rPr>
              <a:t>Brnou</a:t>
            </a:r>
            <a:r>
              <a:rPr lang="cs-CZ" dirty="0">
                <a:latin typeface="Arial" panose="020B0604020202020204" pitchFamily="34" charset="0"/>
                <a:cs typeface="Arial" panose="020B0604020202020204" pitchFamily="34" charset="0"/>
              </a:rPr>
              <a:t> 4:0 a uspěli jsme i ve 2 venkovních zápasech v řadě na hřišti soupeře. Litoměřicích a v Žatci.  Před týdnem jsme po další pauze padli v Srbicích na umělé trávě . </a:t>
            </a:r>
          </a:p>
          <a:p>
            <a:pPr algn="just"/>
            <a:r>
              <a:rPr lang="cs-CZ" dirty="0">
                <a:latin typeface="Arial" panose="020B0604020202020204" pitchFamily="34" charset="0"/>
                <a:cs typeface="Arial" panose="020B0604020202020204" pitchFamily="34" charset="0"/>
              </a:rPr>
              <a:t>    V  konečném pořadí patří našemu mužstvu 2. místo, které je velkým úspěchem . Hráčům, trenérům a celému realizačnímu týmu patří velké poděkování  a přejeme všem hodně dalších úspěchu na poli sportovním a osobním. </a:t>
            </a:r>
          </a:p>
        </p:txBody>
      </p:sp>
      <p:sp>
        <p:nvSpPr>
          <p:cNvPr id="15" name="TextovéPole 14"/>
          <p:cNvSpPr txBox="1"/>
          <p:nvPr/>
        </p:nvSpPr>
        <p:spPr>
          <a:xfrm>
            <a:off x="143992" y="163116"/>
            <a:ext cx="4608512" cy="400110"/>
          </a:xfrm>
          <a:prstGeom prst="rect">
            <a:avLst/>
          </a:prstGeom>
          <a:pattFill prst="dkUpDiag">
            <a:fgClr>
              <a:srgbClr val="99FFCC"/>
            </a:fgClr>
            <a:bgClr>
              <a:schemeClr val="bg1"/>
            </a:bgClr>
          </a:pattFill>
          <a:effectLst>
            <a:glow rad="101600">
              <a:schemeClr val="accent2">
                <a:satMod val="175000"/>
                <a:alpha val="40000"/>
              </a:schemeClr>
            </a:glow>
            <a:softEdge rad="0"/>
          </a:effectLst>
        </p:spPr>
        <p:txBody>
          <a:bodyPr wrap="square" rtlCol="0">
            <a:spAutoFit/>
          </a:bodyPr>
          <a:lstStyle/>
          <a:p>
            <a:pPr algn="ctr"/>
            <a:r>
              <a:rPr lang="cs-CZ" sz="2000" dirty="0">
                <a:latin typeface="Arial Black" panose="020B0A04020102020204" pitchFamily="34" charset="0"/>
              </a:rPr>
              <a:t>Mužstvo dospělých 2017-18</a:t>
            </a:r>
          </a:p>
        </p:txBody>
      </p:sp>
      <p:pic>
        <p:nvPicPr>
          <p:cNvPr id="3" name="Obrázek 2" descr="Vector gratis: Fútbol, Botas De Fútbol, Bola - Imag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367" y="5549926"/>
            <a:ext cx="1466503" cy="1284528"/>
          </a:xfrm>
          <a:prstGeom prst="rect">
            <a:avLst/>
          </a:prstGeom>
        </p:spPr>
      </p:pic>
      <p:sp>
        <p:nvSpPr>
          <p:cNvPr id="8" name="Šrafovaná šipka doprava 7"/>
          <p:cNvSpPr/>
          <p:nvPr/>
        </p:nvSpPr>
        <p:spPr bwMode="auto">
          <a:xfrm>
            <a:off x="2123883" y="5412258"/>
            <a:ext cx="2088232" cy="1440000"/>
          </a:xfrm>
          <a:prstGeom prst="stripedRightArrow">
            <a:avLst>
              <a:gd name="adj1" fmla="val 50000"/>
              <a:gd name="adj2" fmla="val 47177"/>
            </a:avLst>
          </a:prstGeom>
          <a:blipFill>
            <a:blip r:embed="rId3"/>
            <a:stretch>
              <a:fillRect/>
            </a:stretch>
          </a:blip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eaLnBrk="0" hangingPunct="0"/>
            <a:endParaRPr lang="cs-CZ" sz="2400" dirty="0">
              <a:latin typeface="Arial Black" panose="020B0A04020102020204" pitchFamily="34" charset="0"/>
            </a:endParaRPr>
          </a:p>
          <a:p>
            <a:pPr eaLnBrk="0" hangingPunct="0"/>
            <a:r>
              <a:rPr lang="cs-CZ" sz="1400" dirty="0">
                <a:latin typeface="Arial Black" panose="020B0A04020102020204" pitchFamily="34" charset="0"/>
              </a:rPr>
              <a:t>2018/2019</a:t>
            </a:r>
          </a:p>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1" i="0" u="none" strike="noStrike" cap="none" normalizeH="0" baseline="0" dirty="0">
              <a:ln>
                <a:noFill/>
              </a:ln>
              <a:solidFill>
                <a:srgbClr val="FFFFFF"/>
              </a:solidFill>
              <a:effectLst/>
              <a:latin typeface="Arial" pitchFamily="34" charset="0"/>
              <a:cs typeface="Arial" pitchFamily="34" charset="0"/>
            </a:endParaRPr>
          </a:p>
        </p:txBody>
      </p:sp>
      <p:cxnSp>
        <p:nvCxnSpPr>
          <p:cNvPr id="12" name="Přímá spojnice se šipkou 11">
            <a:extLst>
              <a:ext uri="{FF2B5EF4-FFF2-40B4-BE49-F238E27FC236}">
                <a16:creationId xmlns:a16="http://schemas.microsoft.com/office/drawing/2014/main" id="{72E4F624-EB23-4A81-94BD-6C59141BDF46}"/>
              </a:ext>
            </a:extLst>
          </p:cNvPr>
          <p:cNvCxnSpPr/>
          <p:nvPr/>
        </p:nvCxnSpPr>
        <p:spPr bwMode="auto">
          <a:xfrm>
            <a:off x="8568928" y="7003876"/>
            <a:ext cx="1224136" cy="99219"/>
          </a:xfrm>
          <a:prstGeom prst="straightConnector1">
            <a:avLst/>
          </a:prstGeom>
          <a:noFill/>
          <a:ln w="28575" cap="flat" cmpd="sng" algn="ctr">
            <a:solidFill>
              <a:srgbClr val="FF66FF"/>
            </a:solidFill>
            <a:prstDash val="solid"/>
            <a:round/>
            <a:headEnd type="none" w="med" len="med"/>
            <a:tailEnd type="triangle"/>
          </a:ln>
          <a:effectLst>
            <a:outerShdw dist="45791" dir="2021404" algn="ctr" rotWithShape="0">
              <a:srgbClr val="9999FF"/>
            </a:outerShdw>
          </a:effectLst>
        </p:spPr>
      </p:cxnSp>
      <p:sp>
        <p:nvSpPr>
          <p:cNvPr id="16" name="TextovéPole 15">
            <a:extLst>
              <a:ext uri="{FF2B5EF4-FFF2-40B4-BE49-F238E27FC236}">
                <a16:creationId xmlns:a16="http://schemas.microsoft.com/office/drawing/2014/main" id="{906B2142-FAE6-45F5-A563-02B51DB7EBCE}"/>
              </a:ext>
            </a:extLst>
          </p:cNvPr>
          <p:cNvSpPr txBox="1"/>
          <p:nvPr/>
        </p:nvSpPr>
        <p:spPr>
          <a:xfrm>
            <a:off x="5579637" y="91108"/>
            <a:ext cx="4535819" cy="1754326"/>
          </a:xfrm>
          <a:prstGeom prst="rect">
            <a:avLst/>
          </a:prstGeom>
          <a:solidFill>
            <a:srgbClr val="99FFCC"/>
          </a:solidFill>
          <a:effectLst>
            <a:glow rad="101600">
              <a:srgbClr val="FFFF66">
                <a:alpha val="40000"/>
              </a:srgbClr>
            </a:glow>
            <a:innerShdw blurRad="584200" dist="838200" dir="9000000">
              <a:srgbClr val="FFCCFF"/>
            </a:innerShdw>
            <a:softEdge rad="241300"/>
          </a:effectLst>
        </p:spPr>
        <p:txBody>
          <a:bodyPr wrap="square" rtlCol="0" anchor="ctr" anchorCtr="0">
            <a:spAutoFit/>
          </a:bodyPr>
          <a:lstStyle/>
          <a:p>
            <a:pPr algn="ctr"/>
            <a:r>
              <a:rPr lang="cs-CZ" sz="1800" dirty="0">
                <a:solidFill>
                  <a:srgbClr val="0033CC"/>
                </a:solidFill>
                <a:latin typeface="Arial Black" panose="020B0A04020102020204" pitchFamily="34" charset="0"/>
              </a:rPr>
              <a:t>Dorostenci si v neděli dopoledne otevřeli střelnici.  Nakonec to ale byla malá náplast na prohru z před týdne v Březně, která nakonec rozhodla, že na 1. místo už se nedostanou  </a:t>
            </a:r>
          </a:p>
        </p:txBody>
      </p:sp>
      <p:sp>
        <p:nvSpPr>
          <p:cNvPr id="17" name="Obdélník 16">
            <a:extLst>
              <a:ext uri="{FF2B5EF4-FFF2-40B4-BE49-F238E27FC236}">
                <a16:creationId xmlns:a16="http://schemas.microsoft.com/office/drawing/2014/main" id="{97B14BBD-65A3-4426-B540-C8BCDBD466B3}"/>
              </a:ext>
            </a:extLst>
          </p:cNvPr>
          <p:cNvSpPr/>
          <p:nvPr/>
        </p:nvSpPr>
        <p:spPr>
          <a:xfrm>
            <a:off x="5579638" y="1963316"/>
            <a:ext cx="4535819" cy="4929555"/>
          </a:xfrm>
          <a:prstGeom prst="rect">
            <a:avLst/>
          </a:prstGeom>
          <a:ln w="28575">
            <a:solidFill>
              <a:srgbClr val="FFFF66"/>
            </a:solidFill>
          </a:ln>
        </p:spPr>
        <p:txBody>
          <a:bodyPr wrap="square" tIns="0" anchor="ctr" anchorCtr="0">
            <a:spAutoFit/>
          </a:bodyPr>
          <a:lstStyle/>
          <a:p>
            <a:pPr algn="ctr">
              <a:spcAft>
                <a:spcPts val="800"/>
              </a:spcAft>
            </a:pPr>
            <a:r>
              <a:rPr lang="cs-CZ" sz="2000" u="sng" dirty="0">
                <a:effectLst>
                  <a:innerShdw blurRad="63500" dist="50800" dir="3300000">
                    <a:srgbClr val="FF0000"/>
                  </a:innerShdw>
                </a:effectLst>
              </a:rPr>
              <a:t>SK Štětí - TJ Skorotice</a:t>
            </a:r>
          </a:p>
          <a:p>
            <a:pPr algn="ctr">
              <a:spcAft>
                <a:spcPts val="800"/>
              </a:spcAft>
            </a:pPr>
            <a:r>
              <a:rPr lang="cs-CZ" sz="2000" u="sng" dirty="0">
                <a:effectLst>
                  <a:innerShdw blurRad="63500" dist="50800" dir="3300000">
                    <a:srgbClr val="FF0000"/>
                  </a:innerShdw>
                </a:effectLst>
              </a:rPr>
              <a:t>11:0(6:0)  </a:t>
            </a:r>
            <a:r>
              <a:rPr lang="cs-CZ" sz="1600" u="sng" dirty="0">
                <a:effectLst>
                  <a:innerShdw blurRad="63500" dist="50800" dir="3300000">
                    <a:srgbClr val="FF0000"/>
                  </a:innerShdw>
                </a:effectLst>
              </a:rPr>
              <a:t>3.6.2018    4. kolo nadstavby</a:t>
            </a:r>
          </a:p>
          <a:p>
            <a:pPr algn="just">
              <a:spcAft>
                <a:spcPts val="800"/>
              </a:spcAft>
            </a:pPr>
            <a:r>
              <a:rPr lang="cs-CZ" sz="1100" b="0" dirty="0">
                <a:solidFill>
                  <a:srgbClr val="545454"/>
                </a:solidFill>
                <a:latin typeface="Arial" panose="020B0604020202020204" pitchFamily="34" charset="0"/>
              </a:rPr>
              <a:t>Nepříjemné chvilky zažili dorostenci před týdnem ve Velkém Březně, kde ve veledůležitém střetnutí prohráli. V tomto klání doma proti Skoroticím,  pokud si chtěli uchovat aspoň nějakou naději na 1. místo v nadstavbové části, museli vyhrát a pokusit se nastřílet co nejvíce branek, protože  celkové skóre mohlo ještě hrát svou úlohu.  Hrálo se na spodním hřišti fotbal z naší strany nebyl špatný, Soupeře jsme uzamkli na jeho polovině a čekalo se na 1. gól. Přišel v 9. minutě, kdy na přesně načasovaný centr Capa si naběhl k zadní tyči Beruška a zajistil Štětí vedení 1:0. Odstartoval tím brankovou sklizeň.  Ve 13. minutě se po pravé straně protáhl </a:t>
            </a:r>
            <a:r>
              <a:rPr lang="cs-CZ" sz="1100" b="0" dirty="0" err="1">
                <a:solidFill>
                  <a:srgbClr val="545454"/>
                </a:solidFill>
                <a:latin typeface="Arial" panose="020B0604020202020204" pitchFamily="34" charset="0"/>
              </a:rPr>
              <a:t>Feko</a:t>
            </a:r>
            <a:r>
              <a:rPr lang="cs-CZ" sz="1100" b="0" dirty="0">
                <a:solidFill>
                  <a:srgbClr val="545454"/>
                </a:solidFill>
                <a:latin typeface="Arial" panose="020B0604020202020204" pitchFamily="34" charset="0"/>
              </a:rPr>
              <a:t> a přesto, že se dostal do těžkého úhlu, tak skulinku mezi brankářem a tyčkou našel.  2:0 to ale dlouho nebylo. Po hezké kombinaci </a:t>
            </a:r>
            <a:r>
              <a:rPr lang="cs-CZ" sz="1100" b="0" dirty="0" err="1">
                <a:solidFill>
                  <a:srgbClr val="545454"/>
                </a:solidFill>
                <a:latin typeface="Arial" panose="020B0604020202020204" pitchFamily="34" charset="0"/>
              </a:rPr>
              <a:t>Feko</a:t>
            </a:r>
            <a:r>
              <a:rPr lang="cs-CZ" sz="1100" b="0" dirty="0">
                <a:solidFill>
                  <a:srgbClr val="545454"/>
                </a:solidFill>
                <a:latin typeface="Arial" panose="020B0604020202020204" pitchFamily="34" charset="0"/>
              </a:rPr>
              <a:t>, Cap, </a:t>
            </a:r>
            <a:r>
              <a:rPr lang="cs-CZ" sz="1100" b="0" dirty="0" err="1">
                <a:solidFill>
                  <a:srgbClr val="545454"/>
                </a:solidFill>
                <a:latin typeface="Arial" panose="020B0604020202020204" pitchFamily="34" charset="0"/>
              </a:rPr>
              <a:t>Šrotýř</a:t>
            </a:r>
            <a:r>
              <a:rPr lang="cs-CZ" sz="1100" b="0" dirty="0">
                <a:solidFill>
                  <a:srgbClr val="545454"/>
                </a:solidFill>
                <a:latin typeface="Arial" panose="020B0604020202020204" pitchFamily="34" charset="0"/>
              </a:rPr>
              <a:t>, posledně jmenovaný zvyšoval už na 3:0. V následujících minutách jsme nechali soupeře nadechnout. Mezi tím než jsme znova udeřili jme obdrželi 2 žluté karty. Hráči by si měli dát větší pozor, protože i disciplína dělá mužstvo silným. Další radostné okamžiky jsme prožili ve 35. a 36. minutě. Nejprve </a:t>
            </a:r>
            <a:r>
              <a:rPr lang="cs-CZ" sz="1100" b="0" dirty="0" err="1">
                <a:solidFill>
                  <a:srgbClr val="545454"/>
                </a:solidFill>
                <a:latin typeface="Arial" panose="020B0604020202020204" pitchFamily="34" charset="0"/>
              </a:rPr>
              <a:t>Feko</a:t>
            </a:r>
            <a:r>
              <a:rPr lang="cs-CZ" sz="1100" b="0" dirty="0">
                <a:solidFill>
                  <a:srgbClr val="545454"/>
                </a:solidFill>
                <a:latin typeface="Arial" panose="020B0604020202020204" pitchFamily="34" charset="0"/>
              </a:rPr>
              <a:t> vysunul středem obrany střídajícího Ladiče a ten pod nohama brankáře poslal balón do branky na 4:0. Vzápětí se o gól zápasu přihlásil Šimon Vála. U postranní čáry si vzal míč a zahájil slalomovou cestu přes nepočítaně obránců. Dostal se až k brankáři a toho si vychutnal také, 5:0. Poločasové skóre stanovil narozeninový oslavenec Lukáš </a:t>
            </a:r>
            <a:r>
              <a:rPr lang="cs-CZ" sz="1100" b="0" dirty="0" err="1">
                <a:solidFill>
                  <a:srgbClr val="545454"/>
                </a:solidFill>
                <a:latin typeface="Arial" panose="020B0604020202020204" pitchFamily="34" charset="0"/>
              </a:rPr>
              <a:t>Šrotýř</a:t>
            </a:r>
            <a:r>
              <a:rPr lang="cs-CZ" sz="1100" b="0" dirty="0">
                <a:solidFill>
                  <a:srgbClr val="545454"/>
                </a:solidFill>
                <a:latin typeface="Arial" panose="020B0604020202020204" pitchFamily="34" charset="0"/>
              </a:rPr>
              <a:t>. Uvnitř šestnáctky si zpracoval míč a levačkou s velkou jistotou upravil na 6:0.  Ve stejném duchu jako v 1. poločase pokračoval zápas i po změně stran.  Vrchní nahrávač Kamil Cap          </a:t>
            </a:r>
            <a:endParaRPr lang="cs-CZ" b="0" i="0" dirty="0">
              <a:solidFill>
                <a:srgbClr val="545454"/>
              </a:solidFill>
              <a:effectLst/>
              <a:latin typeface="Arial" panose="020B0604020202020204" pitchFamily="34" charset="0"/>
            </a:endParaRPr>
          </a:p>
        </p:txBody>
      </p:sp>
    </p:spTree>
    <p:extLst>
      <p:ext uri="{BB962C8B-B14F-4D97-AF65-F5344CB8AC3E}">
        <p14:creationId xmlns:p14="http://schemas.microsoft.com/office/powerpoint/2010/main" val="298595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200776"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sp>
        <p:nvSpPr>
          <p:cNvPr id="5" name="TextovéPole 4"/>
          <p:cNvSpPr txBox="1"/>
          <p:nvPr/>
        </p:nvSpPr>
        <p:spPr>
          <a:xfrm>
            <a:off x="1800176" y="6998512"/>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graphicFrame>
        <p:nvGraphicFramePr>
          <p:cNvPr id="11" name="Tabulka 10"/>
          <p:cNvGraphicFramePr>
            <a:graphicFrameLocks noGrp="1"/>
          </p:cNvGraphicFramePr>
          <p:nvPr>
            <p:extLst>
              <p:ext uri="{D42A27DB-BD31-4B8C-83A1-F6EECF244321}">
                <p14:modId xmlns:p14="http://schemas.microsoft.com/office/powerpoint/2010/main" val="3388411540"/>
              </p:ext>
            </p:extLst>
          </p:nvPr>
        </p:nvGraphicFramePr>
        <p:xfrm>
          <a:off x="5587085" y="1286901"/>
          <a:ext cx="4422003" cy="5544624"/>
        </p:xfrm>
        <a:graphic>
          <a:graphicData uri="http://schemas.openxmlformats.org/drawingml/2006/table">
            <a:tbl>
              <a:tblPr/>
              <a:tblGrid>
                <a:gridCol w="1584176">
                  <a:extLst>
                    <a:ext uri="{9D8B030D-6E8A-4147-A177-3AD203B41FA5}">
                      <a16:colId xmlns:a16="http://schemas.microsoft.com/office/drawing/2014/main" val="553054905"/>
                    </a:ext>
                  </a:extLst>
                </a:gridCol>
                <a:gridCol w="816340">
                  <a:extLst>
                    <a:ext uri="{9D8B030D-6E8A-4147-A177-3AD203B41FA5}">
                      <a16:colId xmlns:a16="http://schemas.microsoft.com/office/drawing/2014/main" val="602748012"/>
                    </a:ext>
                  </a:extLst>
                </a:gridCol>
                <a:gridCol w="1023378">
                  <a:extLst>
                    <a:ext uri="{9D8B030D-6E8A-4147-A177-3AD203B41FA5}">
                      <a16:colId xmlns:a16="http://schemas.microsoft.com/office/drawing/2014/main" val="1766759671"/>
                    </a:ext>
                  </a:extLst>
                </a:gridCol>
                <a:gridCol w="998109">
                  <a:extLst>
                    <a:ext uri="{9D8B030D-6E8A-4147-A177-3AD203B41FA5}">
                      <a16:colId xmlns:a16="http://schemas.microsoft.com/office/drawing/2014/main" val="1277789323"/>
                    </a:ext>
                  </a:extLst>
                </a:gridCol>
              </a:tblGrid>
              <a:tr h="231724">
                <a:tc>
                  <a:txBody>
                    <a:bodyPr/>
                    <a:lstStyle/>
                    <a:p>
                      <a:pPr algn="ctr" fontAlgn="ctr"/>
                      <a:r>
                        <a:rPr lang="cs-CZ" sz="1200" b="1" i="0" u="none" strike="noStrike" dirty="0">
                          <a:solidFill>
                            <a:srgbClr val="000000"/>
                          </a:solidFill>
                          <a:effectLst/>
                          <a:latin typeface="Arial Black" panose="020B0A04020102020204" pitchFamily="34" charset="0"/>
                        </a:rPr>
                        <a:t>Hráč</a:t>
                      </a:r>
                    </a:p>
                  </a:txBody>
                  <a:tcPr marL="8704"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Black" panose="020B0A04020102020204" pitchFamily="34" charset="0"/>
                        </a:rPr>
                        <a:t>Branky</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Black" panose="020B0A04020102020204" pitchFamily="34" charset="0"/>
                        </a:rPr>
                        <a:t>Žluté karty</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Black" panose="020B0A04020102020204" pitchFamily="34" charset="0"/>
                        </a:rPr>
                        <a:t>Narození</a:t>
                      </a:r>
                    </a:p>
                  </a:txBody>
                  <a:tcPr marL="8704" marR="8704" marT="8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743524071"/>
                  </a:ext>
                </a:extLst>
              </a:tr>
              <a:tr h="212516">
                <a:tc>
                  <a:txBody>
                    <a:bodyPr/>
                    <a:lstStyle/>
                    <a:p>
                      <a:pPr algn="l" fontAlgn="ctr"/>
                      <a:r>
                        <a:rPr lang="cs-CZ" sz="1200" b="1" i="0" u="none" strike="noStrike" dirty="0" err="1">
                          <a:solidFill>
                            <a:srgbClr val="151515"/>
                          </a:solidFill>
                          <a:effectLst/>
                          <a:latin typeface="Arial" panose="020B0604020202020204" pitchFamily="34" charset="0"/>
                        </a:rPr>
                        <a:t>Balaštík</a:t>
                      </a:r>
                      <a:r>
                        <a:rPr lang="cs-CZ" sz="1200" b="1" i="0" u="none" strike="noStrike" dirty="0">
                          <a:solidFill>
                            <a:srgbClr val="151515"/>
                          </a:solidFill>
                          <a:effectLst/>
                          <a:latin typeface="Arial" panose="020B0604020202020204" pitchFamily="34" charset="0"/>
                        </a:rPr>
                        <a:t> Jan</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70CE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70CEAE"/>
                      </a:solidFill>
                      <a:prstDash val="solid"/>
                      <a:round/>
                      <a:headEnd type="none" w="med" len="med"/>
                      <a:tailEnd type="none" w="med" len="med"/>
                    </a:lnL>
                    <a:lnR w="6350" cap="flat" cmpd="sng" algn="ctr">
                      <a:solidFill>
                        <a:srgbClr val="70CE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1998</a:t>
                      </a:r>
                    </a:p>
                  </a:txBody>
                  <a:tcPr marL="8704" marR="8704" marT="8704" marB="0" anchor="ctr">
                    <a:lnL w="6350" cap="flat" cmpd="sng" algn="ctr">
                      <a:solidFill>
                        <a:srgbClr val="70CE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273570772"/>
                  </a:ext>
                </a:extLst>
              </a:tr>
              <a:tr h="212516">
                <a:tc>
                  <a:txBody>
                    <a:bodyPr/>
                    <a:lstStyle/>
                    <a:p>
                      <a:pPr algn="l" fontAlgn="ctr"/>
                      <a:r>
                        <a:rPr lang="cs-CZ" sz="1200" b="1" i="0" u="none" strike="noStrike" dirty="0">
                          <a:solidFill>
                            <a:srgbClr val="151515"/>
                          </a:solidFill>
                          <a:effectLst/>
                          <a:latin typeface="Arial" panose="020B0604020202020204" pitchFamily="34" charset="0"/>
                        </a:rPr>
                        <a:t>Beruška Dominik</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2</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10CE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a:t>
                      </a:r>
                    </a:p>
                  </a:txBody>
                  <a:tcPr marL="8704" marR="8704" marT="8704" marB="0" anchor="ctr">
                    <a:lnL w="6350" cap="flat" cmpd="sng" algn="ctr">
                      <a:solidFill>
                        <a:srgbClr val="10CEAE"/>
                      </a:solidFill>
                      <a:prstDash val="solid"/>
                      <a:round/>
                      <a:headEnd type="none" w="med" len="med"/>
                      <a:tailEnd type="none" w="med" len="med"/>
                    </a:lnL>
                    <a:lnR w="6350" cap="flat" cmpd="sng" algn="ctr">
                      <a:solidFill>
                        <a:srgbClr val="90CA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1999</a:t>
                      </a:r>
                    </a:p>
                  </a:txBody>
                  <a:tcPr marL="8704" marR="8704" marT="8704" marB="0" anchor="ctr">
                    <a:lnL w="6350" cap="flat" cmpd="sng" algn="ctr">
                      <a:solidFill>
                        <a:srgbClr val="90CA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748139350"/>
                  </a:ext>
                </a:extLst>
              </a:tr>
              <a:tr h="212516">
                <a:tc>
                  <a:txBody>
                    <a:bodyPr/>
                    <a:lstStyle/>
                    <a:p>
                      <a:pPr algn="l" fontAlgn="ctr"/>
                      <a:r>
                        <a:rPr lang="cs-CZ" sz="1200" b="1" i="0" u="none" strike="noStrike">
                          <a:solidFill>
                            <a:srgbClr val="151515"/>
                          </a:solidFill>
                          <a:effectLst/>
                          <a:latin typeface="Arial" panose="020B0604020202020204" pitchFamily="34" charset="0"/>
                        </a:rPr>
                        <a:t>Brandejs David</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14</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90D6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a:t>
                      </a:r>
                    </a:p>
                  </a:txBody>
                  <a:tcPr marL="8704" marR="8704" marT="8704" marB="0" anchor="ctr">
                    <a:lnL w="6350" cap="flat" cmpd="sng" algn="ctr">
                      <a:solidFill>
                        <a:srgbClr val="90D6AE"/>
                      </a:solidFill>
                      <a:prstDash val="solid"/>
                      <a:round/>
                      <a:headEnd type="none" w="med" len="med"/>
                      <a:tailEnd type="none" w="med" len="med"/>
                    </a:lnL>
                    <a:lnR w="6350" cap="flat" cmpd="sng" algn="ctr">
                      <a:solidFill>
                        <a:srgbClr val="B0D6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1989</a:t>
                      </a:r>
                    </a:p>
                  </a:txBody>
                  <a:tcPr marL="8704" marR="8704" marT="8704" marB="0" anchor="ctr">
                    <a:lnL w="6350" cap="flat" cmpd="sng" algn="ctr">
                      <a:solidFill>
                        <a:srgbClr val="B0D6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77152337"/>
                  </a:ext>
                </a:extLst>
              </a:tr>
              <a:tr h="212516">
                <a:tc>
                  <a:txBody>
                    <a:bodyPr/>
                    <a:lstStyle/>
                    <a:p>
                      <a:pPr algn="l" fontAlgn="ctr"/>
                      <a:r>
                        <a:rPr lang="cs-CZ" sz="1200" b="1" i="0" u="none" strike="noStrike">
                          <a:solidFill>
                            <a:srgbClr val="151515"/>
                          </a:solidFill>
                          <a:effectLst/>
                          <a:latin typeface="Arial" panose="020B0604020202020204" pitchFamily="34" charset="0"/>
                        </a:rPr>
                        <a:t>Čámský Milan</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B0D7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151515"/>
                          </a:solidFill>
                          <a:effectLst/>
                          <a:latin typeface="Arial" panose="020B0604020202020204" pitchFamily="34" charset="0"/>
                        </a:rPr>
                        <a:t>9</a:t>
                      </a:r>
                    </a:p>
                  </a:txBody>
                  <a:tcPr marL="8704" marR="8704" marT="8704" marB="0" anchor="ctr">
                    <a:lnL w="6350" cap="flat" cmpd="sng" algn="ctr">
                      <a:solidFill>
                        <a:srgbClr val="B0D7AE"/>
                      </a:solidFill>
                      <a:prstDash val="solid"/>
                      <a:round/>
                      <a:headEnd type="none" w="med" len="med"/>
                      <a:tailEnd type="none" w="med" len="med"/>
                    </a:lnL>
                    <a:lnR w="6350" cap="flat" cmpd="sng" algn="ctr">
                      <a:solidFill>
                        <a:srgbClr val="90D2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1991</a:t>
                      </a:r>
                    </a:p>
                  </a:txBody>
                  <a:tcPr marL="8704" marR="8704" marT="8704" marB="0" anchor="ctr">
                    <a:lnL w="6350" cap="flat" cmpd="sng" algn="ctr">
                      <a:solidFill>
                        <a:srgbClr val="90D2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681513137"/>
                  </a:ext>
                </a:extLst>
              </a:tr>
              <a:tr h="212516">
                <a:tc>
                  <a:txBody>
                    <a:bodyPr/>
                    <a:lstStyle/>
                    <a:p>
                      <a:pPr algn="l" fontAlgn="ctr"/>
                      <a:r>
                        <a:rPr lang="cs-CZ" sz="1200" b="1" i="0" u="none" strike="noStrike">
                          <a:solidFill>
                            <a:srgbClr val="151515"/>
                          </a:solidFill>
                          <a:effectLst/>
                          <a:latin typeface="Arial" panose="020B0604020202020204" pitchFamily="34" charset="0"/>
                        </a:rPr>
                        <a:t>Černý Jaroslav</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B0DE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B0DEAE"/>
                      </a:solidFill>
                      <a:prstDash val="solid"/>
                      <a:round/>
                      <a:headEnd type="none" w="med" len="med"/>
                      <a:tailEnd type="none" w="med" len="med"/>
                    </a:lnL>
                    <a:lnR w="6350" cap="flat" cmpd="sng" algn="ctr">
                      <a:solidFill>
                        <a:srgbClr val="D0DB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1998</a:t>
                      </a:r>
                    </a:p>
                  </a:txBody>
                  <a:tcPr marL="8704" marR="8704" marT="8704" marB="0" anchor="ctr">
                    <a:lnL w="6350" cap="flat" cmpd="sng" algn="ctr">
                      <a:solidFill>
                        <a:srgbClr val="D0DB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16145953"/>
                  </a:ext>
                </a:extLst>
              </a:tr>
              <a:tr h="212516">
                <a:tc>
                  <a:txBody>
                    <a:bodyPr/>
                    <a:lstStyle/>
                    <a:p>
                      <a:pPr algn="l" fontAlgn="ctr"/>
                      <a:r>
                        <a:rPr lang="cs-CZ" sz="1200" b="1" i="0" u="none" strike="noStrike">
                          <a:solidFill>
                            <a:srgbClr val="151515"/>
                          </a:solidFill>
                          <a:effectLst/>
                          <a:latin typeface="Arial" panose="020B0604020202020204" pitchFamily="34" charset="0"/>
                        </a:rPr>
                        <a:t>Faust Marek</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7</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30E1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3</a:t>
                      </a:r>
                    </a:p>
                  </a:txBody>
                  <a:tcPr marL="8704" marR="8704" marT="8704" marB="0" anchor="ctr">
                    <a:lnL w="6350" cap="flat" cmpd="sng" algn="ctr">
                      <a:solidFill>
                        <a:srgbClr val="30E1AE"/>
                      </a:solidFill>
                      <a:prstDash val="solid"/>
                      <a:round/>
                      <a:headEnd type="none" w="med" len="med"/>
                      <a:tailEnd type="none" w="med" len="med"/>
                    </a:lnL>
                    <a:lnR w="6350" cap="flat" cmpd="sng" algn="ctr">
                      <a:solidFill>
                        <a:srgbClr val="50DF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1991</a:t>
                      </a:r>
                    </a:p>
                  </a:txBody>
                  <a:tcPr marL="8704" marR="8704" marT="8704" marB="0" anchor="ctr">
                    <a:lnL w="6350" cap="flat" cmpd="sng" algn="ctr">
                      <a:solidFill>
                        <a:srgbClr val="50DF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814004142"/>
                  </a:ext>
                </a:extLst>
              </a:tr>
              <a:tr h="212516">
                <a:tc>
                  <a:txBody>
                    <a:bodyPr/>
                    <a:lstStyle/>
                    <a:p>
                      <a:pPr algn="l" fontAlgn="ctr"/>
                      <a:r>
                        <a:rPr lang="cs-CZ" sz="1200" b="1" i="0" u="none" strike="noStrike">
                          <a:solidFill>
                            <a:srgbClr val="151515"/>
                          </a:solidFill>
                          <a:effectLst/>
                          <a:latin typeface="Arial" panose="020B0604020202020204" pitchFamily="34" charset="0"/>
                        </a:rPr>
                        <a:t>Feko Robert</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70E5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70E5AE"/>
                      </a:solidFill>
                      <a:prstDash val="solid"/>
                      <a:round/>
                      <a:headEnd type="none" w="med" len="med"/>
                      <a:tailEnd type="none" w="med" len="med"/>
                    </a:lnL>
                    <a:lnR w="6350" cap="flat" cmpd="sng" algn="ctr">
                      <a:solidFill>
                        <a:srgbClr val="90E3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1999</a:t>
                      </a:r>
                    </a:p>
                  </a:txBody>
                  <a:tcPr marL="8704" marR="8704" marT="8704" marB="0" anchor="ctr">
                    <a:lnL w="6350" cap="flat" cmpd="sng" algn="ctr">
                      <a:solidFill>
                        <a:srgbClr val="90E3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832122347"/>
                  </a:ext>
                </a:extLst>
              </a:tr>
              <a:tr h="212516">
                <a:tc>
                  <a:txBody>
                    <a:bodyPr/>
                    <a:lstStyle/>
                    <a:p>
                      <a:pPr algn="l" fontAlgn="ctr"/>
                      <a:r>
                        <a:rPr lang="cs-CZ" sz="1200" b="1" i="0" u="none" strike="noStrike">
                          <a:solidFill>
                            <a:srgbClr val="151515"/>
                          </a:solidFill>
                          <a:effectLst/>
                          <a:latin typeface="Arial" panose="020B0604020202020204" pitchFamily="34" charset="0"/>
                        </a:rPr>
                        <a:t>Gabriel Jiří</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10EE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2</a:t>
                      </a:r>
                    </a:p>
                  </a:txBody>
                  <a:tcPr marL="8704" marR="8704" marT="8704" marB="0" anchor="ctr">
                    <a:lnL w="6350" cap="flat" cmpd="sng" algn="ctr">
                      <a:solidFill>
                        <a:srgbClr val="10EEAE"/>
                      </a:solidFill>
                      <a:prstDash val="solid"/>
                      <a:round/>
                      <a:headEnd type="none" w="med" len="med"/>
                      <a:tailEnd type="none" w="med" len="med"/>
                    </a:lnL>
                    <a:lnR w="6350" cap="flat" cmpd="sng" algn="ctr">
                      <a:solidFill>
                        <a:srgbClr val="30ED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1991</a:t>
                      </a:r>
                    </a:p>
                  </a:txBody>
                  <a:tcPr marL="8704" marR="8704" marT="8704" marB="0" anchor="ctr">
                    <a:lnL w="6350" cap="flat" cmpd="sng" algn="ctr">
                      <a:solidFill>
                        <a:srgbClr val="30ED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80452573"/>
                  </a:ext>
                </a:extLst>
              </a:tr>
              <a:tr h="212516">
                <a:tc>
                  <a:txBody>
                    <a:bodyPr/>
                    <a:lstStyle/>
                    <a:p>
                      <a:pPr algn="l" fontAlgn="ctr"/>
                      <a:r>
                        <a:rPr lang="cs-CZ" sz="1200" b="1" i="0" u="none" strike="noStrike">
                          <a:solidFill>
                            <a:srgbClr val="151515"/>
                          </a:solidFill>
                          <a:effectLst/>
                          <a:latin typeface="Arial" panose="020B0604020202020204" pitchFamily="34" charset="0"/>
                        </a:rPr>
                        <a:t>Horváth Koloman</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90E9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90E9AE"/>
                      </a:solidFill>
                      <a:prstDash val="solid"/>
                      <a:round/>
                      <a:headEnd type="none" w="med" len="med"/>
                      <a:tailEnd type="none" w="med" len="med"/>
                    </a:lnL>
                    <a:lnR w="6350" cap="flat" cmpd="sng" algn="ctr">
                      <a:solidFill>
                        <a:srgbClr val="50EC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1999</a:t>
                      </a:r>
                    </a:p>
                  </a:txBody>
                  <a:tcPr marL="8704" marR="8704" marT="8704" marB="0" anchor="ctr">
                    <a:lnL w="6350" cap="flat" cmpd="sng" algn="ctr">
                      <a:solidFill>
                        <a:srgbClr val="50EC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38020606"/>
                  </a:ext>
                </a:extLst>
              </a:tr>
              <a:tr h="212516">
                <a:tc>
                  <a:txBody>
                    <a:bodyPr/>
                    <a:lstStyle/>
                    <a:p>
                      <a:pPr algn="l" fontAlgn="ctr"/>
                      <a:r>
                        <a:rPr lang="cs-CZ" sz="1200" b="1" i="0" u="none" strike="noStrike">
                          <a:solidFill>
                            <a:srgbClr val="151515"/>
                          </a:solidFill>
                          <a:effectLst/>
                          <a:latin typeface="Arial" panose="020B0604020202020204" pitchFamily="34" charset="0"/>
                        </a:rPr>
                        <a:t>Křtěn Jiří</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3</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D0F7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a:t>
                      </a:r>
                    </a:p>
                  </a:txBody>
                  <a:tcPr marL="8704" marR="8704" marT="8704" marB="0" anchor="ctr">
                    <a:lnL w="6350" cap="flat" cmpd="sng" algn="ctr">
                      <a:solidFill>
                        <a:srgbClr val="D0F7AE"/>
                      </a:solidFill>
                      <a:prstDash val="solid"/>
                      <a:round/>
                      <a:headEnd type="none" w="med" len="med"/>
                      <a:tailEnd type="none" w="med" len="med"/>
                    </a:lnL>
                    <a:lnR w="6350" cap="flat" cmpd="sng" algn="ctr">
                      <a:solidFill>
                        <a:srgbClr val="10F7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1997</a:t>
                      </a:r>
                    </a:p>
                  </a:txBody>
                  <a:tcPr marL="8704" marR="8704" marT="8704" marB="0" anchor="ctr">
                    <a:lnL w="6350" cap="flat" cmpd="sng" algn="ctr">
                      <a:solidFill>
                        <a:srgbClr val="10F7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61058195"/>
                  </a:ext>
                </a:extLst>
              </a:tr>
              <a:tr h="212516">
                <a:tc>
                  <a:txBody>
                    <a:bodyPr/>
                    <a:lstStyle/>
                    <a:p>
                      <a:pPr algn="l" fontAlgn="ctr"/>
                      <a:r>
                        <a:rPr lang="cs-CZ" sz="1200" b="1" i="0" u="none" strike="noStrike">
                          <a:solidFill>
                            <a:srgbClr val="151515"/>
                          </a:solidFill>
                          <a:effectLst/>
                          <a:latin typeface="Arial" panose="020B0604020202020204" pitchFamily="34" charset="0"/>
                        </a:rPr>
                        <a:t>Kucler Vladimír</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151515"/>
                          </a:solidFill>
                          <a:effectLst/>
                          <a:latin typeface="Arial" panose="020B0604020202020204" pitchFamily="34" charset="0"/>
                        </a:rPr>
                        <a:t>2</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50F7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4</a:t>
                      </a:r>
                    </a:p>
                  </a:txBody>
                  <a:tcPr marL="8704" marR="8704" marT="8704" marB="0" anchor="ctr">
                    <a:lnL w="6350" cap="flat" cmpd="sng" algn="ctr">
                      <a:solidFill>
                        <a:srgbClr val="50F7AE"/>
                      </a:solidFill>
                      <a:prstDash val="solid"/>
                      <a:round/>
                      <a:headEnd type="none" w="med" len="med"/>
                      <a:tailEnd type="none" w="med" len="med"/>
                    </a:lnL>
                    <a:lnR w="6350" cap="flat" cmpd="sng" algn="ctr">
                      <a:solidFill>
                        <a:srgbClr val="30F9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1988</a:t>
                      </a:r>
                    </a:p>
                  </a:txBody>
                  <a:tcPr marL="8704" marR="8704" marT="8704" marB="0" anchor="ctr">
                    <a:lnL w="6350" cap="flat" cmpd="sng" algn="ctr">
                      <a:solidFill>
                        <a:srgbClr val="30F9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64391088"/>
                  </a:ext>
                </a:extLst>
              </a:tr>
              <a:tr h="212516">
                <a:tc>
                  <a:txBody>
                    <a:bodyPr/>
                    <a:lstStyle/>
                    <a:p>
                      <a:pPr algn="l" fontAlgn="ctr"/>
                      <a:r>
                        <a:rPr lang="cs-CZ" sz="1200" b="1" i="0" u="none" strike="noStrike">
                          <a:solidFill>
                            <a:srgbClr val="151515"/>
                          </a:solidFill>
                          <a:effectLst/>
                          <a:latin typeface="Arial" panose="020B0604020202020204" pitchFamily="34" charset="0"/>
                        </a:rPr>
                        <a:t>Mencl David</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4</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F0FF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a:t>
                      </a:r>
                    </a:p>
                  </a:txBody>
                  <a:tcPr marL="8704" marR="8704" marT="8704" marB="0" anchor="ctr">
                    <a:lnL w="6350" cap="flat" cmpd="sng" algn="ctr">
                      <a:solidFill>
                        <a:srgbClr val="F0FFAE"/>
                      </a:solidFill>
                      <a:prstDash val="solid"/>
                      <a:round/>
                      <a:headEnd type="none" w="med" len="med"/>
                      <a:tailEnd type="none" w="med" len="med"/>
                    </a:lnL>
                    <a:lnR w="6350" cap="flat" cmpd="sng" algn="ctr">
                      <a:solidFill>
                        <a:srgbClr val="90FA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1987</a:t>
                      </a:r>
                    </a:p>
                  </a:txBody>
                  <a:tcPr marL="8704" marR="8704" marT="8704" marB="0" anchor="ctr">
                    <a:lnL w="6350" cap="flat" cmpd="sng" algn="ctr">
                      <a:solidFill>
                        <a:srgbClr val="90FA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773700555"/>
                  </a:ext>
                </a:extLst>
              </a:tr>
              <a:tr h="212516">
                <a:tc>
                  <a:txBody>
                    <a:bodyPr/>
                    <a:lstStyle/>
                    <a:p>
                      <a:pPr algn="l" fontAlgn="ctr"/>
                      <a:r>
                        <a:rPr lang="cs-CZ" sz="1200" b="1" i="0" u="none" strike="noStrike">
                          <a:solidFill>
                            <a:srgbClr val="151515"/>
                          </a:solidFill>
                          <a:effectLst/>
                          <a:latin typeface="Arial" panose="020B0604020202020204" pitchFamily="34" charset="0"/>
                        </a:rPr>
                        <a:t>Poráč Vladimír</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30FC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30FCAE"/>
                      </a:solidFill>
                      <a:prstDash val="solid"/>
                      <a:round/>
                      <a:headEnd type="none" w="med" len="med"/>
                      <a:tailEnd type="none" w="med" len="med"/>
                    </a:lnL>
                    <a:lnR w="6350" cap="flat" cmpd="sng" algn="ctr">
                      <a:solidFill>
                        <a:srgbClr val="D0FAA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1988</a:t>
                      </a:r>
                    </a:p>
                  </a:txBody>
                  <a:tcPr marL="8704" marR="8704" marT="8704" marB="0" anchor="ctr">
                    <a:lnL w="6350" cap="flat" cmpd="sng" algn="ctr">
                      <a:solidFill>
                        <a:srgbClr val="D0FAAE"/>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64955227"/>
                  </a:ext>
                </a:extLst>
              </a:tr>
              <a:tr h="212516">
                <a:tc>
                  <a:txBody>
                    <a:bodyPr/>
                    <a:lstStyle/>
                    <a:p>
                      <a:pPr algn="l" fontAlgn="ctr"/>
                      <a:r>
                        <a:rPr lang="cs-CZ" sz="1200" b="1" i="0" u="none" strike="noStrike">
                          <a:solidFill>
                            <a:srgbClr val="151515"/>
                          </a:solidFill>
                          <a:effectLst/>
                          <a:latin typeface="Arial" panose="020B0604020202020204" pitchFamily="34" charset="0"/>
                        </a:rPr>
                        <a:t>Ransdorf Jiří</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2</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5005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2</a:t>
                      </a:r>
                    </a:p>
                  </a:txBody>
                  <a:tcPr marL="8704" marR="8704" marT="8704" marB="0" anchor="ctr">
                    <a:lnL w="6350" cap="flat" cmpd="sng" algn="ctr">
                      <a:solidFill>
                        <a:srgbClr val="5005AF"/>
                      </a:solidFill>
                      <a:prstDash val="solid"/>
                      <a:round/>
                      <a:headEnd type="none" w="med" len="med"/>
                      <a:tailEnd type="none" w="med" len="med"/>
                    </a:lnL>
                    <a:lnR w="6350" cap="flat" cmpd="sng" algn="ctr">
                      <a:solidFill>
                        <a:srgbClr val="F008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1986</a:t>
                      </a:r>
                    </a:p>
                  </a:txBody>
                  <a:tcPr marL="8704" marR="8704" marT="8704" marB="0" anchor="ctr">
                    <a:lnL w="6350" cap="flat" cmpd="sng" algn="ctr">
                      <a:solidFill>
                        <a:srgbClr val="F008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1808495"/>
                  </a:ext>
                </a:extLst>
              </a:tr>
              <a:tr h="212516">
                <a:tc>
                  <a:txBody>
                    <a:bodyPr/>
                    <a:lstStyle/>
                    <a:p>
                      <a:pPr algn="l" fontAlgn="ctr"/>
                      <a:r>
                        <a:rPr lang="cs-CZ" sz="1200" b="1" i="0" u="none" strike="noStrike">
                          <a:solidFill>
                            <a:srgbClr val="151515"/>
                          </a:solidFill>
                          <a:effectLst/>
                          <a:latin typeface="Arial" panose="020B0604020202020204" pitchFamily="34" charset="0"/>
                        </a:rPr>
                        <a:t>Rejman Martin</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6</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5008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6</a:t>
                      </a:r>
                    </a:p>
                  </a:txBody>
                  <a:tcPr marL="8704" marR="8704" marT="8704" marB="0" anchor="ctr">
                    <a:lnL w="6350" cap="flat" cmpd="sng" algn="ctr">
                      <a:solidFill>
                        <a:srgbClr val="5008AF"/>
                      </a:solidFill>
                      <a:prstDash val="solid"/>
                      <a:round/>
                      <a:headEnd type="none" w="med" len="med"/>
                      <a:tailEnd type="none" w="med" len="med"/>
                    </a:lnL>
                    <a:lnR w="6350" cap="flat" cmpd="sng" algn="ctr">
                      <a:solidFill>
                        <a:srgbClr val="1006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1992</a:t>
                      </a:r>
                    </a:p>
                  </a:txBody>
                  <a:tcPr marL="8704" marR="8704" marT="8704" marB="0" anchor="ctr">
                    <a:lnL w="6350" cap="flat" cmpd="sng" algn="ctr">
                      <a:solidFill>
                        <a:srgbClr val="1006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570911764"/>
                  </a:ext>
                </a:extLst>
              </a:tr>
              <a:tr h="212516">
                <a:tc>
                  <a:txBody>
                    <a:bodyPr/>
                    <a:lstStyle/>
                    <a:p>
                      <a:pPr algn="l" fontAlgn="ctr"/>
                      <a:r>
                        <a:rPr lang="cs-CZ" sz="1200" b="1" i="0" u="none" strike="noStrike">
                          <a:solidFill>
                            <a:srgbClr val="151515"/>
                          </a:solidFill>
                          <a:effectLst/>
                          <a:latin typeface="Arial" panose="020B0604020202020204" pitchFamily="34" charset="0"/>
                        </a:rPr>
                        <a:t>Slavíček Jakub</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2</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D003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a:t>
                      </a:r>
                    </a:p>
                  </a:txBody>
                  <a:tcPr marL="8704" marR="8704" marT="8704" marB="0" anchor="ctr">
                    <a:lnL w="6350" cap="flat" cmpd="sng" algn="ctr">
                      <a:solidFill>
                        <a:srgbClr val="D003AF"/>
                      </a:solidFill>
                      <a:prstDash val="solid"/>
                      <a:round/>
                      <a:headEnd type="none" w="med" len="med"/>
                      <a:tailEnd type="none" w="med" len="med"/>
                    </a:lnL>
                    <a:lnR w="6350" cap="flat" cmpd="sng" algn="ctr">
                      <a:solidFill>
                        <a:srgbClr val="D007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1991</a:t>
                      </a:r>
                    </a:p>
                  </a:txBody>
                  <a:tcPr marL="8704" marR="8704" marT="8704" marB="0" anchor="ctr">
                    <a:lnL w="6350" cap="flat" cmpd="sng" algn="ctr">
                      <a:solidFill>
                        <a:srgbClr val="D007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319410743"/>
                  </a:ext>
                </a:extLst>
              </a:tr>
              <a:tr h="212516">
                <a:tc>
                  <a:txBody>
                    <a:bodyPr/>
                    <a:lstStyle/>
                    <a:p>
                      <a:pPr algn="l" fontAlgn="ctr"/>
                      <a:r>
                        <a:rPr lang="cs-CZ" sz="1200" b="1" i="0" u="none" strike="noStrike">
                          <a:solidFill>
                            <a:srgbClr val="151515"/>
                          </a:solidFill>
                          <a:effectLst/>
                          <a:latin typeface="Arial" panose="020B0604020202020204" pitchFamily="34" charset="0"/>
                        </a:rPr>
                        <a:t>Slavík Lukáš</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B00D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151515"/>
                          </a:solidFill>
                          <a:effectLst/>
                          <a:latin typeface="Arial" panose="020B0604020202020204" pitchFamily="34" charset="0"/>
                        </a:rPr>
                        <a:t>1</a:t>
                      </a:r>
                    </a:p>
                  </a:txBody>
                  <a:tcPr marL="8704" marR="8704" marT="8704" marB="0" anchor="ctr">
                    <a:lnL w="6350" cap="flat" cmpd="sng" algn="ctr">
                      <a:solidFill>
                        <a:srgbClr val="B00DAF"/>
                      </a:solidFill>
                      <a:prstDash val="solid"/>
                      <a:round/>
                      <a:headEnd type="none" w="med" len="med"/>
                      <a:tailEnd type="none" w="med" len="med"/>
                    </a:lnL>
                    <a:lnR w="6350" cap="flat" cmpd="sng" algn="ctr">
                      <a:solidFill>
                        <a:srgbClr val="700B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1993</a:t>
                      </a:r>
                    </a:p>
                  </a:txBody>
                  <a:tcPr marL="8704" marR="8704" marT="8704" marB="0" anchor="ctr">
                    <a:lnL w="6350" cap="flat" cmpd="sng" algn="ctr">
                      <a:solidFill>
                        <a:srgbClr val="700B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343022740"/>
                  </a:ext>
                </a:extLst>
              </a:tr>
              <a:tr h="212516">
                <a:tc>
                  <a:txBody>
                    <a:bodyPr/>
                    <a:lstStyle/>
                    <a:p>
                      <a:pPr algn="l" fontAlgn="ctr"/>
                      <a:r>
                        <a:rPr lang="cs-CZ" sz="1200" b="1" i="0" u="none" strike="noStrike">
                          <a:solidFill>
                            <a:srgbClr val="151515"/>
                          </a:solidFill>
                          <a:effectLst/>
                          <a:latin typeface="Arial" panose="020B0604020202020204" pitchFamily="34" charset="0"/>
                        </a:rPr>
                        <a:t>Stejskal Petr</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F00E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12</a:t>
                      </a:r>
                    </a:p>
                  </a:txBody>
                  <a:tcPr marL="8704" marR="8704" marT="8704" marB="0" anchor="ctr">
                    <a:lnL w="6350" cap="flat" cmpd="sng" algn="ctr">
                      <a:solidFill>
                        <a:srgbClr val="F00EAF"/>
                      </a:solidFill>
                      <a:prstDash val="solid"/>
                      <a:round/>
                      <a:headEnd type="none" w="med" len="med"/>
                      <a:tailEnd type="none" w="med" len="med"/>
                    </a:lnL>
                    <a:lnR w="6350" cap="flat" cmpd="sng" algn="ctr">
                      <a:solidFill>
                        <a:srgbClr val="F00B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1985</a:t>
                      </a:r>
                    </a:p>
                  </a:txBody>
                  <a:tcPr marL="8704" marR="8704" marT="8704" marB="0" anchor="ctr">
                    <a:lnL w="6350" cap="flat" cmpd="sng" algn="ctr">
                      <a:solidFill>
                        <a:srgbClr val="F00B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986839918"/>
                  </a:ext>
                </a:extLst>
              </a:tr>
              <a:tr h="212516">
                <a:tc>
                  <a:txBody>
                    <a:bodyPr/>
                    <a:lstStyle/>
                    <a:p>
                      <a:pPr algn="l" fontAlgn="ctr"/>
                      <a:r>
                        <a:rPr lang="cs-CZ" sz="1200" b="1" i="0" u="none" strike="noStrike">
                          <a:solidFill>
                            <a:srgbClr val="151515"/>
                          </a:solidFill>
                          <a:effectLst/>
                          <a:latin typeface="Arial" panose="020B0604020202020204" pitchFamily="34" charset="0"/>
                        </a:rPr>
                        <a:t>Svoboda František</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2</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F00B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4</a:t>
                      </a:r>
                    </a:p>
                  </a:txBody>
                  <a:tcPr marL="8704" marR="8704" marT="8704" marB="0" anchor="ctr">
                    <a:lnL w="6350" cap="flat" cmpd="sng" algn="ctr">
                      <a:solidFill>
                        <a:srgbClr val="F00BAF"/>
                      </a:solidFill>
                      <a:prstDash val="solid"/>
                      <a:round/>
                      <a:headEnd type="none" w="med" len="med"/>
                      <a:tailEnd type="none" w="med" len="med"/>
                    </a:lnL>
                    <a:lnR w="6350" cap="flat" cmpd="sng" algn="ctr">
                      <a:solidFill>
                        <a:srgbClr val="700C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1989</a:t>
                      </a:r>
                    </a:p>
                  </a:txBody>
                  <a:tcPr marL="8704" marR="8704" marT="8704" marB="0" anchor="ctr">
                    <a:lnL w="6350" cap="flat" cmpd="sng" algn="ctr">
                      <a:solidFill>
                        <a:srgbClr val="700C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52132096"/>
                  </a:ext>
                </a:extLst>
              </a:tr>
              <a:tr h="212516">
                <a:tc>
                  <a:txBody>
                    <a:bodyPr/>
                    <a:lstStyle/>
                    <a:p>
                      <a:pPr algn="l" fontAlgn="ctr"/>
                      <a:r>
                        <a:rPr lang="cs-CZ" sz="1200" b="1" i="0" u="none" strike="noStrike">
                          <a:solidFill>
                            <a:srgbClr val="151515"/>
                          </a:solidFill>
                          <a:effectLst/>
                          <a:latin typeface="Arial" panose="020B0604020202020204" pitchFamily="34" charset="0"/>
                        </a:rPr>
                        <a:t>Svoboda Matěj</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5018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151515"/>
                          </a:solidFill>
                          <a:effectLst/>
                          <a:latin typeface="Arial" panose="020B0604020202020204" pitchFamily="34" charset="0"/>
                        </a:rPr>
                        <a:t>0</a:t>
                      </a:r>
                    </a:p>
                  </a:txBody>
                  <a:tcPr marL="8704" marR="8704" marT="8704" marB="0" anchor="ctr">
                    <a:lnL w="6350" cap="flat" cmpd="sng" algn="ctr">
                      <a:solidFill>
                        <a:srgbClr val="5018AF"/>
                      </a:solidFill>
                      <a:prstDash val="solid"/>
                      <a:round/>
                      <a:headEnd type="none" w="med" len="med"/>
                      <a:tailEnd type="none" w="med" len="med"/>
                    </a:lnL>
                    <a:lnR w="6350" cap="flat" cmpd="sng" algn="ctr">
                      <a:solidFill>
                        <a:srgbClr val="9014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1999</a:t>
                      </a:r>
                    </a:p>
                  </a:txBody>
                  <a:tcPr marL="8704" marR="8704" marT="8704" marB="0" anchor="ctr">
                    <a:lnL w="6350" cap="flat" cmpd="sng" algn="ctr">
                      <a:solidFill>
                        <a:srgbClr val="9014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895887770"/>
                  </a:ext>
                </a:extLst>
              </a:tr>
              <a:tr h="212516">
                <a:tc>
                  <a:txBody>
                    <a:bodyPr/>
                    <a:lstStyle/>
                    <a:p>
                      <a:pPr algn="l" fontAlgn="ctr"/>
                      <a:r>
                        <a:rPr lang="cs-CZ" sz="1200" b="1" i="0" u="none" strike="noStrike">
                          <a:solidFill>
                            <a:srgbClr val="151515"/>
                          </a:solidFill>
                          <a:effectLst/>
                          <a:latin typeface="Arial" panose="020B0604020202020204" pitchFamily="34" charset="0"/>
                        </a:rPr>
                        <a:t>Šmidrkal Michal</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F017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F017AF"/>
                      </a:solidFill>
                      <a:prstDash val="solid"/>
                      <a:round/>
                      <a:headEnd type="none" w="med" len="med"/>
                      <a:tailEnd type="none" w="med" len="med"/>
                    </a:lnL>
                    <a:lnR w="6350" cap="flat" cmpd="sng" algn="ctr">
                      <a:solidFill>
                        <a:srgbClr val="B018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1989</a:t>
                      </a:r>
                    </a:p>
                  </a:txBody>
                  <a:tcPr marL="8704" marR="8704" marT="8704" marB="0" anchor="ctr">
                    <a:lnL w="6350" cap="flat" cmpd="sng" algn="ctr">
                      <a:solidFill>
                        <a:srgbClr val="B018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47660913"/>
                  </a:ext>
                </a:extLst>
              </a:tr>
              <a:tr h="212516">
                <a:tc>
                  <a:txBody>
                    <a:bodyPr/>
                    <a:lstStyle/>
                    <a:p>
                      <a:pPr algn="l" fontAlgn="ctr"/>
                      <a:r>
                        <a:rPr lang="cs-CZ" sz="1200" b="1" i="0" u="none" strike="noStrike">
                          <a:solidFill>
                            <a:srgbClr val="151515"/>
                          </a:solidFill>
                          <a:effectLst/>
                          <a:latin typeface="Arial" panose="020B0604020202020204" pitchFamily="34" charset="0"/>
                        </a:rPr>
                        <a:t>Šraga David</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2</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901C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5</a:t>
                      </a:r>
                    </a:p>
                  </a:txBody>
                  <a:tcPr marL="8704" marR="8704" marT="8704" marB="0" anchor="ctr">
                    <a:lnL w="6350" cap="flat" cmpd="sng" algn="ctr">
                      <a:solidFill>
                        <a:srgbClr val="901CAF"/>
                      </a:solidFill>
                      <a:prstDash val="solid"/>
                      <a:round/>
                      <a:headEnd type="none" w="med" len="med"/>
                      <a:tailEnd type="none" w="med" len="med"/>
                    </a:lnL>
                    <a:lnR w="6350" cap="flat" cmpd="sng" algn="ctr">
                      <a:solidFill>
                        <a:srgbClr val="501B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1992</a:t>
                      </a:r>
                    </a:p>
                  </a:txBody>
                  <a:tcPr marL="8704" marR="8704" marT="8704" marB="0" anchor="ctr">
                    <a:lnL w="6350" cap="flat" cmpd="sng" algn="ctr">
                      <a:solidFill>
                        <a:srgbClr val="501B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213129055"/>
                  </a:ext>
                </a:extLst>
              </a:tr>
              <a:tr h="212516">
                <a:tc>
                  <a:txBody>
                    <a:bodyPr/>
                    <a:lstStyle/>
                    <a:p>
                      <a:pPr algn="l" fontAlgn="ctr"/>
                      <a:r>
                        <a:rPr lang="cs-CZ" sz="1200" b="1" i="0" u="none" strike="noStrike">
                          <a:solidFill>
                            <a:srgbClr val="151515"/>
                          </a:solidFill>
                          <a:effectLst/>
                          <a:latin typeface="Arial" panose="020B0604020202020204" pitchFamily="34" charset="0"/>
                        </a:rPr>
                        <a:t>Vacek Jiří</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3</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701B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2</a:t>
                      </a:r>
                    </a:p>
                  </a:txBody>
                  <a:tcPr marL="8704" marR="8704" marT="8704" marB="0" anchor="ctr">
                    <a:lnL w="6350" cap="flat" cmpd="sng" algn="ctr">
                      <a:solidFill>
                        <a:srgbClr val="701BAF"/>
                      </a:solidFill>
                      <a:prstDash val="solid"/>
                      <a:round/>
                      <a:headEnd type="none" w="med" len="med"/>
                      <a:tailEnd type="none" w="med" len="med"/>
                    </a:lnL>
                    <a:lnR w="6350" cap="flat" cmpd="sng" algn="ctr">
                      <a:solidFill>
                        <a:srgbClr val="101C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151515"/>
                          </a:solidFill>
                          <a:effectLst/>
                          <a:latin typeface="Arial" panose="020B0604020202020204" pitchFamily="34" charset="0"/>
                        </a:rPr>
                        <a:t>1980</a:t>
                      </a:r>
                    </a:p>
                  </a:txBody>
                  <a:tcPr marL="8704" marR="8704" marT="8704" marB="0" anchor="ctr">
                    <a:lnL w="6350" cap="flat" cmpd="sng" algn="ctr">
                      <a:solidFill>
                        <a:srgbClr val="101C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33497375"/>
                  </a:ext>
                </a:extLst>
              </a:tr>
              <a:tr h="212516">
                <a:tc>
                  <a:txBody>
                    <a:bodyPr/>
                    <a:lstStyle/>
                    <a:p>
                      <a:pPr algn="l" fontAlgn="ctr"/>
                      <a:r>
                        <a:rPr lang="cs-CZ" sz="1200" b="1" i="0" u="none" strike="noStrike">
                          <a:solidFill>
                            <a:srgbClr val="151515"/>
                          </a:solidFill>
                          <a:effectLst/>
                          <a:latin typeface="Arial" panose="020B0604020202020204" pitchFamily="34" charset="0"/>
                        </a:rPr>
                        <a:t>Vokoun Jiří</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15</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D023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151515"/>
                          </a:solidFill>
                          <a:effectLst/>
                          <a:latin typeface="Arial" panose="020B0604020202020204" pitchFamily="34" charset="0"/>
                        </a:rPr>
                        <a:t>1</a:t>
                      </a:r>
                    </a:p>
                  </a:txBody>
                  <a:tcPr marL="8704" marR="8704" marT="8704" marB="0" anchor="ctr">
                    <a:lnL w="6350" cap="flat" cmpd="sng" algn="ctr">
                      <a:solidFill>
                        <a:srgbClr val="D023AF"/>
                      </a:solidFill>
                      <a:prstDash val="solid"/>
                      <a:round/>
                      <a:headEnd type="none" w="med" len="med"/>
                      <a:tailEnd type="none" w="med" len="med"/>
                    </a:lnL>
                    <a:lnR w="6350" cap="flat" cmpd="sng" algn="ctr">
                      <a:solidFill>
                        <a:srgbClr val="3027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151515"/>
                          </a:solidFill>
                          <a:effectLst/>
                          <a:latin typeface="Arial" panose="020B0604020202020204" pitchFamily="34" charset="0"/>
                        </a:rPr>
                        <a:t>1996</a:t>
                      </a:r>
                    </a:p>
                  </a:txBody>
                  <a:tcPr marL="8704" marR="8704" marT="8704" marB="0" anchor="ctr">
                    <a:lnL w="6350" cap="flat" cmpd="sng" algn="ctr">
                      <a:solidFill>
                        <a:srgbClr val="3027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23932824"/>
                  </a:ext>
                </a:extLst>
              </a:tr>
              <a:tr h="212516">
                <a:tc>
                  <a:txBody>
                    <a:bodyPr/>
                    <a:lstStyle/>
                    <a:p>
                      <a:pPr algn="l" fontAlgn="ctr"/>
                      <a:r>
                        <a:rPr lang="cs-CZ" sz="1200" b="1" i="0" u="none" strike="noStrike">
                          <a:solidFill>
                            <a:srgbClr val="151515"/>
                          </a:solidFill>
                          <a:effectLst/>
                          <a:latin typeface="Arial" panose="020B0604020202020204" pitchFamily="34" charset="0"/>
                        </a:rPr>
                        <a:t>Walter Matěj</a:t>
                      </a:r>
                    </a:p>
                  </a:txBody>
                  <a:tcPr marL="78338" marR="8704" marT="8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5</a:t>
                      </a:r>
                    </a:p>
                  </a:txBody>
                  <a:tcPr marL="8704" marR="8704" marT="8704" marB="0" anchor="ctr">
                    <a:lnL w="6350" cap="flat" cmpd="sng" algn="ctr">
                      <a:solidFill>
                        <a:srgbClr val="000000"/>
                      </a:solidFill>
                      <a:prstDash val="solid"/>
                      <a:round/>
                      <a:headEnd type="none" w="med" len="med"/>
                      <a:tailEnd type="none" w="med" len="med"/>
                    </a:lnL>
                    <a:lnR w="6350" cap="flat" cmpd="sng" algn="ctr">
                      <a:solidFill>
                        <a:srgbClr val="1024A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151515"/>
                          </a:solidFill>
                          <a:effectLst/>
                          <a:latin typeface="Arial" panose="020B0604020202020204" pitchFamily="34" charset="0"/>
                        </a:rPr>
                        <a:t>0</a:t>
                      </a:r>
                    </a:p>
                  </a:txBody>
                  <a:tcPr marL="8704" marR="8704" marT="8704" marB="0" anchor="ctr">
                    <a:lnL w="6350" cap="flat" cmpd="sng" algn="ctr">
                      <a:solidFill>
                        <a:srgbClr val="1024AF"/>
                      </a:solidFill>
                      <a:prstDash val="solid"/>
                      <a:round/>
                      <a:headEnd type="none" w="med" len="med"/>
                      <a:tailEnd type="none" w="med" len="med"/>
                    </a:lnL>
                    <a:lnR w="6350" cap="flat" cmpd="sng" algn="ctr">
                      <a:solidFill>
                        <a:srgbClr val="5029A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151515"/>
                          </a:solidFill>
                          <a:effectLst/>
                          <a:latin typeface="Arial" panose="020B0604020202020204" pitchFamily="34" charset="0"/>
                        </a:rPr>
                        <a:t>1996</a:t>
                      </a:r>
                    </a:p>
                  </a:txBody>
                  <a:tcPr marL="8704" marR="8704" marT="8704" marB="0" anchor="ctr">
                    <a:lnL w="6350" cap="flat" cmpd="sng" algn="ctr">
                      <a:solidFill>
                        <a:srgbClr val="5029A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4234539"/>
                  </a:ext>
                </a:extLst>
              </a:tr>
            </a:tbl>
          </a:graphicData>
        </a:graphic>
      </p:graphicFrame>
      <p:sp>
        <p:nvSpPr>
          <p:cNvPr id="12" name="TextovéPole 11"/>
          <p:cNvSpPr txBox="1"/>
          <p:nvPr/>
        </p:nvSpPr>
        <p:spPr>
          <a:xfrm>
            <a:off x="5586063" y="158983"/>
            <a:ext cx="4422003" cy="1015663"/>
          </a:xfrm>
          <a:prstGeom prst="rect">
            <a:avLst/>
          </a:prstGeom>
          <a:pattFill prst="ltHorz">
            <a:fgClr>
              <a:srgbClr val="99FFCC"/>
            </a:fgClr>
            <a:bgClr>
              <a:schemeClr val="bg1"/>
            </a:bgClr>
          </a:pattFill>
          <a:effectLst>
            <a:innerShdw blurRad="304800" dist="342900" dir="360000">
              <a:srgbClr val="FF9966"/>
            </a:innerShdw>
            <a:softEdge rad="0"/>
          </a:effectLst>
        </p:spPr>
        <p:txBody>
          <a:bodyPr wrap="square" rtlCol="0">
            <a:spAutoFit/>
          </a:bodyPr>
          <a:lstStyle/>
          <a:p>
            <a:pPr algn="ctr"/>
            <a:r>
              <a:rPr lang="cs-CZ" sz="2000" dirty="0">
                <a:latin typeface="Arial Black" panose="020B0A04020102020204" pitchFamily="34" charset="0"/>
              </a:rPr>
              <a:t>Kdo všechno se letos zapojil do zápasů mužstva dospělých v Ústeckém přeboru</a:t>
            </a:r>
          </a:p>
        </p:txBody>
      </p:sp>
      <p:sp>
        <p:nvSpPr>
          <p:cNvPr id="2" name="TextovéPole 1">
            <a:extLst>
              <a:ext uri="{FF2B5EF4-FFF2-40B4-BE49-F238E27FC236}">
                <a16:creationId xmlns:a16="http://schemas.microsoft.com/office/drawing/2014/main" id="{6C75BADB-54BF-44C7-82BE-861DF09C5A66}"/>
              </a:ext>
            </a:extLst>
          </p:cNvPr>
          <p:cNvSpPr txBox="1"/>
          <p:nvPr/>
        </p:nvSpPr>
        <p:spPr>
          <a:xfrm>
            <a:off x="114477" y="147434"/>
            <a:ext cx="4638027" cy="4708981"/>
          </a:xfrm>
          <a:prstGeom prst="rect">
            <a:avLst/>
          </a:prstGeom>
          <a:pattFill prst="dashUpDiag">
            <a:fgClr>
              <a:srgbClr val="FFFF66"/>
            </a:fgClr>
            <a:bgClr>
              <a:schemeClr val="bg1"/>
            </a:bgClr>
          </a:pattFill>
          <a:ln>
            <a:solidFill>
              <a:schemeClr val="accent1"/>
            </a:solidFill>
          </a:ln>
          <a:effectLst>
            <a:softEdge rad="0"/>
          </a:effectLst>
        </p:spPr>
        <p:txBody>
          <a:bodyPr wrap="square" rtlCol="0">
            <a:spAutoFit/>
          </a:bodyPr>
          <a:lstStyle/>
          <a:p>
            <a:pPr algn="ctr"/>
            <a:r>
              <a:rPr lang="cs-CZ" sz="2400" dirty="0">
                <a:solidFill>
                  <a:srgbClr val="000099"/>
                </a:solidFill>
                <a:latin typeface="Arial Black" panose="020B0A04020102020204" pitchFamily="34" charset="0"/>
              </a:rPr>
              <a:t>Dorostenci zakončili letošní sezónu porážkou</a:t>
            </a:r>
          </a:p>
          <a:p>
            <a:pPr algn="ctr"/>
            <a:r>
              <a:rPr lang="cs-CZ" sz="2000" u="sng" dirty="0">
                <a:solidFill>
                  <a:srgbClr val="000099"/>
                </a:solidFill>
                <a:latin typeface="Arial Black" panose="020B0A04020102020204" pitchFamily="34" charset="0"/>
              </a:rPr>
              <a:t>TJ </a:t>
            </a:r>
            <a:r>
              <a:rPr lang="cs-CZ" sz="2000" u="sng" dirty="0" err="1">
                <a:solidFill>
                  <a:srgbClr val="000099"/>
                </a:solidFill>
                <a:latin typeface="Arial Black" panose="020B0A04020102020204" pitchFamily="34" charset="0"/>
              </a:rPr>
              <a:t>Mojžíř</a:t>
            </a:r>
            <a:r>
              <a:rPr lang="cs-CZ" sz="2000" u="sng" dirty="0">
                <a:solidFill>
                  <a:srgbClr val="000099"/>
                </a:solidFill>
                <a:latin typeface="Arial Black" panose="020B0A04020102020204" pitchFamily="34" charset="0"/>
              </a:rPr>
              <a:t> – SK Štětí</a:t>
            </a:r>
          </a:p>
          <a:p>
            <a:pPr algn="ctr"/>
            <a:r>
              <a:rPr lang="cs-CZ" sz="2000" u="sng" dirty="0">
                <a:solidFill>
                  <a:srgbClr val="000099"/>
                </a:solidFill>
                <a:latin typeface="Arial Black" panose="020B0A04020102020204" pitchFamily="34" charset="0"/>
              </a:rPr>
              <a:t>3:1(2:0)</a:t>
            </a:r>
          </a:p>
          <a:p>
            <a:pPr algn="ctr"/>
            <a:r>
              <a:rPr lang="cs-CZ" sz="2000" u="sng" dirty="0">
                <a:solidFill>
                  <a:srgbClr val="000099"/>
                </a:solidFill>
                <a:latin typeface="Arial Black" panose="020B0A04020102020204" pitchFamily="34" charset="0"/>
              </a:rPr>
              <a:t>5. kolo nadstavby 10.6.2018</a:t>
            </a:r>
          </a:p>
          <a:p>
            <a:pPr algn="just"/>
            <a:r>
              <a:rPr lang="cs-CZ" b="0" dirty="0">
                <a:latin typeface="Arial" panose="020B0604020202020204" pitchFamily="34" charset="0"/>
                <a:cs typeface="Arial" panose="020B0604020202020204" pitchFamily="34" charset="0"/>
              </a:rPr>
              <a:t>Dorostenci přestali v závěru nadstavbové části vozit body zvenku. I druhé utkání na venkovním hřišti v nadstavbové části skončilo prohrou. V prvním poločase získali domácí dvoubrankové vedení, kterému předcházely školácké chyby. I to se ale ve fotbale stává, ale pokud se má vyhrát, tak je třeba proměňovat šance. Těch jsme si připravili nepřeberné množství, ale koncovka byla žalostná. Ve 2. poločase vstřelil dva góly Ladislav Ladič, ale nakonec nám to stejně moc platné nebylo, ve 2. poločase vstřelili jednu branku i domácí a to jim stačilo na výhru 3:2. Trenér našeho týmu Václav Podhorský hru chválil. Hráli jsme dobře , ale neumíme dávat góly. Bohužel ale i to je třeba ve fotbale umět. </a:t>
            </a:r>
          </a:p>
          <a:p>
            <a:pPr algn="just"/>
            <a:r>
              <a:rPr lang="cs-CZ" b="0" u="sng" dirty="0">
                <a:latin typeface="Arial" panose="020B0604020202020204" pitchFamily="34" charset="0"/>
                <a:cs typeface="Arial" panose="020B0604020202020204" pitchFamily="34" charset="0"/>
              </a:rPr>
              <a:t>Branky</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L.Ladič</a:t>
            </a:r>
            <a:r>
              <a:rPr lang="cs-CZ" b="0" dirty="0">
                <a:latin typeface="Arial" panose="020B0604020202020204" pitchFamily="34" charset="0"/>
                <a:cs typeface="Arial" panose="020B0604020202020204" pitchFamily="34" charset="0"/>
              </a:rPr>
              <a:t> 2</a:t>
            </a:r>
          </a:p>
          <a:p>
            <a:pPr algn="just"/>
            <a:r>
              <a:rPr lang="cs-CZ" b="0" u="sng" dirty="0">
                <a:latin typeface="Arial" panose="020B0604020202020204" pitchFamily="34" charset="0"/>
                <a:cs typeface="Arial" panose="020B0604020202020204" pitchFamily="34" charset="0"/>
              </a:rPr>
              <a:t>Sestava: </a:t>
            </a:r>
            <a:r>
              <a:rPr lang="cs-CZ" b="0" dirty="0">
                <a:latin typeface="Arial" panose="020B0604020202020204" pitchFamily="34" charset="0"/>
                <a:cs typeface="Arial" panose="020B0604020202020204" pitchFamily="34" charset="0"/>
              </a:rPr>
              <a:t>Holub-Cap, </a:t>
            </a:r>
            <a:r>
              <a:rPr lang="cs-CZ" b="0" dirty="0" err="1">
                <a:latin typeface="Arial" panose="020B0604020202020204" pitchFamily="34" charset="0"/>
                <a:cs typeface="Arial" panose="020B0604020202020204" pitchFamily="34" charset="0"/>
              </a:rPr>
              <a:t>Dopater</a:t>
            </a:r>
            <a:r>
              <a:rPr lang="cs-CZ" b="0" dirty="0">
                <a:latin typeface="Arial" panose="020B0604020202020204" pitchFamily="34" charset="0"/>
                <a:cs typeface="Arial" panose="020B0604020202020204" pitchFamily="34" charset="0"/>
              </a:rPr>
              <a:t>, Beruška, Fulín, Vála, </a:t>
            </a:r>
            <a:r>
              <a:rPr lang="cs-CZ" b="0" dirty="0" err="1">
                <a:latin typeface="Arial" panose="020B0604020202020204" pitchFamily="34" charset="0"/>
                <a:cs typeface="Arial" panose="020B0604020202020204" pitchFamily="34" charset="0"/>
              </a:rPr>
              <a:t>M.Svoboda</a:t>
            </a:r>
            <a:r>
              <a:rPr lang="cs-CZ" b="0" dirty="0">
                <a:latin typeface="Arial" panose="020B0604020202020204" pitchFamily="34" charset="0"/>
                <a:cs typeface="Arial" panose="020B0604020202020204" pitchFamily="34" charset="0"/>
              </a:rPr>
              <a:t>, </a:t>
            </a:r>
          </a:p>
          <a:p>
            <a:pPr algn="just"/>
            <a:r>
              <a:rPr lang="cs-CZ" b="0" dirty="0">
                <a:latin typeface="Arial" panose="020B0604020202020204" pitchFamily="34" charset="0"/>
                <a:cs typeface="Arial" panose="020B0604020202020204" pitchFamily="34" charset="0"/>
              </a:rPr>
              <a:t>               Podhorský, </a:t>
            </a:r>
            <a:r>
              <a:rPr lang="cs-CZ" b="0" dirty="0" err="1">
                <a:latin typeface="Arial" panose="020B0604020202020204" pitchFamily="34" charset="0"/>
                <a:cs typeface="Arial" panose="020B0604020202020204" pitchFamily="34" charset="0"/>
              </a:rPr>
              <a:t>Feko</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L.Novák</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R.Šíma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Šrotýř</a:t>
            </a:r>
            <a:r>
              <a:rPr lang="cs-CZ" b="0" dirty="0">
                <a:latin typeface="Arial" panose="020B0604020202020204" pitchFamily="34" charset="0"/>
                <a:cs typeface="Arial" panose="020B0604020202020204" pitchFamily="34" charset="0"/>
              </a:rPr>
              <a:t>, Ladič</a:t>
            </a:r>
          </a:p>
          <a:p>
            <a:pPr algn="just"/>
            <a:r>
              <a:rPr lang="cs-CZ" b="0" u="sng" dirty="0">
                <a:latin typeface="Arial" panose="020B0604020202020204" pitchFamily="34" charset="0"/>
                <a:cs typeface="Arial" panose="020B0604020202020204" pitchFamily="34" charset="0"/>
              </a:rPr>
              <a:t>Trenér</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V.Podhorský</a:t>
            </a:r>
            <a:r>
              <a:rPr lang="cs-CZ" b="0" dirty="0">
                <a:latin typeface="Arial" panose="020B0604020202020204" pitchFamily="34" charset="0"/>
                <a:cs typeface="Arial" panose="020B0604020202020204" pitchFamily="34" charset="0"/>
              </a:rPr>
              <a:t>  </a:t>
            </a:r>
            <a:r>
              <a:rPr lang="cs-CZ" b="0" u="sng" dirty="0">
                <a:latin typeface="Arial" panose="020B0604020202020204" pitchFamily="34" charset="0"/>
                <a:cs typeface="Arial" panose="020B0604020202020204" pitchFamily="34" charset="0"/>
              </a:rPr>
              <a:t>Vedoucí: </a:t>
            </a:r>
            <a:r>
              <a:rPr lang="cs-CZ" b="0" dirty="0" err="1">
                <a:latin typeface="Arial" panose="020B0604020202020204" pitchFamily="34" charset="0"/>
                <a:cs typeface="Arial" panose="020B0604020202020204" pitchFamily="34" charset="0"/>
              </a:rPr>
              <a:t>J.Nedomlelová</a:t>
            </a:r>
            <a:endParaRPr lang="cs-CZ" b="0" dirty="0">
              <a:latin typeface="Arial" panose="020B0604020202020204" pitchFamily="34" charset="0"/>
              <a:cs typeface="Arial" panose="020B0604020202020204" pitchFamily="34" charset="0"/>
            </a:endParaRPr>
          </a:p>
          <a:p>
            <a:pPr algn="just"/>
            <a:r>
              <a:rPr lang="cs-CZ" b="0" u="sng" dirty="0">
                <a:latin typeface="Arial" panose="020B0604020202020204" pitchFamily="34" charset="0"/>
                <a:cs typeface="Arial" panose="020B0604020202020204" pitchFamily="34" charset="0"/>
              </a:rPr>
              <a:t>Rozhodčí: </a:t>
            </a:r>
            <a:r>
              <a:rPr lang="cs-CZ" b="0" dirty="0" err="1">
                <a:latin typeface="Arial" panose="020B0604020202020204" pitchFamily="34" charset="0"/>
                <a:cs typeface="Arial" panose="020B0604020202020204" pitchFamily="34" charset="0"/>
              </a:rPr>
              <a:t>J.Vacek-P.Zimmermann</a:t>
            </a:r>
            <a:r>
              <a:rPr lang="cs-CZ" b="0" dirty="0">
                <a:latin typeface="Arial" panose="020B0604020202020204" pitchFamily="34" charset="0"/>
                <a:cs typeface="Arial" panose="020B0604020202020204" pitchFamily="34" charset="0"/>
              </a:rPr>
              <a:t>(laik), </a:t>
            </a:r>
            <a:r>
              <a:rPr lang="cs-CZ" b="0" dirty="0" err="1">
                <a:latin typeface="Arial" panose="020B0604020202020204" pitchFamily="34" charset="0"/>
                <a:cs typeface="Arial" panose="020B0604020202020204" pitchFamily="34" charset="0"/>
              </a:rPr>
              <a:t>P.Minárik</a:t>
            </a:r>
            <a:r>
              <a:rPr lang="cs-CZ" b="0" dirty="0">
                <a:latin typeface="Arial" panose="020B0604020202020204" pitchFamily="34" charset="0"/>
                <a:cs typeface="Arial" panose="020B0604020202020204" pitchFamily="34" charset="0"/>
              </a:rPr>
              <a:t>(laik)</a:t>
            </a:r>
          </a:p>
        </p:txBody>
      </p:sp>
      <p:pic>
        <p:nvPicPr>
          <p:cNvPr id="6" name="Obrázek 5">
            <a:extLst>
              <a:ext uri="{FF2B5EF4-FFF2-40B4-BE49-F238E27FC236}">
                <a16:creationId xmlns:a16="http://schemas.microsoft.com/office/drawing/2014/main" id="{18A0D505-9950-41D7-A090-D63BF2D51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144" y="5059660"/>
            <a:ext cx="1534420" cy="1530273"/>
          </a:xfrm>
          <a:prstGeom prst="rect">
            <a:avLst/>
          </a:prstGeom>
        </p:spPr>
      </p:pic>
    </p:spTree>
    <p:extLst>
      <p:ext uri="{BB962C8B-B14F-4D97-AF65-F5344CB8AC3E}">
        <p14:creationId xmlns:p14="http://schemas.microsoft.com/office/powerpoint/2010/main" val="392267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1" name="TextovéPole 10"/>
          <p:cNvSpPr txBox="1"/>
          <p:nvPr/>
        </p:nvSpPr>
        <p:spPr>
          <a:xfrm>
            <a:off x="7560816"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43</a:t>
            </a:r>
          </a:p>
        </p:txBody>
      </p:sp>
      <p:sp>
        <p:nvSpPr>
          <p:cNvPr id="12" name="Rectangle 87"/>
          <p:cNvSpPr>
            <a:spLocks noChangeArrowheads="1"/>
          </p:cNvSpPr>
          <p:nvPr/>
        </p:nvSpPr>
        <p:spPr bwMode="auto">
          <a:xfrm>
            <a:off x="83001" y="63915"/>
            <a:ext cx="4617247" cy="900000"/>
          </a:xfrm>
          <a:prstGeom prst="rect">
            <a:avLst/>
          </a:prstGeom>
          <a:pattFill prst="zigZag">
            <a:fgClr>
              <a:srgbClr val="FFCC66"/>
            </a:fgClr>
            <a:bgClr>
              <a:schemeClr val="bg1"/>
            </a:bgClr>
          </a:pattFill>
          <a:ln w="60325" cmpd="sng">
            <a:solidFill>
              <a:srgbClr val="6666FF"/>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600" dirty="0">
                <a:ln w="76200">
                  <a:solidFill>
                    <a:srgbClr val="33CC33"/>
                  </a:solidFill>
                  <a:prstDash val="solid"/>
                </a:ln>
                <a:solidFill>
                  <a:srgbClr val="B10F0F"/>
                </a:solidFill>
                <a:effectLst/>
                <a:latin typeface="Arial Black" panose="020B0A04020102020204" pitchFamily="34" charset="0"/>
                <a:ea typeface="Gungsuh" pitchFamily="18" charset="-127"/>
                <a:cs typeface="Arial" panose="020B0604020202020204" pitchFamily="34" charset="0"/>
              </a:rPr>
              <a:t>Vítáme</a:t>
            </a:r>
            <a:endParaRPr lang="cs-CZ" sz="15100" dirty="0">
              <a:ln w="76200">
                <a:solidFill>
                  <a:srgbClr val="33CC33"/>
                </a:solidFill>
                <a:prstDash val="solid"/>
              </a:ln>
              <a:solidFill>
                <a:srgbClr val="B10F0F"/>
              </a:solidFill>
              <a:effectLst/>
              <a:latin typeface="Arial Black" panose="020B0A04020102020204" pitchFamily="34" charset="0"/>
              <a:ea typeface="Gungsuh" pitchFamily="18" charset="-127"/>
              <a:cs typeface="Arial" panose="020B0604020202020204" pitchFamily="34" charset="0"/>
            </a:endParaRPr>
          </a:p>
        </p:txBody>
      </p:sp>
      <p:sp>
        <p:nvSpPr>
          <p:cNvPr id="13" name="Rectangle 129"/>
          <p:cNvSpPr>
            <a:spLocks noChangeArrowheads="1"/>
          </p:cNvSpPr>
          <p:nvPr/>
        </p:nvSpPr>
        <p:spPr bwMode="auto">
          <a:xfrm>
            <a:off x="30746" y="1675284"/>
            <a:ext cx="4649750" cy="1008112"/>
          </a:xfrm>
          <a:prstGeom prst="rect">
            <a:avLst/>
          </a:prstGeom>
          <a:blipFill>
            <a:blip r:embed="rId3">
              <a:alphaModFix amt="70000"/>
            </a:blip>
            <a:stretch>
              <a:fillRect/>
            </a:stretch>
          </a:blipFill>
          <a:ln w="38100" cmpd="sng">
            <a:solidFill>
              <a:schemeClr val="accent1">
                <a:lumMod val="50000"/>
              </a:schemeClr>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6000" dirty="0">
                <a:ln w="3175">
                  <a:noFill/>
                </a:ln>
                <a:solidFill>
                  <a:srgbClr val="CC0000"/>
                </a:solidFill>
                <a:effectLst>
                  <a:outerShdw blurRad="38100" dist="38100" dir="2700000" algn="tl">
                    <a:srgbClr val="000000">
                      <a:alpha val="43137"/>
                    </a:srgbClr>
                  </a:outerShdw>
                </a:effectLst>
                <a:latin typeface="Abadi" panose="020B0604020202020204" pitchFamily="34" charset="0"/>
                <a:ea typeface="Verdana" pitchFamily="34" charset="0"/>
                <a:cs typeface="Arial" panose="020B0604020202020204" pitchFamily="34" charset="0"/>
              </a:rPr>
              <a:t>SK Štětí, </a:t>
            </a:r>
            <a:r>
              <a:rPr lang="cs-CZ" sz="6000" dirty="0" err="1">
                <a:ln w="3175">
                  <a:noFill/>
                </a:ln>
                <a:solidFill>
                  <a:srgbClr val="CC0000"/>
                </a:solidFill>
                <a:effectLst>
                  <a:outerShdw blurRad="38100" dist="38100" dir="2700000" algn="tl">
                    <a:srgbClr val="000000">
                      <a:alpha val="43137"/>
                    </a:srgbClr>
                  </a:outerShdw>
                </a:effectLst>
                <a:latin typeface="Abadi" panose="020B0604020202020204" pitchFamily="34" charset="0"/>
                <a:ea typeface="Verdana" pitchFamily="34" charset="0"/>
                <a:cs typeface="Arial" panose="020B0604020202020204" pitchFamily="34" charset="0"/>
              </a:rPr>
              <a:t>z.s</a:t>
            </a:r>
            <a:r>
              <a:rPr lang="cs-CZ" sz="6000" dirty="0">
                <a:ln w="3175">
                  <a:noFill/>
                </a:ln>
                <a:solidFill>
                  <a:srgbClr val="CC0000"/>
                </a:solidFill>
                <a:effectLst>
                  <a:outerShdw blurRad="38100" dist="38100" dir="2700000" algn="tl">
                    <a:srgbClr val="000000">
                      <a:alpha val="43137"/>
                    </a:srgbClr>
                  </a:outerShdw>
                </a:effectLst>
                <a:latin typeface="Abadi" panose="020B0604020202020204" pitchFamily="34" charset="0"/>
                <a:ea typeface="Verdana" pitchFamily="34" charset="0"/>
                <a:cs typeface="Arial" panose="020B0604020202020204" pitchFamily="34" charset="0"/>
              </a:rPr>
              <a:t>.</a:t>
            </a:r>
          </a:p>
        </p:txBody>
      </p:sp>
      <p:sp>
        <p:nvSpPr>
          <p:cNvPr id="14" name="Text Box 148"/>
          <p:cNvSpPr txBox="1">
            <a:spLocks noChangeArrowheads="1"/>
          </p:cNvSpPr>
          <p:nvPr/>
        </p:nvSpPr>
        <p:spPr bwMode="auto">
          <a:xfrm>
            <a:off x="71984" y="4267572"/>
            <a:ext cx="4577741" cy="2554531"/>
          </a:xfrm>
          <a:prstGeom prst="rect">
            <a:avLst/>
          </a:prstGeom>
          <a:blipFill>
            <a:blip r:embed="rId4">
              <a:alphaModFix amt="70000"/>
            </a:blip>
            <a:stretch>
              <a:fillRect/>
            </a:stretch>
          </a:blipFill>
          <a:ln w="53975" cmpd="sng">
            <a:solidFill>
              <a:schemeClr val="tx1"/>
            </a:solidFill>
            <a:prstDash val="sysDash"/>
            <a:miter lim="800000"/>
            <a:headEnd/>
            <a:tailEnd/>
          </a:ln>
          <a:effectLst>
            <a:innerShdw blurRad="63500" dist="88900" dir="6600000">
              <a:schemeClr val="accent1">
                <a:lumMod val="20000"/>
                <a:lumOff val="8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19050">
                  <a:noFill/>
                </a:ln>
                <a:solidFill>
                  <a:srgbClr val="00B050"/>
                </a:solidFill>
                <a:effectLst>
                  <a:outerShdw blurRad="38100" dist="38100" dir="2700000" algn="tl">
                    <a:srgbClr val="000000">
                      <a:alpha val="43137"/>
                    </a:srgbClr>
                  </a:outerShdw>
                </a:effectLst>
                <a:latin typeface="Georgia Pro Black" panose="02040A02050405020203" pitchFamily="18" charset="0"/>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660066"/>
                </a:solidFill>
                <a:effectLst>
                  <a:outerShdw blurRad="38100" dist="38100" dir="2700000" algn="tl">
                    <a:srgbClr val="000000">
                      <a:alpha val="43137"/>
                    </a:srgbClr>
                  </a:outerShdw>
                </a:effectLst>
                <a:latin typeface="Mongolian Baiti" panose="03000500000000000000" pitchFamily="66" charset="0"/>
                <a:ea typeface="GungsuhChe" pitchFamily="49" charset="-127"/>
                <a:cs typeface="Mongolian Baiti" panose="03000500000000000000" pitchFamily="66" charset="0"/>
              </a:rPr>
              <a:t>Miroslava </a:t>
            </a:r>
            <a:r>
              <a:rPr lang="cs-CZ" sz="2800" dirty="0" err="1">
                <a:ln w="3175">
                  <a:noFill/>
                </a:ln>
                <a:solidFill>
                  <a:srgbClr val="660066"/>
                </a:solidFill>
                <a:effectLst>
                  <a:outerShdw blurRad="38100" dist="38100" dir="2700000" algn="tl">
                    <a:srgbClr val="000000">
                      <a:alpha val="43137"/>
                    </a:srgbClr>
                  </a:outerShdw>
                </a:effectLst>
                <a:latin typeface="Mongolian Baiti" panose="03000500000000000000" pitchFamily="66" charset="0"/>
                <a:ea typeface="GungsuhChe" pitchFamily="49" charset="-127"/>
                <a:cs typeface="Mongolian Baiti" panose="03000500000000000000" pitchFamily="66" charset="0"/>
              </a:rPr>
              <a:t>Klimpla</a:t>
            </a:r>
            <a:endParaRPr lang="cs-CZ" sz="2800" dirty="0">
              <a:ln w="3175">
                <a:noFill/>
              </a:ln>
              <a:solidFill>
                <a:srgbClr val="660066"/>
              </a:solidFill>
              <a:effectLst>
                <a:outerShdw blurRad="38100" dist="38100" dir="2700000" algn="tl">
                  <a:srgbClr val="000000">
                    <a:alpha val="43137"/>
                  </a:srgbClr>
                </a:outerShdw>
              </a:effectLst>
              <a:latin typeface="Mongolian Baiti" panose="03000500000000000000" pitchFamily="66" charset="0"/>
              <a:ea typeface="GungsuhChe" pitchFamily="49" charset="-127"/>
              <a:cs typeface="Mongolian Baiti" panose="03000500000000000000" pitchFamily="66" charset="0"/>
            </a:endParaRPr>
          </a:p>
          <a:p>
            <a:pPr algn="ctr" eaLnBrk="0" hangingPunct="0">
              <a:defRPr/>
            </a:pPr>
            <a:r>
              <a:rPr lang="cs-CZ" sz="2000" u="sng" dirty="0">
                <a:ln w="19050">
                  <a:noFill/>
                </a:ln>
                <a:solidFill>
                  <a:srgbClr val="00B050"/>
                </a:solidFill>
                <a:effectLst>
                  <a:outerShdw blurRad="38100" dist="38100" dir="2700000" algn="tl">
                    <a:srgbClr val="000000">
                      <a:alpha val="43137"/>
                    </a:srgbClr>
                  </a:outerShdw>
                </a:effectLst>
                <a:latin typeface="Georgia Pro Black" panose="02040A02050405020203" pitchFamily="18"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solidFill>
                  <a:srgbClr val="660066"/>
                </a:solidFill>
                <a:effectLst>
                  <a:outerShdw blurRad="38100" dist="38100" dir="2700000" algn="tl">
                    <a:srgbClr val="000000">
                      <a:alpha val="43137"/>
                    </a:srgbClr>
                  </a:outerShdw>
                </a:effectLst>
                <a:latin typeface="Mongolian Baiti" panose="03000500000000000000" pitchFamily="66" charset="0"/>
                <a:ea typeface="GungsuhChe" pitchFamily="49" charset="-127"/>
                <a:cs typeface="Mongolian Baiti" panose="03000500000000000000" pitchFamily="66" charset="0"/>
              </a:rPr>
              <a:t>Karla Roučka</a:t>
            </a:r>
          </a:p>
          <a:p>
            <a:pPr algn="ctr" eaLnBrk="0" hangingPunct="0">
              <a:defRPr/>
            </a:pPr>
            <a:r>
              <a:rPr lang="cs-CZ" sz="2400" dirty="0">
                <a:ln w="3175">
                  <a:noFill/>
                </a:ln>
                <a:solidFill>
                  <a:srgbClr val="660066"/>
                </a:solidFill>
                <a:effectLst>
                  <a:outerShdw blurRad="38100" dist="38100" dir="2700000" algn="tl">
                    <a:srgbClr val="000000">
                      <a:alpha val="43137"/>
                    </a:srgbClr>
                  </a:outerShdw>
                </a:effectLst>
                <a:latin typeface="Mongolian Baiti" panose="03000500000000000000" pitchFamily="66" charset="0"/>
                <a:ea typeface="GungsuhChe" pitchFamily="49" charset="-127"/>
                <a:cs typeface="Mongolian Baiti" panose="03000500000000000000" pitchFamily="66" charset="0"/>
              </a:rPr>
              <a:t>Romana Linharta</a:t>
            </a:r>
          </a:p>
          <a:p>
            <a:pPr algn="ctr" eaLnBrk="0" hangingPunct="0">
              <a:defRPr/>
            </a:pPr>
            <a:r>
              <a:rPr lang="cs-CZ" sz="2000" u="sng" dirty="0">
                <a:ln w="19050">
                  <a:noFill/>
                </a:ln>
                <a:solidFill>
                  <a:srgbClr val="00B050"/>
                </a:solidFill>
                <a:effectLst>
                  <a:outerShdw blurRad="38100" dist="38100" dir="2700000" algn="tl">
                    <a:srgbClr val="000000">
                      <a:alpha val="43137"/>
                    </a:srgbClr>
                  </a:outerShdw>
                </a:effectLst>
                <a:latin typeface="Georgia Pro Black" panose="02040A02050405020203" pitchFamily="18" charset="0"/>
                <a:ea typeface="GungsuhChe" pitchFamily="49" charset="-127"/>
                <a:cs typeface="Arial" panose="020B0604020202020204" pitchFamily="34"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solidFill>
                  <a:srgbClr val="660066"/>
                </a:solidFill>
                <a:effectLst>
                  <a:outerShdw blurRad="38100" dist="38100" dir="2700000" algn="tl">
                    <a:srgbClr val="000000">
                      <a:alpha val="43137"/>
                    </a:srgbClr>
                  </a:outerShdw>
                </a:effectLst>
                <a:latin typeface="Mongolian Baiti" panose="03000500000000000000" pitchFamily="66" charset="0"/>
                <a:ea typeface="GungsuhChe" pitchFamily="49" charset="-127"/>
                <a:cs typeface="Mongolian Baiti" panose="03000500000000000000" pitchFamily="66" charset="0"/>
              </a:rPr>
              <a:t>Petra Kalistu</a:t>
            </a:r>
            <a:endParaRPr lang="cs-CZ" sz="2000" dirty="0">
              <a:ln w="3175">
                <a:noFill/>
              </a:ln>
              <a:solidFill>
                <a:srgbClr val="660066"/>
              </a:solidFill>
              <a:effectLst>
                <a:outerShdw blurRad="38100" dist="38100" dir="2700000" algn="tl">
                  <a:srgbClr val="000000">
                    <a:alpha val="43137"/>
                  </a:srgbClr>
                </a:outerShdw>
              </a:effectLst>
              <a:latin typeface="Mongolian Baiti" panose="03000500000000000000" pitchFamily="66" charset="0"/>
              <a:ea typeface="GungsuhChe" pitchFamily="49" charset="-127"/>
              <a:cs typeface="Mongolian Baiti" panose="03000500000000000000" pitchFamily="66" charset="0"/>
            </a:endParaRPr>
          </a:p>
        </p:txBody>
      </p:sp>
      <p:sp>
        <p:nvSpPr>
          <p:cNvPr id="16" name="TextovéPole 15"/>
          <p:cNvSpPr txBox="1"/>
          <p:nvPr/>
        </p:nvSpPr>
        <p:spPr>
          <a:xfrm>
            <a:off x="71984" y="1027212"/>
            <a:ext cx="4608512" cy="523220"/>
          </a:xfrm>
          <a:prstGeom prst="rect">
            <a:avLst/>
          </a:prstGeom>
          <a:pattFill prst="lgGrid">
            <a:fgClr>
              <a:schemeClr val="accent1"/>
            </a:fgClr>
            <a:bgClr>
              <a:schemeClr val="bg1"/>
            </a:bgClr>
          </a:pattFill>
          <a:ln w="28575" cap="rnd">
            <a:solidFill>
              <a:srgbClr val="FFC000"/>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solidFill>
                  <a:srgbClr val="000066"/>
                </a:solidFill>
                <a:effectLst/>
                <a:latin typeface="Rockwell Extra Bold" panose="02060903040505020403" pitchFamily="18" charset="0"/>
                <a:ea typeface="Segoe UI Black" panose="020B0A02040204020203"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71984" y="2827412"/>
            <a:ext cx="4608512" cy="1331436"/>
          </a:xfrm>
          <a:prstGeom prst="rect">
            <a:avLst/>
          </a:prstGeom>
          <a:blipFill>
            <a:blip r:embed="rId5">
              <a:alphaModFix amt="70000"/>
            </a:blip>
            <a:tile tx="0" ty="0" sx="100000" sy="100000" flip="none" algn="tl"/>
          </a:blipFill>
          <a:ln w="31750" cmpd="sng">
            <a:solidFill>
              <a:srgbClr val="CC3399"/>
            </a:solidFill>
            <a:prstDash val="solid"/>
            <a:miter lim="800000"/>
            <a:headEnd/>
            <a:tailEnd/>
          </a:ln>
          <a:effectLst>
            <a:innerShdw blurRad="647700" dist="1498600">
              <a:srgbClr val="99FF33">
                <a:alpha val="61961"/>
              </a:srgb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800" dirty="0">
                <a:ln w="28575" cap="rnd" cmpd="dbl">
                  <a:noFill/>
                  <a:bevel/>
                </a:ln>
                <a:solidFill>
                  <a:srgbClr val="FFFF00"/>
                </a:solidFill>
                <a:effectLst>
                  <a:outerShdw blurRad="38100" dist="38100" dir="2700000" algn="tl">
                    <a:srgbClr val="000000">
                      <a:alpha val="43137"/>
                    </a:srgbClr>
                  </a:outerShdw>
                </a:effectLst>
                <a:latin typeface="Bodoni MT Black" panose="02070A03080606020203" pitchFamily="18" charset="0"/>
                <a:ea typeface="Gungsuh" pitchFamily="18" charset="-127"/>
                <a:cs typeface="Arial" panose="020B0604020202020204" pitchFamily="34" charset="0"/>
              </a:rPr>
              <a:t>TJ Spartak Perštejn</a:t>
            </a:r>
          </a:p>
        </p:txBody>
      </p:sp>
      <p:sp>
        <p:nvSpPr>
          <p:cNvPr id="4" name="TextovéPole 3"/>
          <p:cNvSpPr txBox="1"/>
          <p:nvPr/>
        </p:nvSpPr>
        <p:spPr>
          <a:xfrm>
            <a:off x="5400576" y="91108"/>
            <a:ext cx="4680520" cy="6924973"/>
          </a:xfrm>
          <a:prstGeom prst="rect">
            <a:avLst/>
          </a:prstGeom>
          <a:blipFill>
            <a:blip r:embed="rId6">
              <a:alphaModFix amt="70000"/>
            </a:blip>
            <a:stretch>
              <a:fillRect/>
            </a:stretch>
          </a:blipFill>
          <a:ln w="92075">
            <a:solidFill>
              <a:srgbClr val="FF66FF"/>
            </a:solidFill>
            <a:prstDash val="sysDot"/>
          </a:ln>
          <a:effectLst>
            <a:glow rad="101600">
              <a:srgbClr val="FFFF66">
                <a:alpha val="40000"/>
              </a:srgbClr>
            </a:glow>
            <a:softEdge rad="0"/>
          </a:effectLst>
        </p:spPr>
        <p:txBody>
          <a:bodyPr wrap="square" rtlCol="0">
            <a:spAutoFit/>
          </a:bodyPr>
          <a:lstStyle/>
          <a:p>
            <a:pPr algn="just"/>
            <a:r>
              <a:rPr lang="cs-CZ" sz="2000" i="1" dirty="0">
                <a:latin typeface="Arial Black" panose="020B0A04020102020204" pitchFamily="34" charset="0"/>
              </a:rPr>
              <a:t>Pro letošní ročník se s Vámi loučíme. Přejeme fanouškům pěknou dovolenou, těm mladším pohodové prázdniny. Věříme, že se Vám na hřišti ve Štětí líbilo a spolu s fotbalisty jste zažili mnoho příjemných fotbalových zážitků. Na podzim Vás zveme zpátky a už teď těšíme se na Vaše povzbuzování</a:t>
            </a:r>
          </a:p>
          <a:p>
            <a:pPr algn="just"/>
            <a:endParaRPr lang="cs-CZ" sz="2000" dirty="0">
              <a:latin typeface="Arial Black" panose="020B0A04020102020204" pitchFamily="34" charset="0"/>
            </a:endParaRPr>
          </a:p>
          <a:p>
            <a:pPr algn="just"/>
            <a:endParaRPr lang="cs-CZ" sz="2000" dirty="0">
              <a:latin typeface="Arial Black" panose="020B0A04020102020204" pitchFamily="34" charset="0"/>
            </a:endParaRPr>
          </a:p>
          <a:p>
            <a:pPr algn="just"/>
            <a:endParaRPr lang="cs-CZ" sz="2000" dirty="0">
              <a:latin typeface="Arial Black" panose="020B0A04020102020204" pitchFamily="34" charset="0"/>
            </a:endParaRPr>
          </a:p>
          <a:p>
            <a:pPr algn="just"/>
            <a:endParaRPr lang="cs-CZ" sz="2000" dirty="0">
              <a:latin typeface="Arial Black" panose="020B0A04020102020204" pitchFamily="34" charset="0"/>
            </a:endParaRPr>
          </a:p>
          <a:p>
            <a:pPr algn="just"/>
            <a:endParaRPr lang="cs-CZ" sz="2000" dirty="0">
              <a:latin typeface="Arial Black" panose="020B0A04020102020204" pitchFamily="34" charset="0"/>
            </a:endParaRPr>
          </a:p>
          <a:p>
            <a:pPr algn="just"/>
            <a:r>
              <a:rPr lang="cs-CZ" sz="2000" dirty="0">
                <a:latin typeface="Arial Black" panose="020B0A04020102020204" pitchFamily="34" charset="0"/>
              </a:rPr>
              <a:t> </a:t>
            </a:r>
          </a:p>
          <a:p>
            <a:pPr algn="just"/>
            <a:endParaRPr lang="cs-CZ" sz="2400" dirty="0">
              <a:latin typeface="Arial Black" panose="020B0A04020102020204" pitchFamily="34" charset="0"/>
            </a:endParaRPr>
          </a:p>
          <a:p>
            <a:pPr algn="just"/>
            <a:r>
              <a:rPr lang="cs-CZ" sz="2800" dirty="0">
                <a:latin typeface="Arial Black" panose="020B0A04020102020204" pitchFamily="34" charset="0"/>
              </a:rPr>
              <a:t>                               </a:t>
            </a:r>
          </a:p>
          <a:p>
            <a:pPr algn="just"/>
            <a:r>
              <a:rPr lang="cs-CZ" sz="2800" dirty="0">
                <a:latin typeface="Arial Black" panose="020B0A04020102020204" pitchFamily="34" charset="0"/>
              </a:rPr>
              <a:t>                 </a:t>
            </a:r>
          </a:p>
          <a:p>
            <a:pPr algn="just"/>
            <a:r>
              <a:rPr lang="cs-CZ" sz="2800" dirty="0">
                <a:latin typeface="Arial Black" panose="020B0A04020102020204" pitchFamily="34" charset="0"/>
              </a:rPr>
              <a:t>      </a:t>
            </a:r>
            <a:r>
              <a:rPr lang="cs-CZ" sz="4400" dirty="0">
                <a:solidFill>
                  <a:srgbClr val="FF0066"/>
                </a:solidFill>
                <a:latin typeface="Mongolian Baiti" panose="03000500000000000000" pitchFamily="66" charset="0"/>
                <a:cs typeface="Mongolian Baiti" panose="03000500000000000000" pitchFamily="66" charset="0"/>
              </a:rPr>
              <a:t>Štětí   do toho</a:t>
            </a:r>
            <a:endParaRPr lang="cs-CZ" sz="2800" dirty="0">
              <a:solidFill>
                <a:srgbClr val="FF0066"/>
              </a:solidFill>
              <a:latin typeface="Mongolian Baiti" panose="03000500000000000000" pitchFamily="66" charset="0"/>
              <a:cs typeface="Mongolian Baiti" panose="03000500000000000000" pitchFamily="66" charset="0"/>
            </a:endParaRPr>
          </a:p>
        </p:txBody>
      </p:sp>
      <p:pic>
        <p:nvPicPr>
          <p:cNvPr id="5" name="Obrázek 4"/>
          <p:cNvPicPr>
            <a:picLocks noChangeAspect="1"/>
          </p:cNvPicPr>
          <p:nvPr/>
        </p:nvPicPr>
        <p:blipFill>
          <a:blip r:embed="rId7"/>
          <a:stretch>
            <a:fillRect/>
          </a:stretch>
        </p:blipFill>
        <p:spPr>
          <a:xfrm>
            <a:off x="6593884" y="3619500"/>
            <a:ext cx="2365911" cy="2218903"/>
          </a:xfrm>
          <a:prstGeom prst="rect">
            <a:avLst/>
          </a:prstGeom>
        </p:spPr>
      </p:pic>
      <p:pic>
        <p:nvPicPr>
          <p:cNvPr id="2" name="Obrázek 1" descr="Free vector graphic: &lt;strong&gt;Soccer&lt;/strong&gt;, Ball, &lt;strong&gt;Football&lt;/strong&gt;, Player - Free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0236" y="6859860"/>
            <a:ext cx="322108" cy="296440"/>
          </a:xfrm>
          <a:prstGeom prst="rect">
            <a:avLst/>
          </a:prstGeom>
        </p:spPr>
      </p:pic>
      <p:pic>
        <p:nvPicPr>
          <p:cNvPr id="3" name="Obrázek 2"/>
          <p:cNvPicPr>
            <a:picLocks noChangeAspect="1"/>
          </p:cNvPicPr>
          <p:nvPr/>
        </p:nvPicPr>
        <p:blipFill>
          <a:blip r:embed="rId9"/>
          <a:stretch>
            <a:fillRect/>
          </a:stretch>
        </p:blipFill>
        <p:spPr>
          <a:xfrm>
            <a:off x="672546" y="6874569"/>
            <a:ext cx="383052" cy="3644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728168" y="7002164"/>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423351"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graphicFrame>
        <p:nvGraphicFramePr>
          <p:cNvPr id="12" name="Tabulka 11"/>
          <p:cNvGraphicFramePr>
            <a:graphicFrameLocks noGrp="1"/>
          </p:cNvGraphicFramePr>
          <p:nvPr>
            <p:extLst>
              <p:ext uri="{D42A27DB-BD31-4B8C-83A1-F6EECF244321}">
                <p14:modId xmlns:p14="http://schemas.microsoft.com/office/powerpoint/2010/main" val="3199942315"/>
              </p:ext>
            </p:extLst>
          </p:nvPr>
        </p:nvGraphicFramePr>
        <p:xfrm>
          <a:off x="181972" y="1315244"/>
          <a:ext cx="4608512" cy="5630226"/>
        </p:xfrm>
        <a:graphic>
          <a:graphicData uri="http://schemas.openxmlformats.org/drawingml/2006/table">
            <a:tbl>
              <a:tblPr/>
              <a:tblGrid>
                <a:gridCol w="1485618">
                  <a:extLst>
                    <a:ext uri="{9D8B030D-6E8A-4147-A177-3AD203B41FA5}">
                      <a16:colId xmlns:a16="http://schemas.microsoft.com/office/drawing/2014/main" val="1988579078"/>
                    </a:ext>
                  </a:extLst>
                </a:gridCol>
                <a:gridCol w="953272">
                  <a:extLst>
                    <a:ext uri="{9D8B030D-6E8A-4147-A177-3AD203B41FA5}">
                      <a16:colId xmlns:a16="http://schemas.microsoft.com/office/drawing/2014/main" val="1719161016"/>
                    </a:ext>
                  </a:extLst>
                </a:gridCol>
                <a:gridCol w="1138974">
                  <a:extLst>
                    <a:ext uri="{9D8B030D-6E8A-4147-A177-3AD203B41FA5}">
                      <a16:colId xmlns:a16="http://schemas.microsoft.com/office/drawing/2014/main" val="4132494396"/>
                    </a:ext>
                  </a:extLst>
                </a:gridCol>
                <a:gridCol w="1030648">
                  <a:extLst>
                    <a:ext uri="{9D8B030D-6E8A-4147-A177-3AD203B41FA5}">
                      <a16:colId xmlns:a16="http://schemas.microsoft.com/office/drawing/2014/main" val="1640753685"/>
                    </a:ext>
                  </a:extLst>
                </a:gridCol>
              </a:tblGrid>
              <a:tr h="302182">
                <a:tc>
                  <a:txBody>
                    <a:bodyPr/>
                    <a:lstStyle/>
                    <a:p>
                      <a:pPr algn="ctr" fontAlgn="ctr"/>
                      <a:r>
                        <a:rPr lang="cs-CZ" sz="1100" b="0" i="0" u="none" strike="noStrike">
                          <a:solidFill>
                            <a:srgbClr val="000000"/>
                          </a:solidFill>
                          <a:effectLst/>
                          <a:latin typeface="Arial Black" panose="020B0A04020102020204" pitchFamily="34" charset="0"/>
                        </a:rPr>
                        <a:t>Hráč</a:t>
                      </a:r>
                    </a:p>
                  </a:txBody>
                  <a:tcPr marL="8701" marR="8701" marT="8701" marB="0" anchor="ctr">
                    <a:lnL>
                      <a:noFill/>
                    </a:lnL>
                    <a:lnR>
                      <a:noFill/>
                    </a:lnR>
                    <a:lnT>
                      <a:noFill/>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cs-CZ" sz="1100" b="1" i="0" u="none" strike="noStrike">
                          <a:solidFill>
                            <a:srgbClr val="000000"/>
                          </a:solidFill>
                          <a:effectLst/>
                          <a:latin typeface="Arial Black" panose="020B0A04020102020204" pitchFamily="34" charset="0"/>
                        </a:rPr>
                        <a:t>Jaro</a:t>
                      </a:r>
                    </a:p>
                  </a:txBody>
                  <a:tcPr marL="8701" marR="8701" marT="8701" marB="0" anchor="ctr">
                    <a:lnL>
                      <a:noFill/>
                    </a:lnL>
                    <a:lnR>
                      <a:noFill/>
                    </a:lnR>
                    <a:lnT>
                      <a:noFill/>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cs-CZ" sz="1100" b="1" i="0" u="none" strike="noStrike">
                          <a:solidFill>
                            <a:srgbClr val="000000"/>
                          </a:solidFill>
                          <a:effectLst/>
                          <a:latin typeface="Arial Black" panose="020B0A04020102020204" pitchFamily="34" charset="0"/>
                        </a:rPr>
                        <a:t>Podzim</a:t>
                      </a:r>
                    </a:p>
                  </a:txBody>
                  <a:tcPr marL="8701" marR="8701" marT="8701" marB="0" anchor="ctr">
                    <a:lnL>
                      <a:noFill/>
                    </a:lnL>
                    <a:lnR>
                      <a:noFill/>
                    </a:lnR>
                    <a:lnT>
                      <a:noFill/>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cs-CZ" sz="1100" b="1" i="0" u="none" strike="noStrike">
                          <a:solidFill>
                            <a:srgbClr val="000000"/>
                          </a:solidFill>
                          <a:effectLst/>
                          <a:latin typeface="Arial Black" panose="020B0A04020102020204" pitchFamily="34" charset="0"/>
                        </a:rPr>
                        <a:t>Celkem</a:t>
                      </a:r>
                    </a:p>
                  </a:txBody>
                  <a:tcPr marL="8701" marR="8701" marT="8701" marB="0" anchor="ctr">
                    <a:lnL>
                      <a:noFill/>
                    </a:lnL>
                    <a:lnR>
                      <a:noFill/>
                    </a:lnR>
                    <a:lnT>
                      <a:noFill/>
                    </a:lnT>
                    <a:lnB w="25400" cap="flat" cmpd="dbl"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14611503"/>
                  </a:ext>
                </a:extLst>
              </a:tr>
              <a:tr h="302182">
                <a:tc>
                  <a:txBody>
                    <a:bodyPr/>
                    <a:lstStyle/>
                    <a:p>
                      <a:pPr algn="ctr" fontAlgn="ctr"/>
                      <a:r>
                        <a:rPr lang="cs-CZ" sz="1100" b="1" i="0" u="none" strike="noStrike">
                          <a:solidFill>
                            <a:srgbClr val="000000"/>
                          </a:solidFill>
                          <a:effectLst/>
                          <a:latin typeface="Arial Black" panose="020B0A04020102020204" pitchFamily="34" charset="0"/>
                        </a:rPr>
                        <a:t>Vokoun Jiří</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Black" panose="020B0A04020102020204" pitchFamily="34" charset="0"/>
                        </a:rPr>
                        <a:t>11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151515"/>
                          </a:solidFill>
                          <a:effectLst/>
                          <a:latin typeface="Arial Black" panose="020B0A04020102020204" pitchFamily="34" charset="0"/>
                        </a:rPr>
                        <a:t>4</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15</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49040747"/>
                  </a:ext>
                </a:extLst>
              </a:tr>
              <a:tr h="302182">
                <a:tc>
                  <a:txBody>
                    <a:bodyPr/>
                    <a:lstStyle/>
                    <a:p>
                      <a:pPr algn="ctr" fontAlgn="ctr"/>
                      <a:r>
                        <a:rPr lang="cs-CZ" sz="1100" b="1" i="0" u="none" strike="noStrike" dirty="0">
                          <a:solidFill>
                            <a:srgbClr val="151515"/>
                          </a:solidFill>
                          <a:effectLst/>
                          <a:latin typeface="Arial Black" panose="020B0A04020102020204" pitchFamily="34" charset="0"/>
                        </a:rPr>
                        <a:t>Brandejs David</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Black" panose="020B0A04020102020204" pitchFamily="34" charset="0"/>
                        </a:rPr>
                        <a:t>14</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14</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57942841"/>
                  </a:ext>
                </a:extLst>
              </a:tr>
              <a:tr h="302182">
                <a:tc>
                  <a:txBody>
                    <a:bodyPr/>
                    <a:lstStyle/>
                    <a:p>
                      <a:pPr algn="ctr" fontAlgn="ctr"/>
                      <a:r>
                        <a:rPr lang="cs-CZ" sz="1100" b="1" i="0" u="none" strike="noStrike">
                          <a:solidFill>
                            <a:srgbClr val="000000"/>
                          </a:solidFill>
                          <a:effectLst/>
                          <a:latin typeface="Arial Black" panose="020B0A04020102020204" pitchFamily="34" charset="0"/>
                        </a:rPr>
                        <a:t>Faust Marek</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Black" panose="020B0A04020102020204" pitchFamily="34" charset="0"/>
                        </a:rPr>
                        <a:t>3</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151515"/>
                          </a:solidFill>
                          <a:effectLst/>
                          <a:latin typeface="Arial Black" panose="020B0A04020102020204" pitchFamily="34" charset="0"/>
                        </a:rPr>
                        <a:t>4</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7</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28606288"/>
                  </a:ext>
                </a:extLst>
              </a:tr>
              <a:tr h="302182">
                <a:tc>
                  <a:txBody>
                    <a:bodyPr/>
                    <a:lstStyle/>
                    <a:p>
                      <a:pPr algn="ctr" fontAlgn="ctr"/>
                      <a:r>
                        <a:rPr lang="cs-CZ" sz="1100" b="1" i="0" u="none" strike="noStrike">
                          <a:solidFill>
                            <a:srgbClr val="000000"/>
                          </a:solidFill>
                          <a:effectLst/>
                          <a:latin typeface="Arial Black" panose="020B0A04020102020204" pitchFamily="34" charset="0"/>
                        </a:rPr>
                        <a:t>Rejman Martin</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Black" panose="020B0A04020102020204" pitchFamily="34" charset="0"/>
                        </a:rPr>
                        <a:t>6</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6</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89096310"/>
                  </a:ext>
                </a:extLst>
              </a:tr>
              <a:tr h="302182">
                <a:tc>
                  <a:txBody>
                    <a:bodyPr/>
                    <a:lstStyle/>
                    <a:p>
                      <a:pPr algn="ctr" fontAlgn="ctr"/>
                      <a:r>
                        <a:rPr lang="cs-CZ" sz="1100" b="1" i="0" u="none" strike="noStrike">
                          <a:solidFill>
                            <a:srgbClr val="000000"/>
                          </a:solidFill>
                          <a:effectLst/>
                          <a:latin typeface="Arial Black" panose="020B0A04020102020204" pitchFamily="34" charset="0"/>
                        </a:rPr>
                        <a:t>Walter Matěj</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Black" panose="020B0A04020102020204" pitchFamily="34" charset="0"/>
                        </a:rPr>
                        <a:t>5</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5</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34876862"/>
                  </a:ext>
                </a:extLst>
              </a:tr>
              <a:tr h="302182">
                <a:tc>
                  <a:txBody>
                    <a:bodyPr/>
                    <a:lstStyle/>
                    <a:p>
                      <a:pPr algn="ctr" fontAlgn="ctr"/>
                      <a:r>
                        <a:rPr lang="cs-CZ" sz="1100" b="1" i="0" u="none" strike="noStrike">
                          <a:solidFill>
                            <a:srgbClr val="000000"/>
                          </a:solidFill>
                          <a:effectLst/>
                          <a:latin typeface="Arial Black" panose="020B0A04020102020204" pitchFamily="34" charset="0"/>
                        </a:rPr>
                        <a:t>Mencl David</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Black" panose="020B0A04020102020204" pitchFamily="34" charset="0"/>
                        </a:rPr>
                        <a:t>3</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4</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89751005"/>
                  </a:ext>
                </a:extLst>
              </a:tr>
              <a:tr h="302182">
                <a:tc>
                  <a:txBody>
                    <a:bodyPr/>
                    <a:lstStyle/>
                    <a:p>
                      <a:pPr algn="ctr" fontAlgn="ctr"/>
                      <a:r>
                        <a:rPr lang="cs-CZ" sz="1100" b="1" i="0" u="none" strike="noStrike">
                          <a:solidFill>
                            <a:srgbClr val="000000"/>
                          </a:solidFill>
                          <a:effectLst/>
                          <a:latin typeface="Arial Black" panose="020B0A04020102020204" pitchFamily="34" charset="0"/>
                        </a:rPr>
                        <a:t>Vacek Jiří</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151515"/>
                          </a:solidFill>
                          <a:effectLst/>
                          <a:latin typeface="Arial Black" panose="020B0A04020102020204" pitchFamily="34" charset="0"/>
                        </a:rPr>
                        <a:t>2</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3</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31301380"/>
                  </a:ext>
                </a:extLst>
              </a:tr>
              <a:tr h="302182">
                <a:tc>
                  <a:txBody>
                    <a:bodyPr/>
                    <a:lstStyle/>
                    <a:p>
                      <a:pPr algn="ctr" fontAlgn="ctr"/>
                      <a:r>
                        <a:rPr lang="cs-CZ" sz="1100" b="1" i="0" u="none" strike="noStrike">
                          <a:solidFill>
                            <a:srgbClr val="151515"/>
                          </a:solidFill>
                          <a:effectLst/>
                          <a:latin typeface="Arial Black" panose="020B0A04020102020204" pitchFamily="34" charset="0"/>
                        </a:rPr>
                        <a:t>Křtěn Jiří</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Black" panose="020B0A04020102020204" pitchFamily="34" charset="0"/>
                        </a:rPr>
                        <a:t>3</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3</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40553249"/>
                  </a:ext>
                </a:extLst>
              </a:tr>
              <a:tr h="302182">
                <a:tc>
                  <a:txBody>
                    <a:bodyPr/>
                    <a:lstStyle/>
                    <a:p>
                      <a:pPr algn="ctr" fontAlgn="ctr"/>
                      <a:r>
                        <a:rPr lang="cs-CZ" sz="1100" b="1" i="0" u="none" strike="noStrike">
                          <a:solidFill>
                            <a:srgbClr val="000000"/>
                          </a:solidFill>
                          <a:effectLst/>
                          <a:latin typeface="Arial Black" panose="020B0A04020102020204" pitchFamily="34" charset="0"/>
                        </a:rPr>
                        <a:t>Šraga David</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Black" panose="020B0A04020102020204" pitchFamily="34" charset="0"/>
                        </a:rPr>
                        <a:t>2</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51515"/>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Black" panose="020B0A04020102020204" pitchFamily="34" charset="0"/>
                        </a:rPr>
                        <a:t>2</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77071281"/>
                  </a:ext>
                </a:extLst>
              </a:tr>
              <a:tr h="302182">
                <a:tc>
                  <a:txBody>
                    <a:bodyPr/>
                    <a:lstStyle/>
                    <a:p>
                      <a:pPr algn="ctr" fontAlgn="ctr"/>
                      <a:r>
                        <a:rPr lang="cs-CZ" sz="1100" b="1" i="0" u="none" strike="noStrike">
                          <a:solidFill>
                            <a:srgbClr val="000000"/>
                          </a:solidFill>
                          <a:effectLst/>
                          <a:latin typeface="Arial Black" panose="020B0A04020102020204" pitchFamily="34" charset="0"/>
                        </a:rPr>
                        <a:t>Slavíček Jakub</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Black" panose="020B0A04020102020204" pitchFamily="34" charset="0"/>
                        </a:rPr>
                        <a:t>2</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2</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68501479"/>
                  </a:ext>
                </a:extLst>
              </a:tr>
              <a:tr h="302182">
                <a:tc>
                  <a:txBody>
                    <a:bodyPr/>
                    <a:lstStyle/>
                    <a:p>
                      <a:pPr algn="ctr" fontAlgn="ctr"/>
                      <a:r>
                        <a:rPr lang="cs-CZ" sz="1100" b="1" i="0" u="none" strike="noStrike" dirty="0" err="1">
                          <a:solidFill>
                            <a:srgbClr val="151515"/>
                          </a:solidFill>
                          <a:effectLst/>
                          <a:latin typeface="Arial Black" panose="020B0A04020102020204" pitchFamily="34" charset="0"/>
                        </a:rPr>
                        <a:t>Kucler</a:t>
                      </a:r>
                      <a:r>
                        <a:rPr lang="cs-CZ" sz="1100" b="1" i="0" u="none" strike="noStrike" dirty="0">
                          <a:solidFill>
                            <a:srgbClr val="151515"/>
                          </a:solidFill>
                          <a:effectLst/>
                          <a:latin typeface="Arial Black" panose="020B0A04020102020204" pitchFamily="34" charset="0"/>
                        </a:rPr>
                        <a:t> Vladimír</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151515"/>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51515"/>
                          </a:solidFill>
                          <a:effectLst/>
                          <a:latin typeface="Arial Black" panose="020B0A04020102020204" pitchFamily="34" charset="0"/>
                        </a:rPr>
                        <a:t>2</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Black" panose="020B0A04020102020204" pitchFamily="34" charset="0"/>
                        </a:rPr>
                        <a:t>2</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56142630"/>
                  </a:ext>
                </a:extLst>
              </a:tr>
              <a:tr h="302182">
                <a:tc>
                  <a:txBody>
                    <a:bodyPr/>
                    <a:lstStyle/>
                    <a:p>
                      <a:pPr algn="ctr" fontAlgn="ctr"/>
                      <a:r>
                        <a:rPr lang="cs-CZ" sz="1100" b="1" i="0" u="none" strike="noStrike" dirty="0">
                          <a:solidFill>
                            <a:srgbClr val="151515"/>
                          </a:solidFill>
                          <a:effectLst/>
                          <a:latin typeface="Arial Black" panose="020B0A04020102020204" pitchFamily="34" charset="0"/>
                        </a:rPr>
                        <a:t>Svoboda František</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Black" panose="020B0A04020102020204" pitchFamily="34" charset="0"/>
                        </a:rPr>
                        <a:t>2</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effectLst/>
                          <a:latin typeface="Arial Black" panose="020B0A04020102020204" pitchFamily="34" charset="0"/>
                        </a:rPr>
                        <a:t>2</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36039972"/>
                  </a:ext>
                </a:extLst>
              </a:tr>
              <a:tr h="302182">
                <a:tc>
                  <a:txBody>
                    <a:bodyPr/>
                    <a:lstStyle/>
                    <a:p>
                      <a:pPr algn="ctr" fontAlgn="ctr"/>
                      <a:r>
                        <a:rPr lang="cs-CZ" sz="1100" b="1" i="0" u="none" strike="noStrike" dirty="0" err="1">
                          <a:solidFill>
                            <a:srgbClr val="151515"/>
                          </a:solidFill>
                          <a:effectLst/>
                          <a:latin typeface="Arial Black" panose="020B0A04020102020204" pitchFamily="34" charset="0"/>
                        </a:rPr>
                        <a:t>Ransdorf</a:t>
                      </a:r>
                      <a:r>
                        <a:rPr lang="cs-CZ" sz="1100" b="1" i="0" u="none" strike="noStrike" dirty="0">
                          <a:solidFill>
                            <a:srgbClr val="151515"/>
                          </a:solidFill>
                          <a:effectLst/>
                          <a:latin typeface="Arial Black" panose="020B0A04020102020204" pitchFamily="34" charset="0"/>
                        </a:rPr>
                        <a:t> Jiří</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51515"/>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51515"/>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07671573"/>
                  </a:ext>
                </a:extLst>
              </a:tr>
              <a:tr h="445774">
                <a:tc>
                  <a:txBody>
                    <a:bodyPr/>
                    <a:lstStyle/>
                    <a:p>
                      <a:pPr algn="ctr" fontAlgn="ctr"/>
                      <a:r>
                        <a:rPr lang="cs-CZ" sz="1100" b="1" i="0" u="none" strike="noStrike" dirty="0">
                          <a:solidFill>
                            <a:srgbClr val="151515"/>
                          </a:solidFill>
                          <a:effectLst/>
                          <a:latin typeface="Arial Black" panose="020B0A04020102020204" pitchFamily="34" charset="0"/>
                        </a:rPr>
                        <a:t>Stejskal Petr</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9543068"/>
                  </a:ext>
                </a:extLst>
              </a:tr>
              <a:tr h="302182">
                <a:tc>
                  <a:txBody>
                    <a:bodyPr/>
                    <a:lstStyle/>
                    <a:p>
                      <a:pPr algn="ctr" fontAlgn="ctr"/>
                      <a:r>
                        <a:rPr lang="cs-CZ" sz="1100" b="1" i="0" u="none" strike="noStrike" dirty="0" err="1">
                          <a:solidFill>
                            <a:srgbClr val="000000"/>
                          </a:solidFill>
                          <a:effectLst/>
                          <a:latin typeface="Arial Black" panose="020B0A04020102020204" pitchFamily="34" charset="0"/>
                        </a:rPr>
                        <a:t>Čámský</a:t>
                      </a:r>
                      <a:r>
                        <a:rPr lang="cs-CZ" sz="1100" b="1" i="0" u="none" strike="noStrike" dirty="0">
                          <a:solidFill>
                            <a:srgbClr val="000000"/>
                          </a:solidFill>
                          <a:effectLst/>
                          <a:latin typeface="Arial Black" panose="020B0A04020102020204" pitchFamily="34" charset="0"/>
                        </a:rPr>
                        <a:t> Milan</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02759001"/>
                  </a:ext>
                </a:extLst>
              </a:tr>
              <a:tr h="302182">
                <a:tc>
                  <a:txBody>
                    <a:bodyPr/>
                    <a:lstStyle/>
                    <a:p>
                      <a:pPr algn="ctr" fontAlgn="ctr"/>
                      <a:r>
                        <a:rPr lang="cs-CZ" sz="1100" b="1" i="0" u="none" strike="noStrike">
                          <a:solidFill>
                            <a:srgbClr val="151515"/>
                          </a:solidFill>
                          <a:effectLst/>
                          <a:latin typeface="Arial Black" panose="020B0A04020102020204" pitchFamily="34" charset="0"/>
                        </a:rPr>
                        <a:t>Beruška Dominik</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Black" panose="020B0A04020102020204" pitchFamily="34" charset="0"/>
                        </a:rPr>
                        <a:t>0</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effectLst/>
                          <a:latin typeface="Arial Black" panose="020B0A04020102020204" pitchFamily="34" charset="0"/>
                        </a:rPr>
                        <a:t>1</a:t>
                      </a:r>
                    </a:p>
                  </a:txBody>
                  <a:tcPr marL="8701" marR="8701" marT="8701"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2273418"/>
                  </a:ext>
                </a:extLst>
              </a:tr>
              <a:tr h="349540">
                <a:tc>
                  <a:txBody>
                    <a:bodyPr/>
                    <a:lstStyle/>
                    <a:p>
                      <a:pPr algn="ctr" fontAlgn="ctr"/>
                      <a:endParaRPr lang="cs-CZ" sz="800" b="0" i="0" u="none" strike="noStrike">
                        <a:solidFill>
                          <a:srgbClr val="000000"/>
                        </a:solidFill>
                        <a:effectLst/>
                        <a:latin typeface="Arial Black" panose="020B0A04020102020204" pitchFamily="34" charset="0"/>
                      </a:endParaRPr>
                    </a:p>
                  </a:txBody>
                  <a:tcPr marL="8701" marR="8701" marT="8701"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cs-CZ" sz="800" b="0" i="0" u="none" strike="noStrike">
                        <a:solidFill>
                          <a:srgbClr val="000000"/>
                        </a:solidFill>
                        <a:effectLst/>
                        <a:latin typeface="Arial Black" panose="020B0A04020102020204" pitchFamily="34" charset="0"/>
                      </a:endParaRPr>
                    </a:p>
                  </a:txBody>
                  <a:tcPr marL="8701" marR="8701" marT="8701"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cs-CZ" sz="800" b="0" i="0" u="none" strike="noStrike">
                        <a:solidFill>
                          <a:srgbClr val="000000"/>
                        </a:solidFill>
                        <a:effectLst/>
                        <a:latin typeface="Arial Black" panose="020B0A04020102020204" pitchFamily="34" charset="0"/>
                      </a:endParaRPr>
                    </a:p>
                  </a:txBody>
                  <a:tcPr marL="8701" marR="8701" marT="8701"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cs-CZ" sz="1300" b="0" i="0" u="none" strike="noStrike" dirty="0">
                          <a:solidFill>
                            <a:srgbClr val="000000"/>
                          </a:solidFill>
                          <a:effectLst/>
                          <a:latin typeface="Arial Black" panose="020B0A04020102020204" pitchFamily="34" charset="0"/>
                        </a:rPr>
                        <a:t>69</a:t>
                      </a:r>
                    </a:p>
                  </a:txBody>
                  <a:tcPr marL="8701" marR="8701" marT="8701"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12306272"/>
                  </a:ext>
                </a:extLst>
              </a:tr>
            </a:tbl>
          </a:graphicData>
        </a:graphic>
      </p:graphicFrame>
      <p:sp>
        <p:nvSpPr>
          <p:cNvPr id="4" name="TextovéPole 3"/>
          <p:cNvSpPr txBox="1"/>
          <p:nvPr/>
        </p:nvSpPr>
        <p:spPr>
          <a:xfrm>
            <a:off x="181972" y="163116"/>
            <a:ext cx="4608512" cy="1015663"/>
          </a:xfrm>
          <a:prstGeom prst="rect">
            <a:avLst/>
          </a:prstGeom>
          <a:gradFill>
            <a:gsLst>
              <a:gs pos="83000">
                <a:srgbClr val="00FF00"/>
              </a:gs>
              <a:gs pos="100000">
                <a:schemeClr val="accent1">
                  <a:lumMod val="30000"/>
                  <a:lumOff val="70000"/>
                </a:schemeClr>
              </a:gs>
            </a:gsLst>
            <a:lin ang="5400000" scaled="1"/>
          </a:gradFill>
          <a:ln>
            <a:solidFill>
              <a:srgbClr val="3333CC"/>
            </a:solidFill>
          </a:ln>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16 střelců se prozatím zapsalo do listiny střelců mužstva dospělých v ročníku 2017/2018</a:t>
            </a:r>
          </a:p>
        </p:txBody>
      </p:sp>
      <p:graphicFrame>
        <p:nvGraphicFramePr>
          <p:cNvPr id="16" name="Tabulka 15"/>
          <p:cNvGraphicFramePr>
            <a:graphicFrameLocks noGrp="1"/>
          </p:cNvGraphicFramePr>
          <p:nvPr>
            <p:extLst>
              <p:ext uri="{D42A27DB-BD31-4B8C-83A1-F6EECF244321}">
                <p14:modId xmlns:p14="http://schemas.microsoft.com/office/powerpoint/2010/main" val="2616518549"/>
              </p:ext>
            </p:extLst>
          </p:nvPr>
        </p:nvGraphicFramePr>
        <p:xfrm>
          <a:off x="5463622" y="3907532"/>
          <a:ext cx="4501883" cy="2894994"/>
        </p:xfrm>
        <a:graphic>
          <a:graphicData uri="http://schemas.openxmlformats.org/drawingml/2006/table">
            <a:tbl>
              <a:tblPr/>
              <a:tblGrid>
                <a:gridCol w="944414">
                  <a:extLst>
                    <a:ext uri="{9D8B030D-6E8A-4147-A177-3AD203B41FA5}">
                      <a16:colId xmlns:a16="http://schemas.microsoft.com/office/drawing/2014/main" val="923267070"/>
                    </a:ext>
                  </a:extLst>
                </a:gridCol>
                <a:gridCol w="1082363">
                  <a:extLst>
                    <a:ext uri="{9D8B030D-6E8A-4147-A177-3AD203B41FA5}">
                      <a16:colId xmlns:a16="http://schemas.microsoft.com/office/drawing/2014/main" val="3352958486"/>
                    </a:ext>
                  </a:extLst>
                </a:gridCol>
                <a:gridCol w="944414">
                  <a:extLst>
                    <a:ext uri="{9D8B030D-6E8A-4147-A177-3AD203B41FA5}">
                      <a16:colId xmlns:a16="http://schemas.microsoft.com/office/drawing/2014/main" val="503703544"/>
                    </a:ext>
                  </a:extLst>
                </a:gridCol>
                <a:gridCol w="724227">
                  <a:extLst>
                    <a:ext uri="{9D8B030D-6E8A-4147-A177-3AD203B41FA5}">
                      <a16:colId xmlns:a16="http://schemas.microsoft.com/office/drawing/2014/main" val="1717979172"/>
                    </a:ext>
                  </a:extLst>
                </a:gridCol>
                <a:gridCol w="806465">
                  <a:extLst>
                    <a:ext uri="{9D8B030D-6E8A-4147-A177-3AD203B41FA5}">
                      <a16:colId xmlns:a16="http://schemas.microsoft.com/office/drawing/2014/main" val="1081587980"/>
                    </a:ext>
                  </a:extLst>
                </a:gridCol>
              </a:tblGrid>
              <a:tr h="322418">
                <a:tc gridSpan="5">
                  <a:txBody>
                    <a:bodyPr/>
                    <a:lstStyle/>
                    <a:p>
                      <a:pPr algn="ctr" fontAlgn="ctr"/>
                      <a:r>
                        <a:rPr lang="cs-CZ" sz="1800" b="0" i="0" u="none" strike="noStrike" dirty="0">
                          <a:solidFill>
                            <a:srgbClr val="000000"/>
                          </a:solidFill>
                          <a:effectLst/>
                          <a:latin typeface="Arial Black" panose="020B0A04020102020204" pitchFamily="34" charset="0"/>
                        </a:rPr>
                        <a:t>Nadstavba I.A třída dorost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71665273"/>
                  </a:ext>
                </a:extLst>
              </a:tr>
              <a:tr h="353490">
                <a:tc>
                  <a:txBody>
                    <a:bodyPr/>
                    <a:lstStyle/>
                    <a:p>
                      <a:pPr algn="ctr" fontAlgn="ctr"/>
                      <a:r>
                        <a:rPr lang="cs-CZ" sz="1200" b="1" i="0" u="none" strike="noStrike">
                          <a:solidFill>
                            <a:srgbClr val="000000"/>
                          </a:solidFill>
                          <a:effectLst/>
                          <a:latin typeface="Arial" panose="020B0604020202020204" pitchFamily="34" charset="0"/>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effectLst/>
                          <a:latin typeface="Arial" panose="020B0604020202020204" pitchFamily="34" charset="0"/>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848700270"/>
                  </a:ext>
                </a:extLst>
              </a:tr>
              <a:tr h="378152">
                <a:tc>
                  <a:txBody>
                    <a:bodyPr/>
                    <a:lstStyle/>
                    <a:p>
                      <a:pPr algn="ctr" fontAlgn="ctr"/>
                      <a:r>
                        <a:rPr lang="cs-CZ" sz="1200" b="1" i="0" u="none" strike="noStrike">
                          <a:solidFill>
                            <a:srgbClr val="000000"/>
                          </a:solidFill>
                          <a:effectLst/>
                          <a:latin typeface="Arial" panose="020B0604020202020204" pitchFamily="34" charset="0"/>
                        </a:rPr>
                        <a:t>13.5.2018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volno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7094347"/>
                  </a:ext>
                </a:extLst>
              </a:tr>
              <a:tr h="426284">
                <a:tc>
                  <a:txBody>
                    <a:bodyPr/>
                    <a:lstStyle/>
                    <a:p>
                      <a:pPr algn="ctr" fontAlgn="ctr"/>
                      <a:r>
                        <a:rPr lang="cs-CZ" sz="1200" b="1" i="0" u="none" strike="noStrike" dirty="0">
                          <a:solidFill>
                            <a:srgbClr val="000000"/>
                          </a:solidFill>
                          <a:effectLst/>
                          <a:latin typeface="Arial" panose="020B0604020202020204" pitchFamily="34" charset="0"/>
                        </a:rPr>
                        <a:t>19.5.2018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SK Štětí, z.s.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SK Plaston Šluknov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2.N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41315771"/>
                  </a:ext>
                </a:extLst>
              </a:tr>
              <a:tr h="426284">
                <a:tc>
                  <a:txBody>
                    <a:bodyPr/>
                    <a:lstStyle/>
                    <a:p>
                      <a:pPr algn="ctr" fontAlgn="ctr"/>
                      <a:r>
                        <a:rPr lang="cs-CZ" sz="1200" b="1" i="0" u="none" strike="noStrike">
                          <a:solidFill>
                            <a:srgbClr val="000000"/>
                          </a:solidFill>
                          <a:effectLst/>
                          <a:latin typeface="Arial" panose="020B0604020202020204" pitchFamily="34" charset="0"/>
                        </a:rPr>
                        <a:t>27.5.2018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Jiskra Velké Břevno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85363253"/>
                  </a:ext>
                </a:extLst>
              </a:tr>
              <a:tr h="426284">
                <a:tc>
                  <a:txBody>
                    <a:bodyPr/>
                    <a:lstStyle/>
                    <a:p>
                      <a:pPr algn="ctr" fontAlgn="ctr"/>
                      <a:r>
                        <a:rPr lang="cs-CZ" sz="1200" b="1" i="0" u="none" strike="noStrike">
                          <a:solidFill>
                            <a:srgbClr val="000000"/>
                          </a:solidFill>
                          <a:effectLst/>
                          <a:latin typeface="Arial" panose="020B0604020202020204" pitchFamily="34" charset="0"/>
                        </a:rPr>
                        <a:t>3.6.2018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4.N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rPr>
                        <a:t>11:0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167807057"/>
                  </a:ext>
                </a:extLst>
              </a:tr>
              <a:tr h="378152">
                <a:tc>
                  <a:txBody>
                    <a:bodyPr/>
                    <a:lstStyle/>
                    <a:p>
                      <a:pPr algn="ctr" fontAlgn="ctr"/>
                      <a:r>
                        <a:rPr lang="cs-CZ" sz="1200" b="1" i="0" u="none" strike="noStrike">
                          <a:solidFill>
                            <a:srgbClr val="000000"/>
                          </a:solidFill>
                          <a:effectLst/>
                          <a:latin typeface="Arial" panose="020B0604020202020204" pitchFamily="34" charset="0"/>
                        </a:rPr>
                        <a:t>10.6.2018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Mojžíř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000000"/>
                          </a:solidFill>
                          <a:effectLst/>
                          <a:latin typeface="Arial" panose="020B0604020202020204" pitchFamily="34" charset="0"/>
                        </a:rPr>
                        <a:t> </a:t>
                      </a:r>
                      <a:r>
                        <a:rPr lang="cs-CZ" sz="1400" b="1" i="0" u="none" strike="noStrike" dirty="0">
                          <a:solidFill>
                            <a:srgbClr val="000000"/>
                          </a:solidFill>
                          <a:effectLst/>
                          <a:latin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38023301"/>
                  </a:ext>
                </a:extLst>
              </a:tr>
              <a:tr h="183930">
                <a:tc>
                  <a:txBody>
                    <a:bodyPr/>
                    <a:lstStyle/>
                    <a:p>
                      <a:pPr algn="ctr" rtl="0" fontAlgn="ctr"/>
                      <a:r>
                        <a:rPr lang="cs-CZ" sz="1000" b="1" i="0" u="none" strike="noStrike" dirty="0">
                          <a:solidFill>
                            <a:srgbClr val="000000"/>
                          </a:solidFill>
                          <a:effectLst/>
                          <a:latin typeface="Arial Black" panose="020B0A04020102020204" pitchFamily="34" charset="0"/>
                        </a:rPr>
                        <a:t>3. místo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Black" panose="020B0A04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Black" panose="020B0A04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Black" panose="020B0A04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Black" panose="020B0A04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64611365"/>
                  </a:ext>
                </a:extLst>
              </a:tr>
            </a:tbl>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1636159083"/>
              </p:ext>
            </p:extLst>
          </p:nvPr>
        </p:nvGraphicFramePr>
        <p:xfrm>
          <a:off x="5463621" y="57504"/>
          <a:ext cx="4501884" cy="3601750"/>
        </p:xfrm>
        <a:graphic>
          <a:graphicData uri="http://schemas.openxmlformats.org/drawingml/2006/table">
            <a:tbl>
              <a:tblPr/>
              <a:tblGrid>
                <a:gridCol w="836009">
                  <a:extLst>
                    <a:ext uri="{9D8B030D-6E8A-4147-A177-3AD203B41FA5}">
                      <a16:colId xmlns:a16="http://schemas.microsoft.com/office/drawing/2014/main" val="3959052509"/>
                    </a:ext>
                  </a:extLst>
                </a:gridCol>
                <a:gridCol w="745410">
                  <a:extLst>
                    <a:ext uri="{9D8B030D-6E8A-4147-A177-3AD203B41FA5}">
                      <a16:colId xmlns:a16="http://schemas.microsoft.com/office/drawing/2014/main" val="2791271893"/>
                    </a:ext>
                  </a:extLst>
                </a:gridCol>
                <a:gridCol w="263755">
                  <a:extLst>
                    <a:ext uri="{9D8B030D-6E8A-4147-A177-3AD203B41FA5}">
                      <a16:colId xmlns:a16="http://schemas.microsoft.com/office/drawing/2014/main" val="3942426189"/>
                    </a:ext>
                  </a:extLst>
                </a:gridCol>
                <a:gridCol w="709025">
                  <a:extLst>
                    <a:ext uri="{9D8B030D-6E8A-4147-A177-3AD203B41FA5}">
                      <a16:colId xmlns:a16="http://schemas.microsoft.com/office/drawing/2014/main" val="2354012251"/>
                    </a:ext>
                  </a:extLst>
                </a:gridCol>
                <a:gridCol w="763128">
                  <a:extLst>
                    <a:ext uri="{9D8B030D-6E8A-4147-A177-3AD203B41FA5}">
                      <a16:colId xmlns:a16="http://schemas.microsoft.com/office/drawing/2014/main" val="4111582397"/>
                    </a:ext>
                  </a:extLst>
                </a:gridCol>
                <a:gridCol w="421429">
                  <a:extLst>
                    <a:ext uri="{9D8B030D-6E8A-4147-A177-3AD203B41FA5}">
                      <a16:colId xmlns:a16="http://schemas.microsoft.com/office/drawing/2014/main" val="3727651114"/>
                    </a:ext>
                  </a:extLst>
                </a:gridCol>
                <a:gridCol w="763128">
                  <a:extLst>
                    <a:ext uri="{9D8B030D-6E8A-4147-A177-3AD203B41FA5}">
                      <a16:colId xmlns:a16="http://schemas.microsoft.com/office/drawing/2014/main" val="1994637711"/>
                    </a:ext>
                  </a:extLst>
                </a:gridCol>
              </a:tblGrid>
              <a:tr h="226316">
                <a:tc gridSpan="7">
                  <a:txBody>
                    <a:bodyPr/>
                    <a:lstStyle/>
                    <a:p>
                      <a:pPr algn="ctr" fontAlgn="ctr"/>
                      <a:r>
                        <a:rPr lang="cs-CZ" sz="1400" b="1" i="0" u="none" strike="noStrike" dirty="0">
                          <a:solidFill>
                            <a:srgbClr val="000000"/>
                          </a:solidFill>
                          <a:effectLst/>
                          <a:latin typeface="Arial" panose="020B0604020202020204" pitchFamily="34" charset="0"/>
                        </a:rPr>
                        <a:t>I. A třída skupina A dorost základní skupina</a:t>
                      </a:r>
                    </a:p>
                  </a:txBody>
                  <a:tcPr marL="8257" marR="8257" marT="8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71622792"/>
                  </a:ext>
                </a:extLst>
              </a:tr>
              <a:tr h="239628">
                <a:tc>
                  <a:txBody>
                    <a:bodyPr/>
                    <a:lstStyle/>
                    <a:p>
                      <a:pPr algn="ctr" fontAlgn="ctr"/>
                      <a:r>
                        <a:rPr lang="cs-CZ" sz="1000" b="1" i="0" u="none" strike="noStrike" dirty="0">
                          <a:solidFill>
                            <a:srgbClr val="000000"/>
                          </a:solidFill>
                          <a:effectLst/>
                          <a:latin typeface="Arial" panose="020B0604020202020204" pitchFamily="34" charset="0"/>
                        </a:rPr>
                        <a:t>Soupeř</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Datum</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Kde</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Výsledek</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Datum</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Kde</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Výsledek</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71780372"/>
                  </a:ext>
                </a:extLst>
              </a:tr>
              <a:tr h="319505">
                <a:tc>
                  <a:txBody>
                    <a:bodyPr/>
                    <a:lstStyle/>
                    <a:p>
                      <a:pPr algn="ctr"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Mojžíř</a:t>
                      </a:r>
                      <a:r>
                        <a:rPr lang="cs-CZ" sz="1000" b="1" i="0" u="none" strike="noStrike" dirty="0">
                          <a:solidFill>
                            <a:srgbClr val="000000"/>
                          </a:solidFill>
                          <a:effectLst/>
                          <a:latin typeface="Arial" panose="020B0604020202020204" pitchFamily="34" charset="0"/>
                        </a:rPr>
                        <a:t> </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26.08.2017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V</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29.10.2017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00971307"/>
                  </a:ext>
                </a:extLst>
              </a:tr>
              <a:tr h="319505">
                <a:tc>
                  <a:txBody>
                    <a:bodyPr/>
                    <a:lstStyle/>
                    <a:p>
                      <a:pPr algn="ctr" fontAlgn="ctr"/>
                      <a:r>
                        <a:rPr lang="cs-CZ" sz="1000" b="1" i="0" u="none" strike="noStrike">
                          <a:solidFill>
                            <a:srgbClr val="000000"/>
                          </a:solidFill>
                          <a:effectLst/>
                          <a:latin typeface="Arial" panose="020B0604020202020204" pitchFamily="34" charset="0"/>
                        </a:rPr>
                        <a:t>TJ Hvězda Trnovany</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02.09.2017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14:0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04.11.2017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V</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4:0</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740501218"/>
                  </a:ext>
                </a:extLst>
              </a:tr>
              <a:tr h="319505">
                <a:tc>
                  <a:txBody>
                    <a:bodyPr/>
                    <a:lstStyle/>
                    <a:p>
                      <a:pPr algn="ctr" fontAlgn="ctr"/>
                      <a:r>
                        <a:rPr lang="cs-CZ" sz="1000" b="1" i="0" u="none" strike="noStrike">
                          <a:solidFill>
                            <a:srgbClr val="000000"/>
                          </a:solidFill>
                          <a:effectLst/>
                          <a:latin typeface="Arial" panose="020B0604020202020204" pitchFamily="34" charset="0"/>
                        </a:rPr>
                        <a:t>TJ Vaňov/TJ Libouchec</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09.09.2017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V</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24.3.2018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6:1</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5900723"/>
                  </a:ext>
                </a:extLst>
              </a:tr>
              <a:tr h="319505">
                <a:tc>
                  <a:txBody>
                    <a:bodyPr/>
                    <a:lstStyle/>
                    <a:p>
                      <a:pPr algn="ctr" fontAlgn="ctr"/>
                      <a:r>
                        <a:rPr lang="cs-CZ" sz="1000" b="1" i="0" u="none" strike="noStrike">
                          <a:solidFill>
                            <a:srgbClr val="000000"/>
                          </a:solidFill>
                          <a:effectLst/>
                          <a:latin typeface="Arial" panose="020B0604020202020204" pitchFamily="34" charset="0"/>
                        </a:rPr>
                        <a:t>TJ Úštěk / Liběšice </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16.09.2017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D</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8:0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25.4.2018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V</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5:3</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530144213"/>
                  </a:ext>
                </a:extLst>
              </a:tr>
              <a:tr h="319505">
                <a:tc>
                  <a:txBody>
                    <a:bodyPr/>
                    <a:lstStyle/>
                    <a:p>
                      <a:pPr algn="ctr" fontAlgn="ctr"/>
                      <a:r>
                        <a:rPr lang="cs-CZ" sz="1000" b="1" i="0" u="none" strike="noStrike">
                          <a:solidFill>
                            <a:srgbClr val="000000"/>
                          </a:solidFill>
                          <a:effectLst/>
                          <a:latin typeface="Arial" panose="020B0604020202020204" pitchFamily="34" charset="0"/>
                        </a:rPr>
                        <a:t>SK Plaston Šluknov</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23.09.2017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V</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0:6</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7.4.2018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49358039"/>
                  </a:ext>
                </a:extLst>
              </a:tr>
              <a:tr h="319505">
                <a:tc>
                  <a:txBody>
                    <a:bodyPr/>
                    <a:lstStyle/>
                    <a:p>
                      <a:pPr algn="ctr" fontAlgn="ctr"/>
                      <a:r>
                        <a:rPr lang="cs-CZ" sz="1000" b="1" i="0" u="none" strike="noStrike">
                          <a:solidFill>
                            <a:srgbClr val="000000"/>
                          </a:solidFill>
                          <a:effectLst/>
                          <a:latin typeface="Arial" panose="020B0604020202020204" pitchFamily="34" charset="0"/>
                        </a:rPr>
                        <a:t>TJ Chlumec </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30.09.2017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6:0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14.4.2018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V</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566305668"/>
                  </a:ext>
                </a:extLst>
              </a:tr>
              <a:tr h="319505">
                <a:tc>
                  <a:txBody>
                    <a:bodyPr/>
                    <a:lstStyle/>
                    <a:p>
                      <a:pPr algn="ctr" fontAlgn="ctr"/>
                      <a:r>
                        <a:rPr lang="cs-CZ" sz="1000" b="1" i="0" u="none" strike="noStrike" dirty="0">
                          <a:solidFill>
                            <a:srgbClr val="000000"/>
                          </a:solidFill>
                          <a:effectLst/>
                          <a:latin typeface="Arial" panose="020B0604020202020204" pitchFamily="34" charset="0"/>
                        </a:rPr>
                        <a:t>TJ Skorotice</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07.10.2017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V</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22.4.2018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10:2</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7610042"/>
                  </a:ext>
                </a:extLst>
              </a:tr>
              <a:tr h="419109">
                <a:tc>
                  <a:txBody>
                    <a:bodyPr/>
                    <a:lstStyle/>
                    <a:p>
                      <a:pPr algn="ctr" fontAlgn="ctr"/>
                      <a:r>
                        <a:rPr lang="cs-CZ" sz="1000" b="1" i="0" u="none" strike="noStrike">
                          <a:solidFill>
                            <a:srgbClr val="000000"/>
                          </a:solidFill>
                          <a:effectLst/>
                          <a:latin typeface="Arial" panose="020B0604020202020204" pitchFamily="34" charset="0"/>
                        </a:rPr>
                        <a:t>FK Jiskra Velké Březno</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14.10.2017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5:0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29.4.2018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V</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3:2 PK</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7927321"/>
                  </a:ext>
                </a:extLst>
              </a:tr>
              <a:tr h="319505">
                <a:tc>
                  <a:txBody>
                    <a:bodyPr/>
                    <a:lstStyle/>
                    <a:p>
                      <a:pPr algn="ctr" fontAlgn="ctr"/>
                      <a:r>
                        <a:rPr lang="cs-CZ" sz="1000" b="1" i="0" u="none" strike="noStrike">
                          <a:solidFill>
                            <a:srgbClr val="000000"/>
                          </a:solidFill>
                          <a:effectLst/>
                          <a:latin typeface="Arial" panose="020B0604020202020204" pitchFamily="34" charset="0"/>
                        </a:rPr>
                        <a:t>1.FC Dubí </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22.10.2017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V</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5.5.2018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8:0</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03202710"/>
                  </a:ext>
                </a:extLst>
              </a:tr>
              <a:tr h="159753">
                <a:tc>
                  <a:txBody>
                    <a:bodyPr/>
                    <a:lstStyle/>
                    <a:p>
                      <a:pPr algn="ctr" fontAlgn="ctr"/>
                      <a:r>
                        <a:rPr lang="cs-CZ" sz="1000" b="1" i="0" u="none" strike="noStrike" dirty="0">
                          <a:solidFill>
                            <a:srgbClr val="000000"/>
                          </a:solidFill>
                          <a:effectLst/>
                          <a:latin typeface="Arial Black" panose="020B0A04020102020204" pitchFamily="34" charset="0"/>
                        </a:rPr>
                        <a:t>1. místo</a:t>
                      </a:r>
                    </a:p>
                  </a:txBody>
                  <a:tcPr marL="8257" marR="8257" marT="82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Black" panose="020B0A04020102020204" pitchFamily="34" charset="0"/>
                        </a:rPr>
                        <a:t>18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Black" panose="020B0A04020102020204" pitchFamily="34" charset="0"/>
                        </a:rPr>
                        <a:t>16</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Black" panose="020B0A04020102020204" pitchFamily="34" charset="0"/>
                        </a:rPr>
                        <a:t>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Black" panose="020B0A04020102020204" pitchFamily="34" charset="0"/>
                        </a:rPr>
                        <a:t>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Black" panose="020B0A04020102020204" pitchFamily="34" charset="0"/>
                        </a:rPr>
                        <a:t>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Black" panose="020B0A04020102020204" pitchFamily="34" charset="0"/>
                        </a:rPr>
                        <a:t>47 bodů</a:t>
                      </a:r>
                    </a:p>
                  </a:txBody>
                  <a:tcPr marL="8257" marR="8257" marT="82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530340497"/>
                  </a:ext>
                </a:extLst>
              </a:tr>
            </a:tbl>
          </a:graphicData>
        </a:graphic>
      </p:graphicFrame>
    </p:spTree>
    <p:extLst>
      <p:ext uri="{BB962C8B-B14F-4D97-AF65-F5344CB8AC3E}">
        <p14:creationId xmlns:p14="http://schemas.microsoft.com/office/powerpoint/2010/main" val="396314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7416800" y="6956658"/>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sp>
        <p:nvSpPr>
          <p:cNvPr id="7" name="TextovéPole 6"/>
          <p:cNvSpPr txBox="1"/>
          <p:nvPr/>
        </p:nvSpPr>
        <p:spPr>
          <a:xfrm>
            <a:off x="1728168" y="6956658"/>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8" name="TextovéPole 7">
            <a:extLst>
              <a:ext uri="{FF2B5EF4-FFF2-40B4-BE49-F238E27FC236}">
                <a16:creationId xmlns:a16="http://schemas.microsoft.com/office/drawing/2014/main" id="{E94AFF61-6D64-4955-9B15-6CAC45EDAB71}"/>
              </a:ext>
            </a:extLst>
          </p:cNvPr>
          <p:cNvSpPr txBox="1"/>
          <p:nvPr/>
        </p:nvSpPr>
        <p:spPr>
          <a:xfrm>
            <a:off x="143992" y="879542"/>
            <a:ext cx="4608514" cy="5940088"/>
          </a:xfrm>
          <a:prstGeom prst="rect">
            <a:avLst/>
          </a:prstGeom>
          <a:gradFill>
            <a:gsLst>
              <a:gs pos="73000">
                <a:srgbClr val="F21E1E">
                  <a:alpha val="56000"/>
                </a:srgbClr>
              </a:gs>
              <a:gs pos="33000">
                <a:srgbClr val="00FFFF"/>
              </a:gs>
            </a:gsLst>
            <a:lin ang="5400000" scaled="1"/>
          </a:gradFill>
          <a:effectLst>
            <a:softEdge rad="0"/>
          </a:effectLst>
        </p:spPr>
        <p:txBody>
          <a:bodyPr wrap="square" rtlCol="0">
            <a:spAutoFit/>
          </a:bodyPr>
          <a:lstStyle/>
          <a:p>
            <a:pPr algn="ctr"/>
            <a:r>
              <a:rPr lang="cs-CZ" sz="2000" dirty="0">
                <a:solidFill>
                  <a:srgbClr val="0000FF"/>
                </a:solidFill>
                <a:latin typeface="Arial Black" panose="020B0A04020102020204" pitchFamily="34" charset="0"/>
              </a:rPr>
              <a:t>Dorostenci ukončili letošní ročník I. A třídy minulý týden.</a:t>
            </a:r>
          </a:p>
          <a:p>
            <a:pPr algn="ctr"/>
            <a:endParaRPr lang="cs-CZ" sz="2000" dirty="0">
              <a:solidFill>
                <a:srgbClr val="0000FF"/>
              </a:solidFill>
              <a:latin typeface="Arial Black" panose="020B0A04020102020204" pitchFamily="34" charset="0"/>
            </a:endParaRPr>
          </a:p>
          <a:p>
            <a:pPr algn="ctr"/>
            <a:r>
              <a:rPr lang="cs-CZ" sz="2000" dirty="0">
                <a:solidFill>
                  <a:srgbClr val="0000FF"/>
                </a:solidFill>
                <a:latin typeface="Arial Black" panose="020B0A04020102020204" pitchFamily="34" charset="0"/>
              </a:rPr>
              <a:t>Základní část skupiny A vyhráli a v nadstavbové části pěti nejlepších mužstev ve skupině skončili na </a:t>
            </a:r>
            <a:r>
              <a:rPr lang="cs-CZ" sz="2000" dirty="0" smtClean="0">
                <a:solidFill>
                  <a:srgbClr val="0000FF"/>
                </a:solidFill>
                <a:latin typeface="Arial Black" panose="020B0A04020102020204" pitchFamily="34" charset="0"/>
              </a:rPr>
              <a:t>3. </a:t>
            </a:r>
            <a:r>
              <a:rPr lang="cs-CZ" sz="2000" dirty="0">
                <a:solidFill>
                  <a:srgbClr val="0000FF"/>
                </a:solidFill>
                <a:latin typeface="Arial Black" panose="020B0A04020102020204" pitchFamily="34" charset="0"/>
              </a:rPr>
              <a:t>místě.</a:t>
            </a:r>
          </a:p>
          <a:p>
            <a:pPr algn="ctr"/>
            <a:endParaRPr lang="cs-CZ" sz="2000" dirty="0">
              <a:solidFill>
                <a:srgbClr val="0000FF"/>
              </a:solidFill>
              <a:latin typeface="Arial Black" panose="020B0A04020102020204" pitchFamily="34" charset="0"/>
            </a:endParaRPr>
          </a:p>
          <a:p>
            <a:pPr algn="ctr"/>
            <a:r>
              <a:rPr lang="cs-CZ" sz="2000" dirty="0">
                <a:solidFill>
                  <a:srgbClr val="0000FF"/>
                </a:solidFill>
                <a:latin typeface="Arial Black" panose="020B0A04020102020204" pitchFamily="34" charset="0"/>
              </a:rPr>
              <a:t>Výsledkově byl letošní ročník úspěšný.  V nadstavbové části skončili dorostenci druzí. Stačila k tomu jedna  porážka ve Velkém Březně.</a:t>
            </a:r>
          </a:p>
          <a:p>
            <a:pPr algn="ctr"/>
            <a:endParaRPr lang="cs-CZ" sz="2000" dirty="0">
              <a:solidFill>
                <a:srgbClr val="0000FF"/>
              </a:solidFill>
              <a:latin typeface="Arial Black" panose="020B0A04020102020204" pitchFamily="34" charset="0"/>
            </a:endParaRPr>
          </a:p>
          <a:p>
            <a:pPr algn="ctr"/>
            <a:r>
              <a:rPr lang="cs-CZ" sz="2000" dirty="0">
                <a:solidFill>
                  <a:srgbClr val="0000FF"/>
                </a:solidFill>
                <a:latin typeface="Arial Black" panose="020B0A04020102020204" pitchFamily="34" charset="0"/>
              </a:rPr>
              <a:t>Poděkování patří trenérům Václavu Podhorskému, Pavlu Minárikovi, Josefu </a:t>
            </a:r>
            <a:r>
              <a:rPr lang="cs-CZ" sz="2000" dirty="0" smtClean="0">
                <a:solidFill>
                  <a:srgbClr val="0000FF"/>
                </a:solidFill>
                <a:latin typeface="Arial Black" panose="020B0A04020102020204" pitchFamily="34" charset="0"/>
              </a:rPr>
              <a:t>Chaloupeckému, </a:t>
            </a:r>
            <a:r>
              <a:rPr lang="cs-CZ" sz="2000" dirty="0">
                <a:solidFill>
                  <a:srgbClr val="0000FF"/>
                </a:solidFill>
                <a:latin typeface="Arial Black" panose="020B0A04020102020204" pitchFamily="34" charset="0"/>
              </a:rPr>
              <a:t>vedoucí Janě </a:t>
            </a:r>
            <a:r>
              <a:rPr lang="cs-CZ" sz="2000" dirty="0" err="1">
                <a:solidFill>
                  <a:srgbClr val="0000FF"/>
                </a:solidFill>
                <a:latin typeface="Arial Black" panose="020B0A04020102020204" pitchFamily="34" charset="0"/>
              </a:rPr>
              <a:t>Nedomlelové</a:t>
            </a:r>
            <a:endParaRPr lang="cs-CZ" sz="2000" dirty="0">
              <a:solidFill>
                <a:srgbClr val="0000FF"/>
              </a:solidFill>
              <a:latin typeface="Arial Black" panose="020B0A04020102020204" pitchFamily="34" charset="0"/>
            </a:endParaRPr>
          </a:p>
        </p:txBody>
      </p:sp>
      <p:sp>
        <p:nvSpPr>
          <p:cNvPr id="9" name="TextovéPole 8">
            <a:extLst>
              <a:ext uri="{FF2B5EF4-FFF2-40B4-BE49-F238E27FC236}">
                <a16:creationId xmlns:a16="http://schemas.microsoft.com/office/drawing/2014/main" id="{76C5139B-DEEB-4F3A-8FBF-5E90793678EE}"/>
              </a:ext>
            </a:extLst>
          </p:cNvPr>
          <p:cNvSpPr txBox="1"/>
          <p:nvPr/>
        </p:nvSpPr>
        <p:spPr>
          <a:xfrm>
            <a:off x="143992" y="154782"/>
            <a:ext cx="4608514" cy="52322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800" dirty="0">
                <a:ln>
                  <a:solidFill>
                    <a:srgbClr val="92D050"/>
                  </a:solidFill>
                </a:ln>
                <a:latin typeface="Arial Black" panose="020B0A04020102020204" pitchFamily="34" charset="0"/>
              </a:rPr>
              <a:t>Dorostenci SK Štětí</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582" y="307132"/>
            <a:ext cx="4536001" cy="3024000"/>
          </a:xfrm>
          <a:prstGeom prst="rect">
            <a:avLst/>
          </a:prstGeom>
          <a:ln w="31750">
            <a:solidFill>
              <a:srgbClr val="99FF33"/>
            </a:solidFill>
          </a:ln>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9583" y="3763963"/>
            <a:ext cx="4482001" cy="2988000"/>
          </a:xfrm>
          <a:prstGeom prst="rect">
            <a:avLst/>
          </a:prstGeom>
          <a:ln w="34925">
            <a:solidFill>
              <a:srgbClr val="99FF33"/>
            </a:solidFill>
          </a:ln>
        </p:spPr>
      </p:pic>
    </p:spTree>
    <p:extLst>
      <p:ext uri="{BB962C8B-B14F-4D97-AF65-F5344CB8AC3E}">
        <p14:creationId xmlns:p14="http://schemas.microsoft.com/office/powerpoint/2010/main" val="335780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728168" y="6943780"/>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5" name="TextovéPole 4"/>
          <p:cNvSpPr txBox="1"/>
          <p:nvPr/>
        </p:nvSpPr>
        <p:spPr>
          <a:xfrm>
            <a:off x="7632824"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52" y="235124"/>
            <a:ext cx="9935772" cy="6624736"/>
          </a:xfrm>
          <a:prstGeom prst="rect">
            <a:avLst/>
          </a:prstGeom>
          <a:ln w="53975">
            <a:solidFill>
              <a:srgbClr val="FF66FF"/>
            </a:solidFill>
          </a:ln>
        </p:spPr>
      </p:pic>
    </p:spTree>
    <p:extLst>
      <p:ext uri="{BB962C8B-B14F-4D97-AF65-F5344CB8AC3E}">
        <p14:creationId xmlns:p14="http://schemas.microsoft.com/office/powerpoint/2010/main" val="84591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72584" y="200853"/>
            <a:ext cx="4594415" cy="6155531"/>
          </a:xfrm>
          <a:prstGeom prst="rect">
            <a:avLst/>
          </a:prstGeom>
          <a:noFill/>
          <a:ln w="57150">
            <a:solidFill>
              <a:srgbClr val="FF9933"/>
            </a:solidFill>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000" i="1" u="sng" dirty="0">
                <a:ln w="28575" cap="flat">
                  <a:noFill/>
                  <a:prstDash val="solid"/>
                  <a:round/>
                </a:ln>
                <a:effectLst>
                  <a:outerShdw blurRad="50800" dist="38100" dir="10800000" algn="r" rotWithShape="0">
                    <a:srgbClr val="000099">
                      <a:alpha val="40000"/>
                    </a:srgbClr>
                  </a:outerShdw>
                </a:effectLst>
                <a:latin typeface="Tw Cen MT Condensed Extra Bold" panose="020B0803020202020204" pitchFamily="34" charset="-18"/>
                <a:ea typeface="Malgun Gothic" pitchFamily="34" charset="-127"/>
                <a:cs typeface="Miriam" panose="020B0502050101010101" pitchFamily="34" charset="-79"/>
              </a:rPr>
              <a:t>Vážení sportovní přátelé</a:t>
            </a:r>
          </a:p>
          <a:p>
            <a:pPr algn="just" eaLnBrk="0" hangingPunct="0">
              <a:defRPr/>
            </a:pPr>
            <a:r>
              <a:rPr lang="cs-CZ" sz="1100" i="1" dirty="0">
                <a:latin typeface="Arial" pitchFamily="34" charset="0"/>
                <a:cs typeface="Arial" pitchFamily="34" charset="0"/>
              </a:rPr>
              <a:t>      </a:t>
            </a:r>
            <a:r>
              <a:rPr lang="cs-CZ" sz="1400" i="1" dirty="0">
                <a:latin typeface="Arial" pitchFamily="34" charset="0"/>
                <a:cs typeface="Arial" pitchFamily="34" charset="0"/>
              </a:rPr>
              <a:t>další kapitola fotbalu ve Štětí pod názvem ročník 2017/2018 se uzavírá. Dnes hraje naposledy mužstvo dospělých a posledním letošním vystoupením bude zítřejší utkání starších žáků v dalekých Strupčicích. Podíváme-li se na výsledky a umístění jednotlivých mužstev, tak můžeme hodnotit sezónu úspěšně. Mužstvo dospělých skončí na 2. místě a to je po loňském sestupu z divize, kdy se tým hráčsky zbortil a bylo těžké ho dávat znova dohromady, úspěch. Postupové místo zpět do vyšší soutěže to není, ale určitá naděje, že se postoupí i z druhého místa tu je. Aspoň to tak v minulých letech bývalo.  Raději ale zůstaneme na zemi a jak se to celé ještě do 23.6.2018, kdy je v Praze rozlosování nového ročníku, celé ještě vyvine, se nechme překvapit. Dorostenci skončili v A skupině I.A třídy na 1. místě. Ze hřiště odešli poraženi pouze 2x, jinak všechno vyhráli a často i vysokým brankovým rozdílem. Po skončení základní části následovala nadstavba, která měla pro naše mužstvo na programu zápasy s mužstvy na 2. až 5. místě základní části. </a:t>
            </a:r>
            <a:r>
              <a:rPr lang="cs-CZ" sz="1400" i="1" dirty="0" smtClean="0">
                <a:latin typeface="Arial" pitchFamily="34" charset="0"/>
                <a:cs typeface="Arial" pitchFamily="34" charset="0"/>
              </a:rPr>
              <a:t>Na hřištích soupeřů jsme se trápili a oba zápasy ve Velkém Březně a </a:t>
            </a:r>
            <a:r>
              <a:rPr lang="cs-CZ" sz="1400" i="1" dirty="0" err="1" smtClean="0">
                <a:latin typeface="Arial" pitchFamily="34" charset="0"/>
                <a:cs typeface="Arial" pitchFamily="34" charset="0"/>
              </a:rPr>
              <a:t>Mojžíři</a:t>
            </a:r>
            <a:r>
              <a:rPr lang="cs-CZ" sz="1400" i="1" dirty="0" smtClean="0">
                <a:latin typeface="Arial" pitchFamily="34" charset="0"/>
                <a:cs typeface="Arial" pitchFamily="34" charset="0"/>
              </a:rPr>
              <a:t> prohráli. Velké </a:t>
            </a:r>
            <a:r>
              <a:rPr lang="cs-CZ" sz="1400" i="1" dirty="0">
                <a:latin typeface="Arial" pitchFamily="34" charset="0"/>
                <a:cs typeface="Arial" pitchFamily="34" charset="0"/>
              </a:rPr>
              <a:t>Březno v nadstavbě ztratilo jen bod po penaltách ve Šluknově, tak to byl právě tento tým, který slavil 1. místo. Jinak ale</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976640" y="3322399"/>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336492" y="6858242"/>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8" name="TextovéPole 17"/>
          <p:cNvSpPr txBox="1"/>
          <p:nvPr/>
        </p:nvSpPr>
        <p:spPr>
          <a:xfrm>
            <a:off x="2076386" y="700387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5" name="Obdélník 14"/>
          <p:cNvSpPr/>
          <p:nvPr/>
        </p:nvSpPr>
        <p:spPr>
          <a:xfrm>
            <a:off x="188522" y="1270373"/>
            <a:ext cx="4668617" cy="5624873"/>
          </a:xfrm>
          <a:prstGeom prst="rect">
            <a:avLst/>
          </a:prstGeom>
          <a:noFill/>
          <a:ln>
            <a:solidFill>
              <a:srgbClr val="FF0000"/>
            </a:solidFill>
          </a:ln>
        </p:spPr>
        <p:txBody>
          <a:bodyPr wrap="square">
            <a:spAutoFit/>
          </a:bodyPr>
          <a:lstStyle/>
          <a:p>
            <a:pPr algn="ctr">
              <a:lnSpc>
                <a:spcPct val="107000"/>
              </a:lnSpc>
              <a:spcAft>
                <a:spcPts val="0"/>
              </a:spcAft>
            </a:pPr>
            <a:r>
              <a:rPr lang="cs-CZ" sz="1800" u="sng" dirty="0" err="1">
                <a:latin typeface="Arial Black" panose="020B0A04020102020204" pitchFamily="34" charset="0"/>
              </a:rPr>
              <a:t>Sepap</a:t>
            </a:r>
            <a:r>
              <a:rPr lang="cs-CZ" sz="1800" u="sng" dirty="0">
                <a:latin typeface="Arial Black" panose="020B0A04020102020204" pitchFamily="34" charset="0"/>
              </a:rPr>
              <a:t> Štětí – Sokol </a:t>
            </a:r>
            <a:r>
              <a:rPr lang="cs-CZ" sz="1800" u="sng" dirty="0" err="1">
                <a:latin typeface="Arial Black" panose="020B0A04020102020204" pitchFamily="34" charset="0"/>
              </a:rPr>
              <a:t>Pokratice</a:t>
            </a:r>
            <a:endParaRPr lang="cs-CZ" sz="1800" u="sng" dirty="0">
              <a:latin typeface="Arial Black" panose="020B0A04020102020204" pitchFamily="34" charset="0"/>
            </a:endParaRPr>
          </a:p>
          <a:p>
            <a:pPr algn="ctr">
              <a:lnSpc>
                <a:spcPct val="107000"/>
              </a:lnSpc>
              <a:spcAft>
                <a:spcPts val="0"/>
              </a:spcAft>
            </a:pPr>
            <a:r>
              <a:rPr lang="cs-CZ" sz="1800" u="sng" dirty="0">
                <a:latin typeface="Arial Black" panose="020B0A04020102020204" pitchFamily="34" charset="0"/>
              </a:rPr>
              <a:t>9:2(4:1)   17.kolo  1.6.2018</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Jen deset hráčů </a:t>
            </a:r>
            <a:r>
              <a:rPr lang="cs-CZ" sz="1000" b="0" dirty="0" err="1">
                <a:latin typeface="Arial" panose="020B0604020202020204" pitchFamily="34" charset="0"/>
                <a:ea typeface="Calibri" panose="020F0502020204030204" pitchFamily="34" charset="0"/>
                <a:cs typeface="Arial" panose="020B0604020202020204" pitchFamily="34" charset="0"/>
              </a:rPr>
              <a:t>Pokratic</a:t>
            </a:r>
            <a:r>
              <a:rPr lang="cs-CZ" sz="1000" b="0" dirty="0">
                <a:latin typeface="Arial" panose="020B0604020202020204" pitchFamily="34" charset="0"/>
                <a:ea typeface="Calibri" panose="020F0502020204030204" pitchFamily="34" charset="0"/>
                <a:cs typeface="Arial" panose="020B0604020202020204" pitchFamily="34" charset="0"/>
              </a:rPr>
              <a:t> přijelo do Štětí. Domácí výběr měl pár borců na střídání, i když chyběl nejlepší střelec Miloš Vála. Nahradit ho měl Jan Fibich, který přijel tým posilnit. Jaké to však překvapení, když se ve  13. minutě vydali hosté na naši polovinu a zpátky se vraceli s vedením 1:0. Štětí zhodnotilo situaci a vyrovnáním na 1:1 o pár minut později pověřilo Jana Fibicha. Střelecké kvality potvrdil pilíř zadních řad Josef Jonák a brankou na 2:1 dal zápasu ten správný směr. Penaltu proti hostům se nebál odpískat hlavní rozhodčí Jan Šíma a stejnou odvahu k jejímu provedení měl Pavel Čermák, který zvýšil na 3:1. Diváci natěšení na další branky se v 1. půlce dočkali ještě jednou, když radost jim svojí druhou brankou na 4:1 udělal Jan Fibich. Brankové choutky ho neopustily ani na začátku 2. poločasu. Na centr se krásně vyšplhal do vzduchu a hlavou nedal hostující obraně sebemenší šanci k odvrácení gólu na 5:1. I další branka na 6:1 padla hlavou a střeleckou statistiku si svojí čtvrtou branku v utkání vylepšil kdo jiný než Jan Fibich. V dalším průběhu utkání úlohu střelců branek převzali další hráči </a:t>
            </a:r>
            <a:r>
              <a:rPr lang="cs-CZ" sz="1000" b="0" dirty="0" err="1">
                <a:latin typeface="Arial" panose="020B0604020202020204" pitchFamily="34" charset="0"/>
                <a:ea typeface="Calibri" panose="020F0502020204030204" pitchFamily="34" charset="0"/>
                <a:cs typeface="Arial" panose="020B0604020202020204" pitchFamily="34" charset="0"/>
              </a:rPr>
              <a:t>Sepapu</a:t>
            </a:r>
            <a:r>
              <a:rPr lang="cs-CZ" sz="1000" b="0" dirty="0">
                <a:latin typeface="Arial" panose="020B0604020202020204" pitchFamily="34" charset="0"/>
                <a:ea typeface="Calibri" panose="020F0502020204030204" pitchFamily="34" charset="0"/>
                <a:cs typeface="Arial" panose="020B0604020202020204" pitchFamily="34" charset="0"/>
              </a:rPr>
              <a:t>. Branku na 7:1  vstřelil Pavel Čermák, i když mu  tak trochu pomohla teč jednoho z obránců. Odborná obsluha ukazatele skóre Miloslav </a:t>
            </a:r>
            <a:r>
              <a:rPr lang="cs-CZ" sz="1000" b="0" dirty="0" err="1">
                <a:latin typeface="Arial" panose="020B0604020202020204" pitchFamily="34" charset="0"/>
                <a:ea typeface="Calibri" panose="020F0502020204030204" pitchFamily="34" charset="0"/>
                <a:cs typeface="Arial" panose="020B0604020202020204" pitchFamily="34" charset="0"/>
              </a:rPr>
              <a:t>Hromý</a:t>
            </a:r>
            <a:r>
              <a:rPr lang="cs-CZ" sz="1000" b="0" dirty="0">
                <a:latin typeface="Arial" panose="020B0604020202020204" pitchFamily="34" charset="0"/>
                <a:ea typeface="Calibri" panose="020F0502020204030204" pitchFamily="34" charset="0"/>
                <a:cs typeface="Arial" panose="020B0604020202020204" pitchFamily="34" charset="0"/>
              </a:rPr>
              <a:t> rozsvítil výsledek 8:1 13. minut před koncem po střele Romana </a:t>
            </a:r>
            <a:r>
              <a:rPr lang="cs-CZ" sz="1000" b="0" dirty="0" err="1">
                <a:latin typeface="Arial" panose="020B0604020202020204" pitchFamily="34" charset="0"/>
                <a:ea typeface="Calibri" panose="020F0502020204030204" pitchFamily="34" charset="0"/>
                <a:cs typeface="Arial" panose="020B0604020202020204" pitchFamily="34" charset="0"/>
              </a:rPr>
              <a:t>Páviše</a:t>
            </a:r>
            <a:r>
              <a:rPr lang="cs-CZ" sz="1000" b="0" dirty="0">
                <a:latin typeface="Arial" panose="020B0604020202020204" pitchFamily="34" charset="0"/>
                <a:ea typeface="Calibri" panose="020F0502020204030204" pitchFamily="34" charset="0"/>
                <a:cs typeface="Arial" panose="020B0604020202020204" pitchFamily="34" charset="0"/>
              </a:rPr>
              <a:t>. Kdo by si myslel, že </a:t>
            </a:r>
            <a:r>
              <a:rPr lang="cs-CZ" sz="1000" b="0" dirty="0" err="1">
                <a:latin typeface="Arial" panose="020B0604020202020204" pitchFamily="34" charset="0"/>
                <a:ea typeface="Calibri" panose="020F0502020204030204" pitchFamily="34" charset="0"/>
                <a:cs typeface="Arial" panose="020B0604020202020204" pitchFamily="34" charset="0"/>
              </a:rPr>
              <a:t>Pokratice</a:t>
            </a:r>
            <a:r>
              <a:rPr lang="cs-CZ" sz="1000" b="0" dirty="0">
                <a:latin typeface="Arial" panose="020B0604020202020204" pitchFamily="34" charset="0"/>
                <a:ea typeface="Calibri" panose="020F0502020204030204" pitchFamily="34" charset="0"/>
                <a:cs typeface="Arial" panose="020B0604020202020204" pitchFamily="34" charset="0"/>
              </a:rPr>
              <a:t> vyklidí zcela své pozice, tak se mýlil, protože v těchto momentech to vypadlo, že dostaly chuť do hry a také se jim podařilo snížit na 2:8. Když už se zdálo, že takto skončí i celý zápas, tak se v posledních vteřinách hrací doby dostal balón k Pavlu </a:t>
            </a:r>
            <a:r>
              <a:rPr lang="cs-CZ" sz="1000" b="0" dirty="0" err="1">
                <a:latin typeface="Arial" panose="020B0604020202020204" pitchFamily="34" charset="0"/>
                <a:ea typeface="Calibri" panose="020F0502020204030204" pitchFamily="34" charset="0"/>
                <a:cs typeface="Arial" panose="020B0604020202020204" pitchFamily="34" charset="0"/>
              </a:rPr>
              <a:t>Božikovi</a:t>
            </a:r>
            <a:r>
              <a:rPr lang="cs-CZ" sz="1000" b="0" dirty="0">
                <a:latin typeface="Arial" panose="020B0604020202020204" pitchFamily="34" charset="0"/>
                <a:ea typeface="Calibri" panose="020F0502020204030204" pitchFamily="34" charset="0"/>
                <a:cs typeface="Arial" panose="020B0604020202020204" pitchFamily="34" charset="0"/>
              </a:rPr>
              <a:t>, který v pátek odpoledne napnul síť za zády brankáře naposledy. Štětí si vítězstvím 1 kolo před koncem, ve kterém je 8.6.2018 ještě čekají České Kopisty, s definitivní platností zajistilo 3. místo v okresním přeboru a můžeme gratulovat.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Branka:</a:t>
            </a:r>
            <a:r>
              <a:rPr lang="cs-CZ" sz="1000" b="0" dirty="0">
                <a:latin typeface="Arial" panose="020B0604020202020204" pitchFamily="34" charset="0"/>
                <a:ea typeface="Calibri" panose="020F0502020204030204" pitchFamily="34" charset="0"/>
                <a:cs typeface="Arial" panose="020B0604020202020204" pitchFamily="34" charset="0"/>
              </a:rPr>
              <a:t> Jan Fibich 4, Pavel Čermák 2, Josef Jonák 1,l B Roman </a:t>
            </a:r>
            <a:r>
              <a:rPr lang="cs-CZ" sz="1000" b="0" dirty="0" err="1">
                <a:latin typeface="Arial" panose="020B0604020202020204" pitchFamily="34" charset="0"/>
                <a:ea typeface="Calibri" panose="020F0502020204030204" pitchFamily="34" charset="0"/>
                <a:cs typeface="Arial" panose="020B0604020202020204" pitchFamily="34" charset="0"/>
              </a:rPr>
              <a:t>Páviš</a:t>
            </a:r>
            <a:r>
              <a:rPr lang="cs-CZ" sz="1000" b="0" dirty="0">
                <a:latin typeface="Arial" panose="020B0604020202020204" pitchFamily="34" charset="0"/>
                <a:ea typeface="Calibri" panose="020F0502020204030204" pitchFamily="34" charset="0"/>
                <a:cs typeface="Arial" panose="020B0604020202020204" pitchFamily="34" charset="0"/>
              </a:rPr>
              <a:t> 1, Pavel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Božik</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J. </a:t>
            </a:r>
            <a:r>
              <a:rPr lang="cs-CZ" sz="1000" b="0" dirty="0" err="1">
                <a:latin typeface="Arial" panose="020B0604020202020204" pitchFamily="34" charset="0"/>
                <a:ea typeface="Calibri" panose="020F0502020204030204" pitchFamily="34" charset="0"/>
                <a:cs typeface="Arial" panose="020B0604020202020204" pitchFamily="34" charset="0"/>
              </a:rPr>
              <a:t>Suchitra-J.Arazim</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J.Jonák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R.Páviš</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P.Záloha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M.Běloubek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p.Čermák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P.Božík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L.Arazim</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P.Kratochvíl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R.Švejdar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J.Fibich</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err="1">
                <a:latin typeface="Arial" panose="020B0604020202020204" pitchFamily="34" charset="0"/>
                <a:ea typeface="Calibri" panose="020F0502020204030204" pitchFamily="34" charset="0"/>
                <a:cs typeface="Arial" panose="020B0604020202020204" pitchFamily="34" charset="0"/>
              </a:rPr>
              <a:t>Manager</a:t>
            </a:r>
            <a:r>
              <a:rPr lang="cs-CZ" sz="1000" b="0" u="sng" dirty="0">
                <a:latin typeface="Arial" panose="020B0604020202020204" pitchFamily="34" charset="0"/>
                <a:ea typeface="Calibri" panose="020F0502020204030204" pitchFamily="34" charset="0"/>
                <a:cs typeface="Arial" panose="020B0604020202020204" pitchFamily="34" charset="0"/>
              </a:rPr>
              <a: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M.Šťastný</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J.Šíma</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ovéPole 1"/>
          <p:cNvSpPr txBox="1"/>
          <p:nvPr/>
        </p:nvSpPr>
        <p:spPr>
          <a:xfrm>
            <a:off x="197770" y="155565"/>
            <a:ext cx="4626742" cy="1015663"/>
          </a:xfrm>
          <a:prstGeom prst="rect">
            <a:avLst/>
          </a:prstGeom>
          <a:pattFill prst="wdUpDiag">
            <a:fgClr>
              <a:srgbClr val="FFFF00"/>
            </a:fgClr>
            <a:bgClr>
              <a:schemeClr val="bg1"/>
            </a:bgClr>
          </a:pattFill>
          <a:effectLst>
            <a:glow rad="190500">
              <a:srgbClr val="92D050">
                <a:alpha val="40000"/>
              </a:srgbClr>
            </a:glow>
            <a:softEdge rad="0"/>
          </a:effectLst>
        </p:spPr>
        <p:txBody>
          <a:bodyPr wrap="square" rtlCol="0">
            <a:spAutoFit/>
          </a:bodyPr>
          <a:lstStyle/>
          <a:p>
            <a:pPr algn="ctr"/>
            <a:r>
              <a:rPr lang="cs-CZ" sz="2000" dirty="0" err="1">
                <a:latin typeface="Arial Black" panose="020B0A04020102020204" pitchFamily="34" charset="0"/>
              </a:rPr>
              <a:t>Pokratice</a:t>
            </a:r>
            <a:r>
              <a:rPr lang="cs-CZ" sz="2000" dirty="0">
                <a:latin typeface="Arial Black" panose="020B0A04020102020204" pitchFamily="34" charset="0"/>
              </a:rPr>
              <a:t> v posledním domácím zápase staré gardy velkou překážkou nebyly</a:t>
            </a:r>
          </a:p>
        </p:txBody>
      </p:sp>
      <p:cxnSp>
        <p:nvCxnSpPr>
          <p:cNvPr id="4" name="Přímá spojnice se šipkou 3">
            <a:extLst>
              <a:ext uri="{FF2B5EF4-FFF2-40B4-BE49-F238E27FC236}">
                <a16:creationId xmlns:a16="http://schemas.microsoft.com/office/drawing/2014/main" id="{4CDDE16C-85B1-4DC0-9C08-3ACF7240BEA2}"/>
              </a:ext>
            </a:extLst>
          </p:cNvPr>
          <p:cNvCxnSpPr>
            <a:cxnSpLocks/>
          </p:cNvCxnSpPr>
          <p:nvPr/>
        </p:nvCxnSpPr>
        <p:spPr bwMode="auto">
          <a:xfrm>
            <a:off x="8208454" y="6643836"/>
            <a:ext cx="1556441" cy="251410"/>
          </a:xfrm>
          <a:prstGeom prst="straightConnector1">
            <a:avLst/>
          </a:prstGeom>
          <a:noFill/>
          <a:ln w="28575" cap="flat" cmpd="sng" algn="ctr">
            <a:solidFill>
              <a:schemeClr val="accent1"/>
            </a:solidFill>
            <a:prstDash val="solid"/>
            <a:round/>
            <a:headEnd type="none" w="med" len="med"/>
            <a:tailEnd type="triangle"/>
          </a:ln>
          <a:effectLst>
            <a:outerShdw dist="45791" dir="2021404" algn="ctr" rotWithShape="0">
              <a:srgbClr val="9999FF"/>
            </a:outerShdw>
          </a:effectLst>
        </p:spPr>
      </p:cxn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
        <p:nvSpPr>
          <p:cNvPr id="5" name="TextovéPole 4"/>
          <p:cNvSpPr txBox="1"/>
          <p:nvPr/>
        </p:nvSpPr>
        <p:spPr>
          <a:xfrm>
            <a:off x="10085890" y="1813026"/>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graphicFrame>
        <p:nvGraphicFramePr>
          <p:cNvPr id="117" name="Tabulka 116"/>
          <p:cNvGraphicFramePr>
            <a:graphicFrameLocks noGrp="1"/>
          </p:cNvGraphicFramePr>
          <p:nvPr>
            <p:extLst>
              <p:ext uri="{D42A27DB-BD31-4B8C-83A1-F6EECF244321}">
                <p14:modId xmlns:p14="http://schemas.microsoft.com/office/powerpoint/2010/main" val="2276537692"/>
              </p:ext>
            </p:extLst>
          </p:nvPr>
        </p:nvGraphicFramePr>
        <p:xfrm>
          <a:off x="5477379" y="3831700"/>
          <a:ext cx="4608511" cy="3004570"/>
        </p:xfrm>
        <a:graphic>
          <a:graphicData uri="http://schemas.openxmlformats.org/drawingml/2006/table">
            <a:tbl>
              <a:tblPr/>
              <a:tblGrid>
                <a:gridCol w="1701398">
                  <a:extLst>
                    <a:ext uri="{9D8B030D-6E8A-4147-A177-3AD203B41FA5}">
                      <a16:colId xmlns:a16="http://schemas.microsoft.com/office/drawing/2014/main" val="1836939137"/>
                    </a:ext>
                  </a:extLst>
                </a:gridCol>
                <a:gridCol w="1674604">
                  <a:extLst>
                    <a:ext uri="{9D8B030D-6E8A-4147-A177-3AD203B41FA5}">
                      <a16:colId xmlns:a16="http://schemas.microsoft.com/office/drawing/2014/main" val="1404376736"/>
                    </a:ext>
                  </a:extLst>
                </a:gridCol>
                <a:gridCol w="1232509">
                  <a:extLst>
                    <a:ext uri="{9D8B030D-6E8A-4147-A177-3AD203B41FA5}">
                      <a16:colId xmlns:a16="http://schemas.microsoft.com/office/drawing/2014/main" val="25954245"/>
                    </a:ext>
                  </a:extLst>
                </a:gridCol>
              </a:tblGrid>
              <a:tr h="300457">
                <a:tc gridSpan="3">
                  <a:txBody>
                    <a:bodyPr/>
                    <a:lstStyle/>
                    <a:p>
                      <a:pPr algn="ctr" rtl="0" fontAlgn="ctr"/>
                      <a:r>
                        <a:rPr lang="cs-CZ" sz="1100" b="1" i="0" u="none" strike="noStrike" dirty="0">
                          <a:solidFill>
                            <a:srgbClr val="000000"/>
                          </a:solidFill>
                          <a:effectLst/>
                          <a:latin typeface="Arial" panose="020B0604020202020204" pitchFamily="34" charset="0"/>
                        </a:rPr>
                        <a:t>V</a:t>
                      </a:r>
                      <a:r>
                        <a:rPr lang="cs-CZ" sz="1200" b="1" i="0" u="none" strike="noStrike" dirty="0">
                          <a:solidFill>
                            <a:srgbClr val="000000"/>
                          </a:solidFill>
                          <a:effectLst/>
                          <a:latin typeface="Arial" panose="020B0604020202020204" pitchFamily="34" charset="0"/>
                        </a:rPr>
                        <a:t>ýsledky 17. kola okresního přeboru staré gardy 25.5.2018</a:t>
                      </a:r>
                      <a:endParaRPr lang="cs-CZ"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6501607"/>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Žitenice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dirty="0">
                          <a:solidFill>
                            <a:srgbClr val="000000"/>
                          </a:solidFill>
                          <a:effectLst/>
                          <a:latin typeface="Arial" panose="020B0604020202020204" pitchFamily="34" charset="0"/>
                        </a:rPr>
                        <a:t>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dirty="0">
                          <a:solidFill>
                            <a:srgbClr val="000000"/>
                          </a:solidFill>
                          <a:effectLst/>
                          <a:latin typeface="Arial" panose="020B0604020202020204" pitchFamily="34" charset="0"/>
                        </a:rPr>
                        <a:t>11:2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87125414"/>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dirty="0" err="1">
                          <a:solidFill>
                            <a:srgbClr val="000000"/>
                          </a:solidFill>
                          <a:effectLst/>
                          <a:latin typeface="Arial" panose="020B0604020202020204" pitchFamily="34" charset="0"/>
                        </a:rPr>
                        <a:t>Pokratice</a:t>
                      </a:r>
                      <a:endParaRPr lang="cs-CZ"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dirty="0">
                          <a:solidFill>
                            <a:srgbClr val="000000"/>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204731169"/>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České Kopisty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dirty="0">
                          <a:solidFill>
                            <a:srgbClr val="000000"/>
                          </a:solidFill>
                          <a:effectLst/>
                          <a:latin typeface="Arial" panose="020B0604020202020204" pitchFamily="34" charset="0"/>
                        </a:rPr>
                        <a:t>TIGO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dirty="0">
                          <a:solidFill>
                            <a:srgbClr val="000000"/>
                          </a:solidFill>
                          <a:effectLst/>
                          <a:latin typeface="Arial" panose="020B0604020202020204" pitchFamily="34" charset="0"/>
                        </a:rPr>
                        <a:t> 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40524714"/>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Litoměřicko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dirty="0">
                          <a:solidFill>
                            <a:srgbClr val="000000"/>
                          </a:solidFill>
                          <a:effectLst/>
                          <a:latin typeface="Arial" panose="020B0604020202020204" pitchFamily="34" charset="0"/>
                        </a:rPr>
                        <a:t>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dirty="0">
                          <a:solidFill>
                            <a:srgbClr val="000000"/>
                          </a:solidFill>
                          <a:effectLst/>
                          <a:latin typeface="Arial" panose="020B0604020202020204" pitchFamily="34" charset="0"/>
                        </a:rPr>
                        <a:t> 8:2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847978824"/>
                  </a:ext>
                </a:extLst>
              </a:tr>
              <a:tr h="300457">
                <a:tc gridSpan="3">
                  <a:txBody>
                    <a:bodyPr/>
                    <a:lstStyle/>
                    <a:p>
                      <a:pPr algn="ctr" rtl="0" fontAlgn="ctr"/>
                      <a:r>
                        <a:rPr lang="cs-CZ" sz="1200" b="1" i="0" u="none" strike="noStrike">
                          <a:solidFill>
                            <a:srgbClr val="000000"/>
                          </a:solidFill>
                          <a:effectLst/>
                          <a:latin typeface="Arial" panose="020B0604020202020204" pitchFamily="34" charset="0"/>
                        </a:rPr>
                        <a:t>Výsledky 18. </a:t>
                      </a:r>
                      <a:r>
                        <a:rPr lang="cs-CZ" sz="1200" b="1" i="0" u="none" strike="noStrike" dirty="0">
                          <a:solidFill>
                            <a:srgbClr val="000000"/>
                          </a:solidFill>
                          <a:effectLst/>
                          <a:latin typeface="Arial" panose="020B0604020202020204" pitchFamily="34" charset="0"/>
                        </a:rPr>
                        <a:t>kola okresního přeboru staré </a:t>
                      </a:r>
                      <a:r>
                        <a:rPr lang="cs-CZ" sz="1200" b="1" i="0" u="none" strike="noStrike">
                          <a:solidFill>
                            <a:srgbClr val="000000"/>
                          </a:solidFill>
                          <a:effectLst/>
                          <a:latin typeface="Arial" panose="020B0604020202020204" pitchFamily="34" charset="0"/>
                        </a:rPr>
                        <a:t>gardy 8.6.2018</a:t>
                      </a:r>
                      <a:endParaRPr lang="cs-CZ"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11906886"/>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Hoštka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dirty="0">
                          <a:solidFill>
                            <a:srgbClr val="000000"/>
                          </a:solidFill>
                          <a:effectLst/>
                          <a:latin typeface="Arial" panose="020B0604020202020204" pitchFamily="34" charset="0"/>
                        </a:rPr>
                        <a:t>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dirty="0">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98833162"/>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dirty="0">
                          <a:solidFill>
                            <a:srgbClr val="000000"/>
                          </a:solidFill>
                          <a:effectLst/>
                          <a:latin typeface="Arial" panose="020B0604020202020204" pitchFamily="34" charset="0"/>
                        </a:rPr>
                        <a:t>Bohušovice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dirty="0">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391533756"/>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TIGO 1996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dirty="0">
                          <a:solidFill>
                            <a:srgbClr val="000000"/>
                          </a:solidFill>
                          <a:effectLst/>
                          <a:latin typeface="Arial" panose="020B0604020202020204" pitchFamily="34" charset="0"/>
                        </a:rPr>
                        <a:t>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dirty="0">
                          <a:solidFill>
                            <a:srgbClr val="000000"/>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48864144"/>
                  </a:ext>
                </a:extLst>
              </a:tr>
              <a:tr h="300457">
                <a:tc>
                  <a:txBody>
                    <a:bodyPr/>
                    <a:lstStyle/>
                    <a:p>
                      <a:pPr algn="ctr" rtl="0" fontAlgn="ctr"/>
                      <a:r>
                        <a:rPr lang="cs-CZ" sz="1600" b="1" i="0" u="none" strike="noStrike">
                          <a:solidFill>
                            <a:srgbClr val="000000"/>
                          </a:solidFill>
                          <a:effectLst/>
                          <a:latin typeface="Arial" panose="020B0604020202020204" pitchFamily="34" charset="0"/>
                        </a:rPr>
                        <a:t>České Kopisty</a:t>
                      </a:r>
                      <a:endParaRPr lang="cs-CZ"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dirty="0">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dirty="0">
                          <a:solidFill>
                            <a:srgbClr val="000000"/>
                          </a:solidFill>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05367477"/>
                  </a:ext>
                </a:extLst>
              </a:tr>
            </a:tbl>
          </a:graphicData>
        </a:graphic>
      </p:graphicFrame>
      <p:graphicFrame>
        <p:nvGraphicFramePr>
          <p:cNvPr id="2" name="Tabulka 1"/>
          <p:cNvGraphicFramePr>
            <a:graphicFrameLocks noGrp="1"/>
          </p:cNvGraphicFramePr>
          <p:nvPr>
            <p:extLst>
              <p:ext uri="{D42A27DB-BD31-4B8C-83A1-F6EECF244321}">
                <p14:modId xmlns:p14="http://schemas.microsoft.com/office/powerpoint/2010/main" val="119916785"/>
              </p:ext>
            </p:extLst>
          </p:nvPr>
        </p:nvGraphicFramePr>
        <p:xfrm>
          <a:off x="5477378" y="163116"/>
          <a:ext cx="4700877" cy="3384378"/>
        </p:xfrm>
        <a:graphic>
          <a:graphicData uri="http://schemas.openxmlformats.org/drawingml/2006/table">
            <a:tbl>
              <a:tblPr/>
              <a:tblGrid>
                <a:gridCol w="211136">
                  <a:extLst>
                    <a:ext uri="{9D8B030D-6E8A-4147-A177-3AD203B41FA5}">
                      <a16:colId xmlns:a16="http://schemas.microsoft.com/office/drawing/2014/main" val="1329721122"/>
                    </a:ext>
                  </a:extLst>
                </a:gridCol>
                <a:gridCol w="235975">
                  <a:extLst>
                    <a:ext uri="{9D8B030D-6E8A-4147-A177-3AD203B41FA5}">
                      <a16:colId xmlns:a16="http://schemas.microsoft.com/office/drawing/2014/main" val="2561740206"/>
                    </a:ext>
                  </a:extLst>
                </a:gridCol>
                <a:gridCol w="1862962">
                  <a:extLst>
                    <a:ext uri="{9D8B030D-6E8A-4147-A177-3AD203B41FA5}">
                      <a16:colId xmlns:a16="http://schemas.microsoft.com/office/drawing/2014/main" val="3173147202"/>
                    </a:ext>
                  </a:extLst>
                </a:gridCol>
                <a:gridCol w="298074">
                  <a:extLst>
                    <a:ext uri="{9D8B030D-6E8A-4147-A177-3AD203B41FA5}">
                      <a16:colId xmlns:a16="http://schemas.microsoft.com/office/drawing/2014/main" val="499598461"/>
                    </a:ext>
                  </a:extLst>
                </a:gridCol>
                <a:gridCol w="260815">
                  <a:extLst>
                    <a:ext uri="{9D8B030D-6E8A-4147-A177-3AD203B41FA5}">
                      <a16:colId xmlns:a16="http://schemas.microsoft.com/office/drawing/2014/main" val="655670166"/>
                    </a:ext>
                  </a:extLst>
                </a:gridCol>
                <a:gridCol w="176982">
                  <a:extLst>
                    <a:ext uri="{9D8B030D-6E8A-4147-A177-3AD203B41FA5}">
                      <a16:colId xmlns:a16="http://schemas.microsoft.com/office/drawing/2014/main" val="1252090034"/>
                    </a:ext>
                  </a:extLst>
                </a:gridCol>
                <a:gridCol w="326019">
                  <a:extLst>
                    <a:ext uri="{9D8B030D-6E8A-4147-A177-3AD203B41FA5}">
                      <a16:colId xmlns:a16="http://schemas.microsoft.com/office/drawing/2014/main" val="2353334834"/>
                    </a:ext>
                  </a:extLst>
                </a:gridCol>
                <a:gridCol w="732765">
                  <a:extLst>
                    <a:ext uri="{9D8B030D-6E8A-4147-A177-3AD203B41FA5}">
                      <a16:colId xmlns:a16="http://schemas.microsoft.com/office/drawing/2014/main" val="3809234982"/>
                    </a:ext>
                  </a:extLst>
                </a:gridCol>
                <a:gridCol w="322914">
                  <a:extLst>
                    <a:ext uri="{9D8B030D-6E8A-4147-A177-3AD203B41FA5}">
                      <a16:colId xmlns:a16="http://schemas.microsoft.com/office/drawing/2014/main" val="3764550049"/>
                    </a:ext>
                  </a:extLst>
                </a:gridCol>
                <a:gridCol w="273235">
                  <a:extLst>
                    <a:ext uri="{9D8B030D-6E8A-4147-A177-3AD203B41FA5}">
                      <a16:colId xmlns:a16="http://schemas.microsoft.com/office/drawing/2014/main" val="3884609035"/>
                    </a:ext>
                  </a:extLst>
                </a:gridCol>
              </a:tblGrid>
              <a:tr h="238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02505482"/>
                  </a:ext>
                </a:extLst>
              </a:tr>
              <a:tr h="73233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dirty="0">
                          <a:solidFill>
                            <a:srgbClr val="0000CC"/>
                          </a:solidFill>
                          <a:effectLst/>
                          <a:latin typeface="Calibri" panose="020F0502020204030204" pitchFamily="34" charset="0"/>
                        </a:rPr>
                        <a:t>Stará garda </a:t>
                      </a:r>
                      <a:r>
                        <a:rPr lang="cs-CZ" sz="1200" b="1" i="0" u="none" strike="noStrike" dirty="0" err="1">
                          <a:solidFill>
                            <a:srgbClr val="0000CC"/>
                          </a:solidFill>
                          <a:effectLst/>
                          <a:latin typeface="Calibri" panose="020F0502020204030204" pitchFamily="34" charset="0"/>
                        </a:rPr>
                        <a:t>Sepap</a:t>
                      </a:r>
                      <a:r>
                        <a:rPr lang="cs-CZ" sz="1200" b="1" i="0" u="none" strike="noStrike" dirty="0">
                          <a:solidFill>
                            <a:srgbClr val="0000CC"/>
                          </a:solidFill>
                          <a:effectLst/>
                          <a:latin typeface="Calibri" panose="020F0502020204030204" pitchFamily="34" charset="0"/>
                        </a:rPr>
                        <a:t> Štětí Okresní přebor 2017/18 po 18. kole - </a:t>
                      </a:r>
                      <a:r>
                        <a:rPr lang="cs-CZ" sz="3200" b="1" i="0" u="none" strike="noStrike" dirty="0">
                          <a:solidFill>
                            <a:srgbClr val="0000CC"/>
                          </a:solidFill>
                          <a:effectLst/>
                          <a:latin typeface="Calibri" panose="020F0502020204030204" pitchFamily="34" charset="0"/>
                        </a:rPr>
                        <a:t>konečná</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96659221"/>
                  </a:ext>
                </a:extLst>
              </a:tr>
              <a:tr h="238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124:27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99799046"/>
                  </a:ext>
                </a:extLst>
              </a:tr>
              <a:tr h="238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68:22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96925460"/>
                  </a:ext>
                </a:extLst>
              </a:tr>
              <a:tr h="2508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77:44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76966369"/>
                  </a:ext>
                </a:extLst>
              </a:tr>
              <a:tr h="238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49:58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69587971"/>
                  </a:ext>
                </a:extLst>
              </a:tr>
              <a:tr h="238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40:52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66154073"/>
                  </a:ext>
                </a:extLst>
              </a:tr>
              <a:tr h="238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31:55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76797793"/>
                  </a:ext>
                </a:extLst>
              </a:tr>
              <a:tr h="250869">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34:79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25105087"/>
                  </a:ext>
                </a:extLst>
              </a:tr>
              <a:tr h="238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effectLst/>
                          <a:latin typeface="Arial" panose="020B0604020202020204" pitchFamily="34" charset="0"/>
                        </a:rPr>
                        <a:t>Slavoj Bohušovice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32:73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47651334"/>
                  </a:ext>
                </a:extLst>
              </a:tr>
              <a:tr h="238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27:72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95177118"/>
                  </a:ext>
                </a:extLst>
              </a:tr>
              <a:tr h="238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15426784"/>
                  </a:ext>
                </a:extLst>
              </a:tr>
            </a:tbl>
          </a:graphicData>
        </a:graphic>
      </p:graphicFrame>
      <p:sp>
        <p:nvSpPr>
          <p:cNvPr id="113" name="TextovéPole 112"/>
          <p:cNvSpPr txBox="1"/>
          <p:nvPr/>
        </p:nvSpPr>
        <p:spPr>
          <a:xfrm>
            <a:off x="143992" y="163116"/>
            <a:ext cx="4594415" cy="6555641"/>
          </a:xfrm>
          <a:prstGeom prst="rect">
            <a:avLst/>
          </a:prstGeom>
          <a:noFill/>
          <a:ln w="57150">
            <a:solidFill>
              <a:srgbClr val="FF9933"/>
            </a:solidFill>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400" i="1" dirty="0">
                <a:latin typeface="Arial" pitchFamily="34" charset="0"/>
                <a:cs typeface="Arial" pitchFamily="34" charset="0"/>
              </a:rPr>
              <a:t>pro dorostence máme prst nahoru. 1. místo v dlouhodobé části a 2. v nadstavbě je paráda. Starší žáci hráli společně s mladšími Ústecký přebor skupinu A.  V základní části absolvovali maraton 18 zápasů, ve kterých ukázali kvalitu fotbalových dovedností a skončili na 3. místě, které je v nadstavbové části opravňovalo k postupu do skupiny finálové, kam kromě 3 nejlepších týmů skupiny A postoupily i 3 nejlepší skupiny B. A právě s těmi se </a:t>
            </a:r>
            <a:r>
              <a:rPr lang="cs-CZ" sz="1400" i="1" dirty="0" err="1">
                <a:latin typeface="Arial" pitchFamily="34" charset="0"/>
                <a:cs typeface="Arial" pitchFamily="34" charset="0"/>
              </a:rPr>
              <a:t>dvoukolově</a:t>
            </a:r>
            <a:r>
              <a:rPr lang="cs-CZ" sz="1400" i="1" dirty="0">
                <a:latin typeface="Arial" pitchFamily="34" charset="0"/>
                <a:cs typeface="Arial" pitchFamily="34" charset="0"/>
              </a:rPr>
              <a:t> doma venku utkali.   Kvalita soupeřů byla velké a když se k tomu přidaly ještě oblíbené školy v přírodě, tak starší žáci zatím nevybojovali ani bod. Zítra mají ještě šanci ve Strupčicích. Mladší žáci kopírovali utkání starších žáků. Z 18 zápasů dokázali 6 vyhrát, jednu výhru ještě přidali po penaltách a celkově z toho bylo 6. místo. V nadstavbové části dokázali zatím 2 vyhrát a 1x remizovat.  K fotbalu ve Štětí patří i velký počet týmu přípravek.  Hrají soutěže na okresní úrovni a výčet výsledků by byl hodně dlouhý. V minulých zpravodajích je najdete. Jsou to mužstva starší přípravky pod vedením Martina Nedomlela a Radka </a:t>
            </a:r>
            <a:r>
              <a:rPr lang="cs-CZ" sz="1400" i="1" dirty="0" err="1">
                <a:latin typeface="Arial" pitchFamily="34" charset="0"/>
                <a:cs typeface="Arial" pitchFamily="34" charset="0"/>
              </a:rPr>
              <a:t>Švejdara</a:t>
            </a:r>
            <a:r>
              <a:rPr lang="cs-CZ" sz="1400" i="1" dirty="0">
                <a:latin typeface="Arial" pitchFamily="34" charset="0"/>
                <a:cs typeface="Arial" pitchFamily="34" charset="0"/>
              </a:rPr>
              <a:t>. Mladší přípravky, ty jsme měli v okresním poháru přihlášeny  2. Těmi nejmladšími je mužstvo </a:t>
            </a:r>
            <a:r>
              <a:rPr lang="cs-CZ" sz="1400" i="1" dirty="0" err="1">
                <a:latin typeface="Arial" pitchFamily="34" charset="0"/>
                <a:cs typeface="Arial" pitchFamily="34" charset="0"/>
              </a:rPr>
              <a:t>minipřípravky</a:t>
            </a:r>
            <a:r>
              <a:rPr lang="cs-CZ" sz="1400" i="1" dirty="0">
                <a:latin typeface="Arial" pitchFamily="34" charset="0"/>
                <a:cs typeface="Arial" pitchFamily="34" charset="0"/>
              </a:rPr>
              <a:t> v okresním přeboru. Zde patří poděkování trenérům Jindřichu Špačkovi, Ervínu Trojanovi a Jiřímu Trutnovskému. Nakonec jsme si nechávali mužstvo </a:t>
            </a:r>
            <a:r>
              <a:rPr lang="cs-CZ" sz="1400" i="1" dirty="0" err="1">
                <a:latin typeface="Arial" pitchFamily="34" charset="0"/>
                <a:cs typeface="Arial" pitchFamily="34" charset="0"/>
              </a:rPr>
              <a:t>Sepapu</a:t>
            </a:r>
            <a:r>
              <a:rPr lang="cs-CZ" sz="1400" i="1" dirty="0">
                <a:latin typeface="Arial" pitchFamily="34" charset="0"/>
                <a:cs typeface="Arial" pitchFamily="34" charset="0"/>
              </a:rPr>
              <a:t> stará garda. Obsadila 3. místo v okresním přeboru a na zdejším stadionu ji patřily pátky odpoledne.</a:t>
            </a:r>
          </a:p>
        </p:txBody>
      </p:sp>
      <p:cxnSp>
        <p:nvCxnSpPr>
          <p:cNvPr id="114" name="Přímá spojnice se šipkou 113">
            <a:extLst>
              <a:ext uri="{FF2B5EF4-FFF2-40B4-BE49-F238E27FC236}">
                <a16:creationId xmlns:a16="http://schemas.microsoft.com/office/drawing/2014/main" id="{C0161D53-9762-4829-A088-13EB622DEEC1}"/>
              </a:ext>
            </a:extLst>
          </p:cNvPr>
          <p:cNvCxnSpPr>
            <a:cxnSpLocks/>
          </p:cNvCxnSpPr>
          <p:nvPr/>
        </p:nvCxnSpPr>
        <p:spPr bwMode="auto">
          <a:xfrm>
            <a:off x="2738894" y="6824474"/>
            <a:ext cx="1556441" cy="251410"/>
          </a:xfrm>
          <a:prstGeom prst="straightConnector1">
            <a:avLst/>
          </a:prstGeom>
          <a:noFill/>
          <a:ln w="28575" cap="flat" cmpd="sng" algn="ctr">
            <a:solidFill>
              <a:schemeClr val="accent1"/>
            </a:solidFill>
            <a:prstDash val="solid"/>
            <a:round/>
            <a:headEnd type="none" w="med" len="med"/>
            <a:tailEnd type="triangle"/>
          </a:ln>
          <a:effectLst>
            <a:outerShdw dist="45791" dir="2021404" algn="ctr" rotWithShape="0">
              <a:srgbClr val="9999FF"/>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sp>
        <p:nvSpPr>
          <p:cNvPr id="4" name="TextovéPole 3"/>
          <p:cNvSpPr txBox="1"/>
          <p:nvPr/>
        </p:nvSpPr>
        <p:spPr>
          <a:xfrm>
            <a:off x="143992" y="5563716"/>
            <a:ext cx="4608512" cy="1015663"/>
          </a:xfrm>
          <a:prstGeom prst="rect">
            <a:avLst/>
          </a:prstGeom>
          <a:solidFill>
            <a:srgbClr val="99FFCC"/>
          </a:solidFill>
          <a:effectLst>
            <a:softEdge rad="0"/>
          </a:effectLst>
        </p:spPr>
        <p:txBody>
          <a:bodyPr wrap="square" rtlCol="0">
            <a:spAutoFit/>
          </a:bodyPr>
          <a:lstStyle/>
          <a:p>
            <a:pPr algn="ctr"/>
            <a:r>
              <a:rPr lang="cs-CZ" sz="2000" dirty="0">
                <a:latin typeface="Arial Black" panose="020B0A04020102020204" pitchFamily="34" charset="0"/>
              </a:rPr>
              <a:t>Stará garda</a:t>
            </a:r>
          </a:p>
          <a:p>
            <a:pPr algn="ctr"/>
            <a:r>
              <a:rPr lang="cs-CZ" sz="2000" dirty="0">
                <a:latin typeface="Arial Black" panose="020B0A04020102020204" pitchFamily="34" charset="0"/>
              </a:rPr>
              <a:t>České Kopisty-</a:t>
            </a:r>
            <a:r>
              <a:rPr lang="cs-CZ" sz="2000" dirty="0" err="1">
                <a:latin typeface="Arial Black" panose="020B0A04020102020204" pitchFamily="34" charset="0"/>
              </a:rPr>
              <a:t>Sepap</a:t>
            </a:r>
            <a:r>
              <a:rPr lang="cs-CZ" sz="2000" dirty="0">
                <a:latin typeface="Arial Black" panose="020B0A04020102020204" pitchFamily="34" charset="0"/>
              </a:rPr>
              <a:t> Štětí</a:t>
            </a:r>
          </a:p>
          <a:p>
            <a:pPr algn="ctr"/>
            <a:r>
              <a:rPr lang="cs-CZ" sz="2000" dirty="0">
                <a:latin typeface="Arial Black" panose="020B0A04020102020204" pitchFamily="34" charset="0"/>
              </a:rPr>
              <a:t>7:4(3:3)  8.6.2018 18.kolo</a:t>
            </a:r>
          </a:p>
        </p:txBody>
      </p:sp>
      <p:sp>
        <p:nvSpPr>
          <p:cNvPr id="2" name="TextovéPole 1"/>
          <p:cNvSpPr txBox="1"/>
          <p:nvPr/>
        </p:nvSpPr>
        <p:spPr>
          <a:xfrm>
            <a:off x="143992" y="91108"/>
            <a:ext cx="4608512" cy="5170646"/>
          </a:xfrm>
          <a:prstGeom prst="rect">
            <a:avLst/>
          </a:prstGeom>
          <a:solidFill>
            <a:schemeClr val="bg1">
              <a:lumMod val="85000"/>
            </a:schemeClr>
          </a:solidFill>
          <a:ln w="76200">
            <a:solidFill>
              <a:srgbClr val="CC3399"/>
            </a:solidFill>
            <a:prstDash val="sysDot"/>
          </a:ln>
          <a:effectLst>
            <a:softEdge rad="0"/>
          </a:effectLst>
        </p:spPr>
        <p:txBody>
          <a:bodyPr wrap="square" rtlCol="0">
            <a:spAutoFit/>
          </a:bodyPr>
          <a:lstStyle/>
          <a:p>
            <a:pPr algn="ctr"/>
            <a:r>
              <a:rPr lang="cs-CZ" sz="4000" u="sng" dirty="0">
                <a:solidFill>
                  <a:srgbClr val="FF0000"/>
                </a:solidFill>
                <a:latin typeface="Arial Black" panose="020B0A04020102020204" pitchFamily="34" charset="0"/>
              </a:rPr>
              <a:t>Stará garda </a:t>
            </a:r>
          </a:p>
          <a:p>
            <a:pPr algn="ctr"/>
            <a:r>
              <a:rPr lang="cs-CZ" sz="4000" u="sng" dirty="0" err="1">
                <a:solidFill>
                  <a:srgbClr val="FF0000"/>
                </a:solidFill>
                <a:latin typeface="Arial Black" panose="020B0A04020102020204" pitchFamily="34" charset="0"/>
              </a:rPr>
              <a:t>Sepap</a:t>
            </a:r>
            <a:r>
              <a:rPr lang="cs-CZ" sz="4000" u="sng" dirty="0">
                <a:solidFill>
                  <a:srgbClr val="FF0000"/>
                </a:solidFill>
                <a:latin typeface="Arial Black" panose="020B0A04020102020204" pitchFamily="34" charset="0"/>
              </a:rPr>
              <a:t> Štětí </a:t>
            </a:r>
          </a:p>
          <a:p>
            <a:pPr algn="ctr"/>
            <a:r>
              <a:rPr lang="cs-CZ" sz="2500" dirty="0">
                <a:solidFill>
                  <a:srgbClr val="FF0000"/>
                </a:solidFill>
                <a:latin typeface="Arial Black" panose="020B0A04020102020204" pitchFamily="34" charset="0"/>
              </a:rPr>
              <a:t>i přes porážku v posledním zápase okresního přeboru obsadila celkové 3. místo a oproti minulému ročníku si o 2 místa polepšila. Celkovým vítězem jsou Žitenice s bývalými ligovými hráči v sestavě. </a:t>
            </a:r>
          </a:p>
        </p:txBody>
      </p:sp>
      <p:sp>
        <p:nvSpPr>
          <p:cNvPr id="216" name="TextovéPole 215"/>
          <p:cNvSpPr txBox="1"/>
          <p:nvPr/>
        </p:nvSpPr>
        <p:spPr>
          <a:xfrm>
            <a:off x="5525739" y="163116"/>
            <a:ext cx="4594415" cy="6401753"/>
          </a:xfrm>
          <a:prstGeom prst="rect">
            <a:avLst/>
          </a:prstGeom>
          <a:noFill/>
          <a:ln w="57150">
            <a:solidFill>
              <a:srgbClr val="FF9933"/>
            </a:solidFill>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400" i="1" dirty="0">
                <a:latin typeface="Arial" pitchFamily="34" charset="0"/>
                <a:cs typeface="Arial" pitchFamily="34" charset="0"/>
              </a:rPr>
              <a:t>      Úspěšných výsledků v letošní sezóně bylo hodně a všem kdo se o to zasloužili patří velké poděkování. Trenéry počínaje, přes vedoucí až po všechny funkcionáře, kteří se starali o činnost oddílu po celý rok. </a:t>
            </a:r>
          </a:p>
          <a:p>
            <a:pPr algn="just" eaLnBrk="0" hangingPunct="0">
              <a:defRPr/>
            </a:pPr>
            <a:r>
              <a:rPr lang="cs-CZ" sz="1400" i="1" dirty="0">
                <a:latin typeface="Arial" pitchFamily="34" charset="0"/>
                <a:cs typeface="Arial" pitchFamily="34" charset="0"/>
              </a:rPr>
              <a:t>     Fotbal přinášel velkou radost, ale to vůbec neznamená, že nejsou v další činnosti rezervy a  problémy neexistují. Starosti nám dělá členská základna, což je v dnešní době problém celého českého fotbalu na nižších úrovních. Rádi by jsme také přivítali nové trenéry, kteří se budou mládeži věnovat, protože víme, jak kvalitní bude mládež, taková bude budoucnost fotbalu ve Štětí.  </a:t>
            </a:r>
          </a:p>
          <a:p>
            <a:pPr algn="just" eaLnBrk="0" hangingPunct="0">
              <a:defRPr/>
            </a:pPr>
            <a:r>
              <a:rPr lang="cs-CZ" sz="1400" i="1" dirty="0">
                <a:latin typeface="Arial" pitchFamily="34" charset="0"/>
                <a:cs typeface="Arial" pitchFamily="34" charset="0"/>
              </a:rPr>
              <a:t>     Blíží se také rozlosování nových soutěží. Do ročníku 2018/19 je přihlášen dorost. Stejně jako loni do I. A třídy. Starší a mladší žáci budou hrát Ústecký přebor. Přípravky se zapojí do okresních soutěží, které budou mít vlastní rozlosování. Začátky dospělých jsou naplánovány na 11. srpna, dorostu 25. srpna a  žáků 26. srpna.  Před tím bude ale ještě probíhat letní příprava, na internetu sledujte program. Chystá se také údržba trávníků a na dalším zápase už Vás přivítáme na pěkném pažitu. Hezkou dovolenou a v srpnu na shledanou.</a:t>
            </a:r>
          </a:p>
          <a:p>
            <a:pPr algn="just" eaLnBrk="0" hangingPunct="0">
              <a:defRPr/>
            </a:pPr>
            <a:endParaRPr lang="cs-CZ" sz="1400" i="1" dirty="0">
              <a:latin typeface="Arial" pitchFamily="34" charset="0"/>
              <a:cs typeface="Arial" pitchFamily="34" charset="0"/>
            </a:endParaRPr>
          </a:p>
          <a:p>
            <a:pPr algn="just" eaLnBrk="0" hangingPunct="0">
              <a:defRPr/>
            </a:pPr>
            <a:endParaRPr lang="cs-CZ" sz="1400" i="1" dirty="0">
              <a:latin typeface="Arial" pitchFamily="34" charset="0"/>
              <a:cs typeface="Arial" pitchFamily="34" charset="0"/>
            </a:endParaRPr>
          </a:p>
          <a:p>
            <a:pPr algn="just" eaLnBrk="0" hangingPunct="0">
              <a:defRPr/>
            </a:pPr>
            <a:endParaRPr lang="cs-CZ" sz="1400" i="1" dirty="0">
              <a:latin typeface="Arial" pitchFamily="34" charset="0"/>
              <a:cs typeface="Arial" pitchFamily="34" charset="0"/>
            </a:endParaRPr>
          </a:p>
          <a:p>
            <a:pPr algn="just" eaLnBrk="0" hangingPunct="0">
              <a:defRPr/>
            </a:pPr>
            <a:r>
              <a:rPr lang="cs-CZ" sz="3200" i="1" dirty="0">
                <a:latin typeface="Algerian" panose="04020705040A02060702" pitchFamily="82" charset="0"/>
                <a:cs typeface="Arial" pitchFamily="34" charset="0"/>
              </a:rPr>
              <a:t>          Štětí do toho</a:t>
            </a:r>
            <a:endParaRPr lang="cs-CZ" sz="1400" i="1" dirty="0">
              <a:latin typeface="Arial" pitchFamily="34" charset="0"/>
              <a:cs typeface="Arial" pitchFamily="34"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graphicFrame>
        <p:nvGraphicFramePr>
          <p:cNvPr id="4" name="Tabulka 3"/>
          <p:cNvGraphicFramePr>
            <a:graphicFrameLocks noGrp="1"/>
          </p:cNvGraphicFramePr>
          <p:nvPr>
            <p:extLst>
              <p:ext uri="{D42A27DB-BD31-4B8C-83A1-F6EECF244321}">
                <p14:modId xmlns:p14="http://schemas.microsoft.com/office/powerpoint/2010/main" val="2002326601"/>
              </p:ext>
            </p:extLst>
          </p:nvPr>
        </p:nvGraphicFramePr>
        <p:xfrm>
          <a:off x="216000" y="3187448"/>
          <a:ext cx="4608511" cy="3605415"/>
        </p:xfrm>
        <a:graphic>
          <a:graphicData uri="http://schemas.openxmlformats.org/drawingml/2006/table">
            <a:tbl>
              <a:tblPr/>
              <a:tblGrid>
                <a:gridCol w="586371">
                  <a:extLst>
                    <a:ext uri="{9D8B030D-6E8A-4147-A177-3AD203B41FA5}">
                      <a16:colId xmlns:a16="http://schemas.microsoft.com/office/drawing/2014/main" val="1750119281"/>
                    </a:ext>
                  </a:extLst>
                </a:gridCol>
                <a:gridCol w="1136094">
                  <a:extLst>
                    <a:ext uri="{9D8B030D-6E8A-4147-A177-3AD203B41FA5}">
                      <a16:colId xmlns:a16="http://schemas.microsoft.com/office/drawing/2014/main" val="2506401090"/>
                    </a:ext>
                  </a:extLst>
                </a:gridCol>
                <a:gridCol w="2299675">
                  <a:extLst>
                    <a:ext uri="{9D8B030D-6E8A-4147-A177-3AD203B41FA5}">
                      <a16:colId xmlns:a16="http://schemas.microsoft.com/office/drawing/2014/main" val="3252913462"/>
                    </a:ext>
                  </a:extLst>
                </a:gridCol>
                <a:gridCol w="586371">
                  <a:extLst>
                    <a:ext uri="{9D8B030D-6E8A-4147-A177-3AD203B41FA5}">
                      <a16:colId xmlns:a16="http://schemas.microsoft.com/office/drawing/2014/main" val="3135161714"/>
                    </a:ext>
                  </a:extLst>
                </a:gridCol>
              </a:tblGrid>
              <a:tr h="240361">
                <a:tc>
                  <a:txBody>
                    <a:bodyPr/>
                    <a:lstStyle/>
                    <a:p>
                      <a:pPr algn="ctr" fontAlgn="ctr"/>
                      <a:r>
                        <a:rPr lang="cs-CZ" sz="1100" b="0" i="0" u="none" strike="noStrike">
                          <a:solidFill>
                            <a:srgbClr val="000000"/>
                          </a:solidFill>
                          <a:effectLst/>
                          <a:latin typeface="Arial Black" panose="020B0A04020102020204" pitchFamily="34" charset="0"/>
                        </a:rPr>
                        <a:t>16.</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10.03.2018</a:t>
                      </a:r>
                    </a:p>
                  </a:txBody>
                  <a:tcPr marL="9525" marR="9525" marT="9525" marB="0" anchor="ctr">
                    <a:lnL>
                      <a:noFill/>
                    </a:lnL>
                    <a:lnR>
                      <a:noFill/>
                    </a:lnR>
                    <a:lnT>
                      <a:noFill/>
                    </a:lnT>
                    <a:lnB>
                      <a:noFill/>
                    </a:lnB>
                    <a:solidFill>
                      <a:srgbClr val="92D050"/>
                    </a:solidFill>
                  </a:tcPr>
                </a:tc>
                <a:tc>
                  <a:txBody>
                    <a:bodyPr/>
                    <a:lstStyle/>
                    <a:p>
                      <a:pPr algn="ctr" fontAlgn="ctr"/>
                      <a:r>
                        <a:rPr lang="cs-CZ" sz="1100" b="1" i="0" u="none" strike="noStrike">
                          <a:solidFill>
                            <a:srgbClr val="000000"/>
                          </a:solidFill>
                          <a:effectLst/>
                          <a:latin typeface="Arial Black" panose="020B0A04020102020204" pitchFamily="34" charset="0"/>
                        </a:rPr>
                        <a:t>Perštejn - Žatec</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4:1</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510739484"/>
                  </a:ext>
                </a:extLst>
              </a:tr>
              <a:tr h="240361">
                <a:tc>
                  <a:txBody>
                    <a:bodyPr/>
                    <a:lstStyle/>
                    <a:p>
                      <a:pPr algn="ctr" fontAlgn="ctr"/>
                      <a:r>
                        <a:rPr lang="cs-CZ" sz="1100" b="0" i="0" u="none" strike="noStrike">
                          <a:solidFill>
                            <a:srgbClr val="000000"/>
                          </a:solidFill>
                          <a:effectLst/>
                          <a:latin typeface="Arial Black" panose="020B0A04020102020204" pitchFamily="34" charset="0"/>
                        </a:rPr>
                        <a:t>19.</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31.03.2018</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Perštejn - Litoměřicko B</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1:2 PK</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596839929"/>
                  </a:ext>
                </a:extLst>
              </a:tr>
              <a:tr h="240361">
                <a:tc>
                  <a:txBody>
                    <a:bodyPr/>
                    <a:lstStyle/>
                    <a:p>
                      <a:pPr algn="ctr" fontAlgn="ctr"/>
                      <a:r>
                        <a:rPr lang="cs-CZ" sz="1100" b="0" i="0" u="none" strike="noStrike">
                          <a:solidFill>
                            <a:srgbClr val="000000"/>
                          </a:solidFill>
                          <a:effectLst/>
                          <a:latin typeface="Arial Black" panose="020B0A04020102020204" pitchFamily="34" charset="0"/>
                        </a:rPr>
                        <a:t>20.</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07.04.2018</a:t>
                      </a:r>
                    </a:p>
                  </a:txBody>
                  <a:tcPr marL="9525" marR="9525" marT="9525" marB="0" anchor="ctr">
                    <a:lnL>
                      <a:noFill/>
                    </a:lnL>
                    <a:lnR>
                      <a:noFill/>
                    </a:lnR>
                    <a:lnT>
                      <a:noFill/>
                    </a:lnT>
                    <a:lnB>
                      <a:noFill/>
                    </a:lnB>
                    <a:solidFill>
                      <a:srgbClr val="92D050"/>
                    </a:solidFill>
                  </a:tcPr>
                </a:tc>
                <a:tc>
                  <a:txBody>
                    <a:bodyPr/>
                    <a:lstStyle/>
                    <a:p>
                      <a:pPr algn="ctr" fontAlgn="ctr"/>
                      <a:r>
                        <a:rPr lang="cs-CZ" sz="1100" b="1" i="0" u="none" strike="noStrike">
                          <a:solidFill>
                            <a:srgbClr val="000000"/>
                          </a:solidFill>
                          <a:effectLst/>
                          <a:latin typeface="Arial Black" panose="020B0A04020102020204" pitchFamily="34" charset="0"/>
                        </a:rPr>
                        <a:t>Modlany - Perštejn</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2:1</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687844138"/>
                  </a:ext>
                </a:extLst>
              </a:tr>
              <a:tr h="240361">
                <a:tc>
                  <a:txBody>
                    <a:bodyPr/>
                    <a:lstStyle/>
                    <a:p>
                      <a:pPr algn="ctr" fontAlgn="ctr"/>
                      <a:r>
                        <a:rPr lang="cs-CZ" sz="1100" b="0" i="0" u="none" strike="noStrike">
                          <a:solidFill>
                            <a:srgbClr val="000000"/>
                          </a:solidFill>
                          <a:effectLst/>
                          <a:latin typeface="Arial Black" panose="020B0A04020102020204" pitchFamily="34" charset="0"/>
                        </a:rPr>
                        <a:t>21.</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dirty="0">
                          <a:solidFill>
                            <a:srgbClr val="000000"/>
                          </a:solidFill>
                          <a:effectLst/>
                          <a:latin typeface="Arial Black" panose="020B0A04020102020204" pitchFamily="34" charset="0"/>
                        </a:rPr>
                        <a:t>14.04.2018</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Perštejn - H.Jiřetín/Litvínov</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1:2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779984669"/>
                  </a:ext>
                </a:extLst>
              </a:tr>
              <a:tr h="240361">
                <a:tc>
                  <a:txBody>
                    <a:bodyPr/>
                    <a:lstStyle/>
                    <a:p>
                      <a:pPr algn="ctr" fontAlgn="ctr"/>
                      <a:r>
                        <a:rPr lang="cs-CZ" sz="1100" b="0" i="0" u="none" strike="noStrike">
                          <a:solidFill>
                            <a:srgbClr val="000000"/>
                          </a:solidFill>
                          <a:effectLst/>
                          <a:latin typeface="Arial Black" panose="020B0A04020102020204" pitchFamily="34" charset="0"/>
                        </a:rPr>
                        <a:t>17.</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18.04.2018</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Krupka - Perštejn</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0:2</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3387975402"/>
                  </a:ext>
                </a:extLst>
              </a:tr>
              <a:tr h="240361">
                <a:tc>
                  <a:txBody>
                    <a:bodyPr/>
                    <a:lstStyle/>
                    <a:p>
                      <a:pPr algn="ctr" fontAlgn="ctr"/>
                      <a:r>
                        <a:rPr lang="cs-CZ" sz="1100" b="0" i="0" u="none" strike="noStrike">
                          <a:solidFill>
                            <a:srgbClr val="000000"/>
                          </a:solidFill>
                          <a:effectLst/>
                          <a:latin typeface="Arial Black" panose="020B0A04020102020204" pitchFamily="34" charset="0"/>
                        </a:rPr>
                        <a:t>22.</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22.04.2018</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Neštěmice - Perštejn</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0:4</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685617449"/>
                  </a:ext>
                </a:extLst>
              </a:tr>
              <a:tr h="240361">
                <a:tc>
                  <a:txBody>
                    <a:bodyPr/>
                    <a:lstStyle/>
                    <a:p>
                      <a:pPr algn="ctr" fontAlgn="ctr"/>
                      <a:r>
                        <a:rPr lang="cs-CZ" sz="1100" b="0" i="0" u="none" strike="noStrike">
                          <a:solidFill>
                            <a:srgbClr val="000000"/>
                          </a:solidFill>
                          <a:effectLst/>
                          <a:latin typeface="Arial Black" panose="020B0A04020102020204" pitchFamily="34" charset="0"/>
                        </a:rPr>
                        <a:t>23.</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28.04.2018</a:t>
                      </a:r>
                    </a:p>
                  </a:txBody>
                  <a:tcPr marL="9525" marR="9525" marT="9525" marB="0" anchor="ctr">
                    <a:lnL>
                      <a:noFill/>
                    </a:lnL>
                    <a:lnR>
                      <a:noFill/>
                    </a:lnR>
                    <a:lnT>
                      <a:noFill/>
                    </a:lnT>
                    <a:lnB>
                      <a:noFill/>
                    </a:lnB>
                    <a:solidFill>
                      <a:srgbClr val="92D050"/>
                    </a:solidFill>
                  </a:tcPr>
                </a:tc>
                <a:tc>
                  <a:txBody>
                    <a:bodyPr/>
                    <a:lstStyle/>
                    <a:p>
                      <a:pPr algn="ctr" fontAlgn="ctr"/>
                      <a:r>
                        <a:rPr lang="cs-CZ" sz="1100" b="1" i="0" u="none" strike="noStrike">
                          <a:solidFill>
                            <a:srgbClr val="000000"/>
                          </a:solidFill>
                          <a:effectLst/>
                          <a:latin typeface="Arial Black" panose="020B0A04020102020204" pitchFamily="34" charset="0"/>
                        </a:rPr>
                        <a:t>Perštejn - Modrá</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3:2</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2925259041"/>
                  </a:ext>
                </a:extLst>
              </a:tr>
              <a:tr h="240361">
                <a:tc>
                  <a:txBody>
                    <a:bodyPr/>
                    <a:lstStyle/>
                    <a:p>
                      <a:pPr algn="ctr" fontAlgn="ctr"/>
                      <a:r>
                        <a:rPr lang="cs-CZ" sz="1100" b="0" i="0" u="none" strike="noStrike">
                          <a:solidFill>
                            <a:srgbClr val="000000"/>
                          </a:solidFill>
                          <a:effectLst/>
                          <a:latin typeface="Arial Black" panose="020B0A04020102020204" pitchFamily="34" charset="0"/>
                        </a:rPr>
                        <a:t>18.</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01.05.2018</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Black" panose="020B0A04020102020204" pitchFamily="34" charset="0"/>
                        </a:rPr>
                        <a:t>Perštejn - Srbice</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5:2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029612343"/>
                  </a:ext>
                </a:extLst>
              </a:tr>
              <a:tr h="240361">
                <a:tc>
                  <a:txBody>
                    <a:bodyPr/>
                    <a:lstStyle/>
                    <a:p>
                      <a:pPr algn="ctr" fontAlgn="ctr"/>
                      <a:r>
                        <a:rPr lang="cs-CZ" sz="1100" b="0" i="0" u="none" strike="noStrike">
                          <a:solidFill>
                            <a:srgbClr val="000000"/>
                          </a:solidFill>
                          <a:effectLst/>
                          <a:latin typeface="Arial Black" panose="020B0A04020102020204" pitchFamily="34" charset="0"/>
                        </a:rPr>
                        <a:t>24.</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05.05.2018</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dirty="0">
                          <a:solidFill>
                            <a:srgbClr val="000000"/>
                          </a:solidFill>
                          <a:effectLst/>
                          <a:latin typeface="Arial Black" panose="020B0A04020102020204" pitchFamily="34" charset="0"/>
                        </a:rPr>
                        <a:t>Jílové - Perštejn</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1:3</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2971760182"/>
                  </a:ext>
                </a:extLst>
              </a:tr>
              <a:tr h="240361">
                <a:tc>
                  <a:txBody>
                    <a:bodyPr/>
                    <a:lstStyle/>
                    <a:p>
                      <a:pPr algn="ctr" fontAlgn="ctr"/>
                      <a:r>
                        <a:rPr lang="cs-CZ" sz="1100" b="0" i="0" u="none" strike="noStrike">
                          <a:solidFill>
                            <a:srgbClr val="000000"/>
                          </a:solidFill>
                          <a:effectLst/>
                          <a:latin typeface="Arial Black" panose="020B0A04020102020204" pitchFamily="34" charset="0"/>
                        </a:rPr>
                        <a:t>25.</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12.05.2018</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Perštejn - Vilémov</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2:3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03523249"/>
                  </a:ext>
                </a:extLst>
              </a:tr>
              <a:tr h="240361">
                <a:tc>
                  <a:txBody>
                    <a:bodyPr/>
                    <a:lstStyle/>
                    <a:p>
                      <a:pPr algn="ctr" fontAlgn="ctr"/>
                      <a:r>
                        <a:rPr lang="cs-CZ" sz="1100" b="0" i="0" u="none" strike="noStrike">
                          <a:solidFill>
                            <a:srgbClr val="000000"/>
                          </a:solidFill>
                          <a:effectLst/>
                          <a:latin typeface="Arial Black" panose="020B0A04020102020204" pitchFamily="34" charset="0"/>
                        </a:rPr>
                        <a:t>26.</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19.05.2018</a:t>
                      </a:r>
                    </a:p>
                  </a:txBody>
                  <a:tcPr marL="9525" marR="9525" marT="9525" marB="0" anchor="ctr">
                    <a:lnL>
                      <a:noFill/>
                    </a:lnL>
                    <a:lnR>
                      <a:noFill/>
                    </a:lnR>
                    <a:lnT>
                      <a:noFill/>
                    </a:lnT>
                    <a:lnB>
                      <a:noFill/>
                    </a:lnB>
                    <a:solidFill>
                      <a:srgbClr val="92D050"/>
                    </a:solidFill>
                  </a:tcPr>
                </a:tc>
                <a:tc>
                  <a:txBody>
                    <a:bodyPr/>
                    <a:lstStyle/>
                    <a:p>
                      <a:pPr algn="ctr" fontAlgn="ctr"/>
                      <a:r>
                        <a:rPr lang="cs-CZ" sz="1100" b="1" i="0" u="none" strike="noStrike">
                          <a:solidFill>
                            <a:srgbClr val="000000"/>
                          </a:solidFill>
                          <a:effectLst/>
                          <a:latin typeface="Arial Black" panose="020B0A04020102020204" pitchFamily="34" charset="0"/>
                        </a:rPr>
                        <a:t>Mostecký FK - Perštejn</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7:0</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3731250996"/>
                  </a:ext>
                </a:extLst>
              </a:tr>
              <a:tr h="240361">
                <a:tc>
                  <a:txBody>
                    <a:bodyPr/>
                    <a:lstStyle/>
                    <a:p>
                      <a:pPr algn="ctr" fontAlgn="ctr"/>
                      <a:r>
                        <a:rPr lang="cs-CZ" sz="1100" b="0" i="0" u="none" strike="noStrike">
                          <a:solidFill>
                            <a:srgbClr val="000000"/>
                          </a:solidFill>
                          <a:effectLst/>
                          <a:latin typeface="Arial Black" panose="020B0A04020102020204" pitchFamily="34" charset="0"/>
                        </a:rPr>
                        <a:t>27.</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26.05.2018</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Black" panose="020B0A04020102020204" pitchFamily="34" charset="0"/>
                        </a:rPr>
                        <a:t>Perštejn - Kadaň</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7:3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973002889"/>
                  </a:ext>
                </a:extLst>
              </a:tr>
              <a:tr h="240361">
                <a:tc>
                  <a:txBody>
                    <a:bodyPr/>
                    <a:lstStyle/>
                    <a:p>
                      <a:pPr algn="ctr" fontAlgn="ctr"/>
                      <a:r>
                        <a:rPr lang="cs-CZ" sz="1100" b="0" i="0" u="none" strike="noStrike">
                          <a:solidFill>
                            <a:srgbClr val="000000"/>
                          </a:solidFill>
                          <a:effectLst/>
                          <a:latin typeface="Arial Black" panose="020B0A04020102020204" pitchFamily="34" charset="0"/>
                        </a:rPr>
                        <a:t>28.</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02.06.2018</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Bílina - Perštejn</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1:3</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3743635183"/>
                  </a:ext>
                </a:extLst>
              </a:tr>
              <a:tr h="240361">
                <a:tc>
                  <a:txBody>
                    <a:bodyPr/>
                    <a:lstStyle/>
                    <a:p>
                      <a:pPr algn="ctr" fontAlgn="ctr"/>
                      <a:r>
                        <a:rPr lang="cs-CZ" sz="1100" b="0" i="0" u="none" strike="noStrike">
                          <a:solidFill>
                            <a:srgbClr val="000000"/>
                          </a:solidFill>
                          <a:effectLst/>
                          <a:latin typeface="Arial Black" panose="020B0A04020102020204" pitchFamily="34" charset="0"/>
                        </a:rPr>
                        <a:t>29.</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09.06.2018</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Perštejn - Brná</a:t>
                      </a:r>
                    </a:p>
                  </a:txBody>
                  <a:tcPr marL="9525" marR="9525" marT="9525" marB="0" anchor="ctr">
                    <a:lnL>
                      <a:noFill/>
                    </a:lnL>
                    <a:lnR>
                      <a:noFill/>
                    </a:lnR>
                    <a:lnT>
                      <a:noFill/>
                    </a:lnT>
                    <a:lnB>
                      <a:noFill/>
                    </a:lnB>
                    <a:solidFill>
                      <a:srgbClr val="FFFF00"/>
                    </a:solidFill>
                  </a:tcPr>
                </a:tc>
                <a:tc>
                  <a:txBody>
                    <a:bodyPr/>
                    <a:lstStyle/>
                    <a:p>
                      <a:pPr algn="ctr" fontAlgn="ctr"/>
                      <a:r>
                        <a:rPr lang="cs-CZ" sz="1100" b="0" i="0" u="none" strike="noStrike" dirty="0">
                          <a:solidFill>
                            <a:srgbClr val="000000"/>
                          </a:solidFill>
                          <a:effectLst/>
                          <a:latin typeface="Arial Black" panose="020B0A04020102020204" pitchFamily="34" charset="0"/>
                        </a:rPr>
                        <a:t>3:4 PK </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795241144"/>
                  </a:ext>
                </a:extLst>
              </a:tr>
              <a:tr h="240361">
                <a:tc>
                  <a:txBody>
                    <a:bodyPr/>
                    <a:lstStyle/>
                    <a:p>
                      <a:pPr algn="ctr" fontAlgn="ctr"/>
                      <a:r>
                        <a:rPr lang="cs-CZ" sz="1100" b="0" i="0" u="none" strike="noStrike">
                          <a:solidFill>
                            <a:srgbClr val="000000"/>
                          </a:solidFill>
                          <a:effectLst/>
                          <a:latin typeface="Arial Black" panose="020B0A04020102020204" pitchFamily="34" charset="0"/>
                        </a:rPr>
                        <a:t>30.</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16.06.2018</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a:solidFill>
                            <a:srgbClr val="000000"/>
                          </a:solidFill>
                          <a:effectLst/>
                          <a:latin typeface="Arial Black" panose="020B0A04020102020204" pitchFamily="34" charset="0"/>
                        </a:rPr>
                        <a:t>Štětí - Perštejn</a:t>
                      </a:r>
                    </a:p>
                  </a:txBody>
                  <a:tcPr marL="9525" marR="9525" marT="9525" marB="0" anchor="ctr">
                    <a:lnL>
                      <a:noFill/>
                    </a:lnL>
                    <a:lnR>
                      <a:noFill/>
                    </a:lnR>
                    <a:lnT>
                      <a:noFill/>
                    </a:lnT>
                    <a:lnB>
                      <a:noFill/>
                    </a:lnB>
                    <a:solidFill>
                      <a:srgbClr val="92D050"/>
                    </a:solidFill>
                  </a:tcPr>
                </a:tc>
                <a:tc>
                  <a:txBody>
                    <a:bodyPr/>
                    <a:lstStyle/>
                    <a:p>
                      <a:pPr algn="ctr" fontAlgn="ctr"/>
                      <a:r>
                        <a:rPr lang="cs-CZ" sz="1100" b="0" i="0" u="none" strike="noStrike" dirty="0">
                          <a:solidFill>
                            <a:srgbClr val="000000"/>
                          </a:solidFill>
                          <a:effectLst/>
                          <a:latin typeface="Arial Black" panose="020B0A04020102020204" pitchFamily="34" charset="0"/>
                        </a:rPr>
                        <a:t> </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1733293642"/>
                  </a:ext>
                </a:extLst>
              </a:tr>
            </a:tbl>
          </a:graphicData>
        </a:graphic>
      </p:graphicFrame>
      <p:sp>
        <p:nvSpPr>
          <p:cNvPr id="5" name="TextovéPole 4"/>
          <p:cNvSpPr txBox="1"/>
          <p:nvPr/>
        </p:nvSpPr>
        <p:spPr>
          <a:xfrm>
            <a:off x="73501" y="1243236"/>
            <a:ext cx="4751010" cy="1754326"/>
          </a:xfrm>
          <a:prstGeom prst="rect">
            <a:avLst/>
          </a:prstGeom>
          <a:solidFill>
            <a:schemeClr val="accent2">
              <a:lumMod val="20000"/>
              <a:lumOff val="80000"/>
            </a:schemeClr>
          </a:solidFill>
          <a:effectLst>
            <a:softEdge rad="0"/>
          </a:effectLst>
        </p:spPr>
        <p:txBody>
          <a:bodyPr wrap="square" rtlCol="0">
            <a:spAutoFit/>
          </a:bodyPr>
          <a:lstStyle/>
          <a:p>
            <a:pPr algn="just"/>
            <a:r>
              <a:rPr lang="cs-CZ" dirty="0">
                <a:latin typeface="Arial" panose="020B0604020202020204" pitchFamily="34" charset="0"/>
                <a:cs typeface="Arial" panose="020B0604020202020204" pitchFamily="34" charset="0"/>
              </a:rPr>
              <a:t>Perštejn nováček soutěže zahajoval jarní část soutěže z 11. místo se ziskem 20 bodů. V prvních 4 kolech získal jen 4 body, ale pak získal v 5 utkáních 15 bodů a rázem se vyšplhal na přední příčky tabulky.  Následně narazil na 2 silné týmy. Doma prohrál s Vilémovem a pak inkasoval debakl v Mostě 7:0. Jako na houpačce pokračoval i v dalších zápasech. Doma zdolal jasně Kadaň a naplno bodoval i na hřišti zachraňující se Bíliny. Před týdnem se doma s fanoušky rozloučil remízou s </a:t>
            </a:r>
            <a:r>
              <a:rPr lang="cs-CZ" dirty="0" err="1">
                <a:latin typeface="Arial" panose="020B0604020202020204" pitchFamily="34" charset="0"/>
                <a:cs typeface="Arial" panose="020B0604020202020204" pitchFamily="34" charset="0"/>
              </a:rPr>
              <a:t>Brnou</a:t>
            </a:r>
            <a:r>
              <a:rPr lang="cs-CZ" dirty="0">
                <a:latin typeface="Arial" panose="020B0604020202020204" pitchFamily="34" charset="0"/>
                <a:cs typeface="Arial" panose="020B0604020202020204" pitchFamily="34" charset="0"/>
              </a:rPr>
              <a:t>. Perštejn je na 5. místě se ziskem 46 bodů. </a:t>
            </a:r>
          </a:p>
        </p:txBody>
      </p:sp>
      <p:sp>
        <p:nvSpPr>
          <p:cNvPr id="6" name="TextovéPole 5"/>
          <p:cNvSpPr txBox="1"/>
          <p:nvPr/>
        </p:nvSpPr>
        <p:spPr>
          <a:xfrm>
            <a:off x="73501" y="57607"/>
            <a:ext cx="4751010" cy="1015663"/>
          </a:xfrm>
          <a:prstGeom prst="rect">
            <a:avLst/>
          </a:prstGeom>
          <a:gradFill>
            <a:gsLst>
              <a:gs pos="58000">
                <a:srgbClr val="FFFF00"/>
              </a:gs>
              <a:gs pos="80000">
                <a:srgbClr val="99CC00"/>
              </a:gs>
            </a:gsLst>
            <a:lin ang="5400000" scaled="1"/>
          </a:gradFill>
          <a:effectLst>
            <a:glow>
              <a:srgbClr val="FFFF66">
                <a:alpha val="40000"/>
              </a:srgbClr>
            </a:glow>
            <a:softEdge rad="0"/>
          </a:effectLst>
        </p:spPr>
        <p:txBody>
          <a:bodyPr wrap="square" rtlCol="0">
            <a:spAutoFit/>
          </a:bodyPr>
          <a:lstStyle/>
          <a:p>
            <a:pPr algn="ctr"/>
            <a:r>
              <a:rPr lang="cs-CZ" sz="2000" dirty="0">
                <a:solidFill>
                  <a:srgbClr val="FF0000"/>
                </a:solidFill>
                <a:latin typeface="Arial Black" panose="020B0A04020102020204" pitchFamily="34" charset="0"/>
              </a:rPr>
              <a:t>Jarní výsledky </a:t>
            </a:r>
            <a:r>
              <a:rPr lang="cs-CZ" sz="2000" dirty="0" err="1">
                <a:solidFill>
                  <a:srgbClr val="FF0000"/>
                </a:solidFill>
                <a:latin typeface="Arial Black" panose="020B0A04020102020204" pitchFamily="34" charset="0"/>
              </a:rPr>
              <a:t>Perštejna</a:t>
            </a:r>
            <a:r>
              <a:rPr lang="cs-CZ" sz="2000" dirty="0">
                <a:solidFill>
                  <a:srgbClr val="FF0000"/>
                </a:solidFill>
                <a:latin typeface="Arial Black" panose="020B0A04020102020204" pitchFamily="34" charset="0"/>
              </a:rPr>
              <a:t> přinesly mnohá zajímavá překvapení</a:t>
            </a:r>
          </a:p>
        </p:txBody>
      </p:sp>
      <p:graphicFrame>
        <p:nvGraphicFramePr>
          <p:cNvPr id="80" name="Tabulka 79">
            <a:extLst>
              <a:ext uri="{FF2B5EF4-FFF2-40B4-BE49-F238E27FC236}">
                <a16:creationId xmlns:a16="http://schemas.microsoft.com/office/drawing/2014/main" id="{A880229C-3FF3-4067-BBC5-C75324133ED4}"/>
              </a:ext>
            </a:extLst>
          </p:cNvPr>
          <p:cNvGraphicFramePr>
            <a:graphicFrameLocks noGrp="1"/>
          </p:cNvGraphicFramePr>
          <p:nvPr>
            <p:extLst>
              <p:ext uri="{D42A27DB-BD31-4B8C-83A1-F6EECF244321}">
                <p14:modId xmlns:p14="http://schemas.microsoft.com/office/powerpoint/2010/main" val="4168005300"/>
              </p:ext>
            </p:extLst>
          </p:nvPr>
        </p:nvGraphicFramePr>
        <p:xfrm>
          <a:off x="5463677" y="3397905"/>
          <a:ext cx="4617419" cy="3569816"/>
        </p:xfrm>
        <a:graphic>
          <a:graphicData uri="http://schemas.openxmlformats.org/drawingml/2006/table">
            <a:tbl>
              <a:tblPr/>
              <a:tblGrid>
                <a:gridCol w="720080">
                  <a:extLst>
                    <a:ext uri="{9D8B030D-6E8A-4147-A177-3AD203B41FA5}">
                      <a16:colId xmlns:a16="http://schemas.microsoft.com/office/drawing/2014/main" val="4035041799"/>
                    </a:ext>
                  </a:extLst>
                </a:gridCol>
                <a:gridCol w="422442">
                  <a:extLst>
                    <a:ext uri="{9D8B030D-6E8A-4147-A177-3AD203B41FA5}">
                      <a16:colId xmlns:a16="http://schemas.microsoft.com/office/drawing/2014/main" val="3945868842"/>
                    </a:ext>
                  </a:extLst>
                </a:gridCol>
                <a:gridCol w="666585">
                  <a:extLst>
                    <a:ext uri="{9D8B030D-6E8A-4147-A177-3AD203B41FA5}">
                      <a16:colId xmlns:a16="http://schemas.microsoft.com/office/drawing/2014/main" val="2532320613"/>
                    </a:ext>
                  </a:extLst>
                </a:gridCol>
                <a:gridCol w="711173">
                  <a:extLst>
                    <a:ext uri="{9D8B030D-6E8A-4147-A177-3AD203B41FA5}">
                      <a16:colId xmlns:a16="http://schemas.microsoft.com/office/drawing/2014/main" val="3495000097"/>
                    </a:ext>
                  </a:extLst>
                </a:gridCol>
                <a:gridCol w="648072">
                  <a:extLst>
                    <a:ext uri="{9D8B030D-6E8A-4147-A177-3AD203B41FA5}">
                      <a16:colId xmlns:a16="http://schemas.microsoft.com/office/drawing/2014/main" val="3172927102"/>
                    </a:ext>
                  </a:extLst>
                </a:gridCol>
                <a:gridCol w="504057">
                  <a:extLst>
                    <a:ext uri="{9D8B030D-6E8A-4147-A177-3AD203B41FA5}">
                      <a16:colId xmlns:a16="http://schemas.microsoft.com/office/drawing/2014/main" val="369331185"/>
                    </a:ext>
                  </a:extLst>
                </a:gridCol>
                <a:gridCol w="400318">
                  <a:extLst>
                    <a:ext uri="{9D8B030D-6E8A-4147-A177-3AD203B41FA5}">
                      <a16:colId xmlns:a16="http://schemas.microsoft.com/office/drawing/2014/main" val="1218693939"/>
                    </a:ext>
                  </a:extLst>
                </a:gridCol>
                <a:gridCol w="544692">
                  <a:extLst>
                    <a:ext uri="{9D8B030D-6E8A-4147-A177-3AD203B41FA5}">
                      <a16:colId xmlns:a16="http://schemas.microsoft.com/office/drawing/2014/main" val="613626728"/>
                    </a:ext>
                  </a:extLst>
                </a:gridCol>
              </a:tblGrid>
              <a:tr h="475691">
                <a:tc gridSpan="8">
                  <a:txBody>
                    <a:bodyPr/>
                    <a:lstStyle/>
                    <a:p>
                      <a:pPr algn="ctr" fontAlgn="base"/>
                      <a:r>
                        <a:rPr lang="nn-NO" sz="1600" b="1" i="0" dirty="0">
                          <a:solidFill>
                            <a:schemeClr val="tx1"/>
                          </a:solidFill>
                          <a:effectLst/>
                          <a:latin typeface="Arial" panose="020B0604020202020204" pitchFamily="34" charset="0"/>
                        </a:rPr>
                        <a:t>BAXI OP (liga) st.přípravek - sk. "P" - o 5.-8.mís</a:t>
                      </a:r>
                      <a:endParaRPr lang="cs-CZ" sz="1600" b="1" i="0" dirty="0">
                        <a:solidFill>
                          <a:schemeClr val="tx1"/>
                        </a:solidFill>
                        <a:effectLst/>
                        <a:latin typeface="Arial" panose="020B0604020202020204" pitchFamily="34" charset="0"/>
                      </a:endParaRPr>
                    </a:p>
                    <a:p>
                      <a:pPr algn="ctr" fontAlgn="ctr"/>
                      <a:r>
                        <a:rPr lang="cs-CZ" sz="1200" b="0" i="0" u="none" strike="noStrike" dirty="0" err="1">
                          <a:solidFill>
                            <a:srgbClr val="000000"/>
                          </a:solidFill>
                          <a:effectLst/>
                          <a:latin typeface="Arial Black" panose="020B0A04020102020204" pitchFamily="34" charset="0"/>
                        </a:rPr>
                        <a:t>Straškov</a:t>
                      </a:r>
                      <a:r>
                        <a:rPr lang="cs-CZ" sz="1200" b="0" i="0" u="none" strike="noStrike" dirty="0">
                          <a:solidFill>
                            <a:srgbClr val="000000"/>
                          </a:solidFill>
                          <a:effectLst/>
                          <a:latin typeface="Arial Black" panose="020B0A04020102020204" pitchFamily="34" charset="0"/>
                        </a:rPr>
                        <a:t> 10.6.2018</a:t>
                      </a:r>
                    </a:p>
                  </a:txBody>
                  <a:tcPr marL="3152" marR="3152" marT="3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26305605"/>
                  </a:ext>
                </a:extLst>
              </a:tr>
              <a:tr h="632443">
                <a:tc>
                  <a:txBody>
                    <a:bodyPr/>
                    <a:lstStyle/>
                    <a:p>
                      <a:pPr algn="ctr" fontAlgn="ctr"/>
                      <a:r>
                        <a:rPr lang="cs-CZ" sz="800" b="0" i="0" u="none" strike="noStrike" dirty="0">
                          <a:solidFill>
                            <a:srgbClr val="000000"/>
                          </a:solidFill>
                          <a:effectLst/>
                          <a:latin typeface="Arial Black" panose="020B0A04020102020204" pitchFamily="34" charset="0"/>
                        </a:rPr>
                        <a:t>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900" b="1" i="0" u="none" strike="noStrike" dirty="0">
                          <a:solidFill>
                            <a:srgbClr val="009900"/>
                          </a:solidFill>
                          <a:effectLst/>
                          <a:latin typeface="Arial Black" panose="020B0A04020102020204" pitchFamily="34" charset="0"/>
                        </a:rPr>
                        <a:t> SK Štětí  </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TJ Sokol </a:t>
                      </a:r>
                      <a:r>
                        <a:rPr lang="cs-CZ" sz="900" b="1" i="0" u="none" strike="noStrike" dirty="0" err="1">
                          <a:solidFill>
                            <a:srgbClr val="009900"/>
                          </a:solidFill>
                          <a:effectLst/>
                          <a:latin typeface="Arial Black" panose="020B0A04020102020204" pitchFamily="34" charset="0"/>
                        </a:rPr>
                        <a:t>Straškov</a:t>
                      </a:r>
                      <a:endParaRPr lang="cs-CZ" sz="9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800" b="1" i="0" u="none" strike="noStrike" dirty="0">
                          <a:solidFill>
                            <a:srgbClr val="009900"/>
                          </a:solidFill>
                          <a:effectLst/>
                          <a:latin typeface="Arial Black" panose="020B0A04020102020204" pitchFamily="34" charset="0"/>
                        </a:rPr>
                        <a:t>Slavoj Třebenice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800" b="1" i="0" u="none" strike="noStrike" dirty="0">
                          <a:solidFill>
                            <a:srgbClr val="009900"/>
                          </a:solidFill>
                          <a:effectLst/>
                          <a:latin typeface="Arial Black" panose="020B0A04020102020204" pitchFamily="34" charset="0"/>
                        </a:rPr>
                        <a:t>SK Liběšice</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0" i="0" u="none" strike="noStrike" dirty="0">
                          <a:solidFill>
                            <a:srgbClr val="009900"/>
                          </a:solidFill>
                          <a:effectLst/>
                          <a:latin typeface="Arial Black" panose="020B0A04020102020204" pitchFamily="34" charset="0"/>
                        </a:rPr>
                        <a:t>Skóre</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dirty="0">
                          <a:solidFill>
                            <a:srgbClr val="009900"/>
                          </a:solidFill>
                          <a:effectLst/>
                          <a:latin typeface="Arial Black" panose="020B0A04020102020204" pitchFamily="34" charset="0"/>
                        </a:rPr>
                        <a:t>Body</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dirty="0">
                          <a:solidFill>
                            <a:srgbClr val="009900"/>
                          </a:solidFill>
                          <a:effectLst/>
                          <a:latin typeface="Arial Black" panose="020B0A04020102020204" pitchFamily="34" charset="0"/>
                        </a:rPr>
                        <a:t>Pořadí</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61320974"/>
                  </a:ext>
                </a:extLst>
              </a:tr>
              <a:tr h="632443">
                <a:tc>
                  <a:txBody>
                    <a:bodyPr/>
                    <a:lstStyle/>
                    <a:p>
                      <a:pPr algn="ctr" fontAlgn="ctr"/>
                      <a:r>
                        <a:rPr lang="cs-CZ" sz="900" b="1" i="0" u="none" strike="noStrike">
                          <a:solidFill>
                            <a:srgbClr val="009900"/>
                          </a:solidFill>
                          <a:effectLst/>
                          <a:latin typeface="Arial Black" panose="020B0A04020102020204" pitchFamily="34" charset="0"/>
                        </a:rPr>
                        <a:t> SK Štětí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1:16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7:3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2:6</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Black" panose="020B0A04020102020204" pitchFamily="34" charset="0"/>
                        </a:rPr>
                        <a:t>10:25</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414356"/>
                  </a:ext>
                </a:extLst>
              </a:tr>
              <a:tr h="632443">
                <a:tc>
                  <a:txBody>
                    <a:bodyPr/>
                    <a:lstStyle/>
                    <a:p>
                      <a:pPr algn="ctr" fontAlgn="ctr"/>
                      <a:r>
                        <a:rPr lang="cs-CZ" sz="900" b="1" i="0" u="none" strike="noStrike" dirty="0">
                          <a:solidFill>
                            <a:srgbClr val="009900"/>
                          </a:solidFill>
                          <a:effectLst/>
                          <a:latin typeface="Arial Black" panose="020B0A04020102020204" pitchFamily="34" charset="0"/>
                        </a:rPr>
                        <a:t>TJ Sokol </a:t>
                      </a:r>
                      <a:r>
                        <a:rPr lang="cs-CZ" sz="900" b="1" i="0" u="none" strike="noStrike" dirty="0" err="1">
                          <a:solidFill>
                            <a:srgbClr val="009900"/>
                          </a:solidFill>
                          <a:effectLst/>
                          <a:latin typeface="Arial Black" panose="020B0A04020102020204" pitchFamily="34" charset="0"/>
                        </a:rPr>
                        <a:t>Straškov</a:t>
                      </a:r>
                      <a:endParaRPr lang="cs-CZ" sz="9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16:1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12:1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5:2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33:4</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9</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14350"/>
                  </a:ext>
                </a:extLst>
              </a:tr>
              <a:tr h="632443">
                <a:tc>
                  <a:txBody>
                    <a:bodyPr/>
                    <a:lstStyle/>
                    <a:p>
                      <a:pPr algn="ctr" fontAlgn="ctr"/>
                      <a:r>
                        <a:rPr lang="cs-CZ" sz="800" b="1" i="0" u="none" strike="noStrike" dirty="0">
                          <a:solidFill>
                            <a:srgbClr val="009900"/>
                          </a:solidFill>
                          <a:effectLst/>
                          <a:latin typeface="Arial Black" panose="020B0A04020102020204" pitchFamily="34" charset="0"/>
                        </a:rPr>
                        <a:t>Slavoj Třebenice</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3:7</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1:12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1:8</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5:27</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502213"/>
                  </a:ext>
                </a:extLst>
              </a:tr>
              <a:tr h="564353">
                <a:tc>
                  <a:txBody>
                    <a:bodyPr/>
                    <a:lstStyle/>
                    <a:p>
                      <a:pPr algn="ctr" fontAlgn="ctr"/>
                      <a:r>
                        <a:rPr lang="cs-CZ" sz="800" b="1" i="0" u="none" strike="noStrike" dirty="0">
                          <a:solidFill>
                            <a:srgbClr val="009900"/>
                          </a:solidFill>
                          <a:effectLst/>
                          <a:latin typeface="Arial Black" panose="020B0A04020102020204" pitchFamily="34" charset="0"/>
                        </a:rPr>
                        <a:t>SK Liběšice</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2:5</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8:1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400" b="1" i="0" u="none" strike="noStrike" dirty="0">
                          <a:solidFill>
                            <a:srgbClr val="000000"/>
                          </a:solidFill>
                          <a:effectLst/>
                          <a:latin typeface="Arial Black" panose="020B0A04020102020204" pitchFamily="34" charset="0"/>
                        </a:rPr>
                        <a:t>16:8</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39524"/>
                  </a:ext>
                </a:extLst>
              </a:tr>
            </a:tbl>
          </a:graphicData>
        </a:graphic>
      </p:graphicFrame>
      <p:sp>
        <p:nvSpPr>
          <p:cNvPr id="81" name="TextovéPole 80">
            <a:extLst>
              <a:ext uri="{FF2B5EF4-FFF2-40B4-BE49-F238E27FC236}">
                <a16:creationId xmlns:a16="http://schemas.microsoft.com/office/drawing/2014/main" id="{BE736A64-AA66-4763-8842-68DF1CDAC070}"/>
              </a:ext>
            </a:extLst>
          </p:cNvPr>
          <p:cNvSpPr txBox="1"/>
          <p:nvPr/>
        </p:nvSpPr>
        <p:spPr>
          <a:xfrm>
            <a:off x="5463677" y="91108"/>
            <a:ext cx="4536505" cy="1477328"/>
          </a:xfrm>
          <a:prstGeom prst="rect">
            <a:avLst/>
          </a:prstGeom>
          <a:solidFill>
            <a:srgbClr val="66FF66"/>
          </a:solidFill>
          <a:effectLst>
            <a:softEdge rad="241300"/>
          </a:effectLst>
        </p:spPr>
        <p:txBody>
          <a:bodyPr wrap="square" rtlCol="0">
            <a:spAutoFit/>
          </a:bodyPr>
          <a:lstStyle/>
          <a:p>
            <a:pPr algn="ctr"/>
            <a:r>
              <a:rPr lang="cs-CZ" sz="1800" dirty="0">
                <a:latin typeface="Arial Black" panose="020B0A04020102020204" pitchFamily="34" charset="0"/>
              </a:rPr>
              <a:t>Starší přípravka zakončila sezónu na turnaji ve </a:t>
            </a:r>
            <a:r>
              <a:rPr lang="cs-CZ" sz="1800" dirty="0" err="1">
                <a:latin typeface="Arial Black" panose="020B0A04020102020204" pitchFamily="34" charset="0"/>
              </a:rPr>
              <a:t>Straškově</a:t>
            </a:r>
            <a:r>
              <a:rPr lang="cs-CZ" sz="1800" dirty="0">
                <a:latin typeface="Arial Black" panose="020B0A04020102020204" pitchFamily="34" charset="0"/>
              </a:rPr>
              <a:t>, kde na turnaji okresního přeboru ve skupině o 5. až 8. místo obsadila 3. místo </a:t>
            </a:r>
          </a:p>
        </p:txBody>
      </p:sp>
      <p:sp>
        <p:nvSpPr>
          <p:cNvPr id="82" name="TextovéPole 81">
            <a:extLst>
              <a:ext uri="{FF2B5EF4-FFF2-40B4-BE49-F238E27FC236}">
                <a16:creationId xmlns:a16="http://schemas.microsoft.com/office/drawing/2014/main" id="{A1A8C602-CE92-4F5B-A9B3-F8869A2764D1}"/>
              </a:ext>
            </a:extLst>
          </p:cNvPr>
          <p:cNvSpPr txBox="1"/>
          <p:nvPr/>
        </p:nvSpPr>
        <p:spPr>
          <a:xfrm>
            <a:off x="5472584" y="1835032"/>
            <a:ext cx="4608512" cy="1169551"/>
          </a:xfrm>
          <a:prstGeom prst="rect">
            <a:avLst/>
          </a:prstGeom>
          <a:solidFill>
            <a:schemeClr val="accent6">
              <a:lumMod val="20000"/>
              <a:lumOff val="80000"/>
            </a:schemeClr>
          </a:solidFill>
          <a:effectLst>
            <a:softEdge rad="0"/>
          </a:effectLst>
        </p:spPr>
        <p:txBody>
          <a:bodyPr wrap="square" rtlCol="0">
            <a:spAutoFit/>
          </a:bodyPr>
          <a:lstStyle/>
          <a:p>
            <a:r>
              <a:rPr lang="cs-CZ" sz="1400" u="sng" dirty="0">
                <a:latin typeface="Arial" panose="020B0604020202020204" pitchFamily="34" charset="0"/>
                <a:cs typeface="Arial" panose="020B0604020202020204" pitchFamily="34" charset="0"/>
              </a:rPr>
              <a:t>Sestava:</a:t>
            </a:r>
            <a:r>
              <a:rPr lang="cs-CZ" sz="1400" dirty="0">
                <a:latin typeface="Arial" panose="020B0604020202020204" pitchFamily="34" charset="0"/>
                <a:cs typeface="Arial" panose="020B0604020202020204" pitchFamily="34" charset="0"/>
              </a:rPr>
              <a:t> Brabec Jan, </a:t>
            </a:r>
            <a:r>
              <a:rPr lang="cs-CZ" sz="1400" dirty="0" err="1">
                <a:latin typeface="Arial" panose="020B0604020202020204" pitchFamily="34" charset="0"/>
                <a:cs typeface="Arial" panose="020B0604020202020204" pitchFamily="34" charset="0"/>
              </a:rPr>
              <a:t>Homoliak</a:t>
            </a:r>
            <a:r>
              <a:rPr lang="cs-CZ" sz="1400" dirty="0">
                <a:latin typeface="Arial" panose="020B0604020202020204" pitchFamily="34" charset="0"/>
                <a:cs typeface="Arial" panose="020B0604020202020204" pitchFamily="34" charset="0"/>
              </a:rPr>
              <a:t> Max, Baroch Matěj, </a:t>
            </a:r>
            <a:r>
              <a:rPr lang="cs-CZ" sz="1400" dirty="0" err="1">
                <a:latin typeface="Arial" panose="020B0604020202020204" pitchFamily="34" charset="0"/>
                <a:cs typeface="Arial" panose="020B0604020202020204" pitchFamily="34" charset="0"/>
              </a:rPr>
              <a:t>Kýček</a:t>
            </a:r>
            <a:r>
              <a:rPr lang="cs-CZ" sz="1400" dirty="0">
                <a:latin typeface="Arial" panose="020B0604020202020204" pitchFamily="34" charset="0"/>
                <a:cs typeface="Arial" panose="020B0604020202020204" pitchFamily="34" charset="0"/>
              </a:rPr>
              <a:t> Tomáš, Božík Dominik, Jakl Matyáš, Bílek David, Havelka Václav, Štefl Dominik, Pačes Jaroslav, Bradáč Petr</a:t>
            </a:r>
          </a:p>
          <a:p>
            <a:r>
              <a:rPr lang="cs-CZ" sz="1400" u="sng" dirty="0">
                <a:latin typeface="Arial" panose="020B0604020202020204" pitchFamily="34" charset="0"/>
                <a:cs typeface="Arial" panose="020B0604020202020204" pitchFamily="34" charset="0"/>
              </a:rPr>
              <a:t>Trenéři:</a:t>
            </a:r>
            <a:r>
              <a:rPr lang="cs-CZ" sz="1400" dirty="0">
                <a:latin typeface="Arial" panose="020B0604020202020204" pitchFamily="34" charset="0"/>
                <a:cs typeface="Arial" panose="020B0604020202020204" pitchFamily="34" charset="0"/>
              </a:rPr>
              <a:t> Radek </a:t>
            </a:r>
            <a:r>
              <a:rPr lang="cs-CZ" sz="1400" dirty="0" err="1">
                <a:latin typeface="Arial" panose="020B0604020202020204" pitchFamily="34" charset="0"/>
                <a:cs typeface="Arial" panose="020B0604020202020204" pitchFamily="34" charset="0"/>
              </a:rPr>
              <a:t>Švejdar</a:t>
            </a:r>
            <a:r>
              <a:rPr lang="cs-CZ" sz="1400" dirty="0">
                <a:latin typeface="Arial" panose="020B0604020202020204" pitchFamily="34" charset="0"/>
                <a:cs typeface="Arial" panose="020B0604020202020204" pitchFamily="34" charset="0"/>
              </a:rPr>
              <a:t>, Martin Nedomlel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19" name="TextovéPole 18"/>
          <p:cNvSpPr txBox="1"/>
          <p:nvPr/>
        </p:nvSpPr>
        <p:spPr>
          <a:xfrm>
            <a:off x="7721583"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655306"/>
            <a:ext cx="504056" cy="608912"/>
          </a:xfrm>
          <a:prstGeom prst="ellipse">
            <a:avLst/>
          </a:prstGeom>
          <a:noFill/>
          <a:ln w="9525">
            <a:noFill/>
            <a:miter lim="800000"/>
            <a:headEnd/>
            <a:tailEnd/>
          </a:ln>
          <a:effectLst/>
        </p:spPr>
        <p:txBody>
          <a:bodyPr vert="horz" wrap="square" lIns="0" tIns="25200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sp>
        <p:nvSpPr>
          <p:cNvPr id="2" name="Obdélník 1"/>
          <p:cNvSpPr/>
          <p:nvPr/>
        </p:nvSpPr>
        <p:spPr>
          <a:xfrm>
            <a:off x="5456620" y="955204"/>
            <a:ext cx="4634305" cy="3050963"/>
          </a:xfrm>
          <a:prstGeom prst="rect">
            <a:avLst/>
          </a:prstGeom>
        </p:spPr>
        <p:txBody>
          <a:bodyPr wrap="square">
            <a:spAutoFit/>
          </a:bodyPr>
          <a:lstStyle/>
          <a:p>
            <a:pPr algn="ctr">
              <a:lnSpc>
                <a:spcPct val="107000"/>
              </a:lnSpc>
              <a:spcAft>
                <a:spcPts val="0"/>
              </a:spcAft>
            </a:pPr>
            <a:r>
              <a:rPr lang="cs-CZ" sz="2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TJ Spartak Perštejn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1:2 PK (1:1)  </a:t>
            </a:r>
            <a:r>
              <a:rPr lang="cs-CZ" sz="20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18.11.2017  15.kolo</a:t>
            </a:r>
          </a:p>
          <a:p>
            <a:pPr algn="just">
              <a:lnSpc>
                <a:spcPct val="107000"/>
              </a:lnSpc>
              <a:spcAft>
                <a:spcPts val="0"/>
              </a:spcAft>
            </a:pPr>
            <a:r>
              <a:rPr lang="cs-CZ" sz="1050" dirty="0">
                <a:latin typeface="Arial" panose="020B0604020202020204" pitchFamily="34" charset="0"/>
                <a:cs typeface="Arial" panose="020B0604020202020204" pitchFamily="34" charset="0"/>
              </a:rPr>
              <a:t>Chtěli jsme všechny body, ale nakonec jsou z toho aspoň 2. Přerušili jsme sérii 3 porážek v řadě  a po podzimu se zařadili na 3.místo 3 body za vedoucím Mosteckým FK  a Baníkem Modlany. V tomto utkání jsme si o jeden bod více než soupeř zasloužili, i když na hře, kdy jsme střídali lepší momenty s horšími, bylo znát, že už se blíží zima a úzký herní kádr mužstva již zaslouží přestávku.</a:t>
            </a:r>
          </a:p>
          <a:p>
            <a:r>
              <a:rPr lang="cs-CZ" sz="1050" u="sng" dirty="0">
                <a:latin typeface="Arial" panose="020B0604020202020204" pitchFamily="34" charset="0"/>
                <a:cs typeface="Arial" panose="020B0604020202020204" pitchFamily="34" charset="0"/>
              </a:rPr>
              <a:t>Branky:</a:t>
            </a:r>
            <a:r>
              <a:rPr lang="cs-CZ" sz="1050" dirty="0">
                <a:latin typeface="Arial" panose="020B0604020202020204" pitchFamily="34" charset="0"/>
                <a:cs typeface="Arial" panose="020B0604020202020204" pitchFamily="34" charset="0"/>
              </a:rPr>
              <a:t> Brandejs 1</a:t>
            </a:r>
          </a:p>
          <a:p>
            <a:r>
              <a:rPr lang="cs-CZ" sz="1050" u="sng" dirty="0">
                <a:latin typeface="Arial" panose="020B0604020202020204" pitchFamily="34" charset="0"/>
                <a:cs typeface="Arial" panose="020B0604020202020204" pitchFamily="34" charset="0"/>
              </a:rPr>
              <a:t>Sestava:</a:t>
            </a:r>
            <a:r>
              <a:rPr lang="cs-CZ" sz="1050" dirty="0">
                <a:latin typeface="Arial" panose="020B0604020202020204" pitchFamily="34" charset="0"/>
                <a:cs typeface="Arial" panose="020B0604020202020204" pitchFamily="34" charset="0"/>
              </a:rPr>
              <a:t> Gabriel-</a:t>
            </a:r>
            <a:r>
              <a:rPr lang="cs-CZ" sz="1050" dirty="0" err="1">
                <a:latin typeface="Arial" panose="020B0604020202020204" pitchFamily="34" charset="0"/>
                <a:cs typeface="Arial" panose="020B0604020202020204" pitchFamily="34" charset="0"/>
              </a:rPr>
              <a:t>Čámský</a:t>
            </a:r>
            <a:r>
              <a:rPr lang="cs-CZ" sz="1050" dirty="0">
                <a:latin typeface="Arial" panose="020B0604020202020204" pitchFamily="34" charset="0"/>
                <a:cs typeface="Arial" panose="020B0604020202020204" pitchFamily="34" charset="0"/>
              </a:rPr>
              <a:t>, Svoboda, Vacek, </a:t>
            </a:r>
            <a:r>
              <a:rPr lang="cs-CZ" sz="1050" dirty="0" err="1">
                <a:latin typeface="Arial" panose="020B0604020202020204" pitchFamily="34" charset="0"/>
                <a:cs typeface="Arial" panose="020B0604020202020204" pitchFamily="34" charset="0"/>
              </a:rPr>
              <a:t>Poráč</a:t>
            </a:r>
            <a:r>
              <a:rPr lang="cs-CZ" sz="1050" dirty="0">
                <a:latin typeface="Arial" panose="020B0604020202020204" pitchFamily="34" charset="0"/>
                <a:cs typeface="Arial" panose="020B0604020202020204" pitchFamily="34" charset="0"/>
              </a:rPr>
              <a:t>-</a:t>
            </a:r>
          </a:p>
          <a:p>
            <a:r>
              <a:rPr lang="cs-CZ" sz="1050" dirty="0">
                <a:latin typeface="Arial" panose="020B0604020202020204" pitchFamily="34" charset="0"/>
                <a:cs typeface="Arial" panose="020B0604020202020204" pitchFamily="34" charset="0"/>
              </a:rPr>
              <a:t>                Křtěn(46.Beruška), Stejskal, Vacek, </a:t>
            </a:r>
          </a:p>
          <a:p>
            <a:r>
              <a:rPr lang="cs-CZ" sz="1050" dirty="0">
                <a:latin typeface="Arial" panose="020B0604020202020204" pitchFamily="34" charset="0"/>
                <a:cs typeface="Arial" panose="020B0604020202020204" pitchFamily="34" charset="0"/>
              </a:rPr>
              <a:t>               Mencl(82.Feko) , Faust-Brandejs    </a:t>
            </a:r>
          </a:p>
          <a:p>
            <a:r>
              <a:rPr lang="cs-CZ" sz="1050" u="sng" dirty="0">
                <a:latin typeface="Arial" panose="020B0604020202020204" pitchFamily="34" charset="0"/>
                <a:cs typeface="Arial" panose="020B0604020202020204" pitchFamily="34" charset="0"/>
              </a:rPr>
              <a:t>Připraveni:</a:t>
            </a:r>
            <a:r>
              <a:rPr lang="cs-CZ" sz="1050" dirty="0">
                <a:latin typeface="Arial" panose="020B0604020202020204" pitchFamily="34" charset="0"/>
                <a:cs typeface="Arial" panose="020B0604020202020204" pitchFamily="34" charset="0"/>
              </a:rPr>
              <a:t> Horváth, Beruška</a:t>
            </a:r>
          </a:p>
          <a:p>
            <a:r>
              <a:rPr lang="cs-CZ" sz="1050" u="sng" dirty="0">
                <a:latin typeface="Arial" panose="020B0604020202020204" pitchFamily="34" charset="0"/>
                <a:cs typeface="Arial" panose="020B0604020202020204" pitchFamily="34" charset="0"/>
              </a:rPr>
              <a:t>Trenér:</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J.Ransdorf</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K.Zuna</a:t>
            </a:r>
            <a:r>
              <a:rPr lang="cs-CZ" sz="1050" dirty="0">
                <a:latin typeface="Arial" panose="020B0604020202020204" pitchFamily="34" charset="0"/>
                <a:cs typeface="Arial" panose="020B0604020202020204" pitchFamily="34" charset="0"/>
              </a:rPr>
              <a:t> Vedoucí: </a:t>
            </a:r>
            <a:r>
              <a:rPr lang="cs-CZ" sz="1050" dirty="0" err="1">
                <a:latin typeface="Arial" panose="020B0604020202020204" pitchFamily="34" charset="0"/>
                <a:cs typeface="Arial" panose="020B0604020202020204" pitchFamily="34" charset="0"/>
              </a:rPr>
              <a:t>J.Havner</a:t>
            </a:r>
            <a:endParaRPr lang="cs-CZ" sz="1050" dirty="0">
              <a:latin typeface="Arial" panose="020B0604020202020204" pitchFamily="34" charset="0"/>
              <a:cs typeface="Arial" panose="020B0604020202020204" pitchFamily="34" charset="0"/>
            </a:endParaRPr>
          </a:p>
          <a:p>
            <a:r>
              <a:rPr lang="cs-CZ" sz="1050" u="sng" dirty="0">
                <a:latin typeface="Arial" panose="020B0604020202020204" pitchFamily="34" charset="0"/>
                <a:cs typeface="Arial" panose="020B0604020202020204" pitchFamily="34" charset="0"/>
              </a:rPr>
              <a:t>Rozhodčí</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M.Klimpl-K.Rouček</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R.Linhart</a:t>
            </a:r>
            <a:r>
              <a:rPr lang="cs-CZ" sz="1050" dirty="0">
                <a:latin typeface="Arial" panose="020B0604020202020204" pitchFamily="34" charset="0"/>
                <a:cs typeface="Arial" panose="020B0604020202020204" pitchFamily="34" charset="0"/>
              </a:rPr>
              <a:t>  Delegát: </a:t>
            </a:r>
            <a:r>
              <a:rPr lang="cs-CZ" sz="1050" dirty="0" err="1">
                <a:latin typeface="Arial" panose="020B0604020202020204" pitchFamily="34" charset="0"/>
                <a:cs typeface="Arial" panose="020B0604020202020204" pitchFamily="34" charset="0"/>
              </a:rPr>
              <a:t>M.Dvorský</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5446481" y="163116"/>
            <a:ext cx="4706623" cy="707886"/>
          </a:xfrm>
          <a:prstGeom prst="rect">
            <a:avLst/>
          </a:prstGeom>
          <a:gradFill>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effectLst>
            <a:glow rad="101600">
              <a:srgbClr val="E8ED17">
                <a:alpha val="40000"/>
              </a:srgbClr>
            </a:glow>
            <a:softEdge rad="241300"/>
          </a:effectLst>
        </p:spPr>
        <p:txBody>
          <a:bodyPr wrap="square" rtlCol="0">
            <a:spAutoFit/>
          </a:bodyPr>
          <a:lstStyle/>
          <a:p>
            <a:pPr algn="ctr"/>
            <a:r>
              <a:rPr lang="cs-CZ" sz="2000" dirty="0">
                <a:latin typeface="Arial Black" panose="020B0A04020102020204" pitchFamily="34" charset="0"/>
              </a:rPr>
              <a:t>Rozlučka s podzimní částí přeboru byla v </a:t>
            </a:r>
            <a:r>
              <a:rPr lang="cs-CZ" sz="2000" dirty="0" err="1">
                <a:latin typeface="Arial Black" panose="020B0A04020102020204" pitchFamily="34" charset="0"/>
              </a:rPr>
              <a:t>Perštejně</a:t>
            </a:r>
            <a:endParaRPr lang="cs-CZ" sz="2000" dirty="0">
              <a:latin typeface="Arial Black" panose="020B0A04020102020204" pitchFamily="34" charset="0"/>
            </a:endParaRPr>
          </a:p>
        </p:txBody>
      </p:sp>
      <p:pic>
        <p:nvPicPr>
          <p:cNvPr id="5" name="Obrázek 4"/>
          <p:cNvPicPr>
            <a:picLocks noChangeAspect="1"/>
          </p:cNvPicPr>
          <p:nvPr/>
        </p:nvPicPr>
        <p:blipFill>
          <a:blip r:embed="rId111"/>
          <a:stretch>
            <a:fillRect/>
          </a:stretch>
        </p:blipFill>
        <p:spPr>
          <a:xfrm>
            <a:off x="5668754" y="4201774"/>
            <a:ext cx="4239290" cy="2607074"/>
          </a:xfrm>
          <a:prstGeom prst="rect">
            <a:avLst/>
          </a:prstGeom>
          <a:ln w="57150">
            <a:solidFill>
              <a:schemeClr val="accent2">
                <a:lumMod val="75000"/>
              </a:schemeClr>
            </a:solidFill>
          </a:ln>
        </p:spPr>
      </p:pic>
      <p:graphicFrame>
        <p:nvGraphicFramePr>
          <p:cNvPr id="6" name="Tabulka 5">
            <a:extLst>
              <a:ext uri="{FF2B5EF4-FFF2-40B4-BE49-F238E27FC236}">
                <a16:creationId xmlns:a16="http://schemas.microsoft.com/office/drawing/2014/main" id="{CADB6497-E7DD-4CB0-9394-A16FDCF42D41}"/>
              </a:ext>
            </a:extLst>
          </p:cNvPr>
          <p:cNvGraphicFramePr>
            <a:graphicFrameLocks noGrp="1"/>
          </p:cNvGraphicFramePr>
          <p:nvPr>
            <p:extLst>
              <p:ext uri="{D42A27DB-BD31-4B8C-83A1-F6EECF244321}">
                <p14:modId xmlns:p14="http://schemas.microsoft.com/office/powerpoint/2010/main" val="2780600660"/>
              </p:ext>
            </p:extLst>
          </p:nvPr>
        </p:nvGraphicFramePr>
        <p:xfrm>
          <a:off x="315601" y="149838"/>
          <a:ext cx="4446939" cy="3526293"/>
        </p:xfrm>
        <a:graphic>
          <a:graphicData uri="http://schemas.openxmlformats.org/drawingml/2006/table">
            <a:tbl>
              <a:tblPr/>
              <a:tblGrid>
                <a:gridCol w="1935590">
                  <a:extLst>
                    <a:ext uri="{9D8B030D-6E8A-4147-A177-3AD203B41FA5}">
                      <a16:colId xmlns:a16="http://schemas.microsoft.com/office/drawing/2014/main" val="747956041"/>
                    </a:ext>
                  </a:extLst>
                </a:gridCol>
                <a:gridCol w="867978">
                  <a:extLst>
                    <a:ext uri="{9D8B030D-6E8A-4147-A177-3AD203B41FA5}">
                      <a16:colId xmlns:a16="http://schemas.microsoft.com/office/drawing/2014/main" val="2417661389"/>
                    </a:ext>
                  </a:extLst>
                </a:gridCol>
                <a:gridCol w="891124">
                  <a:extLst>
                    <a:ext uri="{9D8B030D-6E8A-4147-A177-3AD203B41FA5}">
                      <a16:colId xmlns:a16="http://schemas.microsoft.com/office/drawing/2014/main" val="3793257445"/>
                    </a:ext>
                  </a:extLst>
                </a:gridCol>
                <a:gridCol w="752247">
                  <a:extLst>
                    <a:ext uri="{9D8B030D-6E8A-4147-A177-3AD203B41FA5}">
                      <a16:colId xmlns:a16="http://schemas.microsoft.com/office/drawing/2014/main" val="2835450047"/>
                    </a:ext>
                  </a:extLst>
                </a:gridCol>
              </a:tblGrid>
              <a:tr h="342530">
                <a:tc gridSpan="4">
                  <a:txBody>
                    <a:bodyPr/>
                    <a:lstStyle/>
                    <a:p>
                      <a:pPr algn="ctr" fontAlgn="ctr"/>
                      <a:r>
                        <a:rPr lang="cs-CZ" sz="1400" b="1" i="0" u="none" strike="noStrike">
                          <a:solidFill>
                            <a:srgbClr val="000000"/>
                          </a:solidFill>
                          <a:effectLst/>
                          <a:latin typeface="Arial" panose="020B0604020202020204" pitchFamily="34" charset="0"/>
                        </a:rPr>
                        <a:t>Střelci starších žáků v základní části Ústeckého přeboru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524551884"/>
                  </a:ext>
                </a:extLst>
              </a:tr>
              <a:tr h="396378">
                <a:tc>
                  <a:txBody>
                    <a:bodyPr/>
                    <a:lstStyle/>
                    <a:p>
                      <a:pPr algn="ctr" rtl="0" fontAlgn="ctr"/>
                      <a:r>
                        <a:rPr lang="cs-CZ" sz="1100" b="1" i="0" u="none" strike="noStrike" dirty="0">
                          <a:solidFill>
                            <a:srgbClr val="000000"/>
                          </a:solidFill>
                          <a:effectLst/>
                          <a:latin typeface="Arial" panose="020B0604020202020204" pitchFamily="34" charset="0"/>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Branky podzim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Branky jaro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Branky celkem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87388250"/>
                  </a:ext>
                </a:extLst>
              </a:tr>
              <a:tr h="159050">
                <a:tc>
                  <a:txBody>
                    <a:bodyPr/>
                    <a:lstStyle/>
                    <a:p>
                      <a:pPr algn="l" rtl="0" fontAlgn="ctr"/>
                      <a:r>
                        <a:rPr lang="cs-CZ" sz="1200" b="1" i="0" u="none" strike="noStrike" dirty="0" err="1">
                          <a:solidFill>
                            <a:srgbClr val="545454"/>
                          </a:solidFill>
                          <a:effectLst/>
                          <a:latin typeface="Arial" panose="020B0604020202020204" pitchFamily="34" charset="0"/>
                        </a:rPr>
                        <a:t>Malecha</a:t>
                      </a:r>
                      <a:r>
                        <a:rPr lang="cs-CZ" sz="1200" b="1" i="0" u="none" strike="noStrike" dirty="0">
                          <a:solidFill>
                            <a:srgbClr val="545454"/>
                          </a:solidFill>
                          <a:effectLst/>
                          <a:latin typeface="Arial" panose="020B0604020202020204" pitchFamily="34" charset="0"/>
                        </a:rPr>
                        <a:t> Oldřich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53147317"/>
                  </a:ext>
                </a:extLst>
              </a:tr>
              <a:tr h="159050">
                <a:tc>
                  <a:txBody>
                    <a:bodyPr/>
                    <a:lstStyle/>
                    <a:p>
                      <a:pPr algn="l" rtl="0" fontAlgn="ctr"/>
                      <a:r>
                        <a:rPr lang="cs-CZ" sz="1200" b="1" i="0" u="none" strike="noStrike" dirty="0">
                          <a:solidFill>
                            <a:srgbClr val="545454"/>
                          </a:solidFill>
                          <a:effectLst/>
                          <a:latin typeface="Arial" panose="020B0604020202020204" pitchFamily="34" charset="0"/>
                        </a:rPr>
                        <a:t>Hrdlička Martin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186406970"/>
                  </a:ext>
                </a:extLst>
              </a:tr>
              <a:tr h="159050">
                <a:tc>
                  <a:txBody>
                    <a:bodyPr/>
                    <a:lstStyle/>
                    <a:p>
                      <a:pPr algn="l" rtl="0" fontAlgn="ctr"/>
                      <a:r>
                        <a:rPr lang="cs-CZ" sz="1200" b="1" i="0" u="none" strike="noStrike" dirty="0" err="1">
                          <a:solidFill>
                            <a:srgbClr val="545454"/>
                          </a:solidFill>
                          <a:effectLst/>
                          <a:latin typeface="Arial" panose="020B0604020202020204" pitchFamily="34" charset="0"/>
                        </a:rPr>
                        <a:t>Daniluk</a:t>
                      </a:r>
                      <a:r>
                        <a:rPr lang="cs-CZ" sz="1200" b="1" i="0" u="none" strike="noStrike" dirty="0">
                          <a:solidFill>
                            <a:srgbClr val="545454"/>
                          </a:solidFill>
                          <a:effectLst/>
                          <a:latin typeface="Arial" panose="020B0604020202020204" pitchFamily="34" charset="0"/>
                        </a:rPr>
                        <a:t> Jakub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59008973"/>
                  </a:ext>
                </a:extLst>
              </a:tr>
              <a:tr h="159050">
                <a:tc>
                  <a:txBody>
                    <a:bodyPr/>
                    <a:lstStyle/>
                    <a:p>
                      <a:pPr algn="l" rtl="0" fontAlgn="ctr"/>
                      <a:r>
                        <a:rPr lang="cs-CZ" sz="1200" b="1" i="0" u="none" strike="noStrike" dirty="0">
                          <a:solidFill>
                            <a:srgbClr val="545454"/>
                          </a:solidFill>
                          <a:effectLst/>
                          <a:latin typeface="Arial" panose="020B0604020202020204" pitchFamily="34" charset="0"/>
                        </a:rPr>
                        <a:t>Novák Jakub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181339053"/>
                  </a:ext>
                </a:extLst>
              </a:tr>
              <a:tr h="159050">
                <a:tc>
                  <a:txBody>
                    <a:bodyPr/>
                    <a:lstStyle/>
                    <a:p>
                      <a:pPr algn="l" rtl="0" fontAlgn="ctr"/>
                      <a:r>
                        <a:rPr lang="cs-CZ" sz="1200" b="1" i="0" u="none" strike="noStrike" dirty="0" err="1">
                          <a:solidFill>
                            <a:srgbClr val="545454"/>
                          </a:solidFill>
                          <a:effectLst/>
                          <a:latin typeface="Arial" panose="020B0604020202020204" pitchFamily="34" charset="0"/>
                        </a:rPr>
                        <a:t>Ivanič</a:t>
                      </a:r>
                      <a:r>
                        <a:rPr lang="cs-CZ" sz="1200" b="1" i="0" u="none" strike="noStrike" dirty="0">
                          <a:solidFill>
                            <a:srgbClr val="545454"/>
                          </a:solidFill>
                          <a:effectLst/>
                          <a:latin typeface="Arial" panose="020B0604020202020204" pitchFamily="34" charset="0"/>
                        </a:rPr>
                        <a:t> Daniel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93367920"/>
                  </a:ext>
                </a:extLst>
              </a:tr>
              <a:tr h="159050">
                <a:tc>
                  <a:txBody>
                    <a:bodyPr/>
                    <a:lstStyle/>
                    <a:p>
                      <a:pPr algn="l" rtl="0" fontAlgn="ctr"/>
                      <a:r>
                        <a:rPr lang="cs-CZ" sz="1200" b="1" i="0" u="none" strike="noStrike" dirty="0">
                          <a:solidFill>
                            <a:srgbClr val="545454"/>
                          </a:solidFill>
                          <a:effectLst/>
                          <a:latin typeface="Arial" panose="020B0604020202020204" pitchFamily="34" charset="0"/>
                        </a:rPr>
                        <a:t>Prokopec Pavel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dirty="0">
                          <a:solidFill>
                            <a:srgbClr val="545454"/>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850380629"/>
                  </a:ext>
                </a:extLst>
              </a:tr>
              <a:tr h="159050">
                <a:tc>
                  <a:txBody>
                    <a:bodyPr/>
                    <a:lstStyle/>
                    <a:p>
                      <a:pPr algn="l" rtl="0" fontAlgn="ctr"/>
                      <a:r>
                        <a:rPr lang="cs-CZ" sz="1200" b="1" i="0" u="none" strike="noStrike" dirty="0">
                          <a:solidFill>
                            <a:srgbClr val="545454"/>
                          </a:solidFill>
                          <a:effectLst/>
                          <a:latin typeface="Arial" panose="020B0604020202020204" pitchFamily="34" charset="0"/>
                        </a:rPr>
                        <a:t>Pilař Jakub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68593307"/>
                  </a:ext>
                </a:extLst>
              </a:tr>
              <a:tr h="159050">
                <a:tc>
                  <a:txBody>
                    <a:bodyPr/>
                    <a:lstStyle/>
                    <a:p>
                      <a:pPr algn="l" rtl="0" fontAlgn="ctr"/>
                      <a:r>
                        <a:rPr lang="cs-CZ" sz="1200" b="1" i="0" u="none" strike="noStrike" dirty="0" err="1">
                          <a:solidFill>
                            <a:srgbClr val="545454"/>
                          </a:solidFill>
                          <a:effectLst/>
                          <a:latin typeface="Arial" panose="020B0604020202020204" pitchFamily="34" charset="0"/>
                        </a:rPr>
                        <a:t>Miga</a:t>
                      </a:r>
                      <a:r>
                        <a:rPr lang="cs-CZ" sz="1200" b="1" i="0" u="none" strike="noStrike" dirty="0">
                          <a:solidFill>
                            <a:srgbClr val="545454"/>
                          </a:solidFill>
                          <a:effectLst/>
                          <a:latin typeface="Arial" panose="020B0604020202020204" pitchFamily="34" charset="0"/>
                        </a:rPr>
                        <a:t> Michael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683029431"/>
                  </a:ext>
                </a:extLst>
              </a:tr>
              <a:tr h="159050">
                <a:tc>
                  <a:txBody>
                    <a:bodyPr/>
                    <a:lstStyle/>
                    <a:p>
                      <a:pPr algn="l" rtl="0" fontAlgn="ctr"/>
                      <a:r>
                        <a:rPr lang="cs-CZ" sz="1200" b="1" i="0" u="none" strike="noStrike" dirty="0">
                          <a:solidFill>
                            <a:srgbClr val="545454"/>
                          </a:solidFill>
                          <a:effectLst/>
                          <a:latin typeface="Arial" panose="020B0604020202020204" pitchFamily="34" charset="0"/>
                        </a:rPr>
                        <a:t>Kabelka Tomáš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16619971"/>
                  </a:ext>
                </a:extLst>
              </a:tr>
              <a:tr h="159050">
                <a:tc>
                  <a:txBody>
                    <a:bodyPr/>
                    <a:lstStyle/>
                    <a:p>
                      <a:pPr algn="l" rtl="0" fontAlgn="ctr"/>
                      <a:r>
                        <a:rPr lang="cs-CZ" sz="1200" b="1" i="0" u="none" strike="noStrike" dirty="0" err="1">
                          <a:solidFill>
                            <a:srgbClr val="545454"/>
                          </a:solidFill>
                          <a:effectLst/>
                          <a:latin typeface="Arial" panose="020B0604020202020204" pitchFamily="34" charset="0"/>
                        </a:rPr>
                        <a:t>Bartko</a:t>
                      </a:r>
                      <a:r>
                        <a:rPr lang="cs-CZ" sz="1200" b="1" i="0" u="none" strike="noStrike" dirty="0">
                          <a:solidFill>
                            <a:srgbClr val="545454"/>
                          </a:solidFill>
                          <a:effectLst/>
                          <a:latin typeface="Arial" panose="020B0604020202020204" pitchFamily="34" charset="0"/>
                        </a:rPr>
                        <a:t> Michal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872704237"/>
                  </a:ext>
                </a:extLst>
              </a:tr>
              <a:tr h="159050">
                <a:tc>
                  <a:txBody>
                    <a:bodyPr/>
                    <a:lstStyle/>
                    <a:p>
                      <a:pPr algn="l" rtl="0" fontAlgn="ctr"/>
                      <a:r>
                        <a:rPr lang="cs-CZ" sz="1200" b="1" i="0" u="none" strike="noStrike" dirty="0" err="1">
                          <a:solidFill>
                            <a:srgbClr val="545454"/>
                          </a:solidFill>
                          <a:effectLst/>
                          <a:latin typeface="Arial" panose="020B0604020202020204" pitchFamily="34" charset="0"/>
                        </a:rPr>
                        <a:t>Miga</a:t>
                      </a:r>
                      <a:r>
                        <a:rPr lang="cs-CZ" sz="1200" b="1" i="0" u="none" strike="noStrike" dirty="0">
                          <a:solidFill>
                            <a:srgbClr val="545454"/>
                          </a:solidFill>
                          <a:effectLst/>
                          <a:latin typeface="Arial" panose="020B0604020202020204" pitchFamily="34" charset="0"/>
                        </a:rPr>
                        <a:t> Michal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34353004"/>
                  </a:ext>
                </a:extLst>
              </a:tr>
              <a:tr h="159050">
                <a:tc>
                  <a:txBody>
                    <a:bodyPr/>
                    <a:lstStyle/>
                    <a:p>
                      <a:pPr algn="l" rtl="0" fontAlgn="ctr"/>
                      <a:r>
                        <a:rPr lang="cs-CZ" sz="1200" b="1" i="0" u="none" strike="noStrike" dirty="0">
                          <a:solidFill>
                            <a:srgbClr val="545454"/>
                          </a:solidFill>
                          <a:effectLst/>
                          <a:latin typeface="Arial" panose="020B0604020202020204" pitchFamily="34" charset="0"/>
                        </a:rPr>
                        <a:t>Nedvěd Matyáš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764811636"/>
                  </a:ext>
                </a:extLst>
              </a:tr>
              <a:tr h="159050">
                <a:tc>
                  <a:txBody>
                    <a:bodyPr/>
                    <a:lstStyle/>
                    <a:p>
                      <a:pPr algn="l" rtl="0" fontAlgn="ctr"/>
                      <a:r>
                        <a:rPr lang="cs-CZ" sz="1200" b="1" i="0" u="none" strike="noStrike" dirty="0">
                          <a:solidFill>
                            <a:srgbClr val="545454"/>
                          </a:solidFill>
                          <a:effectLst/>
                          <a:latin typeface="Arial" panose="020B0604020202020204" pitchFamily="34" charset="0"/>
                        </a:rPr>
                        <a:t>Pilař Jakub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47519619"/>
                  </a:ext>
                </a:extLst>
              </a:tr>
              <a:tr h="159050">
                <a:tc>
                  <a:txBody>
                    <a:bodyPr/>
                    <a:lstStyle/>
                    <a:p>
                      <a:pPr algn="l" rtl="0" fontAlgn="ctr"/>
                      <a:r>
                        <a:rPr lang="cs-CZ" sz="1200" b="1" i="0" u="none" strike="noStrike" dirty="0" err="1">
                          <a:solidFill>
                            <a:srgbClr val="545454"/>
                          </a:solidFill>
                          <a:effectLst/>
                          <a:latin typeface="Arial" panose="020B0604020202020204" pitchFamily="34" charset="0"/>
                        </a:rPr>
                        <a:t>Schleiss</a:t>
                      </a:r>
                      <a:r>
                        <a:rPr lang="cs-CZ" sz="1200" b="1" i="0" u="none" strike="noStrike" dirty="0">
                          <a:solidFill>
                            <a:srgbClr val="545454"/>
                          </a:solidFill>
                          <a:effectLst/>
                          <a:latin typeface="Arial" panose="020B0604020202020204" pitchFamily="34" charset="0"/>
                        </a:rPr>
                        <a:t> Matěj</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134444287"/>
                  </a:ext>
                </a:extLst>
              </a:tr>
            </a:tbl>
          </a:graphicData>
        </a:graphic>
      </p:graphicFrame>
      <p:graphicFrame>
        <p:nvGraphicFramePr>
          <p:cNvPr id="11" name="Tabulka 10">
            <a:extLst>
              <a:ext uri="{FF2B5EF4-FFF2-40B4-BE49-F238E27FC236}">
                <a16:creationId xmlns:a16="http://schemas.microsoft.com/office/drawing/2014/main" id="{6E49871A-4689-4CEF-AFC6-662D5579F6D9}"/>
              </a:ext>
            </a:extLst>
          </p:cNvPr>
          <p:cNvGraphicFramePr>
            <a:graphicFrameLocks noGrp="1"/>
          </p:cNvGraphicFramePr>
          <p:nvPr>
            <p:extLst>
              <p:ext uri="{D42A27DB-BD31-4B8C-83A1-F6EECF244321}">
                <p14:modId xmlns:p14="http://schemas.microsoft.com/office/powerpoint/2010/main" val="3113002929"/>
              </p:ext>
            </p:extLst>
          </p:nvPr>
        </p:nvGraphicFramePr>
        <p:xfrm>
          <a:off x="285118" y="3763963"/>
          <a:ext cx="4477423" cy="3157220"/>
        </p:xfrm>
        <a:graphic>
          <a:graphicData uri="http://schemas.openxmlformats.org/drawingml/2006/table">
            <a:tbl>
              <a:tblPr/>
              <a:tblGrid>
                <a:gridCol w="1348374">
                  <a:extLst>
                    <a:ext uri="{9D8B030D-6E8A-4147-A177-3AD203B41FA5}">
                      <a16:colId xmlns:a16="http://schemas.microsoft.com/office/drawing/2014/main" val="387249848"/>
                    </a:ext>
                  </a:extLst>
                </a:gridCol>
                <a:gridCol w="1043016">
                  <a:extLst>
                    <a:ext uri="{9D8B030D-6E8A-4147-A177-3AD203B41FA5}">
                      <a16:colId xmlns:a16="http://schemas.microsoft.com/office/drawing/2014/main" val="1738042065"/>
                    </a:ext>
                  </a:extLst>
                </a:gridCol>
                <a:gridCol w="864606">
                  <a:extLst>
                    <a:ext uri="{9D8B030D-6E8A-4147-A177-3AD203B41FA5}">
                      <a16:colId xmlns:a16="http://schemas.microsoft.com/office/drawing/2014/main" val="1983418590"/>
                    </a:ext>
                  </a:extLst>
                </a:gridCol>
                <a:gridCol w="1221427">
                  <a:extLst>
                    <a:ext uri="{9D8B030D-6E8A-4147-A177-3AD203B41FA5}">
                      <a16:colId xmlns:a16="http://schemas.microsoft.com/office/drawing/2014/main" val="978177384"/>
                    </a:ext>
                  </a:extLst>
                </a:gridCol>
              </a:tblGrid>
              <a:tr h="447675">
                <a:tc gridSpan="4">
                  <a:txBody>
                    <a:bodyPr/>
                    <a:lstStyle/>
                    <a:p>
                      <a:pPr algn="ctr" fontAlgn="ctr"/>
                      <a:r>
                        <a:rPr lang="cs-CZ" sz="1200" b="1" i="0" u="none" strike="noStrike">
                          <a:solidFill>
                            <a:srgbClr val="000000"/>
                          </a:solidFill>
                          <a:effectLst/>
                          <a:latin typeface="Arial" panose="020B0604020202020204" pitchFamily="34" charset="0"/>
                        </a:rPr>
                        <a:t>Střelci mladších žáků v základní části Ústeckého přeboru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14823632"/>
                  </a:ext>
                </a:extLst>
              </a:tr>
              <a:tr h="278765">
                <a:tc>
                  <a:txBody>
                    <a:bodyPr/>
                    <a:lstStyle/>
                    <a:p>
                      <a:pPr algn="ctr" rtl="0" fontAlgn="ctr"/>
                      <a:r>
                        <a:rPr lang="cs-CZ" sz="900" b="1" i="0" u="none" strike="noStrike">
                          <a:solidFill>
                            <a:srgbClr val="000000"/>
                          </a:solidFill>
                          <a:effectLst/>
                          <a:latin typeface="Arial" panose="020B0604020202020204" pitchFamily="34" charset="0"/>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1" i="0" u="none" strike="noStrike">
                          <a:solidFill>
                            <a:srgbClr val="000000"/>
                          </a:solidFill>
                          <a:effectLst/>
                          <a:latin typeface="Arial" panose="020B0604020202020204" pitchFamily="34" charset="0"/>
                        </a:rPr>
                        <a:t>Branky podzim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1" i="0" u="none" strike="noStrike">
                          <a:solidFill>
                            <a:srgbClr val="000000"/>
                          </a:solidFill>
                          <a:effectLst/>
                          <a:latin typeface="Arial" panose="020B0604020202020204" pitchFamily="34" charset="0"/>
                        </a:rPr>
                        <a:t>Branky jaro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1" i="0" u="none" strike="noStrike">
                          <a:solidFill>
                            <a:srgbClr val="000000"/>
                          </a:solidFill>
                          <a:effectLst/>
                          <a:latin typeface="Arial" panose="020B0604020202020204" pitchFamily="34" charset="0"/>
                        </a:rPr>
                        <a:t>Branky celkem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66070198"/>
                  </a:ext>
                </a:extLst>
              </a:tr>
              <a:tr h="202565">
                <a:tc>
                  <a:txBody>
                    <a:bodyPr/>
                    <a:lstStyle/>
                    <a:p>
                      <a:pPr algn="l" rtl="0" fontAlgn="ctr"/>
                      <a:r>
                        <a:rPr lang="cs-CZ" sz="1050" b="1" i="0" u="none" strike="noStrike">
                          <a:solidFill>
                            <a:srgbClr val="545454"/>
                          </a:solidFill>
                          <a:effectLst/>
                          <a:latin typeface="Arial" panose="020B0604020202020204" pitchFamily="34" charset="0"/>
                        </a:rPr>
                        <a:t>Hromý Daniel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08996092"/>
                  </a:ext>
                </a:extLst>
              </a:tr>
              <a:tr h="202565">
                <a:tc>
                  <a:txBody>
                    <a:bodyPr/>
                    <a:lstStyle/>
                    <a:p>
                      <a:pPr algn="l" rtl="0" fontAlgn="ctr"/>
                      <a:r>
                        <a:rPr lang="cs-CZ" sz="1050" b="1" i="0" u="none" strike="noStrike">
                          <a:solidFill>
                            <a:srgbClr val="545454"/>
                          </a:solidFill>
                          <a:effectLst/>
                          <a:latin typeface="Arial" panose="020B0604020202020204" pitchFamily="34" charset="0"/>
                        </a:rPr>
                        <a:t>Širochoman 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175249225"/>
                  </a:ext>
                </a:extLst>
              </a:tr>
              <a:tr h="202565">
                <a:tc>
                  <a:txBody>
                    <a:bodyPr/>
                    <a:lstStyle/>
                    <a:p>
                      <a:pPr algn="l" rtl="0" fontAlgn="ctr"/>
                      <a:r>
                        <a:rPr lang="cs-CZ" sz="1050" b="1" i="0" u="none" strike="noStrike">
                          <a:solidFill>
                            <a:srgbClr val="545454"/>
                          </a:solidFill>
                          <a:effectLst/>
                          <a:latin typeface="Arial" panose="020B0604020202020204" pitchFamily="34" charset="0"/>
                        </a:rPr>
                        <a:t>Kačo Milan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01842314"/>
                  </a:ext>
                </a:extLst>
              </a:tr>
              <a:tr h="202565">
                <a:tc>
                  <a:txBody>
                    <a:bodyPr/>
                    <a:lstStyle/>
                    <a:p>
                      <a:pPr algn="l" rtl="0" fontAlgn="ctr"/>
                      <a:r>
                        <a:rPr lang="cs-CZ" sz="1050" b="1" i="0" u="none" strike="noStrike">
                          <a:solidFill>
                            <a:srgbClr val="545454"/>
                          </a:solidFill>
                          <a:effectLst/>
                          <a:latin typeface="Arial" panose="020B0604020202020204" pitchFamily="34" charset="0"/>
                        </a:rPr>
                        <a:t>Viktora Jan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dirty="0">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44637608"/>
                  </a:ext>
                </a:extLst>
              </a:tr>
              <a:tr h="202565">
                <a:tc>
                  <a:txBody>
                    <a:bodyPr/>
                    <a:lstStyle/>
                    <a:p>
                      <a:pPr algn="l" rtl="0" fontAlgn="ctr"/>
                      <a:r>
                        <a:rPr lang="cs-CZ" sz="1050" b="1" i="0" u="none" strike="noStrike">
                          <a:solidFill>
                            <a:srgbClr val="545454"/>
                          </a:solidFill>
                          <a:effectLst/>
                          <a:latin typeface="Arial" panose="020B0604020202020204" pitchFamily="34" charset="0"/>
                        </a:rPr>
                        <a:t>Viktora 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19287620"/>
                  </a:ext>
                </a:extLst>
              </a:tr>
              <a:tr h="202565">
                <a:tc>
                  <a:txBody>
                    <a:bodyPr/>
                    <a:lstStyle/>
                    <a:p>
                      <a:pPr algn="l" rtl="0" fontAlgn="ctr"/>
                      <a:r>
                        <a:rPr lang="cs-CZ" sz="1050" b="1" i="0" u="none" strike="noStrike">
                          <a:solidFill>
                            <a:srgbClr val="545454"/>
                          </a:solidFill>
                          <a:effectLst/>
                          <a:latin typeface="Arial" panose="020B0604020202020204" pitchFamily="34" charset="0"/>
                        </a:rPr>
                        <a:t>Paďour Radim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625801522"/>
                  </a:ext>
                </a:extLst>
              </a:tr>
              <a:tr h="202565">
                <a:tc>
                  <a:txBody>
                    <a:bodyPr/>
                    <a:lstStyle/>
                    <a:p>
                      <a:pPr algn="l" rtl="0" fontAlgn="ctr"/>
                      <a:r>
                        <a:rPr lang="cs-CZ" sz="1050" b="1" i="0" u="none" strike="noStrike">
                          <a:solidFill>
                            <a:srgbClr val="545454"/>
                          </a:solidFill>
                          <a:effectLst/>
                          <a:latin typeface="Arial" panose="020B0604020202020204" pitchFamily="34" charset="0"/>
                        </a:rPr>
                        <a:t>Oliva Patrik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48043118"/>
                  </a:ext>
                </a:extLst>
              </a:tr>
              <a:tr h="202565">
                <a:tc>
                  <a:txBody>
                    <a:bodyPr/>
                    <a:lstStyle/>
                    <a:p>
                      <a:pPr algn="l" rtl="0" fontAlgn="ctr"/>
                      <a:r>
                        <a:rPr lang="cs-CZ" sz="1050" b="1" i="0" u="none" strike="noStrike">
                          <a:solidFill>
                            <a:srgbClr val="545454"/>
                          </a:solidFill>
                          <a:effectLst/>
                          <a:latin typeface="Arial" panose="020B0604020202020204" pitchFamily="34" charset="0"/>
                        </a:rPr>
                        <a:t>Volák 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401820596"/>
                  </a:ext>
                </a:extLst>
              </a:tr>
              <a:tr h="202565">
                <a:tc>
                  <a:txBody>
                    <a:bodyPr/>
                    <a:lstStyle/>
                    <a:p>
                      <a:pPr algn="l" rtl="0" fontAlgn="ctr"/>
                      <a:r>
                        <a:rPr lang="cs-CZ" sz="1050" b="1" i="0" u="none" strike="noStrike">
                          <a:solidFill>
                            <a:srgbClr val="545454"/>
                          </a:solidFill>
                          <a:effectLst/>
                          <a:latin typeface="Arial" panose="020B0604020202020204" pitchFamily="34" charset="0"/>
                        </a:rPr>
                        <a:t>Kolačev Rostislav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80539418"/>
                  </a:ext>
                </a:extLst>
              </a:tr>
              <a:tr h="202565">
                <a:tc>
                  <a:txBody>
                    <a:bodyPr/>
                    <a:lstStyle/>
                    <a:p>
                      <a:pPr algn="l" rtl="0" fontAlgn="ctr"/>
                      <a:r>
                        <a:rPr lang="cs-CZ" sz="1050" b="1" i="0" u="none" strike="noStrike">
                          <a:solidFill>
                            <a:srgbClr val="545454"/>
                          </a:solidFill>
                          <a:effectLst/>
                          <a:latin typeface="Arial" panose="020B0604020202020204" pitchFamily="34" charset="0"/>
                        </a:rPr>
                        <a:t>Kožarská Aneta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04938659"/>
                  </a:ext>
                </a:extLst>
              </a:tr>
              <a:tr h="202565">
                <a:tc>
                  <a:txBody>
                    <a:bodyPr/>
                    <a:lstStyle/>
                    <a:p>
                      <a:pPr algn="l" rtl="0" fontAlgn="ctr"/>
                      <a:r>
                        <a:rPr lang="cs-CZ" sz="1050" b="1" i="0" u="none" strike="noStrike">
                          <a:solidFill>
                            <a:srgbClr val="545454"/>
                          </a:solidFill>
                          <a:effectLst/>
                          <a:latin typeface="Arial" panose="020B0604020202020204" pitchFamily="34" charset="0"/>
                        </a:rPr>
                        <a:t>Borovec Michal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34739608"/>
                  </a:ext>
                </a:extLst>
              </a:tr>
              <a:tr h="202565">
                <a:tc>
                  <a:txBody>
                    <a:bodyPr/>
                    <a:lstStyle/>
                    <a:p>
                      <a:pPr algn="l" rtl="0" fontAlgn="ctr"/>
                      <a:r>
                        <a:rPr lang="cs-CZ" sz="1050" b="1" i="0" u="none" strike="noStrike">
                          <a:solidFill>
                            <a:srgbClr val="545454"/>
                          </a:solidFill>
                          <a:effectLst/>
                          <a:latin typeface="Arial" panose="020B0604020202020204" pitchFamily="34" charset="0"/>
                        </a:rPr>
                        <a:t>Eisenhammer Marek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5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15686745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2034837"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3" name="Obdélník 2"/>
          <p:cNvSpPr/>
          <p:nvPr/>
        </p:nvSpPr>
        <p:spPr>
          <a:xfrm>
            <a:off x="69382" y="1905557"/>
            <a:ext cx="4613716" cy="5098319"/>
          </a:xfrm>
          <a:prstGeom prst="rect">
            <a:avLst/>
          </a:prstGeom>
        </p:spPr>
        <p:txBody>
          <a:bodyPr wrap="square">
            <a:spAutoFit/>
          </a:bodyPr>
          <a:lstStyle/>
          <a:p>
            <a:pPr algn="ctr">
              <a:lnSpc>
                <a:spcPct val="107000"/>
              </a:lnSpc>
              <a:spcAft>
                <a:spcPts val="0"/>
              </a:spcAft>
            </a:pPr>
            <a:r>
              <a:rPr lang="cs-CZ" sz="2000" dirty="0">
                <a:highlight>
                  <a:srgbClr val="FF00FF"/>
                </a:highlight>
                <a:latin typeface="Arial Black" panose="020B0A04020102020204" pitchFamily="34" charset="0"/>
                <a:ea typeface="Calibri" panose="020F0502020204030204" pitchFamily="34" charset="0"/>
                <a:cs typeface="Arial" panose="020B0604020202020204" pitchFamily="34" charset="0"/>
              </a:rPr>
              <a:t>TJ Sokol Srbice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FF00FF"/>
                </a:highlight>
                <a:latin typeface="Arial Black" panose="020B0A04020102020204" pitchFamily="34" charset="0"/>
                <a:ea typeface="Calibri" panose="020F0502020204030204" pitchFamily="34" charset="0"/>
                <a:cs typeface="Arial" panose="020B0604020202020204" pitchFamily="34" charset="0"/>
              </a:rPr>
              <a:t>3:0(1:0)   9.6.2018   29.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Už dopoledne Most přestřílel Neštěmice na jeho hřišti a zajistil si tak jedno kolo před koncem 1. místo. Do Srbic na umělou trávu už jsme teda neodjížděli jako pronásledovatel Mostu, což před tímto kolem teoreticky stále platilo. Navíc odjelo jen torzo týmu. Pracovní povinnosti, rozlučka s Tomášem Rosickým na Spartě, radostné narození potomka, ale možná i jiné důvody, které zapříčinily, že jsme měli na lavičce jen jednoho náhradníka. V úvodu jsme se ale činili a měli několik menších i větších příležitostí k otevření skóre. V dobrém postavení se ocitl </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 ale míč ideálně nezpracoval. Velkou možnost měl i Vokoun. Na začátku akce byl Faust, po jehož průniku se balón dostal právě až k Vokounovi na hranici šestnáctky, ale otevřenou branku netrefil. Ve 20. minutě se za obranu domácích dostal Jakub Slavíček, ale míč mu na nohu ideálně nesedl a skončil mimo  3 týčí. Několik pokusů a snaha zdolat </a:t>
            </a:r>
            <a:r>
              <a:rPr lang="cs-CZ" sz="1100" b="0" dirty="0" err="1">
                <a:latin typeface="Arial" panose="020B0604020202020204" pitchFamily="34" charset="0"/>
                <a:ea typeface="Calibri" panose="020F0502020204030204" pitchFamily="34" charset="0"/>
                <a:cs typeface="Arial" panose="020B0604020202020204" pitchFamily="34" charset="0"/>
              </a:rPr>
              <a:t>štětstkou</a:t>
            </a:r>
            <a:r>
              <a:rPr lang="cs-CZ" sz="1100" b="0" dirty="0">
                <a:latin typeface="Arial" panose="020B0604020202020204" pitchFamily="34" charset="0"/>
                <a:ea typeface="Calibri" panose="020F0502020204030204" pitchFamily="34" charset="0"/>
                <a:cs typeface="Arial" panose="020B0604020202020204" pitchFamily="34" charset="0"/>
              </a:rPr>
              <a:t> obranu bylo k vidění i na straně domácích, ale byl z toho skoro vždy nanejvýš tak roh. To už ale běžela 38. minuta, když  byl v pokutovém území domácím brankářem </a:t>
            </a:r>
            <a:r>
              <a:rPr lang="cs-CZ" sz="1100" b="0" dirty="0" err="1">
                <a:latin typeface="Arial" panose="020B0604020202020204" pitchFamily="34" charset="0"/>
                <a:ea typeface="Calibri" panose="020F0502020204030204" pitchFamily="34" charset="0"/>
                <a:cs typeface="Arial" panose="020B0604020202020204" pitchFamily="34" charset="0"/>
              </a:rPr>
              <a:t>Zachardou</a:t>
            </a:r>
            <a:r>
              <a:rPr lang="cs-CZ" sz="1100" b="0" dirty="0">
                <a:latin typeface="Arial" panose="020B0604020202020204" pitchFamily="34" charset="0"/>
                <a:ea typeface="Calibri" panose="020F0502020204030204" pitchFamily="34" charset="0"/>
                <a:cs typeface="Arial" panose="020B0604020202020204" pitchFamily="34" charset="0"/>
              </a:rPr>
              <a:t> poslán k zemi Matěj Walter a rozhodčí ukázal na značku pokutového kopu. Míč si vzal Vokoun, vybral si levou stranu brankáře, který byl však připraven a balón za svá záda nepustil. Nedalo se nic dělat, i to se ve fotbale stává. Minutu před koncem 1. poločasu se navíc měla kopat proti domácím druhá penalta, když byl uvnitř šestnáctky poslán ne zem tentokrát Faust. Penalta však je, když ji pískne rozhodčí. Ten už tentokrát odvahu odpískat desítku v krátké době podruhé neměl. Naopak to byli domácí, kdo hned zaútočil a výborným brankářským zákrokem se</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288008" y="91108"/>
            <a:ext cx="4395090" cy="1661993"/>
          </a:xfrm>
          <a:prstGeom prst="rect">
            <a:avLst/>
          </a:prstGeom>
          <a:pattFill prst="pct75">
            <a:fgClr>
              <a:srgbClr val="99FF66"/>
            </a:fgClr>
            <a:bgClr>
              <a:schemeClr val="bg1"/>
            </a:bgClr>
          </a:pattFill>
          <a:effectLst>
            <a:glow rad="101600">
              <a:schemeClr val="accent1">
                <a:satMod val="175000"/>
                <a:alpha val="40000"/>
              </a:schemeClr>
            </a:glow>
            <a:softEdge rad="406400"/>
          </a:effectLst>
        </p:spPr>
        <p:txBody>
          <a:bodyPr wrap="square" rtlCol="0">
            <a:spAutoFit/>
          </a:bodyPr>
          <a:lstStyle/>
          <a:p>
            <a:pPr algn="ctr"/>
            <a:r>
              <a:rPr lang="cs-CZ" sz="1700" dirty="0">
                <a:latin typeface="Arial Black" panose="020B0A04020102020204" pitchFamily="34" charset="0"/>
              </a:rPr>
              <a:t>Stejně jako na podzim, tak i v odvetě na jaře mužstvo dospělých proti Srbicím neuspělo. Za stavu 0:0 jsme nedali penaltu.  Domácí dali gól do šaten na poločasovou přestávku</a:t>
            </a:r>
          </a:p>
        </p:txBody>
      </p:sp>
      <p:cxnSp>
        <p:nvCxnSpPr>
          <p:cNvPr id="6" name="Přímá spojnice se šipkou 5"/>
          <p:cNvCxnSpPr/>
          <p:nvPr/>
        </p:nvCxnSpPr>
        <p:spPr bwMode="auto">
          <a:xfrm>
            <a:off x="3096320" y="7075884"/>
            <a:ext cx="864096" cy="0"/>
          </a:xfrm>
          <a:prstGeom prst="straightConnector1">
            <a:avLst/>
          </a:prstGeom>
          <a:noFill/>
          <a:ln w="28575" cap="flat" cmpd="sng" algn="ctr">
            <a:solidFill>
              <a:schemeClr val="accent2">
                <a:lumMod val="75000"/>
              </a:schemeClr>
            </a:solidFill>
            <a:prstDash val="solid"/>
            <a:round/>
            <a:headEnd type="none" w="med" len="med"/>
            <a:tailEnd type="triangle"/>
          </a:ln>
          <a:effectLst>
            <a:outerShdw dist="45791" dir="2021404" algn="ctr" rotWithShape="0">
              <a:srgbClr val="9999FF"/>
            </a:outerShdw>
          </a:effectLst>
        </p:spPr>
      </p:cxnSp>
      <p:sp>
        <p:nvSpPr>
          <p:cNvPr id="38" name="TextovéPole 37"/>
          <p:cNvSpPr txBox="1"/>
          <p:nvPr/>
        </p:nvSpPr>
        <p:spPr>
          <a:xfrm>
            <a:off x="5375548" y="2395364"/>
            <a:ext cx="4680520" cy="1015663"/>
          </a:xfrm>
          <a:prstGeom prst="rect">
            <a:avLst/>
          </a:prstGeom>
          <a:pattFill prst="dashHorz">
            <a:fgClr>
              <a:srgbClr val="D9D9D9"/>
            </a:fgClr>
            <a:bgClr>
              <a:schemeClr val="bg1"/>
            </a:bgClr>
          </a:pattFill>
          <a:effectLst>
            <a:softEdge rad="0"/>
          </a:effectLst>
        </p:spPr>
        <p:txBody>
          <a:bodyPr wrap="square" rtlCol="0">
            <a:spAutoFit/>
          </a:bodyPr>
          <a:lstStyle/>
          <a:p>
            <a:pPr algn="just"/>
            <a:r>
              <a:rPr lang="cs-CZ" sz="2000" dirty="0"/>
              <a:t>Starší žáci i po 5 zápasech nadstavbové části  zůstávají bez bodu</a:t>
            </a:r>
          </a:p>
        </p:txBody>
      </p:sp>
      <p:sp>
        <p:nvSpPr>
          <p:cNvPr id="39" name="TextovéPole 38"/>
          <p:cNvSpPr txBox="1"/>
          <p:nvPr/>
        </p:nvSpPr>
        <p:spPr>
          <a:xfrm>
            <a:off x="5400576" y="5841551"/>
            <a:ext cx="4680520" cy="830997"/>
          </a:xfrm>
          <a:prstGeom prst="rect">
            <a:avLst/>
          </a:prstGeom>
          <a:pattFill prst="diagBrick">
            <a:fgClr>
              <a:srgbClr val="FFFF00"/>
            </a:fgClr>
            <a:bgClr>
              <a:schemeClr val="bg1"/>
            </a:bgClr>
          </a:pattFill>
          <a:effectLst>
            <a:softEdge rad="0"/>
          </a:effectLst>
        </p:spPr>
        <p:txBody>
          <a:bodyPr wrap="square" rtlCol="0">
            <a:spAutoFit/>
          </a:bodyPr>
          <a:lstStyle/>
          <a:p>
            <a:pPr algn="just"/>
            <a:r>
              <a:rPr lang="cs-CZ" sz="1600" dirty="0"/>
              <a:t>Nadstavbová skupina přeboru mladší žáků je vyrovnaná a ve 2. polovině soutěže se pořadí může ještě hodně měnit</a:t>
            </a:r>
          </a:p>
        </p:txBody>
      </p:sp>
      <p:graphicFrame>
        <p:nvGraphicFramePr>
          <p:cNvPr id="40" name="Tabulka 39"/>
          <p:cNvGraphicFramePr>
            <a:graphicFrameLocks noGrp="1"/>
          </p:cNvGraphicFramePr>
          <p:nvPr>
            <p:extLst>
              <p:ext uri="{D42A27DB-BD31-4B8C-83A1-F6EECF244321}">
                <p14:modId xmlns:p14="http://schemas.microsoft.com/office/powerpoint/2010/main" val="3157080235"/>
              </p:ext>
            </p:extLst>
          </p:nvPr>
        </p:nvGraphicFramePr>
        <p:xfrm>
          <a:off x="5537758" y="57150"/>
          <a:ext cx="4495738" cy="2076450"/>
        </p:xfrm>
        <a:graphic>
          <a:graphicData uri="http://schemas.openxmlformats.org/drawingml/2006/table">
            <a:tbl>
              <a:tblPr/>
              <a:tblGrid>
                <a:gridCol w="222173">
                  <a:extLst>
                    <a:ext uri="{9D8B030D-6E8A-4147-A177-3AD203B41FA5}">
                      <a16:colId xmlns:a16="http://schemas.microsoft.com/office/drawing/2014/main" val="719429126"/>
                    </a:ext>
                  </a:extLst>
                </a:gridCol>
                <a:gridCol w="261381">
                  <a:extLst>
                    <a:ext uri="{9D8B030D-6E8A-4147-A177-3AD203B41FA5}">
                      <a16:colId xmlns:a16="http://schemas.microsoft.com/office/drawing/2014/main" val="1544207984"/>
                    </a:ext>
                  </a:extLst>
                </a:gridCol>
                <a:gridCol w="1754514">
                  <a:extLst>
                    <a:ext uri="{9D8B030D-6E8A-4147-A177-3AD203B41FA5}">
                      <a16:colId xmlns:a16="http://schemas.microsoft.com/office/drawing/2014/main" val="351484629"/>
                    </a:ext>
                  </a:extLst>
                </a:gridCol>
                <a:gridCol w="235242">
                  <a:extLst>
                    <a:ext uri="{9D8B030D-6E8A-4147-A177-3AD203B41FA5}">
                      <a16:colId xmlns:a16="http://schemas.microsoft.com/office/drawing/2014/main" val="2827354889"/>
                    </a:ext>
                  </a:extLst>
                </a:gridCol>
                <a:gridCol w="235242">
                  <a:extLst>
                    <a:ext uri="{9D8B030D-6E8A-4147-A177-3AD203B41FA5}">
                      <a16:colId xmlns:a16="http://schemas.microsoft.com/office/drawing/2014/main" val="2866732076"/>
                    </a:ext>
                  </a:extLst>
                </a:gridCol>
                <a:gridCol w="186233">
                  <a:extLst>
                    <a:ext uri="{9D8B030D-6E8A-4147-A177-3AD203B41FA5}">
                      <a16:colId xmlns:a16="http://schemas.microsoft.com/office/drawing/2014/main" val="1809522603"/>
                    </a:ext>
                  </a:extLst>
                </a:gridCol>
                <a:gridCol w="186233">
                  <a:extLst>
                    <a:ext uri="{9D8B030D-6E8A-4147-A177-3AD203B41FA5}">
                      <a16:colId xmlns:a16="http://schemas.microsoft.com/office/drawing/2014/main" val="3865504651"/>
                    </a:ext>
                  </a:extLst>
                </a:gridCol>
                <a:gridCol w="248312">
                  <a:extLst>
                    <a:ext uri="{9D8B030D-6E8A-4147-A177-3AD203B41FA5}">
                      <a16:colId xmlns:a16="http://schemas.microsoft.com/office/drawing/2014/main" val="2390089790"/>
                    </a:ext>
                  </a:extLst>
                </a:gridCol>
                <a:gridCol w="666519">
                  <a:extLst>
                    <a:ext uri="{9D8B030D-6E8A-4147-A177-3AD203B41FA5}">
                      <a16:colId xmlns:a16="http://schemas.microsoft.com/office/drawing/2014/main" val="3386556550"/>
                    </a:ext>
                  </a:extLst>
                </a:gridCol>
                <a:gridCol w="225440">
                  <a:extLst>
                    <a:ext uri="{9D8B030D-6E8A-4147-A177-3AD203B41FA5}">
                      <a16:colId xmlns:a16="http://schemas.microsoft.com/office/drawing/2014/main" val="3292630244"/>
                    </a:ext>
                  </a:extLst>
                </a:gridCol>
                <a:gridCol w="274449">
                  <a:extLst>
                    <a:ext uri="{9D8B030D-6E8A-4147-A177-3AD203B41FA5}">
                      <a16:colId xmlns:a16="http://schemas.microsoft.com/office/drawing/2014/main" val="2064262207"/>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8360315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900" b="1" i="0" u="none" strike="noStrike">
                          <a:solidFill>
                            <a:srgbClr val="0000CC"/>
                          </a:solidFill>
                          <a:effectLst/>
                          <a:latin typeface="Calibri" panose="020F0502020204030204" pitchFamily="34" charset="0"/>
                        </a:rPr>
                        <a:t>Ústecký přebor starších žáků 2017/2018 po 5. kolech o  1. až 6. místo</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5086486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SEKO Louny/J. Chomutov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27:3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2773522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SK Strupčice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34:20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0480361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20:18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92325913"/>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Ervěnice</a:t>
                      </a:r>
                      <a:r>
                        <a:rPr lang="cs-CZ" sz="1000" b="1" i="0" u="none" strike="noStrike" dirty="0">
                          <a:solidFill>
                            <a:srgbClr val="000000"/>
                          </a:solidFill>
                          <a:effectLst/>
                          <a:latin typeface="Arial" panose="020B0604020202020204" pitchFamily="34" charset="0"/>
                        </a:rPr>
                        <a:t>-Jirkov/L. Chomutov</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15:14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8128953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Calibri" panose="020F0502020204030204" pitchFamily="34" charset="0"/>
                        </a:rPr>
                        <a:t>11:27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86972547"/>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effectLst/>
                          <a:latin typeface="Calibri" panose="020F0502020204030204" pitchFamily="34" charset="0"/>
                        </a:rPr>
                        <a:t>6:31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1453192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6312021"/>
                  </a:ext>
                </a:extLst>
              </a:tr>
            </a:tbl>
          </a:graphicData>
        </a:graphic>
      </p:graphicFrame>
      <p:graphicFrame>
        <p:nvGraphicFramePr>
          <p:cNvPr id="41" name="Tabulka 40"/>
          <p:cNvGraphicFramePr>
            <a:graphicFrameLocks noGrp="1"/>
          </p:cNvGraphicFramePr>
          <p:nvPr>
            <p:extLst>
              <p:ext uri="{D42A27DB-BD31-4B8C-83A1-F6EECF244321}">
                <p14:modId xmlns:p14="http://schemas.microsoft.com/office/powerpoint/2010/main" val="1997605276"/>
              </p:ext>
            </p:extLst>
          </p:nvPr>
        </p:nvGraphicFramePr>
        <p:xfrm>
          <a:off x="5375548" y="3566543"/>
          <a:ext cx="4657949" cy="2139315"/>
        </p:xfrm>
        <a:graphic>
          <a:graphicData uri="http://schemas.openxmlformats.org/drawingml/2006/table">
            <a:tbl>
              <a:tblPr/>
              <a:tblGrid>
                <a:gridCol w="331477">
                  <a:extLst>
                    <a:ext uri="{9D8B030D-6E8A-4147-A177-3AD203B41FA5}">
                      <a16:colId xmlns:a16="http://schemas.microsoft.com/office/drawing/2014/main" val="117990266"/>
                    </a:ext>
                  </a:extLst>
                </a:gridCol>
                <a:gridCol w="290042">
                  <a:extLst>
                    <a:ext uri="{9D8B030D-6E8A-4147-A177-3AD203B41FA5}">
                      <a16:colId xmlns:a16="http://schemas.microsoft.com/office/drawing/2014/main" val="9917897"/>
                    </a:ext>
                  </a:extLst>
                </a:gridCol>
                <a:gridCol w="1895637">
                  <a:extLst>
                    <a:ext uri="{9D8B030D-6E8A-4147-A177-3AD203B41FA5}">
                      <a16:colId xmlns:a16="http://schemas.microsoft.com/office/drawing/2014/main" val="1041194356"/>
                    </a:ext>
                  </a:extLst>
                </a:gridCol>
                <a:gridCol w="234797">
                  <a:extLst>
                    <a:ext uri="{9D8B030D-6E8A-4147-A177-3AD203B41FA5}">
                      <a16:colId xmlns:a16="http://schemas.microsoft.com/office/drawing/2014/main" val="4145988755"/>
                    </a:ext>
                  </a:extLst>
                </a:gridCol>
                <a:gridCol w="196815">
                  <a:extLst>
                    <a:ext uri="{9D8B030D-6E8A-4147-A177-3AD203B41FA5}">
                      <a16:colId xmlns:a16="http://schemas.microsoft.com/office/drawing/2014/main" val="1019407061"/>
                    </a:ext>
                  </a:extLst>
                </a:gridCol>
                <a:gridCol w="196815">
                  <a:extLst>
                    <a:ext uri="{9D8B030D-6E8A-4147-A177-3AD203B41FA5}">
                      <a16:colId xmlns:a16="http://schemas.microsoft.com/office/drawing/2014/main" val="1745421868"/>
                    </a:ext>
                  </a:extLst>
                </a:gridCol>
                <a:gridCol w="196815">
                  <a:extLst>
                    <a:ext uri="{9D8B030D-6E8A-4147-A177-3AD203B41FA5}">
                      <a16:colId xmlns:a16="http://schemas.microsoft.com/office/drawing/2014/main" val="695869885"/>
                    </a:ext>
                  </a:extLst>
                </a:gridCol>
                <a:gridCol w="196815">
                  <a:extLst>
                    <a:ext uri="{9D8B030D-6E8A-4147-A177-3AD203B41FA5}">
                      <a16:colId xmlns:a16="http://schemas.microsoft.com/office/drawing/2014/main" val="1538693340"/>
                    </a:ext>
                  </a:extLst>
                </a:gridCol>
                <a:gridCol w="483404">
                  <a:extLst>
                    <a:ext uri="{9D8B030D-6E8A-4147-A177-3AD203B41FA5}">
                      <a16:colId xmlns:a16="http://schemas.microsoft.com/office/drawing/2014/main" val="1035175270"/>
                    </a:ext>
                  </a:extLst>
                </a:gridCol>
                <a:gridCol w="372912">
                  <a:extLst>
                    <a:ext uri="{9D8B030D-6E8A-4147-A177-3AD203B41FA5}">
                      <a16:colId xmlns:a16="http://schemas.microsoft.com/office/drawing/2014/main" val="3416266966"/>
                    </a:ext>
                  </a:extLst>
                </a:gridCol>
                <a:gridCol w="262420">
                  <a:extLst>
                    <a:ext uri="{9D8B030D-6E8A-4147-A177-3AD203B41FA5}">
                      <a16:colId xmlns:a16="http://schemas.microsoft.com/office/drawing/2014/main" val="3268826924"/>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6862673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900" b="1" i="0" u="none" strike="noStrike">
                          <a:solidFill>
                            <a:srgbClr val="0000CC"/>
                          </a:solidFill>
                          <a:effectLst/>
                          <a:latin typeface="Calibri" panose="020F0502020204030204" pitchFamily="34" charset="0"/>
                        </a:rPr>
                        <a:t>Ústecký přebor mladších žáků 2017/2018 po 5 kolech o 1. až 6. místo</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2605695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49:2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8250785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13:4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1477405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FK SEKO Louny/J. Chomutov</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21:7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62649952"/>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FF0000"/>
                          </a:solidFill>
                          <a:effectLst/>
                          <a:latin typeface="Arial" panose="020B0604020202020204" pitchFamily="34" charset="0"/>
                        </a:rPr>
                        <a:t>SK Štětí, </a:t>
                      </a:r>
                      <a:r>
                        <a:rPr lang="cs-CZ" sz="1200" b="1" i="0" u="none" strike="noStrike" dirty="0" err="1">
                          <a:solidFill>
                            <a:srgbClr val="FF0000"/>
                          </a:solidFill>
                          <a:effectLst/>
                          <a:latin typeface="Arial" panose="020B0604020202020204" pitchFamily="34" charset="0"/>
                        </a:rPr>
                        <a:t>z.s</a:t>
                      </a:r>
                      <a:r>
                        <a:rPr lang="cs-CZ" sz="12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Calibri" panose="020F0502020204030204" pitchFamily="34" charset="0"/>
                        </a:rPr>
                        <a:t>21:30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344569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SK Strupčice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7:20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0779718"/>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SK Ervěnice-Jirkov/L. Chomutov</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Calibri" panose="020F0502020204030204" pitchFamily="34" charset="0"/>
                        </a:rPr>
                        <a:t>8:56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4593388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32376188"/>
                  </a:ext>
                </a:extLst>
              </a:tr>
            </a:tbl>
          </a:graphicData>
        </a:graphic>
      </p:graphicFrame>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589704"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7679163" y="7113728"/>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3" name="Obdélník 2"/>
          <p:cNvSpPr/>
          <p:nvPr/>
        </p:nvSpPr>
        <p:spPr>
          <a:xfrm>
            <a:off x="5507382" y="523156"/>
            <a:ext cx="4543811" cy="5345374"/>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prezentoval Jiří Gabriel. Míč vyrazil na roh, ze kterého byly nakonec dva a právě přitom druhém, v 1. minutě nastavení, jsme pozdě reagovali na volného Ladislava Berana, který získal domácím poločasové vedení 1:0. Druhý poločas zahájil dobrým průnikem po levé straně Marek Faust, ale koncovka byla nepřesná. Pojistku jsme domácím nabídli nedůrazem ve středu hřiště v 55. minutě, po kterém si z křídla sběhla za obranu zimní posila Srbic z nedalekých Modlan, Patrik </a:t>
            </a:r>
            <a:r>
              <a:rPr lang="cs-CZ" sz="1100" b="0" dirty="0" err="1">
                <a:latin typeface="Arial" panose="020B0604020202020204" pitchFamily="34" charset="0"/>
                <a:ea typeface="Calibri" panose="020F0502020204030204" pitchFamily="34" charset="0"/>
                <a:cs typeface="Arial" panose="020B0604020202020204" pitchFamily="34" charset="0"/>
              </a:rPr>
              <a:t>Pokoš</a:t>
            </a:r>
            <a:r>
              <a:rPr lang="cs-CZ" sz="1100" b="0" dirty="0">
                <a:latin typeface="Arial" panose="020B0604020202020204" pitchFamily="34" charset="0"/>
                <a:ea typeface="Calibri" panose="020F0502020204030204" pitchFamily="34" charset="0"/>
                <a:cs typeface="Arial" panose="020B0604020202020204" pitchFamily="34" charset="0"/>
              </a:rPr>
              <a:t> a nezadržitelně zvýšil na 2:0. Do konce zbývalo ještě dost času na to se zápasem něco udělat. Míč jsme měli o něco více na kopačkách než domácí, ale co to bylo platné, když jsme na branku soupeře pořádně nevystřeli a Zdeněk </a:t>
            </a:r>
            <a:r>
              <a:rPr lang="cs-CZ" sz="1100" b="0" dirty="0" err="1">
                <a:latin typeface="Arial" panose="020B0604020202020204" pitchFamily="34" charset="0"/>
                <a:ea typeface="Calibri" panose="020F0502020204030204" pitchFamily="34" charset="0"/>
                <a:cs typeface="Arial" panose="020B0604020202020204" pitchFamily="34" charset="0"/>
              </a:rPr>
              <a:t>Zacharda</a:t>
            </a:r>
            <a:r>
              <a:rPr lang="cs-CZ" sz="1100" b="0" dirty="0">
                <a:latin typeface="Arial" panose="020B0604020202020204" pitchFamily="34" charset="0"/>
                <a:ea typeface="Calibri" panose="020F0502020204030204" pitchFamily="34" charset="0"/>
                <a:cs typeface="Arial" panose="020B0604020202020204" pitchFamily="34" charset="0"/>
              </a:rPr>
              <a:t> byl vlastně bez práce. Domácí v poklidu kontrolovali vedení a 16. minut před koncem zahrávali od našeho rohového praporku volný přímý kop. Balón přeletěl všechno, co stálo v cestě, a zapadl k zadní tyči. 3:0 pro Srbice a o osudu zápasu bylo s definitivní platností rozhodnuto. Žádné další zajímavé momenty už diváci neviděli a tak jsme se domů vraceli s porážkou 3:0.</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V prvním poločase jsme mohli jít do vedení, ale šance a především penaltu jsme neproměnili. Byli to naopak domácí, kdo v 1. poločase v 1. minutě nastavení skóroval a získal vedení 1:0. Ve 2. poločase  byl výkon našeho mužstva uvadlý. Šance a teda i střely na branku soupeře nebyly  žádné. To domácím stačilo, navíc těžili z našich chyb, dvě branky ještě přidali a v poklidu dokráčeli k vítězství. </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Gabriel-</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Ransdorf</a:t>
            </a:r>
            <a:r>
              <a:rPr lang="cs-CZ" sz="1100" b="0" dirty="0">
                <a:latin typeface="Arial" panose="020B0604020202020204" pitchFamily="34" charset="0"/>
                <a:ea typeface="Calibri" panose="020F0502020204030204" pitchFamily="34" charset="0"/>
                <a:cs typeface="Arial" panose="020B0604020202020204" pitchFamily="34" charset="0"/>
              </a:rPr>
              <a:t>, Stejskal, Černý-</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Vokoun(69.Kucler), Rejman, Beruška, </a:t>
            </a:r>
            <a:r>
              <a:rPr lang="cs-CZ" sz="1100" b="0" dirty="0" err="1">
                <a:latin typeface="Arial" panose="020B0604020202020204" pitchFamily="34" charset="0"/>
                <a:ea typeface="Calibri" panose="020F0502020204030204" pitchFamily="34" charset="0"/>
                <a:cs typeface="Arial" panose="020B0604020202020204" pitchFamily="34" charset="0"/>
              </a:rPr>
              <a:t>J.Slavíček</a:t>
            </a:r>
            <a:r>
              <a:rPr lang="cs-CZ" sz="1100" b="0" dirty="0">
                <a:latin typeface="Arial" panose="020B0604020202020204" pitchFamily="34" charset="0"/>
                <a:ea typeface="Calibri" panose="020F0502020204030204" pitchFamily="34" charset="0"/>
                <a:cs typeface="Arial" panose="020B0604020202020204" pitchFamily="34" charset="0"/>
              </a:rPr>
              <a:t>, Faust-</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Walter</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K.Zuna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M.Plíšek</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M.Šmíd-J.Hnětynka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J.Dvořák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Delegát: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M.Dvorský</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80 diváků</a:t>
            </a:r>
          </a:p>
        </p:txBody>
      </p:sp>
      <p:sp>
        <p:nvSpPr>
          <p:cNvPr id="5" name="TextovéPole 4"/>
          <p:cNvSpPr txBox="1"/>
          <p:nvPr/>
        </p:nvSpPr>
        <p:spPr>
          <a:xfrm>
            <a:off x="5507382" y="163116"/>
            <a:ext cx="4429698" cy="276999"/>
          </a:xfrm>
          <a:prstGeom prst="rect">
            <a:avLst/>
          </a:prstGeom>
          <a:pattFill prst="ltUpDiag">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TJ Sokol Srbice-SK Štětí  9.6.2018</a:t>
            </a:r>
          </a:p>
        </p:txBody>
      </p:sp>
      <p:pic>
        <p:nvPicPr>
          <p:cNvPr id="8" name="Obrázek 7"/>
          <p:cNvPicPr>
            <a:picLocks noChangeAspect="1"/>
          </p:cNvPicPr>
          <p:nvPr/>
        </p:nvPicPr>
        <p:blipFill>
          <a:blip r:embed="rId77"/>
          <a:stretch>
            <a:fillRect/>
          </a:stretch>
        </p:blipFill>
        <p:spPr>
          <a:xfrm>
            <a:off x="7024504" y="5727658"/>
            <a:ext cx="1130400" cy="1152000"/>
          </a:xfrm>
          <a:prstGeom prst="rect">
            <a:avLst/>
          </a:prstGeom>
        </p:spPr>
      </p:pic>
      <p:sp>
        <p:nvSpPr>
          <p:cNvPr id="104" name="Obdélník 103"/>
          <p:cNvSpPr/>
          <p:nvPr/>
        </p:nvSpPr>
        <p:spPr>
          <a:xfrm>
            <a:off x="143992" y="3867337"/>
            <a:ext cx="4608512" cy="3105915"/>
          </a:xfrm>
          <a:prstGeom prst="rect">
            <a:avLst/>
          </a:prstGeom>
        </p:spPr>
        <p:txBody>
          <a:bodyPr wrap="square">
            <a:spAutoFit/>
          </a:bodyPr>
          <a:lstStyle/>
          <a:p>
            <a:pPr algn="just">
              <a:lnSpc>
                <a:spcPct val="107000"/>
              </a:lnSpc>
              <a:spcAft>
                <a:spcPts val="0"/>
              </a:spcAft>
            </a:pPr>
            <a:r>
              <a:rPr lang="cs-CZ" sz="11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Miloslav Hromy – trenér SK Štětí Louny/Chomutov Štětí 3.6.2018</a:t>
            </a:r>
            <a:endParaRPr lang="cs-CZ" sz="1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Odvezli jsme si sice vysokou porážku, ale z výkonu našich hráčů mám radost. Možná to zní divně, ale my hráli fotbal a domácí dávali góly. Bylo to především po našich individuálních chybách. Nechceme se vymlouvat, ale domácí byli věkově přeci jenom o něco starší. Na rozdíl od nás nastoupil především ročník 2005. Potěšila nás i pochvala domácího trenéra za předvedený výkon. „Chtěli jste hrát ale sráží vás individuální chyb“. Ještě jednou pochvalu celému týmu.</a:t>
            </a:r>
            <a:endParaRPr lang="cs-CZ"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2</a:t>
            </a:r>
            <a:endParaRPr lang="cs-CZ"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Petr Hůrka-Milan Borovec , Radim </a:t>
            </a:r>
            <a:r>
              <a:rPr lang="cs-CZ"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Padour</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Bára </a:t>
            </a:r>
          </a:p>
          <a:p>
            <a:pPr>
              <a:lnSpc>
                <a:spcPct val="107000"/>
              </a:lnSpc>
              <a:spcAft>
                <a:spcPts val="0"/>
              </a:spcAft>
            </a:pP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Koleničová</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 Lukáš Viktora, Daniel Hromy, </a:t>
            </a:r>
          </a:p>
          <a:p>
            <a:pPr>
              <a:lnSpc>
                <a:spcPct val="107000"/>
              </a:lnSpc>
              <a:spcAft>
                <a:spcPts val="0"/>
              </a:spcAft>
            </a:pP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Lukáš  </a:t>
            </a:r>
            <a:r>
              <a:rPr lang="cs-CZ"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Širochoman</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Lukáš Volák , Adam </a:t>
            </a:r>
            <a:r>
              <a:rPr lang="cs-CZ"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Salka</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0"/>
              </a:spcAft>
            </a:pP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Dominik </a:t>
            </a:r>
            <a:r>
              <a:rPr lang="cs-CZ"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Lančarič</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Aneta </a:t>
            </a:r>
            <a:r>
              <a:rPr lang="cs-CZ"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Kožarská</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endParaRPr lang="cs-CZ"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František </a:t>
            </a:r>
            <a:r>
              <a:rPr lang="cs-CZ"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Cvachoušek</a:t>
            </a:r>
            <a:endParaRPr lang="cs-CZ" sz="1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5" name="Tabulka 104"/>
          <p:cNvGraphicFramePr>
            <a:graphicFrameLocks noGrp="1"/>
          </p:cNvGraphicFramePr>
          <p:nvPr>
            <p:extLst>
              <p:ext uri="{D42A27DB-BD31-4B8C-83A1-F6EECF244321}">
                <p14:modId xmlns:p14="http://schemas.microsoft.com/office/powerpoint/2010/main" val="103009020"/>
              </p:ext>
            </p:extLst>
          </p:nvPr>
        </p:nvGraphicFramePr>
        <p:xfrm>
          <a:off x="71984" y="33958"/>
          <a:ext cx="4752527" cy="3585210"/>
        </p:xfrm>
        <a:graphic>
          <a:graphicData uri="http://schemas.openxmlformats.org/drawingml/2006/table">
            <a:tbl>
              <a:tblPr/>
              <a:tblGrid>
                <a:gridCol w="866952">
                  <a:extLst>
                    <a:ext uri="{9D8B030D-6E8A-4147-A177-3AD203B41FA5}">
                      <a16:colId xmlns:a16="http://schemas.microsoft.com/office/drawing/2014/main" val="2764629211"/>
                    </a:ext>
                  </a:extLst>
                </a:gridCol>
                <a:gridCol w="2362128">
                  <a:extLst>
                    <a:ext uri="{9D8B030D-6E8A-4147-A177-3AD203B41FA5}">
                      <a16:colId xmlns:a16="http://schemas.microsoft.com/office/drawing/2014/main" val="815104150"/>
                    </a:ext>
                  </a:extLst>
                </a:gridCol>
                <a:gridCol w="782140">
                  <a:extLst>
                    <a:ext uri="{9D8B030D-6E8A-4147-A177-3AD203B41FA5}">
                      <a16:colId xmlns:a16="http://schemas.microsoft.com/office/drawing/2014/main" val="2673741311"/>
                    </a:ext>
                  </a:extLst>
                </a:gridCol>
                <a:gridCol w="741307">
                  <a:extLst>
                    <a:ext uri="{9D8B030D-6E8A-4147-A177-3AD203B41FA5}">
                      <a16:colId xmlns:a16="http://schemas.microsoft.com/office/drawing/2014/main" val="271417319"/>
                    </a:ext>
                  </a:extLst>
                </a:gridCol>
              </a:tblGrid>
              <a:tr h="378597">
                <a:tc gridSpan="4">
                  <a:txBody>
                    <a:bodyPr/>
                    <a:lstStyle/>
                    <a:p>
                      <a:pPr algn="ctr" rtl="0" fontAlgn="ctr"/>
                      <a:r>
                        <a:rPr lang="cs-CZ" sz="1400" b="1" i="0" u="none" strike="noStrike" dirty="0">
                          <a:solidFill>
                            <a:srgbClr val="000000"/>
                          </a:solidFill>
                          <a:effectLst/>
                          <a:latin typeface="Arial" panose="020B0604020202020204" pitchFamily="34" charset="0"/>
                        </a:rPr>
                        <a:t>Krajský přebor starších žáků a mladších žáků- nadstavba o 1. až 6. místo JARO 2018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69123853"/>
                  </a:ext>
                </a:extLst>
              </a:tr>
              <a:tr h="153754">
                <a:tc gridSpan="4">
                  <a:txBody>
                    <a:bodyPr/>
                    <a:lstStyle/>
                    <a:p>
                      <a:pPr algn="ctr" rtl="0" fontAlgn="ctr"/>
                      <a:r>
                        <a:rPr lang="cs-CZ" sz="1100" b="1" i="0" u="none" strike="noStrike" dirty="0">
                          <a:solidFill>
                            <a:srgbClr val="000000"/>
                          </a:solidFill>
                          <a:effectLst/>
                          <a:latin typeface="Arial" panose="020B0604020202020204" pitchFamily="34" charset="0"/>
                        </a:rPr>
                        <a:t>1.kolo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42945968"/>
                  </a:ext>
                </a:extLst>
              </a:tr>
              <a:tr h="140527">
                <a:tc gridSpan="4">
                  <a:txBody>
                    <a:bodyPr/>
                    <a:lstStyle/>
                    <a:p>
                      <a:pPr algn="ctr" rtl="0" fontAlgn="ctr"/>
                      <a:r>
                        <a:rPr lang="cs-CZ" sz="1000" b="1" i="0" u="none" strike="noStrike" dirty="0">
                          <a:solidFill>
                            <a:srgbClr val="000000"/>
                          </a:solidFill>
                          <a:effectLst/>
                          <a:latin typeface="Arial" panose="020B0604020202020204" pitchFamily="34" charset="0"/>
                        </a:rPr>
                        <a:t>4.kolo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31869554"/>
                  </a:ext>
                </a:extLst>
              </a:tr>
              <a:tr h="286015">
                <a:tc>
                  <a:txBody>
                    <a:bodyPr/>
                    <a:lstStyle/>
                    <a:p>
                      <a:pPr algn="ctr" rtl="0" fontAlgn="ctr"/>
                      <a:r>
                        <a:rPr lang="cs-CZ" sz="1000" b="1" i="0" u="none" strike="noStrike" dirty="0">
                          <a:solidFill>
                            <a:srgbClr val="000000"/>
                          </a:solidFill>
                          <a:effectLst/>
                          <a:latin typeface="Arial" panose="020B0604020202020204" pitchFamily="34" charset="0"/>
                        </a:rPr>
                        <a:t>Neděle 3. 6. 2018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 - FK </a:t>
                      </a:r>
                      <a:r>
                        <a:rPr lang="cs-CZ" sz="1050" b="1" i="0" u="none" strike="noStrike" dirty="0" err="1">
                          <a:solidFill>
                            <a:srgbClr val="000000"/>
                          </a:solidFill>
                          <a:effectLst/>
                          <a:latin typeface="Arial" panose="020B0604020202020204" pitchFamily="34" charset="0"/>
                        </a:rPr>
                        <a:t>J.Děčín</a:t>
                      </a:r>
                      <a:r>
                        <a:rPr lang="cs-CZ" sz="1050" b="1" i="0" u="none" strike="noStrike" dirty="0">
                          <a:solidFill>
                            <a:srgbClr val="000000"/>
                          </a:solidFill>
                          <a:effectLst/>
                          <a:latin typeface="Arial" panose="020B0604020202020204" pitchFamily="34" charset="0"/>
                        </a:rPr>
                        <a:t>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0:18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85001929"/>
                  </a:ext>
                </a:extLst>
              </a:tr>
              <a:tr h="286015">
                <a:tc>
                  <a:txBody>
                    <a:bodyPr/>
                    <a:lstStyle/>
                    <a:p>
                      <a:pPr algn="ctr" rtl="0" fontAlgn="ctr"/>
                      <a:r>
                        <a:rPr lang="cs-CZ" sz="1000" b="1" i="0" u="none" strike="noStrike" dirty="0">
                          <a:solidFill>
                            <a:srgbClr val="FF0000"/>
                          </a:solidFill>
                          <a:effectLst/>
                          <a:latin typeface="Arial" panose="020B0604020202020204" pitchFamily="34" charset="0"/>
                        </a:rPr>
                        <a:t>Neděle 3. 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FK SEKO Louny/J. Chomutov </a:t>
                      </a:r>
                    </a:p>
                    <a:p>
                      <a:pPr algn="ctr" rtl="0" fontAlgn="ctr"/>
                      <a:r>
                        <a:rPr lang="cs-CZ" sz="1050" b="1" i="0" u="none" strike="noStrike" dirty="0">
                          <a:solidFill>
                            <a:srgbClr val="FF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10:1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97950773"/>
                  </a:ext>
                </a:extLst>
              </a:tr>
              <a:tr h="166110">
                <a:tc>
                  <a:txBody>
                    <a:bodyPr/>
                    <a:lstStyle/>
                    <a:p>
                      <a:pPr algn="ctr" rtl="0" fontAlgn="ctr"/>
                      <a:r>
                        <a:rPr lang="cs-CZ" sz="1000" b="1" i="0" u="none" strike="noStrike" dirty="0">
                          <a:solidFill>
                            <a:srgbClr val="000000"/>
                          </a:solidFill>
                          <a:effectLst/>
                          <a:latin typeface="Arial" panose="020B0604020202020204" pitchFamily="34" charset="0"/>
                        </a:rPr>
                        <a:t>Neděle 3. 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SK Strupčice - 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0:4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98209992"/>
                  </a:ext>
                </a:extLst>
              </a:tr>
              <a:tr h="140527">
                <a:tc gridSpan="4">
                  <a:txBody>
                    <a:bodyPr/>
                    <a:lstStyle/>
                    <a:p>
                      <a:pPr algn="ctr" rtl="0" fontAlgn="ctr"/>
                      <a:r>
                        <a:rPr lang="cs-CZ" sz="1000" b="1" i="0" u="none" strike="noStrike" dirty="0">
                          <a:solidFill>
                            <a:srgbClr val="000000"/>
                          </a:solidFill>
                          <a:effectLst/>
                          <a:latin typeface="Arial" panose="020B0604020202020204" pitchFamily="34" charset="0"/>
                        </a:rPr>
                        <a:t>5.kolo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69302303"/>
                  </a:ext>
                </a:extLst>
              </a:tr>
              <a:tr h="166110">
                <a:tc>
                  <a:txBody>
                    <a:bodyPr/>
                    <a:lstStyle/>
                    <a:p>
                      <a:pPr algn="ctr" rtl="0" fontAlgn="ctr"/>
                      <a:r>
                        <a:rPr lang="cs-CZ" sz="1000" b="1" i="0" u="none" strike="noStrike" dirty="0">
                          <a:solidFill>
                            <a:srgbClr val="FF0000"/>
                          </a:solidFill>
                          <a:effectLst/>
                          <a:latin typeface="Arial" panose="020B0604020202020204" pitchFamily="34" charset="0"/>
                        </a:rPr>
                        <a:t>Úterý 22.5.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FK JUNIOR Děčín A - SK Strupčice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FF0000"/>
                          </a:solidFill>
                          <a:effectLst/>
                          <a:latin typeface="Arial" panose="020B0604020202020204" pitchFamily="34" charset="0"/>
                        </a:rPr>
                        <a:t>6:2(3:1)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7:1(3:0)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23066882"/>
                  </a:ext>
                </a:extLst>
              </a:tr>
              <a:tr h="286015">
                <a:tc>
                  <a:txBody>
                    <a:bodyPr/>
                    <a:lstStyle/>
                    <a:p>
                      <a:pPr algn="ctr" rtl="0" fontAlgn="ctr"/>
                      <a:r>
                        <a:rPr lang="cs-CZ" sz="1000" b="1" i="0" u="none" strike="noStrike" dirty="0">
                          <a:solidFill>
                            <a:srgbClr val="000000"/>
                          </a:solidFill>
                          <a:effectLst/>
                          <a:latin typeface="Arial" panose="020B0604020202020204" pitchFamily="34" charset="0"/>
                        </a:rPr>
                        <a:t>Sobota 9.6.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TJ Krupka - FK SEKO Louny/J.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02413367"/>
                  </a:ext>
                </a:extLst>
              </a:tr>
              <a:tr h="286015">
                <a:tc>
                  <a:txBody>
                    <a:bodyPr/>
                    <a:lstStyle/>
                    <a:p>
                      <a:pPr algn="ctr" rtl="0" fontAlgn="ctr"/>
                      <a:r>
                        <a:rPr lang="cs-CZ" sz="1000" b="1" i="0" u="none" strike="noStrike" dirty="0">
                          <a:solidFill>
                            <a:srgbClr val="000000"/>
                          </a:solidFill>
                          <a:effectLst/>
                          <a:latin typeface="Arial" panose="020B0604020202020204" pitchFamily="34" charset="0"/>
                        </a:rPr>
                        <a:t>Neděle 10. 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SK Štětí - 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1:5(0:2)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8:3(3:0)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78168744"/>
                  </a:ext>
                </a:extLst>
              </a:tr>
              <a:tr h="140527">
                <a:tc gridSpan="4">
                  <a:txBody>
                    <a:bodyPr/>
                    <a:lstStyle/>
                    <a:p>
                      <a:pPr algn="ctr" rtl="0" fontAlgn="ctr"/>
                      <a:r>
                        <a:rPr lang="cs-CZ" sz="1000" b="1" i="0" u="none" strike="noStrike" dirty="0">
                          <a:solidFill>
                            <a:srgbClr val="000000"/>
                          </a:solidFill>
                          <a:effectLst/>
                          <a:latin typeface="Arial" panose="020B0604020202020204" pitchFamily="34" charset="0"/>
                        </a:rPr>
                        <a:t>6.kolo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13184665"/>
                  </a:ext>
                </a:extLst>
              </a:tr>
              <a:tr h="286015">
                <a:tc>
                  <a:txBody>
                    <a:bodyPr/>
                    <a:lstStyle/>
                    <a:p>
                      <a:pPr algn="ctr" rtl="0" fontAlgn="ctr"/>
                      <a:r>
                        <a:rPr lang="cs-CZ" sz="1000" b="1" i="0" u="none" strike="noStrike" dirty="0">
                          <a:solidFill>
                            <a:srgbClr val="000000"/>
                          </a:solidFill>
                          <a:effectLst/>
                          <a:latin typeface="Arial" panose="020B0604020202020204" pitchFamily="34" charset="0"/>
                        </a:rPr>
                        <a:t>Neděle 17.6.2018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 </a:t>
                      </a:r>
                    </a:p>
                    <a:p>
                      <a:pPr algn="ctr" rtl="0" fontAlgn="ctr"/>
                      <a:r>
                        <a:rPr lang="cs-CZ" sz="1050" b="1" i="0" u="none" strike="noStrike" dirty="0">
                          <a:solidFill>
                            <a:srgbClr val="000000"/>
                          </a:solidFill>
                          <a:effectLst/>
                          <a:latin typeface="Arial" panose="020B0604020202020204" pitchFamily="34" charset="0"/>
                        </a:rPr>
                        <a:t>- 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98912844"/>
                  </a:ext>
                </a:extLst>
              </a:tr>
              <a:tr h="166110">
                <a:tc>
                  <a:txBody>
                    <a:bodyPr/>
                    <a:lstStyle/>
                    <a:p>
                      <a:pPr algn="ctr" rtl="0" fontAlgn="ctr"/>
                      <a:r>
                        <a:rPr lang="cs-CZ" sz="1000" b="1" i="0" u="none" strike="noStrike" dirty="0">
                          <a:solidFill>
                            <a:srgbClr val="FF0000"/>
                          </a:solidFill>
                          <a:effectLst/>
                          <a:latin typeface="Arial" panose="020B0604020202020204" pitchFamily="34" charset="0"/>
                        </a:rPr>
                        <a:t>Neděle 17.6.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Strupčice -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49226404"/>
                  </a:ext>
                </a:extLst>
              </a:tr>
              <a:tr h="286015">
                <a:tc>
                  <a:txBody>
                    <a:bodyPr/>
                    <a:lstStyle/>
                    <a:p>
                      <a:pPr algn="ctr" rtl="0" fontAlgn="ctr"/>
                      <a:r>
                        <a:rPr lang="cs-CZ" sz="1000" b="1" i="0" u="none" strike="noStrike" dirty="0">
                          <a:solidFill>
                            <a:srgbClr val="000000"/>
                          </a:solidFill>
                          <a:effectLst/>
                          <a:latin typeface="Arial" panose="020B0604020202020204" pitchFamily="34" charset="0"/>
                        </a:rPr>
                        <a:t>Neděle 17.6.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FK SEKO Louny/J. Chomutov</a:t>
                      </a:r>
                    </a:p>
                    <a:p>
                      <a:pPr algn="ctr" rtl="0" fontAlgn="ctr"/>
                      <a:r>
                        <a:rPr lang="cs-CZ" sz="1050" b="1" i="0" u="none" strike="noStrike" dirty="0">
                          <a:solidFill>
                            <a:srgbClr val="000000"/>
                          </a:solidFill>
                          <a:effectLst/>
                          <a:latin typeface="Arial" panose="020B0604020202020204" pitchFamily="34" charset="0"/>
                        </a:rPr>
                        <a:t> - 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37053825"/>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359405</TotalTime>
  <Words>5764</Words>
  <Application>Microsoft Office PowerPoint</Application>
  <PresentationFormat>Vlastní</PresentationFormat>
  <Paragraphs>1800</Paragraphs>
  <Slides>22</Slides>
  <Notes>16</Notes>
  <HiddenSlides>0</HiddenSlides>
  <MMClips>0</MMClips>
  <ScaleCrop>false</ScaleCrop>
  <HeadingPairs>
    <vt:vector size="6" baseType="variant">
      <vt:variant>
        <vt:lpstr>Použitá písma</vt:lpstr>
      </vt:variant>
      <vt:variant>
        <vt:i4>32</vt:i4>
      </vt:variant>
      <vt:variant>
        <vt:lpstr>Motiv</vt:lpstr>
      </vt:variant>
      <vt:variant>
        <vt:i4>1</vt:i4>
      </vt:variant>
      <vt:variant>
        <vt:lpstr>Nadpisy snímků</vt:lpstr>
      </vt:variant>
      <vt:variant>
        <vt:i4>22</vt:i4>
      </vt:variant>
    </vt:vector>
  </HeadingPairs>
  <TitlesOfParts>
    <vt:vector size="55" baseType="lpstr">
      <vt:lpstr>Malgun Gothic</vt:lpstr>
      <vt:lpstr>Abadi</vt:lpstr>
      <vt:lpstr>Albertus MT</vt:lpstr>
      <vt:lpstr>Algerian</vt:lpstr>
      <vt:lpstr>Arial</vt:lpstr>
      <vt:lpstr>Arial Black</vt:lpstr>
      <vt:lpstr>Arial Rounded MT Bold</vt:lpstr>
      <vt:lpstr>Baskerville Old Face</vt:lpstr>
      <vt:lpstr>Bodoni MT Black</vt:lpstr>
      <vt:lpstr>Bookman Old Style</vt:lpstr>
      <vt:lpstr>Broadway</vt:lpstr>
      <vt:lpstr>Calibri</vt:lpstr>
      <vt:lpstr>Century Gothic</vt:lpstr>
      <vt:lpstr>FangSong</vt:lpstr>
      <vt:lpstr>Georgia Pro Black</vt:lpstr>
      <vt:lpstr>Gill Sans Ultra Bold</vt:lpstr>
      <vt:lpstr>Gungsuh</vt:lpstr>
      <vt:lpstr>GungsuhChe</vt:lpstr>
      <vt:lpstr>Imprint MT Shadow</vt:lpstr>
      <vt:lpstr>Khmer UI</vt:lpstr>
      <vt:lpstr>KodchiangUPC</vt:lpstr>
      <vt:lpstr>Lucida Bright</vt:lpstr>
      <vt:lpstr>Miriam</vt:lpstr>
      <vt:lpstr>Mongolian Baiti</vt:lpstr>
      <vt:lpstr>Rockwell Extra Bold</vt:lpstr>
      <vt:lpstr>Segoe UI Black</vt:lpstr>
      <vt:lpstr>SimHei</vt:lpstr>
      <vt:lpstr>STHupo</vt:lpstr>
      <vt:lpstr>Tahoma</vt:lpstr>
      <vt:lpstr>Times New Roman</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22189</cp:revision>
  <cp:lastPrinted>2017-10-26T04:05:10Z</cp:lastPrinted>
  <dcterms:created xsi:type="dcterms:W3CDTF">2001-03-12T13:44:53Z</dcterms:created>
  <dcterms:modified xsi:type="dcterms:W3CDTF">2018-06-14T17:16:58Z</dcterms:modified>
</cp:coreProperties>
</file>