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8" r:id="rId2"/>
    <p:sldId id="323"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24" r:id="rId18"/>
    <p:sldId id="325" r:id="rId19"/>
    <p:sldId id="326" r:id="rId20"/>
    <p:sldId id="327" r:id="rId21"/>
    <p:sldId id="328" r:id="rId22"/>
    <p:sldId id="329" r:id="rId23"/>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371" userDrawn="1">
          <p15:clr>
            <a:srgbClr val="A4A3A4"/>
          </p15:clr>
        </p15:guide>
        <p15:guide id="2" pos="3221"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3F0D40"/>
    <a:srgbClr val="FFFF66"/>
    <a:srgbClr val="333300"/>
    <a:srgbClr val="FA9F18"/>
    <a:srgbClr val="6600FF"/>
    <a:srgbClr val="FF0066"/>
    <a:srgbClr val="003399"/>
    <a:srgbClr val="00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Světlý styl 2 – zvýraznění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2962" autoAdjust="0"/>
  </p:normalViewPr>
  <p:slideViewPr>
    <p:cSldViewPr>
      <p:cViewPr varScale="1">
        <p:scale>
          <a:sx n="86" d="100"/>
          <a:sy n="86" d="100"/>
        </p:scale>
        <p:origin x="1122" y="102"/>
      </p:cViewPr>
      <p:guideLst>
        <p:guide orient="horz" pos="2371"/>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xfrm>
            <a:off x="771525" y="742950"/>
            <a:ext cx="5257800" cy="3722688"/>
          </a:xfrm>
          <a:ln/>
        </p:spPr>
      </p:sp>
      <p:sp>
        <p:nvSpPr>
          <p:cNvPr id="29699" name="Zástupný symbol pro poznámky 2"/>
          <p:cNvSpPr>
            <a:spLocks noGrp="1"/>
          </p:cNvSpPr>
          <p:nvPr>
            <p:ph type="body" idx="1"/>
          </p:nvPr>
        </p:nvSpPr>
        <p:spPr>
          <a:noFill/>
          <a:ln/>
        </p:spPr>
        <p:txBody>
          <a:bodyPr/>
          <a:lstStyle/>
          <a:p>
            <a:endParaRPr lang="cs-CZ" dirty="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xfrm>
            <a:off x="771525" y="742950"/>
            <a:ext cx="5257800" cy="3722688"/>
          </a:xfrm>
          <a:ln/>
        </p:spPr>
      </p:sp>
      <p:sp>
        <p:nvSpPr>
          <p:cNvPr id="30723" name="Zástupný symbol pro poznámky 2"/>
          <p:cNvSpPr>
            <a:spLocks noGrp="1"/>
          </p:cNvSpPr>
          <p:nvPr>
            <p:ph type="body" idx="1"/>
          </p:nvPr>
        </p:nvSpPr>
        <p:spPr>
          <a:noFill/>
          <a:ln/>
        </p:spPr>
        <p:txBody>
          <a:bodyPr/>
          <a:lstStyle/>
          <a:p>
            <a:endParaRPr lang="cs-CZ" dirty="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xfrm>
            <a:off x="771525" y="742950"/>
            <a:ext cx="5257800" cy="3722688"/>
          </a:xfrm>
          <a:ln/>
        </p:spPr>
      </p:sp>
      <p:sp>
        <p:nvSpPr>
          <p:cNvPr id="31747" name="Zástupný symbol pro poznámky 2"/>
          <p:cNvSpPr>
            <a:spLocks noGrp="1"/>
          </p:cNvSpPr>
          <p:nvPr>
            <p:ph type="body" idx="1"/>
          </p:nvPr>
        </p:nvSpPr>
        <p:spPr>
          <a:noFill/>
          <a:ln/>
        </p:spPr>
        <p:txBody>
          <a:bodyPr/>
          <a:lstStyle/>
          <a:p>
            <a:r>
              <a:rPr lang="cs-CZ" dirty="0"/>
              <a:t> </a:t>
            </a:r>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Si může </a:t>
            </a:r>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13</a:t>
            </a:fld>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xfrm>
            <a:off x="771525" y="742950"/>
            <a:ext cx="5257800" cy="3722688"/>
          </a:xfrm>
          <a:ln/>
        </p:spPr>
      </p:sp>
      <p:sp>
        <p:nvSpPr>
          <p:cNvPr id="32771" name="Zástupný symbol pro poznámky 2"/>
          <p:cNvSpPr>
            <a:spLocks noGrp="1"/>
          </p:cNvSpPr>
          <p:nvPr>
            <p:ph type="body" idx="1"/>
          </p:nvPr>
        </p:nvSpPr>
        <p:spPr>
          <a:noFill/>
          <a:ln/>
        </p:spPr>
        <p:txBody>
          <a:bodyPr/>
          <a:lstStyle/>
          <a:p>
            <a:endParaRPr lang="cs-CZ" dirty="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771525" y="742950"/>
            <a:ext cx="5257800" cy="3722688"/>
          </a:xfrm>
          <a:ln/>
        </p:spPr>
      </p:sp>
      <p:sp>
        <p:nvSpPr>
          <p:cNvPr id="33795" name="Zástupný symbol pro poznámky 2"/>
          <p:cNvSpPr>
            <a:spLocks noGrp="1"/>
          </p:cNvSpPr>
          <p:nvPr>
            <p:ph type="body" idx="1"/>
          </p:nvPr>
        </p:nvSpPr>
        <p:spPr>
          <a:noFill/>
          <a:ln/>
        </p:spPr>
        <p:txBody>
          <a:bodyPr/>
          <a:lstStyle/>
          <a:p>
            <a:endParaRPr lang="cs-CZ" sz="1050" dirty="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a:p>
        </p:txBody>
      </p:sp>
      <p:sp>
        <p:nvSpPr>
          <p:cNvPr id="34819" name="Rectangle 2"/>
          <p:cNvSpPr>
            <a:spLocks noGrp="1" noRot="1" noChangeAspect="1" noChangeArrowheads="1" noTextEdit="1"/>
          </p:cNvSpPr>
          <p:nvPr>
            <p:ph type="sldImg"/>
          </p:nvPr>
        </p:nvSpPr>
        <p:spPr>
          <a:xfrm>
            <a:off x="771525" y="742950"/>
            <a:ext cx="5257800" cy="3722688"/>
          </a:xfrm>
          <a:ln/>
        </p:spPr>
      </p:sp>
      <p:sp>
        <p:nvSpPr>
          <p:cNvPr id="34820" name="Rectangle 3"/>
          <p:cNvSpPr>
            <a:spLocks noGrp="1" noChangeArrowheads="1"/>
          </p:cNvSpPr>
          <p:nvPr>
            <p:ph type="body" idx="1"/>
          </p:nvPr>
        </p:nvSpPr>
        <p:spPr>
          <a:noFill/>
          <a:ln/>
        </p:spPr>
        <p:txBody>
          <a:bodyPr/>
          <a:lstStyle/>
          <a:p>
            <a:pPr eaLnBrk="1" hangingPunct="1"/>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xfrm>
            <a:off x="771525" y="742950"/>
            <a:ext cx="5257800" cy="3722688"/>
          </a:xfrm>
          <a:ln/>
        </p:spPr>
      </p:sp>
      <p:sp>
        <p:nvSpPr>
          <p:cNvPr id="23555" name="Zástupný symbol pro poznámky 2"/>
          <p:cNvSpPr>
            <a:spLocks noGrp="1"/>
          </p:cNvSpPr>
          <p:nvPr>
            <p:ph type="body" idx="1"/>
          </p:nvPr>
        </p:nvSpPr>
        <p:spPr>
          <a:noFill/>
          <a:ln/>
        </p:spPr>
        <p:txBody>
          <a:bodyPr/>
          <a:lstStyle/>
          <a:p>
            <a:endParaRPr lang="cs-CZ" dirty="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xfrm>
            <a:off x="771525" y="742950"/>
            <a:ext cx="5257800" cy="3722688"/>
          </a:xfrm>
          <a:ln/>
        </p:spPr>
      </p:sp>
      <p:sp>
        <p:nvSpPr>
          <p:cNvPr id="24579" name="Zástupný symbol pro poznámky 2"/>
          <p:cNvSpPr>
            <a:spLocks noGrp="1"/>
          </p:cNvSpPr>
          <p:nvPr>
            <p:ph type="body" idx="1"/>
          </p:nvPr>
        </p:nvSpPr>
        <p:spPr>
          <a:noFill/>
          <a:ln/>
        </p:spPr>
        <p:txBody>
          <a:bodyPr/>
          <a:lstStyle/>
          <a:p>
            <a:r>
              <a:rPr lang="cs-CZ" dirty="0"/>
              <a:t>-</a:t>
            </a:r>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xfrm>
            <a:off x="771525" y="742950"/>
            <a:ext cx="5257800" cy="3722688"/>
          </a:xfrm>
          <a:ln/>
        </p:spPr>
      </p:sp>
      <p:sp>
        <p:nvSpPr>
          <p:cNvPr id="25603" name="Zástupný symbol pro poznámky 2"/>
          <p:cNvSpPr>
            <a:spLocks noGrp="1"/>
          </p:cNvSpPr>
          <p:nvPr>
            <p:ph type="body" idx="1"/>
          </p:nvPr>
        </p:nvSpPr>
        <p:spPr>
          <a:noFill/>
          <a:ln/>
        </p:spPr>
        <p:txBody>
          <a:bodyPr/>
          <a:lstStyle/>
          <a:p>
            <a:endParaRPr lang="cs-CZ" dirty="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xfrm>
            <a:off x="771525" y="742950"/>
            <a:ext cx="5257800" cy="3722688"/>
          </a:xfrm>
          <a:ln/>
        </p:spPr>
      </p:sp>
      <p:sp>
        <p:nvSpPr>
          <p:cNvPr id="26627" name="Zástupný symbol pro poznámky 2"/>
          <p:cNvSpPr>
            <a:spLocks noGrp="1"/>
          </p:cNvSpPr>
          <p:nvPr>
            <p:ph type="body" idx="1"/>
          </p:nvPr>
        </p:nvSpPr>
        <p:spPr>
          <a:noFill/>
          <a:ln/>
        </p:spPr>
        <p:txBody>
          <a:bodyPr/>
          <a:lstStyle/>
          <a:p>
            <a:endParaRPr lang="cs-CZ" dirty="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xfrm>
            <a:off x="771525" y="742950"/>
            <a:ext cx="5257800" cy="3722688"/>
          </a:xfrm>
          <a:ln/>
        </p:spPr>
      </p:sp>
      <p:sp>
        <p:nvSpPr>
          <p:cNvPr id="27651" name="Zástupný symbol pro poznámky 2"/>
          <p:cNvSpPr>
            <a:spLocks noGrp="1"/>
          </p:cNvSpPr>
          <p:nvPr>
            <p:ph type="body" idx="1"/>
          </p:nvPr>
        </p:nvSpPr>
        <p:spPr>
          <a:noFill/>
          <a:ln/>
        </p:spPr>
        <p:txBody>
          <a:bodyPr/>
          <a:lstStyle/>
          <a:p>
            <a:endParaRPr lang="cs-CZ" dirty="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xfrm>
            <a:off x="771525" y="742950"/>
            <a:ext cx="5257800" cy="3722688"/>
          </a:xfrm>
          <a:ln/>
        </p:spPr>
      </p:sp>
      <p:sp>
        <p:nvSpPr>
          <p:cNvPr id="28675" name="Zástupný symbol pro poznámky 2"/>
          <p:cNvSpPr>
            <a:spLocks noGrp="1"/>
          </p:cNvSpPr>
          <p:nvPr>
            <p:ph type="body" idx="1"/>
          </p:nvPr>
        </p:nvSpPr>
        <p:spPr>
          <a:noFill/>
          <a:ln/>
        </p:spPr>
        <p:txBody>
          <a:bodyPr/>
          <a:lstStyle/>
          <a:p>
            <a:endParaRPr lang="cs-CZ" dirty="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a:t>Klepnutím lze upravit styl předlohy nadpisů.</a:t>
            </a:r>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88289" y="20907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88289" y="4338638"/>
            <a:ext cx="4269921" cy="2095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http://www.izolace-beran.cz/index.php?lg=cz" TargetMode="Externa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6" Type="http://schemas.openxmlformats.org/officeDocument/2006/relationships/image" Target="../media/image574.emf"/><Relationship Id="rId21" Type="http://schemas.openxmlformats.org/officeDocument/2006/relationships/image" Target="../media/image569.emf"/><Relationship Id="rId34" Type="http://schemas.openxmlformats.org/officeDocument/2006/relationships/image" Target="../media/image582.emf"/><Relationship Id="rId42" Type="http://schemas.openxmlformats.org/officeDocument/2006/relationships/image" Target="../media/image590.emf"/><Relationship Id="rId47" Type="http://schemas.openxmlformats.org/officeDocument/2006/relationships/image" Target="../media/image595.emf"/><Relationship Id="rId50" Type="http://schemas.openxmlformats.org/officeDocument/2006/relationships/image" Target="../media/image598.emf"/><Relationship Id="rId55" Type="http://schemas.openxmlformats.org/officeDocument/2006/relationships/image" Target="../media/image603.emf"/><Relationship Id="rId63" Type="http://schemas.openxmlformats.org/officeDocument/2006/relationships/image" Target="../media/image611.jpg"/><Relationship Id="rId7" Type="http://schemas.openxmlformats.org/officeDocument/2006/relationships/image" Target="../media/image555.emf"/><Relationship Id="rId2" Type="http://schemas.openxmlformats.org/officeDocument/2006/relationships/notesSlide" Target="../notesSlides/notesSlide10.xml"/><Relationship Id="rId16" Type="http://schemas.openxmlformats.org/officeDocument/2006/relationships/image" Target="../media/image564.emf"/><Relationship Id="rId29" Type="http://schemas.openxmlformats.org/officeDocument/2006/relationships/image" Target="../media/image577.emf"/><Relationship Id="rId11" Type="http://schemas.openxmlformats.org/officeDocument/2006/relationships/image" Target="../media/image559.emf"/><Relationship Id="rId24" Type="http://schemas.openxmlformats.org/officeDocument/2006/relationships/image" Target="../media/image572.emf"/><Relationship Id="rId32" Type="http://schemas.openxmlformats.org/officeDocument/2006/relationships/image" Target="../media/image580.emf"/><Relationship Id="rId37" Type="http://schemas.openxmlformats.org/officeDocument/2006/relationships/image" Target="../media/image585.emf"/><Relationship Id="rId40" Type="http://schemas.openxmlformats.org/officeDocument/2006/relationships/image" Target="../media/image588.emf"/><Relationship Id="rId45" Type="http://schemas.openxmlformats.org/officeDocument/2006/relationships/image" Target="../media/image593.emf"/><Relationship Id="rId53" Type="http://schemas.openxmlformats.org/officeDocument/2006/relationships/image" Target="../media/image601.emf"/><Relationship Id="rId58" Type="http://schemas.openxmlformats.org/officeDocument/2006/relationships/image" Target="../media/image606.emf"/><Relationship Id="rId5" Type="http://schemas.openxmlformats.org/officeDocument/2006/relationships/image" Target="../media/image553.emf"/><Relationship Id="rId61" Type="http://schemas.openxmlformats.org/officeDocument/2006/relationships/image" Target="../media/image609.emf"/><Relationship Id="rId19" Type="http://schemas.openxmlformats.org/officeDocument/2006/relationships/image" Target="../media/image567.emf"/><Relationship Id="rId14" Type="http://schemas.openxmlformats.org/officeDocument/2006/relationships/image" Target="../media/image562.emf"/><Relationship Id="rId22" Type="http://schemas.openxmlformats.org/officeDocument/2006/relationships/image" Target="../media/image570.emf"/><Relationship Id="rId27" Type="http://schemas.openxmlformats.org/officeDocument/2006/relationships/image" Target="../media/image575.emf"/><Relationship Id="rId30" Type="http://schemas.openxmlformats.org/officeDocument/2006/relationships/image" Target="../media/image578.emf"/><Relationship Id="rId35" Type="http://schemas.openxmlformats.org/officeDocument/2006/relationships/image" Target="../media/image583.emf"/><Relationship Id="rId43" Type="http://schemas.openxmlformats.org/officeDocument/2006/relationships/image" Target="../media/image591.emf"/><Relationship Id="rId48" Type="http://schemas.openxmlformats.org/officeDocument/2006/relationships/image" Target="../media/image596.emf"/><Relationship Id="rId56" Type="http://schemas.openxmlformats.org/officeDocument/2006/relationships/image" Target="../media/image604.emf"/><Relationship Id="rId64" Type="http://schemas.openxmlformats.org/officeDocument/2006/relationships/image" Target="../media/image612.png"/><Relationship Id="rId8" Type="http://schemas.openxmlformats.org/officeDocument/2006/relationships/image" Target="../media/image556.emf"/><Relationship Id="rId51" Type="http://schemas.openxmlformats.org/officeDocument/2006/relationships/image" Target="../media/image599.emf"/><Relationship Id="rId3" Type="http://schemas.openxmlformats.org/officeDocument/2006/relationships/image" Target="../media/image551.emf"/><Relationship Id="rId12" Type="http://schemas.openxmlformats.org/officeDocument/2006/relationships/image" Target="../media/image560.emf"/><Relationship Id="rId17" Type="http://schemas.openxmlformats.org/officeDocument/2006/relationships/image" Target="../media/image565.emf"/><Relationship Id="rId25" Type="http://schemas.openxmlformats.org/officeDocument/2006/relationships/image" Target="../media/image573.emf"/><Relationship Id="rId33" Type="http://schemas.openxmlformats.org/officeDocument/2006/relationships/image" Target="../media/image581.emf"/><Relationship Id="rId38" Type="http://schemas.openxmlformats.org/officeDocument/2006/relationships/image" Target="../media/image586.emf"/><Relationship Id="rId46" Type="http://schemas.openxmlformats.org/officeDocument/2006/relationships/image" Target="../media/image594.emf"/><Relationship Id="rId59" Type="http://schemas.openxmlformats.org/officeDocument/2006/relationships/image" Target="../media/image607.emf"/><Relationship Id="rId20" Type="http://schemas.openxmlformats.org/officeDocument/2006/relationships/image" Target="../media/image568.emf"/><Relationship Id="rId41" Type="http://schemas.openxmlformats.org/officeDocument/2006/relationships/image" Target="../media/image589.emf"/><Relationship Id="rId54" Type="http://schemas.openxmlformats.org/officeDocument/2006/relationships/image" Target="../media/image602.emf"/><Relationship Id="rId62" Type="http://schemas.openxmlformats.org/officeDocument/2006/relationships/image" Target="../media/image610.emf"/><Relationship Id="rId1" Type="http://schemas.openxmlformats.org/officeDocument/2006/relationships/slideLayout" Target="../slideLayouts/slideLayout7.xml"/><Relationship Id="rId6" Type="http://schemas.openxmlformats.org/officeDocument/2006/relationships/image" Target="../media/image554.emf"/><Relationship Id="rId15" Type="http://schemas.openxmlformats.org/officeDocument/2006/relationships/image" Target="../media/image563.emf"/><Relationship Id="rId23" Type="http://schemas.openxmlformats.org/officeDocument/2006/relationships/image" Target="../media/image571.emf"/><Relationship Id="rId28" Type="http://schemas.openxmlformats.org/officeDocument/2006/relationships/image" Target="../media/image576.emf"/><Relationship Id="rId36" Type="http://schemas.openxmlformats.org/officeDocument/2006/relationships/image" Target="../media/image584.emf"/><Relationship Id="rId49" Type="http://schemas.openxmlformats.org/officeDocument/2006/relationships/image" Target="../media/image597.emf"/><Relationship Id="rId57" Type="http://schemas.openxmlformats.org/officeDocument/2006/relationships/image" Target="../media/image605.emf"/><Relationship Id="rId10" Type="http://schemas.openxmlformats.org/officeDocument/2006/relationships/image" Target="../media/image558.emf"/><Relationship Id="rId31" Type="http://schemas.openxmlformats.org/officeDocument/2006/relationships/image" Target="../media/image579.emf"/><Relationship Id="rId44" Type="http://schemas.openxmlformats.org/officeDocument/2006/relationships/image" Target="../media/image592.emf"/><Relationship Id="rId52" Type="http://schemas.openxmlformats.org/officeDocument/2006/relationships/image" Target="../media/image600.emf"/><Relationship Id="rId60" Type="http://schemas.openxmlformats.org/officeDocument/2006/relationships/image" Target="../media/image608.emf"/><Relationship Id="rId65" Type="http://schemas.openxmlformats.org/officeDocument/2006/relationships/image" Target="../media/image613.png"/><Relationship Id="rId4" Type="http://schemas.openxmlformats.org/officeDocument/2006/relationships/image" Target="../media/image552.emf"/><Relationship Id="rId9" Type="http://schemas.openxmlformats.org/officeDocument/2006/relationships/image" Target="../media/image557.emf"/><Relationship Id="rId13" Type="http://schemas.openxmlformats.org/officeDocument/2006/relationships/image" Target="../media/image561.emf"/><Relationship Id="rId18" Type="http://schemas.openxmlformats.org/officeDocument/2006/relationships/image" Target="../media/image566.emf"/><Relationship Id="rId39" Type="http://schemas.openxmlformats.org/officeDocument/2006/relationships/image" Target="../media/image587.emf"/></Relationships>
</file>

<file path=ppt/slides/_rels/slide11.xml.rels><?xml version="1.0" encoding="UTF-8" standalone="yes"?>
<Relationships xmlns="http://schemas.openxmlformats.org/package/2006/relationships"><Relationship Id="rId3" Type="http://schemas.openxmlformats.org/officeDocument/2006/relationships/image" Target="../media/image6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18.png"/><Relationship Id="rId4" Type="http://schemas.openxmlformats.org/officeDocument/2006/relationships/image" Target="../media/image617.jpg"/></Relationships>
</file>

<file path=ppt/slides/_rels/slide15.xml.rels><?xml version="1.0" encoding="UTF-8" standalone="yes"?>
<Relationships xmlns="http://schemas.openxmlformats.org/package/2006/relationships"><Relationship Id="rId13" Type="http://schemas.openxmlformats.org/officeDocument/2006/relationships/image" Target="../media/image629.emf"/><Relationship Id="rId18" Type="http://schemas.openxmlformats.org/officeDocument/2006/relationships/image" Target="../media/image634.emf"/><Relationship Id="rId26" Type="http://schemas.openxmlformats.org/officeDocument/2006/relationships/image" Target="../media/image642.emf"/><Relationship Id="rId39" Type="http://schemas.openxmlformats.org/officeDocument/2006/relationships/image" Target="../media/image655.emf"/><Relationship Id="rId21" Type="http://schemas.openxmlformats.org/officeDocument/2006/relationships/image" Target="../media/image637.emf"/><Relationship Id="rId34" Type="http://schemas.openxmlformats.org/officeDocument/2006/relationships/image" Target="../media/image650.emf"/><Relationship Id="rId7" Type="http://schemas.openxmlformats.org/officeDocument/2006/relationships/image" Target="../media/image623.emf"/><Relationship Id="rId12" Type="http://schemas.openxmlformats.org/officeDocument/2006/relationships/image" Target="../media/image628.emf"/><Relationship Id="rId17" Type="http://schemas.openxmlformats.org/officeDocument/2006/relationships/image" Target="../media/image633.emf"/><Relationship Id="rId25" Type="http://schemas.openxmlformats.org/officeDocument/2006/relationships/image" Target="../media/image641.emf"/><Relationship Id="rId33" Type="http://schemas.openxmlformats.org/officeDocument/2006/relationships/image" Target="../media/image649.emf"/><Relationship Id="rId38" Type="http://schemas.openxmlformats.org/officeDocument/2006/relationships/image" Target="../media/image654.emf"/><Relationship Id="rId2" Type="http://schemas.openxmlformats.org/officeDocument/2006/relationships/notesSlide" Target="../notesSlides/notesSlide15.xml"/><Relationship Id="rId16" Type="http://schemas.openxmlformats.org/officeDocument/2006/relationships/image" Target="../media/image632.emf"/><Relationship Id="rId20" Type="http://schemas.openxmlformats.org/officeDocument/2006/relationships/image" Target="../media/image636.emf"/><Relationship Id="rId29" Type="http://schemas.openxmlformats.org/officeDocument/2006/relationships/image" Target="../media/image645.emf"/><Relationship Id="rId1" Type="http://schemas.openxmlformats.org/officeDocument/2006/relationships/slideLayout" Target="../slideLayouts/slideLayout7.xml"/><Relationship Id="rId6" Type="http://schemas.openxmlformats.org/officeDocument/2006/relationships/image" Target="../media/image622.emf"/><Relationship Id="rId11" Type="http://schemas.openxmlformats.org/officeDocument/2006/relationships/image" Target="../media/image627.emf"/><Relationship Id="rId24" Type="http://schemas.openxmlformats.org/officeDocument/2006/relationships/image" Target="../media/image640.emf"/><Relationship Id="rId32" Type="http://schemas.openxmlformats.org/officeDocument/2006/relationships/image" Target="../media/image648.emf"/><Relationship Id="rId37" Type="http://schemas.openxmlformats.org/officeDocument/2006/relationships/image" Target="../media/image653.emf"/><Relationship Id="rId40" Type="http://schemas.openxmlformats.org/officeDocument/2006/relationships/image" Target="../media/image656.emf"/><Relationship Id="rId5" Type="http://schemas.openxmlformats.org/officeDocument/2006/relationships/image" Target="../media/image621.emf"/><Relationship Id="rId15" Type="http://schemas.openxmlformats.org/officeDocument/2006/relationships/image" Target="../media/image631.emf"/><Relationship Id="rId23" Type="http://schemas.openxmlformats.org/officeDocument/2006/relationships/image" Target="../media/image639.emf"/><Relationship Id="rId28" Type="http://schemas.openxmlformats.org/officeDocument/2006/relationships/image" Target="../media/image644.emf"/><Relationship Id="rId36" Type="http://schemas.openxmlformats.org/officeDocument/2006/relationships/image" Target="../media/image652.emf"/><Relationship Id="rId10" Type="http://schemas.openxmlformats.org/officeDocument/2006/relationships/image" Target="../media/image626.emf"/><Relationship Id="rId19" Type="http://schemas.openxmlformats.org/officeDocument/2006/relationships/image" Target="../media/image635.emf"/><Relationship Id="rId31" Type="http://schemas.openxmlformats.org/officeDocument/2006/relationships/image" Target="../media/image647.emf"/><Relationship Id="rId4" Type="http://schemas.openxmlformats.org/officeDocument/2006/relationships/image" Target="../media/image620.emf"/><Relationship Id="rId9" Type="http://schemas.openxmlformats.org/officeDocument/2006/relationships/image" Target="../media/image625.emf"/><Relationship Id="rId14" Type="http://schemas.openxmlformats.org/officeDocument/2006/relationships/image" Target="../media/image630.emf"/><Relationship Id="rId22" Type="http://schemas.openxmlformats.org/officeDocument/2006/relationships/image" Target="../media/image638.emf"/><Relationship Id="rId27" Type="http://schemas.openxmlformats.org/officeDocument/2006/relationships/image" Target="../media/image643.emf"/><Relationship Id="rId30" Type="http://schemas.openxmlformats.org/officeDocument/2006/relationships/image" Target="../media/image646.emf"/><Relationship Id="rId35" Type="http://schemas.openxmlformats.org/officeDocument/2006/relationships/image" Target="../media/image651.emf"/><Relationship Id="rId8" Type="http://schemas.openxmlformats.org/officeDocument/2006/relationships/image" Target="../media/image624.emf"/><Relationship Id="rId3" Type="http://schemas.openxmlformats.org/officeDocument/2006/relationships/image" Target="../media/image619.emf"/></Relationships>
</file>

<file path=ppt/slides/_rels/slide16.xml.rels><?xml version="1.0" encoding="UTF-8" standalone="yes"?>
<Relationships xmlns="http://schemas.openxmlformats.org/package/2006/relationships"><Relationship Id="rId3" Type="http://schemas.openxmlformats.org/officeDocument/2006/relationships/image" Target="../media/image65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58.jpeg"/></Relationships>
</file>

<file path=ppt/slides/_rels/slide17.xml.rels><?xml version="1.0" encoding="UTF-8" standalone="yes"?>
<Relationships xmlns="http://schemas.openxmlformats.org/package/2006/relationships"><Relationship Id="rId2" Type="http://schemas.openxmlformats.org/officeDocument/2006/relationships/image" Target="../media/image65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61.png"/><Relationship Id="rId2" Type="http://schemas.openxmlformats.org/officeDocument/2006/relationships/image" Target="../media/image660.png"/><Relationship Id="rId1" Type="http://schemas.openxmlformats.org/officeDocument/2006/relationships/slideLayout" Target="../slideLayouts/slideLayout12.xml"/><Relationship Id="rId4" Type="http://schemas.openxmlformats.org/officeDocument/2006/relationships/image" Target="../media/image662.png"/></Relationships>
</file>

<file path=ppt/slides/_rels/slide19.xml.rels><?xml version="1.0" encoding="UTF-8" standalone="yes"?>
<Relationships xmlns="http://schemas.openxmlformats.org/package/2006/relationships"><Relationship Id="rId3" Type="http://schemas.openxmlformats.org/officeDocument/2006/relationships/image" Target="../media/image664.jpg"/><Relationship Id="rId2" Type="http://schemas.openxmlformats.org/officeDocument/2006/relationships/image" Target="../media/image66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3.jpeg"/><Relationship Id="rId7" Type="http://schemas.openxmlformats.org/officeDocument/2006/relationships/image" Target="../media/image670.png"/><Relationship Id="rId2" Type="http://schemas.openxmlformats.org/officeDocument/2006/relationships/image" Target="../media/image666.png"/><Relationship Id="rId1" Type="http://schemas.openxmlformats.org/officeDocument/2006/relationships/slideLayout" Target="../slideLayouts/slideLayout12.xml"/><Relationship Id="rId6" Type="http://schemas.openxmlformats.org/officeDocument/2006/relationships/image" Target="../media/image669.png"/><Relationship Id="rId5" Type="http://schemas.openxmlformats.org/officeDocument/2006/relationships/image" Target="../media/image668.png"/><Relationship Id="rId4" Type="http://schemas.openxmlformats.org/officeDocument/2006/relationships/image" Target="../media/image667.png"/></Relationships>
</file>

<file path=ppt/slides/_rels/slide22.xml.rels><?xml version="1.0" encoding="UTF-8" standalone="yes"?>
<Relationships xmlns="http://schemas.openxmlformats.org/package/2006/relationships"><Relationship Id="rId3" Type="http://schemas.openxmlformats.org/officeDocument/2006/relationships/image" Target="../media/image672.png"/><Relationship Id="rId2" Type="http://schemas.openxmlformats.org/officeDocument/2006/relationships/image" Target="../media/image671.png"/><Relationship Id="rId1" Type="http://schemas.openxmlformats.org/officeDocument/2006/relationships/slideLayout" Target="../slideLayouts/slideLayout12.xml"/><Relationship Id="rId4" Type="http://schemas.openxmlformats.org/officeDocument/2006/relationships/image" Target="../media/image67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6" Type="http://schemas.openxmlformats.org/officeDocument/2006/relationships/image" Target="../media/image42.emf"/><Relationship Id="rId21" Type="http://schemas.openxmlformats.org/officeDocument/2006/relationships/image" Target="../media/image37.emf"/><Relationship Id="rId42" Type="http://schemas.openxmlformats.org/officeDocument/2006/relationships/image" Target="../media/image58.emf"/><Relationship Id="rId47" Type="http://schemas.openxmlformats.org/officeDocument/2006/relationships/image" Target="../media/image63.emf"/><Relationship Id="rId63" Type="http://schemas.openxmlformats.org/officeDocument/2006/relationships/image" Target="../media/image79.emf"/><Relationship Id="rId68" Type="http://schemas.openxmlformats.org/officeDocument/2006/relationships/image" Target="../media/image84.emf"/><Relationship Id="rId16" Type="http://schemas.openxmlformats.org/officeDocument/2006/relationships/image" Target="../media/image32.emf"/><Relationship Id="rId11" Type="http://schemas.openxmlformats.org/officeDocument/2006/relationships/image" Target="../media/image27.emf"/><Relationship Id="rId32" Type="http://schemas.openxmlformats.org/officeDocument/2006/relationships/image" Target="../media/image48.emf"/><Relationship Id="rId37" Type="http://schemas.openxmlformats.org/officeDocument/2006/relationships/image" Target="../media/image53.emf"/><Relationship Id="rId53" Type="http://schemas.openxmlformats.org/officeDocument/2006/relationships/image" Target="../media/image69.emf"/><Relationship Id="rId58" Type="http://schemas.openxmlformats.org/officeDocument/2006/relationships/image" Target="../media/image74.emf"/><Relationship Id="rId74" Type="http://schemas.openxmlformats.org/officeDocument/2006/relationships/image" Target="../media/image90.emf"/><Relationship Id="rId79" Type="http://schemas.openxmlformats.org/officeDocument/2006/relationships/image" Target="../media/image95.emf"/><Relationship Id="rId5" Type="http://schemas.openxmlformats.org/officeDocument/2006/relationships/image" Target="../media/image21.emf"/><Relationship Id="rId61" Type="http://schemas.openxmlformats.org/officeDocument/2006/relationships/image" Target="../media/image77.emf"/><Relationship Id="rId19" Type="http://schemas.openxmlformats.org/officeDocument/2006/relationships/image" Target="../media/image35.emf"/><Relationship Id="rId14" Type="http://schemas.openxmlformats.org/officeDocument/2006/relationships/image" Target="../media/image30.emf"/><Relationship Id="rId22" Type="http://schemas.openxmlformats.org/officeDocument/2006/relationships/image" Target="../media/image38.emf"/><Relationship Id="rId27" Type="http://schemas.openxmlformats.org/officeDocument/2006/relationships/image" Target="../media/image43.emf"/><Relationship Id="rId30" Type="http://schemas.openxmlformats.org/officeDocument/2006/relationships/image" Target="../media/image46.emf"/><Relationship Id="rId35" Type="http://schemas.openxmlformats.org/officeDocument/2006/relationships/image" Target="../media/image51.emf"/><Relationship Id="rId43" Type="http://schemas.openxmlformats.org/officeDocument/2006/relationships/image" Target="../media/image59.emf"/><Relationship Id="rId48" Type="http://schemas.openxmlformats.org/officeDocument/2006/relationships/image" Target="../media/image64.emf"/><Relationship Id="rId56" Type="http://schemas.openxmlformats.org/officeDocument/2006/relationships/image" Target="../media/image72.emf"/><Relationship Id="rId64" Type="http://schemas.openxmlformats.org/officeDocument/2006/relationships/image" Target="../media/image80.emf"/><Relationship Id="rId69" Type="http://schemas.openxmlformats.org/officeDocument/2006/relationships/image" Target="../media/image85.emf"/><Relationship Id="rId77" Type="http://schemas.openxmlformats.org/officeDocument/2006/relationships/image" Target="../media/image93.emf"/><Relationship Id="rId8" Type="http://schemas.openxmlformats.org/officeDocument/2006/relationships/image" Target="../media/image24.emf"/><Relationship Id="rId51" Type="http://schemas.openxmlformats.org/officeDocument/2006/relationships/image" Target="../media/image67.emf"/><Relationship Id="rId72" Type="http://schemas.openxmlformats.org/officeDocument/2006/relationships/image" Target="../media/image88.emf"/><Relationship Id="rId80" Type="http://schemas.openxmlformats.org/officeDocument/2006/relationships/image" Target="../media/image96.emf"/><Relationship Id="rId3" Type="http://schemas.openxmlformats.org/officeDocument/2006/relationships/image" Target="../media/image19.emf"/><Relationship Id="rId12" Type="http://schemas.openxmlformats.org/officeDocument/2006/relationships/image" Target="../media/image28.emf"/><Relationship Id="rId17" Type="http://schemas.openxmlformats.org/officeDocument/2006/relationships/image" Target="../media/image33.emf"/><Relationship Id="rId25" Type="http://schemas.openxmlformats.org/officeDocument/2006/relationships/image" Target="../media/image41.emf"/><Relationship Id="rId33" Type="http://schemas.openxmlformats.org/officeDocument/2006/relationships/image" Target="../media/image49.emf"/><Relationship Id="rId38" Type="http://schemas.openxmlformats.org/officeDocument/2006/relationships/image" Target="../media/image54.emf"/><Relationship Id="rId46" Type="http://schemas.openxmlformats.org/officeDocument/2006/relationships/image" Target="../media/image62.emf"/><Relationship Id="rId59" Type="http://schemas.openxmlformats.org/officeDocument/2006/relationships/image" Target="../media/image75.emf"/><Relationship Id="rId67" Type="http://schemas.openxmlformats.org/officeDocument/2006/relationships/image" Target="../media/image83.emf"/><Relationship Id="rId20" Type="http://schemas.openxmlformats.org/officeDocument/2006/relationships/image" Target="../media/image36.emf"/><Relationship Id="rId41" Type="http://schemas.openxmlformats.org/officeDocument/2006/relationships/image" Target="../media/image57.emf"/><Relationship Id="rId54" Type="http://schemas.openxmlformats.org/officeDocument/2006/relationships/image" Target="../media/image70.emf"/><Relationship Id="rId62" Type="http://schemas.openxmlformats.org/officeDocument/2006/relationships/image" Target="../media/image78.emf"/><Relationship Id="rId70" Type="http://schemas.openxmlformats.org/officeDocument/2006/relationships/image" Target="../media/image86.emf"/><Relationship Id="rId75" Type="http://schemas.openxmlformats.org/officeDocument/2006/relationships/image" Target="../media/image91.emf"/><Relationship Id="rId1" Type="http://schemas.openxmlformats.org/officeDocument/2006/relationships/slideLayout" Target="../slideLayouts/slideLayout7.xml"/><Relationship Id="rId6" Type="http://schemas.openxmlformats.org/officeDocument/2006/relationships/image" Target="../media/image22.emf"/><Relationship Id="rId15" Type="http://schemas.openxmlformats.org/officeDocument/2006/relationships/image" Target="../media/image31.emf"/><Relationship Id="rId23" Type="http://schemas.openxmlformats.org/officeDocument/2006/relationships/image" Target="../media/image39.emf"/><Relationship Id="rId28" Type="http://schemas.openxmlformats.org/officeDocument/2006/relationships/image" Target="../media/image44.emf"/><Relationship Id="rId36" Type="http://schemas.openxmlformats.org/officeDocument/2006/relationships/image" Target="../media/image52.emf"/><Relationship Id="rId49" Type="http://schemas.openxmlformats.org/officeDocument/2006/relationships/image" Target="../media/image65.emf"/><Relationship Id="rId57" Type="http://schemas.openxmlformats.org/officeDocument/2006/relationships/image" Target="../media/image73.emf"/><Relationship Id="rId10" Type="http://schemas.openxmlformats.org/officeDocument/2006/relationships/image" Target="../media/image26.emf"/><Relationship Id="rId31" Type="http://schemas.openxmlformats.org/officeDocument/2006/relationships/image" Target="../media/image47.emf"/><Relationship Id="rId44" Type="http://schemas.openxmlformats.org/officeDocument/2006/relationships/image" Target="../media/image60.emf"/><Relationship Id="rId52" Type="http://schemas.openxmlformats.org/officeDocument/2006/relationships/image" Target="../media/image68.emf"/><Relationship Id="rId60" Type="http://schemas.openxmlformats.org/officeDocument/2006/relationships/image" Target="../media/image76.emf"/><Relationship Id="rId65" Type="http://schemas.openxmlformats.org/officeDocument/2006/relationships/image" Target="../media/image81.emf"/><Relationship Id="rId73" Type="http://schemas.openxmlformats.org/officeDocument/2006/relationships/image" Target="../media/image89.emf"/><Relationship Id="rId78" Type="http://schemas.openxmlformats.org/officeDocument/2006/relationships/image" Target="../media/image94.emf"/><Relationship Id="rId81" Type="http://schemas.openxmlformats.org/officeDocument/2006/relationships/image" Target="../media/image10.png"/><Relationship Id="rId4" Type="http://schemas.openxmlformats.org/officeDocument/2006/relationships/image" Target="../media/image20.emf"/><Relationship Id="rId9" Type="http://schemas.openxmlformats.org/officeDocument/2006/relationships/image" Target="../media/image25.emf"/><Relationship Id="rId13" Type="http://schemas.openxmlformats.org/officeDocument/2006/relationships/image" Target="../media/image29.emf"/><Relationship Id="rId18" Type="http://schemas.openxmlformats.org/officeDocument/2006/relationships/image" Target="../media/image34.emf"/><Relationship Id="rId39" Type="http://schemas.openxmlformats.org/officeDocument/2006/relationships/image" Target="../media/image55.emf"/><Relationship Id="rId34" Type="http://schemas.openxmlformats.org/officeDocument/2006/relationships/image" Target="../media/image50.emf"/><Relationship Id="rId50" Type="http://schemas.openxmlformats.org/officeDocument/2006/relationships/image" Target="../media/image66.emf"/><Relationship Id="rId55" Type="http://schemas.openxmlformats.org/officeDocument/2006/relationships/image" Target="../media/image71.emf"/><Relationship Id="rId76" Type="http://schemas.openxmlformats.org/officeDocument/2006/relationships/image" Target="../media/image92.emf"/><Relationship Id="rId7" Type="http://schemas.openxmlformats.org/officeDocument/2006/relationships/image" Target="../media/image23.emf"/><Relationship Id="rId71" Type="http://schemas.openxmlformats.org/officeDocument/2006/relationships/image" Target="../media/image87.emf"/><Relationship Id="rId2" Type="http://schemas.openxmlformats.org/officeDocument/2006/relationships/notesSlide" Target="../notesSlides/notesSlide4.xml"/><Relationship Id="rId29" Type="http://schemas.openxmlformats.org/officeDocument/2006/relationships/image" Target="../media/image45.emf"/><Relationship Id="rId24" Type="http://schemas.openxmlformats.org/officeDocument/2006/relationships/image" Target="../media/image40.emf"/><Relationship Id="rId40" Type="http://schemas.openxmlformats.org/officeDocument/2006/relationships/image" Target="../media/image56.emf"/><Relationship Id="rId45" Type="http://schemas.openxmlformats.org/officeDocument/2006/relationships/image" Target="../media/image61.emf"/><Relationship Id="rId66" Type="http://schemas.openxmlformats.org/officeDocument/2006/relationships/image" Target="../media/image82.emf"/></Relationships>
</file>

<file path=ppt/slides/_rels/slide5.xml.rels><?xml version="1.0" encoding="UTF-8" standalone="yes"?>
<Relationships xmlns="http://schemas.openxmlformats.org/package/2006/relationships"><Relationship Id="rId117" Type="http://schemas.openxmlformats.org/officeDocument/2006/relationships/image" Target="../media/image211.emf"/><Relationship Id="rId21" Type="http://schemas.openxmlformats.org/officeDocument/2006/relationships/image" Target="../media/image115.emf"/><Relationship Id="rId42" Type="http://schemas.openxmlformats.org/officeDocument/2006/relationships/image" Target="../media/image136.emf"/><Relationship Id="rId63" Type="http://schemas.openxmlformats.org/officeDocument/2006/relationships/image" Target="../media/image157.emf"/><Relationship Id="rId84" Type="http://schemas.openxmlformats.org/officeDocument/2006/relationships/image" Target="../media/image178.emf"/><Relationship Id="rId138" Type="http://schemas.openxmlformats.org/officeDocument/2006/relationships/image" Target="../media/image232.emf"/><Relationship Id="rId159" Type="http://schemas.openxmlformats.org/officeDocument/2006/relationships/image" Target="../media/image253.emf"/><Relationship Id="rId107" Type="http://schemas.openxmlformats.org/officeDocument/2006/relationships/image" Target="../media/image201.emf"/><Relationship Id="rId11" Type="http://schemas.openxmlformats.org/officeDocument/2006/relationships/image" Target="../media/image105.emf"/><Relationship Id="rId32" Type="http://schemas.openxmlformats.org/officeDocument/2006/relationships/image" Target="../media/image126.emf"/><Relationship Id="rId53" Type="http://schemas.openxmlformats.org/officeDocument/2006/relationships/image" Target="../media/image147.emf"/><Relationship Id="rId74" Type="http://schemas.openxmlformats.org/officeDocument/2006/relationships/image" Target="../media/image168.emf"/><Relationship Id="rId128" Type="http://schemas.openxmlformats.org/officeDocument/2006/relationships/image" Target="../media/image222.emf"/><Relationship Id="rId149" Type="http://schemas.openxmlformats.org/officeDocument/2006/relationships/image" Target="../media/image243.emf"/><Relationship Id="rId5" Type="http://schemas.openxmlformats.org/officeDocument/2006/relationships/image" Target="../media/image99.emf"/><Relationship Id="rId95" Type="http://schemas.openxmlformats.org/officeDocument/2006/relationships/image" Target="../media/image189.emf"/><Relationship Id="rId160" Type="http://schemas.openxmlformats.org/officeDocument/2006/relationships/image" Target="../media/image254.emf"/><Relationship Id="rId22" Type="http://schemas.openxmlformats.org/officeDocument/2006/relationships/image" Target="../media/image116.emf"/><Relationship Id="rId43" Type="http://schemas.openxmlformats.org/officeDocument/2006/relationships/image" Target="../media/image137.emf"/><Relationship Id="rId64" Type="http://schemas.openxmlformats.org/officeDocument/2006/relationships/image" Target="../media/image158.emf"/><Relationship Id="rId118" Type="http://schemas.openxmlformats.org/officeDocument/2006/relationships/image" Target="../media/image212.emf"/><Relationship Id="rId139" Type="http://schemas.openxmlformats.org/officeDocument/2006/relationships/image" Target="../media/image233.emf"/><Relationship Id="rId85" Type="http://schemas.openxmlformats.org/officeDocument/2006/relationships/image" Target="../media/image179.emf"/><Relationship Id="rId150" Type="http://schemas.openxmlformats.org/officeDocument/2006/relationships/image" Target="../media/image244.emf"/><Relationship Id="rId12" Type="http://schemas.openxmlformats.org/officeDocument/2006/relationships/image" Target="../media/image106.emf"/><Relationship Id="rId17" Type="http://schemas.openxmlformats.org/officeDocument/2006/relationships/image" Target="../media/image111.emf"/><Relationship Id="rId33" Type="http://schemas.openxmlformats.org/officeDocument/2006/relationships/image" Target="../media/image127.emf"/><Relationship Id="rId38" Type="http://schemas.openxmlformats.org/officeDocument/2006/relationships/image" Target="../media/image132.emf"/><Relationship Id="rId59" Type="http://schemas.openxmlformats.org/officeDocument/2006/relationships/image" Target="../media/image153.emf"/><Relationship Id="rId103" Type="http://schemas.openxmlformats.org/officeDocument/2006/relationships/image" Target="../media/image197.emf"/><Relationship Id="rId108" Type="http://schemas.openxmlformats.org/officeDocument/2006/relationships/image" Target="../media/image202.emf"/><Relationship Id="rId124" Type="http://schemas.openxmlformats.org/officeDocument/2006/relationships/image" Target="../media/image218.emf"/><Relationship Id="rId129" Type="http://schemas.openxmlformats.org/officeDocument/2006/relationships/image" Target="../media/image223.emf"/><Relationship Id="rId54" Type="http://schemas.openxmlformats.org/officeDocument/2006/relationships/image" Target="../media/image148.emf"/><Relationship Id="rId70" Type="http://schemas.openxmlformats.org/officeDocument/2006/relationships/image" Target="../media/image164.emf"/><Relationship Id="rId75" Type="http://schemas.openxmlformats.org/officeDocument/2006/relationships/image" Target="../media/image169.emf"/><Relationship Id="rId91" Type="http://schemas.openxmlformats.org/officeDocument/2006/relationships/image" Target="../media/image185.emf"/><Relationship Id="rId96" Type="http://schemas.openxmlformats.org/officeDocument/2006/relationships/image" Target="../media/image190.emf"/><Relationship Id="rId140" Type="http://schemas.openxmlformats.org/officeDocument/2006/relationships/image" Target="../media/image234.emf"/><Relationship Id="rId145" Type="http://schemas.openxmlformats.org/officeDocument/2006/relationships/image" Target="../media/image239.emf"/><Relationship Id="rId161" Type="http://schemas.openxmlformats.org/officeDocument/2006/relationships/image" Target="../media/image255.emf"/><Relationship Id="rId1" Type="http://schemas.openxmlformats.org/officeDocument/2006/relationships/slideLayout" Target="../slideLayouts/slideLayout4.xml"/><Relationship Id="rId6" Type="http://schemas.openxmlformats.org/officeDocument/2006/relationships/image" Target="../media/image100.emf"/><Relationship Id="rId23" Type="http://schemas.openxmlformats.org/officeDocument/2006/relationships/image" Target="../media/image117.emf"/><Relationship Id="rId28" Type="http://schemas.openxmlformats.org/officeDocument/2006/relationships/image" Target="../media/image122.emf"/><Relationship Id="rId49" Type="http://schemas.openxmlformats.org/officeDocument/2006/relationships/image" Target="../media/image143.emf"/><Relationship Id="rId114" Type="http://schemas.openxmlformats.org/officeDocument/2006/relationships/image" Target="../media/image208.emf"/><Relationship Id="rId119" Type="http://schemas.openxmlformats.org/officeDocument/2006/relationships/image" Target="../media/image213.emf"/><Relationship Id="rId44" Type="http://schemas.openxmlformats.org/officeDocument/2006/relationships/image" Target="../media/image138.emf"/><Relationship Id="rId60" Type="http://schemas.openxmlformats.org/officeDocument/2006/relationships/image" Target="../media/image154.emf"/><Relationship Id="rId65" Type="http://schemas.openxmlformats.org/officeDocument/2006/relationships/image" Target="../media/image159.emf"/><Relationship Id="rId81" Type="http://schemas.openxmlformats.org/officeDocument/2006/relationships/image" Target="../media/image175.emf"/><Relationship Id="rId86" Type="http://schemas.openxmlformats.org/officeDocument/2006/relationships/image" Target="../media/image180.emf"/><Relationship Id="rId130" Type="http://schemas.openxmlformats.org/officeDocument/2006/relationships/image" Target="../media/image224.emf"/><Relationship Id="rId135" Type="http://schemas.openxmlformats.org/officeDocument/2006/relationships/image" Target="../media/image229.emf"/><Relationship Id="rId151" Type="http://schemas.openxmlformats.org/officeDocument/2006/relationships/image" Target="../media/image245.emf"/><Relationship Id="rId156" Type="http://schemas.openxmlformats.org/officeDocument/2006/relationships/image" Target="../media/image250.emf"/><Relationship Id="rId13" Type="http://schemas.openxmlformats.org/officeDocument/2006/relationships/image" Target="../media/image107.emf"/><Relationship Id="rId18" Type="http://schemas.openxmlformats.org/officeDocument/2006/relationships/image" Target="../media/image112.emf"/><Relationship Id="rId39" Type="http://schemas.openxmlformats.org/officeDocument/2006/relationships/image" Target="../media/image133.emf"/><Relationship Id="rId109" Type="http://schemas.openxmlformats.org/officeDocument/2006/relationships/image" Target="../media/image203.emf"/><Relationship Id="rId34" Type="http://schemas.openxmlformats.org/officeDocument/2006/relationships/image" Target="../media/image128.emf"/><Relationship Id="rId50" Type="http://schemas.openxmlformats.org/officeDocument/2006/relationships/image" Target="../media/image144.emf"/><Relationship Id="rId55" Type="http://schemas.openxmlformats.org/officeDocument/2006/relationships/image" Target="../media/image149.emf"/><Relationship Id="rId76" Type="http://schemas.openxmlformats.org/officeDocument/2006/relationships/image" Target="../media/image170.emf"/><Relationship Id="rId97" Type="http://schemas.openxmlformats.org/officeDocument/2006/relationships/image" Target="../media/image191.emf"/><Relationship Id="rId104" Type="http://schemas.openxmlformats.org/officeDocument/2006/relationships/image" Target="../media/image198.emf"/><Relationship Id="rId120" Type="http://schemas.openxmlformats.org/officeDocument/2006/relationships/image" Target="../media/image214.emf"/><Relationship Id="rId125" Type="http://schemas.openxmlformats.org/officeDocument/2006/relationships/image" Target="../media/image219.emf"/><Relationship Id="rId141" Type="http://schemas.openxmlformats.org/officeDocument/2006/relationships/image" Target="../media/image235.emf"/><Relationship Id="rId146" Type="http://schemas.openxmlformats.org/officeDocument/2006/relationships/image" Target="../media/image240.emf"/><Relationship Id="rId7" Type="http://schemas.openxmlformats.org/officeDocument/2006/relationships/image" Target="../media/image101.emf"/><Relationship Id="rId71" Type="http://schemas.openxmlformats.org/officeDocument/2006/relationships/image" Target="../media/image165.emf"/><Relationship Id="rId92" Type="http://schemas.openxmlformats.org/officeDocument/2006/relationships/image" Target="../media/image186.emf"/><Relationship Id="rId162" Type="http://schemas.openxmlformats.org/officeDocument/2006/relationships/image" Target="../media/image256.emf"/><Relationship Id="rId2" Type="http://schemas.openxmlformats.org/officeDocument/2006/relationships/notesSlide" Target="../notesSlides/notesSlide5.xml"/><Relationship Id="rId29" Type="http://schemas.openxmlformats.org/officeDocument/2006/relationships/image" Target="../media/image123.emf"/><Relationship Id="rId24" Type="http://schemas.openxmlformats.org/officeDocument/2006/relationships/image" Target="../media/image118.emf"/><Relationship Id="rId40" Type="http://schemas.openxmlformats.org/officeDocument/2006/relationships/image" Target="../media/image134.emf"/><Relationship Id="rId45" Type="http://schemas.openxmlformats.org/officeDocument/2006/relationships/image" Target="../media/image139.emf"/><Relationship Id="rId66" Type="http://schemas.openxmlformats.org/officeDocument/2006/relationships/image" Target="../media/image160.emf"/><Relationship Id="rId87" Type="http://schemas.openxmlformats.org/officeDocument/2006/relationships/image" Target="../media/image181.emf"/><Relationship Id="rId110" Type="http://schemas.openxmlformats.org/officeDocument/2006/relationships/image" Target="../media/image204.emf"/><Relationship Id="rId115" Type="http://schemas.openxmlformats.org/officeDocument/2006/relationships/image" Target="../media/image209.emf"/><Relationship Id="rId131" Type="http://schemas.openxmlformats.org/officeDocument/2006/relationships/image" Target="../media/image225.emf"/><Relationship Id="rId136" Type="http://schemas.openxmlformats.org/officeDocument/2006/relationships/image" Target="../media/image230.emf"/><Relationship Id="rId157" Type="http://schemas.openxmlformats.org/officeDocument/2006/relationships/image" Target="../media/image251.emf"/><Relationship Id="rId61" Type="http://schemas.openxmlformats.org/officeDocument/2006/relationships/image" Target="../media/image155.emf"/><Relationship Id="rId82" Type="http://schemas.openxmlformats.org/officeDocument/2006/relationships/image" Target="../media/image176.emf"/><Relationship Id="rId152" Type="http://schemas.openxmlformats.org/officeDocument/2006/relationships/image" Target="../media/image246.emf"/><Relationship Id="rId19" Type="http://schemas.openxmlformats.org/officeDocument/2006/relationships/image" Target="../media/image113.emf"/><Relationship Id="rId14" Type="http://schemas.openxmlformats.org/officeDocument/2006/relationships/image" Target="../media/image108.emf"/><Relationship Id="rId30" Type="http://schemas.openxmlformats.org/officeDocument/2006/relationships/image" Target="../media/image124.emf"/><Relationship Id="rId35" Type="http://schemas.openxmlformats.org/officeDocument/2006/relationships/image" Target="../media/image129.emf"/><Relationship Id="rId56" Type="http://schemas.openxmlformats.org/officeDocument/2006/relationships/image" Target="../media/image150.emf"/><Relationship Id="rId77" Type="http://schemas.openxmlformats.org/officeDocument/2006/relationships/image" Target="../media/image171.emf"/><Relationship Id="rId100" Type="http://schemas.openxmlformats.org/officeDocument/2006/relationships/image" Target="../media/image194.emf"/><Relationship Id="rId105" Type="http://schemas.openxmlformats.org/officeDocument/2006/relationships/image" Target="../media/image199.emf"/><Relationship Id="rId126" Type="http://schemas.openxmlformats.org/officeDocument/2006/relationships/image" Target="../media/image220.emf"/><Relationship Id="rId147" Type="http://schemas.openxmlformats.org/officeDocument/2006/relationships/image" Target="../media/image241.emf"/><Relationship Id="rId8" Type="http://schemas.openxmlformats.org/officeDocument/2006/relationships/image" Target="../media/image102.emf"/><Relationship Id="rId51" Type="http://schemas.openxmlformats.org/officeDocument/2006/relationships/image" Target="../media/image145.emf"/><Relationship Id="rId72" Type="http://schemas.openxmlformats.org/officeDocument/2006/relationships/image" Target="../media/image166.emf"/><Relationship Id="rId93" Type="http://schemas.openxmlformats.org/officeDocument/2006/relationships/image" Target="../media/image187.emf"/><Relationship Id="rId98" Type="http://schemas.openxmlformats.org/officeDocument/2006/relationships/image" Target="../media/image192.emf"/><Relationship Id="rId121" Type="http://schemas.openxmlformats.org/officeDocument/2006/relationships/image" Target="../media/image215.emf"/><Relationship Id="rId142" Type="http://schemas.openxmlformats.org/officeDocument/2006/relationships/image" Target="../media/image236.emf"/><Relationship Id="rId163" Type="http://schemas.openxmlformats.org/officeDocument/2006/relationships/image" Target="../media/image257.emf"/><Relationship Id="rId3" Type="http://schemas.openxmlformats.org/officeDocument/2006/relationships/image" Target="../media/image97.emf"/><Relationship Id="rId25" Type="http://schemas.openxmlformats.org/officeDocument/2006/relationships/image" Target="../media/image119.emf"/><Relationship Id="rId46" Type="http://schemas.openxmlformats.org/officeDocument/2006/relationships/image" Target="../media/image140.emf"/><Relationship Id="rId67" Type="http://schemas.openxmlformats.org/officeDocument/2006/relationships/image" Target="../media/image161.emf"/><Relationship Id="rId116" Type="http://schemas.openxmlformats.org/officeDocument/2006/relationships/image" Target="../media/image210.emf"/><Relationship Id="rId137" Type="http://schemas.openxmlformats.org/officeDocument/2006/relationships/image" Target="../media/image231.emf"/><Relationship Id="rId158" Type="http://schemas.openxmlformats.org/officeDocument/2006/relationships/image" Target="../media/image252.emf"/><Relationship Id="rId20" Type="http://schemas.openxmlformats.org/officeDocument/2006/relationships/image" Target="../media/image114.emf"/><Relationship Id="rId41" Type="http://schemas.openxmlformats.org/officeDocument/2006/relationships/image" Target="../media/image135.emf"/><Relationship Id="rId62" Type="http://schemas.openxmlformats.org/officeDocument/2006/relationships/image" Target="../media/image156.emf"/><Relationship Id="rId83" Type="http://schemas.openxmlformats.org/officeDocument/2006/relationships/image" Target="../media/image177.emf"/><Relationship Id="rId88" Type="http://schemas.openxmlformats.org/officeDocument/2006/relationships/image" Target="../media/image182.emf"/><Relationship Id="rId111" Type="http://schemas.openxmlformats.org/officeDocument/2006/relationships/image" Target="../media/image205.emf"/><Relationship Id="rId132" Type="http://schemas.openxmlformats.org/officeDocument/2006/relationships/image" Target="../media/image226.emf"/><Relationship Id="rId153" Type="http://schemas.openxmlformats.org/officeDocument/2006/relationships/image" Target="../media/image247.emf"/><Relationship Id="rId15" Type="http://schemas.openxmlformats.org/officeDocument/2006/relationships/image" Target="../media/image109.emf"/><Relationship Id="rId36" Type="http://schemas.openxmlformats.org/officeDocument/2006/relationships/image" Target="../media/image130.emf"/><Relationship Id="rId57" Type="http://schemas.openxmlformats.org/officeDocument/2006/relationships/image" Target="../media/image151.emf"/><Relationship Id="rId106" Type="http://schemas.openxmlformats.org/officeDocument/2006/relationships/image" Target="../media/image200.emf"/><Relationship Id="rId127" Type="http://schemas.openxmlformats.org/officeDocument/2006/relationships/image" Target="../media/image221.emf"/><Relationship Id="rId10" Type="http://schemas.openxmlformats.org/officeDocument/2006/relationships/image" Target="../media/image104.emf"/><Relationship Id="rId31" Type="http://schemas.openxmlformats.org/officeDocument/2006/relationships/image" Target="../media/image125.emf"/><Relationship Id="rId52" Type="http://schemas.openxmlformats.org/officeDocument/2006/relationships/image" Target="../media/image146.emf"/><Relationship Id="rId73" Type="http://schemas.openxmlformats.org/officeDocument/2006/relationships/image" Target="../media/image167.emf"/><Relationship Id="rId78" Type="http://schemas.openxmlformats.org/officeDocument/2006/relationships/image" Target="../media/image172.emf"/><Relationship Id="rId94" Type="http://schemas.openxmlformats.org/officeDocument/2006/relationships/image" Target="../media/image188.emf"/><Relationship Id="rId99" Type="http://schemas.openxmlformats.org/officeDocument/2006/relationships/image" Target="../media/image193.emf"/><Relationship Id="rId101" Type="http://schemas.openxmlformats.org/officeDocument/2006/relationships/image" Target="../media/image195.emf"/><Relationship Id="rId122" Type="http://schemas.openxmlformats.org/officeDocument/2006/relationships/image" Target="../media/image216.emf"/><Relationship Id="rId143" Type="http://schemas.openxmlformats.org/officeDocument/2006/relationships/image" Target="../media/image237.emf"/><Relationship Id="rId148" Type="http://schemas.openxmlformats.org/officeDocument/2006/relationships/image" Target="../media/image242.emf"/><Relationship Id="rId164" Type="http://schemas.openxmlformats.org/officeDocument/2006/relationships/image" Target="../media/image258.emf"/><Relationship Id="rId4" Type="http://schemas.openxmlformats.org/officeDocument/2006/relationships/image" Target="../media/image98.emf"/><Relationship Id="rId9" Type="http://schemas.openxmlformats.org/officeDocument/2006/relationships/image" Target="../media/image103.emf"/><Relationship Id="rId26" Type="http://schemas.openxmlformats.org/officeDocument/2006/relationships/image" Target="../media/image120.emf"/><Relationship Id="rId47" Type="http://schemas.openxmlformats.org/officeDocument/2006/relationships/image" Target="../media/image141.emf"/><Relationship Id="rId68" Type="http://schemas.openxmlformats.org/officeDocument/2006/relationships/image" Target="../media/image162.emf"/><Relationship Id="rId89" Type="http://schemas.openxmlformats.org/officeDocument/2006/relationships/image" Target="../media/image183.emf"/><Relationship Id="rId112" Type="http://schemas.openxmlformats.org/officeDocument/2006/relationships/image" Target="../media/image206.emf"/><Relationship Id="rId133" Type="http://schemas.openxmlformats.org/officeDocument/2006/relationships/image" Target="../media/image227.emf"/><Relationship Id="rId154" Type="http://schemas.openxmlformats.org/officeDocument/2006/relationships/image" Target="../media/image248.emf"/><Relationship Id="rId16" Type="http://schemas.openxmlformats.org/officeDocument/2006/relationships/image" Target="../media/image110.emf"/><Relationship Id="rId37" Type="http://schemas.openxmlformats.org/officeDocument/2006/relationships/image" Target="../media/image131.emf"/><Relationship Id="rId58" Type="http://schemas.openxmlformats.org/officeDocument/2006/relationships/image" Target="../media/image152.emf"/><Relationship Id="rId79" Type="http://schemas.openxmlformats.org/officeDocument/2006/relationships/image" Target="../media/image173.emf"/><Relationship Id="rId102" Type="http://schemas.openxmlformats.org/officeDocument/2006/relationships/image" Target="../media/image196.emf"/><Relationship Id="rId123" Type="http://schemas.openxmlformats.org/officeDocument/2006/relationships/image" Target="../media/image217.emf"/><Relationship Id="rId144" Type="http://schemas.openxmlformats.org/officeDocument/2006/relationships/image" Target="../media/image238.emf"/><Relationship Id="rId90" Type="http://schemas.openxmlformats.org/officeDocument/2006/relationships/image" Target="../media/image184.emf"/><Relationship Id="rId27" Type="http://schemas.openxmlformats.org/officeDocument/2006/relationships/image" Target="../media/image121.emf"/><Relationship Id="rId48" Type="http://schemas.openxmlformats.org/officeDocument/2006/relationships/image" Target="../media/image142.emf"/><Relationship Id="rId69" Type="http://schemas.openxmlformats.org/officeDocument/2006/relationships/image" Target="../media/image163.emf"/><Relationship Id="rId113" Type="http://schemas.openxmlformats.org/officeDocument/2006/relationships/image" Target="../media/image207.emf"/><Relationship Id="rId134" Type="http://schemas.openxmlformats.org/officeDocument/2006/relationships/image" Target="../media/image228.emf"/><Relationship Id="rId80" Type="http://schemas.openxmlformats.org/officeDocument/2006/relationships/image" Target="../media/image174.emf"/><Relationship Id="rId155" Type="http://schemas.openxmlformats.org/officeDocument/2006/relationships/image" Target="../media/image249.emf"/></Relationships>
</file>

<file path=ppt/slides/_rels/slide6.xml.rels><?xml version="1.0" encoding="UTF-8" standalone="yes"?>
<Relationships xmlns="http://schemas.openxmlformats.org/package/2006/relationships"><Relationship Id="rId26" Type="http://schemas.openxmlformats.org/officeDocument/2006/relationships/image" Target="../media/image282.emf"/><Relationship Id="rId21" Type="http://schemas.openxmlformats.org/officeDocument/2006/relationships/image" Target="../media/image277.emf"/><Relationship Id="rId42" Type="http://schemas.openxmlformats.org/officeDocument/2006/relationships/image" Target="../media/image298.emf"/><Relationship Id="rId47" Type="http://schemas.openxmlformats.org/officeDocument/2006/relationships/image" Target="../media/image303.emf"/><Relationship Id="rId63" Type="http://schemas.openxmlformats.org/officeDocument/2006/relationships/image" Target="../media/image319.emf"/><Relationship Id="rId68" Type="http://schemas.openxmlformats.org/officeDocument/2006/relationships/image" Target="../media/image324.emf"/><Relationship Id="rId16" Type="http://schemas.openxmlformats.org/officeDocument/2006/relationships/image" Target="../media/image272.emf"/><Relationship Id="rId11" Type="http://schemas.openxmlformats.org/officeDocument/2006/relationships/image" Target="../media/image267.emf"/><Relationship Id="rId24" Type="http://schemas.openxmlformats.org/officeDocument/2006/relationships/image" Target="../media/image280.emf"/><Relationship Id="rId32" Type="http://schemas.openxmlformats.org/officeDocument/2006/relationships/image" Target="../media/image288.emf"/><Relationship Id="rId37" Type="http://schemas.openxmlformats.org/officeDocument/2006/relationships/image" Target="../media/image293.emf"/><Relationship Id="rId40" Type="http://schemas.openxmlformats.org/officeDocument/2006/relationships/image" Target="../media/image296.emf"/><Relationship Id="rId45" Type="http://schemas.openxmlformats.org/officeDocument/2006/relationships/image" Target="../media/image301.emf"/><Relationship Id="rId53" Type="http://schemas.openxmlformats.org/officeDocument/2006/relationships/image" Target="../media/image309.emf"/><Relationship Id="rId58" Type="http://schemas.openxmlformats.org/officeDocument/2006/relationships/image" Target="../media/image314.emf"/><Relationship Id="rId66" Type="http://schemas.openxmlformats.org/officeDocument/2006/relationships/image" Target="../media/image322.emf"/><Relationship Id="rId74" Type="http://schemas.openxmlformats.org/officeDocument/2006/relationships/image" Target="../media/image330.emf"/><Relationship Id="rId5" Type="http://schemas.openxmlformats.org/officeDocument/2006/relationships/image" Target="../media/image261.emf"/><Relationship Id="rId61" Type="http://schemas.openxmlformats.org/officeDocument/2006/relationships/image" Target="../media/image317.emf"/><Relationship Id="rId19" Type="http://schemas.openxmlformats.org/officeDocument/2006/relationships/image" Target="../media/image275.emf"/><Relationship Id="rId14" Type="http://schemas.openxmlformats.org/officeDocument/2006/relationships/image" Target="../media/image270.emf"/><Relationship Id="rId22" Type="http://schemas.openxmlformats.org/officeDocument/2006/relationships/image" Target="../media/image278.emf"/><Relationship Id="rId27" Type="http://schemas.openxmlformats.org/officeDocument/2006/relationships/image" Target="../media/image283.emf"/><Relationship Id="rId30" Type="http://schemas.openxmlformats.org/officeDocument/2006/relationships/image" Target="../media/image286.emf"/><Relationship Id="rId35" Type="http://schemas.openxmlformats.org/officeDocument/2006/relationships/image" Target="../media/image291.emf"/><Relationship Id="rId43" Type="http://schemas.openxmlformats.org/officeDocument/2006/relationships/image" Target="../media/image299.emf"/><Relationship Id="rId48" Type="http://schemas.openxmlformats.org/officeDocument/2006/relationships/image" Target="../media/image304.emf"/><Relationship Id="rId56" Type="http://schemas.openxmlformats.org/officeDocument/2006/relationships/image" Target="../media/image312.emf"/><Relationship Id="rId64" Type="http://schemas.openxmlformats.org/officeDocument/2006/relationships/image" Target="../media/image320.emf"/><Relationship Id="rId69" Type="http://schemas.openxmlformats.org/officeDocument/2006/relationships/image" Target="../media/image325.emf"/><Relationship Id="rId77" Type="http://schemas.openxmlformats.org/officeDocument/2006/relationships/image" Target="../media/image333.jpeg"/><Relationship Id="rId8" Type="http://schemas.openxmlformats.org/officeDocument/2006/relationships/image" Target="../media/image264.emf"/><Relationship Id="rId51" Type="http://schemas.openxmlformats.org/officeDocument/2006/relationships/image" Target="../media/image307.emf"/><Relationship Id="rId72" Type="http://schemas.openxmlformats.org/officeDocument/2006/relationships/image" Target="../media/image328.emf"/><Relationship Id="rId3" Type="http://schemas.openxmlformats.org/officeDocument/2006/relationships/image" Target="../media/image259.emf"/><Relationship Id="rId12" Type="http://schemas.openxmlformats.org/officeDocument/2006/relationships/image" Target="../media/image268.emf"/><Relationship Id="rId17" Type="http://schemas.openxmlformats.org/officeDocument/2006/relationships/image" Target="../media/image273.emf"/><Relationship Id="rId25" Type="http://schemas.openxmlformats.org/officeDocument/2006/relationships/image" Target="../media/image281.emf"/><Relationship Id="rId33" Type="http://schemas.openxmlformats.org/officeDocument/2006/relationships/image" Target="../media/image289.emf"/><Relationship Id="rId38" Type="http://schemas.openxmlformats.org/officeDocument/2006/relationships/image" Target="../media/image294.emf"/><Relationship Id="rId46" Type="http://schemas.openxmlformats.org/officeDocument/2006/relationships/image" Target="../media/image302.emf"/><Relationship Id="rId59" Type="http://schemas.openxmlformats.org/officeDocument/2006/relationships/image" Target="../media/image315.emf"/><Relationship Id="rId67" Type="http://schemas.openxmlformats.org/officeDocument/2006/relationships/image" Target="../media/image323.emf"/><Relationship Id="rId20" Type="http://schemas.openxmlformats.org/officeDocument/2006/relationships/image" Target="../media/image276.emf"/><Relationship Id="rId41" Type="http://schemas.openxmlformats.org/officeDocument/2006/relationships/image" Target="../media/image297.emf"/><Relationship Id="rId54" Type="http://schemas.openxmlformats.org/officeDocument/2006/relationships/image" Target="../media/image310.emf"/><Relationship Id="rId62" Type="http://schemas.openxmlformats.org/officeDocument/2006/relationships/image" Target="../media/image318.emf"/><Relationship Id="rId70" Type="http://schemas.openxmlformats.org/officeDocument/2006/relationships/image" Target="../media/image326.emf"/><Relationship Id="rId75" Type="http://schemas.openxmlformats.org/officeDocument/2006/relationships/image" Target="../media/image331.jpeg"/><Relationship Id="rId1" Type="http://schemas.openxmlformats.org/officeDocument/2006/relationships/slideLayout" Target="../slideLayouts/slideLayout4.xml"/><Relationship Id="rId6" Type="http://schemas.openxmlformats.org/officeDocument/2006/relationships/image" Target="../media/image262.emf"/><Relationship Id="rId15" Type="http://schemas.openxmlformats.org/officeDocument/2006/relationships/image" Target="../media/image271.emf"/><Relationship Id="rId23" Type="http://schemas.openxmlformats.org/officeDocument/2006/relationships/image" Target="../media/image279.emf"/><Relationship Id="rId28" Type="http://schemas.openxmlformats.org/officeDocument/2006/relationships/image" Target="../media/image284.emf"/><Relationship Id="rId36" Type="http://schemas.openxmlformats.org/officeDocument/2006/relationships/image" Target="../media/image292.emf"/><Relationship Id="rId49" Type="http://schemas.openxmlformats.org/officeDocument/2006/relationships/image" Target="../media/image305.emf"/><Relationship Id="rId57" Type="http://schemas.openxmlformats.org/officeDocument/2006/relationships/image" Target="../media/image313.emf"/><Relationship Id="rId10" Type="http://schemas.openxmlformats.org/officeDocument/2006/relationships/image" Target="../media/image266.emf"/><Relationship Id="rId31" Type="http://schemas.openxmlformats.org/officeDocument/2006/relationships/image" Target="../media/image287.emf"/><Relationship Id="rId44" Type="http://schemas.openxmlformats.org/officeDocument/2006/relationships/image" Target="../media/image300.emf"/><Relationship Id="rId52" Type="http://schemas.openxmlformats.org/officeDocument/2006/relationships/image" Target="../media/image308.emf"/><Relationship Id="rId60" Type="http://schemas.openxmlformats.org/officeDocument/2006/relationships/image" Target="../media/image316.emf"/><Relationship Id="rId65" Type="http://schemas.openxmlformats.org/officeDocument/2006/relationships/image" Target="../media/image321.emf"/><Relationship Id="rId73" Type="http://schemas.openxmlformats.org/officeDocument/2006/relationships/image" Target="../media/image329.emf"/><Relationship Id="rId4" Type="http://schemas.openxmlformats.org/officeDocument/2006/relationships/image" Target="../media/image260.emf"/><Relationship Id="rId9" Type="http://schemas.openxmlformats.org/officeDocument/2006/relationships/image" Target="../media/image265.emf"/><Relationship Id="rId13" Type="http://schemas.openxmlformats.org/officeDocument/2006/relationships/image" Target="../media/image269.emf"/><Relationship Id="rId18" Type="http://schemas.openxmlformats.org/officeDocument/2006/relationships/image" Target="../media/image274.emf"/><Relationship Id="rId39" Type="http://schemas.openxmlformats.org/officeDocument/2006/relationships/image" Target="../media/image295.emf"/><Relationship Id="rId34" Type="http://schemas.openxmlformats.org/officeDocument/2006/relationships/image" Target="../media/image290.emf"/><Relationship Id="rId50" Type="http://schemas.openxmlformats.org/officeDocument/2006/relationships/image" Target="../media/image306.emf"/><Relationship Id="rId55" Type="http://schemas.openxmlformats.org/officeDocument/2006/relationships/image" Target="../media/image311.emf"/><Relationship Id="rId76" Type="http://schemas.openxmlformats.org/officeDocument/2006/relationships/image" Target="../media/image332.jpg"/><Relationship Id="rId7" Type="http://schemas.openxmlformats.org/officeDocument/2006/relationships/image" Target="../media/image263.emf"/><Relationship Id="rId71" Type="http://schemas.openxmlformats.org/officeDocument/2006/relationships/image" Target="../media/image327.emf"/><Relationship Id="rId2" Type="http://schemas.openxmlformats.org/officeDocument/2006/relationships/notesSlide" Target="../notesSlides/notesSlide6.xml"/><Relationship Id="rId29" Type="http://schemas.openxmlformats.org/officeDocument/2006/relationships/image" Target="../media/image285.emf"/></Relationships>
</file>

<file path=ppt/slides/_rels/slide7.xml.rels><?xml version="1.0" encoding="UTF-8" standalone="yes"?>
<Relationships xmlns="http://schemas.openxmlformats.org/package/2006/relationships"><Relationship Id="rId26" Type="http://schemas.openxmlformats.org/officeDocument/2006/relationships/image" Target="../media/image357.emf"/><Relationship Id="rId21" Type="http://schemas.openxmlformats.org/officeDocument/2006/relationships/image" Target="../media/image352.emf"/><Relationship Id="rId42" Type="http://schemas.openxmlformats.org/officeDocument/2006/relationships/image" Target="../media/image373.emf"/><Relationship Id="rId47" Type="http://schemas.openxmlformats.org/officeDocument/2006/relationships/image" Target="../media/image378.emf"/><Relationship Id="rId63" Type="http://schemas.openxmlformats.org/officeDocument/2006/relationships/image" Target="../media/image394.emf"/><Relationship Id="rId68" Type="http://schemas.openxmlformats.org/officeDocument/2006/relationships/image" Target="../media/image399.emf"/><Relationship Id="rId84" Type="http://schemas.openxmlformats.org/officeDocument/2006/relationships/image" Target="../media/image415.emf"/><Relationship Id="rId89" Type="http://schemas.openxmlformats.org/officeDocument/2006/relationships/image" Target="../media/image420.emf"/><Relationship Id="rId112" Type="http://schemas.openxmlformats.org/officeDocument/2006/relationships/image" Target="../media/image443.png"/><Relationship Id="rId16" Type="http://schemas.openxmlformats.org/officeDocument/2006/relationships/image" Target="../media/image347.emf"/><Relationship Id="rId107" Type="http://schemas.openxmlformats.org/officeDocument/2006/relationships/image" Target="../media/image438.emf"/><Relationship Id="rId11" Type="http://schemas.openxmlformats.org/officeDocument/2006/relationships/image" Target="../media/image342.emf"/><Relationship Id="rId32" Type="http://schemas.openxmlformats.org/officeDocument/2006/relationships/image" Target="../media/image363.emf"/><Relationship Id="rId37" Type="http://schemas.openxmlformats.org/officeDocument/2006/relationships/image" Target="../media/image368.emf"/><Relationship Id="rId53" Type="http://schemas.openxmlformats.org/officeDocument/2006/relationships/image" Target="../media/image384.emf"/><Relationship Id="rId58" Type="http://schemas.openxmlformats.org/officeDocument/2006/relationships/image" Target="../media/image389.emf"/><Relationship Id="rId74" Type="http://schemas.openxmlformats.org/officeDocument/2006/relationships/image" Target="../media/image405.emf"/><Relationship Id="rId79" Type="http://schemas.openxmlformats.org/officeDocument/2006/relationships/image" Target="../media/image410.emf"/><Relationship Id="rId102" Type="http://schemas.openxmlformats.org/officeDocument/2006/relationships/image" Target="../media/image433.emf"/><Relationship Id="rId5" Type="http://schemas.openxmlformats.org/officeDocument/2006/relationships/image" Target="../media/image336.emf"/><Relationship Id="rId90" Type="http://schemas.openxmlformats.org/officeDocument/2006/relationships/image" Target="../media/image421.emf"/><Relationship Id="rId95" Type="http://schemas.openxmlformats.org/officeDocument/2006/relationships/image" Target="../media/image426.emf"/><Relationship Id="rId22" Type="http://schemas.openxmlformats.org/officeDocument/2006/relationships/image" Target="../media/image353.emf"/><Relationship Id="rId27" Type="http://schemas.openxmlformats.org/officeDocument/2006/relationships/image" Target="../media/image358.emf"/><Relationship Id="rId43" Type="http://schemas.openxmlformats.org/officeDocument/2006/relationships/image" Target="../media/image374.emf"/><Relationship Id="rId48" Type="http://schemas.openxmlformats.org/officeDocument/2006/relationships/image" Target="../media/image379.emf"/><Relationship Id="rId64" Type="http://schemas.openxmlformats.org/officeDocument/2006/relationships/image" Target="../media/image395.emf"/><Relationship Id="rId69" Type="http://schemas.openxmlformats.org/officeDocument/2006/relationships/image" Target="../media/image400.emf"/><Relationship Id="rId113" Type="http://schemas.openxmlformats.org/officeDocument/2006/relationships/image" Target="../media/image444.jpg"/><Relationship Id="rId80" Type="http://schemas.openxmlformats.org/officeDocument/2006/relationships/image" Target="../media/image411.emf"/><Relationship Id="rId85" Type="http://schemas.openxmlformats.org/officeDocument/2006/relationships/image" Target="../media/image416.emf"/><Relationship Id="rId12" Type="http://schemas.openxmlformats.org/officeDocument/2006/relationships/image" Target="../media/image343.emf"/><Relationship Id="rId17" Type="http://schemas.openxmlformats.org/officeDocument/2006/relationships/image" Target="../media/image348.emf"/><Relationship Id="rId33" Type="http://schemas.openxmlformats.org/officeDocument/2006/relationships/image" Target="../media/image364.emf"/><Relationship Id="rId38" Type="http://schemas.openxmlformats.org/officeDocument/2006/relationships/image" Target="../media/image369.emf"/><Relationship Id="rId59" Type="http://schemas.openxmlformats.org/officeDocument/2006/relationships/image" Target="../media/image390.emf"/><Relationship Id="rId103" Type="http://schemas.openxmlformats.org/officeDocument/2006/relationships/image" Target="../media/image434.emf"/><Relationship Id="rId108" Type="http://schemas.openxmlformats.org/officeDocument/2006/relationships/image" Target="../media/image439.emf"/><Relationship Id="rId54" Type="http://schemas.openxmlformats.org/officeDocument/2006/relationships/image" Target="../media/image385.emf"/><Relationship Id="rId70" Type="http://schemas.openxmlformats.org/officeDocument/2006/relationships/image" Target="../media/image401.emf"/><Relationship Id="rId75" Type="http://schemas.openxmlformats.org/officeDocument/2006/relationships/image" Target="../media/image406.emf"/><Relationship Id="rId91" Type="http://schemas.openxmlformats.org/officeDocument/2006/relationships/image" Target="../media/image422.emf"/><Relationship Id="rId96" Type="http://schemas.openxmlformats.org/officeDocument/2006/relationships/image" Target="../media/image427.emf"/><Relationship Id="rId1" Type="http://schemas.openxmlformats.org/officeDocument/2006/relationships/slideLayout" Target="../slideLayouts/slideLayout4.xml"/><Relationship Id="rId6" Type="http://schemas.openxmlformats.org/officeDocument/2006/relationships/image" Target="../media/image337.emf"/><Relationship Id="rId15" Type="http://schemas.openxmlformats.org/officeDocument/2006/relationships/image" Target="../media/image346.emf"/><Relationship Id="rId23" Type="http://schemas.openxmlformats.org/officeDocument/2006/relationships/image" Target="../media/image354.emf"/><Relationship Id="rId28" Type="http://schemas.openxmlformats.org/officeDocument/2006/relationships/image" Target="../media/image359.emf"/><Relationship Id="rId36" Type="http://schemas.openxmlformats.org/officeDocument/2006/relationships/image" Target="../media/image367.emf"/><Relationship Id="rId49" Type="http://schemas.openxmlformats.org/officeDocument/2006/relationships/image" Target="../media/image380.emf"/><Relationship Id="rId57" Type="http://schemas.openxmlformats.org/officeDocument/2006/relationships/image" Target="../media/image388.emf"/><Relationship Id="rId106" Type="http://schemas.openxmlformats.org/officeDocument/2006/relationships/image" Target="../media/image437.emf"/><Relationship Id="rId10" Type="http://schemas.openxmlformats.org/officeDocument/2006/relationships/image" Target="../media/image341.emf"/><Relationship Id="rId31" Type="http://schemas.openxmlformats.org/officeDocument/2006/relationships/image" Target="../media/image362.emf"/><Relationship Id="rId44" Type="http://schemas.openxmlformats.org/officeDocument/2006/relationships/image" Target="../media/image375.emf"/><Relationship Id="rId52" Type="http://schemas.openxmlformats.org/officeDocument/2006/relationships/image" Target="../media/image383.emf"/><Relationship Id="rId60" Type="http://schemas.openxmlformats.org/officeDocument/2006/relationships/image" Target="../media/image391.emf"/><Relationship Id="rId65" Type="http://schemas.openxmlformats.org/officeDocument/2006/relationships/image" Target="../media/image396.emf"/><Relationship Id="rId73" Type="http://schemas.openxmlformats.org/officeDocument/2006/relationships/image" Target="../media/image404.emf"/><Relationship Id="rId78" Type="http://schemas.openxmlformats.org/officeDocument/2006/relationships/image" Target="../media/image409.emf"/><Relationship Id="rId81" Type="http://schemas.openxmlformats.org/officeDocument/2006/relationships/image" Target="../media/image412.emf"/><Relationship Id="rId86" Type="http://schemas.openxmlformats.org/officeDocument/2006/relationships/image" Target="../media/image417.emf"/><Relationship Id="rId94" Type="http://schemas.openxmlformats.org/officeDocument/2006/relationships/image" Target="../media/image425.emf"/><Relationship Id="rId99" Type="http://schemas.openxmlformats.org/officeDocument/2006/relationships/image" Target="../media/image430.emf"/><Relationship Id="rId101" Type="http://schemas.openxmlformats.org/officeDocument/2006/relationships/image" Target="../media/image432.emf"/><Relationship Id="rId4" Type="http://schemas.openxmlformats.org/officeDocument/2006/relationships/image" Target="../media/image335.emf"/><Relationship Id="rId9" Type="http://schemas.openxmlformats.org/officeDocument/2006/relationships/image" Target="../media/image340.emf"/><Relationship Id="rId13" Type="http://schemas.openxmlformats.org/officeDocument/2006/relationships/image" Target="../media/image344.emf"/><Relationship Id="rId18" Type="http://schemas.openxmlformats.org/officeDocument/2006/relationships/image" Target="../media/image349.emf"/><Relationship Id="rId39" Type="http://schemas.openxmlformats.org/officeDocument/2006/relationships/image" Target="../media/image370.emf"/><Relationship Id="rId109" Type="http://schemas.openxmlformats.org/officeDocument/2006/relationships/image" Target="../media/image440.emf"/><Relationship Id="rId34" Type="http://schemas.openxmlformats.org/officeDocument/2006/relationships/image" Target="../media/image365.emf"/><Relationship Id="rId50" Type="http://schemas.openxmlformats.org/officeDocument/2006/relationships/image" Target="../media/image381.emf"/><Relationship Id="rId55" Type="http://schemas.openxmlformats.org/officeDocument/2006/relationships/image" Target="../media/image386.emf"/><Relationship Id="rId76" Type="http://schemas.openxmlformats.org/officeDocument/2006/relationships/image" Target="../media/image407.emf"/><Relationship Id="rId97" Type="http://schemas.openxmlformats.org/officeDocument/2006/relationships/image" Target="../media/image428.emf"/><Relationship Id="rId104" Type="http://schemas.openxmlformats.org/officeDocument/2006/relationships/image" Target="../media/image435.emf"/><Relationship Id="rId7" Type="http://schemas.openxmlformats.org/officeDocument/2006/relationships/image" Target="../media/image338.emf"/><Relationship Id="rId71" Type="http://schemas.openxmlformats.org/officeDocument/2006/relationships/image" Target="../media/image402.emf"/><Relationship Id="rId92" Type="http://schemas.openxmlformats.org/officeDocument/2006/relationships/image" Target="../media/image423.emf"/><Relationship Id="rId2" Type="http://schemas.openxmlformats.org/officeDocument/2006/relationships/notesSlide" Target="../notesSlides/notesSlide7.xml"/><Relationship Id="rId29" Type="http://schemas.openxmlformats.org/officeDocument/2006/relationships/image" Target="../media/image360.emf"/><Relationship Id="rId24" Type="http://schemas.openxmlformats.org/officeDocument/2006/relationships/image" Target="../media/image355.emf"/><Relationship Id="rId40" Type="http://schemas.openxmlformats.org/officeDocument/2006/relationships/image" Target="../media/image371.emf"/><Relationship Id="rId45" Type="http://schemas.openxmlformats.org/officeDocument/2006/relationships/image" Target="../media/image376.emf"/><Relationship Id="rId66" Type="http://schemas.openxmlformats.org/officeDocument/2006/relationships/image" Target="../media/image397.emf"/><Relationship Id="rId87" Type="http://schemas.openxmlformats.org/officeDocument/2006/relationships/image" Target="../media/image418.emf"/><Relationship Id="rId110" Type="http://schemas.openxmlformats.org/officeDocument/2006/relationships/image" Target="../media/image441.emf"/><Relationship Id="rId61" Type="http://schemas.openxmlformats.org/officeDocument/2006/relationships/image" Target="../media/image392.emf"/><Relationship Id="rId82" Type="http://schemas.openxmlformats.org/officeDocument/2006/relationships/image" Target="../media/image413.emf"/><Relationship Id="rId19" Type="http://schemas.openxmlformats.org/officeDocument/2006/relationships/image" Target="../media/image350.emf"/><Relationship Id="rId14" Type="http://schemas.openxmlformats.org/officeDocument/2006/relationships/image" Target="../media/image345.emf"/><Relationship Id="rId30" Type="http://schemas.openxmlformats.org/officeDocument/2006/relationships/image" Target="../media/image361.emf"/><Relationship Id="rId35" Type="http://schemas.openxmlformats.org/officeDocument/2006/relationships/image" Target="../media/image366.emf"/><Relationship Id="rId56" Type="http://schemas.openxmlformats.org/officeDocument/2006/relationships/image" Target="../media/image387.emf"/><Relationship Id="rId77" Type="http://schemas.openxmlformats.org/officeDocument/2006/relationships/image" Target="../media/image408.emf"/><Relationship Id="rId100" Type="http://schemas.openxmlformats.org/officeDocument/2006/relationships/image" Target="../media/image431.emf"/><Relationship Id="rId105" Type="http://schemas.openxmlformats.org/officeDocument/2006/relationships/image" Target="../media/image436.emf"/><Relationship Id="rId8" Type="http://schemas.openxmlformats.org/officeDocument/2006/relationships/image" Target="../media/image339.emf"/><Relationship Id="rId51" Type="http://schemas.openxmlformats.org/officeDocument/2006/relationships/image" Target="../media/image382.emf"/><Relationship Id="rId72" Type="http://schemas.openxmlformats.org/officeDocument/2006/relationships/image" Target="../media/image403.emf"/><Relationship Id="rId93" Type="http://schemas.openxmlformats.org/officeDocument/2006/relationships/image" Target="../media/image424.emf"/><Relationship Id="rId98" Type="http://schemas.openxmlformats.org/officeDocument/2006/relationships/image" Target="../media/image429.emf"/><Relationship Id="rId3" Type="http://schemas.openxmlformats.org/officeDocument/2006/relationships/image" Target="../media/image334.emf"/><Relationship Id="rId25" Type="http://schemas.openxmlformats.org/officeDocument/2006/relationships/image" Target="../media/image356.emf"/><Relationship Id="rId46" Type="http://schemas.openxmlformats.org/officeDocument/2006/relationships/image" Target="../media/image377.emf"/><Relationship Id="rId67" Type="http://schemas.openxmlformats.org/officeDocument/2006/relationships/image" Target="../media/image398.emf"/><Relationship Id="rId20" Type="http://schemas.openxmlformats.org/officeDocument/2006/relationships/image" Target="../media/image351.emf"/><Relationship Id="rId41" Type="http://schemas.openxmlformats.org/officeDocument/2006/relationships/image" Target="../media/image372.emf"/><Relationship Id="rId62" Type="http://schemas.openxmlformats.org/officeDocument/2006/relationships/image" Target="../media/image393.emf"/><Relationship Id="rId83" Type="http://schemas.openxmlformats.org/officeDocument/2006/relationships/image" Target="../media/image414.emf"/><Relationship Id="rId88" Type="http://schemas.openxmlformats.org/officeDocument/2006/relationships/image" Target="../media/image419.emf"/><Relationship Id="rId111" Type="http://schemas.openxmlformats.org/officeDocument/2006/relationships/image" Target="../media/image442.jpg"/></Relationships>
</file>

<file path=ppt/slides/_rels/slide8.xml.rels><?xml version="1.0" encoding="UTF-8" standalone="yes"?>
<Relationships xmlns="http://schemas.openxmlformats.org/package/2006/relationships"><Relationship Id="rId8" Type="http://schemas.openxmlformats.org/officeDocument/2006/relationships/image" Target="../media/image450.emf"/><Relationship Id="rId13" Type="http://schemas.openxmlformats.org/officeDocument/2006/relationships/image" Target="../media/image455.emf"/><Relationship Id="rId18" Type="http://schemas.openxmlformats.org/officeDocument/2006/relationships/image" Target="../media/image460.emf"/><Relationship Id="rId26" Type="http://schemas.openxmlformats.org/officeDocument/2006/relationships/image" Target="../media/image468.emf"/><Relationship Id="rId3" Type="http://schemas.openxmlformats.org/officeDocument/2006/relationships/image" Target="../media/image445.emf"/><Relationship Id="rId21" Type="http://schemas.openxmlformats.org/officeDocument/2006/relationships/image" Target="../media/image463.emf"/><Relationship Id="rId7" Type="http://schemas.openxmlformats.org/officeDocument/2006/relationships/image" Target="../media/image449.emf"/><Relationship Id="rId12" Type="http://schemas.openxmlformats.org/officeDocument/2006/relationships/image" Target="../media/image454.emf"/><Relationship Id="rId17" Type="http://schemas.openxmlformats.org/officeDocument/2006/relationships/image" Target="../media/image459.emf"/><Relationship Id="rId25" Type="http://schemas.openxmlformats.org/officeDocument/2006/relationships/image" Target="../media/image467.emf"/><Relationship Id="rId2" Type="http://schemas.openxmlformats.org/officeDocument/2006/relationships/notesSlide" Target="../notesSlides/notesSlide8.xml"/><Relationship Id="rId16" Type="http://schemas.openxmlformats.org/officeDocument/2006/relationships/image" Target="../media/image458.emf"/><Relationship Id="rId20" Type="http://schemas.openxmlformats.org/officeDocument/2006/relationships/image" Target="../media/image462.emf"/><Relationship Id="rId29" Type="http://schemas.openxmlformats.org/officeDocument/2006/relationships/image" Target="../media/image471.emf"/><Relationship Id="rId1" Type="http://schemas.openxmlformats.org/officeDocument/2006/relationships/slideLayout" Target="../slideLayouts/slideLayout4.xml"/><Relationship Id="rId6" Type="http://schemas.openxmlformats.org/officeDocument/2006/relationships/image" Target="../media/image448.emf"/><Relationship Id="rId11" Type="http://schemas.openxmlformats.org/officeDocument/2006/relationships/image" Target="../media/image453.emf"/><Relationship Id="rId24" Type="http://schemas.openxmlformats.org/officeDocument/2006/relationships/image" Target="../media/image466.emf"/><Relationship Id="rId5" Type="http://schemas.openxmlformats.org/officeDocument/2006/relationships/image" Target="../media/image447.emf"/><Relationship Id="rId15" Type="http://schemas.openxmlformats.org/officeDocument/2006/relationships/image" Target="../media/image457.emf"/><Relationship Id="rId23" Type="http://schemas.openxmlformats.org/officeDocument/2006/relationships/image" Target="../media/image465.emf"/><Relationship Id="rId28" Type="http://schemas.openxmlformats.org/officeDocument/2006/relationships/image" Target="../media/image470.emf"/><Relationship Id="rId10" Type="http://schemas.openxmlformats.org/officeDocument/2006/relationships/image" Target="../media/image452.emf"/><Relationship Id="rId19" Type="http://schemas.openxmlformats.org/officeDocument/2006/relationships/image" Target="../media/image461.emf"/><Relationship Id="rId31" Type="http://schemas.openxmlformats.org/officeDocument/2006/relationships/image" Target="../media/image473.jpg"/><Relationship Id="rId4" Type="http://schemas.openxmlformats.org/officeDocument/2006/relationships/image" Target="../media/image446.emf"/><Relationship Id="rId9" Type="http://schemas.openxmlformats.org/officeDocument/2006/relationships/image" Target="../media/image451.emf"/><Relationship Id="rId14" Type="http://schemas.openxmlformats.org/officeDocument/2006/relationships/image" Target="../media/image456.emf"/><Relationship Id="rId22" Type="http://schemas.openxmlformats.org/officeDocument/2006/relationships/image" Target="../media/image464.emf"/><Relationship Id="rId27" Type="http://schemas.openxmlformats.org/officeDocument/2006/relationships/image" Target="../media/image469.emf"/><Relationship Id="rId30" Type="http://schemas.openxmlformats.org/officeDocument/2006/relationships/image" Target="../media/image472.emf"/></Relationships>
</file>

<file path=ppt/slides/_rels/slide9.xml.rels><?xml version="1.0" encoding="UTF-8" standalone="yes"?>
<Relationships xmlns="http://schemas.openxmlformats.org/package/2006/relationships"><Relationship Id="rId26" Type="http://schemas.openxmlformats.org/officeDocument/2006/relationships/image" Target="../media/image497.emf"/><Relationship Id="rId21" Type="http://schemas.openxmlformats.org/officeDocument/2006/relationships/image" Target="../media/image492.emf"/><Relationship Id="rId42" Type="http://schemas.openxmlformats.org/officeDocument/2006/relationships/image" Target="../media/image513.emf"/><Relationship Id="rId47" Type="http://schemas.openxmlformats.org/officeDocument/2006/relationships/image" Target="../media/image518.emf"/><Relationship Id="rId63" Type="http://schemas.openxmlformats.org/officeDocument/2006/relationships/image" Target="../media/image534.emf"/><Relationship Id="rId68" Type="http://schemas.openxmlformats.org/officeDocument/2006/relationships/image" Target="../media/image539.emf"/><Relationship Id="rId16" Type="http://schemas.openxmlformats.org/officeDocument/2006/relationships/image" Target="../media/image487.emf"/><Relationship Id="rId11" Type="http://schemas.openxmlformats.org/officeDocument/2006/relationships/image" Target="../media/image482.emf"/><Relationship Id="rId24" Type="http://schemas.openxmlformats.org/officeDocument/2006/relationships/image" Target="../media/image495.emf"/><Relationship Id="rId32" Type="http://schemas.openxmlformats.org/officeDocument/2006/relationships/image" Target="../media/image503.emf"/><Relationship Id="rId37" Type="http://schemas.openxmlformats.org/officeDocument/2006/relationships/image" Target="../media/image508.emf"/><Relationship Id="rId40" Type="http://schemas.openxmlformats.org/officeDocument/2006/relationships/image" Target="../media/image511.emf"/><Relationship Id="rId45" Type="http://schemas.openxmlformats.org/officeDocument/2006/relationships/image" Target="../media/image516.emf"/><Relationship Id="rId53" Type="http://schemas.openxmlformats.org/officeDocument/2006/relationships/image" Target="../media/image524.emf"/><Relationship Id="rId58" Type="http://schemas.openxmlformats.org/officeDocument/2006/relationships/image" Target="../media/image529.emf"/><Relationship Id="rId66" Type="http://schemas.openxmlformats.org/officeDocument/2006/relationships/image" Target="../media/image537.emf"/><Relationship Id="rId74" Type="http://schemas.openxmlformats.org/officeDocument/2006/relationships/image" Target="../media/image545.emf"/><Relationship Id="rId79" Type="http://schemas.openxmlformats.org/officeDocument/2006/relationships/image" Target="../media/image549.png"/><Relationship Id="rId5" Type="http://schemas.openxmlformats.org/officeDocument/2006/relationships/image" Target="../media/image476.emf"/><Relationship Id="rId61" Type="http://schemas.openxmlformats.org/officeDocument/2006/relationships/image" Target="../media/image532.emf"/><Relationship Id="rId19" Type="http://schemas.openxmlformats.org/officeDocument/2006/relationships/image" Target="../media/image490.emf"/><Relationship Id="rId14" Type="http://schemas.openxmlformats.org/officeDocument/2006/relationships/image" Target="../media/image485.emf"/><Relationship Id="rId22" Type="http://schemas.openxmlformats.org/officeDocument/2006/relationships/image" Target="../media/image493.emf"/><Relationship Id="rId27" Type="http://schemas.openxmlformats.org/officeDocument/2006/relationships/image" Target="../media/image498.emf"/><Relationship Id="rId30" Type="http://schemas.openxmlformats.org/officeDocument/2006/relationships/image" Target="../media/image501.emf"/><Relationship Id="rId35" Type="http://schemas.openxmlformats.org/officeDocument/2006/relationships/image" Target="../media/image506.emf"/><Relationship Id="rId43" Type="http://schemas.openxmlformats.org/officeDocument/2006/relationships/image" Target="../media/image514.emf"/><Relationship Id="rId48" Type="http://schemas.openxmlformats.org/officeDocument/2006/relationships/image" Target="../media/image519.emf"/><Relationship Id="rId56" Type="http://schemas.openxmlformats.org/officeDocument/2006/relationships/image" Target="../media/image527.emf"/><Relationship Id="rId64" Type="http://schemas.openxmlformats.org/officeDocument/2006/relationships/image" Target="../media/image535.emf"/><Relationship Id="rId69" Type="http://schemas.openxmlformats.org/officeDocument/2006/relationships/image" Target="../media/image540.emf"/><Relationship Id="rId77" Type="http://schemas.openxmlformats.org/officeDocument/2006/relationships/image" Target="../media/image333.jpeg"/><Relationship Id="rId8" Type="http://schemas.openxmlformats.org/officeDocument/2006/relationships/image" Target="../media/image479.emf"/><Relationship Id="rId51" Type="http://schemas.openxmlformats.org/officeDocument/2006/relationships/image" Target="../media/image522.emf"/><Relationship Id="rId72" Type="http://schemas.openxmlformats.org/officeDocument/2006/relationships/image" Target="../media/image543.emf"/><Relationship Id="rId80" Type="http://schemas.openxmlformats.org/officeDocument/2006/relationships/image" Target="../media/image550.jpeg"/><Relationship Id="rId3" Type="http://schemas.openxmlformats.org/officeDocument/2006/relationships/image" Target="../media/image474.emf"/><Relationship Id="rId12" Type="http://schemas.openxmlformats.org/officeDocument/2006/relationships/image" Target="../media/image483.emf"/><Relationship Id="rId17" Type="http://schemas.openxmlformats.org/officeDocument/2006/relationships/image" Target="../media/image488.emf"/><Relationship Id="rId25" Type="http://schemas.openxmlformats.org/officeDocument/2006/relationships/image" Target="../media/image496.emf"/><Relationship Id="rId33" Type="http://schemas.openxmlformats.org/officeDocument/2006/relationships/image" Target="../media/image504.emf"/><Relationship Id="rId38" Type="http://schemas.openxmlformats.org/officeDocument/2006/relationships/image" Target="../media/image509.emf"/><Relationship Id="rId46" Type="http://schemas.openxmlformats.org/officeDocument/2006/relationships/image" Target="../media/image517.emf"/><Relationship Id="rId59" Type="http://schemas.openxmlformats.org/officeDocument/2006/relationships/image" Target="../media/image530.emf"/><Relationship Id="rId67" Type="http://schemas.openxmlformats.org/officeDocument/2006/relationships/image" Target="../media/image538.emf"/><Relationship Id="rId20" Type="http://schemas.openxmlformats.org/officeDocument/2006/relationships/image" Target="../media/image491.emf"/><Relationship Id="rId41" Type="http://schemas.openxmlformats.org/officeDocument/2006/relationships/image" Target="../media/image512.emf"/><Relationship Id="rId54" Type="http://schemas.openxmlformats.org/officeDocument/2006/relationships/image" Target="../media/image525.emf"/><Relationship Id="rId62" Type="http://schemas.openxmlformats.org/officeDocument/2006/relationships/image" Target="../media/image533.emf"/><Relationship Id="rId70" Type="http://schemas.openxmlformats.org/officeDocument/2006/relationships/image" Target="../media/image541.emf"/><Relationship Id="rId75" Type="http://schemas.openxmlformats.org/officeDocument/2006/relationships/image" Target="../media/image546.emf"/><Relationship Id="rId1" Type="http://schemas.openxmlformats.org/officeDocument/2006/relationships/slideLayout" Target="../slideLayouts/slideLayout12.xml"/><Relationship Id="rId6" Type="http://schemas.openxmlformats.org/officeDocument/2006/relationships/image" Target="../media/image477.emf"/><Relationship Id="rId15" Type="http://schemas.openxmlformats.org/officeDocument/2006/relationships/image" Target="../media/image486.emf"/><Relationship Id="rId23" Type="http://schemas.openxmlformats.org/officeDocument/2006/relationships/image" Target="../media/image494.emf"/><Relationship Id="rId28" Type="http://schemas.openxmlformats.org/officeDocument/2006/relationships/image" Target="../media/image499.emf"/><Relationship Id="rId36" Type="http://schemas.openxmlformats.org/officeDocument/2006/relationships/image" Target="../media/image507.emf"/><Relationship Id="rId49" Type="http://schemas.openxmlformats.org/officeDocument/2006/relationships/image" Target="../media/image520.emf"/><Relationship Id="rId57" Type="http://schemas.openxmlformats.org/officeDocument/2006/relationships/image" Target="../media/image528.emf"/><Relationship Id="rId10" Type="http://schemas.openxmlformats.org/officeDocument/2006/relationships/image" Target="../media/image481.emf"/><Relationship Id="rId31" Type="http://schemas.openxmlformats.org/officeDocument/2006/relationships/image" Target="../media/image502.emf"/><Relationship Id="rId44" Type="http://schemas.openxmlformats.org/officeDocument/2006/relationships/image" Target="../media/image515.emf"/><Relationship Id="rId52" Type="http://schemas.openxmlformats.org/officeDocument/2006/relationships/image" Target="../media/image523.emf"/><Relationship Id="rId60" Type="http://schemas.openxmlformats.org/officeDocument/2006/relationships/image" Target="../media/image531.emf"/><Relationship Id="rId65" Type="http://schemas.openxmlformats.org/officeDocument/2006/relationships/image" Target="../media/image536.emf"/><Relationship Id="rId73" Type="http://schemas.openxmlformats.org/officeDocument/2006/relationships/image" Target="../media/image544.emf"/><Relationship Id="rId78" Type="http://schemas.openxmlformats.org/officeDocument/2006/relationships/image" Target="../media/image548.png"/><Relationship Id="rId4" Type="http://schemas.openxmlformats.org/officeDocument/2006/relationships/image" Target="../media/image475.emf"/><Relationship Id="rId9" Type="http://schemas.openxmlformats.org/officeDocument/2006/relationships/image" Target="../media/image480.emf"/><Relationship Id="rId13" Type="http://schemas.openxmlformats.org/officeDocument/2006/relationships/image" Target="../media/image484.emf"/><Relationship Id="rId18" Type="http://schemas.openxmlformats.org/officeDocument/2006/relationships/image" Target="../media/image489.emf"/><Relationship Id="rId39" Type="http://schemas.openxmlformats.org/officeDocument/2006/relationships/image" Target="../media/image510.emf"/><Relationship Id="rId34" Type="http://schemas.openxmlformats.org/officeDocument/2006/relationships/image" Target="../media/image505.emf"/><Relationship Id="rId50" Type="http://schemas.openxmlformats.org/officeDocument/2006/relationships/image" Target="../media/image521.emf"/><Relationship Id="rId55" Type="http://schemas.openxmlformats.org/officeDocument/2006/relationships/image" Target="../media/image526.emf"/><Relationship Id="rId76" Type="http://schemas.openxmlformats.org/officeDocument/2006/relationships/image" Target="../media/image547.emf"/><Relationship Id="rId7" Type="http://schemas.openxmlformats.org/officeDocument/2006/relationships/image" Target="../media/image478.emf"/><Relationship Id="rId71" Type="http://schemas.openxmlformats.org/officeDocument/2006/relationships/image" Target="../media/image542.emf"/><Relationship Id="rId2" Type="http://schemas.openxmlformats.org/officeDocument/2006/relationships/notesSlide" Target="../notesSlides/notesSlide9.xml"/><Relationship Id="rId29" Type="http://schemas.openxmlformats.org/officeDocument/2006/relationships/image" Target="../media/image50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54839" y="62846"/>
            <a:ext cx="4608512"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2018</a:t>
            </a:r>
          </a:p>
        </p:txBody>
      </p:sp>
      <p:sp>
        <p:nvSpPr>
          <p:cNvPr id="22" name="Rectangle 1280"/>
          <p:cNvSpPr>
            <a:spLocks noChangeArrowheads="1"/>
          </p:cNvSpPr>
          <p:nvPr/>
        </p:nvSpPr>
        <p:spPr bwMode="auto">
          <a:xfrm>
            <a:off x="143992" y="2035324"/>
            <a:ext cx="4608512"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2018</a:t>
            </a:r>
            <a:endParaRPr lang="cs-CZ" sz="2400" b="0" dirty="0">
              <a:latin typeface="Times New Roman" pitchFamily="18" charset="0"/>
            </a:endParaRPr>
          </a:p>
        </p:txBody>
      </p:sp>
      <p:sp>
        <p:nvSpPr>
          <p:cNvPr id="25" name="Rectangle 1278"/>
          <p:cNvSpPr>
            <a:spLocks noChangeArrowheads="1"/>
          </p:cNvSpPr>
          <p:nvPr/>
        </p:nvSpPr>
        <p:spPr bwMode="auto">
          <a:xfrm>
            <a:off x="143992" y="2611388"/>
            <a:ext cx="4608512" cy="4572000"/>
          </a:xfrm>
          <a:prstGeom prst="rect">
            <a:avLst/>
          </a:prstGeom>
          <a:pattFill prst="divot">
            <a:fgClr>
              <a:srgbClr val="CCCC00"/>
            </a:fgClr>
            <a:bgClr>
              <a:schemeClr val="bg1"/>
            </a:bgClr>
          </a:pattFill>
          <a:ln w="28575">
            <a:solidFill>
              <a:schemeClr val="accent2">
                <a:lumMod val="75000"/>
                <a:alpha val="99000"/>
              </a:schemeClr>
            </a:solidFill>
            <a:miter lim="800000"/>
            <a:headEnd/>
            <a:tailEnd/>
          </a:ln>
        </p:spPr>
        <p:txBody>
          <a:bodyPr lIns="91425" tIns="45713" rIns="91425" bIns="45713"/>
          <a:lstStyle/>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Beran s.r.o.</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JT-Service s.r.o.</a:t>
            </a:r>
          </a:p>
          <a:p>
            <a:pPr algn="ctr" eaLnBrk="0" hangingPunct="0">
              <a:defRPr/>
            </a:pPr>
            <a:r>
              <a:rPr lang="cs-CZ" sz="2100" dirty="0" err="1">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a:t>
            </a: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 Štětí a.s.</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rPr>
              <a:t>D</a:t>
            </a:r>
            <a:r>
              <a:rPr lang="en-GB" sz="2100"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sz="2100"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sz="2100" dirty="0">
                <a:solidFill>
                  <a:srgbClr val="008000"/>
                </a:solidFill>
                <a:effectLst>
                  <a:outerShdw blurRad="38100" dist="38100" dir="2700000" algn="tl">
                    <a:srgbClr val="000000">
                      <a:alpha val="43137"/>
                    </a:srgbClr>
                  </a:outerShdw>
                </a:effectLst>
                <a:latin typeface="Century Gothic" pitchFamily="34" charset="0"/>
                <a:cs typeface="Arial" pitchFamily="34" charset="0"/>
              </a:rPr>
              <a:t>GEAR SERVICE s.r.o.</a:t>
            </a:r>
          </a:p>
        </p:txBody>
      </p:sp>
      <p:sp>
        <p:nvSpPr>
          <p:cNvPr id="26" name="Text Box 6"/>
          <p:cNvSpPr txBox="1">
            <a:spLocks noChangeArrowheads="1"/>
          </p:cNvSpPr>
          <p:nvPr/>
        </p:nvSpPr>
        <p:spPr bwMode="auto">
          <a:xfrm>
            <a:off x="5390676" y="4047252"/>
            <a:ext cx="4722510" cy="2915395"/>
          </a:xfrm>
          <a:prstGeom prst="rect">
            <a:avLst/>
          </a:prstGeom>
          <a:blipFill>
            <a:blip r:embed="rId5">
              <a:extLst>
                <a:ext uri="{BEBA8EAE-BF5A-486C-A8C5-ECC9F3942E4B}">
                  <a14:imgProps xmlns:a14="http://schemas.microsoft.com/office/drawing/2010/main">
                    <a14:imgLayer r:embed="rId6">
                      <a14:imgEffect>
                        <a14:artisticCement/>
                      </a14:imgEffect>
                    </a14:imgLayer>
                  </a14:imgProps>
                </a:ext>
              </a:extLst>
            </a:blip>
            <a:stretch>
              <a:fillRect/>
            </a:stretch>
          </a:blipFill>
          <a:ln w="73025" cap="rnd" cmpd="sng">
            <a:solidFill>
              <a:srgbClr val="006699"/>
            </a:solidFill>
            <a:prstDash val="solid"/>
            <a:miter lim="800000"/>
            <a:headEnd/>
            <a:tailEnd/>
          </a:ln>
          <a:effectLst/>
        </p:spPr>
        <p:txBody>
          <a:bodyPr wrap="square" lIns="0" tIns="108000" rIns="0" bIns="36000"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3600" dirty="0">
                <a:ln w="28575" cap="rnd" cmpd="dbl">
                  <a:noFill/>
                  <a:bevel/>
                </a:ln>
                <a:effectLst/>
                <a:latin typeface="Algerian" panose="04020705040A02060702" pitchFamily="82" charset="0"/>
                <a:ea typeface="Gungsuh" pitchFamily="18" charset="-127"/>
                <a:cs typeface="Arial" panose="020B0604020202020204" pitchFamily="34" charset="0"/>
              </a:rPr>
              <a:t> </a:t>
            </a:r>
            <a:r>
              <a:rPr lang="cs-CZ" sz="5400" dirty="0" smtClean="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rPr>
              <a:t>14.</a:t>
            </a:r>
            <a:endParaRPr lang="cs-CZ" sz="5400" dirty="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endParaRPr>
          </a:p>
          <a:p>
            <a:pPr algn="ctr" eaLnBrk="0" hangingPunct="0">
              <a:defRPr/>
            </a:pPr>
            <a:r>
              <a:rPr lang="cs-CZ" sz="7200" dirty="0" smtClean="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rPr>
              <a:t>SK </a:t>
            </a:r>
            <a:r>
              <a:rPr lang="cs-CZ" sz="7200" dirty="0" err="1" smtClean="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rPr>
              <a:t>Brná</a:t>
            </a:r>
            <a:r>
              <a:rPr lang="cs-CZ" sz="7200" dirty="0" smtClean="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rPr>
              <a:t>, </a:t>
            </a:r>
            <a:r>
              <a:rPr lang="cs-CZ" sz="5400" dirty="0" err="1" smtClean="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rPr>
              <a:t>z.s</a:t>
            </a:r>
            <a:r>
              <a:rPr lang="cs-CZ" sz="5400" dirty="0" smtClean="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rPr>
              <a:t>.</a:t>
            </a:r>
            <a:endParaRPr lang="cs-CZ" sz="5400" dirty="0">
              <a:ln w="38100" cap="rnd" cmpd="dbl">
                <a:solidFill>
                  <a:srgbClr val="000099"/>
                </a:solidFill>
                <a:bevel/>
              </a:ln>
              <a:blipFill dpi="0" rotWithShape="1">
                <a:blip r:embed="rId7">
                  <a:extLst>
                    <a:ext uri="{28A0092B-C50C-407E-A947-70E740481C1C}">
                      <a14:useLocalDpi xmlns:a14="http://schemas.microsoft.com/office/drawing/2010/main" val="0"/>
                    </a:ext>
                  </a:extLst>
                </a:blip>
                <a:srcRect/>
                <a:stretch>
                  <a:fillRect/>
                </a:stretch>
              </a:blipFill>
              <a:effectLst/>
              <a:latin typeface="Arial Black" panose="020B0A04020102020204" pitchFamily="34" charset="0"/>
              <a:ea typeface="STHupo" panose="020B0503020204020204" pitchFamily="2" charset="-122"/>
              <a:cs typeface="Arial" panose="020B0604020202020204" pitchFamily="34" charset="0"/>
            </a:endParaRPr>
          </a:p>
        </p:txBody>
      </p:sp>
      <p:sp>
        <p:nvSpPr>
          <p:cNvPr id="27" name="TextovéPole 26"/>
          <p:cNvSpPr txBox="1"/>
          <p:nvPr/>
        </p:nvSpPr>
        <p:spPr>
          <a:xfrm>
            <a:off x="5410484" y="2420516"/>
            <a:ext cx="4712610" cy="1440160"/>
          </a:xfrm>
          <a:prstGeom prst="rect">
            <a:avLst/>
          </a:prstGeom>
          <a:blipFill dpi="0" rotWithShape="1">
            <a:blip r:embed="rId8">
              <a:alphaModFix amt="57000"/>
            </a:blip>
            <a:srcRect/>
            <a:stretch>
              <a:fillRect/>
            </a:stretch>
          </a:blipFill>
          <a:ln w="76200" cap="rnd" cmpd="sng">
            <a:solidFill>
              <a:srgbClr val="FF0066"/>
            </a:solidFill>
            <a:prstDash val="sysDash"/>
            <a:miter lim="800000"/>
          </a:ln>
          <a:effectLst/>
          <a:scene3d>
            <a:camera prst="orthographicFront"/>
            <a:lightRig rig="threePt" dir="t"/>
          </a:scene3d>
          <a:sp3d>
            <a:contourClr>
              <a:schemeClr val="accent1">
                <a:lumMod val="40000"/>
                <a:lumOff val="60000"/>
              </a:schemeClr>
            </a:contourClr>
          </a:sp3d>
        </p:spPr>
        <p:txBody>
          <a:bodyPr wrap="square" rtlCol="0" anchor="ctr">
            <a:noAutofit/>
            <a:sp3d contourW="12700">
              <a:extrusionClr>
                <a:schemeClr val="bg1"/>
              </a:extrusionClr>
              <a:contourClr>
                <a:srgbClr val="FFFFFF"/>
              </a:contourClr>
            </a:sp3d>
          </a:bodyPr>
          <a:lstStyle/>
          <a:p>
            <a:pPr algn="ctr"/>
            <a:r>
              <a:rPr lang="cs-CZ" sz="3200" dirty="0" smtClean="0">
                <a:ln w="38100">
                  <a:solidFill>
                    <a:schemeClr val="tx1"/>
                  </a:solidFill>
                </a:ln>
                <a:solidFill>
                  <a:srgbClr val="FF9933"/>
                </a:solidFill>
                <a:effectLst>
                  <a:reflection endPos="0" dist="50800" dir="5400000" sy="-100000" algn="bl" rotWithShape="0"/>
                </a:effectLst>
                <a:latin typeface="Gill Sans Ultra Bold" panose="020B0A02020104020203" pitchFamily="34" charset="-18"/>
                <a:ea typeface="FangSong" pitchFamily="49" charset="-122"/>
                <a:cs typeface="Arial" panose="020B0604020202020204" pitchFamily="34" charset="0"/>
              </a:rPr>
              <a:t>12.5.2018 </a:t>
            </a:r>
            <a:r>
              <a:rPr lang="cs-CZ" sz="3200" dirty="0">
                <a:ln w="38100">
                  <a:solidFill>
                    <a:schemeClr val="tx1"/>
                  </a:solidFill>
                </a:ln>
                <a:solidFill>
                  <a:srgbClr val="FF9933"/>
                </a:solidFill>
                <a:effectLst>
                  <a:reflection endPos="0" dist="50800" dir="5400000" sy="-100000" algn="bl" rotWithShape="0"/>
                </a:effectLst>
                <a:latin typeface="Gill Sans Ultra Bold" panose="020B0A02020104020203" pitchFamily="34" charset="-18"/>
                <a:ea typeface="FangSong" pitchFamily="49" charset="-122"/>
                <a:cs typeface="Arial" panose="020B0604020202020204" pitchFamily="34" charset="0"/>
              </a:rPr>
              <a:t>sobota    </a:t>
            </a:r>
          </a:p>
          <a:p>
            <a:pPr algn="ctr"/>
            <a:r>
              <a:rPr lang="cs-CZ" sz="2800" dirty="0">
                <a:ln w="38100">
                  <a:solidFill>
                    <a:schemeClr val="tx1"/>
                  </a:solidFill>
                </a:ln>
                <a:solidFill>
                  <a:srgbClr val="FF9933"/>
                </a:solidFill>
                <a:effectLst>
                  <a:reflection endPos="0" dist="50800" dir="5400000" sy="-100000" algn="bl" rotWithShape="0"/>
                </a:effectLst>
                <a:latin typeface="Gill Sans Ultra Bold" panose="020B0A02020104020203" pitchFamily="34" charset="-18"/>
                <a:ea typeface="FangSong" pitchFamily="49" charset="-122"/>
                <a:cs typeface="Arial" panose="020B0604020202020204" pitchFamily="34" charset="0"/>
              </a:rPr>
              <a:t>10:15 hod  </a:t>
            </a:r>
            <a:r>
              <a:rPr lang="cs-CZ" sz="2800" dirty="0" smtClean="0">
                <a:ln w="38100">
                  <a:solidFill>
                    <a:schemeClr val="tx1"/>
                  </a:solidFill>
                </a:ln>
                <a:solidFill>
                  <a:srgbClr val="FF9933"/>
                </a:solidFill>
                <a:effectLst>
                  <a:reflection endPos="0" dist="50800" dir="5400000" sy="-100000" algn="bl" rotWithShape="0"/>
                </a:effectLst>
                <a:latin typeface="Gill Sans Ultra Bold" panose="020B0A02020104020203" pitchFamily="34" charset="-18"/>
                <a:ea typeface="FangSong" pitchFamily="49" charset="-122"/>
                <a:cs typeface="Arial" panose="020B0604020202020204" pitchFamily="34" charset="0"/>
              </a:rPr>
              <a:t>25. </a:t>
            </a:r>
            <a:r>
              <a:rPr lang="cs-CZ" sz="2800" dirty="0">
                <a:ln w="38100">
                  <a:solidFill>
                    <a:schemeClr val="tx1"/>
                  </a:solidFill>
                </a:ln>
                <a:solidFill>
                  <a:srgbClr val="FF9933"/>
                </a:solidFill>
                <a:effectLst>
                  <a:reflection endPos="0" dist="50800" dir="5400000" sy="-100000" algn="bl" rotWithShape="0"/>
                </a:effectLst>
                <a:latin typeface="Gill Sans Ultra Bold" panose="020B0A02020104020203" pitchFamily="34" charset="-18"/>
                <a:ea typeface="FangSong" pitchFamily="49" charset="-122"/>
                <a:cs typeface="Arial" panose="020B0604020202020204" pitchFamily="34" charset="0"/>
              </a:rPr>
              <a:t>kolo</a:t>
            </a:r>
            <a:endParaRPr lang="cs-CZ" sz="2000" dirty="0">
              <a:ln w="38100">
                <a:solidFill>
                  <a:schemeClr val="tx1"/>
                </a:solidFill>
              </a:ln>
              <a:solidFill>
                <a:srgbClr val="FF9933"/>
              </a:solidFill>
              <a:effectLst>
                <a:reflection endPos="0" dist="50800" dir="5400000" sy="-100000" algn="bl" rotWithShape="0"/>
              </a:effectLst>
              <a:latin typeface="Gill Sans Ultra Bold" panose="020B0A02020104020203" pitchFamily="34" charset="-18"/>
              <a:ea typeface="FangSong" pitchFamily="49" charset="-122"/>
              <a:cs typeface="Arial" panose="020B0604020202020204" pitchFamily="34" charset="0"/>
            </a:endParaRPr>
          </a:p>
        </p:txBody>
      </p:sp>
      <p:sp>
        <p:nvSpPr>
          <p:cNvPr id="28" name="AutoShape 3" descr="ů§"/>
          <p:cNvSpPr>
            <a:spLocks noChangeArrowheads="1"/>
          </p:cNvSpPr>
          <p:nvPr/>
        </p:nvSpPr>
        <p:spPr bwMode="auto">
          <a:xfrm>
            <a:off x="5400576" y="62846"/>
            <a:ext cx="4752528" cy="1127576"/>
          </a:xfrm>
          <a:prstGeom prst="flowChartAlternateProcess">
            <a:avLst/>
          </a:prstGeom>
          <a:blipFill>
            <a:blip r:embed="rId9">
              <a:alphaModFix amt="57000"/>
            </a:blip>
            <a:stretch>
              <a:fillRect/>
            </a:stretch>
          </a:blipFill>
          <a:ln w="69850" cap="flat" cmpd="sng">
            <a:solidFill>
              <a:srgbClr val="53A432"/>
            </a:solidFill>
            <a:prstDash val="sysDot"/>
            <a:bevel/>
            <a:headEnd/>
            <a:tailEnd/>
          </a:ln>
          <a:effectLst/>
          <a:scene3d>
            <a:camera prst="orthographicFront"/>
            <a:lightRig rig="threePt" dir="t"/>
          </a:scene3d>
          <a:sp3d>
            <a:bevelT prst="relaxedInset"/>
          </a:sp3d>
        </p:spPr>
        <p:txBody>
          <a:bodyPr wrap="none" lIns="0" tIns="45713" rIns="91425" bIns="45713" anchor="ctr">
            <a:sp3d extrusionH="57150">
              <a:bevelT w="38100" h="38100" prst="slope"/>
            </a:sp3d>
          </a:bodyPr>
          <a:lstStyle/>
          <a:p>
            <a:pPr algn="ctr" eaLnBrk="0" hangingPunct="0">
              <a:defRPr/>
            </a:pPr>
            <a:r>
              <a:rPr lang="cs-CZ" sz="3200" dirty="0">
                <a:ln w="19050" cap="rnd">
                  <a:solidFill>
                    <a:schemeClr val="accent1"/>
                  </a:solidFill>
                  <a:miter lim="800000"/>
                </a:ln>
                <a:latin typeface="Khmer UI" pitchFamily="34" charset="0"/>
                <a:cs typeface="Khmer UI" pitchFamily="34" charset="0"/>
              </a:rPr>
              <a:t> </a:t>
            </a:r>
            <a:r>
              <a:rPr lang="cs-CZ" sz="2800" dirty="0">
                <a:ln w="19050" cap="rnd">
                  <a:noFill/>
                  <a:miter lim="800000"/>
                </a:ln>
                <a:blipFill dpi="0" rotWithShape="1">
                  <a:blip r:embed="rId10">
                    <a:extLst>
                      <a:ext uri="{28A0092B-C50C-407E-A947-70E740481C1C}">
                        <a14:useLocalDpi xmlns:a14="http://schemas.microsoft.com/office/drawing/2010/main" val="0"/>
                      </a:ext>
                    </a:extLst>
                  </a:blip>
                  <a:srcRect/>
                  <a:stretch>
                    <a:fillRect/>
                  </a:stretch>
                </a:blipFill>
                <a:latin typeface="Rockwell Extra Bold" panose="02060903040505020403" pitchFamily="18" charset="0"/>
                <a:ea typeface="SimHei" pitchFamily="49" charset="-122"/>
                <a:cs typeface="Arial" panose="020B0604020202020204" pitchFamily="34" charset="0"/>
              </a:rPr>
              <a:t>Fotbalový zpravodaj</a:t>
            </a:r>
          </a:p>
          <a:p>
            <a:pPr algn="ctr" eaLnBrk="0" hangingPunct="0">
              <a:defRPr/>
            </a:pPr>
            <a:r>
              <a:rPr lang="cs-CZ" sz="2800" dirty="0">
                <a:ln w="19050" cap="rnd">
                  <a:noFill/>
                  <a:miter lim="800000"/>
                </a:ln>
                <a:blipFill dpi="0" rotWithShape="1">
                  <a:blip r:embed="rId10">
                    <a:extLst>
                      <a:ext uri="{28A0092B-C50C-407E-A947-70E740481C1C}">
                        <a14:useLocalDpi xmlns:a14="http://schemas.microsoft.com/office/drawing/2010/main" val="0"/>
                      </a:ext>
                    </a:extLst>
                  </a:blip>
                  <a:srcRect/>
                  <a:stretch>
                    <a:fillRect/>
                  </a:stretch>
                </a:blipFill>
                <a:latin typeface="Rockwell Extra Bold" panose="02060903040505020403" pitchFamily="18" charset="0"/>
                <a:ea typeface="SimHei" pitchFamily="49" charset="-122"/>
                <a:cs typeface="Arial" panose="020B0604020202020204" pitchFamily="34" charset="0"/>
              </a:rPr>
              <a:t>SK Štětí, z.s.</a:t>
            </a:r>
          </a:p>
        </p:txBody>
      </p:sp>
      <p:sp>
        <p:nvSpPr>
          <p:cNvPr id="14" name="TextovéPole 13"/>
          <p:cNvSpPr txBox="1">
            <a:spLocks noChangeArrowheads="1"/>
          </p:cNvSpPr>
          <p:nvPr/>
        </p:nvSpPr>
        <p:spPr bwMode="auto">
          <a:xfrm>
            <a:off x="5400576" y="692859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sp>
        <p:nvSpPr>
          <p:cNvPr id="32" name="TextovéPole 31"/>
          <p:cNvSpPr txBox="1"/>
          <p:nvPr/>
        </p:nvSpPr>
        <p:spPr>
          <a:xfrm>
            <a:off x="5400576" y="1315244"/>
            <a:ext cx="4722518" cy="944292"/>
          </a:xfrm>
          <a:prstGeom prst="rect">
            <a:avLst/>
          </a:prstGeom>
          <a:pattFill prst="diagBrick">
            <a:fgClr>
              <a:srgbClr val="FF3399"/>
            </a:fgClr>
            <a:bgClr>
              <a:schemeClr val="bg1"/>
            </a:bgClr>
          </a:pattFill>
          <a:ln w="57150" cmpd="sng">
            <a:gradFill>
              <a:gsLst>
                <a:gs pos="31000">
                  <a:schemeClr val="accent1">
                    <a:lumMod val="45000"/>
                    <a:lumOff val="55000"/>
                  </a:schemeClr>
                </a:gs>
                <a:gs pos="69000">
                  <a:srgbClr val="FFCC00"/>
                </a:gs>
              </a:gsLst>
              <a:lin ang="5400000" scaled="1"/>
            </a:gradFill>
            <a:prstDash val="dash"/>
            <a:miter lim="800000"/>
          </a:ln>
          <a:effectLst>
            <a:innerShdw blurRad="63500" dist="50800" dir="10800000">
              <a:srgbClr val="FF3399">
                <a:alpha val="49804"/>
              </a:srgbClr>
            </a:innerShdw>
          </a:effectLst>
          <a:scene3d>
            <a:camera prst="orthographicFront"/>
            <a:lightRig rig="threePt" dir="t"/>
          </a:scene3d>
          <a:sp3d contourW="6350" prstMaterial="matte">
            <a:bevelT w="0" h="0" prst="coolSlant"/>
            <a:extrusionClr>
              <a:srgbClr val="CC00CC"/>
            </a:extrusionClr>
            <a:contourClr>
              <a:schemeClr val="bg1"/>
            </a:contourClr>
          </a:sp3d>
        </p:spPr>
        <p:txBody>
          <a:bodyPr wrap="square" lIns="108000" tIns="36000" rtlCol="0" anchor="ctr">
            <a:spAutoFit/>
          </a:bodyPr>
          <a:lstStyle/>
          <a:p>
            <a:pPr algn="ctr"/>
            <a:r>
              <a:rPr lang="cs-CZ" sz="2800" dirty="0">
                <a:ln w="6350" cap="sq">
                  <a:solidFill>
                    <a:srgbClr val="CC9900"/>
                  </a:solidFill>
                  <a:prstDash val="solid"/>
                  <a:miter lim="800000"/>
                </a:ln>
                <a:solidFill>
                  <a:srgbClr val="333399"/>
                </a:solidFill>
                <a:effectLst/>
                <a:latin typeface="Eras Demi ITC" panose="020B0805030504020804" pitchFamily="34" charset="0"/>
                <a:ea typeface="Segoe UI Black" panose="020B0A02040204020203" pitchFamily="34" charset="0"/>
                <a:cs typeface="Arial" panose="020B0604020202020204" pitchFamily="34" charset="0"/>
              </a:rPr>
              <a:t>Sezóna 2017/2018</a:t>
            </a:r>
          </a:p>
          <a:p>
            <a:pPr algn="ctr"/>
            <a:r>
              <a:rPr lang="cs-CZ" sz="2800" dirty="0">
                <a:ln w="6350" cap="sq">
                  <a:solidFill>
                    <a:srgbClr val="CC9900"/>
                  </a:solidFill>
                  <a:prstDash val="solid"/>
                  <a:miter lim="800000"/>
                </a:ln>
                <a:solidFill>
                  <a:srgbClr val="333399"/>
                </a:solidFill>
                <a:effectLst/>
                <a:latin typeface="Eras Demi ITC" panose="020B0805030504020804" pitchFamily="34" charset="0"/>
                <a:ea typeface="Segoe UI Black" panose="020B0A02040204020203" pitchFamily="34" charset="0"/>
                <a:cs typeface="Arial" panose="020B0604020202020204" pitchFamily="34" charset="0"/>
              </a:rPr>
              <a:t>Ústecký přebor Jaro</a:t>
            </a:r>
          </a:p>
        </p:txBody>
      </p:sp>
      <p:sp>
        <p:nvSpPr>
          <p:cNvPr id="13" name="Rectangle 1339"/>
          <p:cNvSpPr>
            <a:spLocks noChangeArrowheads="1"/>
          </p:cNvSpPr>
          <p:nvPr/>
        </p:nvSpPr>
        <p:spPr bwMode="auto">
          <a:xfrm>
            <a:off x="165687" y="631476"/>
            <a:ext cx="4586817"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11" cstate="print"/>
          <a:srcRect/>
          <a:stretch>
            <a:fillRect/>
          </a:stretch>
        </p:blipFill>
        <p:spPr bwMode="auto">
          <a:xfrm>
            <a:off x="1656160" y="790233"/>
            <a:ext cx="1069432" cy="1080000"/>
          </a:xfrm>
          <a:prstGeom prst="rect">
            <a:avLst/>
          </a:prstGeom>
          <a:noFill/>
          <a:ln w="9525">
            <a:noFill/>
            <a:miter lim="800000"/>
            <a:headEnd/>
            <a:tailEnd/>
          </a:ln>
        </p:spPr>
      </p:pic>
      <p:pic>
        <p:nvPicPr>
          <p:cNvPr id="4" name="Obrázek 3" descr="Vector Logos, &lt;strong&gt;Logo&lt;/strong&gt; Templates Free Download | seeklogo"/>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88608" y="4172640"/>
            <a:ext cx="864096" cy="874995"/>
          </a:xfrm>
          <a:prstGeom prst="rect">
            <a:avLst/>
          </a:prstGeom>
        </p:spPr>
      </p:pic>
      <p:pic>
        <p:nvPicPr>
          <p:cNvPr id="3" name="Obrázek 2" descr="&lt;strong&gt;SK&lt;/strong&gt; &lt;strong&gt;Brná&lt;/strong&gt;"/>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28968" y="4194857"/>
            <a:ext cx="869313" cy="8693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00887" y="739182"/>
            <a:ext cx="184700" cy="615539"/>
          </a:xfrm>
          <a:prstGeom prst="rect">
            <a:avLst/>
          </a:prstGeom>
          <a:noFill/>
          <a:ln w="9525">
            <a:noFill/>
            <a:miter lim="800000"/>
            <a:headEnd/>
            <a:tailEnd/>
          </a:ln>
        </p:spPr>
        <p:txBody>
          <a:bodyPr wrap="none" lIns="91425" tIns="45713" rIns="91425" bIns="45713">
            <a:spAutoFit/>
          </a:bodyPr>
          <a:lstStyle/>
          <a:p>
            <a:endParaRPr lang="cs-CZ" sz="1800" dirty="0">
              <a:solidFill>
                <a:srgbClr val="000000"/>
              </a:solidFill>
              <a:latin typeface="Arial Black" pitchFamily="34" charset="0"/>
            </a:endParaRPr>
          </a:p>
          <a:p>
            <a:endParaRPr lang="cs-CZ" sz="1600" dirty="0">
              <a:solidFill>
                <a:srgbClr val="000000"/>
              </a:solidFill>
              <a:latin typeface="Gill Sans Ultra Bold" pitchFamily="34" charset="-18"/>
            </a:endParaRPr>
          </a:p>
        </p:txBody>
      </p:sp>
      <p:sp>
        <p:nvSpPr>
          <p:cNvPr id="8" name="TextovéPole 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10</a:t>
            </a:r>
          </a:p>
        </p:txBody>
      </p:sp>
      <p:sp>
        <p:nvSpPr>
          <p:cNvPr id="16" name="TextovéPole 15"/>
          <p:cNvSpPr txBox="1"/>
          <p:nvPr/>
        </p:nvSpPr>
        <p:spPr>
          <a:xfrm>
            <a:off x="7491408"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endParaRPr lang="cs-CZ" sz="800" dirty="0">
              <a:latin typeface="Bookman Old Style" pitchFamily="18" charset="0"/>
            </a:endParaRPr>
          </a:p>
        </p:txBody>
      </p:sp>
      <p:pic>
        <p:nvPicPr>
          <p:cNvPr id="7170" name="Picture 95"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89852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89852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89852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89852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89852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809750"/>
            <a:ext cx="89852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000250"/>
            <a:ext cx="89852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190750"/>
            <a:ext cx="89852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381250"/>
            <a:ext cx="89852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571750"/>
            <a:ext cx="89852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89852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89852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143250"/>
            <a:ext cx="89852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3333750"/>
            <a:ext cx="89852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3524250"/>
            <a:ext cx="89852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3714750"/>
            <a:ext cx="89852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3906838"/>
            <a:ext cx="89852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4095750"/>
            <a:ext cx="89852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4286250"/>
            <a:ext cx="89852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4476750"/>
            <a:ext cx="89852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4667250"/>
            <a:ext cx="89852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4857750"/>
            <a:ext cx="89852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5048250"/>
            <a:ext cx="89852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5238750"/>
            <a:ext cx="89852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5429250"/>
            <a:ext cx="89852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5619750"/>
            <a:ext cx="89852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5810250"/>
            <a:ext cx="89852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000750"/>
            <a:ext cx="898525" cy="228600"/>
          </a:xfrm>
          <a:prstGeom prst="rect">
            <a:avLst/>
          </a:prstGeom>
          <a:noFill/>
          <a:ln w="9525">
            <a:miter lim="800000"/>
            <a:headEnd/>
            <a:tailEnd/>
          </a:ln>
        </p:spPr>
      </p:pic>
      <p:sp>
        <p:nvSpPr>
          <p:cNvPr id="2" name="TextovéPole 1"/>
          <p:cNvSpPr txBox="1"/>
          <p:nvPr/>
        </p:nvSpPr>
        <p:spPr>
          <a:xfrm>
            <a:off x="5472584" y="91108"/>
            <a:ext cx="4608512" cy="2123658"/>
          </a:xfrm>
          <a:prstGeom prst="rect">
            <a:avLst/>
          </a:prstGeom>
          <a:blipFill>
            <a:blip r:embed="rId63"/>
            <a:stretch>
              <a:fillRect/>
            </a:stretch>
          </a:blipFill>
          <a:effectLst>
            <a:glow>
              <a:srgbClr val="FFFF66">
                <a:alpha val="40000"/>
              </a:srgbClr>
            </a:glow>
            <a:softEdge rad="0"/>
          </a:effectLst>
        </p:spPr>
        <p:txBody>
          <a:bodyPr wrap="square" rtlCol="0">
            <a:spAutoFit/>
          </a:bodyPr>
          <a:lstStyle/>
          <a:p>
            <a:pPr algn="ctr"/>
            <a:r>
              <a:rPr lang="cs-CZ" sz="2400" dirty="0" smtClean="0">
                <a:solidFill>
                  <a:srgbClr val="FF0000"/>
                </a:solidFill>
                <a:latin typeface="Arial Black" panose="020B0A04020102020204" pitchFamily="34" charset="0"/>
              </a:rPr>
              <a:t>Starší žáci </a:t>
            </a:r>
            <a:r>
              <a:rPr lang="cs-CZ" sz="1800" dirty="0" smtClean="0">
                <a:latin typeface="Arial Black" panose="020B0A04020102020204" pitchFamily="34" charset="0"/>
              </a:rPr>
              <a:t>skončili v základní skupině Ústeckého přeboru na 3. místě.  Známe už rozlosování nadstavbové části, kde se </a:t>
            </a:r>
            <a:r>
              <a:rPr lang="cs-CZ" sz="1800" dirty="0" err="1" smtClean="0">
                <a:latin typeface="Arial Black" panose="020B0A04020102020204" pitchFamily="34" charset="0"/>
              </a:rPr>
              <a:t>dvoukolově</a:t>
            </a:r>
            <a:r>
              <a:rPr lang="cs-CZ" sz="1800" dirty="0" smtClean="0">
                <a:latin typeface="Arial Black" panose="020B0A04020102020204" pitchFamily="34" charset="0"/>
              </a:rPr>
              <a:t> jak starší, tak i mladší žáci utkají se třemi nejlepšími týmy druhé skupiny přeboru  </a:t>
            </a:r>
          </a:p>
        </p:txBody>
      </p:sp>
      <p:graphicFrame>
        <p:nvGraphicFramePr>
          <p:cNvPr id="3" name="Tabulka 2"/>
          <p:cNvGraphicFramePr>
            <a:graphicFrameLocks noGrp="1"/>
          </p:cNvGraphicFramePr>
          <p:nvPr>
            <p:extLst>
              <p:ext uri="{D42A27DB-BD31-4B8C-83A1-F6EECF244321}">
                <p14:modId xmlns:p14="http://schemas.microsoft.com/office/powerpoint/2010/main" val="2836243544"/>
              </p:ext>
            </p:extLst>
          </p:nvPr>
        </p:nvGraphicFramePr>
        <p:xfrm>
          <a:off x="5544591" y="2395363"/>
          <a:ext cx="4536504" cy="4534660"/>
        </p:xfrm>
        <a:graphic>
          <a:graphicData uri="http://schemas.openxmlformats.org/drawingml/2006/table">
            <a:tbl>
              <a:tblPr/>
              <a:tblGrid>
                <a:gridCol w="732404">
                  <a:extLst>
                    <a:ext uri="{9D8B030D-6E8A-4147-A177-3AD203B41FA5}">
                      <a16:colId xmlns:a16="http://schemas.microsoft.com/office/drawing/2014/main" val="3739018047"/>
                    </a:ext>
                  </a:extLst>
                </a:gridCol>
                <a:gridCol w="606975">
                  <a:extLst>
                    <a:ext uri="{9D8B030D-6E8A-4147-A177-3AD203B41FA5}">
                      <a16:colId xmlns:a16="http://schemas.microsoft.com/office/drawing/2014/main" val="1928122482"/>
                    </a:ext>
                  </a:extLst>
                </a:gridCol>
                <a:gridCol w="643931">
                  <a:extLst>
                    <a:ext uri="{9D8B030D-6E8A-4147-A177-3AD203B41FA5}">
                      <a16:colId xmlns:a16="http://schemas.microsoft.com/office/drawing/2014/main" val="2384419369"/>
                    </a:ext>
                  </a:extLst>
                </a:gridCol>
                <a:gridCol w="969019">
                  <a:extLst>
                    <a:ext uri="{9D8B030D-6E8A-4147-A177-3AD203B41FA5}">
                      <a16:colId xmlns:a16="http://schemas.microsoft.com/office/drawing/2014/main" val="2719442957"/>
                    </a:ext>
                  </a:extLst>
                </a:gridCol>
                <a:gridCol w="1008112">
                  <a:extLst>
                    <a:ext uri="{9D8B030D-6E8A-4147-A177-3AD203B41FA5}">
                      <a16:colId xmlns:a16="http://schemas.microsoft.com/office/drawing/2014/main" val="3365251342"/>
                    </a:ext>
                  </a:extLst>
                </a:gridCol>
                <a:gridCol w="576063">
                  <a:extLst>
                    <a:ext uri="{9D8B030D-6E8A-4147-A177-3AD203B41FA5}">
                      <a16:colId xmlns:a16="http://schemas.microsoft.com/office/drawing/2014/main" val="2556927895"/>
                    </a:ext>
                  </a:extLst>
                </a:gridCol>
              </a:tblGrid>
              <a:tr h="590086">
                <a:tc>
                  <a:txBody>
                    <a:bodyPr/>
                    <a:lstStyle/>
                    <a:p>
                      <a:pPr algn="ctr" fontAlgn="ctr"/>
                      <a:r>
                        <a:rPr lang="cs-CZ" sz="1000" b="1" i="0" u="none" strike="noStrike" dirty="0">
                          <a:solidFill>
                            <a:srgbClr val="000000"/>
                          </a:solidFill>
                          <a:effectLst/>
                          <a:latin typeface="Arial Black" panose="020B0A04020102020204" pitchFamily="34" charset="0"/>
                        </a:rPr>
                        <a:t>13.5.2018</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effectLst/>
                          <a:latin typeface="Arial Black" panose="020B0A04020102020204" pitchFamily="34" charset="0"/>
                        </a:rPr>
                        <a:t>neděle</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a:solidFill>
                            <a:srgbClr val="000000"/>
                          </a:solidFill>
                          <a:effectLst/>
                          <a:latin typeface="Arial Black" panose="020B0A04020102020204" pitchFamily="34" charset="0"/>
                        </a:rPr>
                        <a:t>10:00, 11:45</a:t>
                      </a:r>
                    </a:p>
                  </a:txBody>
                  <a:tcPr marL="9525" marR="9525" marT="9525" marB="0" anchor="ctr">
                    <a:lnL>
                      <a:noFill/>
                    </a:lnL>
                    <a:lnR>
                      <a:noFill/>
                    </a:lnR>
                    <a:lnT>
                      <a:noFill/>
                    </a:lnT>
                    <a:lnB>
                      <a:noFill/>
                    </a:lnB>
                    <a:solidFill>
                      <a:srgbClr val="FF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Štětí</a:t>
                      </a:r>
                    </a:p>
                  </a:txBody>
                  <a:tcPr marL="9525" marR="9525" marT="9525" marB="0" anchor="ctr">
                    <a:lnL>
                      <a:noFill/>
                    </a:lnL>
                    <a:lnR>
                      <a:noFill/>
                    </a:lnR>
                    <a:lnT>
                      <a:noFill/>
                    </a:lnT>
                    <a:lnB>
                      <a:noFill/>
                    </a:lnB>
                    <a:solidFill>
                      <a:srgbClr val="FFFF66"/>
                    </a:solidFill>
                  </a:tcPr>
                </a:tc>
                <a:tc>
                  <a:txBody>
                    <a:bodyPr/>
                    <a:lstStyle/>
                    <a:p>
                      <a:pPr algn="ctr" fontAlgn="ctr"/>
                      <a:r>
                        <a:rPr lang="cs-CZ" sz="1050" b="1" i="0" u="none" strike="noStrike" dirty="0">
                          <a:solidFill>
                            <a:srgbClr val="000000"/>
                          </a:solidFill>
                          <a:effectLst/>
                          <a:latin typeface="Arial Black" panose="020B0A04020102020204" pitchFamily="34" charset="0"/>
                        </a:rPr>
                        <a:t>FK SEKO Louny/J. Chomutov</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a:solidFill>
                            <a:srgbClr val="000000"/>
                          </a:solidFill>
                          <a:effectLst/>
                          <a:latin typeface="Arial Black" panose="020B0A04020102020204" pitchFamily="34" charset="0"/>
                        </a:rPr>
                        <a:t>1.N</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1530237858"/>
                  </a:ext>
                </a:extLst>
              </a:tr>
              <a:tr h="178026">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741922847"/>
                  </a:ext>
                </a:extLst>
              </a:tr>
              <a:tr h="514075">
                <a:tc>
                  <a:txBody>
                    <a:bodyPr/>
                    <a:lstStyle/>
                    <a:p>
                      <a:pPr algn="ctr" fontAlgn="ctr"/>
                      <a:r>
                        <a:rPr lang="cs-CZ" sz="1000" b="1" i="0" u="none" strike="noStrike">
                          <a:solidFill>
                            <a:srgbClr val="000000"/>
                          </a:solidFill>
                          <a:effectLst/>
                          <a:latin typeface="Arial Black" panose="020B0A04020102020204" pitchFamily="34" charset="0"/>
                        </a:rPr>
                        <a:t>19.5.2018</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Black" panose="020B0A04020102020204" pitchFamily="34" charset="0"/>
                        </a:rPr>
                        <a:t>sobota</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Black" panose="020B0A04020102020204" pitchFamily="34" charset="0"/>
                        </a:rPr>
                        <a:t>10:00, 12:00</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a:t>
                      </a:r>
                      <a:r>
                        <a:rPr lang="cs-CZ" sz="1050" b="1" i="0" u="none" strike="noStrike" dirty="0" err="1">
                          <a:solidFill>
                            <a:srgbClr val="000000"/>
                          </a:solidFill>
                          <a:effectLst/>
                          <a:latin typeface="Arial Black" panose="020B0A04020102020204" pitchFamily="34" charset="0"/>
                        </a:rPr>
                        <a:t>Ervěnice</a:t>
                      </a:r>
                      <a:r>
                        <a:rPr lang="cs-CZ" sz="1050" b="1" i="0" u="none" strike="noStrike" dirty="0">
                          <a:solidFill>
                            <a:srgbClr val="000000"/>
                          </a:solidFill>
                          <a:effectLst/>
                          <a:latin typeface="Arial Black" panose="020B0A04020102020204" pitchFamily="34" charset="0"/>
                        </a:rPr>
                        <a:t>-Jirkov/L. Chomutov</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a:solidFill>
                            <a:srgbClr val="000000"/>
                          </a:solidFill>
                          <a:effectLst/>
                          <a:latin typeface="Arial Black" panose="020B0A04020102020204" pitchFamily="34" charset="0"/>
                        </a:rPr>
                        <a:t>SK Štětí</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Black" panose="020B0A04020102020204" pitchFamily="34" charset="0"/>
                        </a:rPr>
                        <a:t>2.N</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845730607"/>
                  </a:ext>
                </a:extLst>
              </a:tr>
              <a:tr h="178026">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dirty="0">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901012193"/>
                  </a:ext>
                </a:extLst>
              </a:tr>
              <a:tr h="450065">
                <a:tc>
                  <a:txBody>
                    <a:bodyPr/>
                    <a:lstStyle/>
                    <a:p>
                      <a:pPr algn="ctr" fontAlgn="ctr"/>
                      <a:r>
                        <a:rPr lang="cs-CZ" sz="1000" b="1" i="0" u="none" strike="noStrike">
                          <a:solidFill>
                            <a:srgbClr val="000000"/>
                          </a:solidFill>
                          <a:effectLst/>
                          <a:latin typeface="Arial Black" panose="020B0A04020102020204" pitchFamily="34" charset="0"/>
                        </a:rPr>
                        <a:t>27.5.2018</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effectLst/>
                          <a:latin typeface="Arial Black" panose="020B0A04020102020204" pitchFamily="34" charset="0"/>
                        </a:rPr>
                        <a:t>neděle</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effectLst/>
                          <a:latin typeface="Arial Black" panose="020B0A04020102020204" pitchFamily="34" charset="0"/>
                        </a:rPr>
                        <a:t>10:00, 11:45</a:t>
                      </a:r>
                    </a:p>
                  </a:txBody>
                  <a:tcPr marL="9525" marR="9525" marT="9525" marB="0" anchor="ctr">
                    <a:lnL>
                      <a:noFill/>
                    </a:lnL>
                    <a:lnR>
                      <a:noFill/>
                    </a:lnR>
                    <a:lnT>
                      <a:noFill/>
                    </a:lnT>
                    <a:lnB>
                      <a:noFill/>
                    </a:lnB>
                    <a:solidFill>
                      <a:srgbClr val="FF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Štětí</a:t>
                      </a:r>
                    </a:p>
                  </a:txBody>
                  <a:tcPr marL="9525" marR="9525" marT="9525" marB="0" anchor="ctr">
                    <a:lnL>
                      <a:noFill/>
                    </a:lnL>
                    <a:lnR>
                      <a:noFill/>
                    </a:lnR>
                    <a:lnT>
                      <a:noFill/>
                    </a:lnT>
                    <a:lnB>
                      <a:noFill/>
                    </a:lnB>
                    <a:solidFill>
                      <a:srgbClr val="FF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Strupčice</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a:solidFill>
                            <a:srgbClr val="000000"/>
                          </a:solidFill>
                          <a:effectLst/>
                          <a:latin typeface="Arial Black" panose="020B0A04020102020204" pitchFamily="34" charset="0"/>
                        </a:rPr>
                        <a:t>3.N</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3796287381"/>
                  </a:ext>
                </a:extLst>
              </a:tr>
              <a:tr h="178026">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229801338"/>
                  </a:ext>
                </a:extLst>
              </a:tr>
              <a:tr h="670097">
                <a:tc>
                  <a:txBody>
                    <a:bodyPr/>
                    <a:lstStyle/>
                    <a:p>
                      <a:pPr algn="ctr" fontAlgn="ctr"/>
                      <a:r>
                        <a:rPr lang="cs-CZ" sz="1000" b="1" i="0" u="none" strike="noStrike" dirty="0">
                          <a:solidFill>
                            <a:srgbClr val="000000"/>
                          </a:solidFill>
                          <a:effectLst/>
                          <a:latin typeface="Arial Black" panose="020B0A04020102020204" pitchFamily="34" charset="0"/>
                        </a:rPr>
                        <a:t>2.-3.6.2018</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Black" panose="020B0A04020102020204" pitchFamily="34" charset="0"/>
                        </a:rPr>
                        <a:t>sobota-neděle</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Black" panose="020B0A04020102020204" pitchFamily="34" charset="0"/>
                        </a:rPr>
                        <a:t>10:00, 11:45</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dirty="0">
                          <a:solidFill>
                            <a:srgbClr val="000000"/>
                          </a:solidFill>
                          <a:effectLst/>
                          <a:latin typeface="Arial Black" panose="020B0A04020102020204" pitchFamily="34" charset="0"/>
                        </a:rPr>
                        <a:t>FK SEKO Louny/J. Chomutov </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Štětí, </a:t>
                      </a:r>
                      <a:r>
                        <a:rPr lang="cs-CZ" sz="1050" b="1" i="0" u="none" strike="noStrike" dirty="0" err="1">
                          <a:solidFill>
                            <a:srgbClr val="000000"/>
                          </a:solidFill>
                          <a:effectLst/>
                          <a:latin typeface="Arial Black" panose="020B0A04020102020204" pitchFamily="34" charset="0"/>
                        </a:rPr>
                        <a:t>z.s</a:t>
                      </a:r>
                      <a:r>
                        <a:rPr lang="cs-CZ" sz="1050" b="1" i="0" u="none" strike="noStrike" dirty="0">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dirty="0">
                          <a:solidFill>
                            <a:srgbClr val="000000"/>
                          </a:solidFill>
                          <a:effectLst/>
                          <a:latin typeface="Arial Black" panose="020B0A04020102020204" pitchFamily="34" charset="0"/>
                        </a:rPr>
                        <a:t>4.N</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273675895"/>
                  </a:ext>
                </a:extLst>
              </a:tr>
              <a:tr h="178026">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949986466"/>
                  </a:ext>
                </a:extLst>
              </a:tr>
              <a:tr h="850124">
                <a:tc>
                  <a:txBody>
                    <a:bodyPr/>
                    <a:lstStyle/>
                    <a:p>
                      <a:pPr algn="ctr" fontAlgn="ctr"/>
                      <a:r>
                        <a:rPr lang="cs-CZ" sz="1000" b="1" i="0" u="none" strike="noStrike">
                          <a:solidFill>
                            <a:srgbClr val="000000"/>
                          </a:solidFill>
                          <a:effectLst/>
                          <a:latin typeface="Arial Black" panose="020B0A04020102020204" pitchFamily="34" charset="0"/>
                        </a:rPr>
                        <a:t>10.6.2018</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effectLst/>
                          <a:latin typeface="Arial Black" panose="020B0A04020102020204" pitchFamily="34" charset="0"/>
                        </a:rPr>
                        <a:t>neděle</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a:solidFill>
                            <a:srgbClr val="000000"/>
                          </a:solidFill>
                          <a:effectLst/>
                          <a:latin typeface="Arial Black" panose="020B0A04020102020204" pitchFamily="34" charset="0"/>
                        </a:rPr>
                        <a:t>10:00, 11:45</a:t>
                      </a:r>
                    </a:p>
                  </a:txBody>
                  <a:tcPr marL="9525" marR="9525" marT="9525" marB="0" anchor="ctr">
                    <a:lnL>
                      <a:noFill/>
                    </a:lnL>
                    <a:lnR>
                      <a:noFill/>
                    </a:lnR>
                    <a:lnT>
                      <a:noFill/>
                    </a:lnT>
                    <a:lnB>
                      <a:noFill/>
                    </a:lnB>
                    <a:solidFill>
                      <a:srgbClr val="FFFF66"/>
                    </a:solidFill>
                  </a:tcPr>
                </a:tc>
                <a:tc>
                  <a:txBody>
                    <a:bodyPr/>
                    <a:lstStyle/>
                    <a:p>
                      <a:pPr algn="ctr" fontAlgn="ctr"/>
                      <a:r>
                        <a:rPr lang="cs-CZ" sz="1050" b="1" i="0" u="none" strike="noStrike">
                          <a:solidFill>
                            <a:srgbClr val="000000"/>
                          </a:solidFill>
                          <a:effectLst/>
                          <a:latin typeface="Arial Black" panose="020B0A04020102020204" pitchFamily="34" charset="0"/>
                        </a:rPr>
                        <a:t>SK Štětí</a:t>
                      </a:r>
                    </a:p>
                  </a:txBody>
                  <a:tcPr marL="9525" marR="9525" marT="9525" marB="0" anchor="ctr">
                    <a:lnL>
                      <a:noFill/>
                    </a:lnL>
                    <a:lnR>
                      <a:noFill/>
                    </a:lnR>
                    <a:lnT>
                      <a:noFill/>
                    </a:lnT>
                    <a:lnB>
                      <a:noFill/>
                    </a:lnB>
                    <a:solidFill>
                      <a:srgbClr val="FF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a:t>
                      </a:r>
                      <a:r>
                        <a:rPr lang="cs-CZ" sz="1050" b="1" i="0" u="none" strike="noStrike" dirty="0" err="1">
                          <a:solidFill>
                            <a:srgbClr val="000000"/>
                          </a:solidFill>
                          <a:effectLst/>
                          <a:latin typeface="Arial Black" panose="020B0A04020102020204" pitchFamily="34" charset="0"/>
                        </a:rPr>
                        <a:t>Ervěnice</a:t>
                      </a:r>
                      <a:r>
                        <a:rPr lang="cs-CZ" sz="1050" b="1" i="0" u="none" strike="noStrike" dirty="0">
                          <a:solidFill>
                            <a:srgbClr val="000000"/>
                          </a:solidFill>
                          <a:effectLst/>
                          <a:latin typeface="Arial Black" panose="020B0A04020102020204" pitchFamily="34" charset="0"/>
                        </a:rPr>
                        <a:t>-Jirkov/L. Chomutov</a:t>
                      </a:r>
                    </a:p>
                  </a:txBody>
                  <a:tcPr marL="9525" marR="9525" marT="9525" marB="0" anchor="ctr">
                    <a:lnL>
                      <a:noFill/>
                    </a:lnL>
                    <a:lnR>
                      <a:noFill/>
                    </a:lnR>
                    <a:lnT>
                      <a:noFill/>
                    </a:lnT>
                    <a:lnB>
                      <a:noFill/>
                    </a:lnB>
                    <a:solidFill>
                      <a:srgbClr val="FFFF66"/>
                    </a:solidFill>
                  </a:tcPr>
                </a:tc>
                <a:tc>
                  <a:txBody>
                    <a:bodyPr/>
                    <a:lstStyle/>
                    <a:p>
                      <a:pPr algn="ctr" fontAlgn="ctr"/>
                      <a:r>
                        <a:rPr lang="cs-CZ" sz="1000" b="1" i="0" u="none" strike="noStrike" dirty="0">
                          <a:solidFill>
                            <a:srgbClr val="000000"/>
                          </a:solidFill>
                          <a:effectLst/>
                          <a:latin typeface="Arial Black" panose="020B0A04020102020204" pitchFamily="34" charset="0"/>
                        </a:rPr>
                        <a:t>5.N</a:t>
                      </a:r>
                    </a:p>
                  </a:txBody>
                  <a:tcPr marL="9525" marR="9525" marT="9525" marB="0" anchor="ctr">
                    <a:lnL>
                      <a:noFill/>
                    </a:lnL>
                    <a:lnR>
                      <a:noFill/>
                    </a:lnR>
                    <a:lnT>
                      <a:noFill/>
                    </a:lnT>
                    <a:lnB>
                      <a:noFill/>
                    </a:lnB>
                    <a:solidFill>
                      <a:srgbClr val="FFFF66"/>
                    </a:solidFill>
                  </a:tcPr>
                </a:tc>
                <a:extLst>
                  <a:ext uri="{0D108BD9-81ED-4DB2-BD59-A6C34878D82A}">
                    <a16:rowId xmlns:a16="http://schemas.microsoft.com/office/drawing/2014/main" val="3518831619"/>
                  </a:ext>
                </a:extLst>
              </a:tr>
              <a:tr h="178026">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50" b="1" i="0" u="none" strike="noStrike" dirty="0">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tc>
                  <a:txBody>
                    <a:bodyPr/>
                    <a:lstStyle/>
                    <a:p>
                      <a:pPr algn="ctr" fontAlgn="ctr"/>
                      <a:r>
                        <a:rPr lang="cs-CZ" sz="1000" b="1" i="0" u="none" strike="noStrike" dirty="0">
                          <a:solidFill>
                            <a:srgbClr val="000000"/>
                          </a:solidFill>
                          <a:effectLst/>
                          <a:latin typeface="Arial Black" panose="020B0A04020102020204" pitchFamily="34" charset="0"/>
                        </a:rPr>
                        <a:t> </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772286609"/>
                  </a:ext>
                </a:extLst>
              </a:tr>
              <a:tr h="570083">
                <a:tc>
                  <a:txBody>
                    <a:bodyPr/>
                    <a:lstStyle/>
                    <a:p>
                      <a:pPr algn="ctr" fontAlgn="ctr"/>
                      <a:r>
                        <a:rPr lang="cs-CZ" sz="1000" b="1" i="0" u="none" strike="noStrike">
                          <a:solidFill>
                            <a:srgbClr val="000000"/>
                          </a:solidFill>
                          <a:effectLst/>
                          <a:latin typeface="Arial Black" panose="020B0A04020102020204" pitchFamily="34" charset="0"/>
                        </a:rPr>
                        <a:t>17.6.2018</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Black" panose="020B0A04020102020204" pitchFamily="34" charset="0"/>
                        </a:rPr>
                        <a:t>neděle</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a:solidFill>
                            <a:srgbClr val="000000"/>
                          </a:solidFill>
                          <a:effectLst/>
                          <a:latin typeface="Arial Black" panose="020B0A04020102020204" pitchFamily="34" charset="0"/>
                        </a:rPr>
                        <a:t>10:30 , 12:15</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a:solidFill>
                            <a:srgbClr val="000000"/>
                          </a:solidFill>
                          <a:effectLst/>
                          <a:latin typeface="Arial Black" panose="020B0A04020102020204" pitchFamily="34" charset="0"/>
                        </a:rPr>
                        <a:t>SK Strupčice</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dirty="0">
                          <a:solidFill>
                            <a:srgbClr val="000000"/>
                          </a:solidFill>
                          <a:effectLst/>
                          <a:latin typeface="Arial Black" panose="020B0A04020102020204" pitchFamily="34" charset="0"/>
                        </a:rPr>
                        <a:t>SK Štětí</a:t>
                      </a:r>
                    </a:p>
                  </a:txBody>
                  <a:tcPr marL="9525" marR="9525" marT="9525" marB="0" anchor="ctr">
                    <a:lnL>
                      <a:noFill/>
                    </a:lnL>
                    <a:lnR>
                      <a:noFill/>
                    </a:lnR>
                    <a:lnT>
                      <a:noFill/>
                    </a:lnT>
                    <a:lnB>
                      <a:noFill/>
                    </a:lnB>
                    <a:solidFill>
                      <a:srgbClr val="99FF66"/>
                    </a:solidFill>
                  </a:tcPr>
                </a:tc>
                <a:tc>
                  <a:txBody>
                    <a:bodyPr/>
                    <a:lstStyle/>
                    <a:p>
                      <a:pPr algn="ctr" fontAlgn="ctr"/>
                      <a:r>
                        <a:rPr lang="cs-CZ" sz="1000" b="1" i="0" u="none" strike="noStrike" dirty="0">
                          <a:solidFill>
                            <a:srgbClr val="000000"/>
                          </a:solidFill>
                          <a:effectLst/>
                          <a:latin typeface="Arial Black" panose="020B0A04020102020204" pitchFamily="34" charset="0"/>
                        </a:rPr>
                        <a:t>6.N</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957448357"/>
                  </a:ext>
                </a:extLst>
              </a:tr>
            </a:tbl>
          </a:graphicData>
        </a:graphic>
      </p:graphicFrame>
      <p:pic>
        <p:nvPicPr>
          <p:cNvPr id="4" name="Obrázek 3"/>
          <p:cNvPicPr>
            <a:picLocks noChangeAspect="1"/>
          </p:cNvPicPr>
          <p:nvPr/>
        </p:nvPicPr>
        <p:blipFill>
          <a:blip r:embed="rId64"/>
          <a:stretch>
            <a:fillRect/>
          </a:stretch>
        </p:blipFill>
        <p:spPr>
          <a:xfrm>
            <a:off x="281439" y="595164"/>
            <a:ext cx="4492360" cy="2880000"/>
          </a:xfrm>
          <a:prstGeom prst="rect">
            <a:avLst/>
          </a:prstGeom>
          <a:ln w="28575">
            <a:solidFill>
              <a:srgbClr val="333300"/>
            </a:solidFill>
          </a:ln>
        </p:spPr>
      </p:pic>
      <p:sp>
        <p:nvSpPr>
          <p:cNvPr id="5" name="TextovéPole 4"/>
          <p:cNvSpPr txBox="1"/>
          <p:nvPr/>
        </p:nvSpPr>
        <p:spPr>
          <a:xfrm>
            <a:off x="288008" y="91108"/>
            <a:ext cx="4492360" cy="276999"/>
          </a:xfrm>
          <a:prstGeom prst="rect">
            <a:avLst/>
          </a:prstGeom>
          <a:solidFill>
            <a:srgbClr val="FFFF00"/>
          </a:solidFill>
          <a:effectLst>
            <a:softEdge rad="0"/>
          </a:effectLst>
        </p:spPr>
        <p:txBody>
          <a:bodyPr wrap="square" rtlCol="0">
            <a:spAutoFit/>
          </a:bodyPr>
          <a:lstStyle/>
          <a:p>
            <a:pPr algn="ctr"/>
            <a:r>
              <a:rPr lang="cs-CZ" dirty="0" smtClean="0">
                <a:latin typeface="Arial Black" panose="020B0A04020102020204" pitchFamily="34" charset="0"/>
              </a:rPr>
              <a:t>FK Bílina – SK Štětí  5.5.2018 foto Jiří </a:t>
            </a:r>
            <a:r>
              <a:rPr lang="cs-CZ" dirty="0" err="1" smtClean="0">
                <a:latin typeface="Arial Black" panose="020B0A04020102020204" pitchFamily="34" charset="0"/>
              </a:rPr>
              <a:t>Havner</a:t>
            </a:r>
            <a:r>
              <a:rPr lang="cs-CZ" dirty="0" smtClean="0">
                <a:latin typeface="Arial Black" panose="020B0A04020102020204" pitchFamily="34" charset="0"/>
              </a:rPr>
              <a:t> </a:t>
            </a:r>
          </a:p>
        </p:txBody>
      </p:sp>
      <p:pic>
        <p:nvPicPr>
          <p:cNvPr id="6" name="Obrázek 5"/>
          <p:cNvPicPr>
            <a:picLocks noChangeAspect="1"/>
          </p:cNvPicPr>
          <p:nvPr/>
        </p:nvPicPr>
        <p:blipFill>
          <a:blip r:embed="rId65"/>
          <a:stretch>
            <a:fillRect/>
          </a:stretch>
        </p:blipFill>
        <p:spPr>
          <a:xfrm>
            <a:off x="592064" y="3828063"/>
            <a:ext cx="3871109" cy="2823494"/>
          </a:xfrm>
          <a:prstGeom prst="rect">
            <a:avLst/>
          </a:prstGeom>
          <a:ln w="28575">
            <a:solidFill>
              <a:srgbClr val="333300"/>
            </a:solidFill>
          </a:ln>
        </p:spPr>
      </p:pic>
    </p:spTree>
  </p:cSld>
  <p:clrMapOvr>
    <a:masterClrMapping/>
  </p:clrMapOvr>
  <p:transition>
    <p:pull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419146" y="6932448"/>
            <a:ext cx="4294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11</a:t>
            </a:r>
          </a:p>
        </p:txBody>
      </p:sp>
      <p:sp>
        <p:nvSpPr>
          <p:cNvPr id="16" name="TextovéPole 15"/>
          <p:cNvSpPr txBox="1"/>
          <p:nvPr/>
        </p:nvSpPr>
        <p:spPr>
          <a:xfrm>
            <a:off x="1802777"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endParaRPr lang="cs-CZ" sz="800" dirty="0">
              <a:latin typeface="Bookman Old Style" pitchFamily="18" charset="0"/>
            </a:endParaRPr>
          </a:p>
        </p:txBody>
      </p:sp>
      <p:graphicFrame>
        <p:nvGraphicFramePr>
          <p:cNvPr id="6" name="Tabulka 5"/>
          <p:cNvGraphicFramePr>
            <a:graphicFrameLocks noGrp="1"/>
          </p:cNvGraphicFramePr>
          <p:nvPr>
            <p:extLst>
              <p:ext uri="{D42A27DB-BD31-4B8C-83A1-F6EECF244321}">
                <p14:modId xmlns:p14="http://schemas.microsoft.com/office/powerpoint/2010/main" val="2890397910"/>
              </p:ext>
            </p:extLst>
          </p:nvPr>
        </p:nvGraphicFramePr>
        <p:xfrm>
          <a:off x="143988" y="91112"/>
          <a:ext cx="4572128" cy="3168347"/>
        </p:xfrm>
        <a:graphic>
          <a:graphicData uri="http://schemas.openxmlformats.org/drawingml/2006/table">
            <a:tbl>
              <a:tblPr/>
              <a:tblGrid>
                <a:gridCol w="225948">
                  <a:extLst>
                    <a:ext uri="{9D8B030D-6E8A-4147-A177-3AD203B41FA5}">
                      <a16:colId xmlns:a16="http://schemas.microsoft.com/office/drawing/2014/main" val="1942352796"/>
                    </a:ext>
                  </a:extLst>
                </a:gridCol>
                <a:gridCol w="265822">
                  <a:extLst>
                    <a:ext uri="{9D8B030D-6E8A-4147-A177-3AD203B41FA5}">
                      <a16:colId xmlns:a16="http://schemas.microsoft.com/office/drawing/2014/main" val="2624062316"/>
                    </a:ext>
                  </a:extLst>
                </a:gridCol>
                <a:gridCol w="1784325">
                  <a:extLst>
                    <a:ext uri="{9D8B030D-6E8A-4147-A177-3AD203B41FA5}">
                      <a16:colId xmlns:a16="http://schemas.microsoft.com/office/drawing/2014/main" val="2833121773"/>
                    </a:ext>
                  </a:extLst>
                </a:gridCol>
                <a:gridCol w="239239">
                  <a:extLst>
                    <a:ext uri="{9D8B030D-6E8A-4147-A177-3AD203B41FA5}">
                      <a16:colId xmlns:a16="http://schemas.microsoft.com/office/drawing/2014/main" val="1170396945"/>
                    </a:ext>
                  </a:extLst>
                </a:gridCol>
                <a:gridCol w="239239">
                  <a:extLst>
                    <a:ext uri="{9D8B030D-6E8A-4147-A177-3AD203B41FA5}">
                      <a16:colId xmlns:a16="http://schemas.microsoft.com/office/drawing/2014/main" val="1207021582"/>
                    </a:ext>
                  </a:extLst>
                </a:gridCol>
                <a:gridCol w="189398">
                  <a:extLst>
                    <a:ext uri="{9D8B030D-6E8A-4147-A177-3AD203B41FA5}">
                      <a16:colId xmlns:a16="http://schemas.microsoft.com/office/drawing/2014/main" val="510306814"/>
                    </a:ext>
                  </a:extLst>
                </a:gridCol>
                <a:gridCol w="189398">
                  <a:extLst>
                    <a:ext uri="{9D8B030D-6E8A-4147-A177-3AD203B41FA5}">
                      <a16:colId xmlns:a16="http://schemas.microsoft.com/office/drawing/2014/main" val="2261060978"/>
                    </a:ext>
                  </a:extLst>
                </a:gridCol>
                <a:gridCol w="252531">
                  <a:extLst>
                    <a:ext uri="{9D8B030D-6E8A-4147-A177-3AD203B41FA5}">
                      <a16:colId xmlns:a16="http://schemas.microsoft.com/office/drawing/2014/main" val="1154392208"/>
                    </a:ext>
                  </a:extLst>
                </a:gridCol>
                <a:gridCol w="677844">
                  <a:extLst>
                    <a:ext uri="{9D8B030D-6E8A-4147-A177-3AD203B41FA5}">
                      <a16:colId xmlns:a16="http://schemas.microsoft.com/office/drawing/2014/main" val="2163198479"/>
                    </a:ext>
                  </a:extLst>
                </a:gridCol>
                <a:gridCol w="229271">
                  <a:extLst>
                    <a:ext uri="{9D8B030D-6E8A-4147-A177-3AD203B41FA5}">
                      <a16:colId xmlns:a16="http://schemas.microsoft.com/office/drawing/2014/main" val="4145671562"/>
                    </a:ext>
                  </a:extLst>
                </a:gridCol>
                <a:gridCol w="279113">
                  <a:extLst>
                    <a:ext uri="{9D8B030D-6E8A-4147-A177-3AD203B41FA5}">
                      <a16:colId xmlns:a16="http://schemas.microsoft.com/office/drawing/2014/main" val="2139191514"/>
                    </a:ext>
                  </a:extLst>
                </a:gridCol>
              </a:tblGrid>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02300996"/>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dirty="0">
                          <a:solidFill>
                            <a:srgbClr val="0000CC"/>
                          </a:solidFill>
                          <a:effectLst/>
                          <a:latin typeface="Calibri" panose="020F0502020204030204" pitchFamily="34" charset="0"/>
                        </a:rPr>
                        <a:t>Ústecký přebor starších žáků 2017/2018 po 18.kole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27036013"/>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Calibri" panose="020F0502020204030204" pitchFamily="34" charset="0"/>
                        </a:rPr>
                        <a:t>144:25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41594332"/>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FK Junior Děčín</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155:18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124407170"/>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Calibri" panose="020F0502020204030204" pitchFamily="34" charset="0"/>
                        </a:rPr>
                        <a:t>119:48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36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184695378"/>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78:47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34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861046477"/>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FK Neštěmice, z.s.</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93:42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37329500"/>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TJ Hvězda </a:t>
                      </a:r>
                      <a:r>
                        <a:rPr lang="cs-CZ" sz="1200" b="1" i="0" u="none" strike="noStrike" dirty="0" smtClean="0">
                          <a:solidFill>
                            <a:srgbClr val="000000"/>
                          </a:solidFill>
                          <a:effectLst/>
                          <a:latin typeface="Arial" panose="020B0604020202020204" pitchFamily="34" charset="0"/>
                        </a:rPr>
                        <a:t>Trnovany</a:t>
                      </a:r>
                      <a:endParaRPr lang="cs-CZ" sz="12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Calibri" panose="020F0502020204030204" pitchFamily="34" charset="0"/>
                        </a:rPr>
                        <a:t>52:51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15920463"/>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SK Sokol Brozany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Calibri" panose="020F0502020204030204" pitchFamily="34" charset="0"/>
                        </a:rPr>
                        <a:t>25:110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450433994"/>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effectLst/>
                          <a:latin typeface="Arial" panose="020B0604020202020204" pitchFamily="34" charset="0"/>
                        </a:rPr>
                        <a:t>FK Junior Děčín B</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Calibri" panose="020F0502020204030204" pitchFamily="34" charset="0"/>
                        </a:rPr>
                        <a:t>48:97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509025258"/>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MSK Trmice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29:152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09168819"/>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effectLst/>
                          <a:latin typeface="Arial" panose="020B0604020202020204" pitchFamily="34" charset="0"/>
                        </a:rPr>
                        <a:t>SK Junior/ FK Teplice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15:168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468098920"/>
                  </a:ext>
                </a:extLst>
              </a:tr>
              <a:tr h="243719">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13102856"/>
                  </a:ext>
                </a:extLst>
              </a:tr>
            </a:tbl>
          </a:graphicData>
        </a:graphic>
      </p:graphicFrame>
      <p:graphicFrame>
        <p:nvGraphicFramePr>
          <p:cNvPr id="7" name="Tabulka 6"/>
          <p:cNvGraphicFramePr>
            <a:graphicFrameLocks noGrp="1"/>
          </p:cNvGraphicFramePr>
          <p:nvPr>
            <p:extLst>
              <p:ext uri="{D42A27DB-BD31-4B8C-83A1-F6EECF244321}">
                <p14:modId xmlns:p14="http://schemas.microsoft.com/office/powerpoint/2010/main" val="3007749131"/>
              </p:ext>
            </p:extLst>
          </p:nvPr>
        </p:nvGraphicFramePr>
        <p:xfrm>
          <a:off x="143988" y="3727996"/>
          <a:ext cx="4572126" cy="2880317"/>
        </p:xfrm>
        <a:graphic>
          <a:graphicData uri="http://schemas.openxmlformats.org/drawingml/2006/table">
            <a:tbl>
              <a:tblPr/>
              <a:tblGrid>
                <a:gridCol w="325370">
                  <a:extLst>
                    <a:ext uri="{9D8B030D-6E8A-4147-A177-3AD203B41FA5}">
                      <a16:colId xmlns:a16="http://schemas.microsoft.com/office/drawing/2014/main" val="1483441865"/>
                    </a:ext>
                  </a:extLst>
                </a:gridCol>
                <a:gridCol w="284698">
                  <a:extLst>
                    <a:ext uri="{9D8B030D-6E8A-4147-A177-3AD203B41FA5}">
                      <a16:colId xmlns:a16="http://schemas.microsoft.com/office/drawing/2014/main" val="850509058"/>
                    </a:ext>
                  </a:extLst>
                </a:gridCol>
                <a:gridCol w="1860711">
                  <a:extLst>
                    <a:ext uri="{9D8B030D-6E8A-4147-A177-3AD203B41FA5}">
                      <a16:colId xmlns:a16="http://schemas.microsoft.com/office/drawing/2014/main" val="2402162492"/>
                    </a:ext>
                  </a:extLst>
                </a:gridCol>
                <a:gridCol w="230471">
                  <a:extLst>
                    <a:ext uri="{9D8B030D-6E8A-4147-A177-3AD203B41FA5}">
                      <a16:colId xmlns:a16="http://schemas.microsoft.com/office/drawing/2014/main" val="757606247"/>
                    </a:ext>
                  </a:extLst>
                </a:gridCol>
                <a:gridCol w="193188">
                  <a:extLst>
                    <a:ext uri="{9D8B030D-6E8A-4147-A177-3AD203B41FA5}">
                      <a16:colId xmlns:a16="http://schemas.microsoft.com/office/drawing/2014/main" val="2730857060"/>
                    </a:ext>
                  </a:extLst>
                </a:gridCol>
                <a:gridCol w="193188">
                  <a:extLst>
                    <a:ext uri="{9D8B030D-6E8A-4147-A177-3AD203B41FA5}">
                      <a16:colId xmlns:a16="http://schemas.microsoft.com/office/drawing/2014/main" val="1909476474"/>
                    </a:ext>
                  </a:extLst>
                </a:gridCol>
                <a:gridCol w="193188">
                  <a:extLst>
                    <a:ext uri="{9D8B030D-6E8A-4147-A177-3AD203B41FA5}">
                      <a16:colId xmlns:a16="http://schemas.microsoft.com/office/drawing/2014/main" val="528618647"/>
                    </a:ext>
                  </a:extLst>
                </a:gridCol>
                <a:gridCol w="193188">
                  <a:extLst>
                    <a:ext uri="{9D8B030D-6E8A-4147-A177-3AD203B41FA5}">
                      <a16:colId xmlns:a16="http://schemas.microsoft.com/office/drawing/2014/main" val="3008433733"/>
                    </a:ext>
                  </a:extLst>
                </a:gridCol>
                <a:gridCol w="474498">
                  <a:extLst>
                    <a:ext uri="{9D8B030D-6E8A-4147-A177-3AD203B41FA5}">
                      <a16:colId xmlns:a16="http://schemas.microsoft.com/office/drawing/2014/main" val="1614124683"/>
                    </a:ext>
                  </a:extLst>
                </a:gridCol>
                <a:gridCol w="366041">
                  <a:extLst>
                    <a:ext uri="{9D8B030D-6E8A-4147-A177-3AD203B41FA5}">
                      <a16:colId xmlns:a16="http://schemas.microsoft.com/office/drawing/2014/main" val="3863103179"/>
                    </a:ext>
                  </a:extLst>
                </a:gridCol>
                <a:gridCol w="257585">
                  <a:extLst>
                    <a:ext uri="{9D8B030D-6E8A-4147-A177-3AD203B41FA5}">
                      <a16:colId xmlns:a16="http://schemas.microsoft.com/office/drawing/2014/main" val="1907344977"/>
                    </a:ext>
                  </a:extLst>
                </a:gridCol>
              </a:tblGrid>
              <a:tr h="217056">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803534655"/>
                  </a:ext>
                </a:extLst>
              </a:tr>
              <a:tr h="25395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dirty="0">
                          <a:solidFill>
                            <a:srgbClr val="0000CC"/>
                          </a:solidFill>
                          <a:effectLst/>
                          <a:latin typeface="Calibri" panose="020F0502020204030204" pitchFamily="34" charset="0"/>
                        </a:rPr>
                        <a:t>Ústecký přebor mladších žáků 2017/2018 po 18.kole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14453602"/>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149:9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47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968057112"/>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MSK Trmice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100:28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50391403"/>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FK Neštěmice, </a:t>
                      </a:r>
                      <a:r>
                        <a:rPr lang="cs-CZ" sz="1200" b="1" i="0" u="none" strike="noStrike" dirty="0" err="1">
                          <a:solidFill>
                            <a:srgbClr val="000000"/>
                          </a:solidFill>
                          <a:effectLst/>
                          <a:latin typeface="Arial" panose="020B0604020202020204" pitchFamily="34" charset="0"/>
                        </a:rPr>
                        <a:t>z.s</a:t>
                      </a:r>
                      <a:r>
                        <a:rPr lang="cs-CZ" sz="1200" b="1"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94:36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85600907"/>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effectLst/>
                          <a:latin typeface="Arial" panose="020B0604020202020204" pitchFamily="34" charset="0"/>
                        </a:rPr>
                        <a:t>TJ Hvězda Trnovany, </a:t>
                      </a:r>
                      <a:r>
                        <a:rPr lang="cs-CZ" sz="1200" b="1" i="0" u="none" strike="noStrike" dirty="0" err="1">
                          <a:solidFill>
                            <a:srgbClr val="000000"/>
                          </a:solidFill>
                          <a:effectLst/>
                          <a:latin typeface="Arial" panose="020B0604020202020204" pitchFamily="34" charset="0"/>
                        </a:rPr>
                        <a:t>z.s</a:t>
                      </a:r>
                      <a:r>
                        <a:rPr lang="cs-CZ" sz="1200" b="1"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77:43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786510343"/>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51:55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560886123"/>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Calibri" panose="020F0502020204030204" pitchFamily="34" charset="0"/>
                        </a:rPr>
                        <a:t>38:86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effectLst/>
                          <a:latin typeface="Arial" panose="020B0604020202020204" pitchFamily="34" charset="0"/>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699419133"/>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SK Junior/ FK Teplice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Calibri" panose="020F0502020204030204" pitchFamily="34" charset="0"/>
                        </a:rPr>
                        <a:t>60:69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84902064"/>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Calibri" panose="020F0502020204030204" pitchFamily="34" charset="0"/>
                        </a:rPr>
                        <a:t>48:122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116705604"/>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effectLst/>
                          <a:latin typeface="Arial" panose="020B0604020202020204" pitchFamily="34" charset="0"/>
                        </a:rPr>
                        <a:t>FK Junior Děčín B</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Calibri" panose="020F0502020204030204" pitchFamily="34" charset="0"/>
                        </a:rPr>
                        <a:t>30:107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430310696"/>
                  </a:ext>
                </a:extLst>
              </a:tr>
              <a:tr h="21922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effectLst/>
                          <a:latin typeface="Arial" panose="020B0604020202020204" pitchFamily="34" charset="0"/>
                        </a:rPr>
                        <a:t>SK Sokol Brozany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effectLst/>
                          <a:latin typeface="Calibri" panose="020F0502020204030204" pitchFamily="34" charset="0"/>
                        </a:rPr>
                        <a:t>26:118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29987178"/>
                  </a:ext>
                </a:extLst>
              </a:tr>
              <a:tr h="217056">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175916783"/>
                  </a:ext>
                </a:extLst>
              </a:tr>
            </a:tbl>
          </a:graphicData>
        </a:graphic>
      </p:graphicFrame>
      <p:graphicFrame>
        <p:nvGraphicFramePr>
          <p:cNvPr id="3" name="Tabulka 2"/>
          <p:cNvGraphicFramePr>
            <a:graphicFrameLocks noGrp="1"/>
          </p:cNvGraphicFramePr>
          <p:nvPr>
            <p:extLst>
              <p:ext uri="{D42A27DB-BD31-4B8C-83A1-F6EECF244321}">
                <p14:modId xmlns:p14="http://schemas.microsoft.com/office/powerpoint/2010/main" val="2640578352"/>
              </p:ext>
            </p:extLst>
          </p:nvPr>
        </p:nvGraphicFramePr>
        <p:xfrm>
          <a:off x="5544592" y="91108"/>
          <a:ext cx="4579848" cy="2939415"/>
        </p:xfrm>
        <a:graphic>
          <a:graphicData uri="http://schemas.openxmlformats.org/drawingml/2006/table">
            <a:tbl>
              <a:tblPr/>
              <a:tblGrid>
                <a:gridCol w="223136">
                  <a:extLst>
                    <a:ext uri="{9D8B030D-6E8A-4147-A177-3AD203B41FA5}">
                      <a16:colId xmlns:a16="http://schemas.microsoft.com/office/drawing/2014/main" val="86411422"/>
                    </a:ext>
                  </a:extLst>
                </a:gridCol>
                <a:gridCol w="423956">
                  <a:extLst>
                    <a:ext uri="{9D8B030D-6E8A-4147-A177-3AD203B41FA5}">
                      <a16:colId xmlns:a16="http://schemas.microsoft.com/office/drawing/2014/main" val="549161561"/>
                    </a:ext>
                  </a:extLst>
                </a:gridCol>
                <a:gridCol w="1363913">
                  <a:extLst>
                    <a:ext uri="{9D8B030D-6E8A-4147-A177-3AD203B41FA5}">
                      <a16:colId xmlns:a16="http://schemas.microsoft.com/office/drawing/2014/main" val="1509772895"/>
                    </a:ext>
                  </a:extLst>
                </a:gridCol>
                <a:gridCol w="357016">
                  <a:extLst>
                    <a:ext uri="{9D8B030D-6E8A-4147-A177-3AD203B41FA5}">
                      <a16:colId xmlns:a16="http://schemas.microsoft.com/office/drawing/2014/main" val="3613706822"/>
                    </a:ext>
                  </a:extLst>
                </a:gridCol>
                <a:gridCol w="345859">
                  <a:extLst>
                    <a:ext uri="{9D8B030D-6E8A-4147-A177-3AD203B41FA5}">
                      <a16:colId xmlns:a16="http://schemas.microsoft.com/office/drawing/2014/main" val="140823071"/>
                    </a:ext>
                  </a:extLst>
                </a:gridCol>
                <a:gridCol w="223136">
                  <a:extLst>
                    <a:ext uri="{9D8B030D-6E8A-4147-A177-3AD203B41FA5}">
                      <a16:colId xmlns:a16="http://schemas.microsoft.com/office/drawing/2014/main" val="3263114012"/>
                    </a:ext>
                  </a:extLst>
                </a:gridCol>
                <a:gridCol w="223136">
                  <a:extLst>
                    <a:ext uri="{9D8B030D-6E8A-4147-A177-3AD203B41FA5}">
                      <a16:colId xmlns:a16="http://schemas.microsoft.com/office/drawing/2014/main" val="3158348299"/>
                    </a:ext>
                  </a:extLst>
                </a:gridCol>
                <a:gridCol w="223136">
                  <a:extLst>
                    <a:ext uri="{9D8B030D-6E8A-4147-A177-3AD203B41FA5}">
                      <a16:colId xmlns:a16="http://schemas.microsoft.com/office/drawing/2014/main" val="3617754463"/>
                    </a:ext>
                  </a:extLst>
                </a:gridCol>
                <a:gridCol w="557838">
                  <a:extLst>
                    <a:ext uri="{9D8B030D-6E8A-4147-A177-3AD203B41FA5}">
                      <a16:colId xmlns:a16="http://schemas.microsoft.com/office/drawing/2014/main" val="2396667957"/>
                    </a:ext>
                  </a:extLst>
                </a:gridCol>
                <a:gridCol w="359804">
                  <a:extLst>
                    <a:ext uri="{9D8B030D-6E8A-4147-A177-3AD203B41FA5}">
                      <a16:colId xmlns:a16="http://schemas.microsoft.com/office/drawing/2014/main" val="219031888"/>
                    </a:ext>
                  </a:extLst>
                </a:gridCol>
                <a:gridCol w="278918">
                  <a:extLst>
                    <a:ext uri="{9D8B030D-6E8A-4147-A177-3AD203B41FA5}">
                      <a16:colId xmlns:a16="http://schemas.microsoft.com/office/drawing/2014/main" val="3423882411"/>
                    </a:ext>
                  </a:extLst>
                </a:gridCol>
              </a:tblGrid>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041135505"/>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100" b="1" i="0" u="none" strike="noStrike">
                          <a:solidFill>
                            <a:srgbClr val="0000CC"/>
                          </a:solidFill>
                          <a:effectLst/>
                          <a:latin typeface="Calibri" panose="020F0502020204030204" pitchFamily="34" charset="0"/>
                        </a:rPr>
                        <a:t>Ústecký přebor dospělých 2017-2018 po 24. 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88104810"/>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dirty="0">
                          <a:solidFill>
                            <a:srgbClr val="000000"/>
                          </a:solidFill>
                          <a:effectLst/>
                          <a:latin typeface="Arial" panose="020B0604020202020204" pitchFamily="34" charset="0"/>
                        </a:rPr>
                        <a:t>Mostecký </a:t>
                      </a:r>
                      <a:r>
                        <a:rPr lang="cs-CZ" sz="1000" b="1" i="0" u="none" strike="noStrike" dirty="0" smtClean="0">
                          <a:solidFill>
                            <a:srgbClr val="000000"/>
                          </a:solidFill>
                          <a:effectLst/>
                          <a:latin typeface="Arial" panose="020B0604020202020204" pitchFamily="34" charset="0"/>
                        </a:rPr>
                        <a:t>FK</a:t>
                      </a:r>
                      <a:endParaRPr lang="cs-CZ" sz="10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83:31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effectLst/>
                          <a:latin typeface="Arial" panose="020B0604020202020204" pitchFamily="34" charset="0"/>
                        </a:rPr>
                        <a:t>57</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83405695"/>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FF0000"/>
                          </a:solidFill>
                          <a:effectLst/>
                          <a:latin typeface="Arial" panose="020B0604020202020204" pitchFamily="34" charset="0"/>
                        </a:rPr>
                        <a:t>SK </a:t>
                      </a:r>
                      <a:r>
                        <a:rPr lang="cs-CZ" sz="1000" b="1" i="0" u="none" strike="noStrike" dirty="0" smtClean="0">
                          <a:solidFill>
                            <a:srgbClr val="FF0000"/>
                          </a:solidFill>
                          <a:effectLst/>
                          <a:latin typeface="Arial" panose="020B0604020202020204" pitchFamily="34" charset="0"/>
                        </a:rPr>
                        <a:t>Štětí</a:t>
                      </a:r>
                      <a:endParaRPr lang="cs-CZ" sz="1000" b="1" i="0" u="none" strike="noStrike" dirty="0">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57:32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FF0000"/>
                          </a:solidFill>
                          <a:effectLst/>
                          <a:latin typeface="Arial" panose="020B0604020202020204" pitchFamily="34" charset="0"/>
                        </a:rPr>
                        <a:t>51</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883819408"/>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effectLst/>
                          <a:latin typeface="Arial" panose="020B0604020202020204" pitchFamily="34" charset="0"/>
                        </a:rPr>
                        <a:t>TJ Sokol Srbice</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50:40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effectLst/>
                          <a:latin typeface="Arial" panose="020B0604020202020204" pitchFamily="34" charset="0"/>
                        </a:rPr>
                        <a:t>41</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148649812"/>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effectLst/>
                          <a:latin typeface="Arial" panose="020B0604020202020204" pitchFamily="34" charset="0"/>
                        </a:rPr>
                        <a:t>SK Baník </a:t>
                      </a:r>
                      <a:r>
                        <a:rPr lang="cs-CZ" sz="800" b="1" i="0" u="none" strike="noStrike" dirty="0" smtClean="0">
                          <a:solidFill>
                            <a:srgbClr val="000000"/>
                          </a:solidFill>
                          <a:effectLst/>
                          <a:latin typeface="Arial" panose="020B0604020202020204" pitchFamily="34" charset="0"/>
                        </a:rPr>
                        <a:t>Modlany</a:t>
                      </a:r>
                      <a:endParaRPr lang="cs-CZ" sz="8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50:54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23933762"/>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SK STAP-TRATEC Vilémov</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44:30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267222709"/>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effectLst/>
                          <a:latin typeface="Arial" panose="020B0604020202020204" pitchFamily="34" charset="0"/>
                        </a:rPr>
                        <a:t>TJ Spartak </a:t>
                      </a:r>
                      <a:r>
                        <a:rPr lang="cs-CZ" sz="800" b="1" i="0" u="none" strike="noStrike" dirty="0" smtClean="0">
                          <a:solidFill>
                            <a:srgbClr val="000000"/>
                          </a:solidFill>
                          <a:effectLst/>
                          <a:latin typeface="Arial" panose="020B0604020202020204" pitchFamily="34" charset="0"/>
                        </a:rPr>
                        <a:t>Perštejn</a:t>
                      </a:r>
                      <a:endParaRPr lang="cs-CZ" sz="8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dirty="0">
                          <a:solidFill>
                            <a:srgbClr val="000000"/>
                          </a:solidFill>
                          <a:effectLst/>
                          <a:latin typeface="Arial" panose="020B0604020202020204" pitchFamily="34" charset="0"/>
                        </a:rPr>
                        <a:t>52:40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623757666"/>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TJ Krupka</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42:39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38</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21030923"/>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TJ H.Jiřetín /Litvínov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44:49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081160857"/>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a:solidFill>
                            <a:srgbClr val="000000"/>
                          </a:solidFill>
                          <a:effectLst/>
                          <a:latin typeface="Arial" panose="020B0604020202020204" pitchFamily="34" charset="0"/>
                        </a:rPr>
                        <a:t>FK Jílové</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31:49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25056258"/>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SK Brná, z.s.</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47:52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897858991"/>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dirty="0">
                          <a:solidFill>
                            <a:srgbClr val="000000"/>
                          </a:solidFill>
                          <a:effectLst/>
                          <a:latin typeface="Arial" panose="020B0604020202020204" pitchFamily="34" charset="0"/>
                        </a:rPr>
                        <a:t>FK </a:t>
                      </a:r>
                      <a:r>
                        <a:rPr lang="cs-CZ" sz="800" b="1" i="0" u="none" strike="noStrike" dirty="0" smtClean="0">
                          <a:solidFill>
                            <a:srgbClr val="000000"/>
                          </a:solidFill>
                          <a:effectLst/>
                          <a:latin typeface="Arial" panose="020B0604020202020204" pitchFamily="34" charset="0"/>
                        </a:rPr>
                        <a:t>Litoměřicko </a:t>
                      </a:r>
                      <a:r>
                        <a:rPr lang="cs-CZ" sz="800" b="1" i="0" u="none" strike="noStrike" dirty="0">
                          <a:solidFill>
                            <a:srgbClr val="000000"/>
                          </a:solidFill>
                          <a:effectLst/>
                          <a:latin typeface="Arial" panose="020B0604020202020204" pitchFamily="34" charset="0"/>
                        </a:rPr>
                        <a:t>B</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53:60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30</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748161191"/>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effectLst/>
                          <a:latin typeface="Arial" panose="020B0604020202020204" pitchFamily="34" charset="0"/>
                        </a:rPr>
                        <a:t>FK </a:t>
                      </a:r>
                      <a:r>
                        <a:rPr lang="cs-CZ" sz="800" b="1" i="0" u="none" strike="noStrike" dirty="0" err="1">
                          <a:solidFill>
                            <a:srgbClr val="000000"/>
                          </a:solidFill>
                          <a:effectLst/>
                          <a:latin typeface="Arial" panose="020B0604020202020204" pitchFamily="34" charset="0"/>
                        </a:rPr>
                        <a:t>Tatran</a:t>
                      </a:r>
                      <a:r>
                        <a:rPr lang="cs-CZ" sz="800" b="1" i="0" u="none" strike="noStrike" dirty="0">
                          <a:solidFill>
                            <a:srgbClr val="000000"/>
                          </a:solidFill>
                          <a:effectLst/>
                          <a:latin typeface="Arial" panose="020B0604020202020204" pitchFamily="34" charset="0"/>
                        </a:rPr>
                        <a:t> </a:t>
                      </a:r>
                      <a:r>
                        <a:rPr lang="cs-CZ" sz="800" b="1" i="0" u="none" strike="noStrike" dirty="0" smtClean="0">
                          <a:solidFill>
                            <a:srgbClr val="000000"/>
                          </a:solidFill>
                          <a:effectLst/>
                          <a:latin typeface="Arial" panose="020B0604020202020204" pitchFamily="34" charset="0"/>
                        </a:rPr>
                        <a:t>Kadaň</a:t>
                      </a:r>
                      <a:endParaRPr lang="cs-CZ" sz="8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41:60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392525537"/>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dirty="0">
                          <a:solidFill>
                            <a:srgbClr val="000000"/>
                          </a:solidFill>
                          <a:effectLst/>
                          <a:latin typeface="Arial" panose="020B0604020202020204" pitchFamily="34" charset="0"/>
                        </a:rPr>
                        <a:t>FK Slavoj </a:t>
                      </a:r>
                      <a:r>
                        <a:rPr lang="cs-CZ" sz="800" b="1" i="0" u="none" strike="noStrike" dirty="0" smtClean="0">
                          <a:solidFill>
                            <a:srgbClr val="000000"/>
                          </a:solidFill>
                          <a:effectLst/>
                          <a:latin typeface="Arial" panose="020B0604020202020204" pitchFamily="34" charset="0"/>
                        </a:rPr>
                        <a:t>Žatec</a:t>
                      </a:r>
                      <a:endParaRPr lang="cs-CZ" sz="8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43:63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29</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344832014"/>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effectLst/>
                          <a:latin typeface="Arial" panose="020B0604020202020204" pitchFamily="34" charset="0"/>
                        </a:rPr>
                        <a:t>Fotbalový klub Bílina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46:47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4481401"/>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33"/>
                    </a:solidFill>
                  </a:tcPr>
                </a:tc>
                <a:tc>
                  <a:txBody>
                    <a:bodyPr/>
                    <a:lstStyle/>
                    <a:p>
                      <a:pPr algn="l" fontAlgn="ctr"/>
                      <a:r>
                        <a:rPr lang="cs-CZ" sz="800" b="1" i="0" u="none" strike="noStrike" dirty="0">
                          <a:solidFill>
                            <a:srgbClr val="000000"/>
                          </a:solidFill>
                          <a:effectLst/>
                          <a:latin typeface="Arial" panose="020B0604020202020204" pitchFamily="34" charset="0"/>
                        </a:rPr>
                        <a:t>FK </a:t>
                      </a:r>
                      <a:r>
                        <a:rPr lang="cs-CZ" sz="800" b="1" i="0" u="none" strike="noStrike" dirty="0" smtClean="0">
                          <a:solidFill>
                            <a:srgbClr val="000000"/>
                          </a:solidFill>
                          <a:effectLst/>
                          <a:latin typeface="Arial" panose="020B0604020202020204" pitchFamily="34" charset="0"/>
                        </a:rPr>
                        <a:t>Neštěmice</a:t>
                      </a:r>
                      <a:endParaRPr lang="cs-CZ" sz="8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13</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44:71</a:t>
                      </a:r>
                    </a:p>
                  </a:txBody>
                  <a:tcPr marL="9525" marR="9525" marT="9525" marB="0" anchor="ctr">
                    <a:lnL>
                      <a:noFill/>
                    </a:lnL>
                    <a:lnR>
                      <a:noFill/>
                    </a:lnR>
                    <a:lnT>
                      <a:noFill/>
                    </a:lnT>
                    <a:lnB>
                      <a:noFill/>
                    </a:lnB>
                    <a:solidFill>
                      <a:srgbClr val="99FF33"/>
                    </a:solidFill>
                  </a:tcPr>
                </a:tc>
                <a:tc>
                  <a:txBody>
                    <a:bodyPr/>
                    <a:lstStyle/>
                    <a:p>
                      <a:pPr algn="ctr" fontAlgn="ctr"/>
                      <a:r>
                        <a:rPr lang="cs-CZ" sz="8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99FF33"/>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128891523"/>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16.</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effectLst/>
                          <a:latin typeface="Arial" panose="020B0604020202020204" pitchFamily="34" charset="0"/>
                        </a:rPr>
                        <a:t>FK Jiskra </a:t>
                      </a:r>
                      <a:r>
                        <a:rPr lang="cs-CZ" sz="800" b="1" i="0" u="none" strike="noStrike" dirty="0" smtClean="0">
                          <a:solidFill>
                            <a:srgbClr val="000000"/>
                          </a:solidFill>
                          <a:effectLst/>
                          <a:latin typeface="Arial" panose="020B0604020202020204" pitchFamily="34" charset="0"/>
                        </a:rPr>
                        <a:t>Modrá</a:t>
                      </a:r>
                      <a:endParaRPr lang="cs-CZ" sz="8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52:52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effectLst/>
                          <a:latin typeface="Arial" panose="020B0604020202020204" pitchFamily="34" charset="0"/>
                        </a:rPr>
                        <a:t>25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3915892825"/>
                  </a:ext>
                </a:extLst>
              </a:tr>
              <a:tr h="152400">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tc>
                  <a:txBody>
                    <a:bodyPr/>
                    <a:lstStyle/>
                    <a:p>
                      <a:pPr algn="l" fontAlgn="b"/>
                      <a:r>
                        <a:rPr lang="cs-CZ" sz="8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2752963548"/>
                  </a:ext>
                </a:extLst>
              </a:tr>
            </a:tbl>
          </a:graphicData>
        </a:graphic>
      </p:graphicFrame>
      <p:sp>
        <p:nvSpPr>
          <p:cNvPr id="4" name="TextovéPole 3"/>
          <p:cNvSpPr txBox="1"/>
          <p:nvPr/>
        </p:nvSpPr>
        <p:spPr>
          <a:xfrm>
            <a:off x="5544592" y="3259460"/>
            <a:ext cx="4579848" cy="3293209"/>
          </a:xfrm>
          <a:prstGeom prst="rect">
            <a:avLst/>
          </a:prstGeom>
          <a:blipFill>
            <a:blip r:embed="rId3"/>
            <a:tile tx="0" ty="0" sx="100000" sy="100000" flip="none" algn="tl"/>
          </a:blipFill>
          <a:effectLst>
            <a:softEdge rad="0"/>
          </a:effectLst>
        </p:spPr>
        <p:txBody>
          <a:bodyPr wrap="square" rtlCol="0">
            <a:spAutoFit/>
          </a:bodyPr>
          <a:lstStyle/>
          <a:p>
            <a:pPr algn="just"/>
            <a:r>
              <a:rPr lang="cs-CZ" sz="1300" dirty="0" smtClean="0">
                <a:latin typeface="Arial" panose="020B0604020202020204" pitchFamily="34" charset="0"/>
                <a:cs typeface="Arial" panose="020B0604020202020204" pitchFamily="34" charset="0"/>
              </a:rPr>
              <a:t>Tabulka je kompletní. Poslední 2 dohrávky se odehrály 8. května. O víkend Most vyhrál a Štětí prohrálo. Na čele je jasněji a odstup mezi oběma je 6 bodů. Další místa už jsou hodně vzdálena. Třetí jsou Srbice a čtvrté se stále, i přes tragické jaro, Modlany. Páté a šesté místo patří štikám jara. Vilémovu a Perštejnu, který vyhrál 5x za sebou. Na sedmém místě je Krupka, která do jara vstoupila skvěle, ale nyní pokulhává. S osmým místem jsou spokojeni v Horním Jiřetínem. Velká úleva zavládla v Jílovém, které v dohrávce doma proti Bílině vstřelilo vítěznou branku ve 2. minutě nastavení a záchranu mají doma. 36 bodů bude stačit.  Od 10.místa do 16., je rozdíl 6 bodů a všechna mužstva na těchto stupních v pořadí </a:t>
            </a:r>
            <a:r>
              <a:rPr lang="cs-CZ" sz="1300" dirty="0" err="1" smtClean="0">
                <a:latin typeface="Arial" panose="020B0604020202020204" pitchFamily="34" charset="0"/>
                <a:cs typeface="Arial" panose="020B0604020202020204" pitchFamily="34" charset="0"/>
              </a:rPr>
              <a:t>Brná</a:t>
            </a:r>
            <a:r>
              <a:rPr lang="cs-CZ" sz="1300" dirty="0" smtClean="0">
                <a:latin typeface="Arial" panose="020B0604020202020204" pitchFamily="34" charset="0"/>
                <a:cs typeface="Arial" panose="020B0604020202020204" pitchFamily="34" charset="0"/>
              </a:rPr>
              <a:t>, Litoměřicko B, Kadaň, Žatec i Bílina, musí bát. Nejhůře jsou na tom Neštěmice a poslední Modrá.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09477"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689229" y="693186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endParaRPr lang="cs-CZ" sz="800" dirty="0">
              <a:latin typeface="Bookman Old Style" pitchFamily="18" charset="0"/>
            </a:endParaRPr>
          </a:p>
        </p:txBody>
      </p:sp>
      <p:cxnSp>
        <p:nvCxnSpPr>
          <p:cNvPr id="16" name="Přímá spojovací šipka 15"/>
          <p:cNvCxnSpPr/>
          <p:nvPr/>
        </p:nvCxnSpPr>
        <p:spPr bwMode="auto">
          <a:xfrm>
            <a:off x="3384352" y="7075884"/>
            <a:ext cx="135991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895777"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874784" y="7019845"/>
            <a:ext cx="429448" cy="200055"/>
          </a:xfrm>
          <a:prstGeom prst="rect">
            <a:avLst/>
          </a:prstGeom>
          <a:noFill/>
          <a:ln>
            <a:solidFill>
              <a:schemeClr val="tx1"/>
            </a:solidFill>
          </a:ln>
        </p:spPr>
        <p:txBody>
          <a:bodyPr wrap="square" rtlCol="0">
            <a:spAutoFit/>
          </a:bodyPr>
          <a:lstStyle/>
          <a:p>
            <a:pPr algn="ctr"/>
            <a:r>
              <a:rPr lang="cs-CZ" sz="700" dirty="0">
                <a:latin typeface="Bookman Old Style" pitchFamily="18" charset="0"/>
              </a:rPr>
              <a:t>12</a:t>
            </a:r>
          </a:p>
        </p:txBody>
      </p:sp>
      <p:graphicFrame>
        <p:nvGraphicFramePr>
          <p:cNvPr id="17" name="Tabulka 16"/>
          <p:cNvGraphicFramePr>
            <a:graphicFrameLocks noGrp="1"/>
          </p:cNvGraphicFramePr>
          <p:nvPr>
            <p:extLst>
              <p:ext uri="{D42A27DB-BD31-4B8C-83A1-F6EECF244321}">
                <p14:modId xmlns:p14="http://schemas.microsoft.com/office/powerpoint/2010/main" val="2326448845"/>
              </p:ext>
            </p:extLst>
          </p:nvPr>
        </p:nvGraphicFramePr>
        <p:xfrm>
          <a:off x="5544591" y="3614971"/>
          <a:ext cx="4488959" cy="3144830"/>
        </p:xfrm>
        <a:graphic>
          <a:graphicData uri="http://schemas.openxmlformats.org/drawingml/2006/table">
            <a:tbl>
              <a:tblPr/>
              <a:tblGrid>
                <a:gridCol w="932907">
                  <a:extLst>
                    <a:ext uri="{9D8B030D-6E8A-4147-A177-3AD203B41FA5}">
                      <a16:colId xmlns:a16="http://schemas.microsoft.com/office/drawing/2014/main" val="3833038019"/>
                    </a:ext>
                  </a:extLst>
                </a:gridCol>
                <a:gridCol w="901461">
                  <a:extLst>
                    <a:ext uri="{9D8B030D-6E8A-4147-A177-3AD203B41FA5}">
                      <a16:colId xmlns:a16="http://schemas.microsoft.com/office/drawing/2014/main" val="3029987924"/>
                    </a:ext>
                  </a:extLst>
                </a:gridCol>
                <a:gridCol w="1037728">
                  <a:extLst>
                    <a:ext uri="{9D8B030D-6E8A-4147-A177-3AD203B41FA5}">
                      <a16:colId xmlns:a16="http://schemas.microsoft.com/office/drawing/2014/main" val="131389220"/>
                    </a:ext>
                  </a:extLst>
                </a:gridCol>
                <a:gridCol w="681336">
                  <a:extLst>
                    <a:ext uri="{9D8B030D-6E8A-4147-A177-3AD203B41FA5}">
                      <a16:colId xmlns:a16="http://schemas.microsoft.com/office/drawing/2014/main" val="2594604616"/>
                    </a:ext>
                  </a:extLst>
                </a:gridCol>
                <a:gridCol w="935527">
                  <a:extLst>
                    <a:ext uri="{9D8B030D-6E8A-4147-A177-3AD203B41FA5}">
                      <a16:colId xmlns:a16="http://schemas.microsoft.com/office/drawing/2014/main" val="963459223"/>
                    </a:ext>
                  </a:extLst>
                </a:gridCol>
              </a:tblGrid>
              <a:tr h="803255">
                <a:tc gridSpan="3">
                  <a:txBody>
                    <a:bodyPr/>
                    <a:lstStyle/>
                    <a:p>
                      <a:pPr algn="ctr" rtl="0" fontAlgn="ctr"/>
                      <a:r>
                        <a:rPr lang="cs-CZ" sz="1600" b="1" i="0" u="none" strike="noStrike" dirty="0">
                          <a:solidFill>
                            <a:srgbClr val="000000"/>
                          </a:solidFill>
                          <a:effectLst/>
                          <a:latin typeface="Arial Black" panose="020B0A04020102020204" pitchFamily="34" charset="0"/>
                        </a:rPr>
                        <a:t>Výsledky 18. kola Ústeckého přeboru starších a mladších žáků</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hMerge="1">
                  <a:txBody>
                    <a:bodyPr/>
                    <a:lstStyle/>
                    <a:p>
                      <a:endParaRPr lang="cs-CZ"/>
                    </a:p>
                  </a:txBody>
                  <a:tcPr/>
                </a:tc>
                <a:tc hMerge="1">
                  <a:txBody>
                    <a:bodyPr/>
                    <a:lstStyle/>
                    <a:p>
                      <a:endParaRPr lang="cs-CZ"/>
                    </a:p>
                  </a:txBody>
                  <a:tcPr/>
                </a:tc>
                <a:tc>
                  <a:txBody>
                    <a:bodyPr/>
                    <a:lstStyle/>
                    <a:p>
                      <a:pPr algn="ctr" rtl="0" fontAlgn="ctr"/>
                      <a:r>
                        <a:rPr lang="cs-CZ" sz="900" b="1" i="0" u="none" strike="noStrike" dirty="0">
                          <a:solidFill>
                            <a:srgbClr val="000000"/>
                          </a:solidFill>
                          <a:effectLst/>
                          <a:latin typeface="Arial Black" panose="020B0A04020102020204" pitchFamily="34" charset="0"/>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rtl="0" fontAlgn="ctr"/>
                      <a:r>
                        <a:rPr lang="cs-CZ" sz="900" b="1" i="0" u="none" strike="noStrike">
                          <a:solidFill>
                            <a:srgbClr val="000000"/>
                          </a:solidFill>
                          <a:effectLst/>
                          <a:latin typeface="Arial Black" panose="020B0A04020102020204" pitchFamily="34" charset="0"/>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269496120"/>
                  </a:ext>
                </a:extLst>
              </a:tr>
              <a:tr h="432522">
                <a:tc>
                  <a:txBody>
                    <a:bodyPr/>
                    <a:lstStyle/>
                    <a:p>
                      <a:pPr algn="ctr" rtl="0" fontAlgn="ctr"/>
                      <a:r>
                        <a:rPr lang="cs-CZ" sz="900" b="1" i="0" u="none" strike="noStrike">
                          <a:solidFill>
                            <a:srgbClr val="000000"/>
                          </a:solidFill>
                          <a:effectLst/>
                          <a:latin typeface="Arial" panose="020B0604020202020204" pitchFamily="34" charset="0"/>
                        </a:rPr>
                        <a:t>14.04.2018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TJ Krupka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TJ Hvězda Trnovany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06817740"/>
                  </a:ext>
                </a:extLst>
              </a:tr>
              <a:tr h="432522">
                <a:tc>
                  <a:txBody>
                    <a:bodyPr/>
                    <a:lstStyle/>
                    <a:p>
                      <a:pPr algn="ctr" rtl="0" fontAlgn="ctr"/>
                      <a:r>
                        <a:rPr lang="cs-CZ" sz="900" b="1" i="0" u="none" strike="noStrike">
                          <a:solidFill>
                            <a:srgbClr val="000000"/>
                          </a:solidFill>
                          <a:effectLst/>
                          <a:latin typeface="Arial" panose="020B0604020202020204" pitchFamily="34" charset="0"/>
                        </a:rPr>
                        <a:t>15.04.2018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dirty="0">
                          <a:solidFill>
                            <a:srgbClr val="000000"/>
                          </a:solidFill>
                          <a:effectLst/>
                          <a:latin typeface="Arial" panose="020B0604020202020204" pitchFamily="34" charset="0"/>
                        </a:rPr>
                        <a:t>FK JUNIOR Děčín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SK Sokol Brozany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dirty="0">
                          <a:solidFill>
                            <a:srgbClr val="000000"/>
                          </a:solidFill>
                          <a:effectLst/>
                          <a:latin typeface="Arial" panose="020B0604020202020204" pitchFamily="34" charset="0"/>
                        </a:rPr>
                        <a:t>18:0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38334379"/>
                  </a:ext>
                </a:extLst>
              </a:tr>
              <a:tr h="432522">
                <a:tc>
                  <a:txBody>
                    <a:bodyPr/>
                    <a:lstStyle/>
                    <a:p>
                      <a:pPr algn="ctr" rtl="0" fontAlgn="ctr"/>
                      <a:r>
                        <a:rPr lang="cs-CZ" sz="900" b="1" i="0" u="none" strike="noStrike">
                          <a:solidFill>
                            <a:srgbClr val="000000"/>
                          </a:solidFill>
                          <a:effectLst/>
                          <a:latin typeface="Arial" panose="020B0604020202020204" pitchFamily="34" charset="0"/>
                        </a:rPr>
                        <a:t>15.04.2018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FK ČL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MSK Trmice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39936104"/>
                  </a:ext>
                </a:extLst>
              </a:tr>
              <a:tr h="611487">
                <a:tc>
                  <a:txBody>
                    <a:bodyPr/>
                    <a:lstStyle/>
                    <a:p>
                      <a:pPr algn="ctr" rtl="0" fontAlgn="ctr"/>
                      <a:r>
                        <a:rPr lang="cs-CZ" sz="900" b="1" i="0" u="none" strike="noStrike">
                          <a:solidFill>
                            <a:srgbClr val="000000"/>
                          </a:solidFill>
                          <a:effectLst/>
                          <a:latin typeface="Arial" panose="020B0604020202020204" pitchFamily="34" charset="0"/>
                        </a:rPr>
                        <a:t>15.04.2018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SK Junior Teplice/FK Teplice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FK JUNIOR Děčín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dirty="0">
                          <a:solidFill>
                            <a:srgbClr val="000000"/>
                          </a:solidFill>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122231002"/>
                  </a:ext>
                </a:extLst>
              </a:tr>
              <a:tr h="432522">
                <a:tc>
                  <a:txBody>
                    <a:bodyPr/>
                    <a:lstStyle/>
                    <a:p>
                      <a:pPr algn="ctr" rtl="0" fontAlgn="ctr"/>
                      <a:r>
                        <a:rPr lang="cs-CZ" sz="900" b="1" i="0" u="none" strike="noStrike" dirty="0">
                          <a:solidFill>
                            <a:srgbClr val="000000"/>
                          </a:solidFill>
                          <a:effectLst/>
                          <a:latin typeface="Arial" panose="020B0604020202020204" pitchFamily="34" charset="0"/>
                        </a:rPr>
                        <a:t>15.04.2018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dirty="0">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dirty="0">
                          <a:solidFill>
                            <a:srgbClr val="000000"/>
                          </a:solidFill>
                          <a:effectLst/>
                          <a:latin typeface="Arial" panose="020B0604020202020204" pitchFamily="34" charset="0"/>
                        </a:rPr>
                        <a:t>ASK Lovosice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dirty="0">
                          <a:solidFill>
                            <a:srgbClr val="000000"/>
                          </a:solidFill>
                          <a:effectLs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cs-CZ" sz="1200" b="1" i="0" u="none" strike="noStrike" dirty="0">
                          <a:solidFill>
                            <a:srgbClr val="000000"/>
                          </a:solidFill>
                          <a:effectLst/>
                          <a:latin typeface="Arial" panose="020B0604020202020204" pitchFamily="34" charset="0"/>
                        </a:rPr>
                        <a:t>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37237334"/>
                  </a:ext>
                </a:extLst>
              </a:tr>
            </a:tbl>
          </a:graphicData>
        </a:graphic>
      </p:graphicFrame>
      <p:sp>
        <p:nvSpPr>
          <p:cNvPr id="3" name="TextovéPole 2"/>
          <p:cNvSpPr txBox="1"/>
          <p:nvPr/>
        </p:nvSpPr>
        <p:spPr>
          <a:xfrm>
            <a:off x="5544592" y="261611"/>
            <a:ext cx="4484898" cy="2862322"/>
          </a:xfrm>
          <a:prstGeom prst="rect">
            <a:avLst/>
          </a:prstGeom>
          <a:pattFill prst="solidDmnd">
            <a:fgClr>
              <a:srgbClr val="CCFFCC"/>
            </a:fgClr>
            <a:bgClr>
              <a:schemeClr val="bg1"/>
            </a:bgClr>
          </a:pattFill>
          <a:effectLst>
            <a:softEdge rad="0"/>
          </a:effectLst>
        </p:spPr>
        <p:txBody>
          <a:bodyPr wrap="square" rtlCol="0">
            <a:spAutoFit/>
          </a:bodyPr>
          <a:lstStyle/>
          <a:p>
            <a:pPr algn="ctr"/>
            <a:r>
              <a:rPr lang="cs-CZ" sz="2000" dirty="0" smtClean="0">
                <a:solidFill>
                  <a:srgbClr val="990099"/>
                </a:solidFill>
                <a:latin typeface="Arial Black" panose="020B0A04020102020204" pitchFamily="34" charset="0"/>
              </a:rPr>
              <a:t>Poslední kolo Ústeckého přeboru starších a mladších žáků už toho v tabulce moc nezměnilo. Starší žáky Štětí i přes porážku v posledním kole může těšit, že si zajistili 3. místem účast ve finálové skupině, kde se bude hrát o přeborníka kraje </a:t>
            </a:r>
          </a:p>
        </p:txBody>
      </p:sp>
      <p:sp>
        <p:nvSpPr>
          <p:cNvPr id="12" name="TextovéPole 11"/>
          <p:cNvSpPr txBox="1"/>
          <p:nvPr/>
        </p:nvSpPr>
        <p:spPr>
          <a:xfrm>
            <a:off x="215999" y="694456"/>
            <a:ext cx="4528271" cy="6264000"/>
          </a:xfrm>
          <a:prstGeom prst="rect">
            <a:avLst/>
          </a:prstGeom>
          <a:solidFill>
            <a:schemeClr val="bg2">
              <a:lumMod val="20000"/>
              <a:lumOff val="80000"/>
            </a:schemeClr>
          </a:solidFill>
        </p:spPr>
        <p:txBody>
          <a:bodyPr wrap="square" rtlCol="0">
            <a:spAutoFit/>
          </a:bodyPr>
          <a:lstStyle/>
          <a:p>
            <a:pPr algn="ctr"/>
            <a:r>
              <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 </a:t>
            </a:r>
            <a:r>
              <a:rPr lang="cs-CZ" sz="1400" u="sng" dirty="0" err="1">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Tatran</a:t>
            </a:r>
            <a:r>
              <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Kadaň - </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 Slavoj Žatec  2:1(2:0)</a:t>
            </a:r>
            <a:endPar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sz="1100" dirty="0">
                <a:latin typeface="Arial" panose="020B0604020202020204" pitchFamily="34" charset="0"/>
                <a:cs typeface="Arial" panose="020B0604020202020204" pitchFamily="34" charset="0"/>
              </a:rPr>
              <a:t>důležité </a:t>
            </a:r>
            <a:r>
              <a:rPr lang="cs-CZ" sz="1100" dirty="0" smtClean="0">
                <a:latin typeface="Arial" panose="020B0604020202020204" pitchFamily="34" charset="0"/>
                <a:cs typeface="Arial" panose="020B0604020202020204" pitchFamily="34" charset="0"/>
              </a:rPr>
              <a:t>utkání pro obě mužstva v boji o záchranu lépe vyšel domácím. Jejich první branku vstřelil Kolář a druhou přidal Šebek. Hosté už jen snížili na konečných 2:1 4 minuty před koncem.</a:t>
            </a:r>
          </a:p>
          <a:p>
            <a:pPr algn="ct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Mostecký </a:t>
            </a:r>
            <a:r>
              <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a:t>
            </a:r>
            <a:r>
              <a:rPr lang="cs-CZ" sz="1400" b="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TJ Krupka 4:1(2:0) </a:t>
            </a:r>
            <a:endPar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sz="1100" dirty="0" smtClean="0">
                <a:latin typeface="Arial" panose="020B0604020202020204" pitchFamily="34" charset="0"/>
                <a:cs typeface="Arial" panose="020B0604020202020204" pitchFamily="34" charset="0"/>
              </a:rPr>
              <a:t>Krupka na jaře nejprve 5x za sebou vyhrála, aby teď za sebou 4x nevyhrála. Most od úvodních minut kraloval a bylo jen otázkou času, kdy se prosadí. Druhá půle už domácím patřila i střelecky.  </a:t>
            </a:r>
          </a:p>
          <a:p>
            <a:pPr algn="ct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 </a:t>
            </a:r>
            <a:r>
              <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Litoměřicko B - </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SK </a:t>
            </a:r>
            <a:r>
              <a:rPr lang="cs-CZ" sz="1400" u="sng" dirty="0" err="1"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Brná</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3:2(2:1)  4:2 PK</a:t>
            </a:r>
            <a:endPar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sz="1100" dirty="0" smtClean="0">
                <a:latin typeface="Arial" panose="020B0604020202020204" pitchFamily="34" charset="0"/>
                <a:cs typeface="Arial" panose="020B0604020202020204" pitchFamily="34" charset="0"/>
              </a:rPr>
              <a:t>Hosté 2x dotahovali. V 65. minutě vyrovnával Jan Králík a protože už pak žádný gól nepadl, tak se kopaly penalty s lepším koncem pro Litoměřicko. </a:t>
            </a:r>
          </a:p>
          <a:p>
            <a:pPr algn="ctr"/>
            <a:r>
              <a:rPr lang="cs-CZ" sz="16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 Bílina</a:t>
            </a:r>
            <a:r>
              <a:rPr lang="cs-CZ" sz="16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cs-CZ" sz="16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SK Štětí 6:1(2:1)</a:t>
            </a:r>
            <a:r>
              <a:rPr lang="cs-CZ" sz="1600"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just"/>
            <a:r>
              <a:rPr lang="cs-CZ" sz="1100" dirty="0" smtClean="0">
                <a:latin typeface="Arial" panose="020B0604020202020204" pitchFamily="34" charset="0"/>
                <a:cs typeface="Arial" panose="020B0604020202020204" pitchFamily="34" charset="0"/>
              </a:rPr>
              <a:t>Štětí si odvezlo pěknou nakládačku. Vedlo sice 1:0, ale pak začal úřadovat Tůma a skóre se nezadržitelně začalo měnit ve prospěch domácích. </a:t>
            </a:r>
          </a:p>
          <a:p>
            <a:pPr algn="just"/>
            <a:r>
              <a:rPr lang="cs-CZ" sz="1100"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1600"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FK Jiskra Modrá – SK Baník Modlany 4:1(3:0) </a:t>
            </a:r>
            <a:endPar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dirty="0" smtClean="0">
                <a:latin typeface="Arial" panose="020B0604020202020204" pitchFamily="34" charset="0"/>
                <a:cs typeface="Arial" panose="020B0604020202020204" pitchFamily="34" charset="0"/>
              </a:rPr>
              <a:t>domácí čekali na vítězství 3 zápasy. Proti trápícím se Modlanům to měli o  dost ulehčení, 3 brankami se o vítězství postaral Michal Karlík. </a:t>
            </a:r>
          </a:p>
          <a:p>
            <a:pPr algn="ct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 ČL Neštěmice - </a:t>
            </a:r>
            <a:r>
              <a:rPr lang="cs-CZ" sz="1400" u="sng" dirty="0" err="1"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H.Jiřetín</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 </a:t>
            </a:r>
            <a:r>
              <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Litvínov </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3:2(1:0)</a:t>
            </a:r>
            <a:endPar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sz="1100" dirty="0" smtClean="0">
                <a:latin typeface="Arial" panose="020B0604020202020204" pitchFamily="34" charset="0"/>
                <a:cs typeface="Arial" panose="020B0604020202020204" pitchFamily="34" charset="0"/>
              </a:rPr>
              <a:t>domácí trenér Beran hodnotil vítězství jako zcela zasloužené. Průběh zápasu ale zase až tak jasný nebyl. </a:t>
            </a:r>
            <a:r>
              <a:rPr lang="cs-CZ" sz="1100" dirty="0" err="1" smtClean="0">
                <a:latin typeface="Arial" panose="020B0604020202020204" pitchFamily="34" charset="0"/>
                <a:cs typeface="Arial" panose="020B0604020202020204" pitchFamily="34" charset="0"/>
              </a:rPr>
              <a:t>Flemmr</a:t>
            </a:r>
            <a:r>
              <a:rPr lang="cs-CZ" sz="1100" dirty="0" smtClean="0">
                <a:latin typeface="Arial" panose="020B0604020202020204" pitchFamily="34" charset="0"/>
                <a:cs typeface="Arial" panose="020B0604020202020204" pitchFamily="34" charset="0"/>
              </a:rPr>
              <a:t> z závěru snížil na 2:3 a domácí se museli ještě v úplném konci strachovat.    </a:t>
            </a:r>
          </a:p>
          <a:p>
            <a:pPr algn="ct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FK Jílové</a:t>
            </a:r>
            <a:r>
              <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TJ Spartak Perštejn   </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1:3(0:1) </a:t>
            </a:r>
            <a:endPar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sz="1100" dirty="0" smtClean="0">
                <a:latin typeface="Arial" panose="020B0604020202020204" pitchFamily="34" charset="0"/>
                <a:cs typeface="Arial" panose="020B0604020202020204" pitchFamily="34" charset="0"/>
              </a:rPr>
              <a:t>Páté vítězství hostů v řadě. Jílové 11 minut před koncem, i když hrálo o 1 vyloučeného oslabeno, vyrovnalo na 1:1. Závěr ale patřil opět hostům. Góly Kroka a Saláka znamenaly výsledek 3:1.</a:t>
            </a:r>
          </a:p>
          <a:p>
            <a:pPr algn="ct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SK STAP Vilémov</a:t>
            </a:r>
            <a:r>
              <a:rPr lang="cs-CZ" sz="1400" b="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TJ Sokol Srbice  </a:t>
            </a:r>
            <a:r>
              <a:rPr lang="cs-CZ" sz="1400" u="sng" dirty="0" smtClean="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4:0(0:0) </a:t>
            </a:r>
            <a:endParaRPr lang="cs-CZ" sz="1400" u="sng"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cs-CZ" sz="1100" dirty="0" smtClean="0">
                <a:latin typeface="Arial" panose="020B0604020202020204" pitchFamily="34" charset="0"/>
                <a:cs typeface="Arial" panose="020B0604020202020204" pitchFamily="34" charset="0"/>
              </a:rPr>
              <a:t>Poločasový výsledek zdaleka nenasvědčoval, že z toho ve 2. poločase bude koncert pro domácí. Hosté s ve 2. poločase zcela odpadli a domácí publikum se mohlo radovat z pěkných gólů svého týmu.</a:t>
            </a:r>
          </a:p>
        </p:txBody>
      </p:sp>
      <p:sp>
        <p:nvSpPr>
          <p:cNvPr id="2" name="TextovéPole 1"/>
          <p:cNvSpPr txBox="1"/>
          <p:nvPr/>
        </p:nvSpPr>
        <p:spPr>
          <a:xfrm>
            <a:off x="217301" y="19100"/>
            <a:ext cx="4526969" cy="646331"/>
          </a:xfrm>
          <a:prstGeom prst="rect">
            <a:avLst/>
          </a:prstGeom>
          <a:solidFill>
            <a:srgbClr val="3F0D40"/>
          </a:solidFill>
          <a:effectLst>
            <a:glow rad="101600">
              <a:srgbClr val="FFFF66">
                <a:alpha val="40000"/>
              </a:srgbClr>
            </a:glow>
            <a:softEdge rad="0"/>
          </a:effectLst>
        </p:spPr>
        <p:txBody>
          <a:bodyPr wrap="square" rtlCol="0">
            <a:spAutoFit/>
          </a:bodyPr>
          <a:lstStyle/>
          <a:p>
            <a:pPr algn="ctr"/>
            <a:r>
              <a:rPr lang="cs-CZ" sz="1800" dirty="0" smtClean="0">
                <a:solidFill>
                  <a:schemeClr val="bg1"/>
                </a:solidFill>
                <a:latin typeface="Arial Black" panose="020B0A04020102020204" pitchFamily="34" charset="0"/>
              </a:rPr>
              <a:t>Ve 24. kole přeboru vyhráli hosté jen jednou</a:t>
            </a:r>
            <a:endParaRPr lang="cs-CZ" sz="2000" dirty="0" smtClean="0">
              <a:solidFill>
                <a:schemeClr val="bg1"/>
              </a:solidFill>
              <a:latin typeface="Arial Black" panose="020B0A040201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13</a:t>
            </a:r>
          </a:p>
        </p:txBody>
      </p:sp>
      <p:sp>
        <p:nvSpPr>
          <p:cNvPr id="15" name="TextovéPole 14"/>
          <p:cNvSpPr txBox="1"/>
          <p:nvPr/>
        </p:nvSpPr>
        <p:spPr>
          <a:xfrm>
            <a:off x="1656160" y="70021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endParaRPr lang="cs-CZ" sz="800" dirty="0">
              <a:latin typeface="Bookman Old Style" pitchFamily="18" charset="0"/>
            </a:endParaRPr>
          </a:p>
        </p:txBody>
      </p:sp>
      <p:sp>
        <p:nvSpPr>
          <p:cNvPr id="5" name="Obdélník 4"/>
          <p:cNvSpPr/>
          <p:nvPr/>
        </p:nvSpPr>
        <p:spPr>
          <a:xfrm>
            <a:off x="143992" y="1171228"/>
            <a:ext cx="4589002" cy="5601533"/>
          </a:xfrm>
          <a:prstGeom prst="rect">
            <a:avLst/>
          </a:prstGeom>
        </p:spPr>
        <p:txBody>
          <a:bodyPr wrap="square">
            <a:spAutoFit/>
          </a:bodyPr>
          <a:lstStyle/>
          <a:p>
            <a:pPr algn="ctr">
              <a:spcAft>
                <a:spcPts val="0"/>
              </a:spcAft>
            </a:pPr>
            <a:r>
              <a:rPr lang="cs-CZ" sz="2000" u="sng" dirty="0">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cs typeface="Arial" panose="020B0604020202020204" pitchFamily="34" charset="0"/>
              </a:rPr>
              <a:t>SK </a:t>
            </a:r>
            <a:r>
              <a:rPr lang="cs-CZ" sz="2000" u="sng" dirty="0" smtClean="0">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cs typeface="Arial" panose="020B0604020202020204" pitchFamily="34" charset="0"/>
              </a:rPr>
              <a:t>Štětí - ASK Lovosice</a:t>
            </a:r>
            <a:r>
              <a:rPr lang="cs-CZ" sz="2000" dirty="0">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cs typeface="Arial" panose="020B0604020202020204" pitchFamily="34" charset="0"/>
              </a:rPr>
              <a:t> </a:t>
            </a:r>
          </a:p>
          <a:p>
            <a:pPr algn="ctr">
              <a:spcAft>
                <a:spcPts val="0"/>
              </a:spcAft>
            </a:pPr>
            <a:r>
              <a:rPr lang="cs-CZ" sz="2000" u="sng" dirty="0">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cs typeface="Arial" panose="020B0604020202020204" pitchFamily="34" charset="0"/>
              </a:rPr>
              <a:t>2:5(2:2)   29.4.2018    18. kolo</a:t>
            </a:r>
            <a:endParaRPr lang="cs-CZ" sz="2000" dirty="0">
              <a:effectLst>
                <a:outerShdw blurRad="38100" dist="38100" dir="2700000" algn="tl">
                  <a:srgbClr val="000000">
                    <a:alpha val="43137"/>
                  </a:srgbClr>
                </a:outerShdw>
              </a:effectLst>
              <a:latin typeface="Berlin Sans FB" panose="020E0602020502020306" pitchFamily="34" charset="0"/>
              <a:ea typeface="Times New Roman" panose="02020603050405020304" pitchFamily="18" charset="0"/>
              <a:cs typeface="Arial" panose="020B0604020202020204" pitchFamily="34" charset="0"/>
            </a:endParaRPr>
          </a:p>
          <a:p>
            <a:pPr algn="just">
              <a:spcAft>
                <a:spcPts val="0"/>
              </a:spcAft>
            </a:pPr>
            <a:r>
              <a:rPr lang="cs-CZ" sz="1000" dirty="0" smtClean="0">
                <a:latin typeface="Arial" panose="020B0604020202020204" pitchFamily="34" charset="0"/>
                <a:ea typeface="Times New Roman" panose="02020603050405020304" pitchFamily="18" charset="0"/>
                <a:cs typeface="Arial" panose="020B0604020202020204" pitchFamily="34" charset="0"/>
              </a:rPr>
              <a:t>V</a:t>
            </a:r>
            <a:r>
              <a:rPr lang="cs-CZ" sz="1000" b="0" dirty="0">
                <a:latin typeface="Arial" panose="020B0604020202020204" pitchFamily="34" charset="0"/>
                <a:ea typeface="Times New Roman" panose="02020603050405020304" pitchFamily="18" charset="0"/>
                <a:cs typeface="Arial" panose="020B0604020202020204" pitchFamily="34" charset="0"/>
              </a:rPr>
              <a:t> neděli před polednem čekal mladší žáky poslední zápas základní skupiny. Přijel tým z města chemie a podle papírových předpokladů jsme byli mírným favoritem. Do utkání jsme také vstoupili neohroženě jako spanilí blaničtí rytíři. Už v 6. minutě se prosadil Milan </a:t>
            </a:r>
            <a:r>
              <a:rPr lang="cs-CZ" sz="1000" b="0" dirty="0" err="1">
                <a:latin typeface="Arial" panose="020B0604020202020204" pitchFamily="34" charset="0"/>
                <a:ea typeface="Times New Roman" panose="02020603050405020304" pitchFamily="18" charset="0"/>
                <a:cs typeface="Arial" panose="020B0604020202020204" pitchFamily="34" charset="0"/>
              </a:rPr>
              <a:t>Kačo</a:t>
            </a:r>
            <a:r>
              <a:rPr lang="cs-CZ" sz="1000" b="0" dirty="0">
                <a:latin typeface="Arial" panose="020B0604020202020204" pitchFamily="34" charset="0"/>
                <a:ea typeface="Times New Roman" panose="02020603050405020304" pitchFamily="18" charset="0"/>
                <a:cs typeface="Arial" panose="020B0604020202020204" pitchFamily="34" charset="0"/>
              </a:rPr>
              <a:t> a za další 2 minuty už to po brance Daniela </a:t>
            </a:r>
            <a:r>
              <a:rPr lang="cs-CZ" sz="1000" b="0" dirty="0" err="1">
                <a:latin typeface="Arial" panose="020B0604020202020204" pitchFamily="34" charset="0"/>
                <a:ea typeface="Times New Roman" panose="02020603050405020304" pitchFamily="18" charset="0"/>
                <a:cs typeface="Arial" panose="020B0604020202020204" pitchFamily="34" charset="0"/>
              </a:rPr>
              <a:t>Hromeho</a:t>
            </a:r>
            <a:r>
              <a:rPr lang="cs-CZ" sz="1000" b="0" dirty="0">
                <a:latin typeface="Arial" panose="020B0604020202020204" pitchFamily="34" charset="0"/>
                <a:ea typeface="Times New Roman" panose="02020603050405020304" pitchFamily="18" charset="0"/>
                <a:cs typeface="Arial" panose="020B0604020202020204" pitchFamily="34" charset="0"/>
              </a:rPr>
              <a:t> bylo 2:0. Hosté ale postupně nabírali sílu a ve 14. minutě, kdy jsme špatně pokryli levou stranu, se do zakončení dostal Martin </a:t>
            </a:r>
            <a:r>
              <a:rPr lang="cs-CZ" sz="1000" b="0" dirty="0" err="1">
                <a:latin typeface="Arial" panose="020B0604020202020204" pitchFamily="34" charset="0"/>
                <a:ea typeface="Times New Roman" panose="02020603050405020304" pitchFamily="18" charset="0"/>
                <a:cs typeface="Arial" panose="020B0604020202020204" pitchFamily="34" charset="0"/>
              </a:rPr>
              <a:t>Filous</a:t>
            </a:r>
            <a:r>
              <a:rPr lang="cs-CZ" sz="1000" b="0" dirty="0">
                <a:latin typeface="Arial" panose="020B0604020202020204" pitchFamily="34" charset="0"/>
                <a:ea typeface="Times New Roman" panose="02020603050405020304" pitchFamily="18" charset="0"/>
                <a:cs typeface="Arial" panose="020B0604020202020204" pitchFamily="34" charset="0"/>
              </a:rPr>
              <a:t> a snížil na 1:2. Hosté byli v laufu a hned minutu nato bylo už srovnáno na 2:2. Opět se o to zasloužil Martin </a:t>
            </a:r>
            <a:r>
              <a:rPr lang="cs-CZ" sz="1000" b="0" dirty="0" err="1">
                <a:latin typeface="Arial" panose="020B0604020202020204" pitchFamily="34" charset="0"/>
                <a:ea typeface="Times New Roman" panose="02020603050405020304" pitchFamily="18" charset="0"/>
                <a:cs typeface="Arial" panose="020B0604020202020204" pitchFamily="34" charset="0"/>
              </a:rPr>
              <a:t>Filous</a:t>
            </a:r>
            <a:r>
              <a:rPr lang="cs-CZ" sz="1000" b="0" dirty="0">
                <a:latin typeface="Arial" panose="020B0604020202020204" pitchFamily="34" charset="0"/>
                <a:ea typeface="Times New Roman" panose="02020603050405020304" pitchFamily="18" charset="0"/>
                <a:cs typeface="Arial" panose="020B0604020202020204" pitchFamily="34" charset="0"/>
              </a:rPr>
              <a:t>.  Tento borec dělal naší obraně velké starosti a bylo třeba věnovat mu mnohem více pozornosti než doposud, protože bylo jasné, že může rozhodnout utkání. Přestalo se nám však dařit ve všech činnostech, a když minutu před změnou stran přidal branku na 3:2, kdo jiný než Martin </a:t>
            </a:r>
            <a:r>
              <a:rPr lang="cs-CZ" sz="1000" b="0" dirty="0" err="1">
                <a:latin typeface="Arial" panose="020B0604020202020204" pitchFamily="34" charset="0"/>
                <a:ea typeface="Times New Roman" panose="02020603050405020304" pitchFamily="18" charset="0"/>
                <a:cs typeface="Arial" panose="020B0604020202020204" pitchFamily="34" charset="0"/>
              </a:rPr>
              <a:t>Filous</a:t>
            </a:r>
            <a:r>
              <a:rPr lang="cs-CZ" sz="1000" b="0" dirty="0">
                <a:latin typeface="Arial" panose="020B0604020202020204" pitchFamily="34" charset="0"/>
                <a:ea typeface="Times New Roman" panose="02020603050405020304" pitchFamily="18" charset="0"/>
                <a:cs typeface="Arial" panose="020B0604020202020204" pitchFamily="34" charset="0"/>
              </a:rPr>
              <a:t>, tak se trenéři domácího týmu sháněli po ručníku. Byla však přestávka a jejich svěřenci dostali pokyny, jak na nepříznivý vývoj reagovat. Ve 2. části se to ale bohužel na výkonu neprojevilo a dění na hřišti ovládl soupeř z Lovosic. V 50. minutě zvýšil na 4:2. Střelce hádat nemusíte, byl to Martin </a:t>
            </a:r>
            <a:r>
              <a:rPr lang="cs-CZ" sz="1000" b="0" dirty="0" err="1">
                <a:latin typeface="Arial" panose="020B0604020202020204" pitchFamily="34" charset="0"/>
                <a:ea typeface="Times New Roman" panose="02020603050405020304" pitchFamily="18" charset="0"/>
                <a:cs typeface="Arial" panose="020B0604020202020204" pitchFamily="34" charset="0"/>
              </a:rPr>
              <a:t>Filous</a:t>
            </a:r>
            <a:r>
              <a:rPr lang="cs-CZ" sz="1000" b="0" dirty="0">
                <a:latin typeface="Arial" panose="020B0604020202020204" pitchFamily="34" charset="0"/>
                <a:ea typeface="Times New Roman" panose="02020603050405020304" pitchFamily="18" charset="0"/>
                <a:cs typeface="Arial" panose="020B0604020202020204" pitchFamily="34" charset="0"/>
              </a:rPr>
              <a:t>. No, a že v Lovosicích nemají jen jednoho střelce předvedl minutu před koncem Martin Jirásek, který upravil na konečných 5:2 pro Lovosice </a:t>
            </a:r>
          </a:p>
          <a:p>
            <a:pPr algn="just">
              <a:spcAft>
                <a:spcPts val="0"/>
              </a:spcAft>
            </a:pPr>
            <a:r>
              <a:rPr lang="cs-CZ" sz="1000" b="0" u="sng" dirty="0">
                <a:latin typeface="Arial" panose="020B0604020202020204" pitchFamily="34" charset="0"/>
                <a:ea typeface="Times New Roman" panose="02020603050405020304" pitchFamily="18" charset="0"/>
                <a:cs typeface="Arial" panose="020B0604020202020204" pitchFamily="34" charset="0"/>
              </a:rPr>
              <a:t>Miloslav Hromy – trenér SK Štětí:</a:t>
            </a:r>
            <a:endParaRPr lang="cs-CZ" sz="1000" b="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cs-CZ" sz="1000" b="0" dirty="0">
                <a:latin typeface="Arial" panose="020B0604020202020204" pitchFamily="34" charset="0"/>
                <a:ea typeface="Times New Roman" panose="02020603050405020304" pitchFamily="18" charset="0"/>
                <a:cs typeface="Arial" panose="020B0604020202020204" pitchFamily="34" charset="0"/>
              </a:rPr>
              <a:t>Mužstvu dnes nevycházelo vůbec nic. Chyběla chuť hrát, hráči neběhali a pohyb bez míče byl nulový. Vázla kombinace a nikdo se nedokázal prosadit ve hře jeden na jednoho. Chválit není dnes koho, snad jen rodiče, kteří fandili, i když se nedařilo. Předvedli jsme nejhorší výkon v sezóně. Nedá se ale nic dělat, před námi je ještě 6 kol nadstavbové části, kde můžeme ukázat, že fotbal hrát umíme.    </a:t>
            </a:r>
          </a:p>
          <a:p>
            <a:pPr>
              <a:spcAft>
                <a:spcPts val="0"/>
              </a:spcAft>
            </a:pPr>
            <a:r>
              <a:rPr lang="cs-CZ" sz="1000" b="0" u="sng" dirty="0">
                <a:latin typeface="Arial" panose="020B0604020202020204" pitchFamily="34" charset="0"/>
                <a:ea typeface="Times New Roman" panose="02020603050405020304" pitchFamily="18" charset="0"/>
                <a:cs typeface="Arial" panose="020B0604020202020204" pitchFamily="34" charset="0"/>
              </a:rPr>
              <a:t>Branky</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M.Kačo</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smtClean="0">
                <a:latin typeface="Arial" panose="020B0604020202020204" pitchFamily="34" charset="0"/>
                <a:ea typeface="Times New Roman" panose="02020603050405020304" pitchFamily="18" charset="0"/>
                <a:cs typeface="Arial" panose="020B0604020202020204" pitchFamily="34" charset="0"/>
              </a:rPr>
              <a:t>D.Hromy</a:t>
            </a:r>
            <a:endParaRPr lang="cs-CZ" sz="1000" b="0" dirty="0" smtClean="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cs-CZ" sz="1000" b="0" u="sng" dirty="0" smtClean="0">
                <a:latin typeface="Arial" panose="020B0604020202020204" pitchFamily="34" charset="0"/>
                <a:ea typeface="Times New Roman" panose="02020603050405020304" pitchFamily="18" charset="0"/>
                <a:cs typeface="Arial" panose="020B0604020202020204" pitchFamily="34" charset="0"/>
              </a:rPr>
              <a:t>Sestava</a:t>
            </a:r>
            <a:r>
              <a:rPr lang="cs-CZ" sz="1000" b="0" u="sng"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P.Hůrka-B.Koleničová</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M.Miga</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R.Paďour</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L.Širochoman</a:t>
            </a:r>
            <a:r>
              <a:rPr lang="cs-CZ" sz="1000" b="0" dirty="0">
                <a:latin typeface="Arial" panose="020B0604020202020204" pitchFamily="34" charset="0"/>
                <a:ea typeface="Times New Roman" panose="02020603050405020304" pitchFamily="18" charset="0"/>
                <a:cs typeface="Arial" panose="020B0604020202020204" pitchFamily="34" charset="0"/>
              </a:rPr>
              <a:t>, </a:t>
            </a:r>
            <a:endParaRPr lang="cs-CZ" sz="1000" b="0" dirty="0" smtClean="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smtClean="0">
                <a:latin typeface="Arial" panose="020B0604020202020204" pitchFamily="34" charset="0"/>
                <a:ea typeface="Times New Roman" panose="02020603050405020304" pitchFamily="18" charset="0"/>
                <a:cs typeface="Arial" panose="020B0604020202020204" pitchFamily="34" charset="0"/>
              </a:rPr>
              <a:t>               </a:t>
            </a:r>
            <a:r>
              <a:rPr lang="cs-CZ" sz="1000" b="0" dirty="0" err="1" smtClean="0">
                <a:latin typeface="Arial" panose="020B0604020202020204" pitchFamily="34" charset="0"/>
                <a:ea typeface="Times New Roman" panose="02020603050405020304" pitchFamily="18" charset="0"/>
                <a:cs typeface="Arial" panose="020B0604020202020204" pitchFamily="34" charset="0"/>
              </a:rPr>
              <a:t>A.Kožarská</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M.Kačo</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smtClean="0">
                <a:latin typeface="Arial" panose="020B0604020202020204" pitchFamily="34" charset="0"/>
                <a:ea typeface="Times New Roman" panose="02020603050405020304" pitchFamily="18" charset="0"/>
                <a:cs typeface="Arial" panose="020B0604020202020204" pitchFamily="34" charset="0"/>
              </a:rPr>
              <a:t>D.Hromy</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L.Viktora</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J.Viktora</a:t>
            </a:r>
            <a:r>
              <a:rPr lang="cs-CZ" sz="1000" b="0" dirty="0">
                <a:latin typeface="Arial" panose="020B0604020202020204" pitchFamily="34" charset="0"/>
                <a:ea typeface="Times New Roman" panose="02020603050405020304" pitchFamily="18" charset="0"/>
                <a:cs typeface="Arial" panose="020B0604020202020204" pitchFamily="34" charset="0"/>
              </a:rPr>
              <a:t>, </a:t>
            </a:r>
            <a:endParaRPr lang="cs-CZ" sz="1000" b="0" dirty="0" smtClean="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smtClean="0">
                <a:latin typeface="Arial" panose="020B0604020202020204" pitchFamily="34" charset="0"/>
                <a:ea typeface="Times New Roman" panose="02020603050405020304" pitchFamily="18" charset="0"/>
                <a:cs typeface="Arial" panose="020B0604020202020204" pitchFamily="34" charset="0"/>
              </a:rPr>
              <a:t>               </a:t>
            </a:r>
            <a:r>
              <a:rPr lang="cs-CZ" sz="1000" b="0" dirty="0" err="1" smtClean="0">
                <a:latin typeface="Arial" panose="020B0604020202020204" pitchFamily="34" charset="0"/>
                <a:ea typeface="Times New Roman" panose="02020603050405020304" pitchFamily="18" charset="0"/>
                <a:cs typeface="Arial" panose="020B0604020202020204" pitchFamily="34" charset="0"/>
              </a:rPr>
              <a:t>R.Kolačev</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M.Puška</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smtClean="0">
                <a:latin typeface="Arial" panose="020B0604020202020204" pitchFamily="34" charset="0"/>
                <a:ea typeface="Times New Roman" panose="02020603050405020304" pitchFamily="18" charset="0"/>
                <a:cs typeface="Arial" panose="020B0604020202020204" pitchFamily="34" charset="0"/>
              </a:rPr>
              <a:t>M.Eisenhammer</a:t>
            </a:r>
            <a:r>
              <a:rPr lang="cs-CZ" sz="1000" b="0" dirty="0" smtClean="0">
                <a:latin typeface="Arial" panose="020B0604020202020204" pitchFamily="34" charset="0"/>
                <a:ea typeface="Times New Roman" panose="02020603050405020304" pitchFamily="18" charset="0"/>
                <a:cs typeface="Arial" panose="020B0604020202020204" pitchFamily="34" charset="0"/>
              </a:rPr>
              <a:t>   </a:t>
            </a:r>
            <a:endParaRPr lang="cs-CZ" sz="1000" b="0" dirty="0">
              <a:latin typeface="Arial" panose="020B0604020202020204" pitchFamily="34" charset="0"/>
              <a:ea typeface="Times New Roman" panose="02020603050405020304" pitchFamily="18" charset="0"/>
              <a:cs typeface="Arial" panose="020B0604020202020204" pitchFamily="34" charset="0"/>
            </a:endParaRPr>
          </a:p>
          <a:p>
            <a:r>
              <a:rPr lang="cs-CZ" sz="1000" b="0" u="sng" dirty="0">
                <a:latin typeface="Arial" panose="020B0604020202020204" pitchFamily="34" charset="0"/>
                <a:ea typeface="Times New Roman" panose="02020603050405020304" pitchFamily="18" charset="0"/>
                <a:cs typeface="Arial" panose="020B0604020202020204" pitchFamily="34" charset="0"/>
              </a:rPr>
              <a:t>Trenér</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M.Hromy</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u="sng" dirty="0">
                <a:latin typeface="Arial" panose="020B0604020202020204" pitchFamily="34" charset="0"/>
                <a:ea typeface="Times New Roman" panose="02020603050405020304" pitchFamily="18" charset="0"/>
                <a:cs typeface="Arial" panose="020B0604020202020204" pitchFamily="34" charset="0"/>
              </a:rPr>
              <a:t>Vedoucí: </a:t>
            </a:r>
            <a:r>
              <a:rPr lang="cs-CZ" sz="1000" b="0" dirty="0" err="1">
                <a:latin typeface="Arial" panose="020B0604020202020204" pitchFamily="34" charset="0"/>
                <a:ea typeface="Times New Roman" panose="02020603050405020304" pitchFamily="18" charset="0"/>
                <a:cs typeface="Arial" panose="020B0604020202020204" pitchFamily="34" charset="0"/>
              </a:rPr>
              <a:t>R.Kožarský</a:t>
            </a:r>
            <a:r>
              <a:rPr lang="cs-CZ" sz="1000" b="0" dirty="0">
                <a:latin typeface="Arial" panose="020B0604020202020204" pitchFamily="34" charset="0"/>
                <a:ea typeface="Times New Roman" panose="02020603050405020304" pitchFamily="18" charset="0"/>
                <a:cs typeface="Arial" panose="020B0604020202020204" pitchFamily="34" charset="0"/>
              </a:rPr>
              <a:t> </a:t>
            </a:r>
            <a:endParaRPr lang="cs-CZ" sz="1000" b="0" dirty="0" smtClean="0">
              <a:latin typeface="Arial" panose="020B0604020202020204" pitchFamily="34" charset="0"/>
              <a:ea typeface="Times New Roman" panose="02020603050405020304" pitchFamily="18" charset="0"/>
              <a:cs typeface="Arial" panose="020B0604020202020204" pitchFamily="34" charset="0"/>
            </a:endParaRPr>
          </a:p>
          <a:p>
            <a:r>
              <a:rPr lang="cs-CZ" sz="1000" b="0" u="sng" dirty="0" smtClean="0">
                <a:latin typeface="Arial" panose="020B0604020202020204" pitchFamily="34" charset="0"/>
                <a:ea typeface="Times New Roman" panose="02020603050405020304" pitchFamily="18" charset="0"/>
                <a:cs typeface="Arial" panose="020B0604020202020204" pitchFamily="34" charset="0"/>
              </a:rPr>
              <a:t>Rozhodčí</a:t>
            </a:r>
            <a:r>
              <a:rPr lang="cs-CZ" sz="1000" b="0" dirty="0">
                <a:latin typeface="Arial" panose="020B0604020202020204" pitchFamily="34" charset="0"/>
                <a:ea typeface="Times New Roman" panose="02020603050405020304" pitchFamily="18" charset="0"/>
                <a:cs typeface="Arial" panose="020B0604020202020204" pitchFamily="34" charset="0"/>
              </a:rPr>
              <a:t>: </a:t>
            </a:r>
            <a:r>
              <a:rPr lang="cs-CZ" sz="1000" b="0" dirty="0" err="1">
                <a:latin typeface="Arial" panose="020B0604020202020204" pitchFamily="34" charset="0"/>
                <a:ea typeface="Times New Roman" panose="02020603050405020304" pitchFamily="18" charset="0"/>
                <a:cs typeface="Arial" panose="020B0604020202020204" pitchFamily="34" charset="0"/>
              </a:rPr>
              <a:t>V.Dvorský</a:t>
            </a:r>
            <a:r>
              <a:rPr lang="cs-CZ" sz="1000" b="0" dirty="0">
                <a:latin typeface="Arial" panose="020B0604020202020204" pitchFamily="34" charset="0"/>
                <a:ea typeface="Times New Roman" panose="02020603050405020304" pitchFamily="18" charset="0"/>
                <a:cs typeface="Arial" panose="020B0604020202020204" pitchFamily="34" charset="0"/>
              </a:rPr>
              <a:t> </a:t>
            </a:r>
            <a:endParaRPr lang="cs-CZ" sz="1000" b="0" dirty="0">
              <a:latin typeface="Arial" panose="020B0604020202020204" pitchFamily="34" charset="0"/>
              <a:cs typeface="Arial" panose="020B0604020202020204" pitchFamily="34" charset="0"/>
            </a:endParaRPr>
          </a:p>
        </p:txBody>
      </p:sp>
      <p:sp>
        <p:nvSpPr>
          <p:cNvPr id="7" name="TextovéPole 6"/>
          <p:cNvSpPr txBox="1"/>
          <p:nvPr/>
        </p:nvSpPr>
        <p:spPr>
          <a:xfrm>
            <a:off x="143992" y="91108"/>
            <a:ext cx="4589002" cy="1015663"/>
          </a:xfrm>
          <a:prstGeom prst="rect">
            <a:avLst/>
          </a:prstGeom>
          <a:blipFill>
            <a:blip r:embed="rId3"/>
            <a:tile tx="0" ty="0" sx="100000" sy="100000" flip="none" algn="tl"/>
          </a:blipFill>
          <a:effectLst>
            <a:glow>
              <a:srgbClr val="FFFF66">
                <a:alpha val="40000"/>
              </a:srgbClr>
            </a:glow>
            <a:softEdge rad="0"/>
          </a:effectLst>
        </p:spPr>
        <p:txBody>
          <a:bodyPr wrap="square" rtlCol="0">
            <a:spAutoFit/>
          </a:bodyPr>
          <a:lstStyle/>
          <a:p>
            <a:pPr algn="ctr"/>
            <a:r>
              <a:rPr lang="cs-CZ" sz="2000" dirty="0" smtClean="0">
                <a:solidFill>
                  <a:srgbClr val="CC0000"/>
                </a:solidFill>
                <a:latin typeface="Arial Black" panose="020B0A04020102020204" pitchFamily="34" charset="0"/>
              </a:rPr>
              <a:t>Výkon mladších žáků na závěr bojů v základní skupině byl pro trenéry zklamáním</a:t>
            </a:r>
          </a:p>
        </p:txBody>
      </p:sp>
      <p:graphicFrame>
        <p:nvGraphicFramePr>
          <p:cNvPr id="9" name="Tabulka 8"/>
          <p:cNvGraphicFramePr>
            <a:graphicFrameLocks noGrp="1"/>
          </p:cNvGraphicFramePr>
          <p:nvPr>
            <p:extLst>
              <p:ext uri="{D42A27DB-BD31-4B8C-83A1-F6EECF244321}">
                <p14:modId xmlns:p14="http://schemas.microsoft.com/office/powerpoint/2010/main" val="1292950830"/>
              </p:ext>
            </p:extLst>
          </p:nvPr>
        </p:nvGraphicFramePr>
        <p:xfrm>
          <a:off x="5564129" y="104157"/>
          <a:ext cx="4536503" cy="6705119"/>
        </p:xfrm>
        <a:graphic>
          <a:graphicData uri="http://schemas.openxmlformats.org/drawingml/2006/table">
            <a:tbl>
              <a:tblPr/>
              <a:tblGrid>
                <a:gridCol w="1390630">
                  <a:extLst>
                    <a:ext uri="{9D8B030D-6E8A-4147-A177-3AD203B41FA5}">
                      <a16:colId xmlns:a16="http://schemas.microsoft.com/office/drawing/2014/main" val="654994842"/>
                    </a:ext>
                  </a:extLst>
                </a:gridCol>
                <a:gridCol w="1551738">
                  <a:extLst>
                    <a:ext uri="{9D8B030D-6E8A-4147-A177-3AD203B41FA5}">
                      <a16:colId xmlns:a16="http://schemas.microsoft.com/office/drawing/2014/main" val="2226480795"/>
                    </a:ext>
                  </a:extLst>
                </a:gridCol>
                <a:gridCol w="1594135">
                  <a:extLst>
                    <a:ext uri="{9D8B030D-6E8A-4147-A177-3AD203B41FA5}">
                      <a16:colId xmlns:a16="http://schemas.microsoft.com/office/drawing/2014/main" val="2863260443"/>
                    </a:ext>
                  </a:extLst>
                </a:gridCol>
              </a:tblGrid>
              <a:tr h="352901">
                <a:tc gridSpan="3">
                  <a:txBody>
                    <a:bodyPr/>
                    <a:lstStyle/>
                    <a:p>
                      <a:pPr algn="ctr" fontAlgn="ctr"/>
                      <a:r>
                        <a:rPr lang="cs-CZ" sz="1800" b="1" i="0" u="none" strike="noStrike" dirty="0">
                          <a:solidFill>
                            <a:srgbClr val="000099"/>
                          </a:solidFill>
                          <a:effectLst/>
                          <a:latin typeface="Arial" panose="020B0604020202020204" pitchFamily="34" charset="0"/>
                        </a:rPr>
                        <a:t>25.kolo  Ústeckého přeboru dospělých</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75616829"/>
                  </a:ext>
                </a:extLst>
              </a:tr>
              <a:tr h="352901">
                <a:tc>
                  <a:txBody>
                    <a:bodyPr/>
                    <a:lstStyle/>
                    <a:p>
                      <a:pPr algn="ctr" fontAlgn="ctr"/>
                      <a:r>
                        <a:rPr lang="cs-CZ" sz="1200" b="1" i="0" u="none" strike="noStrike" dirty="0">
                          <a:solidFill>
                            <a:srgbClr val="FF0066"/>
                          </a:solidFill>
                          <a:effectLst/>
                          <a:latin typeface="Arial" panose="020B0604020202020204" pitchFamily="34" charset="0"/>
                        </a:rPr>
                        <a:t>12.05.2018 10:15</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66"/>
                          </a:solidFill>
                          <a:effectLst/>
                          <a:latin typeface="Arial" panose="020B0604020202020204" pitchFamily="34" charset="0"/>
                        </a:rPr>
                        <a:t>SK Štětí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66"/>
                          </a:solidFill>
                          <a:effectLst/>
                          <a:latin typeface="Arial" panose="020B0604020202020204" pitchFamily="34" charset="0"/>
                        </a:rPr>
                        <a:t>SK </a:t>
                      </a:r>
                      <a:r>
                        <a:rPr lang="cs-CZ" sz="1200" b="1" i="0" u="none" strike="noStrike" dirty="0" err="1">
                          <a:solidFill>
                            <a:srgbClr val="FF0066"/>
                          </a:solidFill>
                          <a:effectLst/>
                          <a:latin typeface="Arial" panose="020B0604020202020204" pitchFamily="34" charset="0"/>
                        </a:rPr>
                        <a:t>Brná</a:t>
                      </a:r>
                      <a:r>
                        <a:rPr lang="cs-CZ" sz="1200" b="1" i="0" u="none" strike="noStrike" dirty="0">
                          <a:solidFill>
                            <a:srgbClr val="FF0066"/>
                          </a:solidFill>
                          <a:effectLst/>
                          <a:latin typeface="Arial" panose="020B0604020202020204" pitchFamily="34" charset="0"/>
                        </a:rPr>
                        <a:t>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588915009"/>
                  </a:ext>
                </a:extLst>
              </a:tr>
              <a:tr h="352901">
                <a:tc>
                  <a:txBody>
                    <a:bodyPr/>
                    <a:lstStyle/>
                    <a:p>
                      <a:pPr algn="ctr" fontAlgn="ctr"/>
                      <a:r>
                        <a:rPr lang="cs-CZ" sz="1100" b="1" i="0" u="none" strike="noStrike">
                          <a:solidFill>
                            <a:srgbClr val="151515"/>
                          </a:solidFill>
                          <a:effectLst/>
                          <a:latin typeface="Arial" panose="020B0604020202020204" pitchFamily="34" charset="0"/>
                        </a:rPr>
                        <a:t>12.05.2018 14:00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SK Baník Modlany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FK Jílové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024642807"/>
                  </a:ext>
                </a:extLst>
              </a:tr>
              <a:tr h="352901">
                <a:tc>
                  <a:txBody>
                    <a:bodyPr/>
                    <a:lstStyle/>
                    <a:p>
                      <a:pPr algn="ctr" fontAlgn="ctr"/>
                      <a:r>
                        <a:rPr lang="cs-CZ" sz="1100" b="1" i="0" u="none" strike="noStrike">
                          <a:solidFill>
                            <a:srgbClr val="151515"/>
                          </a:solidFill>
                          <a:effectLst/>
                          <a:latin typeface="Arial" panose="020B0604020202020204" pitchFamily="34" charset="0"/>
                        </a:rPr>
                        <a:t>12.05.2018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151515"/>
                          </a:solidFill>
                          <a:effectLst/>
                          <a:latin typeface="Arial" panose="020B0604020202020204" pitchFamily="34" charset="0"/>
                        </a:rPr>
                        <a:t>TJ Spartak Perštejn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151515"/>
                          </a:solidFill>
                          <a:effectLst/>
                          <a:latin typeface="Arial" panose="020B0604020202020204" pitchFamily="34" charset="0"/>
                        </a:rPr>
                        <a:t>SK STAP-TRATEC Vilémov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4073574886"/>
                  </a:ext>
                </a:extLst>
              </a:tr>
              <a:tr h="352901">
                <a:tc>
                  <a:txBody>
                    <a:bodyPr/>
                    <a:lstStyle/>
                    <a:p>
                      <a:pPr algn="ctr" fontAlgn="ctr"/>
                      <a:r>
                        <a:rPr lang="cs-CZ" sz="1100" b="1" i="0" u="none" strike="noStrike">
                          <a:solidFill>
                            <a:srgbClr val="151515"/>
                          </a:solidFill>
                          <a:effectLst/>
                          <a:latin typeface="Arial" panose="020B0604020202020204" pitchFamily="34" charset="0"/>
                        </a:rPr>
                        <a:t>12.05.2018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TJ Krupka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FK Tatran Kadaň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923852076"/>
                  </a:ext>
                </a:extLst>
              </a:tr>
              <a:tr h="352901">
                <a:tc>
                  <a:txBody>
                    <a:bodyPr/>
                    <a:lstStyle/>
                    <a:p>
                      <a:pPr algn="ctr" fontAlgn="ctr"/>
                      <a:r>
                        <a:rPr lang="cs-CZ" sz="1100" b="1" i="0" u="none" strike="noStrike">
                          <a:solidFill>
                            <a:srgbClr val="151515"/>
                          </a:solidFill>
                          <a:effectLst/>
                          <a:latin typeface="Arial" panose="020B0604020202020204" pitchFamily="34" charset="0"/>
                        </a:rPr>
                        <a:t>12.05.2018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151515"/>
                          </a:solidFill>
                          <a:effectLst/>
                          <a:latin typeface="Arial" panose="020B0604020202020204" pitchFamily="34" charset="0"/>
                        </a:rPr>
                        <a:t>TJ SOKOL </a:t>
                      </a:r>
                      <a:r>
                        <a:rPr lang="cs-CZ" sz="1100" b="1" i="0" u="none" strike="noStrike" dirty="0" err="1">
                          <a:solidFill>
                            <a:srgbClr val="151515"/>
                          </a:solidFill>
                          <a:effectLst/>
                          <a:latin typeface="Arial" panose="020B0604020202020204" pitchFamily="34" charset="0"/>
                        </a:rPr>
                        <a:t>H.Jiřetín</a:t>
                      </a:r>
                      <a:r>
                        <a:rPr lang="cs-CZ" sz="1100" b="1" i="0" u="none" strike="noStrike" dirty="0">
                          <a:solidFill>
                            <a:srgbClr val="151515"/>
                          </a:solidFill>
                          <a:effectLst/>
                          <a:latin typeface="Arial" panose="020B0604020202020204" pitchFamily="34" charset="0"/>
                        </a:rPr>
                        <a:t>/FK Litvínov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151515"/>
                          </a:solidFill>
                          <a:effectLst/>
                          <a:latin typeface="Arial" panose="020B0604020202020204" pitchFamily="34" charset="0"/>
                        </a:rPr>
                        <a:t>FK Jiskra Modrá</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27295595"/>
                  </a:ext>
                </a:extLst>
              </a:tr>
              <a:tr h="352901">
                <a:tc>
                  <a:txBody>
                    <a:bodyPr/>
                    <a:lstStyle/>
                    <a:p>
                      <a:pPr algn="ctr" fontAlgn="ctr"/>
                      <a:r>
                        <a:rPr lang="cs-CZ" sz="1100" b="1" i="0" u="none" strike="noStrike" dirty="0">
                          <a:solidFill>
                            <a:srgbClr val="151515"/>
                          </a:solidFill>
                          <a:effectLst/>
                          <a:latin typeface="Arial" panose="020B0604020202020204" pitchFamily="34" charset="0"/>
                        </a:rPr>
                        <a:t>12.05.2018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TJ Sokol Srbice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Mostecký FK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620987657"/>
                  </a:ext>
                </a:extLst>
              </a:tr>
              <a:tr h="352901">
                <a:tc>
                  <a:txBody>
                    <a:bodyPr/>
                    <a:lstStyle/>
                    <a:p>
                      <a:pPr algn="ctr" fontAlgn="ctr"/>
                      <a:r>
                        <a:rPr lang="cs-CZ" sz="1100" b="1" i="0" u="none" strike="noStrike">
                          <a:solidFill>
                            <a:srgbClr val="151515"/>
                          </a:solidFill>
                          <a:effectLst/>
                          <a:latin typeface="Arial" panose="020B0604020202020204" pitchFamily="34" charset="0"/>
                        </a:rPr>
                        <a:t>12.05.2018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151515"/>
                          </a:solidFill>
                          <a:effectLst/>
                          <a:latin typeface="Arial" panose="020B0604020202020204" pitchFamily="34" charset="0"/>
                        </a:rPr>
                        <a:t>FK Slavoj Žatec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151515"/>
                          </a:solidFill>
                          <a:effectLst/>
                          <a:latin typeface="Arial" panose="020B0604020202020204" pitchFamily="34" charset="0"/>
                        </a:rPr>
                        <a:t>FK Bílina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51108874"/>
                  </a:ext>
                </a:extLst>
              </a:tr>
              <a:tr h="352901">
                <a:tc>
                  <a:txBody>
                    <a:bodyPr/>
                    <a:lstStyle/>
                    <a:p>
                      <a:pPr algn="ctr" fontAlgn="ctr"/>
                      <a:r>
                        <a:rPr lang="cs-CZ" sz="1100" b="1" i="0" u="none" strike="noStrike">
                          <a:solidFill>
                            <a:srgbClr val="151515"/>
                          </a:solidFill>
                          <a:effectLst/>
                          <a:latin typeface="Arial" panose="020B0604020202020204" pitchFamily="34" charset="0"/>
                        </a:rPr>
                        <a:t>13.05.2018 15:00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FK Neštěmice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FK Litoměřicko B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962716634"/>
                  </a:ext>
                </a:extLst>
              </a:tr>
              <a:tr h="352901">
                <a:tc>
                  <a:txBody>
                    <a:bodyPr/>
                    <a:lstStyle/>
                    <a:p>
                      <a:pPr algn="ctr" fontAlgn="ctr"/>
                      <a:r>
                        <a:rPr lang="cs-CZ" sz="700" b="1" i="0" u="none" strike="noStrike">
                          <a:solidFill>
                            <a:srgbClr val="151515"/>
                          </a:solidFill>
                          <a:effectLst/>
                          <a:latin typeface="Arial" panose="020B0604020202020204" pitchFamily="34" charset="0"/>
                        </a:rPr>
                        <a:t> </a:t>
                      </a:r>
                    </a:p>
                  </a:txBody>
                  <a:tcPr marL="5715" marR="5715" marT="571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B7B7B"/>
                    </a:solidFill>
                  </a:tcPr>
                </a:tc>
                <a:tc>
                  <a:txBody>
                    <a:bodyPr/>
                    <a:lstStyle/>
                    <a:p>
                      <a:pPr algn="ctr" fontAlgn="ctr"/>
                      <a:r>
                        <a:rPr lang="cs-CZ" sz="700" b="1" i="0" u="none" strike="noStrike">
                          <a:solidFill>
                            <a:srgbClr val="151515"/>
                          </a:solidFill>
                          <a:effectLst/>
                          <a:latin typeface="Arial" panose="020B0604020202020204" pitchFamily="34" charset="0"/>
                        </a:rPr>
                        <a:t> </a:t>
                      </a:r>
                    </a:p>
                  </a:txBody>
                  <a:tcPr marL="5715" marR="5715" marT="571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B7B7B"/>
                    </a:solidFill>
                  </a:tcPr>
                </a:tc>
                <a:tc>
                  <a:txBody>
                    <a:bodyPr/>
                    <a:lstStyle/>
                    <a:p>
                      <a:pPr algn="ctr" fontAlgn="ctr"/>
                      <a:r>
                        <a:rPr lang="cs-CZ" sz="700" b="1" i="0" u="none" strike="noStrike">
                          <a:solidFill>
                            <a:srgbClr val="151515"/>
                          </a:solidFill>
                          <a:effectLst/>
                          <a:latin typeface="Arial" panose="020B0604020202020204" pitchFamily="34" charset="0"/>
                        </a:rPr>
                        <a:t> </a:t>
                      </a:r>
                    </a:p>
                  </a:txBody>
                  <a:tcPr marL="5715" marR="5715" marT="571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B7B7B"/>
                    </a:solidFill>
                  </a:tcPr>
                </a:tc>
                <a:extLst>
                  <a:ext uri="{0D108BD9-81ED-4DB2-BD59-A6C34878D82A}">
                    <a16:rowId xmlns:a16="http://schemas.microsoft.com/office/drawing/2014/main" val="1547595777"/>
                  </a:ext>
                </a:extLst>
              </a:tr>
              <a:tr h="352901">
                <a:tc gridSpan="3">
                  <a:txBody>
                    <a:bodyPr/>
                    <a:lstStyle/>
                    <a:p>
                      <a:pPr algn="ctr" fontAlgn="ctr"/>
                      <a:r>
                        <a:rPr lang="cs-CZ" sz="1800" b="1" i="0" u="none" strike="noStrike" dirty="0">
                          <a:solidFill>
                            <a:srgbClr val="000099"/>
                          </a:solidFill>
                          <a:effectLst/>
                          <a:latin typeface="Arial" panose="020B0604020202020204" pitchFamily="34" charset="0"/>
                        </a:rPr>
                        <a:t>26.kolo  Ústeckého přeboru dospělých</a:t>
                      </a:r>
                    </a:p>
                  </a:txBody>
                  <a:tcPr marL="5715" marR="5715" marT="57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280455271"/>
                  </a:ext>
                </a:extLst>
              </a:tr>
              <a:tr h="352901">
                <a:tc>
                  <a:txBody>
                    <a:bodyPr/>
                    <a:lstStyle/>
                    <a:p>
                      <a:pPr algn="ctr" fontAlgn="ctr"/>
                      <a:r>
                        <a:rPr lang="cs-CZ" sz="1100" b="1" i="0" u="none" strike="noStrike" dirty="0">
                          <a:solidFill>
                            <a:srgbClr val="151515"/>
                          </a:solidFill>
                          <a:effectLst/>
                          <a:latin typeface="Arial" panose="020B0604020202020204" pitchFamily="34" charset="0"/>
                        </a:rPr>
                        <a:t>19.05.2018 10:15</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151515"/>
                          </a:solidFill>
                          <a:effectLst/>
                          <a:latin typeface="Arial" panose="020B0604020202020204" pitchFamily="34" charset="0"/>
                        </a:rPr>
                        <a:t>FK Tatran Kadaň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151515"/>
                          </a:solidFill>
                          <a:effectLst/>
                          <a:latin typeface="Arial" panose="020B0604020202020204" pitchFamily="34" charset="0"/>
                        </a:rPr>
                        <a:t>TJ Sokol Srbice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16628389"/>
                  </a:ext>
                </a:extLst>
              </a:tr>
              <a:tr h="352901">
                <a:tc>
                  <a:txBody>
                    <a:bodyPr/>
                    <a:lstStyle/>
                    <a:p>
                      <a:pPr algn="ctr" fontAlgn="ctr"/>
                      <a:r>
                        <a:rPr lang="cs-CZ" sz="1100" b="1" i="0" u="none" strike="noStrike" dirty="0">
                          <a:solidFill>
                            <a:srgbClr val="151515"/>
                          </a:solidFill>
                          <a:effectLst/>
                          <a:latin typeface="Arial" panose="020B0604020202020204" pitchFamily="34" charset="0"/>
                        </a:rPr>
                        <a:t>19.05.2018 10:15</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Mostecký FK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TJ Spartak Perštejn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3445982819"/>
                  </a:ext>
                </a:extLst>
              </a:tr>
              <a:tr h="352901">
                <a:tc>
                  <a:txBody>
                    <a:bodyPr/>
                    <a:lstStyle/>
                    <a:p>
                      <a:pPr algn="ctr" fontAlgn="ctr"/>
                      <a:r>
                        <a:rPr lang="cs-CZ" sz="1100" b="1" i="0" u="none" strike="noStrike">
                          <a:solidFill>
                            <a:srgbClr val="151515"/>
                          </a:solidFill>
                          <a:effectLst/>
                          <a:latin typeface="Arial" panose="020B0604020202020204" pitchFamily="34" charset="0"/>
                        </a:rPr>
                        <a:t>19.05.2018 15:00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151515"/>
                          </a:solidFill>
                          <a:effectLst/>
                          <a:latin typeface="Arial" panose="020B0604020202020204" pitchFamily="34" charset="0"/>
                        </a:rPr>
                        <a:t>FK Bílina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151515"/>
                          </a:solidFill>
                          <a:effectLst/>
                          <a:latin typeface="Arial" panose="020B0604020202020204" pitchFamily="34" charset="0"/>
                        </a:rPr>
                        <a:t>TJ Krupka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780644768"/>
                  </a:ext>
                </a:extLst>
              </a:tr>
              <a:tr h="352901">
                <a:tc>
                  <a:txBody>
                    <a:bodyPr/>
                    <a:lstStyle/>
                    <a:p>
                      <a:pPr algn="ctr" fontAlgn="ctr"/>
                      <a:r>
                        <a:rPr lang="cs-CZ" sz="1100" b="1" i="0" u="none" strike="noStrike">
                          <a:solidFill>
                            <a:srgbClr val="151515"/>
                          </a:solidFill>
                          <a:effectLst/>
                          <a:latin typeface="Arial" panose="020B0604020202020204" pitchFamily="34" charset="0"/>
                        </a:rPr>
                        <a:t>19.05.2018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SK Brná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FK Slavoj Žatec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278333268"/>
                  </a:ext>
                </a:extLst>
              </a:tr>
              <a:tr h="352901">
                <a:tc>
                  <a:txBody>
                    <a:bodyPr/>
                    <a:lstStyle/>
                    <a:p>
                      <a:pPr algn="ctr" fontAlgn="ctr"/>
                      <a:r>
                        <a:rPr lang="cs-CZ" sz="1100" b="1" i="0" u="none" strike="noStrike">
                          <a:solidFill>
                            <a:srgbClr val="151515"/>
                          </a:solidFill>
                          <a:effectLst/>
                          <a:latin typeface="Arial" panose="020B0604020202020204" pitchFamily="34" charset="0"/>
                        </a:rPr>
                        <a:t>19.05.2018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151515"/>
                          </a:solidFill>
                          <a:effectLst/>
                          <a:latin typeface="Arial" panose="020B0604020202020204" pitchFamily="34" charset="0"/>
                        </a:rPr>
                        <a:t>FK Jílové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151515"/>
                          </a:solidFill>
                          <a:effectLst/>
                          <a:latin typeface="Arial" panose="020B0604020202020204" pitchFamily="34" charset="0"/>
                        </a:rPr>
                        <a:t>TJ SOKOL H.Jiřetín/FK Litvínov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32496900"/>
                  </a:ext>
                </a:extLst>
              </a:tr>
              <a:tr h="352901">
                <a:tc>
                  <a:txBody>
                    <a:bodyPr/>
                    <a:lstStyle/>
                    <a:p>
                      <a:pPr algn="ctr" fontAlgn="ctr"/>
                      <a:r>
                        <a:rPr lang="cs-CZ" sz="1100" b="1" i="0" u="none" strike="noStrike">
                          <a:solidFill>
                            <a:srgbClr val="151515"/>
                          </a:solidFill>
                          <a:effectLst/>
                          <a:latin typeface="Arial" panose="020B0604020202020204" pitchFamily="34" charset="0"/>
                        </a:rPr>
                        <a:t>19.05.2018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a:solidFill>
                            <a:srgbClr val="151515"/>
                          </a:solidFill>
                          <a:effectLst/>
                          <a:latin typeface="Arial" panose="020B0604020202020204" pitchFamily="34" charset="0"/>
                        </a:rPr>
                        <a:t>SK STAP-TRATEC Vilémov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SK Baník Modlany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7878379"/>
                  </a:ext>
                </a:extLst>
              </a:tr>
              <a:tr h="352901">
                <a:tc>
                  <a:txBody>
                    <a:bodyPr/>
                    <a:lstStyle/>
                    <a:p>
                      <a:pPr algn="ctr" fontAlgn="ctr"/>
                      <a:r>
                        <a:rPr lang="cs-CZ" sz="1200" b="1" i="0" u="none" strike="noStrike" dirty="0">
                          <a:solidFill>
                            <a:srgbClr val="FF0066"/>
                          </a:solidFill>
                          <a:effectLst/>
                          <a:latin typeface="Arial" panose="020B0604020202020204" pitchFamily="34" charset="0"/>
                        </a:rPr>
                        <a:t>20.05.2018 14:30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66"/>
                          </a:solidFill>
                          <a:effectLst/>
                          <a:latin typeface="Arial" panose="020B0604020202020204" pitchFamily="34" charset="0"/>
                        </a:rPr>
                        <a:t>FK Litoměřicko B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66"/>
                          </a:solidFill>
                          <a:effectLst/>
                          <a:latin typeface="Arial" panose="020B0604020202020204" pitchFamily="34" charset="0"/>
                        </a:rPr>
                        <a:t>SK Štětí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451769653"/>
                  </a:ext>
                </a:extLst>
              </a:tr>
              <a:tr h="352901">
                <a:tc>
                  <a:txBody>
                    <a:bodyPr/>
                    <a:lstStyle/>
                    <a:p>
                      <a:pPr algn="ctr" fontAlgn="ctr"/>
                      <a:r>
                        <a:rPr lang="cs-CZ" sz="1100" b="1" i="0" u="none" strike="noStrike">
                          <a:solidFill>
                            <a:srgbClr val="151515"/>
                          </a:solidFill>
                          <a:effectLst/>
                          <a:latin typeface="Arial" panose="020B0604020202020204" pitchFamily="34" charset="0"/>
                        </a:rPr>
                        <a:t>20.05.2018 17:00</a:t>
                      </a:r>
                    </a:p>
                  </a:txBody>
                  <a:tcPr marL="5715" marR="5715" marT="571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FK Jiskra Modrá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100" b="1" i="0" u="none" strike="noStrike" dirty="0">
                          <a:solidFill>
                            <a:srgbClr val="151515"/>
                          </a:solidFill>
                          <a:effectLst/>
                          <a:latin typeface="Arial" panose="020B0604020202020204" pitchFamily="34" charset="0"/>
                        </a:rPr>
                        <a:t>FK Neštěmice </a:t>
                      </a:r>
                    </a:p>
                  </a:txBody>
                  <a:tcPr marL="5715" marR="5715" marT="571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77294354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43992" y="1963316"/>
            <a:ext cx="4724551" cy="4955203"/>
          </a:xfrm>
          <a:prstGeom prst="rect">
            <a:avLst/>
          </a:prstGeom>
          <a:blipFill>
            <a:blip r:embed="rId3"/>
            <a:stretch>
              <a:fillRect/>
            </a:stretch>
          </a:blipFill>
          <a:ln w="53975">
            <a:solidFill>
              <a:srgbClr val="FF00FF"/>
            </a:solidFill>
          </a:ln>
          <a:effectLst>
            <a:softEdge rad="0"/>
          </a:effectLst>
        </p:spPr>
        <p:txBody>
          <a:bodyPr wrap="square" rtlCol="0">
            <a:spAutoFit/>
          </a:bodyPr>
          <a:lstStyle/>
          <a:p>
            <a:pPr algn="ctr"/>
            <a:r>
              <a:rPr lang="cs-CZ" sz="4000" dirty="0" smtClean="0">
                <a:solidFill>
                  <a:srgbClr val="6600FF"/>
                </a:solidFill>
                <a:latin typeface="Goudy Stout" panose="0202090407030B020401" pitchFamily="18" charset="0"/>
              </a:rPr>
              <a:t>SK Štětí</a:t>
            </a:r>
            <a:r>
              <a:rPr lang="cs-CZ" sz="2000" dirty="0" smtClean="0">
                <a:solidFill>
                  <a:srgbClr val="6600FF"/>
                </a:solidFill>
                <a:latin typeface="Goudy Stout" panose="0202090407030B020401" pitchFamily="18" charset="0"/>
              </a:rPr>
              <a:t>-</a:t>
            </a:r>
          </a:p>
          <a:p>
            <a:pPr algn="ctr"/>
            <a:r>
              <a:rPr lang="cs-CZ" sz="4000" dirty="0" smtClean="0">
                <a:solidFill>
                  <a:srgbClr val="FF0000"/>
                </a:solidFill>
                <a:latin typeface="Goudy Stout" panose="0202090407030B020401" pitchFamily="18" charset="0"/>
              </a:rPr>
              <a:t>TJ Krupka</a:t>
            </a:r>
            <a:endParaRPr lang="cs-CZ" sz="4000" dirty="0">
              <a:solidFill>
                <a:srgbClr val="FF0000"/>
              </a:solidFill>
              <a:latin typeface="Goudy Stout" panose="0202090407030B020401" pitchFamily="18" charset="0"/>
            </a:endParaRPr>
          </a:p>
          <a:p>
            <a:pPr algn="ctr"/>
            <a:endParaRPr lang="cs-CZ" sz="4000" dirty="0" smtClean="0">
              <a:solidFill>
                <a:srgbClr val="FF0000"/>
              </a:solidFill>
              <a:latin typeface="Goudy Stout" panose="0202090407030B020401" pitchFamily="18" charset="0"/>
            </a:endParaRPr>
          </a:p>
          <a:p>
            <a:pPr algn="ctr"/>
            <a:endParaRPr lang="cs-CZ" sz="3600" dirty="0" smtClean="0">
              <a:solidFill>
                <a:srgbClr val="FF0000"/>
              </a:solidFill>
              <a:latin typeface="Goudy Stout" panose="0202090407030B020401" pitchFamily="18" charset="0"/>
            </a:endParaRPr>
          </a:p>
          <a:p>
            <a:pPr algn="ctr"/>
            <a:endParaRPr lang="cs-CZ" sz="3600" dirty="0" smtClean="0">
              <a:solidFill>
                <a:srgbClr val="FF0000"/>
              </a:solidFill>
              <a:latin typeface="Goudy Stout" panose="0202090407030B020401" pitchFamily="18" charset="0"/>
            </a:endParaRPr>
          </a:p>
          <a:p>
            <a:pPr algn="ctr"/>
            <a:r>
              <a:rPr lang="cs-CZ" sz="2700" dirty="0" smtClean="0">
                <a:latin typeface="Goudy Stout" panose="0202090407030B020401" pitchFamily="18" charset="0"/>
              </a:rPr>
              <a:t>Sobota 2.6.2018</a:t>
            </a:r>
          </a:p>
          <a:p>
            <a:pPr algn="ctr"/>
            <a:r>
              <a:rPr lang="cs-CZ" sz="2700" dirty="0" smtClean="0">
                <a:latin typeface="Goudy Stout" panose="0202090407030B020401" pitchFamily="18" charset="0"/>
              </a:rPr>
              <a:t>10:15 hod</a:t>
            </a:r>
          </a:p>
        </p:txBody>
      </p:sp>
      <p:sp>
        <p:nvSpPr>
          <p:cNvPr id="11" name="TextovéPole 10"/>
          <p:cNvSpPr txBox="1"/>
          <p:nvPr/>
        </p:nvSpPr>
        <p:spPr>
          <a:xfrm>
            <a:off x="1820111" y="7004456"/>
            <a:ext cx="4294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14</a:t>
            </a:r>
          </a:p>
        </p:txBody>
      </p:sp>
      <p:sp>
        <p:nvSpPr>
          <p:cNvPr id="14" name="TextovéPole 13"/>
          <p:cNvSpPr txBox="1"/>
          <p:nvPr/>
        </p:nvSpPr>
        <p:spPr>
          <a:xfrm>
            <a:off x="761765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endParaRPr lang="cs-CZ" sz="800" dirty="0">
              <a:latin typeface="Bookman Old Style" pitchFamily="18" charset="0"/>
            </a:endParaRPr>
          </a:p>
        </p:txBody>
      </p:sp>
      <p:sp>
        <p:nvSpPr>
          <p:cNvPr id="5" name="Obdélník 4"/>
          <p:cNvSpPr/>
          <p:nvPr/>
        </p:nvSpPr>
        <p:spPr>
          <a:xfrm>
            <a:off x="5328568" y="552773"/>
            <a:ext cx="4680520" cy="4983095"/>
          </a:xfrm>
          <a:prstGeom prst="rect">
            <a:avLst/>
          </a:prstGeom>
        </p:spPr>
        <p:txBody>
          <a:bodyPr wrap="square">
            <a:noAutofit/>
          </a:bodyPr>
          <a:lstStyle/>
          <a:p>
            <a:pPr algn="just">
              <a:lnSpc>
                <a:spcPct val="107000"/>
              </a:lnSpc>
              <a:spcAft>
                <a:spcPts val="0"/>
              </a:spcAft>
            </a:pPr>
            <a:r>
              <a:rPr lang="cs-CZ" sz="1100" dirty="0">
                <a:latin typeface="Arial" panose="020B0604020202020204" pitchFamily="34" charset="0"/>
                <a:ea typeface="Calibri" panose="020F0502020204030204" pitchFamily="34" charset="0"/>
                <a:cs typeface="Arial" panose="020B0604020202020204" pitchFamily="34" charset="0"/>
              </a:rPr>
              <a:t>ránu v podobě branky na 4:2. Ve 2. poločase na rozdíl od 1. půlky jsme byli na míči častěji a Lovosice jsme dokázali držet na jejich polovině. Převaha to však byla bezzubá a nějakých střel na branku jsme se nedočkali. Až teda na jednu 13 minut před koncem. Do míče se opřel Tomáš Kabelka a hostujícímu brankáři nedal šanci zasáhnout. Do konce zbývalo ještě dost času na to, aby se nám  podařilo vyrovnat aspoň na 4:4. Naše mírná převaha však opět upadla do stereotypu a nebylo hráče, který by dokázal  zvítězit v souboji jeden na jednoho nebo nebezpečně vystřelit.  To hosté byli mnohem efektivnější a v poslední minutě to také potvrdili, když se snadno za naši obranu dostal Samuel Neuman a střelil závěrečnou branku utkání na 5:3 pro hosty.  </a:t>
            </a:r>
          </a:p>
          <a:p>
            <a:pPr algn="just">
              <a:lnSpc>
                <a:spcPct val="107000"/>
              </a:lnSpc>
              <a:spcAft>
                <a:spcPts val="0"/>
              </a:spcAft>
            </a:pP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a:highlight>
                  <a:srgbClr val="00FFFF"/>
                </a:highlight>
                <a:latin typeface="Arial" panose="020B0604020202020204" pitchFamily="34" charset="0"/>
                <a:ea typeface="Calibri" panose="020F0502020204030204" pitchFamily="34" charset="0"/>
                <a:cs typeface="Arial" panose="020B0604020202020204" pitchFamily="34" charset="0"/>
              </a:rPr>
              <a:t>Zápas naše očekávání nenaplnil, a i když absence některých borců byla znát, tak měl být výkon mnohem lepší. Chyběl větší pohyb, chyběla střelba a moment překvapení nebyl žádný. Často jsme místo křídelní hry volili cestu středem, kde jsme naráželi na obranný val lovosické obrany. Snad byl dnešní výkon jen takovým krátkým výpadkem ve hře, protože teď máme 14 dní na přípravu a pak nás čekají 2 vzájemná utkání s týmy na prvních 3 místech druhé skupiny Ústeckého přeboru.</a:t>
            </a:r>
            <a:endParaRPr lang="cs-CZ" sz="11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u="sng" dirty="0">
                <a:highlight>
                  <a:srgbClr val="FF0000"/>
                </a:highlight>
                <a:latin typeface="Arial" panose="020B0604020202020204" pitchFamily="34" charset="0"/>
                <a:ea typeface="Calibri" panose="020F0502020204030204" pitchFamily="34" charset="0"/>
                <a:cs typeface="Arial" panose="020B0604020202020204" pitchFamily="34" charset="0"/>
              </a:rPr>
              <a:t>Branky:</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err="1">
                <a:latin typeface="Arial" panose="020B0604020202020204" pitchFamily="34" charset="0"/>
                <a:ea typeface="Calibri" panose="020F0502020204030204" pitchFamily="34" charset="0"/>
                <a:cs typeface="Arial" panose="020B0604020202020204" pitchFamily="34" charset="0"/>
              </a:rPr>
              <a:t>Malecha</a:t>
            </a:r>
            <a:r>
              <a:rPr lang="cs-CZ" sz="1100" dirty="0">
                <a:latin typeface="Arial" panose="020B0604020202020204" pitchFamily="34" charset="0"/>
                <a:ea typeface="Calibri" panose="020F0502020204030204" pitchFamily="34" charset="0"/>
                <a:cs typeface="Arial" panose="020B0604020202020204" pitchFamily="34" charset="0"/>
              </a:rPr>
              <a:t> 1, Kabelka 1, </a:t>
            </a:r>
            <a:r>
              <a:rPr lang="cs-CZ" sz="1100" dirty="0" err="1">
                <a:latin typeface="Arial" panose="020B0604020202020204" pitchFamily="34" charset="0"/>
                <a:ea typeface="Calibri" panose="020F0502020204030204" pitchFamily="34" charset="0"/>
                <a:cs typeface="Arial" panose="020B0604020202020204" pitchFamily="34" charset="0"/>
              </a:rPr>
              <a:t>Daniluk</a:t>
            </a:r>
            <a:r>
              <a:rPr lang="cs-CZ" sz="1100" dirty="0">
                <a:latin typeface="Arial" panose="020B0604020202020204" pitchFamily="34" charset="0"/>
                <a:ea typeface="Calibri" panose="020F0502020204030204" pitchFamily="34" charset="0"/>
                <a:cs typeface="Arial" panose="020B0604020202020204" pitchFamily="34" charset="0"/>
              </a:rPr>
              <a:t> 1</a:t>
            </a:r>
          </a:p>
          <a:p>
            <a:pPr algn="just">
              <a:lnSpc>
                <a:spcPct val="107000"/>
              </a:lnSpc>
              <a:spcAft>
                <a:spcPts val="0"/>
              </a:spcAft>
            </a:pPr>
            <a:r>
              <a:rPr lang="cs-CZ" sz="1100" u="sng" dirty="0">
                <a:highlight>
                  <a:srgbClr val="FF0000"/>
                </a:highlight>
                <a:latin typeface="Arial" panose="020B0604020202020204" pitchFamily="34" charset="0"/>
                <a:ea typeface="Calibri" panose="020F0502020204030204" pitchFamily="34" charset="0"/>
                <a:cs typeface="Arial" panose="020B0604020202020204" pitchFamily="34" charset="0"/>
              </a:rPr>
              <a:t>Sestava</a:t>
            </a:r>
            <a:r>
              <a:rPr lang="cs-CZ" sz="1100" dirty="0">
                <a:highlight>
                  <a:srgbClr val="FF0000"/>
                </a:highlight>
                <a:latin typeface="Arial" panose="020B0604020202020204" pitchFamily="34" charset="0"/>
                <a:ea typeface="Calibri" panose="020F0502020204030204" pitchFamily="34" charset="0"/>
                <a:cs typeface="Arial" panose="020B0604020202020204" pitchFamily="34" charset="0"/>
              </a:rPr>
              <a:t>:</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err="1">
                <a:latin typeface="Arial" panose="020B0604020202020204" pitchFamily="34" charset="0"/>
                <a:ea typeface="Calibri" panose="020F0502020204030204" pitchFamily="34" charset="0"/>
                <a:cs typeface="Arial" panose="020B0604020202020204" pitchFamily="34" charset="0"/>
              </a:rPr>
              <a:t>Schleiss</a:t>
            </a:r>
            <a:r>
              <a:rPr lang="cs-CZ" sz="1100" dirty="0">
                <a:latin typeface="Arial" panose="020B0604020202020204" pitchFamily="34" charset="0"/>
                <a:ea typeface="Calibri" panose="020F0502020204030204" pitchFamily="34" charset="0"/>
                <a:cs typeface="Arial" panose="020B0604020202020204" pitchFamily="34" charset="0"/>
              </a:rPr>
              <a:t>-Prokopec, Jakub Novák, Kroupa, Kuča, </a:t>
            </a:r>
            <a:r>
              <a:rPr lang="cs-CZ" sz="1100" dirty="0" err="1">
                <a:latin typeface="Arial" panose="020B0604020202020204" pitchFamily="34" charset="0"/>
                <a:ea typeface="Calibri" panose="020F0502020204030204" pitchFamily="34" charset="0"/>
                <a:cs typeface="Arial" panose="020B0604020202020204" pitchFamily="34" charset="0"/>
              </a:rPr>
              <a:t>Ivanič</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smtClean="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smtClean="0">
                <a:latin typeface="Arial" panose="020B0604020202020204" pitchFamily="34" charset="0"/>
                <a:ea typeface="Calibri" panose="020F0502020204030204" pitchFamily="34" charset="0"/>
                <a:cs typeface="Arial" panose="020B0604020202020204" pitchFamily="34" charset="0"/>
              </a:rPr>
              <a:t>               Kabelka, </a:t>
            </a:r>
            <a:r>
              <a:rPr lang="cs-CZ" sz="1100" dirty="0" err="1">
                <a:latin typeface="Arial" panose="020B0604020202020204" pitchFamily="34" charset="0"/>
                <a:ea typeface="Calibri" panose="020F0502020204030204" pitchFamily="34" charset="0"/>
                <a:cs typeface="Arial" panose="020B0604020202020204" pitchFamily="34" charset="0"/>
              </a:rPr>
              <a:t>Daniluk</a:t>
            </a:r>
            <a:r>
              <a:rPr lang="cs-CZ" sz="1100" dirty="0">
                <a:latin typeface="Arial" panose="020B0604020202020204" pitchFamily="34" charset="0"/>
                <a:ea typeface="Calibri" panose="020F0502020204030204" pitchFamily="34" charset="0"/>
                <a:cs typeface="Arial" panose="020B0604020202020204" pitchFamily="34" charset="0"/>
              </a:rPr>
              <a:t>, Jakub </a:t>
            </a:r>
          </a:p>
          <a:p>
            <a:pPr algn="just">
              <a:lnSpc>
                <a:spcPct val="107000"/>
              </a:lnSpc>
              <a:spcAft>
                <a:spcPts val="0"/>
              </a:spcAft>
            </a:pPr>
            <a:r>
              <a:rPr lang="cs-CZ" sz="1100" dirty="0">
                <a:latin typeface="Arial" panose="020B0604020202020204" pitchFamily="34" charset="0"/>
                <a:ea typeface="Calibri" panose="020F0502020204030204" pitchFamily="34" charset="0"/>
                <a:cs typeface="Arial" panose="020B0604020202020204" pitchFamily="34" charset="0"/>
              </a:rPr>
              <a:t>               Pilař, </a:t>
            </a:r>
            <a:r>
              <a:rPr lang="cs-CZ" sz="1100" dirty="0" err="1">
                <a:latin typeface="Arial" panose="020B0604020202020204" pitchFamily="34" charset="0"/>
                <a:ea typeface="Calibri" panose="020F0502020204030204" pitchFamily="34" charset="0"/>
                <a:cs typeface="Arial" panose="020B0604020202020204" pitchFamily="34" charset="0"/>
              </a:rPr>
              <a:t>Malecha</a:t>
            </a:r>
            <a:r>
              <a:rPr lang="cs-CZ" sz="1100" dirty="0">
                <a:latin typeface="Arial" panose="020B0604020202020204" pitchFamily="34" charset="0"/>
                <a:ea typeface="Calibri" panose="020F0502020204030204" pitchFamily="34" charset="0"/>
                <a:cs typeface="Arial" panose="020B0604020202020204" pitchFamily="34" charset="0"/>
              </a:rPr>
              <a:t>, Nedvěd, </a:t>
            </a:r>
            <a:r>
              <a:rPr lang="cs-CZ" sz="1100" dirty="0" err="1">
                <a:latin typeface="Arial" panose="020B0604020202020204" pitchFamily="34" charset="0"/>
                <a:ea typeface="Calibri" panose="020F0502020204030204" pitchFamily="34" charset="0"/>
                <a:cs typeface="Arial" panose="020B0604020202020204" pitchFamily="34" charset="0"/>
              </a:rPr>
              <a:t>Kačo</a:t>
            </a:r>
            <a:r>
              <a:rPr lang="cs-CZ" sz="1100" dirty="0">
                <a:latin typeface="Arial" panose="020B0604020202020204" pitchFamily="34" charset="0"/>
                <a:ea typeface="Calibri" panose="020F0502020204030204" pitchFamily="34" charset="0"/>
                <a:cs typeface="Arial" panose="020B0604020202020204" pitchFamily="34" charset="0"/>
              </a:rPr>
              <a:t>, Hromy, </a:t>
            </a:r>
            <a:r>
              <a:rPr lang="cs-CZ" sz="1100" dirty="0" err="1">
                <a:latin typeface="Arial" panose="020B0604020202020204" pitchFamily="34" charset="0"/>
                <a:ea typeface="Calibri" panose="020F0502020204030204" pitchFamily="34" charset="0"/>
                <a:cs typeface="Arial" panose="020B0604020202020204" pitchFamily="34" charset="0"/>
              </a:rPr>
              <a:t>Miga</a:t>
            </a:r>
            <a:r>
              <a:rPr lang="cs-CZ" sz="1100" dirty="0">
                <a:latin typeface="Arial" panose="020B0604020202020204" pitchFamily="34" charset="0"/>
                <a:ea typeface="Calibri" panose="020F0502020204030204" pitchFamily="34" charset="0"/>
                <a:cs typeface="Arial" panose="020B0604020202020204" pitchFamily="34" charset="0"/>
              </a:rPr>
              <a:t>, Hůrka</a:t>
            </a:r>
          </a:p>
          <a:p>
            <a:pPr algn="just">
              <a:lnSpc>
                <a:spcPct val="107000"/>
              </a:lnSpc>
              <a:spcAft>
                <a:spcPts val="0"/>
              </a:spcAft>
            </a:pPr>
            <a:r>
              <a:rPr lang="cs-CZ" sz="1100" u="sng" dirty="0">
                <a:highlight>
                  <a:srgbClr val="FF0000"/>
                </a:highlight>
                <a:latin typeface="Arial" panose="020B0604020202020204" pitchFamily="34" charset="0"/>
                <a:ea typeface="Calibri" panose="020F0502020204030204" pitchFamily="34" charset="0"/>
                <a:cs typeface="Arial" panose="020B0604020202020204" pitchFamily="34" charset="0"/>
              </a:rPr>
              <a:t>Trenér:</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err="1">
                <a:latin typeface="Arial" panose="020B0604020202020204" pitchFamily="34" charset="0"/>
                <a:ea typeface="Calibri" panose="020F0502020204030204" pitchFamily="34" charset="0"/>
                <a:cs typeface="Arial" panose="020B0604020202020204" pitchFamily="34" charset="0"/>
              </a:rPr>
              <a:t>Z.Németh</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a:highlight>
                  <a:srgbClr val="FF0000"/>
                </a:highlight>
                <a:latin typeface="Arial" panose="020B0604020202020204" pitchFamily="34" charset="0"/>
                <a:ea typeface="Calibri" panose="020F0502020204030204" pitchFamily="34" charset="0"/>
                <a:cs typeface="Arial" panose="020B0604020202020204" pitchFamily="34" charset="0"/>
              </a:rPr>
              <a:t>Vedoucí:</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err="1">
                <a:latin typeface="Arial" panose="020B0604020202020204" pitchFamily="34" charset="0"/>
                <a:ea typeface="Calibri" panose="020F0502020204030204" pitchFamily="34" charset="0"/>
                <a:cs typeface="Arial" panose="020B0604020202020204" pitchFamily="34" charset="0"/>
              </a:rPr>
              <a:t>R.Hrdlička</a:t>
            </a:r>
            <a:endParaRPr lang="cs-CZ" sz="11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u="sng" dirty="0">
                <a:highlight>
                  <a:srgbClr val="FF0000"/>
                </a:highlight>
                <a:latin typeface="Arial" panose="020B0604020202020204" pitchFamily="34" charset="0"/>
                <a:ea typeface="Calibri" panose="020F0502020204030204" pitchFamily="34" charset="0"/>
                <a:cs typeface="Arial" panose="020B0604020202020204" pitchFamily="34" charset="0"/>
              </a:rPr>
              <a:t>Rozhodčí</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err="1">
                <a:latin typeface="Arial" panose="020B0604020202020204" pitchFamily="34" charset="0"/>
                <a:ea typeface="Calibri" panose="020F0502020204030204" pitchFamily="34" charset="0"/>
                <a:cs typeface="Arial" panose="020B0604020202020204" pitchFamily="34" charset="0"/>
              </a:rPr>
              <a:t>V.Dvorský-M.Toráč</a:t>
            </a:r>
            <a:r>
              <a:rPr lang="cs-CZ" sz="1100" dirty="0">
                <a:latin typeface="Arial" panose="020B0604020202020204" pitchFamily="34" charset="0"/>
                <a:ea typeface="Calibri" panose="020F0502020204030204" pitchFamily="34" charset="0"/>
                <a:cs typeface="Arial" panose="020B0604020202020204" pitchFamily="34" charset="0"/>
              </a:rPr>
              <a:t>, </a:t>
            </a:r>
            <a:r>
              <a:rPr lang="cs-CZ" sz="1100" dirty="0" err="1">
                <a:latin typeface="Arial" panose="020B0604020202020204" pitchFamily="34" charset="0"/>
                <a:ea typeface="Calibri" panose="020F0502020204030204" pitchFamily="34" charset="0"/>
                <a:cs typeface="Arial" panose="020B0604020202020204" pitchFamily="34" charset="0"/>
              </a:rPr>
              <a:t>D.Németh</a:t>
            </a:r>
            <a:r>
              <a:rPr lang="cs-CZ" sz="1100" dirty="0">
                <a:latin typeface="Arial" panose="020B0604020202020204" pitchFamily="34" charset="0"/>
                <a:ea typeface="Calibri" panose="020F0502020204030204" pitchFamily="34" charset="0"/>
                <a:cs typeface="Arial" panose="020B0604020202020204" pitchFamily="34" charset="0"/>
              </a:rPr>
              <a:t>  </a:t>
            </a:r>
          </a:p>
        </p:txBody>
      </p:sp>
      <p:sp>
        <p:nvSpPr>
          <p:cNvPr id="6" name="TextovéPole 5"/>
          <p:cNvSpPr txBox="1"/>
          <p:nvPr/>
        </p:nvSpPr>
        <p:spPr>
          <a:xfrm>
            <a:off x="5328568" y="147090"/>
            <a:ext cx="4680520" cy="261610"/>
          </a:xfrm>
          <a:prstGeom prst="rect">
            <a:avLst/>
          </a:prstGeom>
          <a:pattFill prst="pct90">
            <a:fgClr>
              <a:schemeClr val="accent3">
                <a:lumMod val="85000"/>
              </a:schemeClr>
            </a:fgClr>
            <a:bgClr>
              <a:schemeClr val="bg1"/>
            </a:bgClr>
          </a:pattFill>
          <a:effectLst>
            <a:glow rad="101600">
              <a:srgbClr val="FFFF66">
                <a:alpha val="40000"/>
              </a:srgbClr>
            </a:glow>
            <a:softEdge rad="0"/>
          </a:effectLst>
        </p:spPr>
        <p:txBody>
          <a:bodyPr wrap="square" rtlCol="0">
            <a:spAutoFit/>
          </a:bodyPr>
          <a:lstStyle/>
          <a:p>
            <a:pPr algn="ctr"/>
            <a:r>
              <a:rPr lang="cs-CZ" sz="1100" dirty="0" smtClean="0">
                <a:latin typeface="Arial Black" panose="020B0A04020102020204" pitchFamily="34" charset="0"/>
              </a:rPr>
              <a:t>SK Štětí-ASK Lovosice 29.4.2018 starší žáci</a:t>
            </a:r>
          </a:p>
        </p:txBody>
      </p:sp>
      <p:pic>
        <p:nvPicPr>
          <p:cNvPr id="2" name="Obrázek 1" descr="MissKenney - Sports Team Gam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664" y="5443409"/>
            <a:ext cx="2492303" cy="1296000"/>
          </a:xfrm>
          <a:prstGeom prst="rect">
            <a:avLst/>
          </a:prstGeom>
        </p:spPr>
      </p:pic>
      <p:sp>
        <p:nvSpPr>
          <p:cNvPr id="3" name="TextovéPole 2"/>
          <p:cNvSpPr txBox="1"/>
          <p:nvPr/>
        </p:nvSpPr>
        <p:spPr>
          <a:xfrm>
            <a:off x="143992" y="91108"/>
            <a:ext cx="4752528" cy="1754326"/>
          </a:xfrm>
          <a:prstGeom prst="rect">
            <a:avLst/>
          </a:prstGeom>
          <a:gradFill>
            <a:gsLst>
              <a:gs pos="30000">
                <a:srgbClr val="00FF00">
                  <a:alpha val="82000"/>
                  <a:lumMod val="93000"/>
                  <a:lumOff val="7000"/>
                </a:srgbClr>
              </a:gs>
              <a:gs pos="77000">
                <a:srgbClr val="FFFF66"/>
              </a:gs>
            </a:gsLst>
            <a:lin ang="5400000" scaled="1"/>
          </a:gradFill>
          <a:effectLst>
            <a:softEdge rad="0"/>
          </a:effectLst>
        </p:spPr>
        <p:txBody>
          <a:bodyPr wrap="square" rtlCol="0">
            <a:spAutoFit/>
          </a:bodyPr>
          <a:lstStyle/>
          <a:p>
            <a:pPr algn="ctr"/>
            <a:r>
              <a:rPr lang="cs-CZ" sz="3200" dirty="0" smtClean="0">
                <a:ln w="9525">
                  <a:solidFill>
                    <a:srgbClr val="FF0066"/>
                  </a:solidFill>
                </a:ln>
                <a:solidFill>
                  <a:srgbClr val="003399"/>
                </a:solidFill>
                <a:latin typeface="Imprint MT Shadow" panose="04020605060303030202" pitchFamily="82" charset="0"/>
              </a:rPr>
              <a:t>Další </a:t>
            </a:r>
            <a:r>
              <a:rPr lang="cs-CZ" sz="3600" dirty="0" smtClean="0">
                <a:ln w="9525">
                  <a:solidFill>
                    <a:srgbClr val="FF0066"/>
                  </a:solidFill>
                </a:ln>
                <a:solidFill>
                  <a:srgbClr val="003399"/>
                </a:solidFill>
                <a:latin typeface="Imprint MT Shadow" panose="04020605060303030202" pitchFamily="82" charset="0"/>
              </a:rPr>
              <a:t>domácí zápas sehraje mužstvo dospělých </a:t>
            </a:r>
            <a:r>
              <a:rPr lang="cs-CZ" sz="3200" dirty="0" smtClean="0">
                <a:ln w="9525">
                  <a:solidFill>
                    <a:srgbClr val="FF0066"/>
                  </a:solidFill>
                </a:ln>
                <a:solidFill>
                  <a:srgbClr val="003399"/>
                </a:solidFill>
                <a:latin typeface="Imprint MT Shadow" panose="04020605060303030202" pitchFamily="82" charset="0"/>
              </a:rPr>
              <a:t>až za 3 týdny</a:t>
            </a:r>
          </a:p>
        </p:txBody>
      </p:sp>
      <p:pic>
        <p:nvPicPr>
          <p:cNvPr id="9" name="Obrázek 8"/>
          <p:cNvPicPr>
            <a:picLocks noChangeAspect="1"/>
          </p:cNvPicPr>
          <p:nvPr/>
        </p:nvPicPr>
        <p:blipFill>
          <a:blip r:embed="rId5"/>
          <a:stretch>
            <a:fillRect/>
          </a:stretch>
        </p:blipFill>
        <p:spPr>
          <a:xfrm>
            <a:off x="1584152" y="3907532"/>
            <a:ext cx="1554596" cy="13264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21886"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249560" y="1747292"/>
            <a:ext cx="908897"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63262" y="6931868"/>
            <a:ext cx="193251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15</a:t>
            </a:r>
          </a:p>
        </p:txBody>
      </p:sp>
      <p:sp>
        <p:nvSpPr>
          <p:cNvPr id="14" name="TextovéPole 13"/>
          <p:cNvSpPr txBox="1"/>
          <p:nvPr/>
        </p:nvSpPr>
        <p:spPr>
          <a:xfrm>
            <a:off x="1820113" y="7003876"/>
            <a:ext cx="357872"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endParaRPr lang="cs-CZ" sz="800" dirty="0">
              <a:latin typeface="Bookman Old Style" pitchFamily="18" charset="0"/>
            </a:endParaRPr>
          </a:p>
        </p:txBody>
      </p:sp>
      <p:pic>
        <p:nvPicPr>
          <p:cNvPr id="36902" name="Picture 5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1" name="Picture 5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6900" name="Picture 5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9" name="Picture 4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36898" name="Picture 4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7" name="Picture 4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36896" name="Picture 4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5" name="Picture 4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36894" name="Picture 4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3" name="Picture 4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36892" name="Picture 4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1" name="Picture 4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36890" name="Picture 4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9" name="Picture 3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36888" name="Picture 3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7" name="Picture 3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36886" name="Picture 3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5" name="Picture 3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36884" name="Picture 3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3" name="Picture 3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36882" name="Picture 3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1" name="Picture 3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36880" name="Picture 3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9" name="Picture 2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36878" name="Picture 2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7" name="Picture 2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36876" name="Picture 2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5" name="Picture 2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36874" name="Picture 2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3" name="Picture 2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36872" name="Picture 2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1" name="Picture 2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36870" name="Picture 2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9" name="Picture 1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4324350"/>
            <a:ext cx="909637" cy="228600"/>
          </a:xfrm>
          <a:prstGeom prst="rect">
            <a:avLst/>
          </a:prstGeom>
          <a:noFill/>
          <a:ln w="9525">
            <a:miter lim="800000"/>
            <a:headEnd/>
            <a:tailEnd/>
          </a:ln>
        </p:spPr>
      </p:pic>
      <p:pic>
        <p:nvPicPr>
          <p:cNvPr id="36868" name="Picture 1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7" name="Picture 1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4552950"/>
            <a:ext cx="909637" cy="228600"/>
          </a:xfrm>
          <a:prstGeom prst="rect">
            <a:avLst/>
          </a:prstGeom>
          <a:noFill/>
          <a:ln w="9525">
            <a:miter lim="800000"/>
            <a:headEnd/>
            <a:tailEnd/>
          </a:ln>
        </p:spPr>
      </p:pic>
      <p:pic>
        <p:nvPicPr>
          <p:cNvPr id="36866" name="Picture 1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pic>
        <p:nvPicPr>
          <p:cNvPr id="36865" name="Picture 1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4781550"/>
            <a:ext cx="909637" cy="228600"/>
          </a:xfrm>
          <a:prstGeom prst="rect">
            <a:avLst/>
          </a:prstGeom>
          <a:noFill/>
          <a:ln w="9525">
            <a:miter lim="800000"/>
            <a:headEnd/>
            <a:tailEnd/>
          </a:ln>
        </p:spPr>
      </p:pic>
      <p:sp>
        <p:nvSpPr>
          <p:cNvPr id="45" name="Obdélník 44"/>
          <p:cNvSpPr/>
          <p:nvPr/>
        </p:nvSpPr>
        <p:spPr>
          <a:xfrm>
            <a:off x="216000" y="2585101"/>
            <a:ext cx="4442705" cy="4274760"/>
          </a:xfrm>
          <a:prstGeom prst="rect">
            <a:avLst/>
          </a:prstGeom>
        </p:spPr>
        <p:txBody>
          <a:bodyPr wrap="square">
            <a:spAutoFit/>
          </a:bodyPr>
          <a:lstStyle/>
          <a:p>
            <a:pPr algn="ctr">
              <a:lnSpc>
                <a:spcPct val="107000"/>
              </a:lnSpc>
              <a:spcAft>
                <a:spcPts val="0"/>
              </a:spcAft>
            </a:pPr>
            <a:r>
              <a:rPr lang="cs-CZ" sz="2200" u="sng" dirty="0">
                <a:effectLst>
                  <a:glow rad="101600">
                    <a:schemeClr val="accent1">
                      <a:lumMod val="60000"/>
                      <a:lumOff val="40000"/>
                      <a:alpha val="60000"/>
                    </a:schemeClr>
                  </a:glow>
                </a:effectLst>
                <a:highlight>
                  <a:srgbClr val="C0C0C0"/>
                </a:highlight>
                <a:latin typeface="Algerian" panose="04020705040A02060702" pitchFamily="82" charset="0"/>
                <a:ea typeface="Calibri" panose="020F0502020204030204" pitchFamily="34" charset="0"/>
                <a:cs typeface="Times New Roman" panose="02020603050405020304" pitchFamily="18" charset="0"/>
              </a:rPr>
              <a:t>SK Štětí – ASK Lovosice</a:t>
            </a:r>
            <a:endParaRPr lang="cs-CZ" sz="1100" dirty="0">
              <a:effectLst>
                <a:glow rad="101600">
                  <a:schemeClr val="accent1">
                    <a:lumMod val="60000"/>
                    <a:lumOff val="40000"/>
                    <a:alpha val="60000"/>
                  </a:schemeClr>
                </a:glow>
              </a:effectLst>
              <a:latin typeface="Algerian" panose="04020705040A02060702" pitchFamily="82" charset="0"/>
              <a:ea typeface="Calibri" panose="020F0502020204030204" pitchFamily="34" charset="0"/>
              <a:cs typeface="Times New Roman" panose="02020603050405020304" pitchFamily="18" charset="0"/>
            </a:endParaRPr>
          </a:p>
          <a:p>
            <a:pPr algn="ctr">
              <a:lnSpc>
                <a:spcPct val="107000"/>
              </a:lnSpc>
              <a:spcAft>
                <a:spcPts val="0"/>
              </a:spcAft>
            </a:pPr>
            <a:r>
              <a:rPr lang="cs-CZ" sz="2200" u="sng" dirty="0">
                <a:effectLst>
                  <a:glow rad="101600">
                    <a:schemeClr val="accent1">
                      <a:lumMod val="60000"/>
                      <a:lumOff val="40000"/>
                      <a:alpha val="60000"/>
                    </a:schemeClr>
                  </a:glow>
                </a:effectLst>
                <a:highlight>
                  <a:srgbClr val="C0C0C0"/>
                </a:highlight>
                <a:latin typeface="Algerian" panose="04020705040A02060702" pitchFamily="82" charset="0"/>
                <a:ea typeface="Calibri" panose="020F0502020204030204" pitchFamily="34" charset="0"/>
                <a:cs typeface="Times New Roman" panose="02020603050405020304" pitchFamily="18" charset="0"/>
              </a:rPr>
              <a:t>3:5(2:3)   29.4.2018 18. kolo</a:t>
            </a:r>
            <a:endParaRPr lang="cs-CZ" sz="1100" dirty="0">
              <a:effectLst>
                <a:glow rad="101600">
                  <a:schemeClr val="accent1">
                    <a:lumMod val="60000"/>
                    <a:lumOff val="40000"/>
                    <a:alpha val="60000"/>
                  </a:schemeClr>
                </a:glow>
              </a:effectLst>
              <a:latin typeface="Algerian" panose="04020705040A02060702" pitchFamily="82"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dirty="0">
                <a:latin typeface="Arial" panose="020B0604020202020204" pitchFamily="34" charset="0"/>
                <a:ea typeface="Calibri" panose="020F0502020204030204" pitchFamily="34" charset="0"/>
                <a:cs typeface="Arial" panose="020B0604020202020204" pitchFamily="34" charset="0"/>
              </a:rPr>
              <a:t>V posledním utkání základní skupiny Ústeckého přeboru čekal starší žáky okresní protivník z Lovosic. Naše mužstvo si již v předstihu zajistilo postup do finálové skupiny, kam postupují nejlepší 3 týmy z každé skupiny. Dnes si chtěli zahrát a potvrdit dobrou jarní formu. Bohužel ale mužstvo zasáhla epidemie nemocí a zranění. Trenéři nestačili přijímat omluvenky od brankáře počínaje až po druhého nejlepšího střelce týmu. Ve 3. minutě to ale vypadalo, že nám to ani moc vadit nebude. </a:t>
            </a:r>
            <a:r>
              <a:rPr lang="cs-CZ" sz="1000" dirty="0" err="1">
                <a:latin typeface="Arial" panose="020B0604020202020204" pitchFamily="34" charset="0"/>
                <a:ea typeface="Calibri" panose="020F0502020204030204" pitchFamily="34" charset="0"/>
                <a:cs typeface="Arial" panose="020B0604020202020204" pitchFamily="34" charset="0"/>
              </a:rPr>
              <a:t>Malecha</a:t>
            </a:r>
            <a:r>
              <a:rPr lang="cs-CZ" sz="1000" dirty="0">
                <a:latin typeface="Arial" panose="020B0604020202020204" pitchFamily="34" charset="0"/>
                <a:ea typeface="Calibri" panose="020F0502020204030204" pitchFamily="34" charset="0"/>
                <a:cs typeface="Arial" panose="020B0604020202020204" pitchFamily="34" charset="0"/>
              </a:rPr>
              <a:t> zajistil našemu mužstvu vedení 1:0. O 2 minuty později však stačila školácká chyba zadních řad a Patrik Majer vyrovnal na 1:1. Od těchto chvil začala hra našeho kolektivu pokulhávat a kombinace začal váznout. I přes to se nám v 15. minutě zadařilo. Bylo to po dost nepřehledné situaci, kdy se míč nakonec odrazil od </a:t>
            </a:r>
            <a:r>
              <a:rPr lang="cs-CZ" sz="1000" dirty="0" err="1">
                <a:latin typeface="Arial" panose="020B0604020202020204" pitchFamily="34" charset="0"/>
                <a:ea typeface="Calibri" panose="020F0502020204030204" pitchFamily="34" charset="0"/>
                <a:cs typeface="Arial" panose="020B0604020202020204" pitchFamily="34" charset="0"/>
              </a:rPr>
              <a:t>Daniluka</a:t>
            </a:r>
            <a:r>
              <a:rPr lang="cs-CZ" sz="1000" dirty="0">
                <a:latin typeface="Arial" panose="020B0604020202020204" pitchFamily="34" charset="0"/>
                <a:ea typeface="Calibri" panose="020F0502020204030204" pitchFamily="34" charset="0"/>
                <a:cs typeface="Arial" panose="020B0604020202020204" pitchFamily="34" charset="0"/>
              </a:rPr>
              <a:t> do branky na 2:1. Na   tu správnou kolej jsme ale stejně nenastoupili. To hosté hráli mnohem chytřeji. Lehce zachytávali naše pokusy o přečíslení obrany a dlouhými nákopy přes naše obránce hledali vepředu Patrika Majera, který také 2 brankami ve 25. a 30. minutě vývoj utkání ještě v 1. poločase otočil na 3:2 pro Lovosice. O přestávku se snažili trenéři našeho týmu své svěřence nabudit k lepšímu výkonu, protože výkon v 1. poločase zdaleka neodpovídal našemu postavení v tabulce. Bohužel hned v 5. minutě 2. poločasu to nebyl nikdo jiný než Patrik Majer, který našemu mužstvu uštědřil </a:t>
            </a:r>
            <a:r>
              <a:rPr lang="cs-CZ" sz="1000" dirty="0" smtClean="0">
                <a:latin typeface="Arial" panose="020B0604020202020204" pitchFamily="34" charset="0"/>
                <a:ea typeface="Calibri" panose="020F0502020204030204" pitchFamily="34" charset="0"/>
                <a:cs typeface="Arial" panose="020B0604020202020204" pitchFamily="34" charset="0"/>
              </a:rPr>
              <a:t>další</a:t>
            </a:r>
            <a:endParaRPr lang="cs-CZ"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extovéPole 1"/>
          <p:cNvSpPr txBox="1"/>
          <p:nvPr/>
        </p:nvSpPr>
        <p:spPr>
          <a:xfrm>
            <a:off x="216000" y="235124"/>
            <a:ext cx="4320480" cy="1938992"/>
          </a:xfrm>
          <a:prstGeom prst="rect">
            <a:avLst/>
          </a:prstGeom>
          <a:gradFill>
            <a:gsLst>
              <a:gs pos="42000">
                <a:srgbClr val="FFFF00"/>
              </a:gs>
              <a:gs pos="72000">
                <a:srgbClr val="99FF66"/>
              </a:gs>
              <a:gs pos="100000">
                <a:srgbClr val="FFCC00"/>
              </a:gs>
            </a:gsLst>
            <a:lin ang="5400000" scaled="1"/>
          </a:gradFill>
          <a:ln w="69850">
            <a:solidFill>
              <a:srgbClr val="CC0000"/>
            </a:solidFill>
            <a:prstDash val="sysDot"/>
          </a:ln>
          <a:effectLst>
            <a:softEdge rad="0"/>
          </a:effectLst>
        </p:spPr>
        <p:txBody>
          <a:bodyPr wrap="square" rtlCol="0">
            <a:spAutoFit/>
          </a:bodyPr>
          <a:lstStyle/>
          <a:p>
            <a:pPr algn="ctr"/>
            <a:r>
              <a:rPr lang="cs-CZ" sz="2000" dirty="0" smtClean="0">
                <a:solidFill>
                  <a:srgbClr val="0099FF"/>
                </a:solidFill>
                <a:latin typeface="Arial Black" panose="020B0A04020102020204" pitchFamily="34" charset="0"/>
              </a:rPr>
              <a:t>Poslední zápas základní skupiny přeboru starší žáci prohráli. Slabý výkon a absence některých hráčů se odrazily na matném představení celého týmu </a:t>
            </a:r>
          </a:p>
        </p:txBody>
      </p:sp>
      <p:sp>
        <p:nvSpPr>
          <p:cNvPr id="47" name="Obdélník 46"/>
          <p:cNvSpPr/>
          <p:nvPr/>
        </p:nvSpPr>
        <p:spPr>
          <a:xfrm>
            <a:off x="5382481" y="2107332"/>
            <a:ext cx="4608512" cy="4702826"/>
          </a:xfrm>
          <a:prstGeom prst="rect">
            <a:avLst/>
          </a:prstGeom>
        </p:spPr>
        <p:txBody>
          <a:bodyPr wrap="square">
            <a:spAutoFit/>
          </a:bodyPr>
          <a:lstStyle/>
          <a:p>
            <a:pPr algn="ctr">
              <a:lnSpc>
                <a:spcPct val="107000"/>
              </a:lnSpc>
              <a:spcAft>
                <a:spcPts val="0"/>
              </a:spcAft>
            </a:pPr>
            <a:r>
              <a:rPr lang="cs-CZ" sz="2000" u="sng" dirty="0">
                <a:highlight>
                  <a:srgbClr val="00FF00"/>
                </a:highlight>
                <a:latin typeface="Arial Black" panose="020B0A04020102020204" pitchFamily="34" charset="0"/>
                <a:ea typeface="Calibri" panose="020F0502020204030204" pitchFamily="34" charset="0"/>
                <a:cs typeface="Arial" panose="020B0604020202020204" pitchFamily="34" charset="0"/>
              </a:rPr>
              <a:t>TJ Baník Modlany – SK Štětí</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highlight>
                  <a:srgbClr val="00FF00"/>
                </a:highlight>
                <a:latin typeface="Arial Black" panose="020B0A04020102020204" pitchFamily="34" charset="0"/>
                <a:ea typeface="Calibri" panose="020F0502020204030204" pitchFamily="34" charset="0"/>
                <a:cs typeface="Arial" panose="020B0604020202020204" pitchFamily="34" charset="0"/>
              </a:rPr>
              <a:t>1:4(0:4)   </a:t>
            </a:r>
            <a:r>
              <a:rPr lang="cs-CZ" sz="1600" u="sng" dirty="0">
                <a:effectLst>
                  <a:outerShdw blurRad="38100" dist="38100" dir="2700000" algn="tl">
                    <a:srgbClr val="000000">
                      <a:alpha val="43137"/>
                    </a:srgbClr>
                  </a:outerShdw>
                </a:effectLst>
                <a:highlight>
                  <a:srgbClr val="00FF00"/>
                </a:highlight>
                <a:latin typeface="Arial Narrow" panose="020B0606020202030204" pitchFamily="34" charset="0"/>
                <a:ea typeface="Calibri" panose="020F0502020204030204" pitchFamily="34" charset="0"/>
                <a:cs typeface="Arial" panose="020B0604020202020204" pitchFamily="34" charset="0"/>
              </a:rPr>
              <a:t>1.5.2018  16. kolo dohrávka</a:t>
            </a:r>
            <a:endParaRPr lang="cs-CZ" sz="1600" dirty="0">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První květen den státního svátku byl pro mnohé dnem odpočinku a klidných svátečních chvil. To ale neplatilo mužstvo dospělých SK Štětí, které čekala dohrávka prvního jarního kola na hřišti v Modlanech, kterým jsme měli co vracet. Možná si vzpomenete na první kolo soutěže, kdy jsme přivítali právě Modlany a v 1. poločase jsme tahali z vlastní branky jeden balón za druhým a nakonec prohráli 5:2. Více než o odvetu šlo ale o mistrovské body, které by nás udrželi na kontakt s Mostem, jejichž zástupce jsme na tomto utkání také mohli vidět, a pokusit se vzdálit pronásledovatelům ze Srbic a Modlan. </a:t>
            </a: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Nezačali jsme zrovna ve vysokém tempu a v 6. minutě jsme museli čelit střele domácích, které byla tečována a skončilo to rohem. V 10. minutě jsme ale mohli jít do vedení. Martin Rejman se nečekaně dostal před samotného Martina Slavíka, ale jeho pokus přehodit brankáře skončil neúspěšně. V 19. minutě po nákopu z volného přímého kopu téměř z poloviny hřiště doletěl míč až ke Gabrielovi, který hrozící nebezpečí </a:t>
            </a:r>
            <a:r>
              <a:rPr lang="cs-CZ" sz="1000" b="0" dirty="0" err="1">
                <a:latin typeface="Arial" panose="020B0604020202020204" pitchFamily="34" charset="0"/>
                <a:ea typeface="Calibri" panose="020F0502020204030204" pitchFamily="34" charset="0"/>
                <a:cs typeface="Arial" panose="020B0604020202020204" pitchFamily="34" charset="0"/>
              </a:rPr>
              <a:t>boxersky</a:t>
            </a:r>
            <a:r>
              <a:rPr lang="cs-CZ" sz="1000" b="0" dirty="0">
                <a:latin typeface="Arial" panose="020B0604020202020204" pitchFamily="34" charset="0"/>
                <a:ea typeface="Calibri" panose="020F0502020204030204" pitchFamily="34" charset="0"/>
                <a:cs typeface="Arial" panose="020B0604020202020204" pitchFamily="34" charset="0"/>
              </a:rPr>
              <a:t> odvrátil. Do vedení se nám podařilo dostat ve 23. minutě, když se po centru zleva dostal míč k volnému Vokounovi, jehož první střelu ještě Slavík vyrazil, ale z dorážky už samotný  střelec zkoušel protrhnout síť. Vedoucí branka na 1:0 nás ještě více nabudila a ve 26. minutě se na hranici šestnáctky opřel do míče Vacek. Rána jako z kanónu znamenala vedení Štětí 2:0. Rozborka domácí obrany pokračovala i nadále a další dílek do sbírky jsme přidali ve 28. minutě. Třetí branku přidal po přihrávce od Vacka Jiří Vokoun. Výsledek 3:0 po půlhodině hry čekal asi málokdo. Měli jsme ale našlápnuto i na další góly. Ve 34. minutě se na Fausta otevřela branka v celé své kráse, ale k úžasu všech, míč branku přelétl. Možnost skórovat měl i </a:t>
            </a:r>
            <a:r>
              <a:rPr lang="cs-CZ" sz="1000" b="0" dirty="0" err="1">
                <a:latin typeface="Arial" panose="020B0604020202020204" pitchFamily="34" charset="0"/>
                <a:ea typeface="Calibri" panose="020F0502020204030204" pitchFamily="34" charset="0"/>
                <a:cs typeface="Arial" panose="020B0604020202020204" pitchFamily="34" charset="0"/>
              </a:rPr>
              <a:t>Kucler</a:t>
            </a:r>
            <a:r>
              <a:rPr lang="cs-CZ" sz="1000" b="0" dirty="0">
                <a:latin typeface="Arial" panose="020B0604020202020204" pitchFamily="34" charset="0"/>
                <a:ea typeface="Calibri" panose="020F0502020204030204" pitchFamily="34" charset="0"/>
                <a:cs typeface="Arial" panose="020B0604020202020204" pitchFamily="34" charset="0"/>
              </a:rPr>
              <a:t> po centru Fausta, ale ani on na </a:t>
            </a:r>
            <a:r>
              <a:rPr lang="cs-CZ" sz="1000" b="0" dirty="0" smtClean="0">
                <a:latin typeface="Arial" panose="020B0604020202020204" pitchFamily="34" charset="0"/>
                <a:ea typeface="Calibri" panose="020F0502020204030204" pitchFamily="34" charset="0"/>
                <a:cs typeface="Arial" panose="020B0604020202020204" pitchFamily="34" charset="0"/>
              </a:rPr>
              <a:t>gólmana</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cxnSp>
        <p:nvCxnSpPr>
          <p:cNvPr id="48" name="Přímá spojnice se šipkou 47"/>
          <p:cNvCxnSpPr/>
          <p:nvPr/>
        </p:nvCxnSpPr>
        <p:spPr bwMode="auto">
          <a:xfrm>
            <a:off x="8209142" y="6931868"/>
            <a:ext cx="1224136" cy="72588"/>
          </a:xfrm>
          <a:prstGeom prst="straightConnector1">
            <a:avLst/>
          </a:prstGeom>
          <a:noFill/>
          <a:ln w="28575" cap="flat" cmpd="sng" algn="ctr">
            <a:solidFill>
              <a:srgbClr val="006600"/>
            </a:solidFill>
            <a:prstDash val="solid"/>
            <a:round/>
            <a:headEnd type="none" w="med" len="med"/>
            <a:tailEnd type="triangle"/>
          </a:ln>
          <a:effectLst>
            <a:outerShdw dist="45791" dir="2021404" algn="ctr" rotWithShape="0">
              <a:srgbClr val="9999FF"/>
            </a:outerShdw>
          </a:effectLst>
        </p:spPr>
      </p:cxnSp>
      <p:sp>
        <p:nvSpPr>
          <p:cNvPr id="49" name="TextovéPole 48"/>
          <p:cNvSpPr txBox="1"/>
          <p:nvPr/>
        </p:nvSpPr>
        <p:spPr>
          <a:xfrm>
            <a:off x="5472584" y="193972"/>
            <a:ext cx="4608512" cy="1631216"/>
          </a:xfrm>
          <a:prstGeom prst="rect">
            <a:avLst/>
          </a:prstGeom>
          <a:solidFill>
            <a:srgbClr val="FFFF00"/>
          </a:solidFill>
          <a:effectLst>
            <a:glow rad="228600">
              <a:srgbClr val="00FFFF">
                <a:alpha val="40000"/>
              </a:srgbClr>
            </a:glow>
            <a:softEdge rad="0"/>
          </a:effectLst>
        </p:spPr>
        <p:txBody>
          <a:bodyPr wrap="square" rtlCol="0">
            <a:spAutoFit/>
          </a:bodyPr>
          <a:lstStyle/>
          <a:p>
            <a:pPr algn="ctr"/>
            <a:r>
              <a:rPr lang="cs-CZ" sz="2000" dirty="0" smtClean="0">
                <a:latin typeface="Arial Black" panose="020B0A04020102020204" pitchFamily="34" charset="0"/>
              </a:rPr>
              <a:t>V důležitém utkání vstřelilo mužstvo dospělých během 5 minut 3 branky a slavilo nejenom v den státního svátku vítězství</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34920" y="7004050"/>
            <a:ext cx="100199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203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16</a:t>
            </a:r>
          </a:p>
        </p:txBody>
      </p:sp>
      <p:sp>
        <p:nvSpPr>
          <p:cNvPr id="14" name="TextovéPole 13"/>
          <p:cNvSpPr txBox="1"/>
          <p:nvPr/>
        </p:nvSpPr>
        <p:spPr>
          <a:xfrm>
            <a:off x="7490108" y="7004050"/>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endParaRPr lang="cs-CZ" sz="800" dirty="0">
              <a:latin typeface="Bookman Old Style" pitchFamily="18" charset="0"/>
            </a:endParaRPr>
          </a:p>
        </p:txBody>
      </p:sp>
      <p:sp>
        <p:nvSpPr>
          <p:cNvPr id="10" name="Obdélník 9"/>
          <p:cNvSpPr/>
          <p:nvPr/>
        </p:nvSpPr>
        <p:spPr>
          <a:xfrm>
            <a:off x="143992" y="397628"/>
            <a:ext cx="4502437" cy="5526128"/>
          </a:xfrm>
          <a:prstGeom prst="rect">
            <a:avLst/>
          </a:prstGeom>
          <a:solidFill>
            <a:srgbClr val="FFFF99"/>
          </a:solidFill>
          <a:ln w="38100">
            <a:solidFill>
              <a:srgbClr val="CC3399"/>
            </a:solidFill>
          </a:ln>
        </p:spPr>
        <p:txBody>
          <a:bodyPr wrap="square">
            <a:spAutoFit/>
          </a:bodyPr>
          <a:lstStyle/>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nevyzrál. Největší příležitost skórovat měli domácí ve 44. minutě, když veterán Michal Doležal trefil tyč. O to více musela domácí mrzet tato šance, protože v poslední minutě zahrávalo Štětí volný přímý kop z 18 metrů a  David </a:t>
            </a:r>
            <a:r>
              <a:rPr lang="cs-CZ" sz="1000" b="0" dirty="0" err="1">
                <a:latin typeface="Arial" panose="020B0604020202020204" pitchFamily="34" charset="0"/>
                <a:ea typeface="Calibri" panose="020F0502020204030204" pitchFamily="34" charset="0"/>
                <a:cs typeface="Arial" panose="020B0604020202020204" pitchFamily="34" charset="0"/>
              </a:rPr>
              <a:t>Šraga</a:t>
            </a:r>
            <a:r>
              <a:rPr lang="cs-CZ" sz="1000" b="0" dirty="0">
                <a:latin typeface="Arial" panose="020B0604020202020204" pitchFamily="34" charset="0"/>
                <a:ea typeface="Calibri" panose="020F0502020204030204" pitchFamily="34" charset="0"/>
                <a:cs typeface="Arial" panose="020B0604020202020204" pitchFamily="34" charset="0"/>
              </a:rPr>
              <a:t> se trefil pohádkově. Poločas skončil 4:0. Do druhé části už nenastoupil zraněný František Svoboda, místo něho přišel Jakub Slavíček a malinko jsme museli přeskupit rozestavění. Běžela 51. minuta, když po levé straně vysunul Rejman Mencla a po jeho přihrávce střídající Slavíček trefil tyčku. Ve výhodném postavení se ocitl i Rejman, ale místo přihrávky volil střelu, která skončila vedle pravé tyče. Po hodině hry zkusil překvapit střelou levou nohou Walter, který nahradil zraněného Vokouna, ale ani on přesnou mušku neměl. Naše hra postupně ztrácela tu správnou šťávu a přechod na polovinu soupeře začínal váznout. Domácí to vycítili a stále častěji se začali objevovat na dostřel naší branky.   Zkoušeli to i z dálky, jako třeba v 71. minutě, ale správnou dráhu si míč nevybral. Dobrou možnost snížit náskok měl z volného přímého kopu Jakub Dolejška, ale byla z toho jen slabá střela, se kterou si brankář Štětí snadno poradil. V 78. minutě jsme zahrávali jeden z mála rohů v tomto utkání a místo, abychom vyvolali poplach před 3 tyčemi domácích, tak z toho byl rychlý brejk, obrana zůstala osamocena a Radek Kupka snížil na 1:4. V 79. minutě šel zcela sám na brankáře domácích Jakub Walter a řešil to stejně jako Martin Rejman v 1. poločase. Dopadl stejně. Pokus o přehoz si brankář v klidu pohlídal. Pak měli domácí ještě jednu příležitost, ale branku jsme si dát nenechali. Poslední vážnější nebezpečí celého zápasu se odehrálo 3 minuty před koncem, ale centr z volného přímého kopu toho správného adresáta před brankou Modlan nenašel. Vítězství 4:1 určitě potěší, a i když výkon ve 2. poločase nebyl nejlepší, tak jsme si i tak vyhrát zasloužili. </a:t>
            </a:r>
            <a:r>
              <a:rPr lang="cs-CZ" sz="1000" b="0" dirty="0" smtClean="0">
                <a:latin typeface="Arial" panose="020B0604020202020204" pitchFamily="34" charset="0"/>
                <a:ea typeface="Calibri" panose="020F0502020204030204" pitchFamily="34" charset="0"/>
                <a:cs typeface="Arial" panose="020B0604020202020204" pitchFamily="34" charset="0"/>
              </a:rPr>
              <a:t>   </a:t>
            </a:r>
            <a:r>
              <a:rPr lang="cs-CZ" sz="1000" b="0" dirty="0" smtClean="0">
                <a:highlight>
                  <a:srgbClr val="FFFF00"/>
                </a:highlight>
                <a:latin typeface="Arial" panose="020B0604020202020204" pitchFamily="34" charset="0"/>
                <a:ea typeface="Calibri" panose="020F0502020204030204" pitchFamily="34" charset="0"/>
                <a:cs typeface="Arial" panose="020B0604020202020204" pitchFamily="34" charset="0"/>
              </a:rPr>
              <a:t> </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Vokoun 2 , Vacek 1, </a:t>
            </a:r>
            <a:r>
              <a:rPr lang="cs-CZ" sz="1000" b="0" dirty="0" err="1">
                <a:latin typeface="Arial" panose="020B0604020202020204" pitchFamily="34" charset="0"/>
                <a:ea typeface="Calibri" panose="020F0502020204030204" pitchFamily="34" charset="0"/>
                <a:cs typeface="Arial" panose="020B0604020202020204" pitchFamily="34" charset="0"/>
              </a:rPr>
              <a:t>Šraga</a:t>
            </a:r>
            <a:r>
              <a:rPr lang="cs-CZ" sz="1000" b="0" dirty="0">
                <a:latin typeface="Arial" panose="020B0604020202020204" pitchFamily="34" charset="0"/>
                <a:ea typeface="Calibri" panose="020F0502020204030204" pitchFamily="34" charset="0"/>
                <a:cs typeface="Arial" panose="020B0604020202020204" pitchFamily="34" charset="0"/>
              </a:rPr>
              <a:t> 1</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Gabriel-</a:t>
            </a:r>
            <a:r>
              <a:rPr lang="cs-CZ" sz="1000" b="0" dirty="0" err="1">
                <a:latin typeface="Arial" panose="020B0604020202020204" pitchFamily="34" charset="0"/>
                <a:ea typeface="Calibri" panose="020F0502020204030204" pitchFamily="34" charset="0"/>
                <a:cs typeface="Arial" panose="020B0604020202020204" pitchFamily="34" charset="0"/>
              </a:rPr>
              <a:t>Čámský</a:t>
            </a:r>
            <a:r>
              <a:rPr lang="cs-CZ" sz="1000" b="0" dirty="0">
                <a:latin typeface="Arial" panose="020B0604020202020204" pitchFamily="34" charset="0"/>
                <a:ea typeface="Calibri" panose="020F0502020204030204" pitchFamily="34" charset="0"/>
                <a:cs typeface="Arial" panose="020B0604020202020204" pitchFamily="34" charset="0"/>
              </a:rPr>
              <a:t>(65.Černý), </a:t>
            </a:r>
            <a:r>
              <a:rPr lang="cs-CZ" sz="1000" b="0" dirty="0" err="1">
                <a:latin typeface="Arial" panose="020B0604020202020204" pitchFamily="34" charset="0"/>
                <a:ea typeface="Calibri" panose="020F0502020204030204" pitchFamily="34" charset="0"/>
                <a:cs typeface="Arial" panose="020B0604020202020204" pitchFamily="34" charset="0"/>
              </a:rPr>
              <a:t>Ransdorf</a:t>
            </a:r>
            <a:r>
              <a:rPr lang="cs-CZ" sz="1000" b="0" dirty="0">
                <a:latin typeface="Arial" panose="020B0604020202020204" pitchFamily="34" charset="0"/>
                <a:ea typeface="Calibri" panose="020F0502020204030204" pitchFamily="34" charset="0"/>
                <a:cs typeface="Arial" panose="020B0604020202020204" pitchFamily="34" charset="0"/>
              </a:rPr>
              <a:t>, Svoboda(45.Slavíček), </a:t>
            </a:r>
            <a:endParaRPr lang="cs-CZ" sz="1000" b="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smtClean="0">
                <a:latin typeface="Arial" panose="020B0604020202020204" pitchFamily="34" charset="0"/>
                <a:ea typeface="Calibri" panose="020F0502020204030204" pitchFamily="34" charset="0"/>
                <a:cs typeface="Arial" panose="020B0604020202020204" pitchFamily="34" charset="0"/>
              </a:rPr>
              <a:t>               Mencl- </a:t>
            </a:r>
            <a:r>
              <a:rPr lang="cs-CZ" sz="1000" b="0" dirty="0" err="1">
                <a:latin typeface="Arial" panose="020B0604020202020204" pitchFamily="34" charset="0"/>
                <a:ea typeface="Calibri" panose="020F0502020204030204" pitchFamily="34" charset="0"/>
                <a:cs typeface="Arial" panose="020B0604020202020204" pitchFamily="34" charset="0"/>
              </a:rPr>
              <a:t>Kucler</a:t>
            </a:r>
            <a:r>
              <a:rPr lang="cs-CZ" sz="1000" b="0" dirty="0">
                <a:latin typeface="Arial" panose="020B0604020202020204" pitchFamily="34" charset="0"/>
                <a:ea typeface="Calibri" panose="020F0502020204030204" pitchFamily="34" charset="0"/>
                <a:cs typeface="Arial" panose="020B0604020202020204" pitchFamily="34" charset="0"/>
              </a:rPr>
              <a:t>(88.Kucler), Vokoun(58.Walter), </a:t>
            </a:r>
            <a:r>
              <a:rPr lang="cs-CZ" sz="1000" b="0" dirty="0" err="1">
                <a:latin typeface="Arial" panose="020B0604020202020204" pitchFamily="34" charset="0"/>
                <a:ea typeface="Calibri" panose="020F0502020204030204" pitchFamily="34" charset="0"/>
                <a:cs typeface="Arial" panose="020B0604020202020204" pitchFamily="34" charset="0"/>
              </a:rPr>
              <a:t>Vcek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Šraga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smtClean="0">
                <a:latin typeface="Arial" panose="020B0604020202020204" pitchFamily="34" charset="0"/>
                <a:ea typeface="Calibri" panose="020F0502020204030204" pitchFamily="34" charset="0"/>
                <a:cs typeface="Arial" panose="020B0604020202020204" pitchFamily="34" charset="0"/>
              </a:rPr>
              <a:t>Faust-</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smtClean="0">
                <a:latin typeface="Arial" panose="020B0604020202020204" pitchFamily="34" charset="0"/>
                <a:ea typeface="Calibri" panose="020F0502020204030204" pitchFamily="34" charset="0"/>
                <a:cs typeface="Arial" panose="020B0604020202020204" pitchFamily="34" charset="0"/>
              </a:rPr>
              <a:t>              Rejman(76.Beruška</a:t>
            </a:r>
            <a:r>
              <a:rPr lang="cs-CZ" sz="1000" b="0" dirty="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Připraveni</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Poráč</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K.Zuna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u="sng" dirty="0">
                <a:latin typeface="Arial" panose="020B0604020202020204" pitchFamily="34" charset="0"/>
                <a:ea typeface="Calibri" panose="020F0502020204030204" pitchFamily="34" charset="0"/>
                <a:cs typeface="Arial" panose="020B0604020202020204" pitchFamily="34" charset="0"/>
              </a:rPr>
              <a:t>Vedoucí: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J.Havner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u="sng" dirty="0">
                <a:latin typeface="Arial" panose="020B0604020202020204" pitchFamily="34" charset="0"/>
                <a:ea typeface="Calibri" panose="020F0502020204030204" pitchFamily="34" charset="0"/>
                <a:cs typeface="Arial" panose="020B0604020202020204" pitchFamily="34" charset="0"/>
              </a:rPr>
              <a:t>Masér: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K.Zavřel</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J.Zítko-P.Kolátor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T.Doubek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u="sng" dirty="0">
                <a:latin typeface="Arial" panose="020B0604020202020204" pitchFamily="34" charset="0"/>
                <a:ea typeface="Calibri" panose="020F0502020204030204" pitchFamily="34" charset="0"/>
                <a:cs typeface="Arial" panose="020B0604020202020204" pitchFamily="34" charset="0"/>
              </a:rPr>
              <a:t>Delegát:</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P.Wencl</a:t>
            </a:r>
            <a:r>
              <a:rPr lang="cs-CZ" sz="1000" b="0" dirty="0">
                <a:latin typeface="Arial" panose="020B0604020202020204" pitchFamily="34" charset="0"/>
                <a:ea typeface="Calibri" panose="020F0502020204030204" pitchFamily="34" charset="0"/>
                <a:cs typeface="Arial" panose="020B0604020202020204" pitchFamily="34" charset="0"/>
              </a:rPr>
              <a:t>  100 diváků </a:t>
            </a:r>
          </a:p>
        </p:txBody>
      </p:sp>
      <p:sp>
        <p:nvSpPr>
          <p:cNvPr id="12" name="TextovéPole 11"/>
          <p:cNvSpPr txBox="1"/>
          <p:nvPr/>
        </p:nvSpPr>
        <p:spPr>
          <a:xfrm>
            <a:off x="325949" y="91108"/>
            <a:ext cx="4176464" cy="276999"/>
          </a:xfrm>
          <a:prstGeom prst="rect">
            <a:avLst/>
          </a:prstGeom>
          <a:solidFill>
            <a:srgbClr val="99FFCC"/>
          </a:solidFill>
          <a:effectLst>
            <a:softEdge rad="0"/>
          </a:effectLst>
        </p:spPr>
        <p:txBody>
          <a:bodyPr wrap="square" rtlCol="0">
            <a:spAutoFit/>
          </a:bodyPr>
          <a:lstStyle/>
          <a:p>
            <a:pPr algn="ctr"/>
            <a:r>
              <a:rPr lang="cs-CZ" dirty="0" smtClean="0">
                <a:latin typeface="Arial Black" panose="020B0A04020102020204" pitchFamily="34" charset="0"/>
              </a:rPr>
              <a:t>Modlany –Štětí 1.5.2018 1:4 pokračování</a:t>
            </a:r>
          </a:p>
        </p:txBody>
      </p:sp>
      <p:pic>
        <p:nvPicPr>
          <p:cNvPr id="16" name="Obrázek 15"/>
          <p:cNvPicPr>
            <a:picLocks noChangeAspect="1"/>
          </p:cNvPicPr>
          <p:nvPr/>
        </p:nvPicPr>
        <p:blipFill>
          <a:blip r:embed="rId3"/>
          <a:stretch>
            <a:fillRect/>
          </a:stretch>
        </p:blipFill>
        <p:spPr>
          <a:xfrm>
            <a:off x="2558197" y="6175876"/>
            <a:ext cx="828000" cy="828000"/>
          </a:xfrm>
          <a:prstGeom prst="rect">
            <a:avLst/>
          </a:prstGeom>
        </p:spPr>
      </p:pic>
      <p:graphicFrame>
        <p:nvGraphicFramePr>
          <p:cNvPr id="3" name="Tabulka 2"/>
          <p:cNvGraphicFramePr>
            <a:graphicFrameLocks noGrp="1"/>
          </p:cNvGraphicFramePr>
          <p:nvPr>
            <p:extLst>
              <p:ext uri="{D42A27DB-BD31-4B8C-83A1-F6EECF244321}">
                <p14:modId xmlns:p14="http://schemas.microsoft.com/office/powerpoint/2010/main" val="3372687745"/>
              </p:ext>
            </p:extLst>
          </p:nvPr>
        </p:nvGraphicFramePr>
        <p:xfrm>
          <a:off x="5616600" y="2971428"/>
          <a:ext cx="4464496" cy="3816424"/>
        </p:xfrm>
        <a:graphic>
          <a:graphicData uri="http://schemas.openxmlformats.org/drawingml/2006/table">
            <a:tbl>
              <a:tblPr/>
              <a:tblGrid>
                <a:gridCol w="725104">
                  <a:extLst>
                    <a:ext uri="{9D8B030D-6E8A-4147-A177-3AD203B41FA5}">
                      <a16:colId xmlns:a16="http://schemas.microsoft.com/office/drawing/2014/main" val="2598487239"/>
                    </a:ext>
                  </a:extLst>
                </a:gridCol>
                <a:gridCol w="611274">
                  <a:extLst>
                    <a:ext uri="{9D8B030D-6E8A-4147-A177-3AD203B41FA5}">
                      <a16:colId xmlns:a16="http://schemas.microsoft.com/office/drawing/2014/main" val="1165360551"/>
                    </a:ext>
                  </a:extLst>
                </a:gridCol>
                <a:gridCol w="403871">
                  <a:extLst>
                    <a:ext uri="{9D8B030D-6E8A-4147-A177-3AD203B41FA5}">
                      <a16:colId xmlns:a16="http://schemas.microsoft.com/office/drawing/2014/main" val="3061169675"/>
                    </a:ext>
                  </a:extLst>
                </a:gridCol>
                <a:gridCol w="678431">
                  <a:extLst>
                    <a:ext uri="{9D8B030D-6E8A-4147-A177-3AD203B41FA5}">
                      <a16:colId xmlns:a16="http://schemas.microsoft.com/office/drawing/2014/main" val="3754253290"/>
                    </a:ext>
                  </a:extLst>
                </a:gridCol>
                <a:gridCol w="771777">
                  <a:extLst>
                    <a:ext uri="{9D8B030D-6E8A-4147-A177-3AD203B41FA5}">
                      <a16:colId xmlns:a16="http://schemas.microsoft.com/office/drawing/2014/main" val="3767132478"/>
                    </a:ext>
                  </a:extLst>
                </a:gridCol>
                <a:gridCol w="652594">
                  <a:extLst>
                    <a:ext uri="{9D8B030D-6E8A-4147-A177-3AD203B41FA5}">
                      <a16:colId xmlns:a16="http://schemas.microsoft.com/office/drawing/2014/main" val="1588835202"/>
                    </a:ext>
                  </a:extLst>
                </a:gridCol>
                <a:gridCol w="621445">
                  <a:extLst>
                    <a:ext uri="{9D8B030D-6E8A-4147-A177-3AD203B41FA5}">
                      <a16:colId xmlns:a16="http://schemas.microsoft.com/office/drawing/2014/main" val="4251524533"/>
                    </a:ext>
                  </a:extLst>
                </a:gridCol>
              </a:tblGrid>
              <a:tr h="299884">
                <a:tc>
                  <a:txBody>
                    <a:bodyPr/>
                    <a:lstStyle/>
                    <a:p>
                      <a:pPr algn="ctr" fontAlgn="ctr"/>
                      <a:r>
                        <a:rPr lang="cs-CZ" sz="600" b="1" i="0" u="none" strike="noStrike">
                          <a:solidFill>
                            <a:srgbClr val="000000"/>
                          </a:solidFill>
                          <a:effectLst/>
                          <a:latin typeface="Arial" panose="020B0604020202020204" pitchFamily="34" charset="0"/>
                        </a:rPr>
                        <a:t>Datum</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600" b="1" i="0" u="none" strike="noStrike">
                          <a:solidFill>
                            <a:srgbClr val="000000"/>
                          </a:solidFill>
                          <a:effectLst/>
                          <a:latin typeface="Arial" panose="020B0604020202020204" pitchFamily="34" charset="0"/>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600" b="1" i="0" u="none" strike="noStrike" dirty="0">
                          <a:solidFill>
                            <a:srgbClr val="000000"/>
                          </a:solidFill>
                          <a:effectLst/>
                          <a:latin typeface="Arial" panose="020B0604020202020204" pitchFamily="34" charset="0"/>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600" b="1" i="0" u="none" strike="noStrike">
                          <a:solidFill>
                            <a:srgbClr val="000000"/>
                          </a:solidFill>
                          <a:effectLst/>
                          <a:latin typeface="Arial" panose="020B0604020202020204" pitchFamily="34" charset="0"/>
                        </a:rPr>
                        <a:t>Kde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600" b="1" i="0" u="none" strike="noStrike">
                          <a:solidFill>
                            <a:srgbClr val="000000"/>
                          </a:solidFill>
                          <a:effectLst/>
                          <a:latin typeface="Arial" panose="020B0604020202020204" pitchFamily="34" charset="0"/>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600" b="1" i="0" u="none" strike="noStrike">
                          <a:solidFill>
                            <a:srgbClr val="000000"/>
                          </a:solidFill>
                          <a:effectLst/>
                          <a:latin typeface="Arial" panose="020B0604020202020204" pitchFamily="34" charset="0"/>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tc>
                  <a:txBody>
                    <a:bodyPr/>
                    <a:lstStyle/>
                    <a:p>
                      <a:pPr algn="ctr" fontAlgn="ctr"/>
                      <a:r>
                        <a:rPr lang="cs-CZ" sz="600" b="1" i="0" u="none" strike="noStrike">
                          <a:solidFill>
                            <a:srgbClr val="000000"/>
                          </a:solidFill>
                          <a:effectLst/>
                          <a:latin typeface="Arial" panose="020B0604020202020204" pitchFamily="34" charset="0"/>
                        </a:rPr>
                        <a:t>Kolo</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2840405097"/>
                  </a:ext>
                </a:extLst>
              </a:tr>
              <a:tr h="631336">
                <a:tc>
                  <a:txBody>
                    <a:bodyPr/>
                    <a:lstStyle/>
                    <a:p>
                      <a:pPr algn="ctr" fontAlgn="ctr"/>
                      <a:r>
                        <a:rPr lang="cs-CZ" sz="1100" b="1" i="0" u="none" strike="noStrike" dirty="0">
                          <a:solidFill>
                            <a:srgbClr val="000000"/>
                          </a:solidFill>
                          <a:effectLst/>
                          <a:latin typeface="Arial" panose="020B0604020202020204" pitchFamily="34" charset="0"/>
                        </a:rPr>
                        <a:t>13.5.2018</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volno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1.N</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01251695"/>
                  </a:ext>
                </a:extLst>
              </a:tr>
              <a:tr h="811266">
                <a:tc>
                  <a:txBody>
                    <a:bodyPr/>
                    <a:lstStyle/>
                    <a:p>
                      <a:pPr algn="ctr" fontAlgn="ctr"/>
                      <a:r>
                        <a:rPr lang="cs-CZ" sz="1100" b="1" i="0" u="none" strike="noStrike">
                          <a:solidFill>
                            <a:srgbClr val="000000"/>
                          </a:solidFill>
                          <a:effectLst/>
                          <a:latin typeface="Arial" panose="020B0604020202020204" pitchFamily="34" charset="0"/>
                        </a:rPr>
                        <a:t>19.5.2018</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SK Štětí, </a:t>
                      </a:r>
                      <a:r>
                        <a:rPr lang="cs-CZ" sz="1200" b="1" i="0" u="none" strike="noStrike" dirty="0" err="1">
                          <a:solidFill>
                            <a:srgbClr val="000000"/>
                          </a:solidFill>
                          <a:effectLst/>
                          <a:latin typeface="Arial" panose="020B0604020202020204" pitchFamily="34" charset="0"/>
                        </a:rPr>
                        <a:t>z.s</a:t>
                      </a:r>
                      <a:r>
                        <a:rPr lang="cs-CZ" sz="12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SK Plaston Šluknov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2.N</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06511268"/>
                  </a:ext>
                </a:extLst>
              </a:tr>
              <a:tr h="811266">
                <a:tc>
                  <a:txBody>
                    <a:bodyPr/>
                    <a:lstStyle/>
                    <a:p>
                      <a:pPr algn="ctr" fontAlgn="ctr"/>
                      <a:r>
                        <a:rPr lang="cs-CZ" sz="1100" b="1" i="0" u="none" strike="noStrike">
                          <a:solidFill>
                            <a:srgbClr val="000000"/>
                          </a:solidFill>
                          <a:effectLst/>
                          <a:latin typeface="Arial" panose="020B0604020202020204" pitchFamily="34" charset="0"/>
                        </a:rPr>
                        <a:t>26.-27.05.2018</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sobota-neděle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effectLst/>
                          <a:latin typeface="Arial" panose="020B0604020202020204" pitchFamily="34" charset="0"/>
                        </a:rPr>
                        <a: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FK Jiskra Velké Břevno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3.N</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27514532"/>
                  </a:ext>
                </a:extLst>
              </a:tr>
              <a:tr h="631336">
                <a:tc>
                  <a:txBody>
                    <a:bodyPr/>
                    <a:lstStyle/>
                    <a:p>
                      <a:pPr algn="ctr" fontAlgn="ctr"/>
                      <a:r>
                        <a:rPr lang="cs-CZ" sz="1100" b="1" i="0" u="none" strike="noStrike">
                          <a:solidFill>
                            <a:srgbClr val="000000"/>
                          </a:solidFill>
                          <a:effectLst/>
                          <a:latin typeface="Arial" panose="020B0604020202020204" pitchFamily="34" charset="0"/>
                        </a:rPr>
                        <a:t>3.6.2018</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TJ Skorotice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4.N</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31111825"/>
                  </a:ext>
                </a:extLst>
              </a:tr>
              <a:tr h="631336">
                <a:tc>
                  <a:txBody>
                    <a:bodyPr/>
                    <a:lstStyle/>
                    <a:p>
                      <a:pPr algn="ctr" fontAlgn="ctr"/>
                      <a:r>
                        <a:rPr lang="cs-CZ" sz="1100" b="1" i="0" u="none" strike="noStrike">
                          <a:solidFill>
                            <a:srgbClr val="000000"/>
                          </a:solidFill>
                          <a:effectLst/>
                          <a:latin typeface="Arial" panose="020B0604020202020204" pitchFamily="34" charset="0"/>
                        </a:rPr>
                        <a:t>9.-10.06.2018</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sobota-neděle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Arial" panose="020B0604020202020204" pitchFamily="34" charset="0"/>
                        </a:rPr>
                        <a:t>TJ Mojžíř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effectLst/>
                          <a:latin typeface="Arial" panose="020B0604020202020204" pitchFamily="34" charset="0"/>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5.N</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56223931"/>
                  </a:ext>
                </a:extLst>
              </a:tr>
            </a:tbl>
          </a:graphicData>
        </a:graphic>
      </p:graphicFrame>
      <p:sp>
        <p:nvSpPr>
          <p:cNvPr id="4" name="TextovéPole 3"/>
          <p:cNvSpPr txBox="1"/>
          <p:nvPr/>
        </p:nvSpPr>
        <p:spPr>
          <a:xfrm>
            <a:off x="5544593" y="91108"/>
            <a:ext cx="4536504" cy="2677656"/>
          </a:xfrm>
          <a:prstGeom prst="rect">
            <a:avLst/>
          </a:prstGeom>
          <a:blipFill>
            <a:blip r:embed="rId4"/>
            <a:tile tx="0" ty="0" sx="100000" sy="100000" flip="none" algn="tl"/>
          </a:blipFill>
          <a:effectLst>
            <a:softEdge rad="0"/>
          </a:effectLst>
        </p:spPr>
        <p:txBody>
          <a:bodyPr wrap="square" rtlCol="0">
            <a:spAutoFit/>
          </a:bodyPr>
          <a:lstStyle/>
          <a:p>
            <a:pPr algn="ctr"/>
            <a:r>
              <a:rPr lang="cs-CZ" sz="2800" dirty="0" smtClean="0">
                <a:latin typeface="Arial Black" panose="020B0A04020102020204" pitchFamily="34" charset="0"/>
              </a:rPr>
              <a:t>Nadstavba 5. nejlepších mužstev I.A třídy dorostu skupiny B.</a:t>
            </a:r>
          </a:p>
          <a:p>
            <a:pPr algn="ctr"/>
            <a:r>
              <a:rPr lang="cs-CZ" sz="2800" dirty="0" smtClean="0">
                <a:latin typeface="Arial Black" panose="020B0A04020102020204" pitchFamily="34" charset="0"/>
              </a:rPr>
              <a:t>Všechna mužstva mají 0 bodů</a:t>
            </a: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7281516"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17</a:t>
            </a:r>
            <a:endParaRPr lang="cs-CZ" sz="800" dirty="0">
              <a:latin typeface="Bookman Old Style" pitchFamily="18" charset="0"/>
            </a:endParaRPr>
          </a:p>
        </p:txBody>
      </p:sp>
      <p:sp>
        <p:nvSpPr>
          <p:cNvPr id="15" name="TextovéPole 14"/>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endParaRPr lang="cs-CZ" sz="800" dirty="0">
              <a:latin typeface="Bookman Old Style" pitchFamily="18" charset="0"/>
            </a:endParaRPr>
          </a:p>
        </p:txBody>
      </p:sp>
      <p:graphicFrame>
        <p:nvGraphicFramePr>
          <p:cNvPr id="13" name="Tabulka 12"/>
          <p:cNvGraphicFramePr>
            <a:graphicFrameLocks noGrp="1"/>
          </p:cNvGraphicFramePr>
          <p:nvPr>
            <p:extLst>
              <p:ext uri="{D42A27DB-BD31-4B8C-83A1-F6EECF244321}">
                <p14:modId xmlns:p14="http://schemas.microsoft.com/office/powerpoint/2010/main" val="2690011098"/>
              </p:ext>
            </p:extLst>
          </p:nvPr>
        </p:nvGraphicFramePr>
        <p:xfrm>
          <a:off x="216000" y="3916233"/>
          <a:ext cx="4464498" cy="2693029"/>
        </p:xfrm>
        <a:graphic>
          <a:graphicData uri="http://schemas.openxmlformats.org/drawingml/2006/table">
            <a:tbl>
              <a:tblPr/>
              <a:tblGrid>
                <a:gridCol w="1692190">
                  <a:extLst>
                    <a:ext uri="{9D8B030D-6E8A-4147-A177-3AD203B41FA5}">
                      <a16:colId xmlns:a16="http://schemas.microsoft.com/office/drawing/2014/main" val="6297894"/>
                    </a:ext>
                  </a:extLst>
                </a:gridCol>
                <a:gridCol w="1250998">
                  <a:extLst>
                    <a:ext uri="{9D8B030D-6E8A-4147-A177-3AD203B41FA5}">
                      <a16:colId xmlns:a16="http://schemas.microsoft.com/office/drawing/2014/main" val="425115258"/>
                    </a:ext>
                  </a:extLst>
                </a:gridCol>
                <a:gridCol w="1521310">
                  <a:extLst>
                    <a:ext uri="{9D8B030D-6E8A-4147-A177-3AD203B41FA5}">
                      <a16:colId xmlns:a16="http://schemas.microsoft.com/office/drawing/2014/main" val="3096123551"/>
                    </a:ext>
                  </a:extLst>
                </a:gridCol>
              </a:tblGrid>
              <a:tr h="318432">
                <a:tc gridSpan="3">
                  <a:txBody>
                    <a:bodyPr/>
                    <a:lstStyle/>
                    <a:p>
                      <a:pPr algn="ctr" rtl="0" fontAlgn="ctr"/>
                      <a:r>
                        <a:rPr lang="cs-CZ" sz="1600" b="1" i="0" u="none" strike="noStrike" dirty="0">
                          <a:solidFill>
                            <a:srgbClr val="000099"/>
                          </a:solidFill>
                          <a:effectLst/>
                          <a:latin typeface="Arial Black" panose="020B0A04020102020204" pitchFamily="34" charset="0"/>
                        </a:rPr>
                        <a:t>Výsledky 18. kolo I.A třídy dorostu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92686481"/>
                  </a:ext>
                </a:extLst>
              </a:tr>
              <a:tr h="215885">
                <a:tc>
                  <a:txBody>
                    <a:bodyPr/>
                    <a:lstStyle/>
                    <a:p>
                      <a:pPr algn="ctr" rtl="0" fontAlgn="ctr"/>
                      <a:r>
                        <a:rPr lang="cs-CZ" sz="1200" b="1" i="0" u="none" strike="noStrike">
                          <a:solidFill>
                            <a:srgbClr val="000099"/>
                          </a:solidFill>
                          <a:effectLst/>
                          <a:latin typeface="Arial Black" panose="020B0A04020102020204" pitchFamily="34" charset="0"/>
                        </a:rPr>
                        <a:t>Domácí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000099"/>
                          </a:solidFill>
                          <a:effectLst/>
                          <a:latin typeface="Arial Black" panose="020B0A04020102020204" pitchFamily="34" charset="0"/>
                        </a:rPr>
                        <a:t>Hosté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dirty="0">
                          <a:solidFill>
                            <a:srgbClr val="000099"/>
                          </a:solidFill>
                          <a:effectLst/>
                          <a:latin typeface="Arial Black" panose="020B0A04020102020204" pitchFamily="34" charset="0"/>
                        </a:rPr>
                        <a:t>Výsledek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15089479"/>
                  </a:ext>
                </a:extLst>
              </a:tr>
              <a:tr h="359720">
                <a:tc>
                  <a:txBody>
                    <a:bodyPr/>
                    <a:lstStyle/>
                    <a:p>
                      <a:pPr algn="ctr" rtl="0" fontAlgn="ctr"/>
                      <a:r>
                        <a:rPr lang="cs-CZ" sz="1400" b="1" i="0" u="none" strike="noStrike">
                          <a:solidFill>
                            <a:srgbClr val="FF0000"/>
                          </a:solidFill>
                          <a:effectLst/>
                          <a:latin typeface="Georgia" panose="02040502050405020303" pitchFamily="18" charset="0"/>
                        </a:rPr>
                        <a:t>SK Plaston Šluknov</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a:solidFill>
                            <a:srgbClr val="FF0000"/>
                          </a:solidFill>
                          <a:effectLst/>
                          <a:latin typeface="Georgia" panose="02040502050405020303" pitchFamily="18" charset="0"/>
                        </a:rPr>
                        <a:t>TJ Úštěk / Liběšice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2000" b="1" i="0" u="none" strike="noStrike" dirty="0">
                          <a:solidFill>
                            <a:srgbClr val="FF0000"/>
                          </a:solidFill>
                          <a:effectLst/>
                          <a:latin typeface="Georgia" panose="02040502050405020303" pitchFamily="18" charset="0"/>
                        </a:rPr>
                        <a:t> </a:t>
                      </a:r>
                      <a:r>
                        <a:rPr lang="cs-CZ" sz="2000" b="1" i="0" u="none" strike="noStrike" dirty="0" smtClean="0">
                          <a:solidFill>
                            <a:srgbClr val="FF0000"/>
                          </a:solidFill>
                          <a:effectLst/>
                          <a:latin typeface="Georgia" panose="02040502050405020303" pitchFamily="18" charset="0"/>
                        </a:rPr>
                        <a:t>9:1</a:t>
                      </a:r>
                      <a:endParaRPr lang="cs-CZ" sz="2000" b="1" i="0" u="none" strike="noStrike" dirty="0">
                        <a:solidFill>
                          <a:srgbClr val="FF0000"/>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961076733"/>
                  </a:ext>
                </a:extLst>
              </a:tr>
              <a:tr h="359720">
                <a:tc>
                  <a:txBody>
                    <a:bodyPr/>
                    <a:lstStyle/>
                    <a:p>
                      <a:pPr algn="ctr" rtl="0" fontAlgn="ctr"/>
                      <a:r>
                        <a:rPr lang="cs-CZ" sz="1400" b="1" i="0" u="none" strike="noStrike">
                          <a:solidFill>
                            <a:srgbClr val="FF0000"/>
                          </a:solidFill>
                          <a:effectLst/>
                          <a:latin typeface="Georgia" panose="02040502050405020303" pitchFamily="18" charset="0"/>
                        </a:rPr>
                        <a:t>TJ Mojžíř</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dirty="0">
                          <a:solidFill>
                            <a:srgbClr val="FF0000"/>
                          </a:solidFill>
                          <a:effectLst/>
                          <a:latin typeface="Georgia" panose="02040502050405020303" pitchFamily="18" charset="0"/>
                        </a:rPr>
                        <a:t>FK Jiskra Velké Březno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2000" b="1" i="0" u="none" strike="noStrike" dirty="0" smtClean="0">
                          <a:solidFill>
                            <a:srgbClr val="FF0000"/>
                          </a:solidFill>
                          <a:effectLst/>
                          <a:latin typeface="Georgia" panose="02040502050405020303" pitchFamily="18" charset="0"/>
                        </a:rPr>
                        <a:t>0:3</a:t>
                      </a:r>
                      <a:r>
                        <a:rPr lang="cs-CZ" sz="2000" b="1" i="0" u="none" strike="noStrike" dirty="0">
                          <a:solidFill>
                            <a:srgbClr val="FF0000"/>
                          </a:solidFill>
                          <a:effectLst/>
                          <a:latin typeface="Georgia" panose="02040502050405020303" pitchFamily="18"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562591924"/>
                  </a:ext>
                </a:extLst>
              </a:tr>
              <a:tr h="259187">
                <a:tc>
                  <a:txBody>
                    <a:bodyPr/>
                    <a:lstStyle/>
                    <a:p>
                      <a:pPr algn="ctr" rtl="0" fontAlgn="ctr"/>
                      <a:r>
                        <a:rPr lang="cs-CZ" sz="1400" b="1" i="0" u="none" strike="noStrike" dirty="0">
                          <a:solidFill>
                            <a:srgbClr val="FF0000"/>
                          </a:solidFill>
                          <a:effectLst/>
                          <a:latin typeface="Georgia" panose="02040502050405020303" pitchFamily="18" charset="0"/>
                        </a:rPr>
                        <a:t>SK 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a:solidFill>
                            <a:srgbClr val="FF0000"/>
                          </a:solidFill>
                          <a:effectLst/>
                          <a:latin typeface="Georgia" panose="02040502050405020303" pitchFamily="18" charset="0"/>
                        </a:rPr>
                        <a:t>1 FC Dubí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2000" b="1" i="0" u="none" strike="noStrike" dirty="0">
                          <a:solidFill>
                            <a:srgbClr val="FF0000"/>
                          </a:solidFill>
                          <a:effectLst/>
                          <a:latin typeface="Georgia" panose="02040502050405020303" pitchFamily="18" charset="0"/>
                        </a:rPr>
                        <a:t> </a:t>
                      </a:r>
                      <a:r>
                        <a:rPr lang="cs-CZ" sz="2000" b="1" i="0" u="none" strike="noStrike" dirty="0" smtClean="0">
                          <a:solidFill>
                            <a:srgbClr val="FF0000"/>
                          </a:solidFill>
                          <a:effectLst/>
                          <a:latin typeface="Georgia" panose="02040502050405020303" pitchFamily="18" charset="0"/>
                        </a:rPr>
                        <a:t>8:0</a:t>
                      </a:r>
                      <a:endParaRPr lang="cs-CZ" sz="2000" b="1" i="0" u="none" strike="noStrike" dirty="0">
                        <a:solidFill>
                          <a:srgbClr val="FF0000"/>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4655130"/>
                  </a:ext>
                </a:extLst>
              </a:tr>
              <a:tr h="359720">
                <a:tc>
                  <a:txBody>
                    <a:bodyPr/>
                    <a:lstStyle/>
                    <a:p>
                      <a:pPr algn="ctr" rtl="0" fontAlgn="ctr"/>
                      <a:r>
                        <a:rPr lang="cs-CZ" sz="1400" b="1" i="0" u="none" strike="noStrike">
                          <a:solidFill>
                            <a:srgbClr val="FF0000"/>
                          </a:solidFill>
                          <a:effectLst/>
                          <a:latin typeface="Georgia" panose="02040502050405020303" pitchFamily="18" charset="0"/>
                        </a:rPr>
                        <a:t>TJ Skorotice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400" b="1" i="0" u="none" strike="noStrike">
                          <a:solidFill>
                            <a:srgbClr val="FF0000"/>
                          </a:solidFill>
                          <a:effectLst/>
                          <a:latin typeface="Georgia" panose="02040502050405020303" pitchFamily="18" charset="0"/>
                        </a:rPr>
                        <a:t>TJ Hvězda Trnovany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2000" b="1" i="0" u="none" strike="noStrike" dirty="0">
                          <a:solidFill>
                            <a:srgbClr val="FF0000"/>
                          </a:solidFill>
                          <a:effectLst/>
                          <a:latin typeface="Georgia" panose="02040502050405020303" pitchFamily="18" charset="0"/>
                        </a:rPr>
                        <a:t> </a:t>
                      </a:r>
                      <a:r>
                        <a:rPr lang="cs-CZ" sz="2000" b="1" i="0" u="none" strike="noStrike" dirty="0" smtClean="0">
                          <a:solidFill>
                            <a:srgbClr val="FF0000"/>
                          </a:solidFill>
                          <a:effectLst/>
                          <a:latin typeface="Georgia" panose="02040502050405020303" pitchFamily="18" charset="0"/>
                        </a:rPr>
                        <a:t>3:1</a:t>
                      </a:r>
                      <a:endParaRPr lang="cs-CZ" sz="2000" b="1" i="0" u="none" strike="noStrike" dirty="0">
                        <a:solidFill>
                          <a:srgbClr val="FF0000"/>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990113841"/>
                  </a:ext>
                </a:extLst>
              </a:tr>
              <a:tr h="535652">
                <a:tc>
                  <a:txBody>
                    <a:bodyPr/>
                    <a:lstStyle/>
                    <a:p>
                      <a:pPr algn="ctr" rtl="0" fontAlgn="ctr"/>
                      <a:r>
                        <a:rPr lang="cs-CZ" sz="1400" b="1" i="0" u="none" strike="noStrike">
                          <a:solidFill>
                            <a:srgbClr val="FF0000"/>
                          </a:solidFill>
                          <a:effectLst/>
                          <a:latin typeface="Georgia" panose="02040502050405020303" pitchFamily="18" charset="0"/>
                        </a:rPr>
                        <a:t>TJ Vaňov/Libouchec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FF0000"/>
                          </a:solidFill>
                          <a:effectLst/>
                          <a:latin typeface="Georgia" panose="02040502050405020303" pitchFamily="18" charset="0"/>
                        </a:rPr>
                        <a:t>TJ Chlumec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600" b="1" i="0" u="none" strike="noStrike" dirty="0">
                          <a:solidFill>
                            <a:srgbClr val="FF0000"/>
                          </a:solidFill>
                          <a:effectLst/>
                          <a:latin typeface="Georgia" panose="02040502050405020303" pitchFamily="18" charset="0"/>
                        </a:rPr>
                        <a:t> </a:t>
                      </a:r>
                      <a:r>
                        <a:rPr lang="cs-CZ" sz="1600" b="1" i="0" u="none" strike="noStrike" dirty="0" smtClean="0">
                          <a:solidFill>
                            <a:srgbClr val="FF0000"/>
                          </a:solidFill>
                          <a:effectLst/>
                          <a:latin typeface="Georgia" panose="02040502050405020303" pitchFamily="18" charset="0"/>
                        </a:rPr>
                        <a:t>5:4</a:t>
                      </a:r>
                      <a:endParaRPr lang="cs-CZ" sz="1600" b="1" i="0" u="none" strike="noStrike" dirty="0">
                        <a:solidFill>
                          <a:srgbClr val="FF0000"/>
                        </a:solidFill>
                        <a:effectLst/>
                        <a:latin typeface="Georgia" panose="02040502050405020303"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33913477"/>
                  </a:ext>
                </a:extLst>
              </a:tr>
            </a:tbl>
          </a:graphicData>
        </a:graphic>
      </p:graphicFrame>
      <p:sp>
        <p:nvSpPr>
          <p:cNvPr id="16" name="TextovéPole 15"/>
          <p:cNvSpPr txBox="1"/>
          <p:nvPr/>
        </p:nvSpPr>
        <p:spPr>
          <a:xfrm>
            <a:off x="216001" y="142992"/>
            <a:ext cx="4500502" cy="646331"/>
          </a:xfrm>
          <a:prstGeom prst="rect">
            <a:avLst/>
          </a:prstGeom>
          <a:gradFill>
            <a:gsLst>
              <a:gs pos="32000">
                <a:srgbClr val="008000"/>
              </a:gs>
              <a:gs pos="75000">
                <a:srgbClr val="FCA6A6"/>
              </a:gs>
            </a:gsLst>
            <a:lin ang="5400000" scaled="1"/>
          </a:gradFill>
          <a:effectLst>
            <a:glow rad="101600">
              <a:srgbClr val="FFFF66">
                <a:alpha val="40000"/>
              </a:srgbClr>
            </a:glow>
            <a:softEdge rad="241300"/>
          </a:effectLst>
        </p:spPr>
        <p:txBody>
          <a:bodyPr wrap="square" rtlCol="0">
            <a:spAutoFit/>
          </a:bodyPr>
          <a:lstStyle/>
          <a:p>
            <a:pPr algn="ctr"/>
            <a:r>
              <a:rPr lang="cs-CZ" sz="1800" dirty="0" smtClean="0">
                <a:solidFill>
                  <a:srgbClr val="000066"/>
                </a:solidFill>
                <a:latin typeface="Arial Black" panose="020B0A04020102020204" pitchFamily="34" charset="0"/>
              </a:rPr>
              <a:t>Konečná tabulka základní skupiny I.A třídy dorostu </a:t>
            </a:r>
          </a:p>
        </p:txBody>
      </p:sp>
      <p:sp>
        <p:nvSpPr>
          <p:cNvPr id="17" name="TextovéPole 16"/>
          <p:cNvSpPr txBox="1"/>
          <p:nvPr/>
        </p:nvSpPr>
        <p:spPr>
          <a:xfrm>
            <a:off x="5472584" y="1459260"/>
            <a:ext cx="4680520" cy="5078313"/>
          </a:xfrm>
          <a:prstGeom prst="rect">
            <a:avLst/>
          </a:prstGeom>
          <a:solidFill>
            <a:schemeClr val="accent1">
              <a:lumMod val="60000"/>
              <a:lumOff val="40000"/>
            </a:schemeClr>
          </a:solidFill>
          <a:effectLst>
            <a:softEdge rad="0"/>
          </a:effectLst>
        </p:spPr>
        <p:txBody>
          <a:bodyPr wrap="square" rtlCol="0">
            <a:spAutoFit/>
          </a:bodyPr>
          <a:lstStyle/>
          <a:p>
            <a:pPr algn="ctr"/>
            <a:r>
              <a:rPr lang="cs-CZ" sz="1800" u="sng" dirty="0" smtClean="0">
                <a:latin typeface="Arial Black" panose="020B0A04020102020204" pitchFamily="34" charset="0"/>
              </a:rPr>
              <a:t>Karel Zuna – trenér SK Štětí</a:t>
            </a:r>
          </a:p>
          <a:p>
            <a:pPr algn="just"/>
            <a:r>
              <a:rPr lang="cs-CZ" b="0" dirty="0" smtClean="0"/>
              <a:t>Chvíli </a:t>
            </a:r>
            <a:r>
              <a:rPr lang="cs-CZ" b="0" dirty="0"/>
              <a:t>jsme se rozkoukávali, ale od desáté minuty jsme už předváděli solidní fotbal plný přihrávek a pohybu. Dali jsme čtyři góly a naše vítězství je zasloužené. Navázali jsme na výkon proti Kadani. Potvrdili jsme, že můžeme vyhrávat i u </a:t>
            </a:r>
            <a:r>
              <a:rPr lang="cs-CZ" b="0" dirty="0" smtClean="0"/>
              <a:t>soupeřů. </a:t>
            </a:r>
            <a:r>
              <a:rPr lang="cs-CZ" b="0" dirty="0"/>
              <a:t>Že jsme jen tři body za Mostem? </a:t>
            </a:r>
            <a:r>
              <a:rPr lang="cs-CZ" b="0" dirty="0" smtClean="0"/>
              <a:t>Na </a:t>
            </a:r>
            <a:r>
              <a:rPr lang="cs-CZ" b="0" dirty="0"/>
              <a:t>jaře nám nevyšel jeden zápas právě s tímto soupeřem, ale pro nás je hlavní, jaký fotbal předvádíme. Chceme především mužstvo zkonsolidovat, vytvořit dobrou partu a co bude dál – to se </a:t>
            </a:r>
            <a:r>
              <a:rPr lang="cs-CZ" b="0" dirty="0" smtClean="0"/>
              <a:t>uvidí.</a:t>
            </a:r>
          </a:p>
          <a:p>
            <a:pPr algn="just"/>
            <a:endParaRPr lang="cs-CZ" b="0" dirty="0"/>
          </a:p>
          <a:p>
            <a:pPr algn="just"/>
            <a:endParaRPr lang="cs-CZ" b="0" dirty="0" smtClean="0"/>
          </a:p>
          <a:p>
            <a:pPr algn="just"/>
            <a:endParaRPr lang="cs-CZ" b="0" dirty="0"/>
          </a:p>
          <a:p>
            <a:pPr algn="just"/>
            <a:endParaRPr lang="cs-CZ" b="0" dirty="0" smtClean="0"/>
          </a:p>
          <a:p>
            <a:pPr algn="just"/>
            <a:endParaRPr lang="cs-CZ" b="0" dirty="0"/>
          </a:p>
          <a:p>
            <a:pPr algn="just"/>
            <a:endParaRPr lang="cs-CZ" b="0" dirty="0" smtClean="0"/>
          </a:p>
          <a:p>
            <a:pPr algn="just"/>
            <a:endParaRPr lang="cs-CZ" b="0" dirty="0"/>
          </a:p>
          <a:p>
            <a:pPr algn="just"/>
            <a:endParaRPr lang="cs-CZ" b="0" dirty="0" smtClean="0"/>
          </a:p>
          <a:p>
            <a:pPr algn="just"/>
            <a:endParaRPr lang="cs-CZ" b="0" dirty="0"/>
          </a:p>
          <a:p>
            <a:pPr algn="just"/>
            <a:endParaRPr lang="cs-CZ" b="0" dirty="0" smtClean="0"/>
          </a:p>
          <a:p>
            <a:pPr algn="just"/>
            <a:endParaRPr lang="cs-CZ" b="0" dirty="0"/>
          </a:p>
          <a:p>
            <a:pPr algn="just"/>
            <a:endParaRPr lang="cs-CZ" b="0" dirty="0" smtClean="0"/>
          </a:p>
          <a:p>
            <a:pPr algn="ctr"/>
            <a:r>
              <a:rPr lang="cs-CZ" sz="1800" b="0" u="sng" dirty="0" smtClean="0">
                <a:latin typeface="Arial Black" panose="020B0A04020102020204" pitchFamily="34" charset="0"/>
              </a:rPr>
              <a:t>Miroslav Pohl – trenér TJ  Modlany</a:t>
            </a:r>
          </a:p>
          <a:p>
            <a:r>
              <a:rPr lang="cs-CZ" b="0" dirty="0" smtClean="0"/>
              <a:t>Štětí </a:t>
            </a:r>
            <a:r>
              <a:rPr lang="cs-CZ" b="0" dirty="0"/>
              <a:t>bylo </a:t>
            </a:r>
            <a:r>
              <a:rPr lang="cs-CZ" b="0" dirty="0" smtClean="0"/>
              <a:t>hodně kvalitní. </a:t>
            </a:r>
            <a:r>
              <a:rPr lang="cs-CZ" b="0" dirty="0"/>
              <a:t>Bylo pohyblivější, silnější na míči. Za 10 minut nám dalo tři góly a bylo po zápase. Vyhrálo u nás naprosto zaslouženě</a:t>
            </a:r>
            <a:r>
              <a:rPr lang="cs-CZ" b="0" dirty="0" smtClean="0"/>
              <a:t>. </a:t>
            </a:r>
            <a:endParaRPr lang="cs-CZ" sz="1400" dirty="0" smtClean="0">
              <a:latin typeface="Arial Black" panose="020B0A04020102020204" pitchFamily="34" charset="0"/>
            </a:endParaRPr>
          </a:p>
        </p:txBody>
      </p:sp>
      <p:sp>
        <p:nvSpPr>
          <p:cNvPr id="18" name="Obdélník 17"/>
          <p:cNvSpPr/>
          <p:nvPr/>
        </p:nvSpPr>
        <p:spPr>
          <a:xfrm>
            <a:off x="5472584" y="110620"/>
            <a:ext cx="4536503" cy="954107"/>
          </a:xfrm>
          <a:prstGeom prst="rect">
            <a:avLst/>
          </a:prstGeom>
          <a:gradFill>
            <a:gsLst>
              <a:gs pos="29000">
                <a:srgbClr val="FFCCCC"/>
              </a:gs>
              <a:gs pos="82000">
                <a:srgbClr val="99FF66"/>
              </a:gs>
            </a:gsLst>
            <a:lin ang="5400000" scaled="1"/>
          </a:gra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cs-CZ" sz="2800" b="1" cap="none" spc="0" dirty="0" smtClean="0">
                <a:ln/>
                <a:solidFill>
                  <a:srgbClr val="CC3399"/>
                </a:solidFill>
                <a:effectLst/>
              </a:rPr>
              <a:t>Po zápase v Modlanech se lépe hodnotilo hostům</a:t>
            </a:r>
            <a:endParaRPr lang="cs-CZ" sz="2800" b="1" cap="none" spc="0" dirty="0">
              <a:ln/>
              <a:solidFill>
                <a:srgbClr val="CC3399"/>
              </a:solidFill>
              <a:effectLst/>
            </a:endParaRPr>
          </a:p>
        </p:txBody>
      </p:sp>
      <p:pic>
        <p:nvPicPr>
          <p:cNvPr id="19" name="Obrázek 18"/>
          <p:cNvPicPr>
            <a:picLocks noChangeAspect="1"/>
          </p:cNvPicPr>
          <p:nvPr/>
        </p:nvPicPr>
        <p:blipFill>
          <a:blip r:embed="rId2"/>
          <a:stretch>
            <a:fillRect/>
          </a:stretch>
        </p:blipFill>
        <p:spPr>
          <a:xfrm>
            <a:off x="7219845" y="3418289"/>
            <a:ext cx="2067864" cy="1831210"/>
          </a:xfrm>
          <a:prstGeom prst="rect">
            <a:avLst/>
          </a:prstGeom>
          <a:ln w="22225">
            <a:solidFill>
              <a:schemeClr val="accent2">
                <a:lumMod val="50000"/>
              </a:schemeClr>
            </a:solidFill>
          </a:ln>
        </p:spPr>
      </p:pic>
      <p:graphicFrame>
        <p:nvGraphicFramePr>
          <p:cNvPr id="2" name="Tabulka 1"/>
          <p:cNvGraphicFramePr>
            <a:graphicFrameLocks noGrp="1"/>
          </p:cNvGraphicFramePr>
          <p:nvPr>
            <p:extLst>
              <p:ext uri="{D42A27DB-BD31-4B8C-83A1-F6EECF244321}">
                <p14:modId xmlns:p14="http://schemas.microsoft.com/office/powerpoint/2010/main" val="3812629055"/>
              </p:ext>
            </p:extLst>
          </p:nvPr>
        </p:nvGraphicFramePr>
        <p:xfrm>
          <a:off x="216000" y="1039422"/>
          <a:ext cx="4500503" cy="2481613"/>
        </p:xfrm>
        <a:graphic>
          <a:graphicData uri="http://schemas.openxmlformats.org/drawingml/2006/table">
            <a:tbl>
              <a:tblPr/>
              <a:tblGrid>
                <a:gridCol w="229325">
                  <a:extLst>
                    <a:ext uri="{9D8B030D-6E8A-4147-A177-3AD203B41FA5}">
                      <a16:colId xmlns:a16="http://schemas.microsoft.com/office/drawing/2014/main" val="214419582"/>
                    </a:ext>
                  </a:extLst>
                </a:gridCol>
                <a:gridCol w="229325">
                  <a:extLst>
                    <a:ext uri="{9D8B030D-6E8A-4147-A177-3AD203B41FA5}">
                      <a16:colId xmlns:a16="http://schemas.microsoft.com/office/drawing/2014/main" val="3689290449"/>
                    </a:ext>
                  </a:extLst>
                </a:gridCol>
                <a:gridCol w="1557574">
                  <a:extLst>
                    <a:ext uri="{9D8B030D-6E8A-4147-A177-3AD203B41FA5}">
                      <a16:colId xmlns:a16="http://schemas.microsoft.com/office/drawing/2014/main" val="1463585709"/>
                    </a:ext>
                  </a:extLst>
                </a:gridCol>
                <a:gridCol w="357290">
                  <a:extLst>
                    <a:ext uri="{9D8B030D-6E8A-4147-A177-3AD203B41FA5}">
                      <a16:colId xmlns:a16="http://schemas.microsoft.com/office/drawing/2014/main" val="1768841828"/>
                    </a:ext>
                  </a:extLst>
                </a:gridCol>
                <a:gridCol w="217859">
                  <a:extLst>
                    <a:ext uri="{9D8B030D-6E8A-4147-A177-3AD203B41FA5}">
                      <a16:colId xmlns:a16="http://schemas.microsoft.com/office/drawing/2014/main" val="525754685"/>
                    </a:ext>
                  </a:extLst>
                </a:gridCol>
                <a:gridCol w="240791">
                  <a:extLst>
                    <a:ext uri="{9D8B030D-6E8A-4147-A177-3AD203B41FA5}">
                      <a16:colId xmlns:a16="http://schemas.microsoft.com/office/drawing/2014/main" val="2839896939"/>
                    </a:ext>
                  </a:extLst>
                </a:gridCol>
                <a:gridCol w="286657">
                  <a:extLst>
                    <a:ext uri="{9D8B030D-6E8A-4147-A177-3AD203B41FA5}">
                      <a16:colId xmlns:a16="http://schemas.microsoft.com/office/drawing/2014/main" val="4239575405"/>
                    </a:ext>
                  </a:extLst>
                </a:gridCol>
                <a:gridCol w="163394">
                  <a:extLst>
                    <a:ext uri="{9D8B030D-6E8A-4147-A177-3AD203B41FA5}">
                      <a16:colId xmlns:a16="http://schemas.microsoft.com/office/drawing/2014/main" val="2003918422"/>
                    </a:ext>
                  </a:extLst>
                </a:gridCol>
                <a:gridCol w="240791">
                  <a:extLst>
                    <a:ext uri="{9D8B030D-6E8A-4147-A177-3AD203B41FA5}">
                      <a16:colId xmlns:a16="http://schemas.microsoft.com/office/drawing/2014/main" val="3609553731"/>
                    </a:ext>
                  </a:extLst>
                </a:gridCol>
                <a:gridCol w="447184">
                  <a:extLst>
                    <a:ext uri="{9D8B030D-6E8A-4147-A177-3AD203B41FA5}">
                      <a16:colId xmlns:a16="http://schemas.microsoft.com/office/drawing/2014/main" val="2318476505"/>
                    </a:ext>
                  </a:extLst>
                </a:gridCol>
                <a:gridCol w="298122">
                  <a:extLst>
                    <a:ext uri="{9D8B030D-6E8A-4147-A177-3AD203B41FA5}">
                      <a16:colId xmlns:a16="http://schemas.microsoft.com/office/drawing/2014/main" val="1119461351"/>
                    </a:ext>
                  </a:extLst>
                </a:gridCol>
                <a:gridCol w="232191">
                  <a:extLst>
                    <a:ext uri="{9D8B030D-6E8A-4147-A177-3AD203B41FA5}">
                      <a16:colId xmlns:a16="http://schemas.microsoft.com/office/drawing/2014/main" val="1834984824"/>
                    </a:ext>
                  </a:extLst>
                </a:gridCol>
              </a:tblGrid>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594181170"/>
                  </a:ext>
                </a:extLst>
              </a:tr>
              <a:tr h="214776">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10">
                  <a:txBody>
                    <a:bodyPr/>
                    <a:lstStyle/>
                    <a:p>
                      <a:pPr algn="ctr" fontAlgn="ctr"/>
                      <a:r>
                        <a:rPr lang="pl-PL" sz="1200" b="1" i="0" u="none" strike="noStrike">
                          <a:solidFill>
                            <a:srgbClr val="0000CC"/>
                          </a:solidFill>
                          <a:effectLst/>
                          <a:latin typeface="Calibri" panose="020F0502020204030204" pitchFamily="34" charset="0"/>
                        </a:rPr>
                        <a:t>I.A třída  dorostu  2017/2018 po 18. 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743658313"/>
                  </a:ext>
                </a:extLst>
              </a:tr>
              <a:tr h="384895">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00"/>
                          </a:solidFill>
                          <a:effectLst/>
                          <a:latin typeface="Arial" panose="020B0604020202020204" pitchFamily="34" charset="0"/>
                        </a:rPr>
                        <a:t>SK Štětí, z.s.</a:t>
                      </a:r>
                    </a:p>
                  </a:txBody>
                  <a:tcPr marL="9525" marR="9525" marT="9525" marB="0" anchor="ctr">
                    <a:lnL>
                      <a:noFill/>
                    </a:lnL>
                    <a:lnR>
                      <a:noFill/>
                    </a:lnR>
                    <a:lnT>
                      <a:noFill/>
                    </a:lnT>
                    <a:lnB>
                      <a:noFill/>
                    </a:lnB>
                    <a:solidFill>
                      <a:srgbClr val="CCFFFF"/>
                    </a:solidFill>
                  </a:tcPr>
                </a:tc>
                <a:tc gridSpan="2">
                  <a:txBody>
                    <a:bodyPr/>
                    <a:lstStyle/>
                    <a:p>
                      <a:pPr algn="ctr" fontAlgn="ctr"/>
                      <a:r>
                        <a:rPr lang="cs-CZ" sz="1100" b="1" i="0" u="none" strike="noStrike">
                          <a:solidFill>
                            <a:srgbClr val="FF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100" b="1" i="0" u="none" strike="noStrike">
                        <a:solidFill>
                          <a:srgbClr val="FF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FF0000"/>
                          </a:solidFill>
                          <a:effectLst/>
                          <a:latin typeface="Arial" panose="020B0604020202020204" pitchFamily="34" charset="0"/>
                        </a:rPr>
                        <a:t>101:21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effectLst/>
                          <a:latin typeface="Arial" panose="020B0604020202020204" pitchFamily="34" charset="0"/>
                        </a:rPr>
                        <a:t>47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875470468"/>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SK Plaston Šluknov</a:t>
                      </a:r>
                    </a:p>
                  </a:txBody>
                  <a:tcPr marL="9525" marR="9525" marT="9525" marB="0" anchor="ctr">
                    <a:lnL>
                      <a:noFill/>
                    </a:lnL>
                    <a:lnR>
                      <a:noFill/>
                    </a:lnR>
                    <a:lnT>
                      <a:noFill/>
                    </a:lnT>
                    <a:lnB>
                      <a:noFill/>
                    </a:lnB>
                    <a:solidFill>
                      <a:srgbClr val="99FF99"/>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100:23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177033051"/>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FK Jiskra Velké Březno</a:t>
                      </a:r>
                    </a:p>
                  </a:txBody>
                  <a:tcPr marL="9525" marR="9525" marT="9525"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72:41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808604767"/>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Skorotice</a:t>
                      </a:r>
                    </a:p>
                  </a:txBody>
                  <a:tcPr marL="9525" marR="9525" marT="9525" marB="0" anchor="ctr">
                    <a:lnL>
                      <a:noFill/>
                    </a:lnL>
                    <a:lnR>
                      <a:noFill/>
                    </a:lnR>
                    <a:lnT>
                      <a:noFill/>
                    </a:lnT>
                    <a:lnB>
                      <a:noFill/>
                    </a:lnB>
                    <a:solidFill>
                      <a:srgbClr val="99FF99"/>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53:48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75451169"/>
                  </a:ext>
                </a:extLst>
              </a:tr>
              <a:tr h="180752">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Mojžíř</a:t>
                      </a:r>
                    </a:p>
                  </a:txBody>
                  <a:tcPr marL="9525" marR="9525" marT="9525"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10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61:50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676408634"/>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Úštěk / Liběšice</a:t>
                      </a:r>
                    </a:p>
                  </a:txBody>
                  <a:tcPr marL="9525" marR="9525" marT="9525" marB="0" anchor="ctr">
                    <a:lnL>
                      <a:noFill/>
                    </a:lnL>
                    <a:lnR>
                      <a:noFill/>
                    </a:lnR>
                    <a:lnT>
                      <a:noFill/>
                    </a:lnT>
                    <a:lnB>
                      <a:noFill/>
                    </a:lnB>
                    <a:solidFill>
                      <a:srgbClr val="99FF99"/>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45:62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00239710"/>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1.FC Dubí</a:t>
                      </a:r>
                    </a:p>
                  </a:txBody>
                  <a:tcPr marL="9525" marR="9525" marT="9525"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46:54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22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213783721"/>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Hvězda Trnovany, z.s.</a:t>
                      </a:r>
                    </a:p>
                  </a:txBody>
                  <a:tcPr marL="9525" marR="9525" marT="9525" marB="0" anchor="ctr">
                    <a:lnL>
                      <a:noFill/>
                    </a:lnL>
                    <a:lnR>
                      <a:noFill/>
                    </a:lnR>
                    <a:lnT>
                      <a:noFill/>
                    </a:lnT>
                    <a:lnB>
                      <a:noFill/>
                    </a:lnB>
                    <a:solidFill>
                      <a:srgbClr val="99FF99"/>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43:78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21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35389592"/>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effectLst/>
                          <a:latin typeface="Arial" panose="020B0604020202020204" pitchFamily="34" charset="0"/>
                        </a:rPr>
                        <a:t>TJ Vaňov/TJ Libouchec</a:t>
                      </a:r>
                    </a:p>
                  </a:txBody>
                  <a:tcPr marL="9525" marR="9525" marT="9525" marB="0" anchor="ctr">
                    <a:lnL>
                      <a:noFill/>
                    </a:lnL>
                    <a:lnR>
                      <a:noFill/>
                    </a:lnR>
                    <a:lnT>
                      <a:noFill/>
                    </a:lnT>
                    <a:lnB>
                      <a:noFill/>
                    </a:lnB>
                    <a:solidFill>
                      <a:srgbClr val="CCFFFF"/>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CCFFFF"/>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33:118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799861461"/>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effectLst/>
                          <a:latin typeface="Arial" panose="020B0604020202020204" pitchFamily="34" charset="0"/>
                        </a:rPr>
                        <a:t>TJ Chlumec</a:t>
                      </a:r>
                    </a:p>
                  </a:txBody>
                  <a:tcPr marL="9525" marR="9525" marT="9525" marB="0" anchor="ctr">
                    <a:lnL>
                      <a:noFill/>
                    </a:lnL>
                    <a:lnR>
                      <a:noFill/>
                    </a:lnR>
                    <a:lnT>
                      <a:noFill/>
                    </a:lnT>
                    <a:lnB>
                      <a:noFill/>
                    </a:lnB>
                    <a:solidFill>
                      <a:srgbClr val="99FF99"/>
                    </a:solidFill>
                  </a:tcPr>
                </a:tc>
                <a:tc gridSpan="2">
                  <a:txBody>
                    <a:bodyPr/>
                    <a:lstStyle/>
                    <a:p>
                      <a:pPr algn="ctr" fontAlgn="ctr"/>
                      <a:r>
                        <a:rPr lang="cs-CZ" sz="10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99"/>
                    </a:solidFill>
                  </a:tcPr>
                </a:tc>
                <a:tc hMerge="1">
                  <a:txBody>
                    <a:bodyPr/>
                    <a:lstStyle/>
                    <a:p>
                      <a:pPr algn="ctr" fontAlgn="ctr"/>
                      <a:endParaRPr lang="cs-CZ" sz="900" b="1"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40:99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9240518"/>
                  </a:ext>
                </a:extLst>
              </a:tr>
              <a:tr h="170119">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2">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hMerge="1">
                  <a:txBody>
                    <a:bodyPr/>
                    <a:lstStyle/>
                    <a:p>
                      <a:pPr algn="l" fontAlgn="b"/>
                      <a:endParaRPr lang="cs-CZ" sz="9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981608154"/>
                  </a:ext>
                </a:extLst>
              </a:tr>
            </a:tbl>
          </a:graphicData>
        </a:graphic>
      </p:graphicFrame>
    </p:spTree>
    <p:extLst>
      <p:ext uri="{BB962C8B-B14F-4D97-AF65-F5344CB8AC3E}">
        <p14:creationId xmlns:p14="http://schemas.microsoft.com/office/powerpoint/2010/main" val="1601822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18</a:t>
            </a:r>
            <a:endParaRPr lang="cs-CZ" sz="800" dirty="0">
              <a:latin typeface="Bookman Old Style" pitchFamily="18" charset="0"/>
            </a:endParaRPr>
          </a:p>
        </p:txBody>
      </p:sp>
      <p:sp>
        <p:nvSpPr>
          <p:cNvPr id="13" name="TextovéPole 12"/>
          <p:cNvSpPr txBox="1"/>
          <p:nvPr/>
        </p:nvSpPr>
        <p:spPr>
          <a:xfrm>
            <a:off x="7115446"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endParaRPr lang="cs-CZ" sz="800" dirty="0">
              <a:latin typeface="Bookman Old Style" pitchFamily="18" charset="0"/>
            </a:endParaRPr>
          </a:p>
        </p:txBody>
      </p:sp>
      <p:sp>
        <p:nvSpPr>
          <p:cNvPr id="11" name="TextovéPole 10"/>
          <p:cNvSpPr txBox="1"/>
          <p:nvPr/>
        </p:nvSpPr>
        <p:spPr>
          <a:xfrm>
            <a:off x="5400576" y="3322266"/>
            <a:ext cx="4536504" cy="2000548"/>
          </a:xfrm>
          <a:prstGeom prst="rect">
            <a:avLst/>
          </a:prstGeom>
          <a:noFill/>
          <a:ln w="60325">
            <a:solidFill>
              <a:srgbClr val="FFC000"/>
            </a:solidFill>
          </a:ln>
          <a:effectLst>
            <a:glow>
              <a:srgbClr val="FFFF66"/>
            </a:glow>
            <a:softEdge rad="0"/>
          </a:effectLst>
        </p:spPr>
        <p:txBody>
          <a:bodyPr wrap="square" rtlCol="0">
            <a:spAutoFit/>
          </a:bodyPr>
          <a:lstStyle/>
          <a:p>
            <a:pPr algn="ctr"/>
            <a:r>
              <a:rPr lang="cs-CZ" sz="1800" u="sng" dirty="0" smtClean="0">
                <a:effectLst>
                  <a:outerShdw blurRad="38100" dist="38100" dir="2700000" algn="tl">
                    <a:srgbClr val="000000">
                      <a:alpha val="43137"/>
                    </a:srgbClr>
                  </a:outerShdw>
                </a:effectLst>
                <a:latin typeface="Arial Black" panose="020B0A04020102020204" pitchFamily="34" charset="0"/>
              </a:rPr>
              <a:t>FK Jiskra Velké Březno -  SK Štětí</a:t>
            </a:r>
          </a:p>
          <a:p>
            <a:pPr algn="ctr"/>
            <a:r>
              <a:rPr lang="cs-CZ" sz="1800" u="sng" dirty="0" smtClean="0">
                <a:effectLst>
                  <a:outerShdw blurRad="38100" dist="38100" dir="2700000" algn="tl">
                    <a:srgbClr val="000000">
                      <a:alpha val="43137"/>
                    </a:srgbClr>
                  </a:outerShdw>
                </a:effectLst>
                <a:latin typeface="Arial Black" panose="020B0A04020102020204" pitchFamily="34" charset="0"/>
              </a:rPr>
              <a:t>2:2(0:1)  5:6 PK </a:t>
            </a:r>
          </a:p>
          <a:p>
            <a:pPr algn="ctr"/>
            <a:r>
              <a:rPr lang="cs-CZ" sz="1600" u="sng" dirty="0" smtClean="0">
                <a:effectLst>
                  <a:outerShdw blurRad="38100" dist="38100" dir="2700000" algn="tl">
                    <a:srgbClr val="000000">
                      <a:alpha val="43137"/>
                    </a:srgbClr>
                  </a:outerShdw>
                </a:effectLst>
                <a:latin typeface="Arial Black" panose="020B0A04020102020204" pitchFamily="34" charset="0"/>
              </a:rPr>
              <a:t>29.4.2018   17. kolo I.A třída </a:t>
            </a:r>
          </a:p>
          <a:p>
            <a:r>
              <a:rPr lang="cs-CZ" u="sng" dirty="0" smtClean="0">
                <a:latin typeface="Arial" panose="020B0604020202020204" pitchFamily="34" charset="0"/>
                <a:cs typeface="Arial" panose="020B0604020202020204" pitchFamily="34" charset="0"/>
              </a:rPr>
              <a:t>Branky: </a:t>
            </a:r>
            <a:r>
              <a:rPr lang="cs-CZ" dirty="0" smtClean="0">
                <a:latin typeface="Arial" panose="020B0604020202020204" pitchFamily="34" charset="0"/>
                <a:cs typeface="Arial" panose="020B0604020202020204" pitchFamily="34" charset="0"/>
              </a:rPr>
              <a:t>Podhorský 1, </a:t>
            </a:r>
            <a:r>
              <a:rPr lang="cs-CZ" dirty="0" err="1" smtClean="0">
                <a:latin typeface="Arial" panose="020B0604020202020204" pitchFamily="34" charset="0"/>
                <a:cs typeface="Arial" panose="020B0604020202020204" pitchFamily="34" charset="0"/>
              </a:rPr>
              <a:t>Šrotýř</a:t>
            </a:r>
            <a:r>
              <a:rPr lang="cs-CZ" dirty="0" smtClean="0">
                <a:latin typeface="Arial" panose="020B0604020202020204" pitchFamily="34" charset="0"/>
                <a:cs typeface="Arial" panose="020B0604020202020204" pitchFamily="34" charset="0"/>
              </a:rPr>
              <a:t> 1</a:t>
            </a:r>
          </a:p>
          <a:p>
            <a:r>
              <a:rPr lang="cs-CZ" u="sng" dirty="0" smtClean="0">
                <a:latin typeface="Arial" panose="020B0604020202020204" pitchFamily="34" charset="0"/>
                <a:cs typeface="Arial" panose="020B0604020202020204" pitchFamily="34" charset="0"/>
              </a:rPr>
              <a:t>Sestava: </a:t>
            </a:r>
            <a:r>
              <a:rPr lang="cs-CZ" dirty="0" err="1" smtClean="0">
                <a:latin typeface="Arial" panose="020B0604020202020204" pitchFamily="34" charset="0"/>
                <a:cs typeface="Arial" panose="020B0604020202020204" pitchFamily="34" charset="0"/>
              </a:rPr>
              <a:t>M.Svoboda-R.Šíma</a:t>
            </a:r>
            <a:r>
              <a:rPr lang="cs-CZ" dirty="0" smtClean="0">
                <a:latin typeface="Arial" panose="020B0604020202020204" pitchFamily="34" charset="0"/>
                <a:cs typeface="Arial" panose="020B0604020202020204" pitchFamily="34" charset="0"/>
              </a:rPr>
              <a:t>, Cap, Beruška, Jakl, Vála, </a:t>
            </a:r>
            <a:r>
              <a:rPr lang="cs-CZ" dirty="0" err="1" smtClean="0">
                <a:latin typeface="Arial" panose="020B0604020202020204" pitchFamily="34" charset="0"/>
                <a:cs typeface="Arial" panose="020B0604020202020204" pitchFamily="34" charset="0"/>
              </a:rPr>
              <a:t>L.Novák</a:t>
            </a:r>
            <a:r>
              <a:rPr lang="cs-CZ" dirty="0" smtClean="0">
                <a:latin typeface="Arial" panose="020B0604020202020204" pitchFamily="34" charset="0"/>
                <a:cs typeface="Arial" panose="020B0604020202020204" pitchFamily="34" charset="0"/>
              </a:rPr>
              <a:t>, Podhorský, </a:t>
            </a:r>
            <a:r>
              <a:rPr lang="cs-CZ" dirty="0" err="1" smtClean="0">
                <a:latin typeface="Arial" panose="020B0604020202020204" pitchFamily="34" charset="0"/>
                <a:cs typeface="Arial" panose="020B0604020202020204" pitchFamily="34" charset="0"/>
              </a:rPr>
              <a:t>Feko</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T.Németh,Šrotýř</a:t>
            </a:r>
            <a:r>
              <a:rPr lang="cs-CZ" dirty="0" smtClean="0">
                <a:latin typeface="Arial" panose="020B0604020202020204" pitchFamily="34" charset="0"/>
                <a:cs typeface="Arial" panose="020B0604020202020204" pitchFamily="34" charset="0"/>
              </a:rPr>
              <a:t>, Holub, Fulín, Chaloupecký, </a:t>
            </a:r>
            <a:r>
              <a:rPr lang="cs-CZ" dirty="0" err="1" smtClean="0">
                <a:latin typeface="Arial" panose="020B0604020202020204" pitchFamily="34" charset="0"/>
                <a:cs typeface="Arial" panose="020B0604020202020204" pitchFamily="34" charset="0"/>
              </a:rPr>
              <a:t>Dopater</a:t>
            </a:r>
            <a:endParaRPr lang="cs-CZ" dirty="0" smtClean="0">
              <a:latin typeface="Arial" panose="020B0604020202020204" pitchFamily="34" charset="0"/>
              <a:cs typeface="Arial" panose="020B0604020202020204" pitchFamily="34" charset="0"/>
            </a:endParaRPr>
          </a:p>
          <a:p>
            <a:r>
              <a:rPr lang="cs-CZ" u="sng" dirty="0" smtClean="0">
                <a:latin typeface="Arial" panose="020B0604020202020204" pitchFamily="34" charset="0"/>
                <a:cs typeface="Arial" panose="020B0604020202020204" pitchFamily="34" charset="0"/>
              </a:rPr>
              <a:t>Trenér</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V.Podhorský</a:t>
            </a:r>
            <a:r>
              <a:rPr lang="cs-CZ" dirty="0" smtClean="0">
                <a:latin typeface="Arial" panose="020B0604020202020204" pitchFamily="34" charset="0"/>
                <a:cs typeface="Arial" panose="020B0604020202020204" pitchFamily="34" charset="0"/>
              </a:rPr>
              <a:t>  </a:t>
            </a:r>
            <a:r>
              <a:rPr lang="cs-CZ" u="sng" dirty="0" smtClean="0">
                <a:latin typeface="Arial" panose="020B0604020202020204" pitchFamily="34" charset="0"/>
                <a:cs typeface="Arial" panose="020B0604020202020204" pitchFamily="34" charset="0"/>
              </a:rPr>
              <a:t>Vedoucí</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J.Nedomlelová</a:t>
            </a:r>
            <a:endParaRPr lang="cs-CZ" dirty="0" smtClean="0">
              <a:latin typeface="Arial" panose="020B0604020202020204" pitchFamily="34" charset="0"/>
              <a:cs typeface="Arial" panose="020B0604020202020204" pitchFamily="34" charset="0"/>
            </a:endParaRPr>
          </a:p>
          <a:p>
            <a:r>
              <a:rPr lang="cs-CZ" u="sng" dirty="0" smtClean="0">
                <a:latin typeface="Arial" panose="020B0604020202020204" pitchFamily="34" charset="0"/>
                <a:cs typeface="Arial" panose="020B0604020202020204" pitchFamily="34" charset="0"/>
              </a:rPr>
              <a:t>Rozhodčí: </a:t>
            </a:r>
            <a:r>
              <a:rPr lang="cs-CZ" dirty="0" err="1" smtClean="0">
                <a:latin typeface="Arial" panose="020B0604020202020204" pitchFamily="34" charset="0"/>
                <a:cs typeface="Arial" panose="020B0604020202020204" pitchFamily="34" charset="0"/>
              </a:rPr>
              <a:t>J.Stupka-P.Hanuš</a:t>
            </a:r>
            <a:r>
              <a:rPr lang="cs-CZ" dirty="0" smtClean="0">
                <a:latin typeface="Arial" panose="020B0604020202020204" pitchFamily="34" charset="0"/>
                <a:cs typeface="Arial" panose="020B0604020202020204" pitchFamily="34" charset="0"/>
              </a:rPr>
              <a:t>(laik),  </a:t>
            </a:r>
            <a:r>
              <a:rPr lang="cs-CZ" dirty="0" err="1" smtClean="0">
                <a:latin typeface="Arial" panose="020B0604020202020204" pitchFamily="34" charset="0"/>
                <a:cs typeface="Arial" panose="020B0604020202020204" pitchFamily="34" charset="0"/>
              </a:rPr>
              <a:t>P.Minárik</a:t>
            </a:r>
            <a:r>
              <a:rPr lang="cs-CZ" dirty="0" smtClean="0">
                <a:latin typeface="Arial" panose="020B0604020202020204" pitchFamily="34" charset="0"/>
                <a:cs typeface="Arial" panose="020B0604020202020204" pitchFamily="34" charset="0"/>
              </a:rPr>
              <a:t>(laik)</a:t>
            </a:r>
          </a:p>
        </p:txBody>
      </p:sp>
      <p:sp>
        <p:nvSpPr>
          <p:cNvPr id="12" name="TextovéPole 11"/>
          <p:cNvSpPr txBox="1"/>
          <p:nvPr/>
        </p:nvSpPr>
        <p:spPr>
          <a:xfrm>
            <a:off x="5400576" y="424726"/>
            <a:ext cx="4536504" cy="2462213"/>
          </a:xfrm>
          <a:prstGeom prst="rect">
            <a:avLst/>
          </a:prstGeom>
          <a:pattFill prst="ltHorz">
            <a:fgClr>
              <a:srgbClr val="FF9900"/>
            </a:fgClr>
            <a:bgClr>
              <a:schemeClr val="bg1"/>
            </a:bgClr>
          </a:pattFill>
          <a:effectLst>
            <a:glow rad="330200">
              <a:schemeClr val="accent2">
                <a:satMod val="175000"/>
                <a:alpha val="40000"/>
              </a:schemeClr>
            </a:glow>
            <a:softEdge rad="0"/>
          </a:effectLst>
        </p:spPr>
        <p:txBody>
          <a:bodyPr wrap="square" rtlCol="0">
            <a:spAutoFit/>
          </a:bodyPr>
          <a:lstStyle/>
          <a:p>
            <a:pPr algn="ctr"/>
            <a:r>
              <a:rPr lang="cs-CZ" sz="2200" dirty="0" smtClean="0">
                <a:latin typeface="Bookman Old Style" panose="02050604050505020204" pitchFamily="18" charset="0"/>
              </a:rPr>
              <a:t>Ještě ve 3. minutě nastavení vedli naši dorostenci 2:1. V posledních zápasech na hřištích soupeřů se herně týmu nedaří a na každý získaný bod se hodně nadřou a chybí herní pohoda </a:t>
            </a:r>
          </a:p>
        </p:txBody>
      </p:sp>
      <p:pic>
        <p:nvPicPr>
          <p:cNvPr id="14" name="Obrázek 13" descr="File:Simple &lt;strong&gt;Soccer&lt;/strong&gt; &lt;strong&gt;Ball&lt;/strong&gt;.svg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001" y="5635724"/>
            <a:ext cx="900000" cy="900000"/>
          </a:xfrm>
          <a:prstGeom prst="rect">
            <a:avLst/>
          </a:prstGeom>
        </p:spPr>
      </p:pic>
      <p:sp>
        <p:nvSpPr>
          <p:cNvPr id="15" name="TextovéPole 14"/>
          <p:cNvSpPr txBox="1"/>
          <p:nvPr/>
        </p:nvSpPr>
        <p:spPr>
          <a:xfrm>
            <a:off x="216000" y="163116"/>
            <a:ext cx="4536504" cy="523220"/>
          </a:xfrm>
          <a:prstGeom prst="rect">
            <a:avLst/>
          </a:prstGeom>
          <a:solidFill>
            <a:schemeClr val="accent1">
              <a:lumMod val="20000"/>
              <a:lumOff val="80000"/>
            </a:schemeClr>
          </a:solidFill>
          <a:effectLst>
            <a:glow>
              <a:schemeClr val="accent1">
                <a:satMod val="175000"/>
                <a:alpha val="40000"/>
              </a:schemeClr>
            </a:glow>
            <a:softEdge rad="0"/>
          </a:effectLst>
        </p:spPr>
        <p:txBody>
          <a:bodyPr wrap="square" rtlCol="0">
            <a:spAutoFit/>
          </a:bodyPr>
          <a:lstStyle/>
          <a:p>
            <a:pPr algn="ctr"/>
            <a:r>
              <a:rPr lang="cs-CZ" sz="1400" dirty="0" smtClean="0">
                <a:latin typeface="Verdana" panose="020B0604030504040204" pitchFamily="34" charset="0"/>
                <a:ea typeface="Verdana" panose="020B0604030504040204" pitchFamily="34" charset="0"/>
                <a:cs typeface="Verdana" panose="020B0604030504040204" pitchFamily="34" charset="0"/>
              </a:rPr>
              <a:t>TJ Baník Modlany – SK Štětí  1:4   1.5.2018</a:t>
            </a:r>
          </a:p>
          <a:p>
            <a:pPr algn="ctr"/>
            <a:r>
              <a:rPr lang="cs-CZ" sz="1400" dirty="0" smtClean="0">
                <a:latin typeface="Verdana" panose="020B0604030504040204" pitchFamily="34" charset="0"/>
                <a:ea typeface="Verdana" panose="020B0604030504040204" pitchFamily="34" charset="0"/>
                <a:cs typeface="Verdana" panose="020B0604030504040204" pitchFamily="34" charset="0"/>
              </a:rPr>
              <a:t>Foto František Bílek</a:t>
            </a:r>
          </a:p>
        </p:txBody>
      </p:sp>
      <p:pic>
        <p:nvPicPr>
          <p:cNvPr id="17" name="Obrázek 16"/>
          <p:cNvPicPr>
            <a:picLocks noChangeAspect="1"/>
          </p:cNvPicPr>
          <p:nvPr/>
        </p:nvPicPr>
        <p:blipFill>
          <a:blip r:embed="rId3"/>
          <a:stretch>
            <a:fillRect/>
          </a:stretch>
        </p:blipFill>
        <p:spPr>
          <a:xfrm>
            <a:off x="388871" y="847508"/>
            <a:ext cx="3923740" cy="2844000"/>
          </a:xfrm>
          <a:prstGeom prst="rect">
            <a:avLst/>
          </a:prstGeom>
          <a:ln w="38100">
            <a:solidFill>
              <a:srgbClr val="FFC000"/>
            </a:solidFill>
          </a:ln>
        </p:spPr>
      </p:pic>
      <p:pic>
        <p:nvPicPr>
          <p:cNvPr id="18" name="Obrázek 17"/>
          <p:cNvPicPr>
            <a:picLocks noChangeAspect="1"/>
          </p:cNvPicPr>
          <p:nvPr/>
        </p:nvPicPr>
        <p:blipFill>
          <a:blip r:embed="rId4"/>
          <a:stretch>
            <a:fillRect/>
          </a:stretch>
        </p:blipFill>
        <p:spPr>
          <a:xfrm>
            <a:off x="389713" y="3979852"/>
            <a:ext cx="4074759" cy="2808000"/>
          </a:xfrm>
          <a:prstGeom prst="rect">
            <a:avLst/>
          </a:prstGeom>
          <a:ln w="38100">
            <a:solidFill>
              <a:srgbClr val="FFC000"/>
            </a:solidFill>
          </a:ln>
        </p:spPr>
      </p:pic>
    </p:spTree>
    <p:extLst>
      <p:ext uri="{BB962C8B-B14F-4D97-AF65-F5344CB8AC3E}">
        <p14:creationId xmlns:p14="http://schemas.microsoft.com/office/powerpoint/2010/main" val="2985955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200776"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19</a:t>
            </a:r>
            <a:endParaRPr lang="cs-CZ" sz="800" dirty="0">
              <a:latin typeface="Bookman Old Style" pitchFamily="18" charset="0"/>
            </a:endParaRPr>
          </a:p>
        </p:txBody>
      </p:sp>
      <p:sp>
        <p:nvSpPr>
          <p:cNvPr id="5" name="TextovéPole 4"/>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endParaRPr lang="cs-CZ" sz="800" dirty="0">
              <a:latin typeface="Bookman Old Style" pitchFamily="18" charset="0"/>
            </a:endParaRPr>
          </a:p>
        </p:txBody>
      </p:sp>
      <p:sp>
        <p:nvSpPr>
          <p:cNvPr id="7" name="Obdélník 6"/>
          <p:cNvSpPr/>
          <p:nvPr/>
        </p:nvSpPr>
        <p:spPr>
          <a:xfrm>
            <a:off x="143992" y="510851"/>
            <a:ext cx="4608512" cy="4620817"/>
          </a:xfrm>
          <a:prstGeom prst="rect">
            <a:avLst/>
          </a:prstGeom>
        </p:spPr>
        <p:txBody>
          <a:bodyPr wrap="square">
            <a:spAutoFit/>
          </a:bodyPr>
          <a:lstStyle/>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na 1:0  z kopačky Vály po centru zleva. Na další góly se dlouho nečekalo. Více do středu hřiště se přesunul Podhorský a střelou z takových 17 metrů předvedl, co je kořením fotbalu a to střelba. Brankář neměl šanci a v 57. minutě jsme už vedli 3:0. Náběh do volného prostoru v 64. minutě skončil pěknou střelou Chaloupeckého a skóre se měnilo na 4:0. Do konce zbývalo 19 minut, když jsme kopali roh, na který se krásně vyšplhal  Beruška a hlavou se opřel do míče takovou silou, že  nebylo protihráče, který by zabránil cestě míče do sítě. 5:0. Beruška byl při chuti a o 4 minuty později nasměroval nechytatelný projektil z velké dálky za záda brankáře na 6:0. Hosté už nestačili bránit a to co je zdobilo v první části, koncentrovaná obrana, to se s blížícím se koncem vytrácelo stále více. V 87. minutě se do vápna hezky proháčkoval Cap a levačkou pověsil míč pod vingl na 7:0. Tečku za utkáním udělal v poslední </a:t>
            </a:r>
            <a:r>
              <a:rPr lang="cs-CZ" sz="1100" b="0" dirty="0" smtClean="0">
                <a:latin typeface="Arial" panose="020B0604020202020204" pitchFamily="34" charset="0"/>
                <a:ea typeface="Calibri" panose="020F0502020204030204" pitchFamily="34" charset="0"/>
                <a:cs typeface="Arial" panose="020B0604020202020204" pitchFamily="34" charset="0"/>
              </a:rPr>
              <a:t>minutě </a:t>
            </a:r>
            <a:r>
              <a:rPr lang="cs-CZ" sz="1100" b="0" dirty="0">
                <a:latin typeface="Arial" panose="020B0604020202020204" pitchFamily="34" charset="0"/>
                <a:ea typeface="Calibri" panose="020F0502020204030204" pitchFamily="34" charset="0"/>
                <a:cs typeface="Arial" panose="020B0604020202020204" pitchFamily="34" charset="0"/>
              </a:rPr>
              <a:t>Ladič, který se hezky zorientoval ve vápně soupeře a stanovil konečné skóre utkání 8:0. </a:t>
            </a: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Poslední utkání základní skupiny jsme zvládli, i když na první branku se čekalo poměrně dlouho a hra nebyla vždy ideální, tak z toho bylo nakonec jasné zasloužené vítězství. Nyní si počkáme na los nadstavbové části a už za týden vyrážíme do dalších bojů.</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Branky:</a:t>
            </a:r>
            <a:r>
              <a:rPr lang="cs-CZ" sz="1100" b="0" dirty="0">
                <a:latin typeface="Arial" panose="020B0604020202020204" pitchFamily="34" charset="0"/>
                <a:ea typeface="Calibri" panose="020F0502020204030204" pitchFamily="34" charset="0"/>
                <a:cs typeface="Arial" panose="020B0604020202020204" pitchFamily="34" charset="0"/>
              </a:rPr>
              <a:t> Beruška 2, </a:t>
            </a:r>
            <a:r>
              <a:rPr lang="cs-CZ" sz="1100" b="0" dirty="0" err="1">
                <a:latin typeface="Arial" panose="020B0604020202020204" pitchFamily="34" charset="0"/>
                <a:ea typeface="Calibri" panose="020F0502020204030204" pitchFamily="34" charset="0"/>
                <a:cs typeface="Arial" panose="020B0604020202020204" pitchFamily="34" charset="0"/>
              </a:rPr>
              <a:t>Feko</a:t>
            </a:r>
            <a:r>
              <a:rPr lang="cs-CZ" sz="1100" b="0" dirty="0">
                <a:latin typeface="Arial" panose="020B0604020202020204" pitchFamily="34" charset="0"/>
                <a:ea typeface="Calibri" panose="020F0502020204030204" pitchFamily="34" charset="0"/>
                <a:cs typeface="Arial" panose="020B0604020202020204" pitchFamily="34" charset="0"/>
              </a:rPr>
              <a:t> 1, Vála 1, Chaloupecký 1, Vála 1, Ladič 1, </a:t>
            </a:r>
            <a:endParaRPr lang="cs-CZ" sz="1100" b="0" dirty="0" smtClean="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Cap </a:t>
            </a:r>
            <a:r>
              <a:rPr lang="cs-CZ" sz="1100" b="0" dirty="0">
                <a:latin typeface="Arial" panose="020B0604020202020204" pitchFamily="34" charset="0"/>
                <a:ea typeface="Calibri" panose="020F0502020204030204" pitchFamily="34" charset="0"/>
                <a:cs typeface="Arial" panose="020B0604020202020204" pitchFamily="34" charset="0"/>
              </a:rPr>
              <a:t>1</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Sestava:</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M.Svoboda</a:t>
            </a:r>
            <a:r>
              <a:rPr lang="cs-CZ" sz="1100" b="0" dirty="0">
                <a:latin typeface="Arial" panose="020B0604020202020204" pitchFamily="34" charset="0"/>
                <a:ea typeface="Calibri" panose="020F0502020204030204" pitchFamily="34" charset="0"/>
                <a:cs typeface="Arial" panose="020B0604020202020204" pitchFamily="34" charset="0"/>
              </a:rPr>
              <a:t>-Šíma, Cap, Beruška, Jakl, Vála, Ladislav Novák, </a:t>
            </a:r>
            <a:endParaRPr lang="cs-CZ" sz="1100" b="0" dirty="0" smtClean="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smtClean="0">
                <a:latin typeface="Arial" panose="020B0604020202020204" pitchFamily="34" charset="0"/>
                <a:ea typeface="Calibri" panose="020F0502020204030204" pitchFamily="34" charset="0"/>
                <a:cs typeface="Arial" panose="020B0604020202020204" pitchFamily="34" charset="0"/>
              </a:rPr>
              <a:t>               Podhorský</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Feko</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smtClean="0">
                <a:latin typeface="Arial" panose="020B0604020202020204" pitchFamily="34" charset="0"/>
                <a:ea typeface="Calibri" panose="020F0502020204030204" pitchFamily="34" charset="0"/>
                <a:cs typeface="Arial" panose="020B0604020202020204" pitchFamily="34" charset="0"/>
              </a:rPr>
              <a:t>Dopater</a:t>
            </a:r>
            <a:r>
              <a:rPr lang="cs-CZ" sz="1100" b="0" dirty="0">
                <a:latin typeface="Arial" panose="020B0604020202020204" pitchFamily="34" charset="0"/>
                <a:ea typeface="Calibri" panose="020F0502020204030204" pitchFamily="34" charset="0"/>
                <a:cs typeface="Arial" panose="020B0604020202020204" pitchFamily="34" charset="0"/>
              </a:rPr>
              <a:t>, Ladič, Fulín, Chaloupecký </a:t>
            </a: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Trenér:</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V.Podhorský</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u="sng" dirty="0">
                <a:latin typeface="Arial" panose="020B0604020202020204" pitchFamily="34" charset="0"/>
                <a:ea typeface="Calibri" panose="020F0502020204030204" pitchFamily="34" charset="0"/>
                <a:cs typeface="Arial" panose="020B0604020202020204" pitchFamily="34" charset="0"/>
              </a:rPr>
              <a:t>Vedoucí: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J.Nedomlelová</a:t>
            </a:r>
            <a:endParaRPr lang="cs-CZ" sz="11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100" b="0" u="sng" dirty="0">
                <a:latin typeface="Arial" panose="020B0604020202020204" pitchFamily="34" charset="0"/>
                <a:ea typeface="Calibri" panose="020F0502020204030204" pitchFamily="34" charset="0"/>
                <a:cs typeface="Arial" panose="020B0604020202020204" pitchFamily="34" charset="0"/>
              </a:rPr>
              <a:t>Rozhodčí:</a:t>
            </a:r>
            <a:r>
              <a:rPr lang="cs-CZ" sz="1100" b="0" dirty="0">
                <a:latin typeface="Arial" panose="020B0604020202020204" pitchFamily="34" charset="0"/>
                <a:ea typeface="Calibri" panose="020F0502020204030204" pitchFamily="34" charset="0"/>
                <a:cs typeface="Arial" panose="020B0604020202020204" pitchFamily="34" charset="0"/>
              </a:rPr>
              <a:t> </a:t>
            </a:r>
            <a:r>
              <a:rPr lang="cs-CZ" sz="1100" b="0" dirty="0" err="1">
                <a:latin typeface="Arial" panose="020B0604020202020204" pitchFamily="34" charset="0"/>
                <a:ea typeface="Calibri" panose="020F0502020204030204" pitchFamily="34" charset="0"/>
                <a:cs typeface="Arial" panose="020B0604020202020204" pitchFamily="34" charset="0"/>
              </a:rPr>
              <a:t>M.Toráč-J.Chaloupecký</a:t>
            </a:r>
            <a:r>
              <a:rPr lang="cs-CZ" sz="1100" b="0" dirty="0">
                <a:latin typeface="Arial" panose="020B0604020202020204" pitchFamily="34" charset="0"/>
                <a:ea typeface="Calibri" panose="020F0502020204030204" pitchFamily="34" charset="0"/>
                <a:cs typeface="Arial" panose="020B0604020202020204" pitchFamily="34" charset="0"/>
              </a:rPr>
              <a:t>(laik), </a:t>
            </a:r>
            <a:r>
              <a:rPr lang="cs-CZ" sz="1100" b="0" dirty="0" err="1">
                <a:latin typeface="Arial" panose="020B0604020202020204" pitchFamily="34" charset="0"/>
                <a:ea typeface="Calibri" panose="020F0502020204030204" pitchFamily="34" charset="0"/>
                <a:cs typeface="Arial" panose="020B0604020202020204" pitchFamily="34" charset="0"/>
              </a:rPr>
              <a:t>M.Čvančara</a:t>
            </a:r>
            <a:r>
              <a:rPr lang="cs-CZ" sz="1100" b="0" dirty="0">
                <a:latin typeface="Arial" panose="020B0604020202020204" pitchFamily="34" charset="0"/>
                <a:ea typeface="Calibri" panose="020F0502020204030204" pitchFamily="34" charset="0"/>
                <a:cs typeface="Arial" panose="020B0604020202020204" pitchFamily="34" charset="0"/>
              </a:rPr>
              <a:t>(laik)</a:t>
            </a:r>
          </a:p>
        </p:txBody>
      </p:sp>
      <p:sp>
        <p:nvSpPr>
          <p:cNvPr id="8" name="TextovéPole 7"/>
          <p:cNvSpPr txBox="1"/>
          <p:nvPr/>
        </p:nvSpPr>
        <p:spPr>
          <a:xfrm>
            <a:off x="504032" y="102141"/>
            <a:ext cx="3744416" cy="276999"/>
          </a:xfrm>
          <a:prstGeom prst="rect">
            <a:avLst/>
          </a:prstGeom>
          <a:solidFill>
            <a:schemeClr val="accent3">
              <a:lumMod val="95000"/>
            </a:schemeClr>
          </a:solidFill>
          <a:effectLst>
            <a:glow rad="101600">
              <a:srgbClr val="FFFF66">
                <a:alpha val="40000"/>
              </a:srgbClr>
            </a:glow>
            <a:softEdge rad="0"/>
          </a:effectLst>
        </p:spPr>
        <p:txBody>
          <a:bodyPr wrap="square" rtlCol="0">
            <a:spAutoFit/>
          </a:bodyPr>
          <a:lstStyle/>
          <a:p>
            <a:pPr algn="ctr"/>
            <a:r>
              <a:rPr lang="cs-CZ" dirty="0" smtClean="0">
                <a:latin typeface="Arial" panose="020B0604020202020204" pitchFamily="34" charset="0"/>
                <a:cs typeface="Arial" panose="020B0604020202020204" pitchFamily="34" charset="0"/>
              </a:rPr>
              <a:t>Štětí – Dubí dorost  8:0  6.5.2018 pokračování</a:t>
            </a:r>
          </a:p>
        </p:txBody>
      </p:sp>
      <p:pic>
        <p:nvPicPr>
          <p:cNvPr id="9" name="Obrázek 8"/>
          <p:cNvPicPr>
            <a:picLocks noChangeAspect="1"/>
          </p:cNvPicPr>
          <p:nvPr/>
        </p:nvPicPr>
        <p:blipFill>
          <a:blip r:embed="rId2"/>
          <a:stretch>
            <a:fillRect/>
          </a:stretch>
        </p:blipFill>
        <p:spPr>
          <a:xfrm>
            <a:off x="1549171" y="5267737"/>
            <a:ext cx="1257627" cy="1224000"/>
          </a:xfrm>
          <a:prstGeom prst="rect">
            <a:avLst/>
          </a:prstGeom>
        </p:spPr>
      </p:pic>
      <p:cxnSp>
        <p:nvCxnSpPr>
          <p:cNvPr id="10" name="Přímá spojnice se šipkou 9"/>
          <p:cNvCxnSpPr/>
          <p:nvPr/>
        </p:nvCxnSpPr>
        <p:spPr bwMode="auto">
          <a:xfrm>
            <a:off x="9040257" y="7075884"/>
            <a:ext cx="936104" cy="72008"/>
          </a:xfrm>
          <a:prstGeom prst="straightConnector1">
            <a:avLst/>
          </a:prstGeom>
          <a:noFill/>
          <a:ln w="38100" cap="flat" cmpd="sng" algn="ctr">
            <a:solidFill>
              <a:schemeClr val="accent2">
                <a:lumMod val="60000"/>
                <a:lumOff val="40000"/>
              </a:schemeClr>
            </a:solidFill>
            <a:prstDash val="solid"/>
            <a:round/>
            <a:headEnd type="none" w="med" len="med"/>
            <a:tailEnd type="triangle"/>
          </a:ln>
          <a:effectLst>
            <a:outerShdw dist="45791" dir="2021404" algn="ctr" rotWithShape="0">
              <a:srgbClr val="9999FF"/>
            </a:outerShdw>
          </a:effectLst>
        </p:spPr>
      </p:cxnSp>
      <p:sp>
        <p:nvSpPr>
          <p:cNvPr id="11" name="Obdélník 10"/>
          <p:cNvSpPr/>
          <p:nvPr/>
        </p:nvSpPr>
        <p:spPr>
          <a:xfrm>
            <a:off x="5400576" y="1531268"/>
            <a:ext cx="4752528" cy="5427640"/>
          </a:xfrm>
          <a:prstGeom prst="rect">
            <a:avLst/>
          </a:prstGeom>
          <a:ln w="15875">
            <a:solidFill>
              <a:srgbClr val="009999"/>
            </a:solidFill>
          </a:ln>
        </p:spPr>
        <p:txBody>
          <a:bodyPr wrap="square" anchor="t">
            <a:spAutoFit/>
          </a:bodyPr>
          <a:lstStyle/>
          <a:p>
            <a:pPr algn="ctr">
              <a:lnSpc>
                <a:spcPct val="107000"/>
              </a:lnSpc>
              <a:spcAft>
                <a:spcPts val="0"/>
              </a:spcAft>
            </a:pPr>
            <a:endParaRPr lang="cs-CZ" sz="2000" u="sng" dirty="0" smtClean="0">
              <a:highlight>
                <a:srgbClr val="FFFF00"/>
              </a:highlight>
              <a:latin typeface="Arial Black" panose="020B0A04020102020204" pitchFamily="34" charset="0"/>
              <a:ea typeface="Calibri" panose="020F0502020204030204" pitchFamily="34" charset="0"/>
              <a:cs typeface="Arial" panose="020B0604020202020204" pitchFamily="34" charset="0"/>
            </a:endParaRPr>
          </a:p>
          <a:p>
            <a:pPr algn="ctr">
              <a:lnSpc>
                <a:spcPct val="107000"/>
              </a:lnSpc>
              <a:spcAft>
                <a:spcPts val="0"/>
              </a:spcAft>
            </a:pPr>
            <a:r>
              <a:rPr lang="cs-CZ" sz="2000" u="sng" dirty="0" smtClean="0">
                <a:highlight>
                  <a:srgbClr val="FFFF00"/>
                </a:highlight>
                <a:latin typeface="Arial Black" panose="020B0A04020102020204" pitchFamily="34" charset="0"/>
                <a:ea typeface="Calibri" panose="020F0502020204030204" pitchFamily="34" charset="0"/>
                <a:cs typeface="Arial" panose="020B0604020202020204" pitchFamily="34" charset="0"/>
              </a:rPr>
              <a:t>SK </a:t>
            </a:r>
            <a:r>
              <a:rPr lang="cs-CZ" sz="2000" u="sng" dirty="0">
                <a:highlight>
                  <a:srgbClr val="FFFF00"/>
                </a:highlight>
                <a:latin typeface="Arial Black" panose="020B0A04020102020204" pitchFamily="34" charset="0"/>
                <a:ea typeface="Calibri" panose="020F0502020204030204" pitchFamily="34" charset="0"/>
                <a:cs typeface="Arial" panose="020B0604020202020204" pitchFamily="34" charset="0"/>
              </a:rPr>
              <a:t>Štětí - FK </a:t>
            </a:r>
            <a:r>
              <a:rPr lang="cs-CZ" sz="2000" u="sng" dirty="0" err="1">
                <a:highlight>
                  <a:srgbClr val="FFFF00"/>
                </a:highlight>
                <a:latin typeface="Arial Black" panose="020B0A04020102020204" pitchFamily="34" charset="0"/>
                <a:ea typeface="Calibri" panose="020F0502020204030204" pitchFamily="34" charset="0"/>
                <a:cs typeface="Arial" panose="020B0604020202020204" pitchFamily="34" charset="0"/>
              </a:rPr>
              <a:t>Tatran</a:t>
            </a:r>
            <a:r>
              <a:rPr lang="cs-CZ" sz="2000" u="sng" dirty="0">
                <a:highlight>
                  <a:srgbClr val="FFFF00"/>
                </a:highlight>
                <a:latin typeface="Arial Black" panose="020B0A04020102020204" pitchFamily="34" charset="0"/>
                <a:ea typeface="Calibri" panose="020F0502020204030204" pitchFamily="34" charset="0"/>
                <a:cs typeface="Arial" panose="020B0604020202020204" pitchFamily="34" charset="0"/>
              </a:rPr>
              <a:t> Kadaň</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highlight>
                  <a:srgbClr val="FFFF00"/>
                </a:highlight>
                <a:latin typeface="Arial Black" panose="020B0A04020102020204" pitchFamily="34" charset="0"/>
                <a:ea typeface="Calibri" panose="020F0502020204030204" pitchFamily="34" charset="0"/>
                <a:cs typeface="Arial" panose="020B0604020202020204" pitchFamily="34" charset="0"/>
              </a:rPr>
              <a:t>4:1(3:0)  28.4.2018     23. kolo</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Odčinit vysokou prohru a co nejrychleji se pokusit zapomenout na nepovedený výkon  zpřed týdne v Mostě,  jsme chtěli v domácím utkáni proti Kadani, která se pohybuje v pásmu sestupu a každý bod potřebuje jako sůl.  Soupeř v posledních 2 kolech vyhrál a do Štětí přijel s pocitem, že zde nemá co ztratit. Žádné vzájemné poznávání se v úvodu nekonalo a jen co rozhodčí fouknul do píšťalky, tak jsme zaveleli k útoku a před branku Kadaně směrovali jeden míč za druhým.  Ve 2. minutě hledal centrem zprava spoluhráče Rejman a o chvilku později ze stejného místa něco podobného zkoušel </a:t>
            </a:r>
            <a:r>
              <a:rPr lang="cs-CZ" sz="1100" b="0" dirty="0" err="1">
                <a:latin typeface="Arial" panose="020B0604020202020204" pitchFamily="34" charset="0"/>
                <a:ea typeface="Calibri" panose="020F0502020204030204" pitchFamily="34" charset="0"/>
                <a:cs typeface="Arial" panose="020B0604020202020204" pitchFamily="34" charset="0"/>
              </a:rPr>
              <a:t>Kucler</a:t>
            </a:r>
            <a:r>
              <a:rPr lang="cs-CZ" sz="1100" b="0" dirty="0">
                <a:latin typeface="Arial" panose="020B0604020202020204" pitchFamily="34" charset="0"/>
                <a:ea typeface="Calibri" panose="020F0502020204030204" pitchFamily="34" charset="0"/>
                <a:cs typeface="Arial" panose="020B0604020202020204" pitchFamily="34" charset="0"/>
              </a:rPr>
              <a:t>. V obou případech chybělo jen několik centimetrů. Snaha vstřelit vedoucí branku pokračovali v rychlém sledu za sebou i v následujících minutách. Po přihrávce </a:t>
            </a:r>
            <a:r>
              <a:rPr lang="cs-CZ" sz="1100" b="0" dirty="0" err="1">
                <a:latin typeface="Arial" panose="020B0604020202020204" pitchFamily="34" charset="0"/>
                <a:ea typeface="Calibri" panose="020F0502020204030204" pitchFamily="34" charset="0"/>
                <a:cs typeface="Arial" panose="020B0604020202020204" pitchFamily="34" charset="0"/>
              </a:rPr>
              <a:t>Šragy</a:t>
            </a:r>
            <a:r>
              <a:rPr lang="cs-CZ" sz="1100" b="0" dirty="0">
                <a:latin typeface="Arial" panose="020B0604020202020204" pitchFamily="34" charset="0"/>
                <a:ea typeface="Calibri" panose="020F0502020204030204" pitchFamily="34" charset="0"/>
                <a:cs typeface="Arial" panose="020B0604020202020204" pitchFamily="34" charset="0"/>
              </a:rPr>
              <a:t> z nelehkého úhlu, těsně minul Faust. V 10. minutě jsme kopali první roh a střele </a:t>
            </a:r>
            <a:r>
              <a:rPr lang="cs-CZ" sz="1100" b="0" dirty="0" err="1">
                <a:latin typeface="Arial" panose="020B0604020202020204" pitchFamily="34" charset="0"/>
                <a:ea typeface="Calibri" panose="020F0502020204030204" pitchFamily="34" charset="0"/>
                <a:cs typeface="Arial" panose="020B0604020202020204" pitchFamily="34" charset="0"/>
              </a:rPr>
              <a:t>Čámského</a:t>
            </a:r>
            <a:r>
              <a:rPr lang="cs-CZ" sz="1100" b="0" dirty="0">
                <a:latin typeface="Arial" panose="020B0604020202020204" pitchFamily="34" charset="0"/>
                <a:ea typeface="Calibri" panose="020F0502020204030204" pitchFamily="34" charset="0"/>
                <a:cs typeface="Arial" panose="020B0604020202020204" pitchFamily="34" charset="0"/>
              </a:rPr>
              <a:t> levou nohou chybělo málo, aby zaplula do branky. Ve 13. minutě se určitě z dobrých 20 metrů do míče opřel Vokoun a tyčka prošla  zatěžkávací zkouškou. Akce pokračovala a dokončil ji Vacek střelou nad břevno. Odehráno bylo 15 minut, když měl výhodu volného přímého kopu soupeř. Odražený míč se dostal k hráči Kadaně a Gabriel v brance jen pozoroval, zda má dobře postavené  břevno. Štěstíčko se k nám přiklonilo a brzy přišla i odměna  za úvodní aktivitu. David Mencl vybojoval v 19. minutě zdánlivě ztracený míč a výstavní střelou ke vzdálenější tyči otevřel skóre na 1:0. Uběhla minuta, když vyskočil na míč po dlouhém výkopu Rejman</a:t>
            </a:r>
            <a:r>
              <a:rPr lang="cs-CZ" sz="1100" b="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hostující obrana zaspala a toho využil Faust k brance na 2:0. Ve 22. minutě už to mohlo být dokonce 3:0, když se sám před brankářem objevil Rejman, ale mladík mezi 3 tyčemi Jan Králík si poradil. Volný přímý kop</a:t>
            </a:r>
            <a:r>
              <a:rPr lang="cs-CZ" sz="1100" b="0" dirty="0" smtClean="0">
                <a:latin typeface="Arial" panose="020B0604020202020204" pitchFamily="34" charset="0"/>
                <a:ea typeface="Calibri" panose="020F0502020204030204" pitchFamily="34" charset="0"/>
                <a:cs typeface="Arial" panose="020B0604020202020204" pitchFamily="34" charset="0"/>
              </a:rPr>
              <a:t> </a:t>
            </a:r>
            <a:endParaRPr lang="cs-CZ" sz="11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ovéPole 11"/>
          <p:cNvSpPr txBox="1"/>
          <p:nvPr/>
        </p:nvSpPr>
        <p:spPr>
          <a:xfrm>
            <a:off x="5500505" y="91108"/>
            <a:ext cx="4680520" cy="1384995"/>
          </a:xfrm>
          <a:prstGeom prst="rect">
            <a:avLst/>
          </a:prstGeom>
          <a:blipFill>
            <a:blip r:embed="rId3"/>
            <a:stretch>
              <a:fillRect/>
            </a:stretch>
          </a:blipFill>
          <a:effectLst>
            <a:softEdge rad="0"/>
          </a:effectLst>
        </p:spPr>
        <p:txBody>
          <a:bodyPr wrap="square" rtlCol="0">
            <a:spAutoFit/>
          </a:bodyPr>
          <a:lstStyle/>
          <a:p>
            <a:pPr algn="ctr"/>
            <a:r>
              <a:rPr lang="cs-CZ" sz="2800" dirty="0" smtClean="0">
                <a:solidFill>
                  <a:srgbClr val="660033"/>
                </a:solidFill>
                <a:effectLst>
                  <a:outerShdw blurRad="38100" dist="38100" dir="2700000" algn="tl">
                    <a:srgbClr val="000000">
                      <a:alpha val="43137"/>
                    </a:srgbClr>
                  </a:outerShdw>
                </a:effectLst>
                <a:latin typeface="Modern No. 20" panose="02070704070505020303" pitchFamily="18" charset="0"/>
              </a:rPr>
              <a:t>Od první minuty jsme soupeře mačkali a vytoužených branek se dočkali v polovině poločasu</a:t>
            </a:r>
          </a:p>
        </p:txBody>
      </p:sp>
    </p:spTree>
    <p:extLst>
      <p:ext uri="{BB962C8B-B14F-4D97-AF65-F5344CB8AC3E}">
        <p14:creationId xmlns:p14="http://schemas.microsoft.com/office/powerpoint/2010/main" val="3922676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2</a:t>
            </a:r>
          </a:p>
        </p:txBody>
      </p:sp>
      <p:sp>
        <p:nvSpPr>
          <p:cNvPr id="17" name="Rectangle 87"/>
          <p:cNvSpPr>
            <a:spLocks noChangeArrowheads="1"/>
          </p:cNvSpPr>
          <p:nvPr/>
        </p:nvSpPr>
        <p:spPr bwMode="auto">
          <a:xfrm>
            <a:off x="71984" y="55204"/>
            <a:ext cx="4617247" cy="900000"/>
          </a:xfrm>
          <a:prstGeom prst="rect">
            <a:avLst/>
          </a:prstGeom>
          <a:gradFill>
            <a:gsLst>
              <a:gs pos="26000">
                <a:srgbClr val="FFD1E4"/>
              </a:gs>
              <a:gs pos="77000">
                <a:srgbClr val="FFFF99">
                  <a:lumMod val="65000"/>
                </a:srgbClr>
              </a:gs>
            </a:gsLst>
            <a:lin ang="5400000" scaled="1"/>
          </a:gradFill>
          <a:ln w="60325" cmpd="sng">
            <a:solidFill>
              <a:schemeClr val="accent3">
                <a:lumMod val="75000"/>
              </a:schemeClr>
            </a:solidFill>
            <a:prstDash val="solid"/>
            <a:headEnd/>
            <a:tailEnd/>
          </a:ln>
          <a:effectLst/>
        </p:spPr>
        <p:style>
          <a:lnRef idx="2">
            <a:schemeClr val="accent2"/>
          </a:lnRef>
          <a:fillRef idx="1">
            <a:schemeClr val="lt1"/>
          </a:fillRef>
          <a:effectRef idx="0">
            <a:schemeClr val="accent2"/>
          </a:effectRef>
          <a:fontRef idx="minor">
            <a:schemeClr val="dk1"/>
          </a:fontRef>
        </p:style>
        <p:txBody>
          <a:bodyPr wrap="square" lIns="0" tIns="0" rIns="0" bIns="0" numCol="1" spcCol="1116000" anchor="ctr" anchorCtr="1">
            <a:noAutofit/>
            <a:scene3d>
              <a:camera prst="orthographicFront">
                <a:rot lat="0" lon="0" rev="0"/>
              </a:camera>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7200" dirty="0">
                <a:ln w="76200">
                  <a:noFill/>
                  <a:prstDash val="solid"/>
                </a:ln>
                <a:solidFill>
                  <a:srgbClr val="CC0066"/>
                </a:solidFill>
                <a:effectLst>
                  <a:glow rad="101600">
                    <a:schemeClr val="accent1">
                      <a:satMod val="175000"/>
                      <a:alpha val="40000"/>
                    </a:schemeClr>
                  </a:glow>
                  <a:outerShdw blurRad="38100" dist="38100" dir="2700000" algn="tl">
                    <a:srgbClr val="000000">
                      <a:alpha val="43137"/>
                    </a:srgbClr>
                  </a:outerShdw>
                </a:effectLst>
                <a:latin typeface="Old English Text MT" panose="03040902040508030806" pitchFamily="66" charset="0"/>
                <a:ea typeface="Gungsuh" pitchFamily="18" charset="-127"/>
                <a:cs typeface="Arial" panose="020B0604020202020204" pitchFamily="34" charset="0"/>
              </a:rPr>
              <a:t>Vítáme</a:t>
            </a:r>
            <a:endParaRPr lang="cs-CZ" sz="15100" dirty="0">
              <a:ln w="76200">
                <a:noFill/>
                <a:prstDash val="solid"/>
              </a:ln>
              <a:solidFill>
                <a:srgbClr val="CC0066"/>
              </a:solidFill>
              <a:effectLst>
                <a:glow rad="101600">
                  <a:schemeClr val="accent1">
                    <a:satMod val="175000"/>
                    <a:alpha val="40000"/>
                  </a:schemeClr>
                </a:glow>
                <a:outerShdw blurRad="38100" dist="38100" dir="2700000" algn="tl">
                  <a:srgbClr val="000000">
                    <a:alpha val="43137"/>
                  </a:srgbClr>
                </a:outerShdw>
              </a:effectLst>
              <a:latin typeface="Old English Text MT" panose="03040902040508030806" pitchFamily="66" charset="0"/>
              <a:ea typeface="Gungsuh" pitchFamily="18" charset="-127"/>
              <a:cs typeface="Arial" panose="020B0604020202020204" pitchFamily="34" charset="0"/>
            </a:endParaRPr>
          </a:p>
        </p:txBody>
      </p:sp>
      <p:sp>
        <p:nvSpPr>
          <p:cNvPr id="20" name="Rectangle 129"/>
          <p:cNvSpPr>
            <a:spLocks noChangeArrowheads="1"/>
          </p:cNvSpPr>
          <p:nvPr/>
        </p:nvSpPr>
        <p:spPr bwMode="auto">
          <a:xfrm>
            <a:off x="30746" y="1747292"/>
            <a:ext cx="4649750" cy="1008112"/>
          </a:xfrm>
          <a:prstGeom prst="rect">
            <a:avLst/>
          </a:prstGeom>
          <a:pattFill prst="dashUpDiag">
            <a:fgClr>
              <a:schemeClr val="accent1"/>
            </a:fgClr>
            <a:bgClr>
              <a:schemeClr val="bg1"/>
            </a:bgClr>
          </a:pattFill>
          <a:ln w="53975" cmpd="sng">
            <a:solidFill>
              <a:schemeClr val="tx1"/>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6000" dirty="0">
                <a:ln w="3175">
                  <a:noFill/>
                </a:ln>
                <a:solidFill>
                  <a:srgbClr val="F40C0C"/>
                </a:solidFill>
                <a:effectLst>
                  <a:outerShdw blurRad="38100" dist="38100" dir="2700000" algn="tl">
                    <a:srgbClr val="000000">
                      <a:alpha val="43137"/>
                    </a:srgbClr>
                  </a:outerShdw>
                </a:effectLst>
                <a:latin typeface="Rockwell Condensed" panose="02060603050405020104" pitchFamily="18" charset="0"/>
                <a:ea typeface="Verdana" pitchFamily="34" charset="0"/>
                <a:cs typeface="Arial" panose="020B0604020202020204" pitchFamily="34" charset="0"/>
              </a:rPr>
              <a:t>SK Štětí, </a:t>
            </a:r>
            <a:r>
              <a:rPr lang="cs-CZ" sz="6000" dirty="0" err="1">
                <a:ln w="3175">
                  <a:noFill/>
                </a:ln>
                <a:solidFill>
                  <a:srgbClr val="F40C0C"/>
                </a:solidFill>
                <a:effectLst>
                  <a:outerShdw blurRad="38100" dist="38100" dir="2700000" algn="tl">
                    <a:srgbClr val="000000">
                      <a:alpha val="43137"/>
                    </a:srgbClr>
                  </a:outerShdw>
                </a:effectLst>
                <a:latin typeface="Rockwell Condensed" panose="02060603050405020104" pitchFamily="18" charset="0"/>
                <a:ea typeface="Verdana" pitchFamily="34" charset="0"/>
                <a:cs typeface="Arial" panose="020B0604020202020204" pitchFamily="34" charset="0"/>
              </a:rPr>
              <a:t>z.s</a:t>
            </a:r>
            <a:r>
              <a:rPr lang="cs-CZ" sz="6000" dirty="0">
                <a:ln w="3175">
                  <a:noFill/>
                </a:ln>
                <a:solidFill>
                  <a:srgbClr val="F40C0C"/>
                </a:solidFill>
                <a:effectLst>
                  <a:outerShdw blurRad="38100" dist="38100" dir="2700000" algn="tl">
                    <a:srgbClr val="000000">
                      <a:alpha val="43137"/>
                    </a:srgbClr>
                  </a:outerShdw>
                </a:effectLst>
                <a:latin typeface="Rockwell Condensed" panose="02060603050405020104" pitchFamily="18" charset="0"/>
                <a:ea typeface="Verdana" pitchFamily="34" charset="0"/>
                <a:cs typeface="Arial" panose="020B0604020202020204" pitchFamily="34" charset="0"/>
              </a:rPr>
              <a:t>.</a:t>
            </a:r>
          </a:p>
        </p:txBody>
      </p:sp>
      <p:sp>
        <p:nvSpPr>
          <p:cNvPr id="22" name="Text Box 148"/>
          <p:cNvSpPr txBox="1">
            <a:spLocks noChangeArrowheads="1"/>
          </p:cNvSpPr>
          <p:nvPr/>
        </p:nvSpPr>
        <p:spPr bwMode="auto">
          <a:xfrm>
            <a:off x="111490" y="3997552"/>
            <a:ext cx="4577741" cy="2923863"/>
          </a:xfrm>
          <a:prstGeom prst="rect">
            <a:avLst/>
          </a:prstGeom>
          <a:blipFill>
            <a:blip r:embed="rId3"/>
            <a:stretch>
              <a:fillRect/>
            </a:stretch>
          </a:blipFill>
          <a:ln w="53975" cmpd="sng">
            <a:solidFill>
              <a:srgbClr val="FFFF00"/>
            </a:solidFill>
            <a:prstDash val="sysDash"/>
            <a:miter lim="800000"/>
            <a:headEnd/>
            <a:tailEnd/>
          </a:ln>
          <a:effectLst>
            <a:innerShdw blurRad="63500" dist="88900" dir="6600000">
              <a:schemeClr val="accent1">
                <a:lumMod val="20000"/>
                <a:lumOff val="80000"/>
                <a:alpha val="50000"/>
              </a:schemeClr>
            </a:innerShdw>
            <a:softEdge rad="0"/>
          </a:effectLst>
          <a:scene3d>
            <a:camera prst="orthographicFront"/>
            <a:lightRig rig="threePt" dir="t"/>
          </a:scene3d>
          <a:sp3d contourW="12700">
            <a:bevelT w="0" h="19050" prst="relaxedInset"/>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400" u="sng" dirty="0">
                <a:ln w="19050">
                  <a:noFill/>
                </a:ln>
                <a:solidFill>
                  <a:srgbClr val="66FF33"/>
                </a:solidFill>
                <a:effectLst>
                  <a:outerShdw blurRad="38100" dist="38100" dir="2700000" algn="tl">
                    <a:srgbClr val="000000">
                      <a:alpha val="43137"/>
                    </a:srgbClr>
                  </a:outerShdw>
                </a:effectLst>
                <a:latin typeface="Franklin Gothic Heavy" panose="020B0903020102020204" pitchFamily="34" charset="0"/>
                <a:ea typeface="GungsuhChe" pitchFamily="49" charset="-127"/>
                <a:cs typeface="Arial" panose="020B0604020202020204" pitchFamily="34" charset="0"/>
              </a:rPr>
              <a:t>Hlavního rozhodčího</a:t>
            </a:r>
          </a:p>
          <a:p>
            <a:pPr algn="ctr" eaLnBrk="0" hangingPunct="0">
              <a:defRPr/>
            </a:pPr>
            <a:r>
              <a:rPr lang="cs-CZ" sz="2800" dirty="0" smtClean="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rPr>
              <a:t>Miroslava </a:t>
            </a:r>
            <a:r>
              <a:rPr lang="cs-CZ" sz="2800" dirty="0" err="1" smtClean="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rPr>
              <a:t>Vlašiče</a:t>
            </a:r>
            <a:endParaRPr lang="cs-CZ" sz="2800" dirty="0" smtClean="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endParaRPr>
          </a:p>
          <a:p>
            <a:pPr algn="ctr" eaLnBrk="0" hangingPunct="0">
              <a:defRPr/>
            </a:pPr>
            <a:r>
              <a:rPr lang="cs-CZ" sz="2400" u="sng" dirty="0" smtClean="0">
                <a:ln w="19050">
                  <a:noFill/>
                </a:ln>
                <a:solidFill>
                  <a:srgbClr val="66FF33"/>
                </a:solidFill>
                <a:effectLst>
                  <a:outerShdw blurRad="38100" dist="38100" dir="2700000" algn="tl">
                    <a:srgbClr val="000000">
                      <a:alpha val="43137"/>
                    </a:srgbClr>
                  </a:outerShdw>
                </a:effectLst>
                <a:latin typeface="Franklin Gothic Heavy" panose="020B0903020102020204" pitchFamily="34" charset="0"/>
                <a:ea typeface="GungsuhChe" pitchFamily="49" charset="-127"/>
                <a:cs typeface="Arial" panose="020B0604020202020204" pitchFamily="34" charset="0"/>
              </a:rPr>
              <a:t>Asistenty </a:t>
            </a:r>
            <a:r>
              <a:rPr lang="cs-CZ" sz="2400" u="sng" dirty="0">
                <a:ln w="19050">
                  <a:noFill/>
                </a:ln>
                <a:solidFill>
                  <a:srgbClr val="66FF33"/>
                </a:solidFill>
                <a:effectLst>
                  <a:outerShdw blurRad="38100" dist="38100" dir="2700000" algn="tl">
                    <a:srgbClr val="000000">
                      <a:alpha val="43137"/>
                    </a:srgbClr>
                  </a:outerShdw>
                </a:effectLst>
                <a:latin typeface="Franklin Gothic Heavy" panose="020B0903020102020204" pitchFamily="34" charset="0"/>
                <a:ea typeface="GungsuhChe" pitchFamily="49" charset="-127"/>
                <a:cs typeface="Arial" panose="020B0604020202020204" pitchFamily="34" charset="0"/>
              </a:rPr>
              <a:t>hlavního rozhodčího</a:t>
            </a:r>
          </a:p>
          <a:p>
            <a:pPr algn="ctr" eaLnBrk="0" hangingPunct="0">
              <a:defRPr/>
            </a:pPr>
            <a:r>
              <a:rPr lang="cs-CZ" sz="2800" dirty="0" smtClean="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rPr>
              <a:t>Vojtěcha Dvorského</a:t>
            </a:r>
            <a:endParaRPr lang="cs-CZ" sz="2800" dirty="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endParaRPr>
          </a:p>
          <a:p>
            <a:pPr algn="ctr" eaLnBrk="0" hangingPunct="0">
              <a:defRPr/>
            </a:pPr>
            <a:r>
              <a:rPr lang="cs-CZ" sz="2800" dirty="0" smtClean="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rPr>
              <a:t>Petra Lesáka</a:t>
            </a:r>
          </a:p>
          <a:p>
            <a:pPr algn="ctr" eaLnBrk="0" hangingPunct="0">
              <a:defRPr/>
            </a:pPr>
            <a:r>
              <a:rPr lang="cs-CZ" sz="2400" u="sng" dirty="0" smtClean="0">
                <a:ln w="19050">
                  <a:noFill/>
                </a:ln>
                <a:solidFill>
                  <a:srgbClr val="66FF33"/>
                </a:solidFill>
                <a:effectLst>
                  <a:outerShdw blurRad="38100" dist="38100" dir="2700000" algn="tl">
                    <a:srgbClr val="000000">
                      <a:alpha val="43137"/>
                    </a:srgbClr>
                  </a:outerShdw>
                </a:effectLst>
                <a:latin typeface="Franklin Gothic Heavy" panose="020B0903020102020204" pitchFamily="34" charset="0"/>
                <a:ea typeface="GungsuhChe" pitchFamily="49" charset="-127"/>
                <a:cs typeface="Arial" panose="020B0604020202020204" pitchFamily="34" charset="0"/>
              </a:rPr>
              <a:t>Delegáta </a:t>
            </a:r>
            <a:r>
              <a:rPr lang="cs-CZ" sz="2400" u="sng" dirty="0">
                <a:ln w="19050">
                  <a:noFill/>
                </a:ln>
                <a:solidFill>
                  <a:srgbClr val="66FF33"/>
                </a:solidFill>
                <a:effectLst>
                  <a:outerShdw blurRad="38100" dist="38100" dir="2700000" algn="tl">
                    <a:srgbClr val="000000">
                      <a:alpha val="43137"/>
                    </a:srgbClr>
                  </a:outerShdw>
                </a:effectLst>
                <a:latin typeface="Franklin Gothic Heavy" panose="020B0903020102020204" pitchFamily="34" charset="0"/>
                <a:ea typeface="GungsuhChe" pitchFamily="49" charset="-127"/>
                <a:cs typeface="Arial" panose="020B0604020202020204" pitchFamily="34" charset="0"/>
              </a:rPr>
              <a:t>ÚKFS</a:t>
            </a:r>
          </a:p>
          <a:p>
            <a:pPr eaLnBrk="0" hangingPunct="0">
              <a:defRPr/>
            </a:pPr>
            <a:r>
              <a:rPr lang="cs-CZ" sz="2000" dirty="0">
                <a:ln w="3175">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a:t>
            </a:r>
            <a:r>
              <a:rPr lang="cs-CZ" sz="2000" dirty="0" smtClean="0">
                <a:ln w="3175">
                  <a:noFill/>
                </a:ln>
                <a:effectLst>
                  <a:outerShdw blurRad="38100" dist="38100" dir="2700000" algn="tl">
                    <a:srgbClr val="000000">
                      <a:alpha val="43137"/>
                    </a:srgbClr>
                  </a:outerShdw>
                </a:effectLst>
                <a:latin typeface="Arial" panose="020B0604020202020204" pitchFamily="34" charset="0"/>
                <a:ea typeface="GungsuhChe" pitchFamily="49" charset="-127"/>
                <a:cs typeface="Arial" panose="020B0604020202020204" pitchFamily="34" charset="0"/>
              </a:rPr>
              <a:t> </a:t>
            </a:r>
            <a:r>
              <a:rPr lang="cs-CZ" sz="2800" dirty="0" smtClean="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rPr>
              <a:t>Antonína Rydvala</a:t>
            </a:r>
            <a:endParaRPr lang="cs-CZ" sz="2400" dirty="0">
              <a:ln w="3175">
                <a:noFill/>
              </a:ln>
              <a:solidFill>
                <a:srgbClr val="CC0000"/>
              </a:solidFill>
              <a:effectLst>
                <a:outerShdw blurRad="38100" dist="38100" dir="2700000" algn="tl">
                  <a:srgbClr val="000000">
                    <a:alpha val="43137"/>
                  </a:srgbClr>
                </a:outerShdw>
              </a:effectLst>
              <a:latin typeface="Berlin Sans FB Demi" panose="020E0802020502020306" pitchFamily="34" charset="0"/>
              <a:ea typeface="GungsuhChe" pitchFamily="49" charset="-127"/>
              <a:cs typeface="Arial" panose="020B0604020202020204" pitchFamily="34" charset="0"/>
            </a:endParaRPr>
          </a:p>
        </p:txBody>
      </p:sp>
      <p:sp>
        <p:nvSpPr>
          <p:cNvPr id="23" name="TextovéPole 22"/>
          <p:cNvSpPr txBox="1"/>
          <p:nvPr/>
        </p:nvSpPr>
        <p:spPr>
          <a:xfrm>
            <a:off x="71984" y="1090509"/>
            <a:ext cx="4608512" cy="584775"/>
          </a:xfrm>
          <a:prstGeom prst="rect">
            <a:avLst/>
          </a:prstGeom>
          <a:solidFill>
            <a:srgbClr val="FFFF66">
              <a:alpha val="55686"/>
            </a:srgbClr>
          </a:solidFill>
          <a:ln w="44450" cap="rnd">
            <a:solidFill>
              <a:srgbClr val="FF00FF"/>
            </a:solidFill>
            <a:bevel/>
          </a:ln>
          <a:effectLst/>
        </p:spPr>
        <p:txBody>
          <a:bodyPr wrap="square" rtlCol="0">
            <a:spAutoFit/>
            <a:scene3d>
              <a:camera prst="orthographicFront"/>
              <a:lightRig rig="freezing" dir="t"/>
            </a:scene3d>
            <a:sp3d contourW="6350" prstMaterial="matte">
              <a:extrusionClr>
                <a:schemeClr val="bg1"/>
              </a:extrusionClr>
              <a:contourClr>
                <a:schemeClr val="bg1"/>
              </a:contourClr>
            </a:sp3d>
          </a:bodyPr>
          <a:lstStyle/>
          <a:p>
            <a:pPr algn="ctr" defTabSz="954088"/>
            <a:r>
              <a:rPr lang="cs-CZ" sz="1600" i="1" dirty="0">
                <a:effectLst/>
                <a:latin typeface="Segoe UI Black" panose="020B0A02040204020203" pitchFamily="34" charset="0"/>
                <a:ea typeface="Segoe UI Black" panose="020B0A02040204020203" pitchFamily="34" charset="0"/>
                <a:cs typeface="Segoe UI Black" panose="020B0A02040204020203" pitchFamily="34" charset="0"/>
              </a:rPr>
              <a:t>Při příležitosti dnešního utkání Ústeckého přeboru funkcionáře, hráče a příznivce</a:t>
            </a:r>
          </a:p>
        </p:txBody>
      </p:sp>
      <p:sp>
        <p:nvSpPr>
          <p:cNvPr id="24" name="Rectangle 129"/>
          <p:cNvSpPr>
            <a:spLocks noChangeArrowheads="1"/>
          </p:cNvSpPr>
          <p:nvPr/>
        </p:nvSpPr>
        <p:spPr bwMode="auto">
          <a:xfrm>
            <a:off x="71984" y="2899420"/>
            <a:ext cx="4608512" cy="1008112"/>
          </a:xfrm>
          <a:prstGeom prst="rect">
            <a:avLst/>
          </a:prstGeom>
          <a:solidFill>
            <a:srgbClr val="3366FF"/>
          </a:solidFill>
          <a:ln w="31750" cmpd="sng">
            <a:solidFill>
              <a:srgbClr val="00B050"/>
            </a:solidFill>
            <a:prstDash val="solid"/>
            <a:miter lim="800000"/>
            <a:headEnd/>
            <a:tailEnd/>
          </a:ln>
          <a:effectLst>
            <a:innerShdw blurRad="647700" dist="1498600">
              <a:srgbClr val="99FF33">
                <a:alpha val="61961"/>
              </a:srgbClr>
            </a:innerShdw>
          </a:effectLst>
          <a:scene3d>
            <a:camera prst="orthographicFront"/>
            <a:lightRig rig="threePt" dir="t"/>
          </a:scene3d>
          <a:sp3d>
            <a:extrusionClr>
              <a:schemeClr val="bg1"/>
            </a:extrusionClr>
            <a:contourClr>
              <a:schemeClr val="bg1"/>
            </a:contourClr>
          </a:sp3d>
        </p:spPr>
        <p:txBody>
          <a:bodyPr lIns="91425" tIns="45713" rIns="91425" bIns="45713" anchor="ctr"/>
          <a:lstStyle/>
          <a:p>
            <a:pPr algn="ctr" eaLnBrk="0" hangingPunct="0">
              <a:defRPr/>
            </a:pPr>
            <a:r>
              <a:rPr lang="cs-CZ" sz="5400" dirty="0" smtClean="0">
                <a:ln w="28575" cap="rnd" cmpd="dbl">
                  <a:solidFill>
                    <a:srgbClr val="FF0066"/>
                  </a:solidFill>
                  <a:bevel/>
                </a:ln>
                <a:solidFill>
                  <a:schemeClr val="bg1"/>
                </a:solidFill>
                <a:latin typeface="Rockwell Condensed" panose="02060603050405020104" pitchFamily="18" charset="0"/>
                <a:ea typeface="Gungsuh" pitchFamily="18" charset="-127"/>
                <a:cs typeface="Arial" panose="020B0604020202020204" pitchFamily="34" charset="0"/>
              </a:rPr>
              <a:t>SK </a:t>
            </a:r>
            <a:r>
              <a:rPr lang="cs-CZ" sz="5400" dirty="0" err="1" smtClean="0">
                <a:ln w="28575" cap="rnd" cmpd="dbl">
                  <a:solidFill>
                    <a:srgbClr val="FF0066"/>
                  </a:solidFill>
                  <a:bevel/>
                </a:ln>
                <a:solidFill>
                  <a:schemeClr val="bg1"/>
                </a:solidFill>
                <a:latin typeface="Rockwell Condensed" panose="02060603050405020104" pitchFamily="18" charset="0"/>
                <a:ea typeface="Gungsuh" pitchFamily="18" charset="-127"/>
                <a:cs typeface="Arial" panose="020B0604020202020204" pitchFamily="34" charset="0"/>
              </a:rPr>
              <a:t>Brná</a:t>
            </a:r>
            <a:r>
              <a:rPr lang="cs-CZ" sz="5400" dirty="0" smtClean="0">
                <a:ln w="28575" cap="rnd" cmpd="dbl">
                  <a:solidFill>
                    <a:srgbClr val="FF0066"/>
                  </a:solidFill>
                  <a:bevel/>
                </a:ln>
                <a:solidFill>
                  <a:schemeClr val="bg1"/>
                </a:solidFill>
                <a:latin typeface="Rockwell Condensed" panose="02060603050405020104" pitchFamily="18" charset="0"/>
                <a:ea typeface="Gungsuh" pitchFamily="18" charset="-127"/>
                <a:cs typeface="Arial" panose="020B0604020202020204" pitchFamily="34" charset="0"/>
              </a:rPr>
              <a:t>,  </a:t>
            </a:r>
            <a:r>
              <a:rPr lang="cs-CZ" sz="5400" dirty="0" err="1" smtClean="0">
                <a:ln w="28575" cap="rnd" cmpd="dbl">
                  <a:solidFill>
                    <a:srgbClr val="FF0066"/>
                  </a:solidFill>
                  <a:bevel/>
                </a:ln>
                <a:solidFill>
                  <a:schemeClr val="bg1"/>
                </a:solidFill>
                <a:latin typeface="Rockwell Condensed" panose="02060603050405020104" pitchFamily="18" charset="0"/>
                <a:ea typeface="Gungsuh" pitchFamily="18" charset="-127"/>
                <a:cs typeface="Arial" panose="020B0604020202020204" pitchFamily="34" charset="0"/>
              </a:rPr>
              <a:t>z.s</a:t>
            </a:r>
            <a:endParaRPr lang="cs-CZ" sz="5400" dirty="0">
              <a:ln w="28575" cap="rnd" cmpd="dbl">
                <a:solidFill>
                  <a:srgbClr val="FF0066"/>
                </a:solidFill>
                <a:bevel/>
              </a:ln>
              <a:solidFill>
                <a:schemeClr val="bg1"/>
              </a:solidFill>
              <a:latin typeface="Rockwell Condensed" panose="02060603050405020104" pitchFamily="18" charset="0"/>
              <a:ea typeface="Gungsuh" pitchFamily="18" charset="-127"/>
              <a:cs typeface="Arial" panose="020B0604020202020204" pitchFamily="34" charset="0"/>
            </a:endParaRPr>
          </a:p>
        </p:txBody>
      </p:sp>
      <p:sp>
        <p:nvSpPr>
          <p:cNvPr id="11" name="TextovéPole 10"/>
          <p:cNvSpPr txBox="1"/>
          <p:nvPr/>
        </p:nvSpPr>
        <p:spPr>
          <a:xfrm>
            <a:off x="7560816"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endParaRPr lang="cs-CZ" sz="800" dirty="0">
              <a:latin typeface="Bookman Old Style" pitchFamily="18" charset="0"/>
            </a:endParaRPr>
          </a:p>
        </p:txBody>
      </p:sp>
      <p:sp>
        <p:nvSpPr>
          <p:cNvPr id="2" name="TextovéPole 1"/>
          <p:cNvSpPr txBox="1"/>
          <p:nvPr/>
        </p:nvSpPr>
        <p:spPr>
          <a:xfrm>
            <a:off x="5400576" y="91108"/>
            <a:ext cx="4752528" cy="1200329"/>
          </a:xfrm>
          <a:prstGeom prst="rect">
            <a:avLst/>
          </a:prstGeom>
          <a:gradFill>
            <a:gsLst>
              <a:gs pos="34000">
                <a:srgbClr val="FFFF66"/>
              </a:gs>
              <a:gs pos="67000">
                <a:srgbClr val="66CCFF"/>
              </a:gs>
            </a:gsLst>
            <a:path path="circle">
              <a:fillToRect l="100000" b="100000"/>
            </a:path>
          </a:gradFill>
          <a:effectLst>
            <a:glow rad="101600">
              <a:srgbClr val="FFFF66">
                <a:alpha val="40000"/>
              </a:srgbClr>
            </a:glow>
            <a:softEdge rad="241300"/>
          </a:effectLst>
        </p:spPr>
        <p:txBody>
          <a:bodyPr wrap="square" rtlCol="0">
            <a:spAutoFit/>
          </a:bodyPr>
          <a:lstStyle/>
          <a:p>
            <a:pPr algn="ctr"/>
            <a:r>
              <a:rPr lang="cs-CZ" sz="3600" dirty="0" smtClean="0">
                <a:ln w="9525">
                  <a:solidFill>
                    <a:schemeClr val="accent6">
                      <a:lumMod val="75000"/>
                    </a:schemeClr>
                  </a:solidFill>
                  <a:prstDash val="solid"/>
                </a:ln>
                <a:solidFill>
                  <a:srgbClr val="FF0066"/>
                </a:solidFill>
                <a:effectLst>
                  <a:outerShdw blurRad="12700" dist="38100" dir="2700000" algn="tl" rotWithShape="0">
                    <a:schemeClr val="bg1">
                      <a:lumMod val="50000"/>
                    </a:schemeClr>
                  </a:outerShdw>
                </a:effectLst>
                <a:latin typeface="Imprint MT Shadow" panose="04020605060303030202" pitchFamily="82" charset="0"/>
              </a:rPr>
              <a:t>Nyní hrajeme 2 zápasy venku </a:t>
            </a:r>
          </a:p>
        </p:txBody>
      </p:sp>
      <p:sp>
        <p:nvSpPr>
          <p:cNvPr id="3" name="TextovéPole 2"/>
          <p:cNvSpPr txBox="1"/>
          <p:nvPr/>
        </p:nvSpPr>
        <p:spPr>
          <a:xfrm>
            <a:off x="5400576" y="1459260"/>
            <a:ext cx="4752528" cy="2677656"/>
          </a:xfrm>
          <a:prstGeom prst="rect">
            <a:avLst/>
          </a:prstGeom>
          <a:blipFill>
            <a:blip r:embed="rId4"/>
            <a:stretch>
              <a:fillRect/>
            </a:stretch>
          </a:blipFill>
          <a:ln w="41275">
            <a:solidFill>
              <a:schemeClr val="accent1">
                <a:lumMod val="75000"/>
              </a:schemeClr>
            </a:solidFill>
          </a:ln>
          <a:effectLst>
            <a:softEdge rad="0"/>
          </a:effectLst>
        </p:spPr>
        <p:txBody>
          <a:bodyPr wrap="square" rtlCol="0">
            <a:spAutoFit/>
          </a:bodyPr>
          <a:lstStyle/>
          <a:p>
            <a:r>
              <a:rPr lang="cs-CZ" sz="3600" dirty="0" smtClean="0">
                <a:ln>
                  <a:solidFill>
                    <a:srgbClr val="FF0066"/>
                  </a:solidFill>
                </a:ln>
                <a:solidFill>
                  <a:schemeClr val="bg1"/>
                </a:solidFill>
                <a:latin typeface="Arial Black" panose="020B0A04020102020204" pitchFamily="34" charset="0"/>
              </a:rPr>
              <a:t>FK Litoměřicko B</a:t>
            </a:r>
          </a:p>
          <a:p>
            <a:r>
              <a:rPr lang="cs-CZ" sz="3600" dirty="0" smtClean="0">
                <a:ln>
                  <a:solidFill>
                    <a:srgbClr val="FF0066"/>
                  </a:solidFill>
                </a:ln>
                <a:solidFill>
                  <a:schemeClr val="bg1"/>
                </a:solidFill>
                <a:latin typeface="Arial Black" panose="020B0A04020102020204" pitchFamily="34" charset="0"/>
              </a:rPr>
              <a:t>SK Štětí </a:t>
            </a:r>
          </a:p>
          <a:p>
            <a:pPr algn="ctr"/>
            <a:r>
              <a:rPr lang="cs-CZ" sz="3200" dirty="0" smtClean="0">
                <a:ln>
                  <a:solidFill>
                    <a:srgbClr val="FF0066"/>
                  </a:solidFill>
                </a:ln>
                <a:solidFill>
                  <a:schemeClr val="bg1"/>
                </a:solidFill>
                <a:latin typeface="Arial Black" panose="020B0A04020102020204" pitchFamily="34" charset="0"/>
              </a:rPr>
              <a:t>neděle 20.5.2018 </a:t>
            </a:r>
          </a:p>
          <a:p>
            <a:pPr algn="ctr"/>
            <a:r>
              <a:rPr lang="cs-CZ" sz="3200" dirty="0" smtClean="0">
                <a:ln>
                  <a:solidFill>
                    <a:srgbClr val="FF0066"/>
                  </a:solidFill>
                </a:ln>
                <a:solidFill>
                  <a:schemeClr val="bg1"/>
                </a:solidFill>
                <a:latin typeface="Arial Black" panose="020B0A04020102020204" pitchFamily="34" charset="0"/>
              </a:rPr>
              <a:t>14:30 hod  </a:t>
            </a:r>
          </a:p>
          <a:p>
            <a:pPr algn="ctr"/>
            <a:r>
              <a:rPr lang="cs-CZ" sz="3200" dirty="0" smtClean="0">
                <a:ln>
                  <a:solidFill>
                    <a:srgbClr val="FF0066"/>
                  </a:solidFill>
                </a:ln>
                <a:solidFill>
                  <a:schemeClr val="bg1"/>
                </a:solidFill>
                <a:latin typeface="Arial Black" panose="020B0A04020102020204" pitchFamily="34" charset="0"/>
              </a:rPr>
              <a:t>odjezd 12:45</a:t>
            </a:r>
          </a:p>
        </p:txBody>
      </p:sp>
      <p:sp>
        <p:nvSpPr>
          <p:cNvPr id="13" name="TextovéPole 12"/>
          <p:cNvSpPr txBox="1"/>
          <p:nvPr/>
        </p:nvSpPr>
        <p:spPr>
          <a:xfrm>
            <a:off x="5400576" y="4195564"/>
            <a:ext cx="4752528" cy="2677656"/>
          </a:xfrm>
          <a:prstGeom prst="rect">
            <a:avLst/>
          </a:prstGeom>
          <a:blipFill>
            <a:blip r:embed="rId5"/>
            <a:stretch>
              <a:fillRect/>
            </a:stretch>
          </a:blipFill>
          <a:ln w="41275">
            <a:solidFill>
              <a:srgbClr val="FFCC66"/>
            </a:solidFill>
          </a:ln>
          <a:effectLst>
            <a:softEdge rad="0"/>
          </a:effectLst>
        </p:spPr>
        <p:txBody>
          <a:bodyPr wrap="square" rtlCol="0">
            <a:spAutoFit/>
          </a:bodyPr>
          <a:lstStyle/>
          <a:p>
            <a:r>
              <a:rPr lang="cs-CZ" sz="3600" dirty="0" smtClean="0">
                <a:ln w="22225">
                  <a:solidFill>
                    <a:schemeClr val="accent2"/>
                  </a:solidFill>
                  <a:prstDash val="solid"/>
                </a:ln>
                <a:solidFill>
                  <a:srgbClr val="FF0066"/>
                </a:solidFill>
                <a:latin typeface="Arial Black" panose="020B0A04020102020204" pitchFamily="34" charset="0"/>
              </a:rPr>
              <a:t>FK Slavoj Žatec</a:t>
            </a:r>
          </a:p>
          <a:p>
            <a:r>
              <a:rPr lang="cs-CZ" sz="3600" dirty="0" smtClean="0">
                <a:ln w="22225">
                  <a:solidFill>
                    <a:schemeClr val="accent2"/>
                  </a:solidFill>
                  <a:prstDash val="solid"/>
                </a:ln>
                <a:solidFill>
                  <a:srgbClr val="FF0066"/>
                </a:solidFill>
                <a:latin typeface="Arial Black" panose="020B0A04020102020204" pitchFamily="34" charset="0"/>
              </a:rPr>
              <a:t>SK Štětí </a:t>
            </a:r>
          </a:p>
          <a:p>
            <a:pPr algn="ctr"/>
            <a:r>
              <a:rPr lang="cs-CZ" sz="3200" dirty="0" smtClean="0">
                <a:ln w="22225">
                  <a:solidFill>
                    <a:schemeClr val="accent2"/>
                  </a:solidFill>
                  <a:prstDash val="solid"/>
                </a:ln>
                <a:solidFill>
                  <a:srgbClr val="FF0066"/>
                </a:solidFill>
                <a:latin typeface="Arial Black" panose="020B0A04020102020204" pitchFamily="34" charset="0"/>
              </a:rPr>
              <a:t>sobota 26.5.2018 </a:t>
            </a:r>
          </a:p>
          <a:p>
            <a:pPr algn="ctr"/>
            <a:r>
              <a:rPr lang="cs-CZ" sz="3200" dirty="0" smtClean="0">
                <a:ln w="22225">
                  <a:solidFill>
                    <a:schemeClr val="accent2"/>
                  </a:solidFill>
                  <a:prstDash val="solid"/>
                </a:ln>
                <a:solidFill>
                  <a:srgbClr val="FF0066"/>
                </a:solidFill>
                <a:latin typeface="Arial Black" panose="020B0A04020102020204" pitchFamily="34" charset="0"/>
              </a:rPr>
              <a:t>17:00 hod</a:t>
            </a:r>
          </a:p>
          <a:p>
            <a:pPr algn="ctr"/>
            <a:r>
              <a:rPr lang="cs-CZ" sz="3200" dirty="0" smtClean="0">
                <a:ln w="22225">
                  <a:solidFill>
                    <a:schemeClr val="accent2"/>
                  </a:solidFill>
                  <a:prstDash val="solid"/>
                </a:ln>
                <a:solidFill>
                  <a:srgbClr val="FF0066"/>
                </a:solidFill>
                <a:latin typeface="Arial Black" panose="020B0A04020102020204" pitchFamily="34" charset="0"/>
              </a:rPr>
              <a:t>odjezd 14:00</a:t>
            </a:r>
          </a:p>
        </p:txBody>
      </p:sp>
      <p:pic>
        <p:nvPicPr>
          <p:cNvPr id="4" name="Obrázek 3" descr="V sobotu zahajuje Česká fotbalová liga - Litoměřický dení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2904" y="1967564"/>
            <a:ext cx="815142" cy="612000"/>
          </a:xfrm>
          <a:prstGeom prst="rect">
            <a:avLst/>
          </a:prstGeom>
        </p:spPr>
      </p:pic>
      <p:pic>
        <p:nvPicPr>
          <p:cNvPr id="7" name="Obrázek 6" descr="&lt;strong&gt;FK&lt;/strong&gt; &lt;strong&gt;Slavoj&lt;/strong&gt; &lt;strong&gt;Žatec&lt;/strong&gt; &lt;strong&gt;Logo&lt;/strong&gt; Vector (.CDR) Free Downloa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0475" y="4699620"/>
            <a:ext cx="576000" cy="576000"/>
          </a:xfrm>
          <a:prstGeom prst="rect">
            <a:avLst/>
          </a:prstGeom>
        </p:spPr>
      </p:pic>
      <p:pic>
        <p:nvPicPr>
          <p:cNvPr id="8" name="Obrázek 7"/>
          <p:cNvPicPr>
            <a:picLocks noChangeAspect="1"/>
          </p:cNvPicPr>
          <p:nvPr/>
        </p:nvPicPr>
        <p:blipFill>
          <a:blip r:embed="rId8"/>
          <a:stretch>
            <a:fillRect/>
          </a:stretch>
        </p:blipFill>
        <p:spPr>
          <a:xfrm>
            <a:off x="576040" y="6931868"/>
            <a:ext cx="258116" cy="288000"/>
          </a:xfrm>
          <a:prstGeom prst="rect">
            <a:avLst/>
          </a:prstGeom>
        </p:spPr>
      </p:pic>
      <p:pic>
        <p:nvPicPr>
          <p:cNvPr id="9" name="Obrázek 8"/>
          <p:cNvPicPr>
            <a:picLocks noChangeAspect="1"/>
          </p:cNvPicPr>
          <p:nvPr/>
        </p:nvPicPr>
        <p:blipFill>
          <a:blip r:embed="rId9"/>
          <a:stretch>
            <a:fillRect/>
          </a:stretch>
        </p:blipFill>
        <p:spPr>
          <a:xfrm>
            <a:off x="3426468" y="6919835"/>
            <a:ext cx="196517" cy="288000"/>
          </a:xfrm>
          <a:prstGeom prst="rect">
            <a:avLst/>
          </a:prstGeom>
        </p:spPr>
      </p:pic>
      <p:pic>
        <p:nvPicPr>
          <p:cNvPr id="10" name="Obrázek 9" descr="กราฟฟิกเวคเตอร์ฟรี: ไอคอน, รถบัส, รถโรงเรียน - ภาพฟรีที่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48648" y="691272"/>
            <a:ext cx="894760" cy="576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728168" y="7002164"/>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endParaRPr lang="cs-CZ" sz="800" dirty="0">
              <a:latin typeface="Bookman Old Style" pitchFamily="18" charset="0"/>
            </a:endParaRPr>
          </a:p>
        </p:txBody>
      </p:sp>
      <p:sp>
        <p:nvSpPr>
          <p:cNvPr id="7" name="TextovéPole 6"/>
          <p:cNvSpPr txBox="1"/>
          <p:nvPr/>
        </p:nvSpPr>
        <p:spPr>
          <a:xfrm>
            <a:off x="7423351"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endParaRPr lang="cs-CZ" sz="800" dirty="0">
              <a:latin typeface="Bookman Old Style" pitchFamily="18" charset="0"/>
            </a:endParaRPr>
          </a:p>
        </p:txBody>
      </p:sp>
      <p:sp>
        <p:nvSpPr>
          <p:cNvPr id="3" name="Obdélník 2"/>
          <p:cNvSpPr/>
          <p:nvPr/>
        </p:nvSpPr>
        <p:spPr>
          <a:xfrm>
            <a:off x="5512539" y="3138648"/>
            <a:ext cx="4680520" cy="3649204"/>
          </a:xfrm>
          <a:prstGeom prst="rect">
            <a:avLst/>
          </a:prstGeom>
          <a:effectLst>
            <a:outerShdw blurRad="50800" dist="50800" dir="5400000" algn="ctr" rotWithShape="0">
              <a:schemeClr val="accent6">
                <a:lumMod val="20000"/>
                <a:lumOff val="80000"/>
              </a:schemeClr>
            </a:outerShdw>
          </a:effectLst>
        </p:spPr>
        <p:txBody>
          <a:bodyPr wrap="square">
            <a:spAutoFit/>
          </a:bodyPr>
          <a:lstStyle/>
          <a:p>
            <a:pPr algn="ctr">
              <a:lnSpc>
                <a:spcPct val="107000"/>
              </a:lnSpc>
              <a:spcAft>
                <a:spcPts val="0"/>
              </a:spcAft>
            </a:pPr>
            <a:r>
              <a:rPr lang="cs-CZ" sz="2000" u="sng" dirty="0">
                <a:solidFill>
                  <a:srgbClr val="FF0000"/>
                </a:solidFill>
                <a:effectLst>
                  <a:innerShdw blurRad="63500" dist="50800" dir="16200000">
                    <a:prstClr val="black">
                      <a:alpha val="50000"/>
                    </a:prstClr>
                  </a:innerShdw>
                </a:effectLst>
                <a:latin typeface="Arial Black" panose="020B0A04020102020204" pitchFamily="34" charset="0"/>
                <a:ea typeface="Calibri" panose="020F0502020204030204" pitchFamily="34" charset="0"/>
                <a:cs typeface="Arial" panose="020B0604020202020204" pitchFamily="34" charset="0"/>
              </a:rPr>
              <a:t>SK Štětí – 1FC Dubí</a:t>
            </a:r>
            <a:endParaRPr lang="cs-CZ" sz="1100" dirty="0">
              <a:solidFill>
                <a:srgbClr val="FF0000"/>
              </a:solidFill>
              <a:effectLst>
                <a:innerShdw blurRad="63500" dist="50800" dir="16200000">
                  <a:prstClr val="black">
                    <a:alpha val="50000"/>
                  </a:prstClr>
                </a:inn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solidFill>
                  <a:srgbClr val="FF0000"/>
                </a:solidFill>
                <a:effectLst>
                  <a:innerShdw blurRad="63500" dist="50800" dir="16200000">
                    <a:prstClr val="black">
                      <a:alpha val="50000"/>
                    </a:prstClr>
                  </a:innerShdw>
                </a:effectLst>
                <a:latin typeface="Arial Black" panose="020B0A04020102020204" pitchFamily="34" charset="0"/>
                <a:ea typeface="Calibri" panose="020F0502020204030204" pitchFamily="34" charset="0"/>
                <a:cs typeface="Arial" panose="020B0604020202020204" pitchFamily="34" charset="0"/>
              </a:rPr>
              <a:t>8:0(1:0)   6.5.2018   18.kolo</a:t>
            </a:r>
            <a:endParaRPr lang="cs-CZ" sz="1100" dirty="0">
              <a:solidFill>
                <a:srgbClr val="FF0000"/>
              </a:solidFill>
              <a:effectLst>
                <a:innerShdw blurRad="63500" dist="50800" dir="16200000">
                  <a:prstClr val="black">
                    <a:alpha val="50000"/>
                  </a:prstClr>
                </a:inn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100" b="0" dirty="0">
                <a:latin typeface="Arial" panose="020B0604020202020204" pitchFamily="34" charset="0"/>
                <a:ea typeface="Calibri" panose="020F0502020204030204" pitchFamily="34" charset="0"/>
                <a:cs typeface="Arial" panose="020B0604020202020204" pitchFamily="34" charset="0"/>
              </a:rPr>
              <a:t>V  minulém zápase přišli dorostenci o 3 body ve 3. minutě nastavení, ale už to nic nezměnilo na věci, že před tímto posledním utkáním základní skupiny I. A třídy mají dorostenci 1. místo jisté. Dubí přijelo pouze v 11. Hrát se mělo už v sobotu, ale protože soupeř požádal o přeložení na neděli, tak jsme mu vyhověli. Obraz hry se v úvodní části zápasu moc neměnil. Nastěhovali jsme se na jeho polovinu soupeře a čekali, kdy se nám podaří překonat mladíka v hostující brance Martina Stárka. Minuty ubíhaly a skóre se stále neměnilo. Nějaké ty náznaky ke zdolání branky Dubí se objevily, ale branka stále nepřicházela. Super obrovskou šanci otevřít skóre měl Vála, ale z malého vápna branku přestřelil, i když vinu hledal ve špatném odskoku míče. Slovo konečně bylo konečně slyšet ve 24. minutě, když jednoduchost fotbalu předvedl po přihrávce od Berušky </a:t>
            </a:r>
            <a:r>
              <a:rPr lang="cs-CZ" sz="1100" b="0" dirty="0" err="1">
                <a:latin typeface="Arial" panose="020B0604020202020204" pitchFamily="34" charset="0"/>
                <a:ea typeface="Calibri" panose="020F0502020204030204" pitchFamily="34" charset="0"/>
                <a:cs typeface="Arial" panose="020B0604020202020204" pitchFamily="34" charset="0"/>
              </a:rPr>
              <a:t>Feko</a:t>
            </a:r>
            <a:r>
              <a:rPr lang="cs-CZ" sz="1100" b="0" dirty="0">
                <a:latin typeface="Arial" panose="020B0604020202020204" pitchFamily="34" charset="0"/>
                <a:ea typeface="Calibri" panose="020F0502020204030204" pitchFamily="34" charset="0"/>
                <a:cs typeface="Arial" panose="020B0604020202020204" pitchFamily="34" charset="0"/>
              </a:rPr>
              <a:t> a vedli jsme 1:0.   Uvolnění ve hře to pro nás ale v 1. poločase nepřineslo. Střely k vidění nebyly a kombinace končila většinou před pokutovým územím. Druhou část jsme zahájili mnohem lépe a v 52. minutě přišla uklidňující </a:t>
            </a:r>
            <a:r>
              <a:rPr lang="cs-CZ" sz="1100" b="0" dirty="0" smtClean="0">
                <a:latin typeface="Arial" panose="020B0604020202020204" pitchFamily="34" charset="0"/>
                <a:ea typeface="Calibri" panose="020F0502020204030204" pitchFamily="34" charset="0"/>
                <a:cs typeface="Arial" panose="020B0604020202020204" pitchFamily="34" charset="0"/>
              </a:rPr>
              <a:t>branka</a:t>
            </a:r>
            <a:endParaRPr lang="cs-CZ" sz="1100" b="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0" name="Přímá spojnice se šipkou 9"/>
          <p:cNvCxnSpPr/>
          <p:nvPr/>
        </p:nvCxnSpPr>
        <p:spPr bwMode="auto">
          <a:xfrm>
            <a:off x="8784952" y="6859860"/>
            <a:ext cx="1080120" cy="142304"/>
          </a:xfrm>
          <a:prstGeom prst="straightConnector1">
            <a:avLst/>
          </a:prstGeom>
          <a:noFill/>
          <a:ln w="31750" cap="flat" cmpd="sng" algn="ctr">
            <a:solidFill>
              <a:srgbClr val="009999"/>
            </a:solidFill>
            <a:prstDash val="solid"/>
            <a:round/>
            <a:headEnd type="none" w="med" len="med"/>
            <a:tailEnd type="triangle"/>
          </a:ln>
          <a:effectLst>
            <a:outerShdw dist="45791" dir="2021404" algn="ctr" rotWithShape="0">
              <a:srgbClr val="9999FF"/>
            </a:outerShdw>
          </a:effectLst>
        </p:spPr>
      </p:cxnSp>
      <p:sp>
        <p:nvSpPr>
          <p:cNvPr id="11" name="TextovéPole 10"/>
          <p:cNvSpPr txBox="1"/>
          <p:nvPr/>
        </p:nvSpPr>
        <p:spPr>
          <a:xfrm>
            <a:off x="5512539" y="62810"/>
            <a:ext cx="4608512" cy="3046988"/>
          </a:xfrm>
          <a:prstGeom prst="rect">
            <a:avLst/>
          </a:prstGeom>
          <a:blipFill dpi="0" rotWithShape="1">
            <a:blip r:embed="rId2">
              <a:alphaModFix amt="78000"/>
              <a:extLst>
                <a:ext uri="{BEBA8EAE-BF5A-486C-A8C5-ECC9F3942E4B}">
                  <a14:imgProps xmlns:a14="http://schemas.microsoft.com/office/drawing/2010/main">
                    <a14:imgLayer r:embed="rId3">
                      <a14:imgEffect>
                        <a14:artisticPencilGrayscale/>
                      </a14:imgEffect>
                    </a14:imgLayer>
                  </a14:imgProps>
                </a:ext>
              </a:extLst>
            </a:blip>
            <a:srcRect/>
            <a:stretch>
              <a:fillRect/>
            </a:stretch>
          </a:blipFill>
          <a:ln w="63500">
            <a:solidFill>
              <a:srgbClr val="009999"/>
            </a:solidFill>
            <a:prstDash val="dash"/>
          </a:ln>
          <a:effectLst>
            <a:softEdge rad="0"/>
          </a:effectLst>
        </p:spPr>
        <p:txBody>
          <a:bodyPr wrap="square" rtlCol="0">
            <a:spAutoFit/>
          </a:bodyPr>
          <a:lstStyle/>
          <a:p>
            <a:pPr algn="ctr"/>
            <a:r>
              <a:rPr lang="cs-CZ" sz="3100" dirty="0" smtClean="0">
                <a:solidFill>
                  <a:srgbClr val="6600CC"/>
                </a:solidFill>
                <a:effectLst>
                  <a:outerShdw blurRad="38100" dist="38100" dir="2700000" algn="tl">
                    <a:srgbClr val="000000">
                      <a:alpha val="43137"/>
                    </a:srgbClr>
                  </a:outerShdw>
                </a:effectLst>
                <a:latin typeface="Century Gothic" panose="020B0502020202020204" pitchFamily="34" charset="0"/>
              </a:rPr>
              <a:t>Dorostenci ukončili boje v základní skupině I. A třídy jasnou výhrou, která se rodila až ve 2. poločase</a:t>
            </a:r>
          </a:p>
        </p:txBody>
      </p:sp>
      <p:sp>
        <p:nvSpPr>
          <p:cNvPr id="12" name="Obdélník 11"/>
          <p:cNvSpPr/>
          <p:nvPr/>
        </p:nvSpPr>
        <p:spPr>
          <a:xfrm>
            <a:off x="143992" y="552773"/>
            <a:ext cx="4536504" cy="6315575"/>
          </a:xfrm>
          <a:prstGeom prst="rect">
            <a:avLst/>
          </a:prstGeom>
          <a:ln>
            <a:solidFill>
              <a:schemeClr val="tx1"/>
            </a:solidFill>
          </a:ln>
        </p:spPr>
        <p:txBody>
          <a:bodyPr wrap="square">
            <a:spAutoFit/>
          </a:bodyPr>
          <a:lstStyle/>
          <a:p>
            <a:pPr algn="just">
              <a:lnSpc>
                <a:spcPct val="107000"/>
              </a:lnSpc>
              <a:spcAft>
                <a:spcPts val="0"/>
              </a:spcAft>
            </a:pPr>
            <a:r>
              <a:rPr lang="cs-CZ" sz="1050" b="0" dirty="0" smtClean="0">
                <a:latin typeface="Arial" panose="020B0604020202020204" pitchFamily="34" charset="0"/>
                <a:ea typeface="Calibri" panose="020F0502020204030204" pitchFamily="34" charset="0"/>
                <a:cs typeface="Arial" panose="020B0604020202020204" pitchFamily="34" charset="0"/>
              </a:rPr>
              <a:t>hostů </a:t>
            </a:r>
            <a:r>
              <a:rPr lang="cs-CZ" sz="1050" b="0" dirty="0">
                <a:latin typeface="Arial" panose="020B0604020202020204" pitchFamily="34" charset="0"/>
                <a:ea typeface="Calibri" panose="020F0502020204030204" pitchFamily="34" charset="0"/>
                <a:cs typeface="Arial" panose="020B0604020202020204" pitchFamily="34" charset="0"/>
              </a:rPr>
              <a:t>ve 26. minutě  odvracel do bezpečí </a:t>
            </a:r>
            <a:r>
              <a:rPr lang="cs-CZ" sz="1050" b="0" dirty="0" err="1">
                <a:latin typeface="Arial" panose="020B0604020202020204" pitchFamily="34" charset="0"/>
                <a:ea typeface="Calibri" panose="020F0502020204030204" pitchFamily="34" charset="0"/>
                <a:cs typeface="Arial" panose="020B0604020202020204" pitchFamily="34" charset="0"/>
              </a:rPr>
              <a:t>Ransdorf</a:t>
            </a:r>
            <a:r>
              <a:rPr lang="cs-CZ" sz="1050" b="0" dirty="0">
                <a:latin typeface="Arial" panose="020B0604020202020204" pitchFamily="34" charset="0"/>
                <a:ea typeface="Calibri" panose="020F0502020204030204" pitchFamily="34" charset="0"/>
                <a:cs typeface="Arial" panose="020B0604020202020204" pitchFamily="34" charset="0"/>
              </a:rPr>
              <a:t>. Soupeř po druhé inkasované brance začal více útočit a důrazným napadáním se snažil dostat k míči a komplikovat nám rozehrávku. Ve 32. minutě si nerozuměl Svoboda s Gabrielem a odfrkli jsme si, že to pro nás dopadlo dobře. Ve 34. minutě fauloval Vokoun a střela </a:t>
            </a:r>
            <a:r>
              <a:rPr lang="cs-CZ" sz="1050" b="0" dirty="0" err="1">
                <a:latin typeface="Arial" panose="020B0604020202020204" pitchFamily="34" charset="0"/>
                <a:ea typeface="Calibri" panose="020F0502020204030204" pitchFamily="34" charset="0"/>
                <a:cs typeface="Arial" panose="020B0604020202020204" pitchFamily="34" charset="0"/>
              </a:rPr>
              <a:t>Čibenky</a:t>
            </a:r>
            <a:r>
              <a:rPr lang="cs-CZ" sz="1050" b="0" dirty="0">
                <a:latin typeface="Arial" panose="020B0604020202020204" pitchFamily="34" charset="0"/>
                <a:ea typeface="Calibri" panose="020F0502020204030204" pitchFamily="34" charset="0"/>
                <a:cs typeface="Arial" panose="020B0604020202020204" pitchFamily="34" charset="0"/>
              </a:rPr>
              <a:t> z </a:t>
            </a:r>
            <a:r>
              <a:rPr lang="cs-CZ" sz="1050" b="0" dirty="0" smtClean="0">
                <a:latin typeface="Arial" panose="020B0604020202020204" pitchFamily="34" charset="0"/>
                <a:ea typeface="Calibri" panose="020F0502020204030204" pitchFamily="34" charset="0"/>
                <a:cs typeface="Arial" panose="020B0604020202020204" pitchFamily="34" charset="0"/>
              </a:rPr>
              <a:t>volného </a:t>
            </a:r>
            <a:r>
              <a:rPr lang="cs-CZ" sz="1050" b="0" dirty="0">
                <a:latin typeface="Arial" panose="020B0604020202020204" pitchFamily="34" charset="0"/>
                <a:ea typeface="Calibri" panose="020F0502020204030204" pitchFamily="34" charset="0"/>
                <a:cs typeface="Arial" panose="020B0604020202020204" pitchFamily="34" charset="0"/>
              </a:rPr>
              <a:t>přímého kopu skončila u připraveného Gabriela. Když už se zdálo, že výsledkem 2:0 skončí i poločas, tak fauloval Janošík ve vlastním pokutovém území Rejmana a z penalty zvýšil na 3:0 Vokoun. Úvodní dění druhého poločasu mnoho hezkých akcí nepřineslo. Nadějně založené akce končily na naší straně často nepřesnými přihrávkami a Kadaň, která chtěla nepříznivý vývoj korigovat, také žádnou větší možnost nevyprodukovala. Že byt to mohlo jít, se ukázalo v 58. minutě. Rejman našel hezkou </a:t>
            </a:r>
            <a:r>
              <a:rPr lang="cs-CZ" sz="1050" b="0" dirty="0" err="1">
                <a:latin typeface="Arial" panose="020B0604020202020204" pitchFamily="34" charset="0"/>
                <a:ea typeface="Calibri" panose="020F0502020204030204" pitchFamily="34" charset="0"/>
                <a:cs typeface="Arial" panose="020B0604020202020204" pitchFamily="34" charset="0"/>
              </a:rPr>
              <a:t>šajtlí</a:t>
            </a:r>
            <a:r>
              <a:rPr lang="cs-CZ" sz="1050" b="0" dirty="0">
                <a:latin typeface="Arial" panose="020B0604020202020204" pitchFamily="34" charset="0"/>
                <a:ea typeface="Calibri" panose="020F0502020204030204" pitchFamily="34" charset="0"/>
                <a:cs typeface="Arial" panose="020B0604020202020204" pitchFamily="34" charset="0"/>
              </a:rPr>
              <a:t> ve volném náběhu Fausta a ten k překvapení všech poslal pravou a ne levou míč do branky na 4:0.  V 63. minutě skončil míč po střele Rejmana a dorážce </a:t>
            </a:r>
            <a:r>
              <a:rPr lang="cs-CZ" sz="1050" b="0" dirty="0" err="1">
                <a:latin typeface="Arial" panose="020B0604020202020204" pitchFamily="34" charset="0"/>
                <a:ea typeface="Calibri" panose="020F0502020204030204" pitchFamily="34" charset="0"/>
                <a:cs typeface="Arial" panose="020B0604020202020204" pitchFamily="34" charset="0"/>
              </a:rPr>
              <a:t>Kuclera</a:t>
            </a:r>
            <a:r>
              <a:rPr lang="cs-CZ" sz="1050" b="0" dirty="0">
                <a:latin typeface="Arial" panose="020B0604020202020204" pitchFamily="34" charset="0"/>
                <a:ea typeface="Calibri" panose="020F0502020204030204" pitchFamily="34" charset="0"/>
                <a:cs typeface="Arial" panose="020B0604020202020204" pitchFamily="34" charset="0"/>
              </a:rPr>
              <a:t> také v síti Kadaně, ale pro postavení mimo hru gól neplatil.  V 68. minutě kopal roh Vokoun a míč po hlavičce Svobody zavítal mimo branku. Hra postupně ztrácela na tempu, hodně se i střídalo, ale i tak jsme měli další šance na navýšení náskoku. S dobře zahraným volným přímým kopem Vacka si však gólman poradil. Ale ani Kadaň nezůstávala na vlastní polovině a v 76. minutě se dočkala gólu. Kopala 2 rohy za sebou a právě přitom druhém se prosadil ten nejstarší a nejzkušenější, kapitán týmu, Richard </a:t>
            </a:r>
            <a:r>
              <a:rPr lang="cs-CZ" sz="1050" b="0" dirty="0" err="1">
                <a:latin typeface="Arial" panose="020B0604020202020204" pitchFamily="34" charset="0"/>
                <a:ea typeface="Calibri" panose="020F0502020204030204" pitchFamily="34" charset="0"/>
                <a:cs typeface="Arial" panose="020B0604020202020204" pitchFamily="34" charset="0"/>
              </a:rPr>
              <a:t>Čibenka</a:t>
            </a:r>
            <a:r>
              <a:rPr lang="cs-CZ" sz="1050" b="0" dirty="0">
                <a:latin typeface="Arial" panose="020B0604020202020204" pitchFamily="34" charset="0"/>
                <a:ea typeface="Calibri" panose="020F0502020204030204" pitchFamily="34" charset="0"/>
                <a:cs typeface="Arial" panose="020B0604020202020204" pitchFamily="34" charset="0"/>
              </a:rPr>
              <a:t>, když snížil na 1:4.  Gól nás nakopl a v 83. minutě se mohl do listiny střelců zapsat Walter, ale trefil jen nohu brankáře. Minuta před koncem normální hrací doby se mohla stát historickou pro Roberta </a:t>
            </a:r>
            <a:r>
              <a:rPr lang="cs-CZ" sz="1050" b="0" dirty="0" err="1">
                <a:latin typeface="Arial" panose="020B0604020202020204" pitchFamily="34" charset="0"/>
                <a:ea typeface="Calibri" panose="020F0502020204030204" pitchFamily="34" charset="0"/>
                <a:cs typeface="Arial" panose="020B0604020202020204" pitchFamily="34" charset="0"/>
              </a:rPr>
              <a:t>Feka</a:t>
            </a:r>
            <a:r>
              <a:rPr lang="cs-CZ" sz="1050" b="0" dirty="0">
                <a:latin typeface="Arial" panose="020B0604020202020204" pitchFamily="34" charset="0"/>
                <a:ea typeface="Calibri" panose="020F0502020204030204" pitchFamily="34" charset="0"/>
                <a:cs typeface="Arial" panose="020B0604020202020204" pitchFamily="34" charset="0"/>
              </a:rPr>
              <a:t>. Mířil však vedle, a tak si na první gól v mistrovských soutěžích v kategorii dospělých musí ještě počkat. Stejně jako on byl neúspěšný v 90. minutě i Marek Faust, který svoji šanci také nedal, ale s ohledem na konečný výsledek 4:1, nás to už tolik mrzet nemuselo.</a:t>
            </a:r>
          </a:p>
          <a:p>
            <a:pPr>
              <a:lnSpc>
                <a:spcPct val="107000"/>
              </a:lnSpc>
              <a:spcAft>
                <a:spcPts val="0"/>
              </a:spcAft>
            </a:pPr>
            <a:r>
              <a:rPr lang="cs-CZ" sz="1050" b="0" u="sng" dirty="0" smtClean="0">
                <a:highlight>
                  <a:srgbClr val="00FF00"/>
                </a:highlight>
                <a:latin typeface="Arial" panose="020B0604020202020204" pitchFamily="34" charset="0"/>
                <a:ea typeface="Calibri" panose="020F0502020204030204" pitchFamily="34" charset="0"/>
                <a:cs typeface="Arial" panose="020B0604020202020204" pitchFamily="34" charset="0"/>
              </a:rPr>
              <a:t>Branky</a:t>
            </a:r>
            <a:r>
              <a:rPr lang="cs-CZ" sz="1050" b="0" u="sng" dirty="0">
                <a:highlight>
                  <a:srgbClr val="00FF00"/>
                </a:highlight>
                <a:latin typeface="Arial" panose="020B0604020202020204" pitchFamily="34" charset="0"/>
                <a:ea typeface="Calibri" panose="020F0502020204030204" pitchFamily="34" charset="0"/>
                <a:cs typeface="Arial" panose="020B0604020202020204" pitchFamily="34" charset="0"/>
              </a:rPr>
              <a:t>:</a:t>
            </a:r>
            <a:r>
              <a:rPr lang="cs-CZ" sz="1050" b="0" dirty="0">
                <a:latin typeface="Arial" panose="020B0604020202020204" pitchFamily="34" charset="0"/>
                <a:ea typeface="Calibri" panose="020F0502020204030204" pitchFamily="34" charset="0"/>
                <a:cs typeface="Arial" panose="020B0604020202020204" pitchFamily="34" charset="0"/>
              </a:rPr>
              <a:t> Faust 2, Mencl 1, Vokoun 1 z penalty</a:t>
            </a:r>
          </a:p>
          <a:p>
            <a:pPr>
              <a:lnSpc>
                <a:spcPct val="107000"/>
              </a:lnSpc>
              <a:spcAft>
                <a:spcPts val="0"/>
              </a:spcAft>
            </a:pPr>
            <a:r>
              <a:rPr lang="cs-CZ" sz="1050" b="0" u="sng" dirty="0" err="1">
                <a:highlight>
                  <a:srgbClr val="00FF00"/>
                </a:highlight>
                <a:latin typeface="Arial" panose="020B0604020202020204" pitchFamily="34" charset="0"/>
                <a:ea typeface="Calibri" panose="020F0502020204030204" pitchFamily="34" charset="0"/>
                <a:cs typeface="Arial" panose="020B0604020202020204" pitchFamily="34" charset="0"/>
              </a:rPr>
              <a:t>Sestava:</a:t>
            </a:r>
            <a:r>
              <a:rPr lang="cs-CZ" sz="1050" b="0" dirty="0" err="1">
                <a:latin typeface="Arial" panose="020B0604020202020204" pitchFamily="34" charset="0"/>
                <a:ea typeface="Calibri" panose="020F0502020204030204" pitchFamily="34" charset="0"/>
                <a:cs typeface="Arial" panose="020B0604020202020204" pitchFamily="34" charset="0"/>
              </a:rPr>
              <a:t>Gabriel-Čámský</a:t>
            </a:r>
            <a:r>
              <a:rPr lang="cs-CZ" sz="1050" b="0" dirty="0">
                <a:latin typeface="Arial" panose="020B0604020202020204" pitchFamily="34" charset="0"/>
                <a:ea typeface="Calibri" panose="020F0502020204030204" pitchFamily="34" charset="0"/>
                <a:cs typeface="Arial" panose="020B0604020202020204" pitchFamily="34" charset="0"/>
              </a:rPr>
              <a:t>(68.Černý), Svoboda, </a:t>
            </a:r>
            <a:r>
              <a:rPr lang="cs-CZ" sz="1050" b="0" dirty="0" err="1">
                <a:latin typeface="Arial" panose="020B0604020202020204" pitchFamily="34" charset="0"/>
                <a:ea typeface="Calibri" panose="020F0502020204030204" pitchFamily="34" charset="0"/>
                <a:cs typeface="Arial" panose="020B0604020202020204" pitchFamily="34" charset="0"/>
              </a:rPr>
              <a:t>Ransdorf</a:t>
            </a:r>
            <a:r>
              <a:rPr lang="cs-CZ" sz="1050" b="0" dirty="0">
                <a:latin typeface="Arial" panose="020B0604020202020204" pitchFamily="34" charset="0"/>
                <a:ea typeface="Calibri" panose="020F0502020204030204" pitchFamily="34" charset="0"/>
                <a:cs typeface="Arial" panose="020B0604020202020204" pitchFamily="34" charset="0"/>
              </a:rPr>
              <a:t>, Mencl-</a:t>
            </a:r>
            <a:r>
              <a:rPr lang="cs-CZ" sz="1050" b="0" dirty="0" err="1">
                <a:latin typeface="Arial" panose="020B0604020202020204" pitchFamily="34" charset="0"/>
                <a:ea typeface="Calibri" panose="020F0502020204030204" pitchFamily="34" charset="0"/>
                <a:cs typeface="Arial" panose="020B0604020202020204" pitchFamily="34" charset="0"/>
              </a:rPr>
              <a:t>Kucler</a:t>
            </a:r>
            <a:r>
              <a:rPr lang="cs-CZ" sz="1050" b="0" dirty="0">
                <a:latin typeface="Arial" panose="020B0604020202020204" pitchFamily="34" charset="0"/>
                <a:ea typeface="Calibri" panose="020F0502020204030204" pitchFamily="34" charset="0"/>
                <a:cs typeface="Arial" panose="020B0604020202020204" pitchFamily="34" charset="0"/>
              </a:rPr>
              <a:t>, </a:t>
            </a:r>
            <a:endParaRPr lang="cs-CZ" sz="1050" b="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smtClean="0">
                <a:latin typeface="Arial" panose="020B0604020202020204" pitchFamily="34" charset="0"/>
                <a:ea typeface="Calibri" panose="020F0502020204030204" pitchFamily="34" charset="0"/>
                <a:cs typeface="Arial" panose="020B0604020202020204" pitchFamily="34" charset="0"/>
              </a:rPr>
              <a:t>               Vokoun(82.Beruška</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smtClean="0">
                <a:latin typeface="Arial" panose="020B0604020202020204" pitchFamily="34" charset="0"/>
                <a:ea typeface="Calibri" panose="020F0502020204030204" pitchFamily="34" charset="0"/>
                <a:cs typeface="Arial" panose="020B0604020202020204" pitchFamily="34" charset="0"/>
              </a:rPr>
              <a:t>Vacek(75.Feko</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Šraga</a:t>
            </a:r>
            <a:r>
              <a:rPr lang="cs-CZ" sz="1050" b="0" dirty="0">
                <a:latin typeface="Arial" panose="020B0604020202020204" pitchFamily="34" charset="0"/>
                <a:ea typeface="Calibri" panose="020F0502020204030204" pitchFamily="34" charset="0"/>
                <a:cs typeface="Arial" panose="020B0604020202020204" pitchFamily="34" charset="0"/>
              </a:rPr>
              <a:t>(62.Walter), </a:t>
            </a:r>
            <a:endParaRPr lang="cs-CZ" sz="1050" b="0" dirty="0" smtClean="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smtClean="0">
                <a:latin typeface="Arial" panose="020B0604020202020204" pitchFamily="34" charset="0"/>
                <a:ea typeface="Calibri" panose="020F0502020204030204" pitchFamily="34" charset="0"/>
                <a:cs typeface="Arial" panose="020B0604020202020204" pitchFamily="34" charset="0"/>
              </a:rPr>
              <a:t>              Faust-Rejman  </a:t>
            </a:r>
            <a:endParaRPr lang="cs-CZ" sz="105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50" b="0" u="sng" dirty="0">
                <a:highlight>
                  <a:srgbClr val="00FF00"/>
                </a:highlight>
                <a:latin typeface="Arial" panose="020B0604020202020204" pitchFamily="34" charset="0"/>
                <a:ea typeface="Calibri" panose="020F0502020204030204" pitchFamily="34" charset="0"/>
                <a:cs typeface="Arial" panose="020B0604020202020204" pitchFamily="34" charset="0"/>
              </a:rPr>
              <a:t>Trenér:</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J.Ransdorf</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K.Zuna</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u="sng" dirty="0">
                <a:highlight>
                  <a:srgbClr val="00FF00"/>
                </a:highlight>
                <a:latin typeface="Arial" panose="020B0604020202020204" pitchFamily="34" charset="0"/>
                <a:ea typeface="Calibri" panose="020F0502020204030204" pitchFamily="34" charset="0"/>
                <a:cs typeface="Arial" panose="020B0604020202020204" pitchFamily="34" charset="0"/>
              </a:rPr>
              <a:t>Vedoucí:</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J.Tyle</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u="sng" dirty="0">
                <a:highlight>
                  <a:srgbClr val="00FF00"/>
                </a:highlight>
                <a:latin typeface="Arial" panose="020B0604020202020204" pitchFamily="34" charset="0"/>
                <a:ea typeface="Calibri" panose="020F0502020204030204" pitchFamily="34" charset="0"/>
                <a:cs typeface="Arial" panose="020B0604020202020204" pitchFamily="34" charset="0"/>
              </a:rPr>
              <a:t>Masér</a:t>
            </a:r>
            <a:r>
              <a:rPr lang="cs-CZ" sz="1050" b="0" u="sng" dirty="0">
                <a:latin typeface="Arial" panose="020B0604020202020204" pitchFamily="34" charset="0"/>
                <a:ea typeface="Calibri" panose="020F0502020204030204" pitchFamily="34" charset="0"/>
                <a:cs typeface="Arial" panose="020B0604020202020204" pitchFamily="34" charset="0"/>
              </a:rPr>
              <a:t>:</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K.Zavřel</a:t>
            </a:r>
            <a:endParaRPr lang="cs-CZ" sz="105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50" b="0" u="sng" dirty="0">
                <a:highlight>
                  <a:srgbClr val="00FF00"/>
                </a:highlight>
                <a:latin typeface="Arial" panose="020B0604020202020204" pitchFamily="34" charset="0"/>
                <a:ea typeface="Calibri" panose="020F0502020204030204" pitchFamily="34" charset="0"/>
                <a:cs typeface="Arial" panose="020B0604020202020204" pitchFamily="34" charset="0"/>
              </a:rPr>
              <a:t>Rozhodčí</a:t>
            </a:r>
            <a:r>
              <a:rPr lang="cs-CZ" sz="1050" b="0" u="sng" dirty="0">
                <a:latin typeface="Arial" panose="020B0604020202020204" pitchFamily="34" charset="0"/>
                <a:ea typeface="Calibri" panose="020F0502020204030204" pitchFamily="34" charset="0"/>
                <a:cs typeface="Arial" panose="020B0604020202020204" pitchFamily="34" charset="0"/>
              </a:rPr>
              <a:t>:</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J.Šmíd-L.Mollinger</a:t>
            </a:r>
            <a:r>
              <a:rPr lang="cs-CZ" sz="1050" b="0" dirty="0">
                <a:latin typeface="Arial" panose="020B0604020202020204" pitchFamily="34" charset="0"/>
                <a:ea typeface="Calibri" panose="020F0502020204030204" pitchFamily="34" charset="0"/>
                <a:cs typeface="Arial" panose="020B0604020202020204" pitchFamily="34" charset="0"/>
              </a:rPr>
              <a:t>, </a:t>
            </a:r>
            <a:r>
              <a:rPr lang="cs-CZ" sz="1050" b="0" dirty="0" err="1">
                <a:latin typeface="Arial" panose="020B0604020202020204" pitchFamily="34" charset="0"/>
                <a:ea typeface="Calibri" panose="020F0502020204030204" pitchFamily="34" charset="0"/>
                <a:cs typeface="Arial" panose="020B0604020202020204" pitchFamily="34" charset="0"/>
              </a:rPr>
              <a:t>J.Vacek</a:t>
            </a:r>
            <a:endParaRPr lang="cs-CZ" sz="105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50" b="0" u="sng" dirty="0">
                <a:highlight>
                  <a:srgbClr val="00FF00"/>
                </a:highlight>
                <a:latin typeface="Arial" panose="020B0604020202020204" pitchFamily="34" charset="0"/>
                <a:ea typeface="Calibri" panose="020F0502020204030204" pitchFamily="34" charset="0"/>
                <a:cs typeface="Arial" panose="020B0604020202020204" pitchFamily="34" charset="0"/>
              </a:rPr>
              <a:t>Hlavní pořadatel:</a:t>
            </a:r>
            <a:r>
              <a:rPr lang="cs-CZ" sz="1050" b="0" dirty="0">
                <a:latin typeface="Arial" panose="020B0604020202020204" pitchFamily="34" charset="0"/>
                <a:ea typeface="Calibri" panose="020F0502020204030204" pitchFamily="34" charset="0"/>
                <a:cs typeface="Arial" panose="020B0604020202020204" pitchFamily="34" charset="0"/>
              </a:rPr>
              <a:t> Jiří </a:t>
            </a:r>
            <a:r>
              <a:rPr lang="cs-CZ" sz="1050" b="0" dirty="0" err="1">
                <a:latin typeface="Arial" panose="020B0604020202020204" pitchFamily="34" charset="0"/>
                <a:ea typeface="Calibri" panose="020F0502020204030204" pitchFamily="34" charset="0"/>
                <a:cs typeface="Arial" panose="020B0604020202020204" pitchFamily="34" charset="0"/>
              </a:rPr>
              <a:t>Havner</a:t>
            </a:r>
            <a:r>
              <a:rPr lang="cs-CZ" sz="1050" b="0" dirty="0">
                <a:latin typeface="Arial" panose="020B0604020202020204" pitchFamily="34" charset="0"/>
                <a:ea typeface="Calibri" panose="020F0502020204030204" pitchFamily="34" charset="0"/>
                <a:cs typeface="Arial" panose="020B0604020202020204" pitchFamily="34" charset="0"/>
              </a:rPr>
              <a:t>  160 diváků   </a:t>
            </a:r>
          </a:p>
        </p:txBody>
      </p:sp>
      <p:sp>
        <p:nvSpPr>
          <p:cNvPr id="13" name="TextovéPole 12"/>
          <p:cNvSpPr txBox="1"/>
          <p:nvPr/>
        </p:nvSpPr>
        <p:spPr>
          <a:xfrm>
            <a:off x="143992" y="91108"/>
            <a:ext cx="4536504" cy="261610"/>
          </a:xfrm>
          <a:prstGeom prst="rect">
            <a:avLst/>
          </a:prstGeom>
          <a:solidFill>
            <a:schemeClr val="bg1">
              <a:lumMod val="85000"/>
            </a:schemeClr>
          </a:solidFill>
          <a:effectLst>
            <a:glow rad="101600">
              <a:srgbClr val="FFFF66">
                <a:alpha val="40000"/>
              </a:srgbClr>
            </a:glow>
            <a:softEdge rad="0"/>
          </a:effectLst>
        </p:spPr>
        <p:txBody>
          <a:bodyPr wrap="square" rtlCol="0">
            <a:spAutoFit/>
          </a:bodyPr>
          <a:lstStyle/>
          <a:p>
            <a:pPr algn="ctr"/>
            <a:r>
              <a:rPr lang="cs-CZ" sz="1100" dirty="0" smtClean="0">
                <a:latin typeface="Arial Black" panose="020B0A04020102020204" pitchFamily="34" charset="0"/>
              </a:rPr>
              <a:t>Štětí – Kadaň 28.4.2018 pokračování 4:1</a:t>
            </a:r>
          </a:p>
        </p:txBody>
      </p:sp>
    </p:spTree>
    <p:extLst>
      <p:ext uri="{BB962C8B-B14F-4D97-AF65-F5344CB8AC3E}">
        <p14:creationId xmlns:p14="http://schemas.microsoft.com/office/powerpoint/2010/main" val="3963145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7416800" y="695665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endParaRPr lang="cs-CZ" sz="800" dirty="0">
              <a:latin typeface="Bookman Old Style" pitchFamily="18" charset="0"/>
            </a:endParaRPr>
          </a:p>
        </p:txBody>
      </p:sp>
      <p:sp>
        <p:nvSpPr>
          <p:cNvPr id="7" name="TextovéPole 6"/>
          <p:cNvSpPr txBox="1"/>
          <p:nvPr/>
        </p:nvSpPr>
        <p:spPr>
          <a:xfrm>
            <a:off x="1728168" y="695665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endParaRPr lang="cs-CZ" sz="800" dirty="0">
              <a:latin typeface="Bookman Old Style" pitchFamily="18" charset="0"/>
            </a:endParaRPr>
          </a:p>
        </p:txBody>
      </p:sp>
      <p:sp>
        <p:nvSpPr>
          <p:cNvPr id="8" name="TextovéPole 7"/>
          <p:cNvSpPr txBox="1"/>
          <p:nvPr/>
        </p:nvSpPr>
        <p:spPr>
          <a:xfrm>
            <a:off x="5544592" y="1223782"/>
            <a:ext cx="4464496" cy="1631216"/>
          </a:xfrm>
          <a:prstGeom prst="rect">
            <a:avLst/>
          </a:prstGeom>
          <a:pattFill prst="ltHorz">
            <a:fgClr>
              <a:srgbClr val="FF99FF"/>
            </a:fgClr>
            <a:bgClr>
              <a:schemeClr val="bg1"/>
            </a:bgClr>
          </a:pattFill>
          <a:effectLst>
            <a:glow rad="101600">
              <a:srgbClr val="FFFF66">
                <a:alpha val="40000"/>
              </a:srgbClr>
            </a:glow>
            <a:softEdge rad="241300"/>
          </a:effectLst>
        </p:spPr>
        <p:txBody>
          <a:bodyPr wrap="square" rtlCol="0">
            <a:spAutoFit/>
          </a:bodyPr>
          <a:lstStyle/>
          <a:p>
            <a:r>
              <a:rPr lang="cs-CZ" sz="1600" u="sng" dirty="0" smtClean="0">
                <a:latin typeface="Arial" panose="020B0604020202020204" pitchFamily="34" charset="0"/>
                <a:cs typeface="Arial" panose="020B0604020202020204" pitchFamily="34" charset="0"/>
              </a:rPr>
              <a:t>Jindřich </a:t>
            </a:r>
            <a:r>
              <a:rPr lang="cs-CZ" sz="1600" u="sng" dirty="0" err="1" smtClean="0">
                <a:latin typeface="Arial" panose="020B0604020202020204" pitchFamily="34" charset="0"/>
                <a:cs typeface="Arial" panose="020B0604020202020204" pitchFamily="34" charset="0"/>
              </a:rPr>
              <a:t>Hefner</a:t>
            </a:r>
            <a:r>
              <a:rPr lang="cs-CZ" sz="1600" u="sng" dirty="0" smtClean="0">
                <a:latin typeface="Arial" panose="020B0604020202020204" pitchFamily="34" charset="0"/>
                <a:cs typeface="Arial" panose="020B0604020202020204" pitchFamily="34" charset="0"/>
              </a:rPr>
              <a:t> – trenér FK </a:t>
            </a:r>
            <a:r>
              <a:rPr lang="cs-CZ" sz="1600" u="sng" dirty="0" err="1" smtClean="0">
                <a:latin typeface="Arial" panose="020B0604020202020204" pitchFamily="34" charset="0"/>
                <a:cs typeface="Arial" panose="020B0604020202020204" pitchFamily="34" charset="0"/>
              </a:rPr>
              <a:t>Tatran</a:t>
            </a:r>
            <a:r>
              <a:rPr lang="cs-CZ" sz="1600" u="sng" dirty="0" smtClean="0">
                <a:latin typeface="Arial" panose="020B0604020202020204" pitchFamily="34" charset="0"/>
                <a:cs typeface="Arial" panose="020B0604020202020204" pitchFamily="34" charset="0"/>
              </a:rPr>
              <a:t> Kadaň</a:t>
            </a:r>
          </a:p>
          <a:p>
            <a:pPr algn="just"/>
            <a:r>
              <a:rPr lang="cs-CZ" dirty="0" smtClean="0">
                <a:latin typeface="Arial" panose="020B0604020202020204" pitchFamily="34" charset="0"/>
                <a:cs typeface="Arial" panose="020B0604020202020204" pitchFamily="34" charset="0"/>
              </a:rPr>
              <a:t>Já myslím, že se teď herně zvedáme. Víceméně poslední 4 utkání jsme uhráli slušné výsledky, ale dnes domácí ukázali, že mají velkou ofenzivní sílu a zaslouženě vyhráli. Ve 2. poločase se naše hra zlepšila. Snažili jsme se o celoplošný </a:t>
            </a:r>
            <a:r>
              <a:rPr lang="cs-CZ" dirty="0" err="1" smtClean="0">
                <a:latin typeface="Arial" panose="020B0604020202020204" pitchFamily="34" charset="0"/>
                <a:cs typeface="Arial" panose="020B0604020202020204" pitchFamily="34" charset="0"/>
              </a:rPr>
              <a:t>pressing</a:t>
            </a:r>
            <a:r>
              <a:rPr lang="cs-CZ" dirty="0" smtClean="0">
                <a:latin typeface="Arial" panose="020B0604020202020204" pitchFamily="34" charset="0"/>
                <a:cs typeface="Arial" panose="020B0604020202020204" pitchFamily="34" charset="0"/>
              </a:rPr>
              <a:t> a přesunout hru na polovinu domácích což se nám někdy dařilo. Šli jsme trochu více do rizika a domácí mohli vstřelit a další branky. </a:t>
            </a:r>
          </a:p>
        </p:txBody>
      </p:sp>
      <p:sp>
        <p:nvSpPr>
          <p:cNvPr id="9" name="TextovéPole 8"/>
          <p:cNvSpPr txBox="1"/>
          <p:nvPr/>
        </p:nvSpPr>
        <p:spPr>
          <a:xfrm>
            <a:off x="5543020" y="2961701"/>
            <a:ext cx="4464496" cy="1631216"/>
          </a:xfrm>
          <a:prstGeom prst="rect">
            <a:avLst/>
          </a:prstGeom>
          <a:pattFill prst="wdUpDiag">
            <a:fgClr>
              <a:srgbClr val="99FF66"/>
            </a:fgClr>
            <a:bgClr>
              <a:schemeClr val="bg1"/>
            </a:bgClr>
          </a:pattFill>
          <a:effectLst>
            <a:glow rad="101600">
              <a:srgbClr val="FFFF66">
                <a:alpha val="40000"/>
              </a:srgbClr>
            </a:glow>
            <a:softEdge rad="241300"/>
          </a:effectLst>
        </p:spPr>
        <p:txBody>
          <a:bodyPr wrap="square" rtlCol="0">
            <a:spAutoFit/>
          </a:bodyPr>
          <a:lstStyle/>
          <a:p>
            <a:r>
              <a:rPr lang="cs-CZ" sz="1600" u="sng" dirty="0" smtClean="0">
                <a:latin typeface="Arial" panose="020B0604020202020204" pitchFamily="34" charset="0"/>
                <a:cs typeface="Arial" panose="020B0604020202020204" pitchFamily="34" charset="0"/>
              </a:rPr>
              <a:t>Jiří </a:t>
            </a:r>
            <a:r>
              <a:rPr lang="cs-CZ" sz="1600" u="sng" dirty="0" err="1" smtClean="0">
                <a:latin typeface="Arial" panose="020B0604020202020204" pitchFamily="34" charset="0"/>
                <a:cs typeface="Arial" panose="020B0604020202020204" pitchFamily="34" charset="0"/>
              </a:rPr>
              <a:t>Ransdorf</a:t>
            </a:r>
            <a:r>
              <a:rPr lang="cs-CZ" sz="1600" u="sng" dirty="0" smtClean="0">
                <a:latin typeface="Arial" panose="020B0604020202020204" pitchFamily="34" charset="0"/>
                <a:cs typeface="Arial" panose="020B0604020202020204" pitchFamily="34" charset="0"/>
              </a:rPr>
              <a:t> – trenér SK Štětí</a:t>
            </a:r>
          </a:p>
          <a:p>
            <a:pPr algn="just"/>
            <a:r>
              <a:rPr lang="cs-CZ" dirty="0" smtClean="0">
                <a:latin typeface="Arial" panose="020B0604020202020204" pitchFamily="34" charset="0"/>
                <a:cs typeface="Arial" panose="020B0604020202020204" pitchFamily="34" charset="0"/>
              </a:rPr>
              <a:t>Minulý týden jsme v Mostě propadli. Dnes jsme to chtěli napravit a myslím, že se to povedlo. Máme velké problémy se zakončením. Rozhodnout jsme mohli během první čtvrthodinky, ale když jsme dali první branku, tak pak už to šlo. V úterý jedeme do Modlan, v pondělí malinko potrénujeme a myslím, že když podáme takový výkon, tak to nemůže dopadnout špatně.  </a:t>
            </a:r>
          </a:p>
        </p:txBody>
      </p:sp>
      <p:sp>
        <p:nvSpPr>
          <p:cNvPr id="12" name="Obdélník 11"/>
          <p:cNvSpPr/>
          <p:nvPr/>
        </p:nvSpPr>
        <p:spPr>
          <a:xfrm>
            <a:off x="5544592" y="4699620"/>
            <a:ext cx="4536504" cy="2215991"/>
          </a:xfrm>
          <a:prstGeom prst="rect">
            <a:avLst/>
          </a:prstGeom>
          <a:pattFill prst="ltHorz">
            <a:fgClr>
              <a:srgbClr val="99FFCC"/>
            </a:fgClr>
            <a:bgClr>
              <a:schemeClr val="bg1"/>
            </a:bgClr>
          </a:pattFill>
        </p:spPr>
        <p:txBody>
          <a:bodyPr wrap="square">
            <a:spAutoFit/>
          </a:bodyPr>
          <a:lstStyle/>
          <a:p>
            <a:r>
              <a:rPr lang="cs-CZ" sz="1600" u="sng" dirty="0" smtClean="0">
                <a:latin typeface="Arial Black" panose="020B0A04020102020204" pitchFamily="34" charset="0"/>
                <a:ea typeface="Calibri" panose="020F0502020204030204" pitchFamily="34" charset="0"/>
                <a:cs typeface="Arial" panose="020B0604020202020204" pitchFamily="34" charset="0"/>
              </a:rPr>
              <a:t>Milan Plíšek – sekretář SK Štětí</a:t>
            </a:r>
            <a:r>
              <a:rPr lang="cs-CZ" b="0" dirty="0" smtClean="0">
                <a:latin typeface="Arial" panose="020B0604020202020204" pitchFamily="34" charset="0"/>
                <a:ea typeface="Calibri" panose="020F0502020204030204" pitchFamily="34" charset="0"/>
                <a:cs typeface="Arial" panose="020B0604020202020204" pitchFamily="34" charset="0"/>
              </a:rPr>
              <a:t> </a:t>
            </a:r>
          </a:p>
          <a:p>
            <a:pPr algn="just"/>
            <a:r>
              <a:rPr lang="cs-CZ" sz="1100" b="0" dirty="0" smtClean="0">
                <a:latin typeface="Arial" panose="020B0604020202020204" pitchFamily="34" charset="0"/>
                <a:ea typeface="Calibri" panose="020F0502020204030204" pitchFamily="34" charset="0"/>
                <a:cs typeface="Arial" panose="020B0604020202020204" pitchFamily="34" charset="0"/>
              </a:rPr>
              <a:t>Prvních </a:t>
            </a:r>
            <a:r>
              <a:rPr lang="cs-CZ" sz="1100" b="0" dirty="0">
                <a:latin typeface="Arial" panose="020B0604020202020204" pitchFamily="34" charset="0"/>
                <a:ea typeface="Calibri" panose="020F0502020204030204" pitchFamily="34" charset="0"/>
                <a:cs typeface="Arial" panose="020B0604020202020204" pitchFamily="34" charset="0"/>
              </a:rPr>
              <a:t>20 minut se hrálo pod naší kontrolou a soupeře jsme zatlačili na jeho polovinu. Měli jsme i šance a v polovině poločasu jsme dokázali vstřelit 2 góly za sebou. Teprve potom se Kadaň herně zvedla a nezůstávala jen na vlastní půlce. V závěru poločasu netakticky fauloval ve vlastním pokutovém území Rejmana Janošík a Vokoun zvýšil z penalty na 3:0. Druhý poločas už tak pohledný nebyl. Zvýšili jsme sice po hodině hry na 4:0, ale v dalším průběhu už jsme se prosadit nedokázali, i když příležitosti na to byly. Toho jednoho gólu se nakonec dočkala zaslouženě i Kadaň. V úterý 1.5.2018 jedeme k dohrávce do Modlan, které dnes nečekaně prohrály doma s Neštěmicemi 2:1</a:t>
            </a:r>
            <a:r>
              <a:rPr lang="cs-CZ" b="0" dirty="0">
                <a:latin typeface="Arial" panose="020B0604020202020204" pitchFamily="34" charset="0"/>
                <a:ea typeface="Calibri" panose="020F0502020204030204" pitchFamily="34" charset="0"/>
                <a:cs typeface="Arial" panose="020B0604020202020204" pitchFamily="34" charset="0"/>
              </a:rPr>
              <a:t>.   </a:t>
            </a:r>
            <a:endParaRPr lang="cs-CZ" dirty="0"/>
          </a:p>
        </p:txBody>
      </p:sp>
      <p:sp>
        <p:nvSpPr>
          <p:cNvPr id="13" name="TextovéPole 12"/>
          <p:cNvSpPr txBox="1"/>
          <p:nvPr/>
        </p:nvSpPr>
        <p:spPr>
          <a:xfrm>
            <a:off x="5614864" y="235124"/>
            <a:ext cx="4395960" cy="707886"/>
          </a:xfrm>
          <a:prstGeom prst="rect">
            <a:avLst/>
          </a:prstGeom>
          <a:solidFill>
            <a:srgbClr val="FFFF00"/>
          </a:solidFill>
          <a:effectLst>
            <a:glow rad="241300">
              <a:srgbClr val="00FF00">
                <a:alpha val="40000"/>
              </a:srgbClr>
            </a:glow>
            <a:softEdge rad="0"/>
          </a:effectLst>
        </p:spPr>
        <p:txBody>
          <a:bodyPr wrap="square" rtlCol="0">
            <a:spAutoFit/>
          </a:bodyPr>
          <a:lstStyle/>
          <a:p>
            <a:pPr algn="ctr"/>
            <a:r>
              <a:rPr lang="cs-CZ" sz="2000" dirty="0" smtClean="0">
                <a:solidFill>
                  <a:srgbClr val="000066"/>
                </a:solidFill>
                <a:latin typeface="Arial Black" panose="020B0A04020102020204" pitchFamily="34" charset="0"/>
              </a:rPr>
              <a:t>Hodnocení a rozhovory</a:t>
            </a:r>
          </a:p>
          <a:p>
            <a:pPr algn="ctr"/>
            <a:r>
              <a:rPr lang="cs-CZ" sz="2000" dirty="0" smtClean="0">
                <a:solidFill>
                  <a:srgbClr val="000066"/>
                </a:solidFill>
                <a:latin typeface="Arial Black" panose="020B0A04020102020204" pitchFamily="34" charset="0"/>
              </a:rPr>
              <a:t>po utkání s Kadaní</a:t>
            </a:r>
          </a:p>
        </p:txBody>
      </p:sp>
      <p:pic>
        <p:nvPicPr>
          <p:cNvPr id="14" name="Obrázek 13" descr="Free vector graphic: Microphone, Sound, Waves, Wiggl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8608" y="235124"/>
            <a:ext cx="750375" cy="828000"/>
          </a:xfrm>
          <a:prstGeom prst="rect">
            <a:avLst/>
          </a:prstGeom>
        </p:spPr>
      </p:pic>
      <p:sp>
        <p:nvSpPr>
          <p:cNvPr id="2" name="TextovéPole 1"/>
          <p:cNvSpPr txBox="1"/>
          <p:nvPr/>
        </p:nvSpPr>
        <p:spPr>
          <a:xfrm>
            <a:off x="216000" y="163116"/>
            <a:ext cx="4608512" cy="707886"/>
          </a:xfrm>
          <a:prstGeom prst="rect">
            <a:avLst/>
          </a:prstGeom>
          <a:blipFill>
            <a:blip r:embed="rId3"/>
            <a:tile tx="0" ty="0" sx="100000" sy="100000" flip="none" algn="tl"/>
          </a:blipFill>
          <a:effectLst>
            <a:softEdge rad="0"/>
          </a:effectLst>
        </p:spPr>
        <p:txBody>
          <a:bodyPr wrap="square" rtlCol="0">
            <a:spAutoFit/>
          </a:bodyPr>
          <a:lstStyle/>
          <a:p>
            <a:pPr algn="ctr"/>
            <a:r>
              <a:rPr lang="cs-CZ" sz="2000" dirty="0" smtClean="0">
                <a:ln>
                  <a:solidFill>
                    <a:schemeClr val="accent2">
                      <a:lumMod val="75000"/>
                    </a:schemeClr>
                  </a:solidFill>
                </a:ln>
                <a:latin typeface="Arial Black" panose="020B0A04020102020204" pitchFamily="34" charset="0"/>
              </a:rPr>
              <a:t>Střelci SK Štětí v jarní části soutěže</a:t>
            </a:r>
          </a:p>
        </p:txBody>
      </p:sp>
      <p:graphicFrame>
        <p:nvGraphicFramePr>
          <p:cNvPr id="3" name="Tabulka 2"/>
          <p:cNvGraphicFramePr>
            <a:graphicFrameLocks noGrp="1"/>
          </p:cNvGraphicFramePr>
          <p:nvPr>
            <p:extLst>
              <p:ext uri="{D42A27DB-BD31-4B8C-83A1-F6EECF244321}">
                <p14:modId xmlns:p14="http://schemas.microsoft.com/office/powerpoint/2010/main" val="606086748"/>
              </p:ext>
            </p:extLst>
          </p:nvPr>
        </p:nvGraphicFramePr>
        <p:xfrm>
          <a:off x="288008" y="1063124"/>
          <a:ext cx="4627116" cy="2249805"/>
        </p:xfrm>
        <a:graphic>
          <a:graphicData uri="http://schemas.openxmlformats.org/drawingml/2006/table">
            <a:tbl>
              <a:tblPr/>
              <a:tblGrid>
                <a:gridCol w="1797796">
                  <a:extLst>
                    <a:ext uri="{9D8B030D-6E8A-4147-A177-3AD203B41FA5}">
                      <a16:colId xmlns:a16="http://schemas.microsoft.com/office/drawing/2014/main" val="2904700004"/>
                    </a:ext>
                  </a:extLst>
                </a:gridCol>
                <a:gridCol w="2829320">
                  <a:extLst>
                    <a:ext uri="{9D8B030D-6E8A-4147-A177-3AD203B41FA5}">
                      <a16:colId xmlns:a16="http://schemas.microsoft.com/office/drawing/2014/main" val="1314928695"/>
                    </a:ext>
                  </a:extLst>
                </a:gridCol>
              </a:tblGrid>
              <a:tr h="247650">
                <a:tc>
                  <a:txBody>
                    <a:bodyPr/>
                    <a:lstStyle/>
                    <a:p>
                      <a:pPr algn="l" fontAlgn="b"/>
                      <a:r>
                        <a:rPr lang="cs-CZ" sz="1600" b="1" i="0" u="none" strike="noStrike" dirty="0">
                          <a:solidFill>
                            <a:srgbClr val="000000"/>
                          </a:solidFill>
                          <a:effectLst/>
                          <a:latin typeface="Arial Black" panose="020B0A04020102020204" pitchFamily="34" charset="0"/>
                        </a:rPr>
                        <a:t>Rejman Martin</a:t>
                      </a:r>
                    </a:p>
                  </a:txBody>
                  <a:tcPr marL="9525" marR="9525" marT="9525" marB="0" anchor="b">
                    <a:lnL>
                      <a:noFill/>
                    </a:lnL>
                    <a:lnR>
                      <a:noFill/>
                    </a:lnR>
                    <a:lnT>
                      <a:noFill/>
                    </a:lnT>
                    <a:lnB>
                      <a:noFill/>
                    </a:lnB>
                    <a:solidFill>
                      <a:srgbClr val="FFCCFF"/>
                    </a:solidFill>
                  </a:tcPr>
                </a:tc>
                <a:tc>
                  <a:txBody>
                    <a:bodyPr/>
                    <a:lstStyle/>
                    <a:p>
                      <a:pPr algn="l" fontAlgn="ctr"/>
                      <a:r>
                        <a:rPr lang="cs-CZ" sz="1600" b="1" i="0" u="none" strike="noStrike">
                          <a:solidFill>
                            <a:srgbClr val="000000"/>
                          </a:solidFill>
                          <a:effectLst/>
                          <a:latin typeface="Arial Black" panose="020B0A04020102020204" pitchFamily="34" charset="0"/>
                        </a:rPr>
                        <a:t>6  (2 z penalty)</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3620208576"/>
                  </a:ext>
                </a:extLst>
              </a:tr>
              <a:tr h="257175">
                <a:tc>
                  <a:txBody>
                    <a:bodyPr/>
                    <a:lstStyle/>
                    <a:p>
                      <a:pPr algn="l" fontAlgn="b"/>
                      <a:r>
                        <a:rPr lang="cs-CZ" sz="1600" b="1" i="0" u="none" strike="noStrike">
                          <a:solidFill>
                            <a:srgbClr val="000000"/>
                          </a:solidFill>
                          <a:effectLst/>
                          <a:latin typeface="Arial Black" panose="020B0A04020102020204" pitchFamily="34" charset="0"/>
                        </a:rPr>
                        <a:t>Vokoun Jiří</a:t>
                      </a:r>
                    </a:p>
                  </a:txBody>
                  <a:tcPr marL="9525" marR="9525" marT="9525" marB="0" anchor="b">
                    <a:lnL>
                      <a:noFill/>
                    </a:lnL>
                    <a:lnR>
                      <a:noFill/>
                    </a:lnR>
                    <a:lnT>
                      <a:noFill/>
                    </a:lnT>
                    <a:lnB>
                      <a:noFill/>
                    </a:lnB>
                    <a:solidFill>
                      <a:srgbClr val="FFFF00"/>
                    </a:solidFill>
                  </a:tcPr>
                </a:tc>
                <a:tc>
                  <a:txBody>
                    <a:bodyPr/>
                    <a:lstStyle/>
                    <a:p>
                      <a:pPr algn="l" fontAlgn="ctr"/>
                      <a:r>
                        <a:rPr lang="cs-CZ" sz="1600" b="1" i="0" u="none" strike="noStrike" dirty="0" smtClean="0">
                          <a:solidFill>
                            <a:srgbClr val="000000"/>
                          </a:solidFill>
                          <a:effectLst/>
                          <a:latin typeface="Arial Black" panose="020B0A04020102020204" pitchFamily="34" charset="0"/>
                        </a:rPr>
                        <a:t>5  (</a:t>
                      </a:r>
                      <a:r>
                        <a:rPr lang="cs-CZ" sz="1600" b="1" i="0" u="none" strike="noStrike" dirty="0">
                          <a:solidFill>
                            <a:srgbClr val="000000"/>
                          </a:solidFill>
                          <a:effectLst/>
                          <a:latin typeface="Arial Black" panose="020B0A04020102020204" pitchFamily="34" charset="0"/>
                        </a:rPr>
                        <a:t>1 z penalty)</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809868638"/>
                  </a:ext>
                </a:extLst>
              </a:tr>
              <a:tr h="247650">
                <a:tc>
                  <a:txBody>
                    <a:bodyPr/>
                    <a:lstStyle/>
                    <a:p>
                      <a:pPr algn="l" fontAlgn="b"/>
                      <a:r>
                        <a:rPr lang="cs-CZ" sz="1600" b="1" i="0" u="none" strike="noStrike" dirty="0">
                          <a:solidFill>
                            <a:srgbClr val="000000"/>
                          </a:solidFill>
                          <a:effectLst/>
                          <a:latin typeface="Arial Black" panose="020B0A04020102020204" pitchFamily="34" charset="0"/>
                        </a:rPr>
                        <a:t>Faust Marek</a:t>
                      </a:r>
                    </a:p>
                  </a:txBody>
                  <a:tcPr marL="9525" marR="9525" marT="9525" marB="0" anchor="b">
                    <a:lnL>
                      <a:noFill/>
                    </a:lnL>
                    <a:lnR>
                      <a:noFill/>
                    </a:lnR>
                    <a:lnT>
                      <a:noFill/>
                    </a:lnT>
                    <a:lnB>
                      <a:noFill/>
                    </a:lnB>
                    <a:solidFill>
                      <a:srgbClr val="FFCCFF"/>
                    </a:solidFill>
                  </a:tcPr>
                </a:tc>
                <a:tc>
                  <a:txBody>
                    <a:bodyPr/>
                    <a:lstStyle/>
                    <a:p>
                      <a:pPr algn="l" fontAlgn="ctr"/>
                      <a:r>
                        <a:rPr lang="cs-CZ" sz="1600" b="1" i="0" u="none" strike="noStrike" dirty="0">
                          <a:solidFill>
                            <a:srgbClr val="000000"/>
                          </a:solidFill>
                          <a:effectLst/>
                          <a:latin typeface="Arial Black" panose="020B0A04020102020204" pitchFamily="34" charset="0"/>
                        </a:rPr>
                        <a:t>3</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3332282429"/>
                  </a:ext>
                </a:extLst>
              </a:tr>
              <a:tr h="247650">
                <a:tc>
                  <a:txBody>
                    <a:bodyPr/>
                    <a:lstStyle/>
                    <a:p>
                      <a:pPr algn="l" fontAlgn="b"/>
                      <a:r>
                        <a:rPr lang="cs-CZ" sz="1200" b="1" i="0" u="none" strike="noStrike">
                          <a:solidFill>
                            <a:srgbClr val="000000"/>
                          </a:solidFill>
                          <a:effectLst/>
                          <a:latin typeface="Arial Black" panose="020B0A04020102020204" pitchFamily="34" charset="0"/>
                        </a:rPr>
                        <a:t>Šraga David</a:t>
                      </a:r>
                    </a:p>
                  </a:txBody>
                  <a:tcPr marL="9525" marR="9525" marT="9525" marB="0" anchor="b">
                    <a:lnL>
                      <a:noFill/>
                    </a:lnL>
                    <a:lnR>
                      <a:noFill/>
                    </a:lnR>
                    <a:lnT>
                      <a:noFill/>
                    </a:lnT>
                    <a:lnB>
                      <a:noFill/>
                    </a:lnB>
                    <a:solidFill>
                      <a:srgbClr val="FFFF00"/>
                    </a:solidFill>
                  </a:tcPr>
                </a:tc>
                <a:tc>
                  <a:txBody>
                    <a:bodyPr/>
                    <a:lstStyle/>
                    <a:p>
                      <a:pPr algn="l" fontAlgn="ctr"/>
                      <a:r>
                        <a:rPr lang="cs-CZ" sz="1200" b="1" i="0" u="none" strike="noStrike">
                          <a:solidFill>
                            <a:srgbClr val="000000"/>
                          </a:solidFill>
                          <a:effectLst/>
                          <a:latin typeface="Arial Black" panose="020B0A04020102020204" pitchFamily="34" charset="0"/>
                        </a:rPr>
                        <a:t>2</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527792917"/>
                  </a:ext>
                </a:extLst>
              </a:tr>
              <a:tr h="247650">
                <a:tc>
                  <a:txBody>
                    <a:bodyPr/>
                    <a:lstStyle/>
                    <a:p>
                      <a:pPr algn="l" fontAlgn="b"/>
                      <a:r>
                        <a:rPr lang="cs-CZ" sz="1200" b="1" i="0" u="none" strike="noStrike">
                          <a:solidFill>
                            <a:srgbClr val="000000"/>
                          </a:solidFill>
                          <a:effectLst/>
                          <a:latin typeface="Arial Black" panose="020B0A04020102020204" pitchFamily="34" charset="0"/>
                        </a:rPr>
                        <a:t>Walter Matěj</a:t>
                      </a:r>
                    </a:p>
                  </a:txBody>
                  <a:tcPr marL="9525" marR="9525" marT="9525" marB="0" anchor="b">
                    <a:lnL>
                      <a:noFill/>
                    </a:lnL>
                    <a:lnR>
                      <a:noFill/>
                    </a:lnR>
                    <a:lnT>
                      <a:noFill/>
                    </a:lnT>
                    <a:lnB>
                      <a:noFill/>
                    </a:lnB>
                    <a:solidFill>
                      <a:srgbClr val="FFCCFF"/>
                    </a:solidFill>
                  </a:tcPr>
                </a:tc>
                <a:tc>
                  <a:txBody>
                    <a:bodyPr/>
                    <a:lstStyle/>
                    <a:p>
                      <a:pPr algn="l" fontAlgn="ctr"/>
                      <a:r>
                        <a:rPr lang="cs-CZ" sz="1200" b="1" i="0" u="none" strike="noStrike">
                          <a:solidFill>
                            <a:srgbClr val="000000"/>
                          </a:solidFill>
                          <a:effectLst/>
                          <a:latin typeface="Arial Black" panose="020B0A04020102020204" pitchFamily="34" charset="0"/>
                        </a:rPr>
                        <a:t>2</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297111841"/>
                  </a:ext>
                </a:extLst>
              </a:tr>
              <a:tr h="247650">
                <a:tc>
                  <a:txBody>
                    <a:bodyPr/>
                    <a:lstStyle/>
                    <a:p>
                      <a:pPr algn="l" fontAlgn="b"/>
                      <a:r>
                        <a:rPr lang="cs-CZ" sz="1200" b="1" i="0" u="none" strike="noStrike">
                          <a:solidFill>
                            <a:srgbClr val="000000"/>
                          </a:solidFill>
                          <a:effectLst/>
                          <a:latin typeface="Arial Black" panose="020B0A04020102020204" pitchFamily="34" charset="0"/>
                        </a:rPr>
                        <a:t>Slavíček Jakub</a:t>
                      </a:r>
                    </a:p>
                  </a:txBody>
                  <a:tcPr marL="9525" marR="9525" marT="9525" marB="0" anchor="b">
                    <a:lnL>
                      <a:noFill/>
                    </a:lnL>
                    <a:lnR>
                      <a:noFill/>
                    </a:lnR>
                    <a:lnT>
                      <a:noFill/>
                    </a:lnT>
                    <a:lnB>
                      <a:noFill/>
                    </a:lnB>
                    <a:solidFill>
                      <a:srgbClr val="FFFF00"/>
                    </a:solidFill>
                  </a:tcPr>
                </a:tc>
                <a:tc>
                  <a:txBody>
                    <a:bodyPr/>
                    <a:lstStyle/>
                    <a:p>
                      <a:pPr algn="l" fontAlgn="ctr"/>
                      <a:r>
                        <a:rPr lang="cs-CZ" sz="1200" b="1" i="0" u="none" strike="noStrike">
                          <a:solidFill>
                            <a:srgbClr val="000000"/>
                          </a:solidFill>
                          <a:effectLst/>
                          <a:latin typeface="Arial Black" panose="020B0A04020102020204" pitchFamily="34" charset="0"/>
                        </a:rPr>
                        <a:t>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973938133"/>
                  </a:ext>
                </a:extLst>
              </a:tr>
              <a:tr h="247650">
                <a:tc>
                  <a:txBody>
                    <a:bodyPr/>
                    <a:lstStyle/>
                    <a:p>
                      <a:pPr algn="l" fontAlgn="b"/>
                      <a:r>
                        <a:rPr lang="cs-CZ" sz="1200" b="1" i="0" u="none" strike="noStrike">
                          <a:solidFill>
                            <a:srgbClr val="000000"/>
                          </a:solidFill>
                          <a:effectLst/>
                          <a:latin typeface="Arial Black" panose="020B0A04020102020204" pitchFamily="34" charset="0"/>
                        </a:rPr>
                        <a:t>Čámský Milan</a:t>
                      </a:r>
                    </a:p>
                  </a:txBody>
                  <a:tcPr marL="9525" marR="9525" marT="9525" marB="0" anchor="b">
                    <a:lnL>
                      <a:noFill/>
                    </a:lnL>
                    <a:lnR>
                      <a:noFill/>
                    </a:lnR>
                    <a:lnT>
                      <a:noFill/>
                    </a:lnT>
                    <a:lnB>
                      <a:noFill/>
                    </a:lnB>
                    <a:solidFill>
                      <a:srgbClr val="FFCCFF"/>
                    </a:solidFill>
                  </a:tcPr>
                </a:tc>
                <a:tc>
                  <a:txBody>
                    <a:bodyPr/>
                    <a:lstStyle/>
                    <a:p>
                      <a:pPr algn="l" fontAlgn="ctr"/>
                      <a:r>
                        <a:rPr lang="cs-CZ" sz="1200" b="1" i="0" u="none" strike="noStrike">
                          <a:solidFill>
                            <a:srgbClr val="000000"/>
                          </a:solidFill>
                          <a:effectLst/>
                          <a:latin typeface="Arial Black" panose="020B0A04020102020204" pitchFamily="34" charset="0"/>
                        </a:rPr>
                        <a:t>1</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3942661275"/>
                  </a:ext>
                </a:extLst>
              </a:tr>
              <a:tr h="247650">
                <a:tc>
                  <a:txBody>
                    <a:bodyPr/>
                    <a:lstStyle/>
                    <a:p>
                      <a:pPr algn="l" fontAlgn="b"/>
                      <a:r>
                        <a:rPr lang="cs-CZ" sz="1200" b="1" i="0" u="none" strike="noStrike" dirty="0" smtClean="0">
                          <a:solidFill>
                            <a:srgbClr val="000000"/>
                          </a:solidFill>
                          <a:effectLst/>
                          <a:latin typeface="Arial Black" panose="020B0A04020102020204" pitchFamily="34" charset="0"/>
                        </a:rPr>
                        <a:t>Mencl </a:t>
                      </a:r>
                      <a:r>
                        <a:rPr lang="cs-CZ" sz="1200" b="1" i="0" u="none" strike="noStrike" dirty="0">
                          <a:solidFill>
                            <a:srgbClr val="000000"/>
                          </a:solidFill>
                          <a:effectLst/>
                          <a:latin typeface="Arial Black" panose="020B0A04020102020204" pitchFamily="34" charset="0"/>
                        </a:rPr>
                        <a:t>David</a:t>
                      </a:r>
                    </a:p>
                  </a:txBody>
                  <a:tcPr marL="9525" marR="9525" marT="9525" marB="0" anchor="b">
                    <a:lnL>
                      <a:noFill/>
                    </a:lnL>
                    <a:lnR>
                      <a:noFill/>
                    </a:lnR>
                    <a:lnT>
                      <a:noFill/>
                    </a:lnT>
                    <a:lnB>
                      <a:noFill/>
                    </a:lnB>
                    <a:solidFill>
                      <a:srgbClr val="FFFF00"/>
                    </a:solidFill>
                  </a:tcPr>
                </a:tc>
                <a:tc>
                  <a:txBody>
                    <a:bodyPr/>
                    <a:lstStyle/>
                    <a:p>
                      <a:pPr algn="l" fontAlgn="ctr"/>
                      <a:r>
                        <a:rPr lang="cs-CZ" sz="1200" b="1" i="0" u="none" strike="noStrike">
                          <a:solidFill>
                            <a:srgbClr val="000000"/>
                          </a:solidFill>
                          <a:effectLst/>
                          <a:latin typeface="Arial Black" panose="020B0A04020102020204" pitchFamily="34" charset="0"/>
                        </a:rPr>
                        <a:t>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609557288"/>
                  </a:ext>
                </a:extLst>
              </a:tr>
              <a:tr h="247650">
                <a:tc>
                  <a:txBody>
                    <a:bodyPr/>
                    <a:lstStyle/>
                    <a:p>
                      <a:pPr algn="l" fontAlgn="b"/>
                      <a:r>
                        <a:rPr lang="cs-CZ" sz="1200" b="1" i="0" u="none" strike="noStrike">
                          <a:solidFill>
                            <a:srgbClr val="000000"/>
                          </a:solidFill>
                          <a:effectLst/>
                          <a:latin typeface="Arial Black" panose="020B0A04020102020204" pitchFamily="34" charset="0"/>
                        </a:rPr>
                        <a:t>Vacek Jiří</a:t>
                      </a:r>
                    </a:p>
                  </a:txBody>
                  <a:tcPr marL="9525" marR="9525" marT="9525" marB="0" anchor="b">
                    <a:lnL>
                      <a:noFill/>
                    </a:lnL>
                    <a:lnR>
                      <a:noFill/>
                    </a:lnR>
                    <a:lnT>
                      <a:noFill/>
                    </a:lnT>
                    <a:lnB>
                      <a:noFill/>
                    </a:lnB>
                    <a:solidFill>
                      <a:srgbClr val="FFCCFF"/>
                    </a:solidFill>
                  </a:tcPr>
                </a:tc>
                <a:tc>
                  <a:txBody>
                    <a:bodyPr/>
                    <a:lstStyle/>
                    <a:p>
                      <a:pPr algn="l" fontAlgn="ctr"/>
                      <a:r>
                        <a:rPr lang="cs-CZ" sz="1200" b="1" i="0" u="none" strike="noStrike" dirty="0">
                          <a:solidFill>
                            <a:srgbClr val="000000"/>
                          </a:solidFill>
                          <a:effectLst/>
                          <a:latin typeface="Arial Black" panose="020B0A04020102020204" pitchFamily="34" charset="0"/>
                        </a:rPr>
                        <a:t>1</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622189356"/>
                  </a:ext>
                </a:extLst>
              </a:tr>
            </a:tbl>
          </a:graphicData>
        </a:graphic>
      </p:graphicFrame>
      <p:pic>
        <p:nvPicPr>
          <p:cNvPr id="5" name="Obrázek 4"/>
          <p:cNvPicPr>
            <a:picLocks noChangeAspect="1"/>
          </p:cNvPicPr>
          <p:nvPr/>
        </p:nvPicPr>
        <p:blipFill>
          <a:blip r:embed="rId4"/>
          <a:stretch>
            <a:fillRect/>
          </a:stretch>
        </p:blipFill>
        <p:spPr>
          <a:xfrm>
            <a:off x="3617144" y="4762999"/>
            <a:ext cx="981075" cy="1276350"/>
          </a:xfrm>
          <a:prstGeom prst="rect">
            <a:avLst/>
          </a:prstGeom>
          <a:ln w="19050">
            <a:solidFill>
              <a:srgbClr val="FFFF00"/>
            </a:solidFill>
          </a:ln>
        </p:spPr>
      </p:pic>
      <p:pic>
        <p:nvPicPr>
          <p:cNvPr id="10" name="Obrázek 9"/>
          <p:cNvPicPr>
            <a:picLocks noChangeAspect="1"/>
          </p:cNvPicPr>
          <p:nvPr/>
        </p:nvPicPr>
        <p:blipFill>
          <a:blip r:embed="rId5"/>
          <a:stretch>
            <a:fillRect/>
          </a:stretch>
        </p:blipFill>
        <p:spPr>
          <a:xfrm>
            <a:off x="326850" y="4267572"/>
            <a:ext cx="952500" cy="1276350"/>
          </a:xfrm>
          <a:prstGeom prst="rect">
            <a:avLst/>
          </a:prstGeom>
          <a:ln w="19050">
            <a:solidFill>
              <a:srgbClr val="FFFF00"/>
            </a:solidFill>
          </a:ln>
        </p:spPr>
      </p:pic>
      <p:pic>
        <p:nvPicPr>
          <p:cNvPr id="11" name="Obrázek 10"/>
          <p:cNvPicPr>
            <a:picLocks noChangeAspect="1"/>
          </p:cNvPicPr>
          <p:nvPr/>
        </p:nvPicPr>
        <p:blipFill>
          <a:blip r:embed="rId6"/>
          <a:stretch>
            <a:fillRect/>
          </a:stretch>
        </p:blipFill>
        <p:spPr>
          <a:xfrm>
            <a:off x="1964178" y="3437219"/>
            <a:ext cx="952500" cy="1323975"/>
          </a:xfrm>
          <a:prstGeom prst="rect">
            <a:avLst/>
          </a:prstGeom>
          <a:ln w="19050">
            <a:solidFill>
              <a:srgbClr val="FFFF00"/>
            </a:solidFill>
          </a:ln>
        </p:spPr>
      </p:pic>
      <p:sp>
        <p:nvSpPr>
          <p:cNvPr id="15" name="TextovéPole 14"/>
          <p:cNvSpPr txBox="1"/>
          <p:nvPr/>
        </p:nvSpPr>
        <p:spPr>
          <a:xfrm>
            <a:off x="1693677" y="4896914"/>
            <a:ext cx="1584176" cy="707886"/>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2000" dirty="0" smtClean="0">
                <a:latin typeface="Arial Black" panose="020B0A04020102020204" pitchFamily="34" charset="0"/>
              </a:rPr>
              <a:t>Martin Rejman</a:t>
            </a:r>
          </a:p>
        </p:txBody>
      </p:sp>
      <p:sp>
        <p:nvSpPr>
          <p:cNvPr id="16" name="TextovéPole 15"/>
          <p:cNvSpPr txBox="1"/>
          <p:nvPr/>
        </p:nvSpPr>
        <p:spPr>
          <a:xfrm>
            <a:off x="143992" y="5820259"/>
            <a:ext cx="1584176" cy="707886"/>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2000" dirty="0" smtClean="0">
                <a:latin typeface="Arial Black" panose="020B0A04020102020204" pitchFamily="34" charset="0"/>
              </a:rPr>
              <a:t>Jiří</a:t>
            </a:r>
          </a:p>
          <a:p>
            <a:pPr algn="ctr"/>
            <a:r>
              <a:rPr lang="cs-CZ" sz="2000" dirty="0" smtClean="0">
                <a:latin typeface="Arial Black" panose="020B0A04020102020204" pitchFamily="34" charset="0"/>
              </a:rPr>
              <a:t>Vokoun</a:t>
            </a:r>
          </a:p>
        </p:txBody>
      </p:sp>
      <p:sp>
        <p:nvSpPr>
          <p:cNvPr id="17" name="TextovéPole 16"/>
          <p:cNvSpPr txBox="1"/>
          <p:nvPr/>
        </p:nvSpPr>
        <p:spPr>
          <a:xfrm>
            <a:off x="3240336" y="6220890"/>
            <a:ext cx="1584176" cy="707886"/>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2000" dirty="0" smtClean="0">
                <a:latin typeface="Arial Black" panose="020B0A04020102020204" pitchFamily="34" charset="0"/>
              </a:rPr>
              <a:t>Marek Faust</a:t>
            </a:r>
          </a:p>
        </p:txBody>
      </p:sp>
      <p:pic>
        <p:nvPicPr>
          <p:cNvPr id="18" name="Obrázek 17"/>
          <p:cNvPicPr>
            <a:picLocks noChangeAspect="1"/>
          </p:cNvPicPr>
          <p:nvPr/>
        </p:nvPicPr>
        <p:blipFill>
          <a:blip r:embed="rId7"/>
          <a:stretch>
            <a:fillRect/>
          </a:stretch>
        </p:blipFill>
        <p:spPr>
          <a:xfrm>
            <a:off x="2073998" y="5963215"/>
            <a:ext cx="732859" cy="684000"/>
          </a:xfrm>
          <a:prstGeom prst="rect">
            <a:avLst/>
          </a:prstGeom>
        </p:spPr>
      </p:pic>
    </p:spTree>
    <p:extLst>
      <p:ext uri="{BB962C8B-B14F-4D97-AF65-F5344CB8AC3E}">
        <p14:creationId xmlns:p14="http://schemas.microsoft.com/office/powerpoint/2010/main" val="3357804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728168" y="6943780"/>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endParaRPr lang="cs-CZ" sz="800" dirty="0">
              <a:latin typeface="Bookman Old Style" pitchFamily="18" charset="0"/>
            </a:endParaRPr>
          </a:p>
        </p:txBody>
      </p:sp>
      <p:sp>
        <p:nvSpPr>
          <p:cNvPr id="5" name="TextovéPole 4"/>
          <p:cNvSpPr txBox="1"/>
          <p:nvPr/>
        </p:nvSpPr>
        <p:spPr>
          <a:xfrm>
            <a:off x="7632824" y="6943780"/>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endParaRPr lang="cs-CZ" sz="800" dirty="0">
              <a:latin typeface="Bookman Old Style" pitchFamily="18" charset="0"/>
            </a:endParaRPr>
          </a:p>
        </p:txBody>
      </p:sp>
      <p:pic>
        <p:nvPicPr>
          <p:cNvPr id="14" name="Obrázek 13"/>
          <p:cNvPicPr>
            <a:picLocks noChangeAspect="1"/>
          </p:cNvPicPr>
          <p:nvPr/>
        </p:nvPicPr>
        <p:blipFill>
          <a:blip r:embed="rId2"/>
          <a:stretch>
            <a:fillRect/>
          </a:stretch>
        </p:blipFill>
        <p:spPr>
          <a:xfrm>
            <a:off x="614261" y="3870821"/>
            <a:ext cx="3790800" cy="2916000"/>
          </a:xfrm>
          <a:prstGeom prst="rect">
            <a:avLst/>
          </a:prstGeom>
          <a:ln w="34925">
            <a:solidFill>
              <a:schemeClr val="accent6">
                <a:lumMod val="75000"/>
              </a:schemeClr>
            </a:solidFill>
          </a:ln>
        </p:spPr>
      </p:pic>
      <p:pic>
        <p:nvPicPr>
          <p:cNvPr id="15" name="Obrázek 14"/>
          <p:cNvPicPr>
            <a:picLocks noChangeAspect="1"/>
          </p:cNvPicPr>
          <p:nvPr/>
        </p:nvPicPr>
        <p:blipFill>
          <a:blip r:embed="rId3"/>
          <a:stretch>
            <a:fillRect/>
          </a:stretch>
        </p:blipFill>
        <p:spPr>
          <a:xfrm>
            <a:off x="360016" y="919188"/>
            <a:ext cx="4123754" cy="2808000"/>
          </a:xfrm>
          <a:prstGeom prst="rect">
            <a:avLst/>
          </a:prstGeom>
          <a:ln w="34925">
            <a:solidFill>
              <a:schemeClr val="accent6">
                <a:lumMod val="75000"/>
              </a:schemeClr>
            </a:solidFill>
          </a:ln>
        </p:spPr>
      </p:pic>
      <p:sp>
        <p:nvSpPr>
          <p:cNvPr id="16" name="TextovéPole 15"/>
          <p:cNvSpPr txBox="1"/>
          <p:nvPr/>
        </p:nvSpPr>
        <p:spPr>
          <a:xfrm>
            <a:off x="398237" y="91108"/>
            <a:ext cx="4006824" cy="523220"/>
          </a:xfrm>
          <a:prstGeom prst="rect">
            <a:avLst/>
          </a:prstGeom>
          <a:blipFill>
            <a:blip r:embed="rId4"/>
            <a:tile tx="0" ty="0" sx="100000" sy="100000" flip="none" algn="tl"/>
          </a:blipFill>
          <a:effectLst>
            <a:glow rad="101600">
              <a:srgbClr val="FFFF66">
                <a:alpha val="40000"/>
              </a:srgbClr>
            </a:glow>
            <a:softEdge rad="241300"/>
          </a:effectLst>
        </p:spPr>
        <p:txBody>
          <a:bodyPr wrap="square" rtlCol="0">
            <a:spAutoFit/>
          </a:bodyPr>
          <a:lstStyle/>
          <a:p>
            <a:pPr algn="ctr"/>
            <a:r>
              <a:rPr lang="cs-CZ" sz="1400" dirty="0" smtClean="0">
                <a:solidFill>
                  <a:schemeClr val="accent6">
                    <a:lumMod val="75000"/>
                  </a:schemeClr>
                </a:solidFill>
                <a:latin typeface="Arial Black" panose="020B0A04020102020204" pitchFamily="34" charset="0"/>
              </a:rPr>
              <a:t>SK Štětí-FK </a:t>
            </a:r>
            <a:r>
              <a:rPr lang="cs-CZ" sz="1400" dirty="0" err="1" smtClean="0">
                <a:solidFill>
                  <a:schemeClr val="accent6">
                    <a:lumMod val="75000"/>
                  </a:schemeClr>
                </a:solidFill>
                <a:latin typeface="Arial Black" panose="020B0A04020102020204" pitchFamily="34" charset="0"/>
              </a:rPr>
              <a:t>Tatran</a:t>
            </a:r>
            <a:r>
              <a:rPr lang="cs-CZ" sz="1400" dirty="0" smtClean="0">
                <a:solidFill>
                  <a:schemeClr val="accent6">
                    <a:lumMod val="75000"/>
                  </a:schemeClr>
                </a:solidFill>
                <a:latin typeface="Arial Black" panose="020B0A04020102020204" pitchFamily="34" charset="0"/>
              </a:rPr>
              <a:t> Kadaň 28.4.2018</a:t>
            </a:r>
          </a:p>
          <a:p>
            <a:pPr algn="ctr"/>
            <a:r>
              <a:rPr lang="cs-CZ" sz="1400" dirty="0" smtClean="0">
                <a:solidFill>
                  <a:schemeClr val="accent6">
                    <a:lumMod val="75000"/>
                  </a:schemeClr>
                </a:solidFill>
                <a:latin typeface="Arial Black" panose="020B0A04020102020204" pitchFamily="34" charset="0"/>
              </a:rPr>
              <a:t>Foto: Jiří </a:t>
            </a:r>
            <a:r>
              <a:rPr lang="cs-CZ" sz="1400" dirty="0" err="1" smtClean="0">
                <a:solidFill>
                  <a:schemeClr val="accent6">
                    <a:lumMod val="75000"/>
                  </a:schemeClr>
                </a:solidFill>
                <a:latin typeface="Arial Black" panose="020B0A04020102020204" pitchFamily="34" charset="0"/>
              </a:rPr>
              <a:t>Havner</a:t>
            </a:r>
            <a:endParaRPr lang="cs-CZ" sz="1400" dirty="0" smtClean="0">
              <a:solidFill>
                <a:schemeClr val="accent6">
                  <a:lumMod val="75000"/>
                </a:schemeClr>
              </a:solidFill>
              <a:latin typeface="Arial Black" panose="020B0A04020102020204" pitchFamily="34"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2718590442"/>
              </p:ext>
            </p:extLst>
          </p:nvPr>
        </p:nvGraphicFramePr>
        <p:xfrm>
          <a:off x="5472584" y="1315244"/>
          <a:ext cx="4638448" cy="3238500"/>
        </p:xfrm>
        <a:graphic>
          <a:graphicData uri="http://schemas.openxmlformats.org/drawingml/2006/table">
            <a:tbl>
              <a:tblPr/>
              <a:tblGrid>
                <a:gridCol w="503956">
                  <a:extLst>
                    <a:ext uri="{9D8B030D-6E8A-4147-A177-3AD203B41FA5}">
                      <a16:colId xmlns:a16="http://schemas.microsoft.com/office/drawing/2014/main" val="2961020731"/>
                    </a:ext>
                  </a:extLst>
                </a:gridCol>
                <a:gridCol w="1727848">
                  <a:extLst>
                    <a:ext uri="{9D8B030D-6E8A-4147-A177-3AD203B41FA5}">
                      <a16:colId xmlns:a16="http://schemas.microsoft.com/office/drawing/2014/main" val="672713246"/>
                    </a:ext>
                  </a:extLst>
                </a:gridCol>
                <a:gridCol w="257120">
                  <a:extLst>
                    <a:ext uri="{9D8B030D-6E8A-4147-A177-3AD203B41FA5}">
                      <a16:colId xmlns:a16="http://schemas.microsoft.com/office/drawing/2014/main" val="216225928"/>
                    </a:ext>
                  </a:extLst>
                </a:gridCol>
                <a:gridCol w="257120">
                  <a:extLst>
                    <a:ext uri="{9D8B030D-6E8A-4147-A177-3AD203B41FA5}">
                      <a16:colId xmlns:a16="http://schemas.microsoft.com/office/drawing/2014/main" val="2262284598"/>
                    </a:ext>
                  </a:extLst>
                </a:gridCol>
                <a:gridCol w="257120">
                  <a:extLst>
                    <a:ext uri="{9D8B030D-6E8A-4147-A177-3AD203B41FA5}">
                      <a16:colId xmlns:a16="http://schemas.microsoft.com/office/drawing/2014/main" val="1297627324"/>
                    </a:ext>
                  </a:extLst>
                </a:gridCol>
                <a:gridCol w="257120">
                  <a:extLst>
                    <a:ext uri="{9D8B030D-6E8A-4147-A177-3AD203B41FA5}">
                      <a16:colId xmlns:a16="http://schemas.microsoft.com/office/drawing/2014/main" val="4186009915"/>
                    </a:ext>
                  </a:extLst>
                </a:gridCol>
                <a:gridCol w="257120">
                  <a:extLst>
                    <a:ext uri="{9D8B030D-6E8A-4147-A177-3AD203B41FA5}">
                      <a16:colId xmlns:a16="http://schemas.microsoft.com/office/drawing/2014/main" val="4139971053"/>
                    </a:ext>
                  </a:extLst>
                </a:gridCol>
                <a:gridCol w="627373">
                  <a:extLst>
                    <a:ext uri="{9D8B030D-6E8A-4147-A177-3AD203B41FA5}">
                      <a16:colId xmlns:a16="http://schemas.microsoft.com/office/drawing/2014/main" val="3707392534"/>
                    </a:ext>
                  </a:extLst>
                </a:gridCol>
                <a:gridCol w="493671">
                  <a:extLst>
                    <a:ext uri="{9D8B030D-6E8A-4147-A177-3AD203B41FA5}">
                      <a16:colId xmlns:a16="http://schemas.microsoft.com/office/drawing/2014/main" val="3074644118"/>
                    </a:ext>
                  </a:extLst>
                </a:gridCol>
              </a:tblGrid>
              <a:tr h="180975">
                <a:tc>
                  <a:txBody>
                    <a:bodyPr/>
                    <a:lstStyle/>
                    <a:p>
                      <a:pPr algn="ctr" fontAlgn="ctr"/>
                      <a:r>
                        <a:rPr lang="cs-CZ" sz="1100" b="1" i="0" u="none" strike="noStrike">
                          <a:solidFill>
                            <a:srgbClr val="000000"/>
                          </a:solidFill>
                          <a:effectLst/>
                          <a:latin typeface="Arial" panose="020B0604020202020204" pitchFamily="34" charset="0"/>
                        </a:rPr>
                        <a:t>Pořadí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effectLst/>
                          <a:latin typeface="Arial" panose="020B0604020202020204" pitchFamily="34" charset="0"/>
                        </a:rPr>
                        <a:t>Mužstvo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VP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Skóre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effectLst/>
                          <a:latin typeface="Arial" panose="020B0604020202020204" pitchFamily="34" charset="0"/>
                        </a:rPr>
                        <a:t>Body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687047318"/>
                  </a:ext>
                </a:extLst>
              </a:tr>
              <a:tr h="190500">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a:solidFill>
                            <a:srgbClr val="000000"/>
                          </a:solidFill>
                          <a:effectLst/>
                          <a:latin typeface="Arial" panose="020B0604020202020204" pitchFamily="34" charset="0"/>
                        </a:rPr>
                        <a:t>Mostecký FK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35:10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55177540"/>
                  </a:ext>
                </a:extLst>
              </a:tr>
              <a:tr h="190500">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a:solidFill>
                            <a:srgbClr val="000000"/>
                          </a:solidFill>
                          <a:effectLst/>
                          <a:latin typeface="Arial" panose="020B0604020202020204" pitchFamily="34" charset="0"/>
                        </a:rPr>
                        <a:t>SK Štětí</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021010222"/>
                  </a:ext>
                </a:extLst>
              </a:tr>
              <a:tr h="190500">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a:solidFill>
                            <a:srgbClr val="000000"/>
                          </a:solidFill>
                          <a:effectLst/>
                          <a:latin typeface="Arial" panose="020B0604020202020204" pitchFamily="34" charset="0"/>
                        </a:rPr>
                        <a:t>SK STAP Tratec Vilémov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18:06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957323631"/>
                  </a:ext>
                </a:extLst>
              </a:tr>
              <a:tr h="190500">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a:solidFill>
                            <a:srgbClr val="000000"/>
                          </a:solidFill>
                          <a:effectLst/>
                          <a:latin typeface="Arial" panose="020B0604020202020204" pitchFamily="34" charset="0"/>
                        </a:rPr>
                        <a:t>TJ Spartak Perštejn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24:10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715857753"/>
                  </a:ext>
                </a:extLst>
              </a:tr>
              <a:tr h="190500">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dirty="0">
                          <a:solidFill>
                            <a:srgbClr val="000000"/>
                          </a:solidFill>
                          <a:effectLst/>
                          <a:latin typeface="Arial" panose="020B0604020202020204" pitchFamily="34" charset="0"/>
                        </a:rPr>
                        <a:t>TJ Krupka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950424465"/>
                  </a:ext>
                </a:extLst>
              </a:tr>
              <a:tr h="190500">
                <a:tc>
                  <a:txBody>
                    <a:bodyPr/>
                    <a:lstStyle/>
                    <a:p>
                      <a:pPr algn="ctr" fontAlgn="ctr"/>
                      <a:r>
                        <a:rPr lang="cs-CZ" sz="1100" b="1" i="0" u="none" strike="noStrike" dirty="0">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dirty="0">
                          <a:solidFill>
                            <a:srgbClr val="000000"/>
                          </a:solidFill>
                          <a:effectLst/>
                          <a:latin typeface="Arial" panose="020B0604020202020204" pitchFamily="34" charset="0"/>
                        </a:rPr>
                        <a:t>TJ </a:t>
                      </a:r>
                      <a:r>
                        <a:rPr lang="cs-CZ" sz="1100" b="1" i="0" u="none" strike="noStrike" dirty="0" smtClean="0">
                          <a:solidFill>
                            <a:srgbClr val="000000"/>
                          </a:solidFill>
                          <a:effectLst/>
                          <a:latin typeface="Arial" panose="020B0604020202020204" pitchFamily="34" charset="0"/>
                        </a:rPr>
                        <a:t> </a:t>
                      </a:r>
                      <a:r>
                        <a:rPr lang="cs-CZ" sz="1100" b="1" i="0" u="none" strike="noStrike" dirty="0" err="1">
                          <a:solidFill>
                            <a:srgbClr val="000000"/>
                          </a:solidFill>
                          <a:effectLst/>
                          <a:latin typeface="Arial" panose="020B0604020202020204" pitchFamily="34" charset="0"/>
                        </a:rPr>
                        <a:t>H.Jiřetín</a:t>
                      </a:r>
                      <a:r>
                        <a:rPr lang="cs-CZ" sz="1100" b="1" i="0" u="none" strike="noStrike" dirty="0">
                          <a:solidFill>
                            <a:srgbClr val="000000"/>
                          </a:solidFill>
                          <a:effectLst/>
                          <a:latin typeface="Arial" panose="020B0604020202020204" pitchFamily="34" charset="0"/>
                        </a:rPr>
                        <a:t>/FK Litvínov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8789427"/>
                  </a:ext>
                </a:extLst>
              </a:tr>
              <a:tr h="190500">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a:solidFill>
                            <a:srgbClr val="000000"/>
                          </a:solidFill>
                          <a:effectLst/>
                          <a:latin typeface="Arial" panose="020B0604020202020204" pitchFamily="34" charset="0"/>
                        </a:rPr>
                        <a:t>FK Litoměřicko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4048283441"/>
                  </a:ext>
                </a:extLst>
              </a:tr>
              <a:tr h="190500">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a:solidFill>
                            <a:srgbClr val="000000"/>
                          </a:solidFill>
                          <a:effectLst/>
                          <a:latin typeface="Arial" panose="020B0604020202020204" pitchFamily="34" charset="0"/>
                        </a:rPr>
                        <a:t>FK Neštěmice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80328980"/>
                  </a:ext>
                </a:extLst>
              </a:tr>
              <a:tr h="190500">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a:solidFill>
                            <a:srgbClr val="000000"/>
                          </a:solidFill>
                          <a:effectLst/>
                          <a:latin typeface="Arial" panose="020B0604020202020204" pitchFamily="34" charset="0"/>
                        </a:rPr>
                        <a:t>FK Tatran Kadaň</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887419535"/>
                  </a:ext>
                </a:extLst>
              </a:tr>
              <a:tr h="190500">
                <a:tc>
                  <a:txBody>
                    <a:bodyPr/>
                    <a:lstStyle/>
                    <a:p>
                      <a:pPr algn="ctr" fontAlgn="ctr"/>
                      <a:r>
                        <a:rPr lang="cs-CZ" sz="1100" b="1" i="0" u="none" strike="noStrike">
                          <a:solidFill>
                            <a:srgbClr val="000000"/>
                          </a:solidFill>
                          <a:effectLst/>
                          <a:latin typeface="Arial" panose="020B0604020202020204" pitchFamily="34" charset="0"/>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a:solidFill>
                            <a:srgbClr val="000000"/>
                          </a:solidFill>
                          <a:effectLst/>
                          <a:latin typeface="Arial" panose="020B0604020202020204" pitchFamily="34" charset="0"/>
                        </a:rPr>
                        <a:t>TJ Sokol Srbice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628158860"/>
                  </a:ext>
                </a:extLst>
              </a:tr>
              <a:tr h="190500">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a:solidFill>
                            <a:srgbClr val="000000"/>
                          </a:solidFill>
                          <a:effectLst/>
                          <a:latin typeface="Arial" panose="020B0604020202020204" pitchFamily="34" charset="0"/>
                        </a:rPr>
                        <a:t>FK Bílina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16:13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852874185"/>
                  </a:ext>
                </a:extLst>
              </a:tr>
              <a:tr h="190500">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a:solidFill>
                            <a:srgbClr val="000000"/>
                          </a:solidFill>
                          <a:effectLst/>
                          <a:latin typeface="Arial" panose="020B0604020202020204" pitchFamily="34" charset="0"/>
                        </a:rPr>
                        <a:t>FK Jiskra Modrá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46029676"/>
                  </a:ext>
                </a:extLst>
              </a:tr>
              <a:tr h="190500">
                <a:tc>
                  <a:txBody>
                    <a:bodyPr/>
                    <a:lstStyle/>
                    <a:p>
                      <a:pPr algn="ctr" fontAlgn="ctr"/>
                      <a:r>
                        <a:rPr lang="cs-CZ" sz="1100" b="1" i="0" u="none" strike="noStrike">
                          <a:solidFill>
                            <a:srgbClr val="000000"/>
                          </a:solidFill>
                          <a:effectLst/>
                          <a:latin typeface="Arial" panose="020B0604020202020204" pitchFamily="34" charset="0"/>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a:solidFill>
                            <a:srgbClr val="000000"/>
                          </a:solidFill>
                          <a:effectLst/>
                          <a:latin typeface="Arial" panose="020B0604020202020204" pitchFamily="34" charset="0"/>
                        </a:rPr>
                        <a:t>FK Jílové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8:19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89676818"/>
                  </a:ext>
                </a:extLst>
              </a:tr>
              <a:tr h="190500">
                <a:tc>
                  <a:txBody>
                    <a:bodyPr/>
                    <a:lstStyle/>
                    <a:p>
                      <a:pPr algn="ctr" fontAlgn="ctr"/>
                      <a:r>
                        <a:rPr lang="cs-CZ" sz="1100" b="1"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a:solidFill>
                            <a:srgbClr val="000000"/>
                          </a:solidFill>
                          <a:effectLst/>
                          <a:latin typeface="Arial" panose="020B0604020202020204" pitchFamily="34" charset="0"/>
                        </a:rPr>
                        <a:t>SK Brná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10:16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8143552"/>
                  </a:ext>
                </a:extLst>
              </a:tr>
              <a:tr h="190500">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b"/>
                      <a:r>
                        <a:rPr lang="cs-CZ" sz="1100" b="1" i="0" u="none" strike="noStrike">
                          <a:solidFill>
                            <a:srgbClr val="000000"/>
                          </a:solidFill>
                          <a:effectLst/>
                          <a:latin typeface="Arial" panose="020B0604020202020204" pitchFamily="34" charset="0"/>
                        </a:rPr>
                        <a:t>SK Baník Modlany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0000"/>
                          </a:solidFill>
                          <a:effectLst/>
                          <a:latin typeface="Arial" panose="020B0604020202020204" pitchFamily="34" charset="0"/>
                        </a:rPr>
                        <a:t>9</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0000"/>
                          </a:solidFill>
                          <a:effectLst/>
                          <a:latin typeface="Arial" panose="020B0604020202020204" pitchFamily="34" charset="0"/>
                        </a:rPr>
                        <a:t>7</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0000"/>
                          </a:solidFill>
                          <a:effectLst/>
                          <a:latin typeface="Arial" panose="020B0604020202020204" pitchFamily="34" charset="0"/>
                        </a:rPr>
                        <a:t>13:28</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4170312634"/>
                  </a:ext>
                </a:extLst>
              </a:tr>
              <a:tr h="200025">
                <a:tc>
                  <a:txBody>
                    <a:bodyPr/>
                    <a:lstStyle/>
                    <a:p>
                      <a:pPr algn="ctr" fontAlgn="ctr"/>
                      <a:r>
                        <a:rPr lang="cs-CZ" sz="1100" b="1" i="0" u="none" strike="noStrike" dirty="0">
                          <a:solidFill>
                            <a:srgbClr val="000000"/>
                          </a:solidFill>
                          <a:effectLst/>
                          <a:latin typeface="Arial" panose="020B0604020202020204" pitchFamily="34" charset="0"/>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b"/>
                      <a:r>
                        <a:rPr lang="cs-CZ" sz="1100" b="1" i="0" u="none" strike="noStrike" dirty="0">
                          <a:solidFill>
                            <a:srgbClr val="000000"/>
                          </a:solidFill>
                          <a:effectLst/>
                          <a:latin typeface="Arial" panose="020B0604020202020204" pitchFamily="34" charset="0"/>
                        </a:rPr>
                        <a:t>FK Slavoj Žatec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smtClean="0">
                          <a:solidFill>
                            <a:srgbClr val="000000"/>
                          </a:solidFill>
                          <a:effectLst/>
                          <a:latin typeface="Arial" panose="020B0604020202020204" pitchFamily="34" charset="0"/>
                        </a:rPr>
                        <a:t>9</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smtClean="0">
                          <a:solidFill>
                            <a:srgbClr val="000000"/>
                          </a:solidFill>
                          <a:effectLst/>
                          <a:latin typeface="Arial" panose="020B0604020202020204" pitchFamily="34" charset="0"/>
                        </a:rPr>
                        <a:t>2</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smtClean="0">
                          <a:solidFill>
                            <a:srgbClr val="000000"/>
                          </a:solidFill>
                          <a:effectLst/>
                          <a:latin typeface="Arial" panose="020B0604020202020204" pitchFamily="34" charset="0"/>
                        </a:rPr>
                        <a:t>12:23</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smtClean="0">
                          <a:solidFill>
                            <a:srgbClr val="000000"/>
                          </a:solidFill>
                          <a:effectLst/>
                          <a:latin typeface="Arial" panose="020B0604020202020204" pitchFamily="34" charset="0"/>
                        </a:rPr>
                        <a:t>6</a:t>
                      </a:r>
                      <a:endParaRPr lang="cs-CZ" sz="11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85049434"/>
                  </a:ext>
                </a:extLst>
              </a:tr>
            </a:tbl>
          </a:graphicData>
        </a:graphic>
      </p:graphicFrame>
      <p:sp>
        <p:nvSpPr>
          <p:cNvPr id="3" name="TextovéPole 2"/>
          <p:cNvSpPr txBox="1"/>
          <p:nvPr/>
        </p:nvSpPr>
        <p:spPr>
          <a:xfrm>
            <a:off x="5472584" y="91108"/>
            <a:ext cx="4638447" cy="1015663"/>
          </a:xfrm>
          <a:prstGeom prst="rect">
            <a:avLst/>
          </a:prstGeom>
          <a:gradFill flip="none" rotWithShape="1">
            <a:gsLst>
              <a:gs pos="30000">
                <a:srgbClr val="FA9F18">
                  <a:alpha val="81961"/>
                </a:srgbClr>
              </a:gs>
              <a:gs pos="77000">
                <a:schemeClr val="accent1">
                  <a:lumMod val="40000"/>
                  <a:lumOff val="60000"/>
                </a:schemeClr>
              </a:gs>
            </a:gsLst>
            <a:lin ang="0" scaled="1"/>
            <a:tileRect/>
          </a:gradFill>
          <a:ln w="57150">
            <a:solidFill>
              <a:schemeClr val="accent6">
                <a:lumMod val="75000"/>
              </a:schemeClr>
            </a:solidFill>
          </a:ln>
          <a:effectLst>
            <a:softEdge rad="0"/>
          </a:effectLst>
        </p:spPr>
        <p:txBody>
          <a:bodyPr wrap="square" rtlCol="0">
            <a:spAutoFit/>
          </a:bodyPr>
          <a:lstStyle/>
          <a:p>
            <a:pPr algn="ctr"/>
            <a:r>
              <a:rPr lang="cs-CZ" sz="2000" dirty="0" smtClean="0">
                <a:latin typeface="Arial Black" panose="020B0A04020102020204" pitchFamily="34" charset="0"/>
              </a:rPr>
              <a:t>Zajímavý pohled na tabulku ukazující, jak si mužstva na jaře vedou.</a:t>
            </a:r>
          </a:p>
        </p:txBody>
      </p:sp>
      <p:sp>
        <p:nvSpPr>
          <p:cNvPr id="17" name="TextovéPole 16"/>
          <p:cNvSpPr txBox="1"/>
          <p:nvPr/>
        </p:nvSpPr>
        <p:spPr>
          <a:xfrm>
            <a:off x="5507300" y="4755073"/>
            <a:ext cx="4680496" cy="2031325"/>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2100" dirty="0" smtClean="0">
                <a:latin typeface="Arial Black" panose="020B0A04020102020204" pitchFamily="34" charset="0"/>
              </a:rPr>
              <a:t>Most potvrzuje úlohu favorita. Naopak týmy jako Modlany nebo Žatec, které na podzim patřily k nejlepším, se hledají a Žatec už má problémy se záchranou  </a:t>
            </a:r>
          </a:p>
        </p:txBody>
      </p:sp>
    </p:spTree>
    <p:extLst>
      <p:ext uri="{BB962C8B-B14F-4D97-AF65-F5344CB8AC3E}">
        <p14:creationId xmlns:p14="http://schemas.microsoft.com/office/powerpoint/2010/main" val="845915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693321" y="7004050"/>
            <a:ext cx="53176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474778" y="82740"/>
            <a:ext cx="4594415" cy="6755696"/>
          </a:xfrm>
          <a:prstGeom prst="rect">
            <a:avLst/>
          </a:prstGeom>
          <a:noFill/>
          <a:ln w="57150">
            <a:solidFill>
              <a:srgbClr val="FF9933"/>
            </a:solidFill>
          </a:ln>
          <a:effectLst>
            <a:innerShdw blurRad="114300">
              <a:prstClr val="black"/>
            </a:innerShdw>
          </a:effectLst>
        </p:spPr>
        <p:txBody>
          <a:bodyPr wrap="square" anchor="t"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000" i="1" u="sng" dirty="0">
                <a:ln w="28575" cap="flat">
                  <a:noFill/>
                  <a:prstDash val="solid"/>
                  <a:round/>
                </a:ln>
                <a:effectLst>
                  <a:outerShdw blurRad="50800" dist="38100" dir="10800000" algn="r" rotWithShape="0">
                    <a:srgbClr val="000099">
                      <a:alpha val="40000"/>
                    </a:srgbClr>
                  </a:outerShdw>
                </a:effectLst>
                <a:latin typeface="Tw Cen MT Condensed Extra Bold" panose="020B0803020202020204" pitchFamily="34" charset="-18"/>
                <a:ea typeface="Malgun Gothic" pitchFamily="34" charset="-127"/>
                <a:cs typeface="Miriam" panose="020B0502050101010101" pitchFamily="34" charset="-79"/>
              </a:rPr>
              <a:t>Vážení sportovní přátelé</a:t>
            </a:r>
          </a:p>
          <a:p>
            <a:pPr algn="just" eaLnBrk="0" hangingPunct="0">
              <a:defRPr/>
            </a:pPr>
            <a:r>
              <a:rPr lang="cs-CZ" sz="1100" i="1" dirty="0">
                <a:latin typeface="Arial" pitchFamily="34" charset="0"/>
                <a:cs typeface="Arial" pitchFamily="34" charset="0"/>
              </a:rPr>
              <a:t>      </a:t>
            </a:r>
            <a:r>
              <a:rPr lang="cs-CZ" sz="1300" i="1" dirty="0" smtClean="0">
                <a:latin typeface="Arial" pitchFamily="34" charset="0"/>
                <a:cs typeface="Arial" pitchFamily="34" charset="0"/>
              </a:rPr>
              <a:t>jak začít úvodní komentář? Fotbalové jaro je právě na svém vrcholu a fotbalové soutěže se překlopily do druhé poloviny jara. Mužstvo dospělých sehrálo od posledního zpravodaje 3 utkání a chystali jsme se dnes začít komentářem o 3 vítězstvích v řadě. Bohužel zadrhlo se to před týdnem v Bílině, kde jsme vyfasovali prohru 6:1. Dopouštěli jsme se mnoha chyb a domácí z toho stříleli jednu branku za druhou. Výsledek vyvolal všelijaké diskuze, které by vedení  fotbalového oddílu chtělo uvést na správnou míru. Do Bíliny jsme jeli vyhrát a hráči, ať už byla předvedená hra spolu s výsledkem jakákoliv, se snažili podat výkon co nejlepší. Bohužel to dopadlo, jak to dopadlo a nezbývá než pokračovat dnešním utkáním. Stále držíme krásné 2. místo s dostatečným náskokem, i když Most na čele nám už odskočil na 6 bodů a souboj o toto umístění se hodně zkomplikoval.  I s tím dnešním zápasem je dokonce ještě 6 kol a zamotat boj o celkové pořadí může 18 bodů. O tomto víkendu startují nadstavbová kola dorostenců v I. A třídě a finálová střetnutí přeboru vyzkouší doma proti Lounům starší a mladší žáci. Do bojů v okresním poháru se vydávají i mužstva starší a mladší přípravky.</a:t>
            </a:r>
          </a:p>
          <a:p>
            <a:pPr algn="just" eaLnBrk="0" hangingPunct="0">
              <a:defRPr/>
            </a:pPr>
            <a:r>
              <a:rPr lang="cs-CZ" sz="1300" i="1" dirty="0">
                <a:latin typeface="Arial" pitchFamily="34" charset="0"/>
                <a:cs typeface="Arial" pitchFamily="34" charset="0"/>
              </a:rPr>
              <a:t> </a:t>
            </a:r>
            <a:r>
              <a:rPr lang="cs-CZ" sz="1300" i="1" dirty="0" smtClean="0">
                <a:latin typeface="Arial" pitchFamily="34" charset="0"/>
                <a:cs typeface="Arial" pitchFamily="34" charset="0"/>
              </a:rPr>
              <a:t>      Takže těšit se můžeme ještě na mnoho zajímavých utkání a věříme, že součástí tohoto fotbalového kolotoče se stanete i Vy diváci a bude hodně nahlas slyšet ………  </a:t>
            </a:r>
          </a:p>
          <a:p>
            <a:pPr algn="just" eaLnBrk="0" hangingPunct="0">
              <a:defRPr/>
            </a:pPr>
            <a:endParaRPr lang="cs-CZ" sz="1300" i="1" dirty="0">
              <a:latin typeface="Arial" pitchFamily="34" charset="0"/>
              <a:cs typeface="Arial" pitchFamily="34" charset="0"/>
            </a:endParaRPr>
          </a:p>
          <a:p>
            <a:pPr algn="just" eaLnBrk="0" hangingPunct="0">
              <a:defRPr/>
            </a:pPr>
            <a:endParaRPr lang="cs-CZ" sz="1300" i="1" dirty="0" smtClean="0">
              <a:latin typeface="Arial" pitchFamily="34" charset="0"/>
              <a:cs typeface="Arial" pitchFamily="34" charset="0"/>
            </a:endParaRPr>
          </a:p>
          <a:p>
            <a:pPr algn="just" eaLnBrk="0" hangingPunct="0">
              <a:defRPr/>
            </a:pPr>
            <a:endParaRPr lang="cs-CZ" sz="1300" i="1" dirty="0">
              <a:latin typeface="Arial" pitchFamily="34" charset="0"/>
              <a:cs typeface="Arial" pitchFamily="34" charset="0"/>
            </a:endParaRPr>
          </a:p>
          <a:p>
            <a:pPr algn="just" eaLnBrk="0" hangingPunct="0">
              <a:defRPr/>
            </a:pPr>
            <a:r>
              <a:rPr lang="cs-CZ" sz="1300" i="1" dirty="0" smtClean="0">
                <a:latin typeface="Arial" pitchFamily="34" charset="0"/>
                <a:cs typeface="Arial" pitchFamily="34" charset="0"/>
              </a:rPr>
              <a:t> </a:t>
            </a:r>
          </a:p>
        </p:txBody>
      </p:sp>
      <p:cxnSp>
        <p:nvCxnSpPr>
          <p:cNvPr id="12" name="Přímá spojovací čára 11"/>
          <p:cNvCxnSpPr/>
          <p:nvPr/>
        </p:nvCxnSpPr>
        <p:spPr bwMode="auto">
          <a:xfrm>
            <a:off x="216000" y="5419701"/>
            <a:ext cx="2505113"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5976640" y="3322399"/>
            <a:ext cx="1219368" cy="128734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764895" y="7003876"/>
            <a:ext cx="460193"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23790" y="4843636"/>
            <a:ext cx="1145194"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416800"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3</a:t>
            </a:r>
          </a:p>
        </p:txBody>
      </p:sp>
      <p:sp>
        <p:nvSpPr>
          <p:cNvPr id="18" name="TextovéPole 17"/>
          <p:cNvSpPr txBox="1"/>
          <p:nvPr/>
        </p:nvSpPr>
        <p:spPr>
          <a:xfrm>
            <a:off x="1944192"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endParaRPr lang="cs-CZ" sz="800" dirty="0">
              <a:latin typeface="Bookman Old Style" pitchFamily="18" charset="0"/>
            </a:endParaRPr>
          </a:p>
        </p:txBody>
      </p:sp>
      <p:sp>
        <p:nvSpPr>
          <p:cNvPr id="3" name="TextovéPole 2"/>
          <p:cNvSpPr txBox="1"/>
          <p:nvPr/>
        </p:nvSpPr>
        <p:spPr>
          <a:xfrm>
            <a:off x="107988" y="83557"/>
            <a:ext cx="4536504" cy="1200329"/>
          </a:xfrm>
          <a:prstGeom prst="rect">
            <a:avLst/>
          </a:prstGeom>
          <a:solidFill>
            <a:srgbClr val="CCFF66"/>
          </a:solidFill>
          <a:ln w="76200">
            <a:solidFill>
              <a:srgbClr val="000099"/>
            </a:solidFill>
            <a:prstDash val="sysDash"/>
          </a:ln>
          <a:effectLst>
            <a:softEdge rad="0"/>
          </a:effectLst>
        </p:spPr>
        <p:txBody>
          <a:bodyPr wrap="square" rtlCol="0">
            <a:spAutoFit/>
          </a:bodyPr>
          <a:lstStyle/>
          <a:p>
            <a:pPr algn="ctr"/>
            <a:r>
              <a:rPr lang="cs-CZ" sz="2400" dirty="0" smtClean="0">
                <a:latin typeface="Rockwell Condensed" panose="02060603050405020104" pitchFamily="18" charset="0"/>
                <a:cs typeface="Arial" panose="020B0604020202020204" pitchFamily="34" charset="0"/>
              </a:rPr>
              <a:t>Odveta za podzimní porážku vyšla staré gardě na jedničku a Hoštce naložila  na cestu třináctku</a:t>
            </a:r>
            <a:endParaRPr lang="cs-CZ" sz="2400" dirty="0">
              <a:latin typeface="Rockwell Condensed" panose="02060603050405020104" pitchFamily="18" charset="0"/>
              <a:cs typeface="Arial" panose="020B0604020202020204" pitchFamily="34" charset="0"/>
            </a:endParaRPr>
          </a:p>
        </p:txBody>
      </p:sp>
      <p:sp>
        <p:nvSpPr>
          <p:cNvPr id="14" name="Obdélník 13"/>
          <p:cNvSpPr/>
          <p:nvPr/>
        </p:nvSpPr>
        <p:spPr>
          <a:xfrm>
            <a:off x="7506258" y="6112242"/>
            <a:ext cx="2353529" cy="523220"/>
          </a:xfrm>
          <a:prstGeom prst="rect">
            <a:avLst/>
          </a:prstGeom>
          <a:noFill/>
        </p:spPr>
        <p:txBody>
          <a:bodyPr wrap="none" lIns="91440" tIns="45720" rIns="91440" bIns="45720">
            <a:spAutoFit/>
          </a:bodyPr>
          <a:lstStyle/>
          <a:p>
            <a:pPr algn="ctr"/>
            <a:r>
              <a:rPr lang="cs-CZ" sz="2800" b="1" cap="none" spc="0" dirty="0">
                <a:ln w="22225">
                  <a:solidFill>
                    <a:schemeClr val="accent2"/>
                  </a:solidFill>
                  <a:prstDash val="solid"/>
                </a:ln>
                <a:solidFill>
                  <a:schemeClr val="accent2">
                    <a:lumMod val="40000"/>
                    <a:lumOff val="60000"/>
                  </a:schemeClr>
                </a:solidFill>
                <a:effectLst/>
              </a:rPr>
              <a:t>Štětí do toho</a:t>
            </a:r>
          </a:p>
        </p:txBody>
      </p:sp>
      <p:sp>
        <p:nvSpPr>
          <p:cNvPr id="4" name="Obdélník 3"/>
          <p:cNvSpPr/>
          <p:nvPr/>
        </p:nvSpPr>
        <p:spPr>
          <a:xfrm>
            <a:off x="71984" y="1570400"/>
            <a:ext cx="4571690" cy="5361468"/>
          </a:xfrm>
          <a:prstGeom prst="rect">
            <a:avLst/>
          </a:prstGeom>
        </p:spPr>
        <p:txBody>
          <a:bodyPr wrap="square">
            <a:spAutoFit/>
          </a:bodyPr>
          <a:lstStyle/>
          <a:p>
            <a:pPr algn="ctr">
              <a:lnSpc>
                <a:spcPct val="107000"/>
              </a:lnSpc>
              <a:spcAft>
                <a:spcPts val="0"/>
              </a:spcAft>
            </a:pPr>
            <a:r>
              <a:rPr lang="cs-CZ" sz="2000" u="sng" spc="30" dirty="0" err="1">
                <a:highlight>
                  <a:srgbClr val="FF0000"/>
                </a:highlight>
                <a:latin typeface="Arial Black" panose="020B0A04020102020204" pitchFamily="34" charset="0"/>
                <a:ea typeface="Calibri" panose="020F0502020204030204" pitchFamily="34" charset="0"/>
                <a:cs typeface="Arial" panose="020B0604020202020204" pitchFamily="34" charset="0"/>
              </a:rPr>
              <a:t>Sepap</a:t>
            </a:r>
            <a:r>
              <a:rPr lang="cs-CZ" sz="2000" u="sng" spc="30" dirty="0">
                <a:highlight>
                  <a:srgbClr val="FF0000"/>
                </a:highlight>
                <a:latin typeface="Arial Black" panose="020B0A04020102020204" pitchFamily="34" charset="0"/>
                <a:ea typeface="Calibri" panose="020F0502020204030204" pitchFamily="34" charset="0"/>
                <a:cs typeface="Arial" panose="020B0604020202020204" pitchFamily="34" charset="0"/>
              </a:rPr>
              <a:t> Štětí - TJ Sokol Hoštka</a:t>
            </a:r>
            <a:endParaRPr lang="cs-CZ" sz="1100" spc="3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spc="30" dirty="0">
                <a:highlight>
                  <a:srgbClr val="FF0000"/>
                </a:highlight>
                <a:latin typeface="Arial Black" panose="020B0A04020102020204" pitchFamily="34" charset="0"/>
                <a:ea typeface="Calibri" panose="020F0502020204030204" pitchFamily="34" charset="0"/>
                <a:cs typeface="Arial" panose="020B0604020202020204" pitchFamily="34" charset="0"/>
              </a:rPr>
              <a:t>13:1(6:1)  27. 4.2018 12. kolo</a:t>
            </a:r>
            <a:endParaRPr lang="cs-CZ" sz="1100" spc="3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Od samotného úvodu nebylo pochyb o tom, kdo bude vládcem na hřišti. Hoštka na derby do Štětí přijela pouze v deseti. Zda se někteří borci u papírny lekli a vrátili se domů, není známo. Úlohu v cestě za jasným vítězstvím nám však usnadnili a navíc jsme měli co vracet, když na podzim jsme v Hoštce nečekaně podlehli 1:0. Hned po několika minutách  hlavní linii dnešního klání načrtl 2 brankami Miloš Vála a v 8. minutě po krkolomném dobývání branky    dokončil brankou na 3:0 Miroslav </a:t>
            </a:r>
            <a:r>
              <a:rPr lang="cs-CZ" sz="1000" b="0" dirty="0" err="1">
                <a:latin typeface="Arial" panose="020B0604020202020204" pitchFamily="34" charset="0"/>
                <a:ea typeface="Calibri" panose="020F0502020204030204" pitchFamily="34" charset="0"/>
                <a:cs typeface="Arial" panose="020B0604020202020204" pitchFamily="34" charset="0"/>
              </a:rPr>
              <a:t>Kušpál</a:t>
            </a:r>
            <a:r>
              <a:rPr lang="cs-CZ" sz="1000" b="0" dirty="0">
                <a:latin typeface="Arial" panose="020B0604020202020204" pitchFamily="34" charset="0"/>
                <a:ea typeface="Calibri" panose="020F0502020204030204" pitchFamily="34" charset="0"/>
                <a:cs typeface="Arial" panose="020B0604020202020204" pitchFamily="34" charset="0"/>
              </a:rPr>
              <a:t>. Pokračovalo se premiérovou jarní brankou Jana Fibicha na 4:0. Střelecké kopačky obul i Lukáš Vacek a výsledek 5:0 v 17. minutě nebyl pro hosty zrovna příjemný. Šanci vylepšit si náladu dostal Patrik </a:t>
            </a:r>
            <a:r>
              <a:rPr lang="cs-CZ" sz="1000" b="0" dirty="0" err="1">
                <a:latin typeface="Arial" panose="020B0604020202020204" pitchFamily="34" charset="0"/>
                <a:ea typeface="Calibri" panose="020F0502020204030204" pitchFamily="34" charset="0"/>
                <a:cs typeface="Arial" panose="020B0604020202020204" pitchFamily="34" charset="0"/>
              </a:rPr>
              <a:t>Hackel</a:t>
            </a:r>
            <a:r>
              <a:rPr lang="cs-CZ" sz="1000" b="0" dirty="0">
                <a:latin typeface="Arial" panose="020B0604020202020204" pitchFamily="34" charset="0"/>
                <a:ea typeface="Calibri" panose="020F0502020204030204" pitchFamily="34" charset="0"/>
                <a:cs typeface="Arial" panose="020B0604020202020204" pitchFamily="34" charset="0"/>
              </a:rPr>
              <a:t> a z penalty snížil na 1:5. Oslava dlouho netrvala a hned po rozehrávce ze středového kruhu se vydal za gólem na 6:1 Lukáš Vacek a střelou křížem přes celou branku napnul síť za zády Martina Flora. Druhý poločas načal </a:t>
            </a:r>
            <a:r>
              <a:rPr lang="cs-CZ" sz="1000" b="0" dirty="0" err="1">
                <a:latin typeface="Arial" panose="020B0604020202020204" pitchFamily="34" charset="0"/>
                <a:ea typeface="Calibri" panose="020F0502020204030204" pitchFamily="34" charset="0"/>
                <a:cs typeface="Arial" panose="020B0604020202020204" pitchFamily="34" charset="0"/>
              </a:rPr>
              <a:t>brankově</a:t>
            </a:r>
            <a:r>
              <a:rPr lang="cs-CZ" sz="1000" b="0" dirty="0">
                <a:latin typeface="Arial" panose="020B0604020202020204" pitchFamily="34" charset="0"/>
                <a:ea typeface="Calibri" panose="020F0502020204030204" pitchFamily="34" charset="0"/>
                <a:cs typeface="Arial" panose="020B0604020202020204" pitchFamily="34" charset="0"/>
              </a:rPr>
              <a:t> ve 41. minutě Michal </a:t>
            </a:r>
            <a:r>
              <a:rPr lang="cs-CZ" sz="1000" b="0" dirty="0" err="1">
                <a:latin typeface="Arial" panose="020B0604020202020204" pitchFamily="34" charset="0"/>
                <a:ea typeface="Calibri" panose="020F0502020204030204" pitchFamily="34" charset="0"/>
                <a:cs typeface="Arial" panose="020B0604020202020204" pitchFamily="34" charset="0"/>
              </a:rPr>
              <a:t>Hamšík</a:t>
            </a:r>
            <a:r>
              <a:rPr lang="cs-CZ" sz="1000" b="0" dirty="0">
                <a:latin typeface="Arial" panose="020B0604020202020204" pitchFamily="34" charset="0"/>
                <a:ea typeface="Calibri" panose="020F0502020204030204" pitchFamily="34" charset="0"/>
                <a:cs typeface="Arial" panose="020B0604020202020204" pitchFamily="34" charset="0"/>
              </a:rPr>
              <a:t> a na ukazateli se objevilo 7:1. Levačka Jana Fibicha přinesla přírůstek  gólů na 8:1 v 50. minutě. Za dalších 60 vteřin se šestnáctkou jak vítr prohnal </a:t>
            </a:r>
            <a:r>
              <a:rPr lang="cs-CZ" sz="1000" b="0" dirty="0" err="1">
                <a:latin typeface="Arial" panose="020B0604020202020204" pitchFamily="34" charset="0"/>
                <a:ea typeface="Calibri" panose="020F0502020204030204" pitchFamily="34" charset="0"/>
                <a:cs typeface="Arial" panose="020B0604020202020204" pitchFamily="34" charset="0"/>
              </a:rPr>
              <a:t>Kušpál</a:t>
            </a:r>
            <a:r>
              <a:rPr lang="cs-CZ" sz="1000" b="0" dirty="0">
                <a:latin typeface="Arial" panose="020B0604020202020204" pitchFamily="34" charset="0"/>
                <a:ea typeface="Calibri" panose="020F0502020204030204" pitchFamily="34" charset="0"/>
                <a:cs typeface="Arial" panose="020B0604020202020204" pitchFamily="34" charset="0"/>
              </a:rPr>
              <a:t> a branka na 9:1 byla na světě. Desítku  otevřel Jirka Vokoun po hodině hry. Krásných 11:1 si vzal na starost Miloš Vála. Uvítací ceremoniál pro Jirku Vokouna připravila Hoštka v 64. minutě. Všichni se uklonili a nechali zvýšit na 12:1. Na třináctku se vypsala prémie a trvalo to celých 14 minut, než se jí diváci dočkali. Zasloužil se o ni dnešní nejlepší střelec Miloš Vála. Štětí drží 2. místo, ale jiná káva čeká </a:t>
            </a:r>
            <a:r>
              <a:rPr lang="cs-CZ" sz="1000" b="0" dirty="0" err="1">
                <a:latin typeface="Arial" panose="020B0604020202020204" pitchFamily="34" charset="0"/>
                <a:ea typeface="Calibri" panose="020F0502020204030204" pitchFamily="34" charset="0"/>
                <a:cs typeface="Arial" panose="020B0604020202020204" pitchFamily="34" charset="0"/>
              </a:rPr>
              <a:t>Sepap</a:t>
            </a:r>
            <a:r>
              <a:rPr lang="cs-CZ" sz="1000" b="0" dirty="0">
                <a:latin typeface="Arial" panose="020B0604020202020204" pitchFamily="34" charset="0"/>
                <a:ea typeface="Calibri" panose="020F0502020204030204" pitchFamily="34" charset="0"/>
                <a:cs typeface="Arial" panose="020B0604020202020204" pitchFamily="34" charset="0"/>
              </a:rPr>
              <a:t> v úterý 1. května v 17:30. kdy do Štětí přijede TIGO 1996 a to má stejně bodů jako Štětí.</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Vála 4. Vacek 2, Vokoun 2, </a:t>
            </a:r>
            <a:r>
              <a:rPr lang="cs-CZ" sz="1000" b="0" dirty="0" err="1">
                <a:latin typeface="Arial" panose="020B0604020202020204" pitchFamily="34" charset="0"/>
                <a:ea typeface="Calibri" panose="020F0502020204030204" pitchFamily="34" charset="0"/>
                <a:cs typeface="Arial" panose="020B0604020202020204" pitchFamily="34" charset="0"/>
              </a:rPr>
              <a:t>Kušpál</a:t>
            </a:r>
            <a:r>
              <a:rPr lang="cs-CZ" sz="1000" b="0" dirty="0">
                <a:latin typeface="Arial" panose="020B0604020202020204" pitchFamily="34" charset="0"/>
                <a:ea typeface="Calibri" panose="020F0502020204030204" pitchFamily="34" charset="0"/>
                <a:cs typeface="Arial" panose="020B0604020202020204" pitchFamily="34" charset="0"/>
              </a:rPr>
              <a:t> 2, Fibich 2, </a:t>
            </a:r>
            <a:r>
              <a:rPr lang="cs-CZ" sz="1000" b="0" dirty="0" err="1">
                <a:latin typeface="Arial" panose="020B0604020202020204" pitchFamily="34" charset="0"/>
                <a:ea typeface="Calibri" panose="020F0502020204030204" pitchFamily="34" charset="0"/>
                <a:cs typeface="Arial" panose="020B0604020202020204" pitchFamily="34" charset="0"/>
              </a:rPr>
              <a:t>Hamšík</a:t>
            </a:r>
            <a:r>
              <a:rPr lang="cs-CZ" sz="1000" b="0" dirty="0">
                <a:latin typeface="Arial" panose="020B0604020202020204" pitchFamily="34" charset="0"/>
                <a:ea typeface="Calibri" panose="020F0502020204030204" pitchFamily="34" charset="0"/>
                <a:cs typeface="Arial" panose="020B0604020202020204" pitchFamily="34" charset="0"/>
              </a:rPr>
              <a:t> 1</a:t>
            </a: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Bílek-Božík, Jan </a:t>
            </a:r>
            <a:r>
              <a:rPr lang="cs-CZ" sz="1000" b="0" dirty="0" err="1">
                <a:latin typeface="Arial" panose="020B0604020202020204" pitchFamily="34" charset="0"/>
                <a:ea typeface="Calibri" panose="020F0502020204030204" pitchFamily="34" charset="0"/>
                <a:cs typeface="Arial" panose="020B0604020202020204" pitchFamily="34" charset="0"/>
              </a:rPr>
              <a:t>Čertmák</a:t>
            </a:r>
            <a:r>
              <a:rPr lang="cs-CZ" sz="1000" b="0" dirty="0">
                <a:latin typeface="Arial" panose="020B0604020202020204" pitchFamily="34" charset="0"/>
                <a:ea typeface="Calibri" panose="020F0502020204030204" pitchFamily="34" charset="0"/>
                <a:cs typeface="Arial" panose="020B0604020202020204" pitchFamily="34" charset="0"/>
              </a:rPr>
              <a:t>, Fibich, </a:t>
            </a:r>
            <a:r>
              <a:rPr lang="cs-CZ" sz="1000" b="0" dirty="0" err="1">
                <a:latin typeface="Arial" panose="020B0604020202020204" pitchFamily="34" charset="0"/>
                <a:ea typeface="Calibri" panose="020F0502020204030204" pitchFamily="34" charset="0"/>
                <a:cs typeface="Arial" panose="020B0604020202020204" pitchFamily="34" charset="0"/>
              </a:rPr>
              <a:t>Guzi</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Hamšík</a:t>
            </a:r>
            <a:r>
              <a:rPr lang="cs-CZ" sz="1000" b="0" dirty="0">
                <a:latin typeface="Arial" panose="020B0604020202020204" pitchFamily="34" charset="0"/>
                <a:ea typeface="Calibri" panose="020F0502020204030204" pitchFamily="34" charset="0"/>
                <a:cs typeface="Arial" panose="020B0604020202020204" pitchFamily="34" charset="0"/>
              </a:rPr>
              <a:t>, Jerman, Jonák, </a:t>
            </a:r>
            <a:endParaRPr lang="cs-CZ" sz="1000" b="0" dirty="0" smtClean="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smtClean="0">
                <a:latin typeface="Arial" panose="020B0604020202020204" pitchFamily="34" charset="0"/>
                <a:ea typeface="Calibri" panose="020F0502020204030204" pitchFamily="34" charset="0"/>
                <a:cs typeface="Arial" panose="020B0604020202020204" pitchFamily="34" charset="0"/>
              </a:rPr>
              <a:t>               Kratochvíl</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Kušpál</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smtClean="0">
                <a:latin typeface="Arial" panose="020B0604020202020204" pitchFamily="34" charset="0"/>
                <a:ea typeface="Calibri" panose="020F0502020204030204" pitchFamily="34" charset="0"/>
                <a:cs typeface="Arial" panose="020B0604020202020204" pitchFamily="34" charset="0"/>
              </a:rPr>
              <a:t> </a:t>
            </a:r>
            <a:r>
              <a:rPr lang="cs-CZ" sz="1000" b="0" dirty="0" err="1" smtClean="0">
                <a:latin typeface="Arial" panose="020B0604020202020204" pitchFamily="34" charset="0"/>
                <a:ea typeface="Calibri" panose="020F0502020204030204" pitchFamily="34" charset="0"/>
                <a:cs typeface="Arial" panose="020B0604020202020204" pitchFamily="34" charset="0"/>
              </a:rPr>
              <a:t>Páviš</a:t>
            </a:r>
            <a:r>
              <a:rPr lang="cs-CZ" sz="1000" b="0" dirty="0">
                <a:latin typeface="Arial" panose="020B0604020202020204" pitchFamily="34" charset="0"/>
                <a:ea typeface="Calibri" panose="020F0502020204030204" pitchFamily="34" charset="0"/>
                <a:cs typeface="Arial" panose="020B0604020202020204" pitchFamily="34" charset="0"/>
              </a:rPr>
              <a:t>, Tyle, Vacek, Vála, Vokoun</a:t>
            </a:r>
          </a:p>
          <a:p>
            <a:pPr algn="just">
              <a:lnSpc>
                <a:spcPct val="107000"/>
              </a:lnSpc>
              <a:spcAft>
                <a:spcPts val="0"/>
              </a:spcAft>
            </a:pPr>
            <a:r>
              <a:rPr lang="cs-CZ" sz="1000" b="0" u="sng" dirty="0" err="1">
                <a:latin typeface="Arial" panose="020B0604020202020204" pitchFamily="34" charset="0"/>
                <a:ea typeface="Calibri" panose="020F0502020204030204" pitchFamily="34" charset="0"/>
                <a:cs typeface="Arial" panose="020B0604020202020204" pitchFamily="34" charset="0"/>
              </a:rPr>
              <a:t>Manager</a:t>
            </a:r>
            <a:r>
              <a:rPr lang="cs-CZ" sz="1000" b="0" u="sng" dirty="0">
                <a:latin typeface="Arial" panose="020B0604020202020204" pitchFamily="34" charset="0"/>
                <a:ea typeface="Calibri" panose="020F0502020204030204" pitchFamily="34" charset="0"/>
                <a:cs typeface="Arial" panose="020B0604020202020204" pitchFamily="34" charset="0"/>
              </a:rPr>
              <a:t>:</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M.Šťastný</a:t>
            </a:r>
            <a:endParaRPr lang="cs-CZ" sz="1000" b="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A.Andrle-M.Toráč</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smtClean="0">
                <a:latin typeface="Arial" panose="020B0604020202020204" pitchFamily="34" charset="0"/>
                <a:ea typeface="Calibri" panose="020F0502020204030204" pitchFamily="34" charset="0"/>
                <a:cs typeface="Arial" panose="020B0604020202020204" pitchFamily="34" charset="0"/>
              </a:rPr>
              <a:t>F.Svoboda</a:t>
            </a:r>
            <a:endParaRPr lang="cs-CZ" sz="1000" b="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88175" y="1027113"/>
            <a:ext cx="181794" cy="279164"/>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891687" y="7004455"/>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4</a:t>
            </a:r>
          </a:p>
        </p:txBody>
      </p:sp>
      <p:sp>
        <p:nvSpPr>
          <p:cNvPr id="11" name="TextovéPole 10"/>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endParaRPr lang="cs-CZ" sz="800" dirty="0">
              <a:latin typeface="Bookman Old Style" pitchFamily="18" charset="0"/>
            </a:endParaRPr>
          </a:p>
        </p:txBody>
      </p:sp>
      <p:pic>
        <p:nvPicPr>
          <p:cNvPr id="1026" name="Picture 14"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1466850"/>
            <a:ext cx="909637"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666875"/>
            <a:ext cx="909637"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866900"/>
            <a:ext cx="909637"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2066925"/>
            <a:ext cx="909637"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866775"/>
            <a:ext cx="909637"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066800"/>
            <a:ext cx="909637"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1266825"/>
            <a:ext cx="909637"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sp>
        <p:nvSpPr>
          <p:cNvPr id="3" name="TextovéPole 2"/>
          <p:cNvSpPr txBox="1"/>
          <p:nvPr/>
        </p:nvSpPr>
        <p:spPr>
          <a:xfrm>
            <a:off x="5493522" y="907799"/>
            <a:ext cx="4680520" cy="5978560"/>
          </a:xfrm>
          <a:prstGeom prst="rect">
            <a:avLst/>
          </a:prstGeom>
          <a:noFill/>
          <a:effectLst>
            <a:softEdge rad="0"/>
          </a:effectLst>
        </p:spPr>
        <p:txBody>
          <a:bodyPr wrap="square" rtlCol="0">
            <a:spAutoFit/>
          </a:bodyPr>
          <a:lstStyle/>
          <a:p>
            <a:pPr algn="ctr"/>
            <a:r>
              <a:rPr lang="cs-CZ" sz="1800" u="sng" dirty="0" err="1" smtClean="0">
                <a:latin typeface="Arial Black" panose="020B0A04020102020204" pitchFamily="34" charset="0"/>
              </a:rPr>
              <a:t>Sepap</a:t>
            </a:r>
            <a:r>
              <a:rPr lang="cs-CZ" sz="1800" u="sng" dirty="0" smtClean="0">
                <a:latin typeface="Arial Black" panose="020B0A04020102020204" pitchFamily="34" charset="0"/>
              </a:rPr>
              <a:t> Štětí – </a:t>
            </a:r>
            <a:r>
              <a:rPr lang="cs-CZ" sz="1800" u="sng" dirty="0">
                <a:latin typeface="Arial Black" panose="020B0A04020102020204" pitchFamily="34" charset="0"/>
              </a:rPr>
              <a:t>TIGO </a:t>
            </a:r>
            <a:r>
              <a:rPr lang="cs-CZ" sz="1800" u="sng" dirty="0" smtClean="0">
                <a:latin typeface="Arial Black" panose="020B0A04020102020204" pitchFamily="34" charset="0"/>
              </a:rPr>
              <a:t>Nučnice 1996</a:t>
            </a:r>
          </a:p>
          <a:p>
            <a:pPr algn="ctr"/>
            <a:r>
              <a:rPr lang="cs-CZ" sz="1800" u="sng" dirty="0" smtClean="0">
                <a:latin typeface="Arial Black" panose="020B0A04020102020204" pitchFamily="34" charset="0"/>
              </a:rPr>
              <a:t>0:3(0:1) </a:t>
            </a:r>
            <a:r>
              <a:rPr lang="cs-CZ" sz="1600" u="sng" dirty="0" smtClean="0">
                <a:latin typeface="Arial Black" panose="020B0A04020102020204" pitchFamily="34" charset="0"/>
              </a:rPr>
              <a:t>1.5.2018 dohrávka 10. kola</a:t>
            </a:r>
          </a:p>
          <a:p>
            <a:pPr algn="just"/>
            <a:r>
              <a:rPr lang="cs-CZ" sz="1050" b="0" dirty="0" smtClean="0">
                <a:latin typeface="Arial" panose="020B0604020202020204" pitchFamily="34" charset="0"/>
                <a:cs typeface="Arial" panose="020B0604020202020204" pitchFamily="34" charset="0"/>
              </a:rPr>
              <a:t>Zápas o 2. místo v tabulce  se měl původně hrát už jako úvodní jarní kolo, ale z důvodu deště a srážek soupeř požádal o přeložení a my jsme vyhověli. Vyvolalo to diskuse zda to bylo správné rozhodnutí, protože přicházely hlášky, že to bylo spíše z důvodu malého počtu hráčů </a:t>
            </a:r>
            <a:r>
              <a:rPr lang="cs-CZ" sz="1050" b="0" dirty="0" err="1" smtClean="0">
                <a:latin typeface="Arial" panose="020B0604020202020204" pitchFamily="34" charset="0"/>
                <a:cs typeface="Arial" panose="020B0604020202020204" pitchFamily="34" charset="0"/>
              </a:rPr>
              <a:t>Tiga</a:t>
            </a:r>
            <a:r>
              <a:rPr lang="cs-CZ" sz="1050" b="0" dirty="0" smtClean="0">
                <a:latin typeface="Arial" panose="020B0604020202020204" pitchFamily="34" charset="0"/>
                <a:cs typeface="Arial" panose="020B0604020202020204" pitchFamily="34" charset="0"/>
              </a:rPr>
              <a:t>. V den státního svátku ale chyběly naopak některé stálé tváře týmu </a:t>
            </a:r>
            <a:r>
              <a:rPr lang="cs-CZ" sz="1050" b="0" dirty="0" err="1" smtClean="0">
                <a:latin typeface="Arial" panose="020B0604020202020204" pitchFamily="34" charset="0"/>
                <a:cs typeface="Arial" panose="020B0604020202020204" pitchFamily="34" charset="0"/>
              </a:rPr>
              <a:t>Sepapu</a:t>
            </a:r>
            <a:r>
              <a:rPr lang="cs-CZ" sz="1050" b="0" dirty="0" smtClean="0">
                <a:latin typeface="Arial" panose="020B0604020202020204" pitchFamily="34" charset="0"/>
                <a:cs typeface="Arial" panose="020B0604020202020204" pitchFamily="34" charset="0"/>
              </a:rPr>
              <a:t>. Už úvodní minuty ukazovaly, že to dnes žádná velká fotbalová přestřelka nebude.  Začali jsme svěže, soupeře jsme aktivně napadali a v úvodu měli i šanci na otevření skóre. Na hrotu měl náš soupeř známou tvář Lukáše Stejskala, který několik let působil i ve Štětí a vydobyl si zde postavení jednoho z nejlepších střelců.  A právě ohlídat Lukáše bylo alfou a omegou utkání. V 15. minutí se to však    nepovedlo a i když Standa Procházka v brance dělal co mohl, tak vedení hostů 1:0 nezabránil.  V dalším průběhu prvního poločasu jsme se do hry ještě více zakousli, ale co bylo platné, že balón byl spíše na našich kopačkách, když šance nepřicházela a pozorně bránící soupeř nás zastavoval ještě před čarou velkého vápna. Na úvod druhého poločasu zasáhla naše mužstvo další rána. Soupeř rychle rozehrál  nedovolený zákrok ve středu hřiště a než jsme postavili obranou zeď, tak skončil míč za zády Standy Procházky. Nepříjemná záležitost v době, kdy jsme se chystali k nástupu v cestě za vyrovnáním. Hosté se v osmi zatáhli do vlastní vápna, vepředu nechali dvě své </a:t>
            </a:r>
            <a:r>
              <a:rPr lang="cs-CZ" sz="1050" b="0" dirty="0" err="1" smtClean="0">
                <a:latin typeface="Arial" panose="020B0604020202020204" pitchFamily="34" charset="0"/>
                <a:cs typeface="Arial" panose="020B0604020202020204" pitchFamily="34" charset="0"/>
              </a:rPr>
              <a:t>rychlonožky</a:t>
            </a:r>
            <a:r>
              <a:rPr lang="cs-CZ" sz="1050" b="0" dirty="0" smtClean="0">
                <a:latin typeface="Arial" panose="020B0604020202020204" pitchFamily="34" charset="0"/>
                <a:cs typeface="Arial" panose="020B0604020202020204" pitchFamily="34" charset="0"/>
              </a:rPr>
              <a:t> a my stáli před úkolem zdolávat tento obranný val. Moc se nám to ale nedařilo. V řeči čísel jsme měli míč pod kontrolou v takových 65%, ale na to se ve fotbale nehraje. Rozhodují góly a k těm je třeba si vypracovat nějaké ty šance. To se nám ale moc nedařilo. Taktika hostům vycházela a 10 minut před koncem udeřili potřetí a branka na 3:0 byla tou rozhodující.  V závěru jsme ještě 2 náznaky na korigování výsledku měli, ale smrtící úder z toho nebyl. Výhra hostů byla zasloužená. Své přednosti dokázali využít a naše platonická převaha v poli k úspěchu nevedla. </a:t>
            </a:r>
          </a:p>
          <a:p>
            <a:r>
              <a:rPr lang="cs-CZ" sz="1050" b="0" u="sng" dirty="0" smtClean="0">
                <a:latin typeface="Arial" panose="020B0604020202020204" pitchFamily="34" charset="0"/>
                <a:cs typeface="Arial" panose="020B0604020202020204" pitchFamily="34" charset="0"/>
              </a:rPr>
              <a:t>Sestava</a:t>
            </a:r>
            <a:r>
              <a:rPr lang="cs-CZ" sz="1050" b="0" u="sng" dirty="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V.Procházka-P.Kratochvíl</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P.Čermák</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R.Paviš</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J.Vokoun</a:t>
            </a:r>
            <a:r>
              <a:rPr lang="cs-CZ" sz="1050" b="0" dirty="0" smtClean="0">
                <a:latin typeface="Arial" panose="020B0604020202020204" pitchFamily="34" charset="0"/>
                <a:cs typeface="Arial" panose="020B0604020202020204" pitchFamily="34" charset="0"/>
              </a:rPr>
              <a:t> </a:t>
            </a:r>
          </a:p>
          <a:p>
            <a:r>
              <a:rPr lang="cs-CZ" sz="1050" b="0" dirty="0">
                <a:latin typeface="Arial" panose="020B0604020202020204" pitchFamily="34" charset="0"/>
                <a:cs typeface="Arial" panose="020B0604020202020204" pitchFamily="34" charset="0"/>
              </a:rPr>
              <a:t> </a:t>
            </a:r>
            <a:r>
              <a:rPr lang="cs-CZ" sz="1050" b="0" dirty="0" smtClean="0">
                <a:latin typeface="Arial" panose="020B0604020202020204" pitchFamily="34" charset="0"/>
                <a:cs typeface="Arial" panose="020B0604020202020204" pitchFamily="34" charset="0"/>
              </a:rPr>
              <a:t>               sen.,</a:t>
            </a:r>
            <a:r>
              <a:rPr lang="cs-CZ" sz="1050" b="0" dirty="0" err="1" smtClean="0">
                <a:latin typeface="Arial" panose="020B0604020202020204" pitchFamily="34" charset="0"/>
                <a:cs typeface="Arial" panose="020B0604020202020204" pitchFamily="34" charset="0"/>
              </a:rPr>
              <a:t>P.Božík</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L.Arazim</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J.Arazim</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J.Jonák</a:t>
            </a:r>
            <a:r>
              <a:rPr lang="cs-CZ" sz="1050" b="0" dirty="0" smtClean="0">
                <a:latin typeface="Arial" panose="020B0604020202020204" pitchFamily="34" charset="0"/>
                <a:cs typeface="Arial" panose="020B0604020202020204" pitchFamily="34" charset="0"/>
              </a:rPr>
              <a:t>, Jan </a:t>
            </a:r>
            <a:r>
              <a:rPr lang="cs-CZ" sz="1050" b="0" dirty="0" err="1" smtClean="0">
                <a:latin typeface="Arial" panose="020B0604020202020204" pitchFamily="34" charset="0"/>
                <a:cs typeface="Arial" panose="020B0604020202020204" pitchFamily="34" charset="0"/>
              </a:rPr>
              <a:t>Arazim</a:t>
            </a:r>
            <a:r>
              <a:rPr lang="cs-CZ" sz="1050" b="0" dirty="0" smtClean="0">
                <a:latin typeface="Arial" panose="020B0604020202020204" pitchFamily="34" charset="0"/>
                <a:cs typeface="Arial" panose="020B0604020202020204" pitchFamily="34" charset="0"/>
              </a:rPr>
              <a:t>, </a:t>
            </a:r>
          </a:p>
          <a:p>
            <a:r>
              <a:rPr lang="cs-CZ" sz="1050" b="0" dirty="0">
                <a:latin typeface="Arial" panose="020B0604020202020204" pitchFamily="34" charset="0"/>
                <a:cs typeface="Arial" panose="020B0604020202020204" pitchFamily="34" charset="0"/>
              </a:rPr>
              <a:t> </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R.Švejdar</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M.Vála</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D.Jerman</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M.Hamšík</a:t>
            </a:r>
            <a:endParaRPr lang="cs-CZ" sz="1050" b="0" dirty="0" smtClean="0">
              <a:latin typeface="Arial" panose="020B0604020202020204" pitchFamily="34" charset="0"/>
              <a:cs typeface="Arial" panose="020B0604020202020204" pitchFamily="34" charset="0"/>
            </a:endParaRPr>
          </a:p>
          <a:p>
            <a:r>
              <a:rPr lang="cs-CZ" sz="1050" b="0" u="sng" dirty="0" err="1" smtClean="0">
                <a:latin typeface="Arial" panose="020B0604020202020204" pitchFamily="34" charset="0"/>
                <a:cs typeface="Arial" panose="020B0604020202020204" pitchFamily="34" charset="0"/>
              </a:rPr>
              <a:t>Manager</a:t>
            </a:r>
            <a:r>
              <a:rPr lang="cs-CZ" sz="1050" b="0" u="sng"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M.Šťastný</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J.Tyle</a:t>
            </a:r>
            <a:endParaRPr lang="cs-CZ" sz="1050" b="0" dirty="0" smtClean="0">
              <a:latin typeface="Arial" panose="020B0604020202020204" pitchFamily="34" charset="0"/>
              <a:cs typeface="Arial" panose="020B0604020202020204" pitchFamily="34" charset="0"/>
            </a:endParaRPr>
          </a:p>
          <a:p>
            <a:r>
              <a:rPr lang="cs-CZ" sz="1050" b="0" u="sng" dirty="0" smtClean="0">
                <a:latin typeface="Arial" panose="020B0604020202020204" pitchFamily="34" charset="0"/>
                <a:cs typeface="Arial" panose="020B0604020202020204" pitchFamily="34" charset="0"/>
              </a:rPr>
              <a:t>Rozhodčí</a:t>
            </a:r>
            <a:r>
              <a:rPr lang="cs-CZ" sz="1050" b="0" dirty="0" smtClean="0">
                <a:latin typeface="Arial" panose="020B0604020202020204" pitchFamily="34" charset="0"/>
                <a:cs typeface="Arial" panose="020B0604020202020204" pitchFamily="34" charset="0"/>
              </a:rPr>
              <a:t>: </a:t>
            </a:r>
            <a:r>
              <a:rPr lang="cs-CZ" sz="1050" b="0" dirty="0" err="1" smtClean="0">
                <a:latin typeface="Arial" panose="020B0604020202020204" pitchFamily="34" charset="0"/>
                <a:cs typeface="Arial" panose="020B0604020202020204" pitchFamily="34" charset="0"/>
              </a:rPr>
              <a:t>M.Prágl</a:t>
            </a:r>
            <a:r>
              <a:rPr lang="cs-CZ" sz="1050" b="0" dirty="0" smtClean="0">
                <a:latin typeface="Arial" panose="020B0604020202020204" pitchFamily="34" charset="0"/>
                <a:cs typeface="Arial" panose="020B0604020202020204" pitchFamily="34" charset="0"/>
              </a:rPr>
              <a:t>     50 diváků</a:t>
            </a:r>
            <a:endParaRPr lang="cs-CZ" sz="1050" b="0" dirty="0">
              <a:latin typeface="Arial" panose="020B0604020202020204" pitchFamily="34" charset="0"/>
              <a:cs typeface="Arial" panose="020B0604020202020204" pitchFamily="34" charset="0"/>
            </a:endParaRPr>
          </a:p>
        </p:txBody>
      </p:sp>
      <p:sp>
        <p:nvSpPr>
          <p:cNvPr id="5" name="TextovéPole 4"/>
          <p:cNvSpPr txBox="1"/>
          <p:nvPr/>
        </p:nvSpPr>
        <p:spPr>
          <a:xfrm>
            <a:off x="10085890" y="1813026"/>
            <a:ext cx="184731" cy="400110"/>
          </a:xfrm>
          <a:prstGeom prst="rect">
            <a:avLst/>
          </a:prstGeom>
          <a:solidFill>
            <a:srgbClr val="99FFCC"/>
          </a:solidFill>
          <a:effectLst>
            <a:glow rad="101600">
              <a:srgbClr val="FFFF66">
                <a:alpha val="40000"/>
              </a:srgbClr>
            </a:glow>
            <a:softEdge rad="241300"/>
          </a:effectLst>
        </p:spPr>
        <p:txBody>
          <a:bodyPr wrap="none" rtlCol="0">
            <a:spAutoFit/>
          </a:bodyPr>
          <a:lstStyle/>
          <a:p>
            <a:pPr algn="ctr"/>
            <a:endParaRPr lang="cs-CZ" sz="2000" dirty="0" smtClean="0">
              <a:latin typeface="Arial Black" panose="020B0A04020102020204" pitchFamily="34" charset="0"/>
            </a:endParaRPr>
          </a:p>
        </p:txBody>
      </p:sp>
      <p:sp>
        <p:nvSpPr>
          <p:cNvPr id="2" name="TextovéPole 1"/>
          <p:cNvSpPr txBox="1"/>
          <p:nvPr/>
        </p:nvSpPr>
        <p:spPr>
          <a:xfrm>
            <a:off x="199259" y="1891308"/>
            <a:ext cx="4539976" cy="3785652"/>
          </a:xfrm>
          <a:prstGeom prst="rect">
            <a:avLst/>
          </a:prstGeom>
          <a:pattFill prst="smConfetti">
            <a:fgClr>
              <a:srgbClr val="99FFCC"/>
            </a:fgClr>
            <a:bgClr>
              <a:schemeClr val="bg1"/>
            </a:bgClr>
          </a:pattFill>
          <a:ln w="22225">
            <a:solidFill>
              <a:srgbClr val="FFC000"/>
            </a:solidFill>
          </a:ln>
          <a:effectLst>
            <a:glow>
              <a:srgbClr val="FFFF66">
                <a:alpha val="40000"/>
              </a:srgbClr>
            </a:glow>
            <a:softEdge rad="0"/>
          </a:effectLst>
        </p:spPr>
        <p:txBody>
          <a:bodyPr wrap="square" rtlCol="0">
            <a:spAutoFit/>
          </a:bodyPr>
          <a:lstStyle/>
          <a:p>
            <a:pPr algn="just"/>
            <a:r>
              <a:rPr lang="cs-CZ" dirty="0" smtClean="0">
                <a:latin typeface="Bookman Old Style" panose="02050604050505020204" pitchFamily="18" charset="0"/>
              </a:rPr>
              <a:t>Když se řekne </a:t>
            </a:r>
            <a:r>
              <a:rPr lang="cs-CZ" dirty="0" err="1" smtClean="0">
                <a:latin typeface="Bookman Old Style" panose="02050604050505020204" pitchFamily="18" charset="0"/>
              </a:rPr>
              <a:t>Brná</a:t>
            </a:r>
            <a:r>
              <a:rPr lang="cs-CZ" dirty="0" smtClean="0">
                <a:latin typeface="Bookman Old Style" panose="02050604050505020204" pitchFamily="18" charset="0"/>
              </a:rPr>
              <a:t>, tak si mnozí řeknou termální koupaliště blízko Labe na cestě z Litoměřicích do Ústí </a:t>
            </a:r>
            <a:r>
              <a:rPr lang="cs-CZ" dirty="0" err="1" smtClean="0">
                <a:latin typeface="Bookman Old Style" panose="02050604050505020204" pitchFamily="18" charset="0"/>
              </a:rPr>
              <a:t>n.L.</a:t>
            </a:r>
            <a:r>
              <a:rPr lang="cs-CZ" dirty="0" smtClean="0">
                <a:latin typeface="Bookman Old Style" panose="02050604050505020204" pitchFamily="18" charset="0"/>
              </a:rPr>
              <a:t> V posledních letech se však o </a:t>
            </a:r>
            <a:r>
              <a:rPr lang="cs-CZ" dirty="0" err="1" smtClean="0">
                <a:latin typeface="Bookman Old Style" panose="02050604050505020204" pitchFamily="18" charset="0"/>
              </a:rPr>
              <a:t>Brné</a:t>
            </a:r>
            <a:r>
              <a:rPr lang="cs-CZ" dirty="0" smtClean="0">
                <a:latin typeface="Bookman Old Style" panose="02050604050505020204" pitchFamily="18" charset="0"/>
              </a:rPr>
              <a:t> mluví i v souvislosti s fotbalem. Druhým rokem zde hrají Ústecký přebor a zájem o fotbal je zde velký. Ještě v jedné souvislosti si zdejší fotbal můžeme spojit se Štětím a to se jménem Jan Králík. Hlavní tahoun týmu, který je i nejlepším střelcem týmu, a  když se mu daří, tak většinou i mužstvo dosahuje úspěchu. Okusil první ligu ve Slovanu Bratislava a v Ústí </a:t>
            </a:r>
            <a:r>
              <a:rPr lang="cs-CZ" dirty="0" err="1" smtClean="0">
                <a:latin typeface="Bookman Old Style" panose="02050604050505020204" pitchFamily="18" charset="0"/>
              </a:rPr>
              <a:t>n.L.</a:t>
            </a:r>
            <a:r>
              <a:rPr lang="cs-CZ" dirty="0" smtClean="0">
                <a:latin typeface="Bookman Old Style" panose="02050604050505020204" pitchFamily="18" charset="0"/>
              </a:rPr>
              <a:t> hrával druhou ligu. Proč se o tom zmiňujeme? Protože jeho kořeny sahají do Štětí. Otec Jan Králík fotbalově vyrůstal až do dorosteneckého věku ve Štětí a pamětníci si určitě vzpomínají. </a:t>
            </a:r>
            <a:r>
              <a:rPr lang="cs-CZ" dirty="0" err="1" smtClean="0">
                <a:latin typeface="Bookman Old Style" panose="02050604050505020204" pitchFamily="18" charset="0"/>
              </a:rPr>
              <a:t>Brná</a:t>
            </a:r>
            <a:r>
              <a:rPr lang="cs-CZ" dirty="0" smtClean="0">
                <a:latin typeface="Bookman Old Style" panose="02050604050505020204" pitchFamily="18" charset="0"/>
              </a:rPr>
              <a:t> v loňském roce skončila na 12. místě přeboru a i letos dlouho okupovala horní polovinu tabulky. Na jaře už tak úspěšná není a v pořadí se propadla dolů. Nic to ale nemění na věci, že do Štětí přijel tým, který bude bojovat a jedině maximální koncentrace na hru přinese úspěch a vítězství.    </a:t>
            </a:r>
          </a:p>
        </p:txBody>
      </p:sp>
      <p:sp>
        <p:nvSpPr>
          <p:cNvPr id="4" name="TextovéPole 3"/>
          <p:cNvSpPr txBox="1"/>
          <p:nvPr/>
        </p:nvSpPr>
        <p:spPr>
          <a:xfrm>
            <a:off x="202731" y="105624"/>
            <a:ext cx="4536504" cy="1569660"/>
          </a:xfrm>
          <a:prstGeom prst="rect">
            <a:avLst/>
          </a:prstGeom>
          <a:gradFill>
            <a:gsLst>
              <a:gs pos="29000">
                <a:srgbClr val="33CC33"/>
              </a:gs>
              <a:gs pos="82000">
                <a:schemeClr val="bg1"/>
              </a:gs>
            </a:gsLst>
            <a:lin ang="5400000" scaled="1"/>
          </a:gradFill>
          <a:ln w="82550">
            <a:solidFill>
              <a:srgbClr val="FF7C80"/>
            </a:solidFill>
            <a:prstDash val="lgDashDot"/>
          </a:ln>
          <a:effectLst>
            <a:glow>
              <a:srgbClr val="FFFF66">
                <a:alpha val="40000"/>
              </a:srgbClr>
            </a:glow>
            <a:softEdge rad="0"/>
          </a:effectLst>
        </p:spPr>
        <p:txBody>
          <a:bodyPr wrap="square" rtlCol="0">
            <a:spAutoFit/>
          </a:bodyPr>
          <a:lstStyle/>
          <a:p>
            <a:pPr algn="ctr"/>
            <a:r>
              <a:rPr lang="cs-CZ" sz="4800" dirty="0" smtClean="0">
                <a:ln w="38100">
                  <a:solidFill>
                    <a:srgbClr val="0000FF"/>
                  </a:solidFill>
                </a:ln>
                <a:solidFill>
                  <a:srgbClr val="C4C01E"/>
                </a:solidFill>
                <a:latin typeface="Goudy Stout" panose="0202090407030B020401" pitchFamily="18" charset="0"/>
              </a:rPr>
              <a:t>SK   </a:t>
            </a:r>
          </a:p>
          <a:p>
            <a:pPr algn="ctr"/>
            <a:r>
              <a:rPr lang="cs-CZ" sz="4800" dirty="0">
                <a:ln w="38100">
                  <a:solidFill>
                    <a:srgbClr val="0000FF"/>
                  </a:solidFill>
                </a:ln>
                <a:solidFill>
                  <a:srgbClr val="C4C01E"/>
                </a:solidFill>
                <a:latin typeface="Goudy Stout" panose="0202090407030B020401" pitchFamily="18" charset="0"/>
              </a:rPr>
              <a:t> </a:t>
            </a:r>
            <a:r>
              <a:rPr lang="cs-CZ" sz="4800" dirty="0" smtClean="0">
                <a:ln w="38100">
                  <a:solidFill>
                    <a:srgbClr val="0000FF"/>
                  </a:solidFill>
                </a:ln>
                <a:solidFill>
                  <a:srgbClr val="C4C01E"/>
                </a:solidFill>
                <a:latin typeface="Goudy Stout" panose="0202090407030B020401" pitchFamily="18" charset="0"/>
              </a:rPr>
              <a:t>   </a:t>
            </a:r>
            <a:r>
              <a:rPr lang="cs-CZ" sz="4800" dirty="0" err="1" smtClean="0">
                <a:ln w="38100">
                  <a:solidFill>
                    <a:srgbClr val="0000FF"/>
                  </a:solidFill>
                </a:ln>
                <a:solidFill>
                  <a:srgbClr val="C4C01E"/>
                </a:solidFill>
                <a:latin typeface="Goudy Stout" panose="0202090407030B020401" pitchFamily="18" charset="0"/>
              </a:rPr>
              <a:t>Brná</a:t>
            </a:r>
            <a:endParaRPr lang="cs-CZ" sz="4800" dirty="0" smtClean="0">
              <a:ln w="38100">
                <a:solidFill>
                  <a:srgbClr val="0000FF"/>
                </a:solidFill>
              </a:ln>
              <a:solidFill>
                <a:srgbClr val="C4C01E"/>
              </a:solidFill>
              <a:latin typeface="Goudy Stout" panose="0202090407030B020401" pitchFamily="18" charset="0"/>
            </a:endParaRPr>
          </a:p>
        </p:txBody>
      </p:sp>
      <p:sp>
        <p:nvSpPr>
          <p:cNvPr id="6" name="TextovéPole 5"/>
          <p:cNvSpPr txBox="1"/>
          <p:nvPr/>
        </p:nvSpPr>
        <p:spPr>
          <a:xfrm>
            <a:off x="243633" y="5771798"/>
            <a:ext cx="4451227" cy="1015663"/>
          </a:xfrm>
          <a:prstGeom prst="rect">
            <a:avLst/>
          </a:prstGeom>
          <a:pattFill prst="pct20">
            <a:fgClr>
              <a:schemeClr val="accent2">
                <a:lumMod val="20000"/>
                <a:lumOff val="80000"/>
              </a:schemeClr>
            </a:fgClr>
            <a:bgClr>
              <a:schemeClr val="bg1"/>
            </a:bgClr>
          </a:pattFill>
          <a:effectLst>
            <a:softEdge rad="0"/>
          </a:effectLst>
        </p:spPr>
        <p:txBody>
          <a:bodyPr wrap="square" rtlCol="0">
            <a:spAutoFit/>
          </a:bodyPr>
          <a:lstStyle/>
          <a:p>
            <a:r>
              <a:rPr lang="cs-CZ" sz="2000" u="sng" dirty="0" smtClean="0">
                <a:latin typeface="Arial Black" panose="020B0A04020102020204" pitchFamily="34" charset="0"/>
              </a:rPr>
              <a:t>Trenér:</a:t>
            </a:r>
            <a:r>
              <a:rPr lang="cs-CZ" sz="2000" dirty="0" smtClean="0">
                <a:latin typeface="Arial Black" panose="020B0A04020102020204" pitchFamily="34" charset="0"/>
              </a:rPr>
              <a:t>  Milan </a:t>
            </a:r>
            <a:r>
              <a:rPr lang="cs-CZ" sz="2000" dirty="0" err="1" smtClean="0">
                <a:latin typeface="Arial Black" panose="020B0A04020102020204" pitchFamily="34" charset="0"/>
              </a:rPr>
              <a:t>Česlák</a:t>
            </a:r>
            <a:endParaRPr lang="cs-CZ" sz="2000" dirty="0" smtClean="0">
              <a:latin typeface="Arial Black" panose="020B0A04020102020204" pitchFamily="34" charset="0"/>
            </a:endParaRPr>
          </a:p>
          <a:p>
            <a:r>
              <a:rPr lang="cs-CZ" sz="2000" u="sng" dirty="0" smtClean="0">
                <a:latin typeface="Arial Black" panose="020B0A04020102020204" pitchFamily="34" charset="0"/>
              </a:rPr>
              <a:t>Vedoucí:</a:t>
            </a:r>
            <a:r>
              <a:rPr lang="cs-CZ" sz="2000" dirty="0" smtClean="0">
                <a:latin typeface="Arial Black" panose="020B0A04020102020204" pitchFamily="34" charset="0"/>
              </a:rPr>
              <a:t> Miroslav Jelačič</a:t>
            </a:r>
          </a:p>
          <a:p>
            <a:r>
              <a:rPr lang="cs-CZ" sz="2000" u="sng" dirty="0" smtClean="0">
                <a:latin typeface="Arial Black" panose="020B0A04020102020204" pitchFamily="34" charset="0"/>
              </a:rPr>
              <a:t>Asistent:</a:t>
            </a:r>
            <a:r>
              <a:rPr lang="cs-CZ" sz="2000" dirty="0" smtClean="0">
                <a:latin typeface="Arial Black" panose="020B0A04020102020204" pitchFamily="34" charset="0"/>
              </a:rPr>
              <a:t> Karel Koubek</a:t>
            </a:r>
          </a:p>
        </p:txBody>
      </p:sp>
      <p:pic>
        <p:nvPicPr>
          <p:cNvPr id="8" name="Obrázek 7" descr="&lt;strong&gt;SK&lt;/strong&gt; &lt;strong&gt;Brná&lt;/strong&gt;"/>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248111" y="174259"/>
            <a:ext cx="1270065" cy="1270065"/>
          </a:xfrm>
          <a:prstGeom prst="rect">
            <a:avLst/>
          </a:prstGeom>
        </p:spPr>
      </p:pic>
      <p:sp>
        <p:nvSpPr>
          <p:cNvPr id="9" name="TextovéPole 8"/>
          <p:cNvSpPr txBox="1"/>
          <p:nvPr/>
        </p:nvSpPr>
        <p:spPr>
          <a:xfrm>
            <a:off x="5544593" y="51038"/>
            <a:ext cx="4536504" cy="738664"/>
          </a:xfrm>
          <a:prstGeom prst="rect">
            <a:avLst/>
          </a:prstGeom>
          <a:solidFill>
            <a:srgbClr val="99FFCC"/>
          </a:solidFill>
          <a:effectLst>
            <a:glow rad="101600">
              <a:srgbClr val="FFFF66">
                <a:alpha val="40000"/>
              </a:srgbClr>
            </a:glow>
            <a:softEdge rad="241300"/>
          </a:effectLst>
        </p:spPr>
        <p:txBody>
          <a:bodyPr wrap="square" rtlCol="0">
            <a:spAutoFit/>
          </a:bodyPr>
          <a:lstStyle/>
          <a:p>
            <a:pPr algn="ctr"/>
            <a:r>
              <a:rPr lang="cs-CZ" sz="1400" dirty="0" smtClean="0">
                <a:solidFill>
                  <a:srgbClr val="FF0000"/>
                </a:solidFill>
                <a:latin typeface="Arial Black" panose="020B0A04020102020204" pitchFamily="34" charset="0"/>
              </a:rPr>
              <a:t>Převaha staré gardy v poli byla marná. Šance téměř žádné a střely na branku soupeře by se daly spočítat na jedné ruce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p:cNvSpPr txBox="1"/>
          <p:nvPr/>
        </p:nvSpPr>
        <p:spPr>
          <a:xfrm>
            <a:off x="7725038" y="7004455"/>
            <a:ext cx="195818"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5</a:t>
            </a:r>
          </a:p>
        </p:txBody>
      </p:sp>
      <p:sp>
        <p:nvSpPr>
          <p:cNvPr id="8" name="TextovéPole 7"/>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endParaRPr lang="cs-CZ" sz="800" dirty="0">
              <a:latin typeface="Bookman Old Style" pitchFamily="18" charset="0"/>
            </a:endParaRPr>
          </a:p>
        </p:txBody>
      </p:sp>
      <p:pic>
        <p:nvPicPr>
          <p:cNvPr id="2050" name="Picture 6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89852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graphicFrame>
        <p:nvGraphicFramePr>
          <p:cNvPr id="2" name="Tabulka 1"/>
          <p:cNvGraphicFramePr>
            <a:graphicFrameLocks noGrp="1"/>
          </p:cNvGraphicFramePr>
          <p:nvPr>
            <p:extLst>
              <p:ext uri="{D42A27DB-BD31-4B8C-83A1-F6EECF244321}">
                <p14:modId xmlns:p14="http://schemas.microsoft.com/office/powerpoint/2010/main" val="1630378227"/>
              </p:ext>
            </p:extLst>
          </p:nvPr>
        </p:nvGraphicFramePr>
        <p:xfrm>
          <a:off x="5411725" y="1387252"/>
          <a:ext cx="4626626" cy="5400600"/>
        </p:xfrm>
        <a:graphic>
          <a:graphicData uri="http://schemas.openxmlformats.org/drawingml/2006/table">
            <a:tbl>
              <a:tblPr/>
              <a:tblGrid>
                <a:gridCol w="331064">
                  <a:extLst>
                    <a:ext uri="{9D8B030D-6E8A-4147-A177-3AD203B41FA5}">
                      <a16:colId xmlns:a16="http://schemas.microsoft.com/office/drawing/2014/main" val="497369257"/>
                    </a:ext>
                  </a:extLst>
                </a:gridCol>
                <a:gridCol w="984917">
                  <a:extLst>
                    <a:ext uri="{9D8B030D-6E8A-4147-A177-3AD203B41FA5}">
                      <a16:colId xmlns:a16="http://schemas.microsoft.com/office/drawing/2014/main" val="2580782395"/>
                    </a:ext>
                  </a:extLst>
                </a:gridCol>
                <a:gridCol w="2008458">
                  <a:extLst>
                    <a:ext uri="{9D8B030D-6E8A-4147-A177-3AD203B41FA5}">
                      <a16:colId xmlns:a16="http://schemas.microsoft.com/office/drawing/2014/main" val="3594052933"/>
                    </a:ext>
                  </a:extLst>
                </a:gridCol>
                <a:gridCol w="1302187">
                  <a:extLst>
                    <a:ext uri="{9D8B030D-6E8A-4147-A177-3AD203B41FA5}">
                      <a16:colId xmlns:a16="http://schemas.microsoft.com/office/drawing/2014/main" val="1920832410"/>
                    </a:ext>
                  </a:extLst>
                </a:gridCol>
              </a:tblGrid>
              <a:tr h="225025">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1.</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12.08.2017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err="1">
                          <a:solidFill>
                            <a:srgbClr val="000099"/>
                          </a:solidFill>
                          <a:effectLst/>
                          <a:latin typeface="Arial" panose="020B0604020202020204" pitchFamily="34" charset="0"/>
                          <a:cs typeface="Arial" panose="020B0604020202020204" pitchFamily="34" charset="0"/>
                        </a:rPr>
                        <a:t>Brná</a:t>
                      </a:r>
                      <a:r>
                        <a:rPr lang="cs-CZ" sz="1200" b="1" i="0" u="none" strike="noStrike" dirty="0">
                          <a:solidFill>
                            <a:srgbClr val="000099"/>
                          </a:solidFill>
                          <a:effectLst/>
                          <a:latin typeface="Arial" panose="020B0604020202020204" pitchFamily="34" charset="0"/>
                          <a:cs typeface="Arial" panose="020B0604020202020204" pitchFamily="34" charset="0"/>
                        </a:rPr>
                        <a:t> - </a:t>
                      </a:r>
                      <a:r>
                        <a:rPr lang="cs-CZ" sz="1200" b="1" i="0" u="none" strike="noStrike" dirty="0" err="1">
                          <a:solidFill>
                            <a:srgbClr val="000099"/>
                          </a:solidFill>
                          <a:effectLst/>
                          <a:latin typeface="Arial" panose="020B0604020202020204" pitchFamily="34" charset="0"/>
                          <a:cs typeface="Arial" panose="020B0604020202020204" pitchFamily="34" charset="0"/>
                        </a:rPr>
                        <a:t>H.Jiřetín</a:t>
                      </a:r>
                      <a:r>
                        <a:rPr lang="cs-CZ" sz="1200" b="1" i="0" u="none" strike="noStrike" dirty="0">
                          <a:solidFill>
                            <a:srgbClr val="000099"/>
                          </a:solidFill>
                          <a:effectLst/>
                          <a:latin typeface="Arial" panose="020B0604020202020204" pitchFamily="34" charset="0"/>
                          <a:cs typeface="Arial" panose="020B0604020202020204" pitchFamily="34" charset="0"/>
                        </a:rPr>
                        <a:t>/Litvínov</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4:3 PK</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166565621"/>
                  </a:ext>
                </a:extLst>
              </a:tr>
              <a:tr h="225025">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2.</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20.08.2017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Neštěmice - Brná</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2:1 PK</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993260899"/>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3.</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26.08.2017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err="1">
                          <a:solidFill>
                            <a:srgbClr val="FF0000"/>
                          </a:solidFill>
                          <a:effectLst/>
                          <a:latin typeface="Arial" panose="020B0604020202020204" pitchFamily="34" charset="0"/>
                          <a:cs typeface="Arial" panose="020B0604020202020204" pitchFamily="34" charset="0"/>
                        </a:rPr>
                        <a:t>Brná</a:t>
                      </a:r>
                      <a:r>
                        <a:rPr lang="cs-CZ" sz="1200" b="1" i="0" u="none" strike="noStrike" dirty="0">
                          <a:solidFill>
                            <a:srgbClr val="FF0000"/>
                          </a:solidFill>
                          <a:effectLst/>
                          <a:latin typeface="Arial" panose="020B0604020202020204" pitchFamily="34" charset="0"/>
                          <a:cs typeface="Arial" panose="020B0604020202020204" pitchFamily="34" charset="0"/>
                        </a:rPr>
                        <a:t> - Modrá</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6:0</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20921632"/>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4.</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02.09.2017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Jílové - </a:t>
                      </a:r>
                      <a:r>
                        <a:rPr lang="cs-CZ" sz="1200" b="1" i="0" u="none" strike="noStrike" dirty="0" err="1">
                          <a:solidFill>
                            <a:srgbClr val="000099"/>
                          </a:solidFill>
                          <a:effectLst/>
                          <a:latin typeface="Arial" panose="020B0604020202020204" pitchFamily="34" charset="0"/>
                          <a:cs typeface="Arial" panose="020B0604020202020204" pitchFamily="34" charset="0"/>
                        </a:rPr>
                        <a:t>Brná</a:t>
                      </a:r>
                      <a:endParaRPr lang="cs-CZ" sz="1200" b="1" i="0" u="none" strike="noStrike" dirty="0">
                        <a:solidFill>
                          <a:srgbClr val="000099"/>
                        </a:solidFill>
                        <a:effectLst/>
                        <a:latin typeface="Arial" panose="020B0604020202020204" pitchFamily="34" charset="0"/>
                        <a:cs typeface="Arial" panose="020B0604020202020204" pitchFamily="34" charset="0"/>
                      </a:endParaRP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1:0</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236190800"/>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5.</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09.09.2017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err="1">
                          <a:solidFill>
                            <a:srgbClr val="FF0000"/>
                          </a:solidFill>
                          <a:effectLst/>
                          <a:latin typeface="Arial" panose="020B0604020202020204" pitchFamily="34" charset="0"/>
                          <a:cs typeface="Arial" panose="020B0604020202020204" pitchFamily="34" charset="0"/>
                        </a:rPr>
                        <a:t>Brná</a:t>
                      </a:r>
                      <a:r>
                        <a:rPr lang="cs-CZ" sz="1200" b="1" i="0" u="none" strike="noStrike" dirty="0">
                          <a:solidFill>
                            <a:srgbClr val="FF0000"/>
                          </a:solidFill>
                          <a:effectLst/>
                          <a:latin typeface="Arial" panose="020B0604020202020204" pitchFamily="34" charset="0"/>
                          <a:cs typeface="Arial" panose="020B0604020202020204" pitchFamily="34" charset="0"/>
                        </a:rPr>
                        <a:t> - Vilémov</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5:1</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710786552"/>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6.</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16.09.2017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Mostecký FK - Brná</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4:1</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417047958"/>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7.</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23.09.2017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err="1">
                          <a:solidFill>
                            <a:srgbClr val="FF0000"/>
                          </a:solidFill>
                          <a:effectLst/>
                          <a:latin typeface="Arial" panose="020B0604020202020204" pitchFamily="34" charset="0"/>
                          <a:cs typeface="Arial" panose="020B0604020202020204" pitchFamily="34" charset="0"/>
                        </a:rPr>
                        <a:t>Brná</a:t>
                      </a:r>
                      <a:r>
                        <a:rPr lang="cs-CZ" sz="1200" b="1" i="0" u="none" strike="noStrike" dirty="0">
                          <a:solidFill>
                            <a:srgbClr val="FF0000"/>
                          </a:solidFill>
                          <a:effectLst/>
                          <a:latin typeface="Arial" panose="020B0604020202020204" pitchFamily="34" charset="0"/>
                          <a:cs typeface="Arial" panose="020B0604020202020204" pitchFamily="34" charset="0"/>
                        </a:rPr>
                        <a:t> - Kadaň</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4:3</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86172648"/>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8.</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30.09.2017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Bílina - </a:t>
                      </a:r>
                      <a:r>
                        <a:rPr lang="cs-CZ" sz="1200" b="1" i="0" u="none" strike="noStrike" dirty="0" err="1">
                          <a:solidFill>
                            <a:srgbClr val="FF0000"/>
                          </a:solidFill>
                          <a:effectLst/>
                          <a:latin typeface="Arial" panose="020B0604020202020204" pitchFamily="34" charset="0"/>
                          <a:cs typeface="Arial" panose="020B0604020202020204" pitchFamily="34" charset="0"/>
                        </a:rPr>
                        <a:t>Brná</a:t>
                      </a:r>
                      <a:endParaRPr lang="cs-CZ" sz="1200" b="1" i="0" u="none" strike="noStrike" dirty="0">
                        <a:solidFill>
                          <a:srgbClr val="FF0000"/>
                        </a:solidFill>
                        <a:effectLst/>
                        <a:latin typeface="Arial" panose="020B0604020202020204" pitchFamily="34" charset="0"/>
                        <a:cs typeface="Arial" panose="020B0604020202020204" pitchFamily="34" charset="0"/>
                      </a:endParaRP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1:3</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830852358"/>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9.</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07.10.2017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err="1">
                          <a:solidFill>
                            <a:srgbClr val="000099"/>
                          </a:solidFill>
                          <a:effectLst/>
                          <a:latin typeface="Arial" panose="020B0604020202020204" pitchFamily="34" charset="0"/>
                          <a:cs typeface="Arial" panose="020B0604020202020204" pitchFamily="34" charset="0"/>
                        </a:rPr>
                        <a:t>Brná</a:t>
                      </a:r>
                      <a:r>
                        <a:rPr lang="cs-CZ" sz="1200" b="1" i="0" u="none" strike="noStrike" dirty="0">
                          <a:solidFill>
                            <a:srgbClr val="000099"/>
                          </a:solidFill>
                          <a:effectLst/>
                          <a:latin typeface="Arial" panose="020B0604020202020204" pitchFamily="34" charset="0"/>
                          <a:cs typeface="Arial" panose="020B0604020202020204" pitchFamily="34" charset="0"/>
                        </a:rPr>
                        <a:t> - Litoměřicko B</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3:2 PK</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55065333"/>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10.</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14.10.2017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err="1">
                          <a:solidFill>
                            <a:srgbClr val="000099"/>
                          </a:solidFill>
                          <a:effectLst/>
                          <a:latin typeface="Arial" panose="020B0604020202020204" pitchFamily="34" charset="0"/>
                          <a:cs typeface="Arial" panose="020B0604020202020204" pitchFamily="34" charset="0"/>
                        </a:rPr>
                        <a:t>Brná</a:t>
                      </a:r>
                      <a:r>
                        <a:rPr lang="cs-CZ" sz="1200" b="1" i="0" u="none" strike="noStrike" dirty="0">
                          <a:solidFill>
                            <a:srgbClr val="000099"/>
                          </a:solidFill>
                          <a:effectLst/>
                          <a:latin typeface="Arial" panose="020B0604020202020204" pitchFamily="34" charset="0"/>
                          <a:cs typeface="Arial" panose="020B0604020202020204" pitchFamily="34" charset="0"/>
                        </a:rPr>
                        <a:t> - Štětí</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0:2</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810611474"/>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11.</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21.10.2017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Žatec - </a:t>
                      </a:r>
                      <a:r>
                        <a:rPr lang="cs-CZ" sz="1200" b="1" i="0" u="none" strike="noStrike" dirty="0" err="1">
                          <a:solidFill>
                            <a:srgbClr val="FF0000"/>
                          </a:solidFill>
                          <a:effectLst/>
                          <a:latin typeface="Arial" panose="020B0604020202020204" pitchFamily="34" charset="0"/>
                          <a:cs typeface="Arial" panose="020B0604020202020204" pitchFamily="34" charset="0"/>
                        </a:rPr>
                        <a:t>Brná</a:t>
                      </a:r>
                      <a:endParaRPr lang="cs-CZ" sz="1200" b="1" i="0" u="none" strike="noStrike" dirty="0">
                        <a:solidFill>
                          <a:srgbClr val="FF0000"/>
                        </a:solidFill>
                        <a:effectLst/>
                        <a:latin typeface="Arial" panose="020B0604020202020204" pitchFamily="34" charset="0"/>
                        <a:cs typeface="Arial" panose="020B0604020202020204" pitchFamily="34" charset="0"/>
                      </a:endParaRP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1:3</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467823023"/>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12.</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28.10.2017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err="1">
                          <a:solidFill>
                            <a:srgbClr val="000099"/>
                          </a:solidFill>
                          <a:effectLst/>
                          <a:latin typeface="Arial" panose="020B0604020202020204" pitchFamily="34" charset="0"/>
                          <a:cs typeface="Arial" panose="020B0604020202020204" pitchFamily="34" charset="0"/>
                        </a:rPr>
                        <a:t>Brná</a:t>
                      </a:r>
                      <a:r>
                        <a:rPr lang="cs-CZ" sz="1200" b="1" i="0" u="none" strike="noStrike" dirty="0">
                          <a:solidFill>
                            <a:srgbClr val="000099"/>
                          </a:solidFill>
                          <a:effectLst/>
                          <a:latin typeface="Arial" panose="020B0604020202020204" pitchFamily="34" charset="0"/>
                          <a:cs typeface="Arial" panose="020B0604020202020204" pitchFamily="34" charset="0"/>
                        </a:rPr>
                        <a:t> - Krupka</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2:4</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267241300"/>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13.</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04.11.2017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Srbice - </a:t>
                      </a:r>
                      <a:r>
                        <a:rPr lang="cs-CZ" sz="1200" b="1" i="0" u="none" strike="noStrike" dirty="0" err="1">
                          <a:solidFill>
                            <a:srgbClr val="000099"/>
                          </a:solidFill>
                          <a:effectLst/>
                          <a:latin typeface="Arial" panose="020B0604020202020204" pitchFamily="34" charset="0"/>
                          <a:cs typeface="Arial" panose="020B0604020202020204" pitchFamily="34" charset="0"/>
                        </a:rPr>
                        <a:t>Brná</a:t>
                      </a:r>
                      <a:endParaRPr lang="cs-CZ" sz="1200" b="1" i="0" u="none" strike="noStrike" dirty="0">
                        <a:solidFill>
                          <a:srgbClr val="000099"/>
                        </a:solidFill>
                        <a:effectLst/>
                        <a:latin typeface="Arial" panose="020B0604020202020204" pitchFamily="34" charset="0"/>
                        <a:cs typeface="Arial" panose="020B0604020202020204" pitchFamily="34" charset="0"/>
                      </a:endParaRP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5:0</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7124189"/>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14.</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11.11.2017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err="1">
                          <a:solidFill>
                            <a:srgbClr val="FF0000"/>
                          </a:solidFill>
                          <a:effectLst/>
                          <a:latin typeface="Arial" panose="020B0604020202020204" pitchFamily="34" charset="0"/>
                          <a:cs typeface="Arial" panose="020B0604020202020204" pitchFamily="34" charset="0"/>
                        </a:rPr>
                        <a:t>Brná</a:t>
                      </a:r>
                      <a:r>
                        <a:rPr lang="cs-CZ" sz="1200" b="1" i="0" u="none" strike="noStrike" dirty="0">
                          <a:solidFill>
                            <a:srgbClr val="FF0000"/>
                          </a:solidFill>
                          <a:effectLst/>
                          <a:latin typeface="Arial" panose="020B0604020202020204" pitchFamily="34" charset="0"/>
                          <a:cs typeface="Arial" panose="020B0604020202020204" pitchFamily="34" charset="0"/>
                        </a:rPr>
                        <a:t> - Perštejn</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4:0</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4040614478"/>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15.</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17.11.2017</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Modlany - Brná</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5:3</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06738186"/>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16.</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10.03.2018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H.Jiřetín/Litvínov - Brná</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2:1 PK</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417478471"/>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17.</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17.03.2018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err="1">
                          <a:solidFill>
                            <a:srgbClr val="000099"/>
                          </a:solidFill>
                          <a:effectLst/>
                          <a:latin typeface="Arial" panose="020B0604020202020204" pitchFamily="34" charset="0"/>
                          <a:cs typeface="Arial" panose="020B0604020202020204" pitchFamily="34" charset="0"/>
                        </a:rPr>
                        <a:t>Brná</a:t>
                      </a:r>
                      <a:r>
                        <a:rPr lang="cs-CZ" sz="1200" b="1" i="0" u="none" strike="noStrike" dirty="0">
                          <a:solidFill>
                            <a:srgbClr val="000099"/>
                          </a:solidFill>
                          <a:effectLst/>
                          <a:latin typeface="Arial" panose="020B0604020202020204" pitchFamily="34" charset="0"/>
                          <a:cs typeface="Arial" panose="020B0604020202020204" pitchFamily="34" charset="0"/>
                        </a:rPr>
                        <a:t> - Neštěmice</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2:3</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57644138"/>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18.</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25.03.2018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Modrá - </a:t>
                      </a:r>
                      <a:r>
                        <a:rPr lang="cs-CZ" sz="1200" b="1" i="0" u="none" strike="noStrike" dirty="0" err="1">
                          <a:solidFill>
                            <a:srgbClr val="FF0000"/>
                          </a:solidFill>
                          <a:effectLst/>
                          <a:latin typeface="Arial" panose="020B0604020202020204" pitchFamily="34" charset="0"/>
                          <a:cs typeface="Arial" panose="020B0604020202020204" pitchFamily="34" charset="0"/>
                        </a:rPr>
                        <a:t>Brná</a:t>
                      </a:r>
                      <a:endParaRPr lang="cs-CZ" sz="1200" b="1" i="0" u="none" strike="noStrike" dirty="0">
                        <a:solidFill>
                          <a:srgbClr val="FF0000"/>
                        </a:solidFill>
                        <a:effectLst/>
                        <a:latin typeface="Arial" panose="020B0604020202020204" pitchFamily="34" charset="0"/>
                        <a:cs typeface="Arial" panose="020B0604020202020204" pitchFamily="34" charset="0"/>
                      </a:endParaRP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0:1</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3553224121"/>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19.</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31.03.2018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Brná - Jílové</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0:1</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13721768"/>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20.</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07.04.2018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Vilémov - Brná</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5:0</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623578709"/>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21.</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14.04.2018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Brná - Mostecký FK</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2:3</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92679932"/>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22.</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21.04.2018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Kadaň - Brná</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3:0</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2435839761"/>
                  </a:ext>
                </a:extLst>
              </a:tr>
              <a:tr h="225025">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23.</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28.04.2018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err="1">
                          <a:solidFill>
                            <a:srgbClr val="FF0000"/>
                          </a:solidFill>
                          <a:effectLst/>
                          <a:latin typeface="Arial" panose="020B0604020202020204" pitchFamily="34" charset="0"/>
                          <a:cs typeface="Arial" panose="020B0604020202020204" pitchFamily="34" charset="0"/>
                        </a:rPr>
                        <a:t>Brná</a:t>
                      </a:r>
                      <a:r>
                        <a:rPr lang="cs-CZ" sz="1200" b="1" i="0" u="none" strike="noStrike" dirty="0">
                          <a:solidFill>
                            <a:srgbClr val="FF0000"/>
                          </a:solidFill>
                          <a:effectLst/>
                          <a:latin typeface="Arial" panose="020B0604020202020204" pitchFamily="34" charset="0"/>
                          <a:cs typeface="Arial" panose="020B0604020202020204" pitchFamily="34" charset="0"/>
                        </a:rPr>
                        <a:t> - Bílina</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effectLst/>
                          <a:latin typeface="Arial" panose="020B0604020202020204" pitchFamily="34" charset="0"/>
                          <a:cs typeface="Arial" panose="020B0604020202020204" pitchFamily="34" charset="0"/>
                        </a:rPr>
                        <a:t>2:1</a:t>
                      </a: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03722501"/>
                  </a:ext>
                </a:extLst>
              </a:tr>
              <a:tr h="225025">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24.</a:t>
                      </a:r>
                    </a:p>
                  </a:txBody>
                  <a:tcPr marL="7541" marR="7541" marT="75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99"/>
                          </a:solidFill>
                          <a:effectLst/>
                          <a:latin typeface="Arial" panose="020B0604020202020204" pitchFamily="34" charset="0"/>
                          <a:cs typeface="Arial" panose="020B0604020202020204" pitchFamily="34" charset="0"/>
                        </a:rPr>
                        <a:t>5.5.,2018</a:t>
                      </a: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Litoměřicko B - </a:t>
                      </a:r>
                      <a:r>
                        <a:rPr lang="cs-CZ" sz="1200" b="1" i="0" u="none" strike="noStrike" dirty="0" err="1">
                          <a:solidFill>
                            <a:srgbClr val="000099"/>
                          </a:solidFill>
                          <a:effectLst/>
                          <a:latin typeface="Arial" panose="020B0604020202020204" pitchFamily="34" charset="0"/>
                          <a:cs typeface="Arial" panose="020B0604020202020204" pitchFamily="34" charset="0"/>
                        </a:rPr>
                        <a:t>Brná</a:t>
                      </a:r>
                      <a:endParaRPr lang="cs-CZ" sz="1200" b="1" i="0" u="none" strike="noStrike" dirty="0">
                        <a:solidFill>
                          <a:srgbClr val="000099"/>
                        </a:solidFill>
                        <a:effectLst/>
                        <a:latin typeface="Arial" panose="020B0604020202020204" pitchFamily="34" charset="0"/>
                        <a:cs typeface="Arial" panose="020B0604020202020204" pitchFamily="34" charset="0"/>
                      </a:endParaRPr>
                    </a:p>
                  </a:txBody>
                  <a:tcPr marL="7541" marR="7541" marT="75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99"/>
                          </a:solidFill>
                          <a:effectLst/>
                          <a:latin typeface="Arial" panose="020B0604020202020204" pitchFamily="34" charset="0"/>
                          <a:cs typeface="Arial" panose="020B0604020202020204" pitchFamily="34" charset="0"/>
                        </a:rPr>
                        <a:t> </a:t>
                      </a:r>
                      <a:r>
                        <a:rPr lang="cs-CZ" sz="1200" b="1" i="0" u="none" strike="noStrike" dirty="0" smtClean="0">
                          <a:solidFill>
                            <a:srgbClr val="000099"/>
                          </a:solidFill>
                          <a:effectLst/>
                          <a:latin typeface="Arial" panose="020B0604020202020204" pitchFamily="34" charset="0"/>
                          <a:cs typeface="Arial" panose="020B0604020202020204" pitchFamily="34" charset="0"/>
                        </a:rPr>
                        <a:t>3:2 PK</a:t>
                      </a:r>
                      <a:endParaRPr lang="cs-CZ" sz="1200" b="1" i="0" u="none" strike="noStrike" dirty="0">
                        <a:solidFill>
                          <a:srgbClr val="000099"/>
                        </a:solidFill>
                        <a:effectLst/>
                        <a:latin typeface="Arial" panose="020B0604020202020204" pitchFamily="34" charset="0"/>
                        <a:cs typeface="Arial" panose="020B0604020202020204" pitchFamily="34" charset="0"/>
                      </a:endParaRPr>
                    </a:p>
                  </a:txBody>
                  <a:tcPr marL="7541" marR="7541" marT="75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836709174"/>
                  </a:ext>
                </a:extLst>
              </a:tr>
            </a:tbl>
          </a:graphicData>
        </a:graphic>
      </p:graphicFrame>
      <p:graphicFrame>
        <p:nvGraphicFramePr>
          <p:cNvPr id="219" name="Tabulka 218"/>
          <p:cNvGraphicFramePr>
            <a:graphicFrameLocks noGrp="1"/>
          </p:cNvGraphicFramePr>
          <p:nvPr>
            <p:extLst>
              <p:ext uri="{D42A27DB-BD31-4B8C-83A1-F6EECF244321}">
                <p14:modId xmlns:p14="http://schemas.microsoft.com/office/powerpoint/2010/main" val="1039900395"/>
              </p:ext>
            </p:extLst>
          </p:nvPr>
        </p:nvGraphicFramePr>
        <p:xfrm>
          <a:off x="164319" y="5131668"/>
          <a:ext cx="4657120" cy="1524000"/>
        </p:xfrm>
        <a:graphic>
          <a:graphicData uri="http://schemas.openxmlformats.org/drawingml/2006/table">
            <a:tbl>
              <a:tblPr/>
              <a:tblGrid>
                <a:gridCol w="1603855">
                  <a:extLst>
                    <a:ext uri="{9D8B030D-6E8A-4147-A177-3AD203B41FA5}">
                      <a16:colId xmlns:a16="http://schemas.microsoft.com/office/drawing/2014/main" val="4204937767"/>
                    </a:ext>
                  </a:extLst>
                </a:gridCol>
                <a:gridCol w="1568214">
                  <a:extLst>
                    <a:ext uri="{9D8B030D-6E8A-4147-A177-3AD203B41FA5}">
                      <a16:colId xmlns:a16="http://schemas.microsoft.com/office/drawing/2014/main" val="2879680871"/>
                    </a:ext>
                  </a:extLst>
                </a:gridCol>
                <a:gridCol w="1485051">
                  <a:extLst>
                    <a:ext uri="{9D8B030D-6E8A-4147-A177-3AD203B41FA5}">
                      <a16:colId xmlns:a16="http://schemas.microsoft.com/office/drawing/2014/main" val="2759156355"/>
                    </a:ext>
                  </a:extLst>
                </a:gridCol>
              </a:tblGrid>
              <a:tr h="304800">
                <a:tc gridSpan="3">
                  <a:txBody>
                    <a:bodyPr/>
                    <a:lstStyle/>
                    <a:p>
                      <a:pPr algn="ctr" fontAlgn="ctr"/>
                      <a:r>
                        <a:rPr lang="cs-CZ" sz="1800" b="0" i="0" u="none" strike="noStrike" dirty="0">
                          <a:solidFill>
                            <a:srgbClr val="FF0000"/>
                          </a:solidFill>
                          <a:effectLst/>
                          <a:latin typeface="Franklin Gothic Demi Cond" panose="020B0706030402020204" pitchFamily="34" charset="0"/>
                        </a:rPr>
                        <a:t>Výsledky </a:t>
                      </a:r>
                      <a:r>
                        <a:rPr lang="cs-CZ" sz="1800" b="0" i="0" u="none" strike="noStrike" dirty="0" smtClean="0">
                          <a:solidFill>
                            <a:srgbClr val="FF0000"/>
                          </a:solidFill>
                          <a:effectLst/>
                          <a:latin typeface="Franklin Gothic Demi Cond" panose="020B0706030402020204" pitchFamily="34" charset="0"/>
                        </a:rPr>
                        <a:t>13. </a:t>
                      </a:r>
                      <a:r>
                        <a:rPr lang="cs-CZ" sz="1800" b="0" i="0" u="none" strike="noStrike" dirty="0">
                          <a:solidFill>
                            <a:srgbClr val="FF0000"/>
                          </a:solidFill>
                          <a:effectLst/>
                          <a:latin typeface="Franklin Gothic Demi Cond" panose="020B0706030402020204" pitchFamily="34" charset="0"/>
                        </a:rPr>
                        <a:t>kolo okresního přeboru staré gardy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06333394"/>
                  </a:ext>
                </a:extLst>
              </a:tr>
              <a:tr h="304800">
                <a:tc>
                  <a:txBody>
                    <a:bodyPr/>
                    <a:lstStyle/>
                    <a:p>
                      <a:pPr algn="ctr" fontAlgn="ctr"/>
                      <a:r>
                        <a:rPr lang="cs-CZ" sz="1400" b="0" i="0" u="none" strike="noStrike" dirty="0">
                          <a:solidFill>
                            <a:srgbClr val="000000"/>
                          </a:solidFill>
                          <a:effectLst/>
                          <a:latin typeface="Franklin Gothic Demi Cond" panose="020B0706030402020204" pitchFamily="34" charset="0"/>
                        </a:rPr>
                        <a:t>FK </a:t>
                      </a:r>
                      <a:r>
                        <a:rPr lang="cs-CZ" sz="1400" b="0" i="0" u="none" strike="noStrike" dirty="0" smtClean="0">
                          <a:solidFill>
                            <a:srgbClr val="000000"/>
                          </a:solidFill>
                          <a:effectLst/>
                          <a:latin typeface="Franklin Gothic Demi Cond" panose="020B0706030402020204" pitchFamily="34" charset="0"/>
                        </a:rPr>
                        <a:t>Slavoj Bohušovice</a:t>
                      </a:r>
                      <a:endParaRPr lang="cs-CZ" sz="1400" b="0" i="0" u="none" strike="noStrike" dirty="0">
                        <a:solidFill>
                          <a:srgbClr val="000000"/>
                        </a:solidFill>
                        <a:effectLst/>
                        <a:latin typeface="Franklin Gothic Demi Cond" panose="020B07060304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0" i="0" u="none" strike="noStrike" dirty="0" err="1">
                          <a:solidFill>
                            <a:srgbClr val="000000"/>
                          </a:solidFill>
                          <a:effectLst/>
                          <a:latin typeface="Franklin Gothic Demi Cond" panose="020B0706030402020204" pitchFamily="34" charset="0"/>
                        </a:rPr>
                        <a:t>Pokratice</a:t>
                      </a:r>
                      <a:endParaRPr lang="cs-CZ" sz="14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0" i="0" u="none" strike="noStrike" dirty="0" smtClean="0">
                          <a:solidFill>
                            <a:srgbClr val="000000"/>
                          </a:solidFill>
                          <a:effectLst/>
                          <a:latin typeface="Franklin Gothic Demi Cond" panose="020B0706030402020204" pitchFamily="34" charset="0"/>
                        </a:rPr>
                        <a:t>2:1</a:t>
                      </a:r>
                      <a:endParaRPr lang="cs-CZ" sz="18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86540308"/>
                  </a:ext>
                </a:extLst>
              </a:tr>
              <a:tr h="304800">
                <a:tc>
                  <a:txBody>
                    <a:bodyPr/>
                    <a:lstStyle/>
                    <a:p>
                      <a:pPr algn="ctr" fontAlgn="ctr"/>
                      <a:r>
                        <a:rPr lang="cs-CZ" sz="1400" b="0" i="0" u="none" strike="noStrike">
                          <a:solidFill>
                            <a:srgbClr val="000000"/>
                          </a:solidFill>
                          <a:effectLst/>
                          <a:latin typeface="Franklin Gothic Demi Cond" panose="020B0706030402020204" pitchFamily="34" charset="0"/>
                        </a:rPr>
                        <a:t>Hoštka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0" i="0" u="none" strike="noStrike" dirty="0" smtClean="0">
                          <a:solidFill>
                            <a:srgbClr val="000000"/>
                          </a:solidFill>
                          <a:effectLst/>
                          <a:latin typeface="Franklin Gothic Demi Cond" panose="020B0706030402020204" pitchFamily="34" charset="0"/>
                        </a:rPr>
                        <a:t>České Kopisty</a:t>
                      </a:r>
                      <a:endParaRPr lang="cs-CZ" sz="14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800" b="0" i="0" u="none" strike="noStrike" dirty="0" smtClean="0">
                          <a:solidFill>
                            <a:srgbClr val="000000"/>
                          </a:solidFill>
                          <a:effectLst/>
                          <a:latin typeface="Franklin Gothic Demi Cond" panose="020B0706030402020204" pitchFamily="34" charset="0"/>
                        </a:rPr>
                        <a:t>3:2</a:t>
                      </a:r>
                      <a:endParaRPr lang="cs-CZ" sz="18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149507226"/>
                  </a:ext>
                </a:extLst>
              </a:tr>
              <a:tr h="304800">
                <a:tc>
                  <a:txBody>
                    <a:bodyPr/>
                    <a:lstStyle/>
                    <a:p>
                      <a:pPr algn="ctr" fontAlgn="ctr"/>
                      <a:r>
                        <a:rPr lang="cs-CZ" sz="1400" b="0" i="0" u="none" strike="noStrike" dirty="0" smtClean="0">
                          <a:solidFill>
                            <a:srgbClr val="000000"/>
                          </a:solidFill>
                          <a:effectLst/>
                          <a:latin typeface="Franklin Gothic Demi Cond" panose="020B0706030402020204" pitchFamily="34" charset="0"/>
                        </a:rPr>
                        <a:t>ASK Lovosice</a:t>
                      </a:r>
                      <a:endParaRPr lang="cs-CZ" sz="1400" b="0" i="0" u="none" strike="noStrike" dirty="0">
                        <a:solidFill>
                          <a:srgbClr val="000000"/>
                        </a:solidFill>
                        <a:effectLst/>
                        <a:latin typeface="Franklin Gothic Demi Cond" panose="020B07060304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0" i="0" u="none" strike="noStrike" dirty="0" smtClean="0">
                          <a:solidFill>
                            <a:srgbClr val="000000"/>
                          </a:solidFill>
                          <a:effectLst/>
                          <a:latin typeface="Franklin Gothic Demi Cond" panose="020B0706030402020204" pitchFamily="34" charset="0"/>
                        </a:rPr>
                        <a:t>TIGO 1996</a:t>
                      </a:r>
                      <a:endParaRPr lang="cs-CZ" sz="14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0" i="0" u="none" strike="noStrike" dirty="0" smtClean="0">
                          <a:solidFill>
                            <a:srgbClr val="000000"/>
                          </a:solidFill>
                          <a:effectLst/>
                          <a:latin typeface="Franklin Gothic Demi Cond" panose="020B0706030402020204" pitchFamily="34" charset="0"/>
                        </a:rPr>
                        <a:t>2:5</a:t>
                      </a:r>
                      <a:endParaRPr lang="cs-CZ" sz="18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07461501"/>
                  </a:ext>
                </a:extLst>
              </a:tr>
              <a:tr h="304800">
                <a:tc>
                  <a:txBody>
                    <a:bodyPr/>
                    <a:lstStyle/>
                    <a:p>
                      <a:pPr algn="ctr" fontAlgn="ctr"/>
                      <a:r>
                        <a:rPr lang="cs-CZ" sz="1400" b="0" i="0" u="none" strike="noStrike" dirty="0" smtClean="0">
                          <a:solidFill>
                            <a:srgbClr val="000000"/>
                          </a:solidFill>
                          <a:effectLst/>
                          <a:latin typeface="Franklin Gothic Demi Cond" panose="020B0706030402020204" pitchFamily="34" charset="0"/>
                        </a:rPr>
                        <a:t>FK Litoměřicko</a:t>
                      </a:r>
                      <a:endParaRPr lang="cs-CZ" sz="1400" b="0" i="0" u="none" strike="noStrike" dirty="0">
                        <a:solidFill>
                          <a:srgbClr val="000000"/>
                        </a:solidFill>
                        <a:effectLst/>
                        <a:latin typeface="Franklin Gothic Demi Cond" panose="020B07060304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0" i="0" u="none" strike="noStrike" dirty="0" smtClean="0">
                          <a:solidFill>
                            <a:srgbClr val="000000"/>
                          </a:solidFill>
                          <a:effectLst/>
                          <a:latin typeface="Franklin Gothic Demi Cond" panose="020B0706030402020204" pitchFamily="34" charset="0"/>
                        </a:rPr>
                        <a:t>Žitenice</a:t>
                      </a:r>
                      <a:endParaRPr lang="cs-CZ" sz="14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800" b="0" i="0" u="none" strike="noStrike" dirty="0" smtClean="0">
                          <a:solidFill>
                            <a:srgbClr val="000000"/>
                          </a:solidFill>
                          <a:effectLst/>
                          <a:latin typeface="Franklin Gothic Demi Cond" panose="020B0706030402020204" pitchFamily="34" charset="0"/>
                        </a:rPr>
                        <a:t>2:4</a:t>
                      </a:r>
                      <a:endParaRPr lang="cs-CZ" sz="1800" b="0" i="0" u="none" strike="noStrike" dirty="0">
                        <a:solidFill>
                          <a:srgbClr val="000000"/>
                        </a:solidFill>
                        <a:effectLst/>
                        <a:latin typeface="Franklin Gothic Demi Cond" panose="020B070603040202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41446338"/>
                  </a:ext>
                </a:extLst>
              </a:tr>
            </a:tbl>
          </a:graphicData>
        </a:graphic>
      </p:graphicFrame>
      <p:sp>
        <p:nvSpPr>
          <p:cNvPr id="220" name="TextovéPole 219"/>
          <p:cNvSpPr txBox="1"/>
          <p:nvPr/>
        </p:nvSpPr>
        <p:spPr>
          <a:xfrm>
            <a:off x="143992" y="148595"/>
            <a:ext cx="4738430" cy="2246769"/>
          </a:xfrm>
          <a:prstGeom prst="rect">
            <a:avLst/>
          </a:prstGeom>
          <a:gradFill flip="none" rotWithShape="1">
            <a:gsLst>
              <a:gs pos="0">
                <a:srgbClr val="FFFF66"/>
              </a:gs>
              <a:gs pos="50000">
                <a:srgbClr val="FF99CC"/>
              </a:gs>
              <a:gs pos="100000">
                <a:srgbClr val="FFFFFF">
                  <a:shade val="100000"/>
                  <a:satMod val="115000"/>
                </a:srgbClr>
              </a:gs>
            </a:gsLst>
            <a:path path="circle">
              <a:fillToRect l="100000" b="100000"/>
            </a:path>
            <a:tileRect t="-100000" r="-100000"/>
          </a:gradFill>
          <a:ln w="76200">
            <a:solidFill>
              <a:schemeClr val="accent1"/>
            </a:solidFill>
            <a:prstDash val="dash"/>
          </a:ln>
          <a:effectLst>
            <a:softEdge rad="0"/>
          </a:effectLst>
        </p:spPr>
        <p:txBody>
          <a:bodyPr wrap="square" rtlCol="0">
            <a:spAutoFit/>
          </a:bodyPr>
          <a:lstStyle/>
          <a:p>
            <a:pPr lvl="1" algn="ctr"/>
            <a:r>
              <a:rPr lang="cs-CZ" sz="2000" dirty="0" smtClean="0">
                <a:solidFill>
                  <a:srgbClr val="3333CC"/>
                </a:solidFill>
                <a:latin typeface="Arial Black" panose="020B0A04020102020204" pitchFamily="34" charset="0"/>
              </a:rPr>
              <a:t>V pátek 4.5.2018 měla stará garda volný los a tak mohla jen sledovat, jak se daří soupeřům.  I přes porážku s TIGEM držíme 3. místo. Včera už jsme hráli s Litoměřickem</a:t>
            </a:r>
          </a:p>
        </p:txBody>
      </p:sp>
      <p:graphicFrame>
        <p:nvGraphicFramePr>
          <p:cNvPr id="3" name="Tabulka 2"/>
          <p:cNvGraphicFramePr>
            <a:graphicFrameLocks noGrp="1"/>
          </p:cNvGraphicFramePr>
          <p:nvPr>
            <p:extLst>
              <p:ext uri="{D42A27DB-BD31-4B8C-83A1-F6EECF244321}">
                <p14:modId xmlns:p14="http://schemas.microsoft.com/office/powerpoint/2010/main" val="2504498836"/>
              </p:ext>
            </p:extLst>
          </p:nvPr>
        </p:nvGraphicFramePr>
        <p:xfrm>
          <a:off x="143992" y="2709917"/>
          <a:ext cx="4697775" cy="2171700"/>
        </p:xfrm>
        <a:graphic>
          <a:graphicData uri="http://schemas.openxmlformats.org/drawingml/2006/table">
            <a:tbl>
              <a:tblPr/>
              <a:tblGrid>
                <a:gridCol w="210997">
                  <a:extLst>
                    <a:ext uri="{9D8B030D-6E8A-4147-A177-3AD203B41FA5}">
                      <a16:colId xmlns:a16="http://schemas.microsoft.com/office/drawing/2014/main" val="3282531284"/>
                    </a:ext>
                  </a:extLst>
                </a:gridCol>
                <a:gridCol w="235819">
                  <a:extLst>
                    <a:ext uri="{9D8B030D-6E8A-4147-A177-3AD203B41FA5}">
                      <a16:colId xmlns:a16="http://schemas.microsoft.com/office/drawing/2014/main" val="4112675605"/>
                    </a:ext>
                  </a:extLst>
                </a:gridCol>
                <a:gridCol w="1861733">
                  <a:extLst>
                    <a:ext uri="{9D8B030D-6E8A-4147-A177-3AD203B41FA5}">
                      <a16:colId xmlns:a16="http://schemas.microsoft.com/office/drawing/2014/main" val="2663412278"/>
                    </a:ext>
                  </a:extLst>
                </a:gridCol>
                <a:gridCol w="297877">
                  <a:extLst>
                    <a:ext uri="{9D8B030D-6E8A-4147-A177-3AD203B41FA5}">
                      <a16:colId xmlns:a16="http://schemas.microsoft.com/office/drawing/2014/main" val="1913250844"/>
                    </a:ext>
                  </a:extLst>
                </a:gridCol>
                <a:gridCol w="260643">
                  <a:extLst>
                    <a:ext uri="{9D8B030D-6E8A-4147-A177-3AD203B41FA5}">
                      <a16:colId xmlns:a16="http://schemas.microsoft.com/office/drawing/2014/main" val="2887272890"/>
                    </a:ext>
                  </a:extLst>
                </a:gridCol>
                <a:gridCol w="176865">
                  <a:extLst>
                    <a:ext uri="{9D8B030D-6E8A-4147-A177-3AD203B41FA5}">
                      <a16:colId xmlns:a16="http://schemas.microsoft.com/office/drawing/2014/main" val="426572810"/>
                    </a:ext>
                  </a:extLst>
                </a:gridCol>
                <a:gridCol w="325804">
                  <a:extLst>
                    <a:ext uri="{9D8B030D-6E8A-4147-A177-3AD203B41FA5}">
                      <a16:colId xmlns:a16="http://schemas.microsoft.com/office/drawing/2014/main" val="1257188913"/>
                    </a:ext>
                  </a:extLst>
                </a:gridCol>
                <a:gridCol w="732282">
                  <a:extLst>
                    <a:ext uri="{9D8B030D-6E8A-4147-A177-3AD203B41FA5}">
                      <a16:colId xmlns:a16="http://schemas.microsoft.com/office/drawing/2014/main" val="3848156906"/>
                    </a:ext>
                  </a:extLst>
                </a:gridCol>
                <a:gridCol w="322700">
                  <a:extLst>
                    <a:ext uri="{9D8B030D-6E8A-4147-A177-3AD203B41FA5}">
                      <a16:colId xmlns:a16="http://schemas.microsoft.com/office/drawing/2014/main" val="784038700"/>
                    </a:ext>
                  </a:extLst>
                </a:gridCol>
                <a:gridCol w="273055">
                  <a:extLst>
                    <a:ext uri="{9D8B030D-6E8A-4147-A177-3AD203B41FA5}">
                      <a16:colId xmlns:a16="http://schemas.microsoft.com/office/drawing/2014/main" val="3242938394"/>
                    </a:ext>
                  </a:extLst>
                </a:gridCol>
              </a:tblGrid>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987802154"/>
                  </a:ext>
                </a:extLst>
              </a:tr>
              <a:tr h="11201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200" b="1" i="0" u="none" strike="noStrike">
                          <a:solidFill>
                            <a:srgbClr val="0000CC"/>
                          </a:solidFill>
                          <a:effectLst/>
                          <a:latin typeface="Calibri" panose="020F0502020204030204" pitchFamily="34" charset="0"/>
                        </a:rPr>
                        <a:t>Stará garda Sepap Štětí Okresní přebor 2017/18 po 13. kole</a:t>
                      </a:r>
                    </a:p>
                  </a:txBody>
                  <a:tcPr marL="9525" marR="9525" marT="9525" marB="0" anchor="ctr">
                    <a:lnL>
                      <a:noFill/>
                    </a:lnL>
                    <a:lnR>
                      <a:noFill/>
                    </a:lnR>
                    <a:lnT>
                      <a:noFill/>
                    </a:lnT>
                    <a:lnB>
                      <a:noFill/>
                    </a:lnB>
                    <a:solidFill>
                      <a:srgbClr val="D9D9D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63434993"/>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TJ Žitenice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87:20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260749998"/>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dirty="0" err="1">
                          <a:solidFill>
                            <a:srgbClr val="000000"/>
                          </a:solidFill>
                          <a:effectLst/>
                          <a:latin typeface="Arial" panose="020B0604020202020204" pitchFamily="34" charset="0"/>
                        </a:rPr>
                        <a:t>Tigo</a:t>
                      </a:r>
                      <a:r>
                        <a:rPr lang="cs-CZ" sz="1100" b="1" i="0" u="none" strike="noStrike" dirty="0">
                          <a:solidFill>
                            <a:srgbClr val="000000"/>
                          </a:solidFill>
                          <a:effectLst/>
                          <a:latin typeface="Arial" panose="020B0604020202020204" pitchFamily="34" charset="0"/>
                        </a:rPr>
                        <a:t> Nučnice 1996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48:16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27</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771475631"/>
                  </a:ext>
                </a:extLst>
              </a:tr>
              <a:tr h="112015">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FF0000"/>
                          </a:solidFill>
                          <a:effectLst/>
                          <a:latin typeface="Arial" panose="020B0604020202020204" pitchFamily="34" charset="0"/>
                        </a:rPr>
                        <a:t>Sepap Štětí</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54:25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00"/>
                          </a:solidFill>
                          <a:effectLst/>
                          <a:latin typeface="Arial" panose="020B0604020202020204" pitchFamily="34" charset="0"/>
                        </a:rPr>
                        <a:t>21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2585590864"/>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TJ Sokol České Kopisty</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35:37</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18</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69888151"/>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FK Litoměřicko, z.s.</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28:37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69577931"/>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6.</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Slavoj Bohušovice</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26:43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26312897"/>
                  </a:ext>
                </a:extLst>
              </a:tr>
              <a:tr h="112015">
                <a:tc>
                  <a:txBody>
                    <a:bodyPr/>
                    <a:lstStyle/>
                    <a:p>
                      <a:pPr algn="l" fontAlgn="b"/>
                      <a:r>
                        <a:rPr lang="cs-CZ" sz="1200" b="0" i="0" u="none" strike="noStrike">
                          <a:solidFill>
                            <a:srgbClr val="FF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24:49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661431051"/>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effectLst/>
                          <a:latin typeface="Arial" panose="020B0604020202020204" pitchFamily="34" charset="0"/>
                        </a:rPr>
                        <a:t>Sokol Hoštka</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8</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27:64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458557510"/>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effectLst/>
                          <a:latin typeface="Arial" panose="020B0604020202020204" pitchFamily="34" charset="0"/>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effectLst/>
                          <a:latin typeface="Arial" panose="020B0604020202020204" pitchFamily="34" charset="0"/>
                        </a:rPr>
                        <a:t>Sokol Pokratice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19:57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effectLst/>
                          <a:latin typeface="Arial" panose="020B0604020202020204" pitchFamily="34" charset="0"/>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959449559"/>
                  </a:ext>
                </a:extLst>
              </a:tr>
              <a:tr h="106681">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710504470"/>
                  </a:ext>
                </a:extLst>
              </a:tr>
            </a:tbl>
          </a:graphicData>
        </a:graphic>
      </p:graphicFrame>
      <p:sp>
        <p:nvSpPr>
          <p:cNvPr id="4" name="TextovéPole 3"/>
          <p:cNvSpPr txBox="1"/>
          <p:nvPr/>
        </p:nvSpPr>
        <p:spPr>
          <a:xfrm>
            <a:off x="5411725" y="148595"/>
            <a:ext cx="4626626" cy="1015663"/>
          </a:xfrm>
          <a:prstGeom prst="rect">
            <a:avLst/>
          </a:prstGeom>
          <a:pattFill prst="divot">
            <a:fgClr>
              <a:srgbClr val="0099FF"/>
            </a:fgClr>
            <a:bgClr>
              <a:schemeClr val="bg1"/>
            </a:bgClr>
          </a:pattFill>
          <a:ln w="19050">
            <a:solidFill>
              <a:schemeClr val="accent1"/>
            </a:solidFill>
            <a:prstDash val="sysDash"/>
          </a:ln>
          <a:effectLst>
            <a:softEdge rad="0"/>
          </a:effectLst>
        </p:spPr>
        <p:txBody>
          <a:bodyPr wrap="square" rtlCol="0">
            <a:spAutoFit/>
          </a:bodyPr>
          <a:lstStyle/>
          <a:p>
            <a:pPr algn="ctr"/>
            <a:r>
              <a:rPr lang="cs-CZ" sz="2000" dirty="0" err="1" smtClean="0">
                <a:latin typeface="Arial Black" panose="020B0A04020102020204" pitchFamily="34" charset="0"/>
              </a:rPr>
              <a:t>Brná</a:t>
            </a:r>
            <a:r>
              <a:rPr lang="cs-CZ" sz="2000" dirty="0" smtClean="0">
                <a:latin typeface="Arial Black" panose="020B0A04020102020204" pitchFamily="34" charset="0"/>
              </a:rPr>
              <a:t> na jaře vyhrála zatím 2x. </a:t>
            </a:r>
          </a:p>
          <a:p>
            <a:pPr algn="ctr"/>
            <a:r>
              <a:rPr lang="cs-CZ" sz="2000" dirty="0" smtClean="0">
                <a:latin typeface="Arial Black" panose="020B0A04020102020204" pitchFamily="34" charset="0"/>
              </a:rPr>
              <a:t>2x remizovala, ale na penalty prohrála</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42218" y="7004455"/>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6</a:t>
            </a:r>
          </a:p>
        </p:txBody>
      </p:sp>
      <p:sp>
        <p:nvSpPr>
          <p:cNvPr id="14" name="TextovéPole 13"/>
          <p:cNvSpPr txBox="1"/>
          <p:nvPr/>
        </p:nvSpPr>
        <p:spPr>
          <a:xfrm>
            <a:off x="7488808"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endParaRPr lang="cs-CZ" sz="800" dirty="0">
              <a:latin typeface="Bookman Old Style" pitchFamily="18" charset="0"/>
            </a:endParaRPr>
          </a:p>
        </p:txBody>
      </p:sp>
      <p:cxnSp>
        <p:nvCxnSpPr>
          <p:cNvPr id="13" name="Přímá spojovací šipka 12"/>
          <p:cNvCxnSpPr/>
          <p:nvPr/>
        </p:nvCxnSpPr>
        <p:spPr bwMode="auto">
          <a:xfrm>
            <a:off x="3752626" y="7239000"/>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3074" name="Picture 29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graphicFrame>
        <p:nvGraphicFramePr>
          <p:cNvPr id="80" name="Tabulka 79"/>
          <p:cNvGraphicFramePr>
            <a:graphicFrameLocks noGrp="1"/>
          </p:cNvGraphicFramePr>
          <p:nvPr>
            <p:extLst>
              <p:ext uri="{D42A27DB-BD31-4B8C-83A1-F6EECF244321}">
                <p14:modId xmlns:p14="http://schemas.microsoft.com/office/powerpoint/2010/main" val="3569470846"/>
              </p:ext>
            </p:extLst>
          </p:nvPr>
        </p:nvGraphicFramePr>
        <p:xfrm>
          <a:off x="5435109" y="3579197"/>
          <a:ext cx="4536846" cy="3057716"/>
        </p:xfrm>
        <a:graphic>
          <a:graphicData uri="http://schemas.openxmlformats.org/drawingml/2006/table">
            <a:tbl>
              <a:tblPr/>
              <a:tblGrid>
                <a:gridCol w="648072">
                  <a:extLst>
                    <a:ext uri="{9D8B030D-6E8A-4147-A177-3AD203B41FA5}">
                      <a16:colId xmlns:a16="http://schemas.microsoft.com/office/drawing/2014/main" val="3480848206"/>
                    </a:ext>
                  </a:extLst>
                </a:gridCol>
                <a:gridCol w="474514">
                  <a:extLst>
                    <a:ext uri="{9D8B030D-6E8A-4147-A177-3AD203B41FA5}">
                      <a16:colId xmlns:a16="http://schemas.microsoft.com/office/drawing/2014/main" val="3087831960"/>
                    </a:ext>
                  </a:extLst>
                </a:gridCol>
                <a:gridCol w="677614">
                  <a:extLst>
                    <a:ext uri="{9D8B030D-6E8A-4147-A177-3AD203B41FA5}">
                      <a16:colId xmlns:a16="http://schemas.microsoft.com/office/drawing/2014/main" val="4057875582"/>
                    </a:ext>
                  </a:extLst>
                </a:gridCol>
                <a:gridCol w="517581">
                  <a:extLst>
                    <a:ext uri="{9D8B030D-6E8A-4147-A177-3AD203B41FA5}">
                      <a16:colId xmlns:a16="http://schemas.microsoft.com/office/drawing/2014/main" val="2927481044"/>
                    </a:ext>
                  </a:extLst>
                </a:gridCol>
                <a:gridCol w="706555">
                  <a:extLst>
                    <a:ext uri="{9D8B030D-6E8A-4147-A177-3AD203B41FA5}">
                      <a16:colId xmlns:a16="http://schemas.microsoft.com/office/drawing/2014/main" val="4181485122"/>
                    </a:ext>
                  </a:extLst>
                </a:gridCol>
                <a:gridCol w="416031">
                  <a:extLst>
                    <a:ext uri="{9D8B030D-6E8A-4147-A177-3AD203B41FA5}">
                      <a16:colId xmlns:a16="http://schemas.microsoft.com/office/drawing/2014/main" val="449805120"/>
                    </a:ext>
                  </a:extLst>
                </a:gridCol>
                <a:gridCol w="561293">
                  <a:extLst>
                    <a:ext uri="{9D8B030D-6E8A-4147-A177-3AD203B41FA5}">
                      <a16:colId xmlns:a16="http://schemas.microsoft.com/office/drawing/2014/main" val="1194355271"/>
                    </a:ext>
                  </a:extLst>
                </a:gridCol>
                <a:gridCol w="535186">
                  <a:extLst>
                    <a:ext uri="{9D8B030D-6E8A-4147-A177-3AD203B41FA5}">
                      <a16:colId xmlns:a16="http://schemas.microsoft.com/office/drawing/2014/main" val="3471415135"/>
                    </a:ext>
                  </a:extLst>
                </a:gridCol>
              </a:tblGrid>
              <a:tr h="305052">
                <a:tc gridSpan="8">
                  <a:txBody>
                    <a:bodyPr/>
                    <a:lstStyle/>
                    <a:p>
                      <a:pPr algn="ctr" fontAlgn="ctr"/>
                      <a:r>
                        <a:rPr lang="cs-CZ" sz="1100" b="0" i="0" u="none" strike="noStrike" dirty="0">
                          <a:solidFill>
                            <a:srgbClr val="000000"/>
                          </a:solidFill>
                          <a:effectLst/>
                          <a:latin typeface="Arial Black" panose="020B0A04020102020204" pitchFamily="34" charset="0"/>
                        </a:rPr>
                        <a:t>Turnaj mladší přípravky </a:t>
                      </a:r>
                      <a:r>
                        <a:rPr lang="cs-CZ" sz="1100" b="0" i="0" u="none" strike="noStrike" dirty="0" smtClean="0">
                          <a:solidFill>
                            <a:srgbClr val="000000"/>
                          </a:solidFill>
                          <a:effectLst/>
                          <a:latin typeface="Arial Black" panose="020B0A04020102020204" pitchFamily="34" charset="0"/>
                        </a:rPr>
                        <a:t>Vědomice 5.5.2018 4. turnaj                                                                     </a:t>
                      </a:r>
                      <a:r>
                        <a:rPr lang="cs-CZ" sz="1100" b="0" i="0" u="none" strike="noStrike" dirty="0">
                          <a:solidFill>
                            <a:srgbClr val="000000"/>
                          </a:solidFill>
                          <a:effectLst/>
                          <a:latin typeface="Arial Black" panose="020B0A04020102020204" pitchFamily="34" charset="0"/>
                        </a:rPr>
                        <a:t>Skupina o 13. až 16. místo okresní liga</a:t>
                      </a:r>
                    </a:p>
                  </a:txBody>
                  <a:tcPr marL="3152" marR="3152" marT="31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638759337"/>
                  </a:ext>
                </a:extLst>
              </a:tr>
              <a:tr h="555825">
                <a:tc>
                  <a:txBody>
                    <a:bodyPr/>
                    <a:lstStyle/>
                    <a:p>
                      <a:pPr algn="ctr" fontAlgn="ctr"/>
                      <a:r>
                        <a:rPr lang="cs-CZ" sz="800" b="0" i="0" u="none" strike="noStrike">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9900"/>
                          </a:solidFill>
                          <a:effectLst/>
                          <a:latin typeface="Arial Black" panose="020B0A04020102020204" pitchFamily="34" charset="0"/>
                        </a:rPr>
                        <a:t> SK Štětí  A</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9900"/>
                          </a:solidFill>
                          <a:effectLst/>
                          <a:latin typeface="Arial Black" panose="020B0A04020102020204" pitchFamily="34" charset="0"/>
                        </a:rPr>
                        <a:t>SK Sokol Malé Žernoseky</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9900"/>
                          </a:solidFill>
                          <a:effectLst/>
                          <a:latin typeface="Arial Black" panose="020B0A04020102020204" pitchFamily="34" charset="0"/>
                        </a:rPr>
                        <a:t>FK </a:t>
                      </a:r>
                      <a:endParaRPr lang="cs-CZ" sz="800" b="1" i="0" u="none" strike="noStrike" dirty="0" smtClean="0">
                        <a:solidFill>
                          <a:srgbClr val="009900"/>
                        </a:solidFill>
                        <a:effectLst/>
                        <a:latin typeface="Arial Black" panose="020B0A04020102020204" pitchFamily="34" charset="0"/>
                      </a:endParaRPr>
                    </a:p>
                    <a:p>
                      <a:pPr algn="ctr" fontAlgn="ctr"/>
                      <a:r>
                        <a:rPr lang="cs-CZ" sz="800" b="1" i="0" u="none" strike="noStrike" dirty="0" smtClean="0">
                          <a:solidFill>
                            <a:srgbClr val="009900"/>
                          </a:solidFill>
                          <a:effectLst/>
                          <a:latin typeface="Arial Black" panose="020B0A04020102020204" pitchFamily="34" charset="0"/>
                        </a:rPr>
                        <a:t>Peruc</a:t>
                      </a:r>
                      <a:endParaRPr lang="cs-CZ" sz="800" b="1" i="0" u="none" strike="noStrike" dirty="0">
                        <a:solidFill>
                          <a:srgbClr val="0099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9900"/>
                          </a:solidFill>
                          <a:effectLst/>
                          <a:latin typeface="Arial Black" panose="020B0A04020102020204" pitchFamily="34" charset="0"/>
                        </a:rPr>
                        <a:t>SK Sahara Vědomice</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0" i="0" u="none" strike="noStrike" dirty="0">
                          <a:solidFill>
                            <a:srgbClr val="009900"/>
                          </a:solidFill>
                          <a:effectLst/>
                          <a:latin typeface="Arial Black" panose="020B0A04020102020204" pitchFamily="34" charset="0"/>
                        </a:rPr>
                        <a:t>Body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a:solidFill>
                            <a:srgbClr val="009900"/>
                          </a:solidFill>
                          <a:effectLst/>
                          <a:latin typeface="Arial Black" panose="020B0A04020102020204" pitchFamily="34" charset="0"/>
                        </a:rPr>
                        <a:t>Skóre</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a:solidFill>
                            <a:srgbClr val="009900"/>
                          </a:solidFill>
                          <a:effectLst/>
                          <a:latin typeface="Arial Black" panose="020B0A04020102020204" pitchFamily="34" charset="0"/>
                        </a:rPr>
                        <a:t>Pořadí</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682823840"/>
                  </a:ext>
                </a:extLst>
              </a:tr>
              <a:tr h="555825">
                <a:tc>
                  <a:txBody>
                    <a:bodyPr/>
                    <a:lstStyle/>
                    <a:p>
                      <a:pPr algn="ctr" fontAlgn="ctr"/>
                      <a:r>
                        <a:rPr lang="cs-CZ" sz="900" b="1" i="0" u="none" strike="noStrike">
                          <a:solidFill>
                            <a:srgbClr val="009900"/>
                          </a:solidFill>
                          <a:effectLst/>
                          <a:latin typeface="Arial Black" panose="020B0A04020102020204" pitchFamily="34" charset="0"/>
                        </a:rPr>
                        <a:t> SK Štětí  A</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a:solidFill>
                            <a:srgbClr val="000000"/>
                          </a:solidFill>
                          <a:effectLst/>
                          <a:latin typeface="Arial Black" panose="020B0A04020102020204" pitchFamily="34" charset="0"/>
                        </a:rPr>
                        <a:t>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4:4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8:3</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6:2</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7</a:t>
                      </a:r>
                      <a:endParaRPr lang="cs-CZ" sz="11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18:9</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4199669"/>
                  </a:ext>
                </a:extLst>
              </a:tr>
              <a:tr h="555825">
                <a:tc>
                  <a:txBody>
                    <a:bodyPr/>
                    <a:lstStyle/>
                    <a:p>
                      <a:pPr algn="ctr" fontAlgn="ctr"/>
                      <a:r>
                        <a:rPr lang="cs-CZ" sz="900" b="1" i="0" u="none" strike="noStrike" dirty="0">
                          <a:solidFill>
                            <a:srgbClr val="009900"/>
                          </a:solidFill>
                          <a:effectLst/>
                          <a:latin typeface="Arial Black" panose="020B0A04020102020204" pitchFamily="34" charset="0"/>
                        </a:rPr>
                        <a:t>SK Sokol Malé </a:t>
                      </a:r>
                      <a:r>
                        <a:rPr lang="cs-CZ" sz="800" b="1" i="0" u="none" strike="noStrike" dirty="0">
                          <a:solidFill>
                            <a:srgbClr val="009900"/>
                          </a:solidFill>
                          <a:effectLst/>
                          <a:latin typeface="Arial Black" panose="020B0A04020102020204" pitchFamily="34" charset="0"/>
                        </a:rPr>
                        <a:t>Žernoseky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4:4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13:4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7:1</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7</a:t>
                      </a:r>
                      <a:endParaRPr lang="cs-CZ" sz="11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24:7</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100050"/>
                  </a:ext>
                </a:extLst>
              </a:tr>
              <a:tr h="555825">
                <a:tc>
                  <a:txBody>
                    <a:bodyPr/>
                    <a:lstStyle/>
                    <a:p>
                      <a:pPr algn="ctr" fontAlgn="ctr"/>
                      <a:r>
                        <a:rPr lang="cs-CZ" sz="900" b="1" i="0" u="none" strike="noStrike">
                          <a:solidFill>
                            <a:srgbClr val="009900"/>
                          </a:solidFill>
                          <a:effectLst/>
                          <a:latin typeface="Arial Black" panose="020B0A04020102020204" pitchFamily="34" charset="0"/>
                        </a:rPr>
                        <a:t>FK Peruc</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3:8</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4:13</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cs-CZ" sz="1100" b="1" i="0" u="none" strike="noStrike">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11:7</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a:t>
                      </a:r>
                      <a:endParaRPr lang="cs-CZ" sz="11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18:28</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126098"/>
                  </a:ext>
                </a:extLst>
              </a:tr>
              <a:tr h="495984">
                <a:tc>
                  <a:txBody>
                    <a:bodyPr/>
                    <a:lstStyle/>
                    <a:p>
                      <a:pPr algn="ctr" fontAlgn="ctr"/>
                      <a:r>
                        <a:rPr lang="cs-CZ" sz="900" b="1" i="0" u="none" strike="noStrike">
                          <a:solidFill>
                            <a:srgbClr val="009900"/>
                          </a:solidFill>
                          <a:effectLst/>
                          <a:latin typeface="Arial Black" panose="020B0A04020102020204" pitchFamily="34" charset="0"/>
                        </a:rPr>
                        <a:t>SK Sahara Vědomice</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2:6</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1:7</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7:11</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0</a:t>
                      </a:r>
                      <a:endParaRPr lang="cs-CZ" sz="11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10:24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684680"/>
                  </a:ext>
                </a:extLst>
              </a:tr>
            </a:tbl>
          </a:graphicData>
        </a:graphic>
      </p:graphicFrame>
      <p:sp>
        <p:nvSpPr>
          <p:cNvPr id="2" name="TextovéPole 1"/>
          <p:cNvSpPr txBox="1"/>
          <p:nvPr/>
        </p:nvSpPr>
        <p:spPr>
          <a:xfrm>
            <a:off x="5435109" y="91108"/>
            <a:ext cx="4646329" cy="3108543"/>
          </a:xfrm>
          <a:prstGeom prst="rect">
            <a:avLst/>
          </a:prstGeom>
          <a:blipFill>
            <a:blip r:embed="rId75"/>
            <a:tile tx="0" ty="0" sx="100000" sy="100000" flip="none" algn="tl"/>
          </a:blipFill>
          <a:effectLst>
            <a:glow rad="101600">
              <a:srgbClr val="FFFF66">
                <a:alpha val="40000"/>
              </a:srgbClr>
            </a:glow>
            <a:softEdge rad="241300"/>
          </a:effectLst>
        </p:spPr>
        <p:txBody>
          <a:bodyPr wrap="square" rtlCol="0">
            <a:spAutoFit/>
          </a:bodyPr>
          <a:lstStyle/>
          <a:p>
            <a:pPr algn="ctr"/>
            <a:r>
              <a:rPr lang="cs-CZ" sz="2800" dirty="0" smtClean="0">
                <a:solidFill>
                  <a:srgbClr val="FF0000"/>
                </a:solidFill>
                <a:latin typeface="Arial Black" panose="020B0A04020102020204" pitchFamily="34" charset="0"/>
              </a:rPr>
              <a:t>O celkovém vítězi posledního turnaje okresní ligy mladší přípravky ve skupině o 13. až 16. místo ve Vědomicích 5.5.2018 rozhodovalo skóre  </a:t>
            </a:r>
          </a:p>
        </p:txBody>
      </p:sp>
      <p:sp>
        <p:nvSpPr>
          <p:cNvPr id="3" name="TextovéPole 2"/>
          <p:cNvSpPr txBox="1"/>
          <p:nvPr/>
        </p:nvSpPr>
        <p:spPr>
          <a:xfrm>
            <a:off x="143992" y="91108"/>
            <a:ext cx="4680520" cy="707886"/>
          </a:xfrm>
          <a:prstGeom prst="rect">
            <a:avLst/>
          </a:prstGeom>
          <a:blipFill dpi="0" rotWithShape="1">
            <a:blip r:embed="rId76">
              <a:alphaModFix amt="70000"/>
            </a:blip>
            <a:srcRect/>
            <a:stretch>
              <a:fillRect/>
            </a:stretch>
          </a:blipFill>
          <a:ln>
            <a:solidFill>
              <a:srgbClr val="FF9933"/>
            </a:solidFill>
            <a:prstDash val="lgDash"/>
          </a:ln>
          <a:effectLst>
            <a:glow rad="63500">
              <a:srgbClr val="FFFF00">
                <a:alpha val="40000"/>
              </a:srgbClr>
            </a:glow>
            <a:softEdge rad="241300"/>
          </a:effectLst>
        </p:spPr>
        <p:txBody>
          <a:bodyPr wrap="square" rtlCol="0">
            <a:spAutoFit/>
          </a:bodyPr>
          <a:lstStyle/>
          <a:p>
            <a:pPr algn="ctr"/>
            <a:r>
              <a:rPr lang="cs-CZ" sz="2000" dirty="0" smtClean="0">
                <a:solidFill>
                  <a:srgbClr val="0033CC"/>
                </a:solidFill>
                <a:latin typeface="Arial Black" panose="020B0A04020102020204" pitchFamily="34" charset="0"/>
              </a:rPr>
              <a:t>Nejbližší program na zdejším stadionu</a:t>
            </a:r>
          </a:p>
        </p:txBody>
      </p:sp>
      <p:graphicFrame>
        <p:nvGraphicFramePr>
          <p:cNvPr id="4" name="Tabulka 3"/>
          <p:cNvGraphicFramePr>
            <a:graphicFrameLocks noGrp="1"/>
          </p:cNvGraphicFramePr>
          <p:nvPr>
            <p:extLst>
              <p:ext uri="{D42A27DB-BD31-4B8C-83A1-F6EECF244321}">
                <p14:modId xmlns:p14="http://schemas.microsoft.com/office/powerpoint/2010/main" val="3683840543"/>
              </p:ext>
            </p:extLst>
          </p:nvPr>
        </p:nvGraphicFramePr>
        <p:xfrm>
          <a:off x="143993" y="883196"/>
          <a:ext cx="4680518" cy="2388608"/>
        </p:xfrm>
        <a:graphic>
          <a:graphicData uri="http://schemas.openxmlformats.org/drawingml/2006/table">
            <a:tbl>
              <a:tblPr/>
              <a:tblGrid>
                <a:gridCol w="730293">
                  <a:extLst>
                    <a:ext uri="{9D8B030D-6E8A-4147-A177-3AD203B41FA5}">
                      <a16:colId xmlns:a16="http://schemas.microsoft.com/office/drawing/2014/main" val="3759197159"/>
                    </a:ext>
                  </a:extLst>
                </a:gridCol>
                <a:gridCol w="531122">
                  <a:extLst>
                    <a:ext uri="{9D8B030D-6E8A-4147-A177-3AD203B41FA5}">
                      <a16:colId xmlns:a16="http://schemas.microsoft.com/office/drawing/2014/main" val="1350335334"/>
                    </a:ext>
                  </a:extLst>
                </a:gridCol>
                <a:gridCol w="708163">
                  <a:extLst>
                    <a:ext uri="{9D8B030D-6E8A-4147-A177-3AD203B41FA5}">
                      <a16:colId xmlns:a16="http://schemas.microsoft.com/office/drawing/2014/main" val="4267828753"/>
                    </a:ext>
                  </a:extLst>
                </a:gridCol>
                <a:gridCol w="1195026">
                  <a:extLst>
                    <a:ext uri="{9D8B030D-6E8A-4147-A177-3AD203B41FA5}">
                      <a16:colId xmlns:a16="http://schemas.microsoft.com/office/drawing/2014/main" val="3916194910"/>
                    </a:ext>
                  </a:extLst>
                </a:gridCol>
                <a:gridCol w="542188">
                  <a:extLst>
                    <a:ext uri="{9D8B030D-6E8A-4147-A177-3AD203B41FA5}">
                      <a16:colId xmlns:a16="http://schemas.microsoft.com/office/drawing/2014/main" val="492844039"/>
                    </a:ext>
                  </a:extLst>
                </a:gridCol>
                <a:gridCol w="973726">
                  <a:extLst>
                    <a:ext uri="{9D8B030D-6E8A-4147-A177-3AD203B41FA5}">
                      <a16:colId xmlns:a16="http://schemas.microsoft.com/office/drawing/2014/main" val="3818202626"/>
                    </a:ext>
                  </a:extLst>
                </a:gridCol>
              </a:tblGrid>
              <a:tr h="253358">
                <a:tc>
                  <a:txBody>
                    <a:bodyPr/>
                    <a:lstStyle/>
                    <a:p>
                      <a:pPr algn="ctr" fontAlgn="ctr"/>
                      <a:r>
                        <a:rPr lang="cs-CZ" sz="1100" b="1" i="0" u="none" strike="noStrike">
                          <a:solidFill>
                            <a:srgbClr val="000000"/>
                          </a:solidFill>
                          <a:effectLst/>
                          <a:latin typeface="Arial" panose="020B0604020202020204" pitchFamily="34" charset="0"/>
                        </a:rPr>
                        <a:t>Datum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Kolo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effectLst/>
                          <a:latin typeface="Arial" panose="020B0604020202020204" pitchFamily="34" charset="0"/>
                        </a:rPr>
                        <a:t>Kategorie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277598867"/>
                  </a:ext>
                </a:extLst>
              </a:tr>
              <a:tr h="238455">
                <a:tc>
                  <a:txBody>
                    <a:bodyPr/>
                    <a:lstStyle/>
                    <a:p>
                      <a:pPr algn="ctr" fontAlgn="ctr"/>
                      <a:r>
                        <a:rPr lang="cs-CZ" sz="1000" b="1" i="0" u="none" strike="noStrike" dirty="0">
                          <a:solidFill>
                            <a:srgbClr val="000000"/>
                          </a:solidFill>
                          <a:effectLst/>
                          <a:latin typeface="Arial" panose="020B0604020202020204" pitchFamily="34" charset="0"/>
                        </a:rPr>
                        <a:t>12.5.2018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37637853"/>
                  </a:ext>
                </a:extLst>
              </a:tr>
              <a:tr h="287126">
                <a:tc>
                  <a:txBody>
                    <a:bodyPr/>
                    <a:lstStyle/>
                    <a:p>
                      <a:pPr algn="ctr" fontAlgn="ctr"/>
                      <a:r>
                        <a:rPr lang="cs-CZ" sz="1000" b="1" i="0" u="none" strike="noStrike">
                          <a:solidFill>
                            <a:srgbClr val="000000"/>
                          </a:solidFill>
                          <a:effectLst/>
                          <a:latin typeface="Arial" panose="020B0604020202020204" pitchFamily="34" charset="0"/>
                        </a:rPr>
                        <a:t>13.5.2018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10:00, 11:45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FK SEKO Louny/J. Chomutov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6386659"/>
                  </a:ext>
                </a:extLst>
              </a:tr>
              <a:tr h="238455">
                <a:tc>
                  <a:txBody>
                    <a:bodyPr/>
                    <a:lstStyle/>
                    <a:p>
                      <a:pPr algn="ctr" fontAlgn="ctr"/>
                      <a:r>
                        <a:rPr lang="cs-CZ" sz="1000" b="1" i="0" u="none" strike="noStrike">
                          <a:solidFill>
                            <a:srgbClr val="000000"/>
                          </a:solidFill>
                          <a:effectLst/>
                          <a:latin typeface="Arial" panose="020B0604020202020204" pitchFamily="34" charset="0"/>
                        </a:rPr>
                        <a:t>19.5.2018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2.N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828260051"/>
                  </a:ext>
                </a:extLst>
              </a:tr>
              <a:tr h="238455">
                <a:tc>
                  <a:txBody>
                    <a:bodyPr/>
                    <a:lstStyle/>
                    <a:p>
                      <a:pPr algn="ctr" fontAlgn="ctr"/>
                      <a:r>
                        <a:rPr lang="cs-CZ" sz="1000" b="1" i="0" u="none" strike="noStrike">
                          <a:solidFill>
                            <a:srgbClr val="000000"/>
                          </a:solidFill>
                          <a:effectLst/>
                          <a:latin typeface="Arial" panose="020B0604020202020204" pitchFamily="34" charset="0"/>
                        </a:rPr>
                        <a:t>20.5.2018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2363319343"/>
                  </a:ext>
                </a:extLst>
              </a:tr>
              <a:tr h="238455">
                <a:tc>
                  <a:txBody>
                    <a:bodyPr/>
                    <a:lstStyle/>
                    <a:p>
                      <a:pPr algn="ctr" fontAlgn="ctr"/>
                      <a:r>
                        <a:rPr lang="cs-CZ" sz="1000" b="1" i="0" u="none" strike="noStrike">
                          <a:solidFill>
                            <a:srgbClr val="000000"/>
                          </a:solidFill>
                          <a:effectLst/>
                          <a:latin typeface="Arial" panose="020B0604020202020204" pitchFamily="34" charset="0"/>
                        </a:rPr>
                        <a:t>24.5.2018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TJ Dynamo Podlusky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Minipřípravka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100975492"/>
                  </a:ext>
                </a:extLst>
              </a:tr>
              <a:tr h="238455">
                <a:tc>
                  <a:txBody>
                    <a:bodyPr/>
                    <a:lstStyle/>
                    <a:p>
                      <a:pPr algn="ctr" fontAlgn="ctr"/>
                      <a:r>
                        <a:rPr lang="cs-CZ" sz="1000" b="1" i="0" u="none" strike="noStrike">
                          <a:solidFill>
                            <a:srgbClr val="000000"/>
                          </a:solidFill>
                          <a:effectLst/>
                          <a:latin typeface="Arial" panose="020B0604020202020204" pitchFamily="34" charset="0"/>
                        </a:rPr>
                        <a:t>25.5.2018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TJ Žitenice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Stará garda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11939237"/>
                  </a:ext>
                </a:extLst>
              </a:tr>
              <a:tr h="238455">
                <a:tc>
                  <a:txBody>
                    <a:bodyPr/>
                    <a:lstStyle/>
                    <a:p>
                      <a:pPr algn="ctr" fontAlgn="ctr"/>
                      <a:r>
                        <a:rPr lang="cs-CZ" sz="1000" b="1" i="0" u="none" strike="noStrike">
                          <a:solidFill>
                            <a:srgbClr val="000000"/>
                          </a:solidFill>
                          <a:effectLst/>
                          <a:latin typeface="Arial" panose="020B0604020202020204" pitchFamily="34" charset="0"/>
                        </a:rPr>
                        <a:t>26.5.2018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20824392"/>
                  </a:ext>
                </a:extLst>
              </a:tr>
              <a:tr h="287126">
                <a:tc>
                  <a:txBody>
                    <a:bodyPr/>
                    <a:lstStyle/>
                    <a:p>
                      <a:pPr algn="ctr" fontAlgn="ctr"/>
                      <a:r>
                        <a:rPr lang="cs-CZ" sz="1000" b="1" i="0" u="none" strike="noStrike">
                          <a:solidFill>
                            <a:srgbClr val="000000"/>
                          </a:solidFill>
                          <a:effectLst/>
                          <a:latin typeface="Arial" panose="020B0604020202020204" pitchFamily="34" charset="0"/>
                        </a:rPr>
                        <a:t>27.5.2018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10:00, 11:45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SK Strupčice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effectLst/>
                          <a:latin typeface="Arial" panose="020B0604020202020204" pitchFamily="34" charset="0"/>
                        </a:rPr>
                        <a:t>3.N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effectLst/>
                          <a:latin typeface="Arial" panose="020B0604020202020204" pitchFamily="34" charset="0"/>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729663335"/>
                  </a:ext>
                </a:extLst>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2268453670"/>
              </p:ext>
            </p:extLst>
          </p:nvPr>
        </p:nvGraphicFramePr>
        <p:xfrm>
          <a:off x="71984" y="3907532"/>
          <a:ext cx="4752528" cy="3030744"/>
        </p:xfrm>
        <a:graphic>
          <a:graphicData uri="http://schemas.openxmlformats.org/drawingml/2006/table">
            <a:tbl>
              <a:tblPr/>
              <a:tblGrid>
                <a:gridCol w="666031">
                  <a:extLst>
                    <a:ext uri="{9D8B030D-6E8A-4147-A177-3AD203B41FA5}">
                      <a16:colId xmlns:a16="http://schemas.microsoft.com/office/drawing/2014/main" val="3283555622"/>
                    </a:ext>
                  </a:extLst>
                </a:gridCol>
                <a:gridCol w="440258">
                  <a:extLst>
                    <a:ext uri="{9D8B030D-6E8A-4147-A177-3AD203B41FA5}">
                      <a16:colId xmlns:a16="http://schemas.microsoft.com/office/drawing/2014/main" val="2834589340"/>
                    </a:ext>
                  </a:extLst>
                </a:gridCol>
                <a:gridCol w="507990">
                  <a:extLst>
                    <a:ext uri="{9D8B030D-6E8A-4147-A177-3AD203B41FA5}">
                      <a16:colId xmlns:a16="http://schemas.microsoft.com/office/drawing/2014/main" val="385995259"/>
                    </a:ext>
                  </a:extLst>
                </a:gridCol>
                <a:gridCol w="1698089">
                  <a:extLst>
                    <a:ext uri="{9D8B030D-6E8A-4147-A177-3AD203B41FA5}">
                      <a16:colId xmlns:a16="http://schemas.microsoft.com/office/drawing/2014/main" val="1567848037"/>
                    </a:ext>
                  </a:extLst>
                </a:gridCol>
                <a:gridCol w="288032">
                  <a:extLst>
                    <a:ext uri="{9D8B030D-6E8A-4147-A177-3AD203B41FA5}">
                      <a16:colId xmlns:a16="http://schemas.microsoft.com/office/drawing/2014/main" val="1994162573"/>
                    </a:ext>
                  </a:extLst>
                </a:gridCol>
                <a:gridCol w="1152128">
                  <a:extLst>
                    <a:ext uri="{9D8B030D-6E8A-4147-A177-3AD203B41FA5}">
                      <a16:colId xmlns:a16="http://schemas.microsoft.com/office/drawing/2014/main" val="190479314"/>
                    </a:ext>
                  </a:extLst>
                </a:gridCol>
              </a:tblGrid>
              <a:tr h="229734">
                <a:tc>
                  <a:txBody>
                    <a:bodyPr/>
                    <a:lstStyle/>
                    <a:p>
                      <a:pPr algn="ctr" fontAlgn="ctr"/>
                      <a:r>
                        <a:rPr lang="cs-CZ" sz="800" b="1" i="0" u="none" strike="noStrike">
                          <a:solidFill>
                            <a:srgbClr val="000000"/>
                          </a:solidFill>
                          <a:effectLst/>
                          <a:latin typeface="Arial" panose="020B0604020202020204" pitchFamily="34" charset="0"/>
                        </a:rPr>
                        <a:t>Datum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effectLst/>
                          <a:latin typeface="Arial" panose="020B0604020202020204" pitchFamily="34" charset="0"/>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effectLst/>
                          <a:latin typeface="Arial" panose="020B0604020202020204" pitchFamily="34" charset="0"/>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effectLst/>
                          <a:latin typeface="Arial" panose="020B0604020202020204" pitchFamily="34" charset="0"/>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effectLst/>
                          <a:latin typeface="Arial" panose="020B0604020202020204" pitchFamily="34" charset="0"/>
                        </a:rPr>
                        <a:t>Kolo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effectLst/>
                          <a:latin typeface="Arial" panose="020B0604020202020204" pitchFamily="34" charset="0"/>
                        </a:rPr>
                        <a:t>Kategorie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983785037"/>
                  </a:ext>
                </a:extLst>
              </a:tr>
              <a:tr h="181085">
                <a:tc>
                  <a:txBody>
                    <a:bodyPr/>
                    <a:lstStyle/>
                    <a:p>
                      <a:pPr algn="ctr" fontAlgn="ctr"/>
                      <a:r>
                        <a:rPr lang="cs-CZ" sz="800" b="1" i="0" u="none" strike="noStrike">
                          <a:solidFill>
                            <a:srgbClr val="000000"/>
                          </a:solidFill>
                          <a:effectLst/>
                          <a:latin typeface="Arial" panose="020B0604020202020204" pitchFamily="34" charset="0"/>
                        </a:rPr>
                        <a:t>12.5.2018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312777507"/>
                  </a:ext>
                </a:extLst>
              </a:tr>
              <a:tr h="304060">
                <a:tc>
                  <a:txBody>
                    <a:bodyPr/>
                    <a:lstStyle/>
                    <a:p>
                      <a:pPr algn="ctr" fontAlgn="ctr"/>
                      <a:r>
                        <a:rPr lang="cs-CZ" sz="800" b="1" i="0" u="none" strike="noStrike">
                          <a:solidFill>
                            <a:srgbClr val="000000"/>
                          </a:solidFill>
                          <a:effectLst/>
                          <a:latin typeface="Arial" panose="020B0604020202020204" pitchFamily="34" charset="0"/>
                        </a:rPr>
                        <a:t>13.5.2018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Turnaj v </a:t>
                      </a:r>
                      <a:r>
                        <a:rPr lang="cs-CZ" sz="1000" b="1" i="0" u="none" strike="noStrike" dirty="0" err="1">
                          <a:solidFill>
                            <a:srgbClr val="000000"/>
                          </a:solidFill>
                          <a:effectLst/>
                          <a:latin typeface="Arial" panose="020B0604020202020204" pitchFamily="34" charset="0"/>
                        </a:rPr>
                        <a:t>Pokraticích</a:t>
                      </a:r>
                      <a:r>
                        <a:rPr lang="cs-CZ" sz="1000" b="1" i="0" u="none" strike="noStrike" dirty="0">
                          <a:solidFill>
                            <a:srgbClr val="000000"/>
                          </a:solidFill>
                          <a:effectLst/>
                          <a:latin typeface="Arial" panose="020B0604020202020204" pitchFamily="34" charset="0"/>
                        </a:rPr>
                        <a:t> okresní pohár-skupina I o 9. až 12. místo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Starší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753166126"/>
                  </a:ext>
                </a:extLst>
              </a:tr>
              <a:tr h="181085">
                <a:tc>
                  <a:txBody>
                    <a:bodyPr/>
                    <a:lstStyle/>
                    <a:p>
                      <a:pPr algn="ctr" fontAlgn="ctr"/>
                      <a:r>
                        <a:rPr lang="cs-CZ" sz="800" b="1" i="0" u="none" strike="noStrike">
                          <a:solidFill>
                            <a:srgbClr val="000000"/>
                          </a:solidFill>
                          <a:effectLst/>
                          <a:latin typeface="Arial" panose="020B0604020202020204" pitchFamily="34" charset="0"/>
                        </a:rPr>
                        <a:t>17.5.2018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čtvrtek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SK Sokol Malé </a:t>
                      </a:r>
                      <a:r>
                        <a:rPr lang="cs-CZ" sz="1000" b="1" i="0" u="none" strike="noStrike" dirty="0" err="1">
                          <a:solidFill>
                            <a:srgbClr val="000000"/>
                          </a:solidFill>
                          <a:effectLst/>
                          <a:latin typeface="Arial" panose="020B0604020202020204" pitchFamily="34" charset="0"/>
                        </a:rPr>
                        <a:t>Žrnoseky</a:t>
                      </a:r>
                      <a:endParaRPr lang="cs-CZ" sz="1000" b="1" i="0" u="none" strike="noStrike" dirty="0">
                        <a:solidFill>
                          <a:srgbClr val="000000"/>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Minipřípravka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025510302"/>
                  </a:ext>
                </a:extLst>
              </a:tr>
              <a:tr h="181085">
                <a:tc>
                  <a:txBody>
                    <a:bodyPr/>
                    <a:lstStyle/>
                    <a:p>
                      <a:pPr algn="ctr" fontAlgn="ctr"/>
                      <a:r>
                        <a:rPr lang="cs-CZ" sz="800" b="1" i="0" u="none" strike="noStrike">
                          <a:solidFill>
                            <a:srgbClr val="000000"/>
                          </a:solidFill>
                          <a:effectLst/>
                          <a:latin typeface="Arial" panose="020B0604020202020204" pitchFamily="34" charset="0"/>
                        </a:rPr>
                        <a:t>18.5.2018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Slavoj Bohušovice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Stará garda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337349069"/>
                  </a:ext>
                </a:extLst>
              </a:tr>
              <a:tr h="277032">
                <a:tc>
                  <a:txBody>
                    <a:bodyPr/>
                    <a:lstStyle/>
                    <a:p>
                      <a:pPr algn="ctr" fontAlgn="ctr"/>
                      <a:r>
                        <a:rPr lang="cs-CZ" sz="800" b="1" i="0" u="none" strike="noStrike">
                          <a:solidFill>
                            <a:srgbClr val="000000"/>
                          </a:solidFill>
                          <a:effectLst/>
                          <a:latin typeface="Arial" panose="020B0604020202020204" pitchFamily="34" charset="0"/>
                        </a:rPr>
                        <a:t>19.5.2018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Turnaj v </a:t>
                      </a:r>
                      <a:r>
                        <a:rPr lang="cs-CZ" sz="1000" b="1" i="0" u="none" strike="noStrike" dirty="0" err="1">
                          <a:solidFill>
                            <a:srgbClr val="000000"/>
                          </a:solidFill>
                          <a:effectLst/>
                          <a:latin typeface="Arial" panose="020B0604020202020204" pitchFamily="34" charset="0"/>
                        </a:rPr>
                        <a:t>Podluskách</a:t>
                      </a:r>
                      <a:r>
                        <a:rPr lang="cs-CZ" sz="1000" b="1" i="0" u="none" strike="noStrike" dirty="0">
                          <a:solidFill>
                            <a:srgbClr val="000000"/>
                          </a:solidFill>
                          <a:effectLst/>
                          <a:latin typeface="Arial" panose="020B0604020202020204" pitchFamily="34" charset="0"/>
                        </a:rPr>
                        <a:t> okresní pohár-skupina G o 9. až 12. místo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Mladší přípravka 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2323387782"/>
                  </a:ext>
                </a:extLst>
              </a:tr>
              <a:tr h="277032">
                <a:tc>
                  <a:txBody>
                    <a:bodyPr/>
                    <a:lstStyle/>
                    <a:p>
                      <a:pPr algn="ctr" fontAlgn="ctr"/>
                      <a:r>
                        <a:rPr lang="cs-CZ" sz="800" b="1" i="0" u="none" strike="noStrike">
                          <a:solidFill>
                            <a:srgbClr val="000000"/>
                          </a:solidFill>
                          <a:effectLst/>
                          <a:latin typeface="Arial" panose="020B0604020202020204" pitchFamily="34" charset="0"/>
                        </a:rPr>
                        <a:t>19.5.2018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Turnaj ov Libochovicích </a:t>
                      </a:r>
                      <a:r>
                        <a:rPr lang="cs-CZ" sz="1000" b="1" i="0" u="none" strike="noStrike" dirty="0" err="1">
                          <a:solidFill>
                            <a:srgbClr val="000000"/>
                          </a:solidFill>
                          <a:effectLst/>
                          <a:latin typeface="Arial" panose="020B0604020202020204" pitchFamily="34" charset="0"/>
                        </a:rPr>
                        <a:t>kresní</a:t>
                      </a:r>
                      <a:r>
                        <a:rPr lang="cs-CZ" sz="1000" b="1" i="0" u="none" strike="noStrike" dirty="0">
                          <a:solidFill>
                            <a:srgbClr val="000000"/>
                          </a:solidFill>
                          <a:effectLst/>
                          <a:latin typeface="Arial" panose="020B0604020202020204" pitchFamily="34" charset="0"/>
                        </a:rPr>
                        <a:t> pohár-skupina H o 13. až 16. místo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Mladší přípravka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704888493"/>
                  </a:ext>
                </a:extLst>
              </a:tr>
              <a:tr h="181085">
                <a:tc>
                  <a:txBody>
                    <a:bodyPr/>
                    <a:lstStyle/>
                    <a:p>
                      <a:pPr algn="ctr" fontAlgn="ctr"/>
                      <a:r>
                        <a:rPr lang="cs-CZ" sz="800" b="1" i="0" u="none" strike="noStrike">
                          <a:solidFill>
                            <a:srgbClr val="000000"/>
                          </a:solidFill>
                          <a:effectLst/>
                          <a:latin typeface="Arial" panose="020B0604020202020204" pitchFamily="34" charset="0"/>
                        </a:rPr>
                        <a:t>20.5.2018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14:30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effectLst/>
                          <a:latin typeface="Arial" panose="020B0604020202020204" pitchFamily="34" charset="0"/>
                        </a:rPr>
                        <a:t>FK Litoměřicko 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effectLst/>
                          <a:latin typeface="Arial" panose="020B0604020202020204" pitchFamily="34" charset="0"/>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43806089"/>
                  </a:ext>
                </a:extLst>
              </a:tr>
              <a:tr h="181085">
                <a:tc>
                  <a:txBody>
                    <a:bodyPr/>
                    <a:lstStyle/>
                    <a:p>
                      <a:pPr algn="ctr" fontAlgn="ctr"/>
                      <a:r>
                        <a:rPr lang="cs-CZ" sz="800" b="1" i="0" u="none" strike="noStrike">
                          <a:solidFill>
                            <a:srgbClr val="000000"/>
                          </a:solidFill>
                          <a:effectLst/>
                          <a:latin typeface="Arial" panose="020B0604020202020204" pitchFamily="34" charset="0"/>
                        </a:rPr>
                        <a:t>23.5.2018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středa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17:00, 18:45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SK </a:t>
                      </a:r>
                      <a:r>
                        <a:rPr lang="cs-CZ" sz="1000" b="1" i="0" u="none" strike="noStrike" dirty="0" err="1">
                          <a:solidFill>
                            <a:srgbClr val="000000"/>
                          </a:solidFill>
                          <a:effectLst/>
                          <a:latin typeface="Arial" panose="020B0604020202020204" pitchFamily="34" charset="0"/>
                        </a:rPr>
                        <a:t>Ervěnice</a:t>
                      </a:r>
                      <a:r>
                        <a:rPr lang="cs-CZ" sz="1000" b="1" i="0" u="none" strike="noStrike" dirty="0">
                          <a:solidFill>
                            <a:srgbClr val="000000"/>
                          </a:solidFill>
                          <a:effectLst/>
                          <a:latin typeface="Arial" panose="020B0604020202020204" pitchFamily="34" charset="0"/>
                        </a:rPr>
                        <a:t>-Jirkov/L. Chomutov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2.N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690210410"/>
                  </a:ext>
                </a:extLst>
              </a:tr>
              <a:tr h="181085">
                <a:tc>
                  <a:txBody>
                    <a:bodyPr/>
                    <a:lstStyle/>
                    <a:p>
                      <a:pPr algn="ctr" fontAlgn="ctr"/>
                      <a:r>
                        <a:rPr lang="cs-CZ" sz="800" b="1" i="0" u="none" strike="noStrike">
                          <a:solidFill>
                            <a:srgbClr val="000000"/>
                          </a:solidFill>
                          <a:effectLst/>
                          <a:latin typeface="Arial" panose="020B0604020202020204" pitchFamily="34" charset="0"/>
                        </a:rPr>
                        <a:t>26.5.2018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3.N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584734174"/>
                  </a:ext>
                </a:extLst>
              </a:tr>
              <a:tr h="181085">
                <a:tc>
                  <a:txBody>
                    <a:bodyPr/>
                    <a:lstStyle/>
                    <a:p>
                      <a:pPr algn="ctr" fontAlgn="ctr"/>
                      <a:r>
                        <a:rPr lang="cs-CZ" sz="800" b="1" i="0" u="none" strike="noStrike">
                          <a:solidFill>
                            <a:srgbClr val="000000"/>
                          </a:solidFill>
                          <a:effectLst/>
                          <a:latin typeface="Arial" panose="020B0604020202020204" pitchFamily="34" charset="0"/>
                        </a:rPr>
                        <a:t>26.5.2018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effectLst/>
                          <a:latin typeface="Arial" panose="020B0604020202020204" pitchFamily="34" charset="0"/>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effectLst/>
                          <a:latin typeface="Arial" panose="020B0604020202020204" pitchFamily="34" charset="0"/>
                        </a:rPr>
                        <a:t>FK Slavoj Žatec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dirty="0">
                          <a:solidFill>
                            <a:srgbClr val="000000"/>
                          </a:solidFill>
                          <a:effectLst/>
                          <a:latin typeface="Arial" panose="020B0604020202020204" pitchFamily="34" charset="0"/>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3384679946"/>
                  </a:ext>
                </a:extLst>
              </a:tr>
            </a:tbl>
          </a:graphicData>
        </a:graphic>
      </p:graphicFrame>
      <p:sp>
        <p:nvSpPr>
          <p:cNvPr id="6" name="TextovéPole 5"/>
          <p:cNvSpPr txBox="1"/>
          <p:nvPr/>
        </p:nvSpPr>
        <p:spPr>
          <a:xfrm>
            <a:off x="143992" y="3403476"/>
            <a:ext cx="4680519" cy="323165"/>
          </a:xfrm>
          <a:prstGeom prst="rect">
            <a:avLst/>
          </a:prstGeom>
          <a:blipFill>
            <a:blip r:embed="rId77">
              <a:alphaModFix amt="70000"/>
            </a:blip>
            <a:tile tx="0" ty="0" sx="100000" sy="100000" flip="none" algn="tl"/>
          </a:blipFill>
          <a:ln w="44450">
            <a:solidFill>
              <a:srgbClr val="FF0000"/>
            </a:solidFill>
          </a:ln>
          <a:effectLst>
            <a:softEdge rad="0"/>
          </a:effectLst>
        </p:spPr>
        <p:txBody>
          <a:bodyPr wrap="square" rtlCol="0">
            <a:spAutoFit/>
          </a:bodyPr>
          <a:lstStyle/>
          <a:p>
            <a:pPr algn="ctr"/>
            <a:r>
              <a:rPr lang="cs-CZ" sz="1500" dirty="0" smtClean="0">
                <a:latin typeface="Arial Black" panose="020B0A04020102020204" pitchFamily="34" charset="0"/>
              </a:rPr>
              <a:t>Následujících 15 dnů na hřištích soupeřů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349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0" name="Přímá spojovací šipka 9"/>
          <p:cNvCxnSpPr/>
          <p:nvPr/>
        </p:nvCxnSpPr>
        <p:spPr bwMode="auto">
          <a:xfrm>
            <a:off x="9335448" y="7239000"/>
            <a:ext cx="71574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06000"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211922" y="6685261"/>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7696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endParaRPr lang="cs-CZ" sz="800" dirty="0">
              <a:latin typeface="Bookman Old Style" pitchFamily="18" charset="0"/>
            </a:endParaRPr>
          </a:p>
        </p:txBody>
      </p:sp>
      <p:sp>
        <p:nvSpPr>
          <p:cNvPr id="19" name="TextovéPole 18"/>
          <p:cNvSpPr txBox="1"/>
          <p:nvPr/>
        </p:nvSpPr>
        <p:spPr>
          <a:xfrm>
            <a:off x="7721583"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7</a:t>
            </a:r>
          </a:p>
        </p:txBody>
      </p:sp>
      <p:pic>
        <p:nvPicPr>
          <p:cNvPr id="4098" name="Picture 38"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2038350"/>
            <a:ext cx="909637"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2266950"/>
            <a:ext cx="909637"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495550"/>
            <a:ext cx="909637"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724150"/>
            <a:ext cx="909637"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952750"/>
            <a:ext cx="909637"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3181350"/>
            <a:ext cx="909637"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3409950"/>
            <a:ext cx="909637"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3638550"/>
            <a:ext cx="909637"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3867150"/>
            <a:ext cx="909637"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4095750"/>
            <a:ext cx="909637"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866775"/>
            <a:ext cx="909637"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1247775"/>
            <a:ext cx="909637"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895350"/>
            <a:ext cx="909637"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1123950"/>
            <a:ext cx="909637"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1352550"/>
            <a:ext cx="909637"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1581150"/>
            <a:ext cx="909637"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sp>
        <p:nvSpPr>
          <p:cNvPr id="15" name="Ovál 14"/>
          <p:cNvSpPr/>
          <p:nvPr/>
        </p:nvSpPr>
        <p:spPr bwMode="auto">
          <a:xfrm>
            <a:off x="8208888" y="5655306"/>
            <a:ext cx="504056" cy="608912"/>
          </a:xfrm>
          <a:prstGeom prst="ellipse">
            <a:avLst/>
          </a:prstGeom>
          <a:noFill/>
          <a:ln w="9525">
            <a:noFill/>
            <a:miter lim="800000"/>
            <a:headEnd/>
            <a:tailEnd/>
          </a:ln>
          <a:effectLst/>
        </p:spPr>
        <p:txBody>
          <a:bodyPr vert="horz" wrap="square" lIns="0" tIns="25200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a:ln>
                <a:noFill/>
              </a:ln>
              <a:solidFill>
                <a:srgbClr val="FFFFFF"/>
              </a:solidFill>
              <a:effectLst/>
              <a:latin typeface="Arial" pitchFamily="34" charset="0"/>
              <a:cs typeface="Arial" pitchFamily="34" charset="0"/>
            </a:endParaRPr>
          </a:p>
        </p:txBody>
      </p:sp>
      <p:sp>
        <p:nvSpPr>
          <p:cNvPr id="119" name="Obdélník 118"/>
          <p:cNvSpPr/>
          <p:nvPr/>
        </p:nvSpPr>
        <p:spPr>
          <a:xfrm>
            <a:off x="143992" y="91108"/>
            <a:ext cx="4752528" cy="1938992"/>
          </a:xfrm>
          <a:prstGeom prst="rect">
            <a:avLst/>
          </a:prstGeom>
          <a:blipFill>
            <a:blip r:embed="rId111"/>
            <a:stretch>
              <a:fillRect/>
            </a:stretch>
          </a:blipFill>
        </p:spPr>
        <p:txBody>
          <a:bodyPr wrap="square">
            <a:spAutoFit/>
          </a:bodyPr>
          <a:lstStyle/>
          <a:p>
            <a:pPr algn="ctr" fontAlgn="ctr"/>
            <a:r>
              <a:rPr lang="cs-CZ" sz="2400" u="sng" dirty="0" smtClean="0">
                <a:solidFill>
                  <a:srgbClr val="000099"/>
                </a:solidFill>
                <a:effectLst>
                  <a:outerShdw blurRad="38100" dist="38100" dir="2700000" algn="tl">
                    <a:srgbClr val="000000">
                      <a:alpha val="43137"/>
                    </a:srgbClr>
                  </a:outerShdw>
                </a:effectLst>
                <a:latin typeface="Bookman Old Style" panose="02050604050505020204" pitchFamily="18" charset="0"/>
              </a:rPr>
              <a:t>Okresní liga </a:t>
            </a:r>
          </a:p>
          <a:p>
            <a:pPr algn="ctr" fontAlgn="ctr"/>
            <a:r>
              <a:rPr lang="cs-CZ" sz="2400" u="sng" dirty="0" smtClean="0">
                <a:solidFill>
                  <a:srgbClr val="000099"/>
                </a:solidFill>
                <a:effectLst>
                  <a:outerShdw blurRad="38100" dist="38100" dir="2700000" algn="tl">
                    <a:srgbClr val="000000">
                      <a:alpha val="43137"/>
                    </a:srgbClr>
                  </a:outerShdw>
                </a:effectLst>
                <a:latin typeface="Bookman Old Style" panose="02050604050505020204" pitchFamily="18" charset="0"/>
              </a:rPr>
              <a:t>Mladší přípravka</a:t>
            </a:r>
          </a:p>
          <a:p>
            <a:pPr algn="ctr" fontAlgn="ctr"/>
            <a:r>
              <a:rPr lang="cs-CZ" sz="2400" u="sng" dirty="0" smtClean="0">
                <a:solidFill>
                  <a:srgbClr val="000099"/>
                </a:solidFill>
                <a:effectLst>
                  <a:outerShdw blurRad="38100" dist="38100" dir="2700000" algn="tl">
                    <a:srgbClr val="000000">
                      <a:alpha val="43137"/>
                    </a:srgbClr>
                  </a:outerShdw>
                </a:effectLst>
                <a:latin typeface="Bookman Old Style" panose="02050604050505020204" pitchFamily="18" charset="0"/>
              </a:rPr>
              <a:t>Skupina o 13. až 16. místo</a:t>
            </a:r>
          </a:p>
          <a:p>
            <a:pPr algn="ctr" fontAlgn="ctr"/>
            <a:r>
              <a:rPr lang="cs-CZ" sz="2400" u="sng" dirty="0" smtClean="0">
                <a:solidFill>
                  <a:srgbClr val="000099"/>
                </a:solidFill>
                <a:effectLst>
                  <a:outerShdw blurRad="38100" dist="38100" dir="2700000" algn="tl">
                    <a:srgbClr val="000000">
                      <a:alpha val="43137"/>
                    </a:srgbClr>
                  </a:outerShdw>
                </a:effectLst>
                <a:latin typeface="Bookman Old Style" panose="02050604050505020204" pitchFamily="18" charset="0"/>
              </a:rPr>
              <a:t>Konečné pořadí</a:t>
            </a:r>
          </a:p>
          <a:p>
            <a:pPr algn="ctr" fontAlgn="ctr"/>
            <a:r>
              <a:rPr lang="cs-CZ" sz="2400" u="sng" dirty="0" smtClean="0">
                <a:solidFill>
                  <a:srgbClr val="000099"/>
                </a:solidFill>
                <a:effectLst>
                  <a:outerShdw blurRad="38100" dist="38100" dir="2700000" algn="tl">
                    <a:srgbClr val="000000">
                      <a:alpha val="43137"/>
                    </a:srgbClr>
                  </a:outerShdw>
                </a:effectLst>
                <a:latin typeface="Bookman Old Style" panose="02050604050505020204" pitchFamily="18" charset="0"/>
              </a:rPr>
              <a:t>Štětí si vedlo nejlépe</a:t>
            </a:r>
          </a:p>
        </p:txBody>
      </p:sp>
      <p:graphicFrame>
        <p:nvGraphicFramePr>
          <p:cNvPr id="120" name="Tabulka 119"/>
          <p:cNvGraphicFramePr>
            <a:graphicFrameLocks noGrp="1"/>
          </p:cNvGraphicFramePr>
          <p:nvPr>
            <p:extLst>
              <p:ext uri="{D42A27DB-BD31-4B8C-83A1-F6EECF244321}">
                <p14:modId xmlns:p14="http://schemas.microsoft.com/office/powerpoint/2010/main" val="3122526065"/>
              </p:ext>
            </p:extLst>
          </p:nvPr>
        </p:nvGraphicFramePr>
        <p:xfrm>
          <a:off x="155822" y="2179340"/>
          <a:ext cx="4719613" cy="1584176"/>
        </p:xfrm>
        <a:graphic>
          <a:graphicData uri="http://schemas.openxmlformats.org/drawingml/2006/table">
            <a:tbl>
              <a:tblPr/>
              <a:tblGrid>
                <a:gridCol w="587656">
                  <a:extLst>
                    <a:ext uri="{9D8B030D-6E8A-4147-A177-3AD203B41FA5}">
                      <a16:colId xmlns:a16="http://schemas.microsoft.com/office/drawing/2014/main" val="511168019"/>
                    </a:ext>
                  </a:extLst>
                </a:gridCol>
                <a:gridCol w="1358955">
                  <a:extLst>
                    <a:ext uri="{9D8B030D-6E8A-4147-A177-3AD203B41FA5}">
                      <a16:colId xmlns:a16="http://schemas.microsoft.com/office/drawing/2014/main" val="1264398320"/>
                    </a:ext>
                  </a:extLst>
                </a:gridCol>
                <a:gridCol w="452985">
                  <a:extLst>
                    <a:ext uri="{9D8B030D-6E8A-4147-A177-3AD203B41FA5}">
                      <a16:colId xmlns:a16="http://schemas.microsoft.com/office/drawing/2014/main" val="592897133"/>
                    </a:ext>
                  </a:extLst>
                </a:gridCol>
                <a:gridCol w="394831">
                  <a:extLst>
                    <a:ext uri="{9D8B030D-6E8A-4147-A177-3AD203B41FA5}">
                      <a16:colId xmlns:a16="http://schemas.microsoft.com/office/drawing/2014/main" val="3204191744"/>
                    </a:ext>
                  </a:extLst>
                </a:gridCol>
                <a:gridCol w="391771">
                  <a:extLst>
                    <a:ext uri="{9D8B030D-6E8A-4147-A177-3AD203B41FA5}">
                      <a16:colId xmlns:a16="http://schemas.microsoft.com/office/drawing/2014/main" val="2771351746"/>
                    </a:ext>
                  </a:extLst>
                </a:gridCol>
                <a:gridCol w="358103">
                  <a:extLst>
                    <a:ext uri="{9D8B030D-6E8A-4147-A177-3AD203B41FA5}">
                      <a16:colId xmlns:a16="http://schemas.microsoft.com/office/drawing/2014/main" val="3362755681"/>
                    </a:ext>
                  </a:extLst>
                </a:gridCol>
                <a:gridCol w="587656">
                  <a:extLst>
                    <a:ext uri="{9D8B030D-6E8A-4147-A177-3AD203B41FA5}">
                      <a16:colId xmlns:a16="http://schemas.microsoft.com/office/drawing/2014/main" val="2002624012"/>
                    </a:ext>
                  </a:extLst>
                </a:gridCol>
                <a:gridCol w="587656">
                  <a:extLst>
                    <a:ext uri="{9D8B030D-6E8A-4147-A177-3AD203B41FA5}">
                      <a16:colId xmlns:a16="http://schemas.microsoft.com/office/drawing/2014/main" val="364904013"/>
                    </a:ext>
                  </a:extLst>
                </a:gridCol>
              </a:tblGrid>
              <a:tr h="396044">
                <a:tc>
                  <a:txBody>
                    <a:bodyPr/>
                    <a:lstStyle/>
                    <a:p>
                      <a:pPr algn="ctr" fontAlgn="ctr"/>
                      <a:r>
                        <a:rPr lang="cs-CZ" sz="1600" b="1" i="0" u="none" strike="noStrike" dirty="0">
                          <a:solidFill>
                            <a:srgbClr val="151515"/>
                          </a:solidFill>
                          <a:effectLst/>
                          <a:latin typeface="Arial Black" panose="020B0A04020102020204" pitchFamily="34" charset="0"/>
                        </a:rPr>
                        <a:t>1</a:t>
                      </a:r>
                    </a:p>
                  </a:txBody>
                  <a:tcPr marL="9525" marR="9525" marT="9525" marB="0" anchor="ctr">
                    <a:lnL>
                      <a:noFill/>
                    </a:lnL>
                    <a:lnR>
                      <a:noFill/>
                    </a:lnR>
                    <a:lnT>
                      <a:noFill/>
                    </a:lnT>
                    <a:lnB>
                      <a:noFill/>
                    </a:lnB>
                    <a:solidFill>
                      <a:srgbClr val="FF6699"/>
                    </a:solidFill>
                  </a:tcPr>
                </a:tc>
                <a:tc>
                  <a:txBody>
                    <a:bodyPr/>
                    <a:lstStyle/>
                    <a:p>
                      <a:pPr algn="ctr" fontAlgn="ctr"/>
                      <a:r>
                        <a:rPr lang="cs-CZ" sz="1600" b="1" i="0" u="none" strike="noStrike">
                          <a:solidFill>
                            <a:srgbClr val="151515"/>
                          </a:solidFill>
                          <a:effectLst/>
                          <a:latin typeface="Arial Black" panose="020B0A04020102020204" pitchFamily="34" charset="0"/>
                        </a:rPr>
                        <a:t>Štětí</a:t>
                      </a:r>
                    </a:p>
                  </a:txBody>
                  <a:tcPr marL="9525" marR="9525" marT="9525" marB="0" anchor="ctr">
                    <a:lnL>
                      <a:noFill/>
                    </a:lnL>
                    <a:lnR>
                      <a:noFill/>
                    </a:lnR>
                    <a:lnT>
                      <a:noFill/>
                    </a:lnT>
                    <a:lnB>
                      <a:noFill/>
                    </a:lnB>
                    <a:solidFill>
                      <a:srgbClr val="FF6699"/>
                    </a:solidFill>
                  </a:tcPr>
                </a:tc>
                <a:tc>
                  <a:txBody>
                    <a:bodyPr/>
                    <a:lstStyle/>
                    <a:p>
                      <a:pPr algn="ctr" fontAlgn="ctr"/>
                      <a:r>
                        <a:rPr lang="cs-CZ" sz="1600" b="1" i="0" u="none" strike="noStrike" dirty="0" smtClean="0">
                          <a:solidFill>
                            <a:srgbClr val="151515"/>
                          </a:solidFill>
                          <a:effectLst/>
                          <a:latin typeface="Arial Black" panose="020B0A04020102020204" pitchFamily="34" charset="0"/>
                        </a:rPr>
                        <a:t>12</a:t>
                      </a:r>
                      <a:endParaRPr lang="cs-CZ" sz="16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600" b="1" i="0" u="none" strike="noStrike" dirty="0" smtClean="0">
                          <a:solidFill>
                            <a:srgbClr val="151515"/>
                          </a:solidFill>
                          <a:effectLst/>
                          <a:latin typeface="Arial Black" panose="020B0A04020102020204" pitchFamily="34" charset="0"/>
                        </a:rPr>
                        <a:t>7</a:t>
                      </a:r>
                      <a:endParaRPr lang="cs-CZ" sz="16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600" b="1" i="0" u="none" strike="noStrike" dirty="0" smtClean="0">
                          <a:solidFill>
                            <a:srgbClr val="151515"/>
                          </a:solidFill>
                          <a:effectLst/>
                          <a:latin typeface="Arial Black" panose="020B0A04020102020204" pitchFamily="34" charset="0"/>
                        </a:rPr>
                        <a:t>2</a:t>
                      </a:r>
                      <a:endParaRPr lang="cs-CZ" sz="16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600" b="1" i="0" u="none" strike="noStrike" dirty="0">
                          <a:solidFill>
                            <a:srgbClr val="151515"/>
                          </a:solidFill>
                          <a:effectLst/>
                          <a:latin typeface="Arial Black" panose="020B0A04020102020204" pitchFamily="34" charset="0"/>
                        </a:rPr>
                        <a:t>3</a:t>
                      </a:r>
                    </a:p>
                  </a:txBody>
                  <a:tcPr marL="9525" marR="9525" marT="9525" marB="0" anchor="ctr">
                    <a:lnL>
                      <a:noFill/>
                    </a:lnL>
                    <a:lnR>
                      <a:noFill/>
                    </a:lnR>
                    <a:lnT>
                      <a:noFill/>
                    </a:lnT>
                    <a:lnB>
                      <a:noFill/>
                    </a:lnB>
                    <a:solidFill>
                      <a:srgbClr val="FF6699"/>
                    </a:solidFill>
                  </a:tcPr>
                </a:tc>
                <a:tc>
                  <a:txBody>
                    <a:bodyPr/>
                    <a:lstStyle/>
                    <a:p>
                      <a:pPr algn="ctr" fontAlgn="ctr"/>
                      <a:r>
                        <a:rPr lang="cs-CZ" sz="1400" b="1" i="0" u="none" strike="noStrike" dirty="0" smtClean="0">
                          <a:solidFill>
                            <a:srgbClr val="000000"/>
                          </a:solidFill>
                          <a:effectLst/>
                          <a:latin typeface="Arial Black" panose="020B0A04020102020204" pitchFamily="34" charset="0"/>
                        </a:rPr>
                        <a:t>71:52</a:t>
                      </a:r>
                      <a:endParaRPr lang="cs-CZ" sz="14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600" b="1" i="0" u="none" strike="noStrike" dirty="0" smtClean="0">
                          <a:solidFill>
                            <a:srgbClr val="151515"/>
                          </a:solidFill>
                          <a:effectLst/>
                          <a:latin typeface="Arial Black" panose="020B0A04020102020204" pitchFamily="34" charset="0"/>
                        </a:rPr>
                        <a:t>23</a:t>
                      </a:r>
                      <a:endParaRPr lang="cs-CZ" sz="16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extLst>
                  <a:ext uri="{0D108BD9-81ED-4DB2-BD59-A6C34878D82A}">
                    <a16:rowId xmlns:a16="http://schemas.microsoft.com/office/drawing/2014/main" val="2242072821"/>
                  </a:ext>
                </a:extLst>
              </a:tr>
              <a:tr h="396044">
                <a:tc>
                  <a:txBody>
                    <a:bodyPr/>
                    <a:lstStyle/>
                    <a:p>
                      <a:pPr algn="ctr" fontAlgn="ctr"/>
                      <a:r>
                        <a:rPr lang="cs-CZ" sz="1200" b="1" i="0" u="none" strike="noStrike" dirty="0">
                          <a:solidFill>
                            <a:srgbClr val="151515"/>
                          </a:solidFill>
                          <a:effectLst/>
                          <a:latin typeface="Arial Black" panose="020B0A04020102020204" pitchFamily="34" charset="0"/>
                        </a:rPr>
                        <a:t>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151515"/>
                          </a:solidFill>
                          <a:effectLst/>
                          <a:latin typeface="Arial Black" panose="020B0A04020102020204" pitchFamily="34" charset="0"/>
                        </a:rPr>
                        <a:t>Malé Žernoseky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12</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7</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1</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151515"/>
                          </a:solidFill>
                          <a:effectLst/>
                          <a:latin typeface="Arial Black" panose="020B0A04020102020204" pitchFamily="34" charset="0"/>
                        </a:rPr>
                        <a:t>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000000"/>
                          </a:solidFill>
                          <a:effectLst/>
                          <a:latin typeface="Arial Black" panose="020B0A04020102020204" pitchFamily="34" charset="0"/>
                        </a:rPr>
                        <a:t>77:46</a:t>
                      </a:r>
                      <a:endParaRPr lang="cs-CZ" sz="12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22</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061334636"/>
                  </a:ext>
                </a:extLst>
              </a:tr>
              <a:tr h="396044">
                <a:tc>
                  <a:txBody>
                    <a:bodyPr/>
                    <a:lstStyle/>
                    <a:p>
                      <a:pPr algn="ctr" fontAlgn="ctr"/>
                      <a:r>
                        <a:rPr lang="cs-CZ" sz="1200" b="1" i="0" u="none" strike="noStrike">
                          <a:solidFill>
                            <a:srgbClr val="151515"/>
                          </a:solidFill>
                          <a:effectLst/>
                          <a:latin typeface="Arial Black" panose="020B0A04020102020204" pitchFamily="34" charset="0"/>
                        </a:rPr>
                        <a:t>3</a:t>
                      </a:r>
                    </a:p>
                  </a:txBody>
                  <a:tcPr marL="9525" marR="9525" marT="9525" marB="0" anchor="ctr">
                    <a:lnL>
                      <a:noFill/>
                    </a:lnL>
                    <a:lnR>
                      <a:noFill/>
                    </a:lnR>
                    <a:lnT>
                      <a:noFill/>
                    </a:lnT>
                    <a:lnB>
                      <a:noFill/>
                    </a:lnB>
                    <a:solidFill>
                      <a:srgbClr val="FF6699"/>
                    </a:solidFill>
                  </a:tcPr>
                </a:tc>
                <a:tc>
                  <a:txBody>
                    <a:bodyPr/>
                    <a:lstStyle/>
                    <a:p>
                      <a:pPr algn="ctr" fontAlgn="ctr"/>
                      <a:r>
                        <a:rPr lang="cs-CZ" sz="1200" b="1" i="0" u="none" strike="noStrike" dirty="0">
                          <a:solidFill>
                            <a:srgbClr val="151515"/>
                          </a:solidFill>
                          <a:effectLst/>
                          <a:latin typeface="Arial Black" panose="020B0A04020102020204" pitchFamily="34" charset="0"/>
                        </a:rPr>
                        <a:t>Peruc</a:t>
                      </a:r>
                    </a:p>
                  </a:txBody>
                  <a:tcPr marL="9525" marR="9525" marT="9525" marB="0" anchor="ctr">
                    <a:lnL>
                      <a:noFill/>
                    </a:lnL>
                    <a:lnR>
                      <a:noFill/>
                    </a:lnR>
                    <a:lnT>
                      <a:noFill/>
                    </a:lnT>
                    <a:lnB>
                      <a:noFill/>
                    </a:lnB>
                    <a:solidFill>
                      <a:srgbClr val="FF6699"/>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12</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6</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200" b="1" i="0" u="none" strike="noStrike" dirty="0">
                          <a:solidFill>
                            <a:srgbClr val="151515"/>
                          </a:solidFill>
                          <a:effectLst/>
                          <a:latin typeface="Arial Black" panose="020B0A04020102020204" pitchFamily="34" charset="0"/>
                        </a:rPr>
                        <a:t>0</a:t>
                      </a:r>
                    </a:p>
                  </a:txBody>
                  <a:tcPr marL="9525" marR="9525" marT="9525" marB="0" anchor="ctr">
                    <a:lnL>
                      <a:noFill/>
                    </a:lnL>
                    <a:lnR>
                      <a:noFill/>
                    </a:lnR>
                    <a:lnT>
                      <a:noFill/>
                    </a:lnT>
                    <a:lnB>
                      <a:noFill/>
                    </a:lnB>
                    <a:solidFill>
                      <a:srgbClr val="FF6699"/>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6</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200" b="1" i="0" u="none" strike="noStrike" dirty="0" smtClean="0">
                          <a:solidFill>
                            <a:srgbClr val="000000"/>
                          </a:solidFill>
                          <a:effectLst/>
                          <a:latin typeface="Arial Black" panose="020B0A04020102020204" pitchFamily="34" charset="0"/>
                        </a:rPr>
                        <a:t>67:84</a:t>
                      </a:r>
                      <a:endParaRPr lang="cs-CZ" sz="12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18</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6699"/>
                    </a:solidFill>
                  </a:tcPr>
                </a:tc>
                <a:extLst>
                  <a:ext uri="{0D108BD9-81ED-4DB2-BD59-A6C34878D82A}">
                    <a16:rowId xmlns:a16="http://schemas.microsoft.com/office/drawing/2014/main" val="3740468176"/>
                  </a:ext>
                </a:extLst>
              </a:tr>
              <a:tr h="396044">
                <a:tc>
                  <a:txBody>
                    <a:bodyPr/>
                    <a:lstStyle/>
                    <a:p>
                      <a:pPr algn="ctr" fontAlgn="ctr"/>
                      <a:r>
                        <a:rPr lang="cs-CZ" sz="1200" b="1" i="0" u="none" strike="noStrike" dirty="0">
                          <a:solidFill>
                            <a:srgbClr val="151515"/>
                          </a:solidFill>
                          <a:effectLst/>
                          <a:latin typeface="Arial Black" panose="020B0A04020102020204" pitchFamily="34" charset="0"/>
                        </a:rPr>
                        <a:t>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151515"/>
                          </a:solidFill>
                          <a:effectLst/>
                          <a:latin typeface="Arial Black" panose="020B0A04020102020204" pitchFamily="34" charset="0"/>
                        </a:rPr>
                        <a:t>Vědomice</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12</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2</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151515"/>
                          </a:solidFill>
                          <a:effectLst/>
                          <a:latin typeface="Arial Black" panose="020B0A04020102020204" pitchFamily="34" charset="0"/>
                        </a:rPr>
                        <a:t>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151515"/>
                          </a:solidFill>
                          <a:effectLst/>
                          <a:latin typeface="Arial Black" panose="020B0A04020102020204" pitchFamily="34" charset="0"/>
                        </a:rPr>
                        <a:t>9</a:t>
                      </a:r>
                      <a:endParaRPr lang="cs-CZ" sz="12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smtClean="0">
                          <a:solidFill>
                            <a:srgbClr val="000000"/>
                          </a:solidFill>
                          <a:effectLst/>
                          <a:latin typeface="Arial Black" panose="020B0A04020102020204" pitchFamily="34" charset="0"/>
                        </a:rPr>
                        <a:t>46:79</a:t>
                      </a:r>
                      <a:endParaRPr lang="cs-CZ" sz="12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151515"/>
                          </a:solidFill>
                          <a:effectLst/>
                          <a:latin typeface="Arial Black" panose="020B0A04020102020204" pitchFamily="34" charset="0"/>
                        </a:rPr>
                        <a:t>7</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161153190"/>
                  </a:ext>
                </a:extLst>
              </a:tr>
            </a:tbl>
          </a:graphicData>
        </a:graphic>
      </p:graphicFrame>
      <p:sp>
        <p:nvSpPr>
          <p:cNvPr id="121" name="TextovéPole 120"/>
          <p:cNvSpPr txBox="1"/>
          <p:nvPr/>
        </p:nvSpPr>
        <p:spPr>
          <a:xfrm>
            <a:off x="173422" y="3907532"/>
            <a:ext cx="4702013" cy="1600438"/>
          </a:xfrm>
          <a:prstGeom prst="rect">
            <a:avLst/>
          </a:prstGeom>
          <a:solidFill>
            <a:srgbClr val="FFFF66"/>
          </a:solidFill>
          <a:effectLst>
            <a:glow>
              <a:srgbClr val="FFFF66">
                <a:alpha val="40000"/>
              </a:srgbClr>
            </a:glow>
            <a:softEdge rad="0"/>
          </a:effectLst>
        </p:spPr>
        <p:txBody>
          <a:bodyPr wrap="square" rtlCol="0">
            <a:spAutoFit/>
          </a:bodyPr>
          <a:lstStyle/>
          <a:p>
            <a:r>
              <a:rPr lang="cs-CZ" sz="1400" u="sng" dirty="0">
                <a:latin typeface="Arial Black" panose="020B0A04020102020204" pitchFamily="34" charset="0"/>
              </a:rPr>
              <a:t>Sestava:</a:t>
            </a:r>
            <a:r>
              <a:rPr lang="cs-CZ" sz="1400" dirty="0">
                <a:latin typeface="Arial Black" panose="020B0A04020102020204" pitchFamily="34" charset="0"/>
              </a:rPr>
              <a:t> Oldřich Jirásek, Sebastian </a:t>
            </a:r>
            <a:r>
              <a:rPr lang="cs-CZ" sz="1400" dirty="0" err="1">
                <a:latin typeface="Arial Black" panose="020B0A04020102020204" pitchFamily="34" charset="0"/>
              </a:rPr>
              <a:t>Králik</a:t>
            </a:r>
            <a:r>
              <a:rPr lang="cs-CZ" sz="1400" dirty="0">
                <a:latin typeface="Arial Black" panose="020B0A04020102020204" pitchFamily="34" charset="0"/>
              </a:rPr>
              <a:t>,   </a:t>
            </a:r>
          </a:p>
          <a:p>
            <a:r>
              <a:rPr lang="cs-CZ" sz="1400" dirty="0">
                <a:latin typeface="Arial Black" panose="020B0A04020102020204" pitchFamily="34" charset="0"/>
              </a:rPr>
              <a:t>               Petr </a:t>
            </a:r>
            <a:r>
              <a:rPr lang="cs-CZ" sz="1400" dirty="0" err="1">
                <a:latin typeface="Arial Black" panose="020B0A04020102020204" pitchFamily="34" charset="0"/>
              </a:rPr>
              <a:t>Macoszek</a:t>
            </a:r>
            <a:r>
              <a:rPr lang="cs-CZ" sz="1400" dirty="0">
                <a:latin typeface="Arial Black" panose="020B0A04020102020204" pitchFamily="34" charset="0"/>
              </a:rPr>
              <a:t>, Václav Marek, David  </a:t>
            </a:r>
          </a:p>
          <a:p>
            <a:r>
              <a:rPr lang="cs-CZ" sz="1400" dirty="0">
                <a:latin typeface="Arial Black" panose="020B0A04020102020204" pitchFamily="34" charset="0"/>
              </a:rPr>
              <a:t>               Novák, Pavel Novotný, Matěj </a:t>
            </a:r>
          </a:p>
          <a:p>
            <a:r>
              <a:rPr lang="cs-CZ" sz="1400" dirty="0">
                <a:latin typeface="Arial Black" panose="020B0A04020102020204" pitchFamily="34" charset="0"/>
              </a:rPr>
              <a:t>               </a:t>
            </a:r>
            <a:r>
              <a:rPr lang="cs-CZ" sz="1400" dirty="0" err="1">
                <a:latin typeface="Arial Black" panose="020B0A04020102020204" pitchFamily="34" charset="0"/>
              </a:rPr>
              <a:t>Prosický</a:t>
            </a:r>
            <a:r>
              <a:rPr lang="cs-CZ" sz="1400" dirty="0">
                <a:latin typeface="Arial Black" panose="020B0A04020102020204" pitchFamily="34" charset="0"/>
              </a:rPr>
              <a:t>, Kevin </a:t>
            </a:r>
            <a:r>
              <a:rPr lang="cs-CZ" sz="1400" dirty="0" err="1">
                <a:latin typeface="Arial Black" panose="020B0A04020102020204" pitchFamily="34" charset="0"/>
              </a:rPr>
              <a:t>Uřidil</a:t>
            </a:r>
            <a:r>
              <a:rPr lang="cs-CZ" sz="1400" dirty="0">
                <a:latin typeface="Arial Black" panose="020B0A04020102020204" pitchFamily="34" charset="0"/>
              </a:rPr>
              <a:t>,  Jakub </a:t>
            </a:r>
            <a:r>
              <a:rPr lang="cs-CZ" sz="1400" dirty="0" err="1">
                <a:latin typeface="Arial Black" panose="020B0A04020102020204" pitchFamily="34" charset="0"/>
              </a:rPr>
              <a:t>Woska</a:t>
            </a:r>
            <a:r>
              <a:rPr lang="cs-CZ" sz="1400" dirty="0">
                <a:latin typeface="Arial Black" panose="020B0A04020102020204" pitchFamily="34" charset="0"/>
              </a:rPr>
              <a:t>,  </a:t>
            </a:r>
          </a:p>
          <a:p>
            <a:r>
              <a:rPr lang="cs-CZ" sz="1400" dirty="0">
                <a:latin typeface="Arial Black" panose="020B0A04020102020204" pitchFamily="34" charset="0"/>
              </a:rPr>
              <a:t>              Vojtěch </a:t>
            </a:r>
            <a:r>
              <a:rPr lang="cs-CZ" sz="1400" dirty="0" smtClean="0">
                <a:latin typeface="Arial Black" panose="020B0A04020102020204" pitchFamily="34" charset="0"/>
              </a:rPr>
              <a:t>Vencálek, Vendelín </a:t>
            </a:r>
          </a:p>
          <a:p>
            <a:r>
              <a:rPr lang="cs-CZ" sz="1400" dirty="0">
                <a:latin typeface="Arial Black" panose="020B0A04020102020204" pitchFamily="34" charset="0"/>
              </a:rPr>
              <a:t> </a:t>
            </a:r>
            <a:r>
              <a:rPr lang="cs-CZ" sz="1400" dirty="0" smtClean="0">
                <a:latin typeface="Arial Black" panose="020B0A04020102020204" pitchFamily="34" charset="0"/>
              </a:rPr>
              <a:t>              </a:t>
            </a:r>
            <a:r>
              <a:rPr lang="cs-CZ" sz="1400" dirty="0" err="1" smtClean="0">
                <a:latin typeface="Arial Black" panose="020B0A04020102020204" pitchFamily="34" charset="0"/>
              </a:rPr>
              <a:t>Hrovatisch</a:t>
            </a:r>
            <a:r>
              <a:rPr lang="cs-CZ" sz="1400" dirty="0" smtClean="0">
                <a:latin typeface="Arial Black" panose="020B0A04020102020204" pitchFamily="34" charset="0"/>
              </a:rPr>
              <a:t>, Jitka </a:t>
            </a:r>
            <a:r>
              <a:rPr lang="cs-CZ" sz="1400" dirty="0" err="1" smtClean="0">
                <a:latin typeface="Arial Black" panose="020B0A04020102020204" pitchFamily="34" charset="0"/>
              </a:rPr>
              <a:t>Klégrová</a:t>
            </a:r>
            <a:r>
              <a:rPr lang="cs-CZ" sz="1400" dirty="0" smtClean="0">
                <a:latin typeface="Arial Black" panose="020B0A04020102020204" pitchFamily="34" charset="0"/>
              </a:rPr>
              <a:t> </a:t>
            </a:r>
            <a:endParaRPr lang="cs-CZ" sz="1400" dirty="0">
              <a:latin typeface="Arial Black" panose="020B0A04020102020204" pitchFamily="34" charset="0"/>
            </a:endParaRPr>
          </a:p>
          <a:p>
            <a:r>
              <a:rPr lang="cs-CZ" sz="1400" u="sng" dirty="0">
                <a:latin typeface="Arial Black" panose="020B0A04020102020204" pitchFamily="34" charset="0"/>
              </a:rPr>
              <a:t>Trenér:</a:t>
            </a:r>
            <a:r>
              <a:rPr lang="cs-CZ" sz="1400" dirty="0">
                <a:latin typeface="Arial Black" panose="020B0A04020102020204" pitchFamily="34" charset="0"/>
              </a:rPr>
              <a:t> </a:t>
            </a:r>
            <a:r>
              <a:rPr lang="cs-CZ" sz="1400" dirty="0" err="1">
                <a:latin typeface="Arial Black" panose="020B0A04020102020204" pitchFamily="34" charset="0"/>
              </a:rPr>
              <a:t>J.Špaček</a:t>
            </a:r>
            <a:r>
              <a:rPr lang="cs-CZ" sz="1400" dirty="0">
                <a:latin typeface="Arial Black" panose="020B0A04020102020204" pitchFamily="34" charset="0"/>
              </a:rPr>
              <a:t>, </a:t>
            </a:r>
            <a:r>
              <a:rPr lang="cs-CZ" sz="1400" dirty="0" err="1">
                <a:latin typeface="Arial Black" panose="020B0A04020102020204" pitchFamily="34" charset="0"/>
              </a:rPr>
              <a:t>E.Trojan</a:t>
            </a:r>
            <a:endParaRPr lang="cs-CZ" sz="1400" dirty="0">
              <a:latin typeface="Arial Black" panose="020B0A04020102020204" pitchFamily="34" charset="0"/>
            </a:endParaRPr>
          </a:p>
        </p:txBody>
      </p:sp>
      <p:sp>
        <p:nvSpPr>
          <p:cNvPr id="2" name="Obdélník 1"/>
          <p:cNvSpPr/>
          <p:nvPr/>
        </p:nvSpPr>
        <p:spPr>
          <a:xfrm>
            <a:off x="5510514" y="1675284"/>
            <a:ext cx="4706569" cy="5196807"/>
          </a:xfrm>
          <a:prstGeom prst="rect">
            <a:avLst/>
          </a:prstGeom>
        </p:spPr>
        <p:txBody>
          <a:bodyPr wrap="square">
            <a:spAutoFit/>
          </a:bodyPr>
          <a:lstStyle/>
          <a:p>
            <a:pPr algn="ctr">
              <a:lnSpc>
                <a:spcPct val="107000"/>
              </a:lnSpc>
              <a:spcAft>
                <a:spcPts val="0"/>
              </a:spcAft>
            </a:pPr>
            <a:r>
              <a:rPr lang="cs-CZ" sz="2000" u="sng" dirty="0">
                <a:highlight>
                  <a:srgbClr val="FFFF00"/>
                </a:highlight>
                <a:latin typeface="Arial Black" panose="020B0A04020102020204" pitchFamily="34" charset="0"/>
                <a:ea typeface="Calibri" panose="020F0502020204030204" pitchFamily="34" charset="0"/>
                <a:cs typeface="Arial" panose="020B0604020202020204" pitchFamily="34" charset="0"/>
              </a:rPr>
              <a:t>FK Bílina – SK Štětí</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cs-CZ" sz="2000" u="sng" dirty="0">
                <a:highlight>
                  <a:srgbClr val="FFFF00"/>
                </a:highlight>
                <a:latin typeface="Arial Black" panose="020B0A04020102020204" pitchFamily="34" charset="0"/>
                <a:ea typeface="Calibri" panose="020F0502020204030204" pitchFamily="34" charset="0"/>
                <a:cs typeface="Arial" panose="020B0604020202020204" pitchFamily="34" charset="0"/>
              </a:rPr>
              <a:t>6:1(2:1)   5.5.2018  24. kolo</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Do Bíliny jsme jeli v dobrém rozpoložení po 2 výhrách 4:1 a zvítězit jsme chtěli i potřetí v řadě, co by i zajistilo 3 bodový kontakt s Mostem, který dnes dopoledne celkem snadno přehrál doma Krupku. Proti stála Bílina, která se nachází v nebezpečném pásmu sestupu a nyní již potřebuje každý bod, který může být v konečném součtu rozhodující. Hned od samotného úvodu se na hřišti odehrávala jedna zajímavá situace za druhou. Domácí </a:t>
            </a:r>
            <a:r>
              <a:rPr lang="cs-CZ" sz="1000" b="0" dirty="0" err="1">
                <a:latin typeface="Arial" panose="020B0604020202020204" pitchFamily="34" charset="0"/>
                <a:ea typeface="Calibri" panose="020F0502020204030204" pitchFamily="34" charset="0"/>
                <a:cs typeface="Arial" panose="020B0604020202020204" pitchFamily="34" charset="0"/>
              </a:rPr>
              <a:t>Katrenič</a:t>
            </a:r>
            <a:r>
              <a:rPr lang="cs-CZ" sz="1000" b="0" dirty="0">
                <a:latin typeface="Arial" panose="020B0604020202020204" pitchFamily="34" charset="0"/>
                <a:ea typeface="Calibri" panose="020F0502020204030204" pitchFamily="34" charset="0"/>
                <a:cs typeface="Arial" panose="020B0604020202020204" pitchFamily="34" charset="0"/>
              </a:rPr>
              <a:t> kopal roh a akci dokončila střela Barana nad brankovou konstrukci. Na opačné straně hřiště zase po levé straně pláchnul Mencl, ale jeho  střela příliš starostí domácímu brankáři neudělala. V 7. minutě se nebál vystřelit míč z dobrých 40 metrů jeden z domácích a Gabriel v brance neměl šanci. Zastoupilo ho břevno a na chvilku jsme si oddechli. Bylo to ale opravdu jen na chvilku. Odražený míč od břevna, se rychle vrátil před naší branku, kde ve snaze odkopnout míč do bezpečí aspoň na roh, trefil Svoboda tyč. V 10. minutě vystřelili domácí zpoza šestnáctky a chybělo tak půlmetru k tomu míč skončil v brance. Těžké úvodní minuty jsme přežily a pomalu jsme se začaly přesouvat na polovinu soupeře.  Za obranu zaběhl Rejman, zkusil hned vystřelit, ale míč skončil za brankou. V 17. minutě jsme měli kopat volný přímý kop z 18 metru po faulu na Fausta, ale zákrok komentoval slovy ani náhodou. A nebylo to dnes naposledy. O minutu později Faust obráncům opět utekl, zkusil najít nabíhající spoluhráče, ale míč skončil v pavučině domácích. Pak fasoval žlutou kartu náš </a:t>
            </a:r>
            <a:r>
              <a:rPr lang="cs-CZ" sz="1000" b="0" dirty="0" err="1">
                <a:latin typeface="Arial" panose="020B0604020202020204" pitchFamily="34" charset="0"/>
                <a:ea typeface="Calibri" panose="020F0502020204030204" pitchFamily="34" charset="0"/>
                <a:cs typeface="Arial" panose="020B0604020202020204" pitchFamily="34" charset="0"/>
              </a:rPr>
              <a:t>Šraga</a:t>
            </a:r>
            <a:r>
              <a:rPr lang="cs-CZ" sz="1000" b="0" dirty="0">
                <a:latin typeface="Arial" panose="020B0604020202020204" pitchFamily="34" charset="0"/>
                <a:ea typeface="Calibri" panose="020F0502020204030204" pitchFamily="34" charset="0"/>
                <a:cs typeface="Arial" panose="020B0604020202020204" pitchFamily="34" charset="0"/>
              </a:rPr>
              <a:t>, aby o pár minut později úder loktem do hlavy </a:t>
            </a:r>
            <a:r>
              <a:rPr lang="cs-CZ" sz="1000" b="0" dirty="0" err="1">
                <a:latin typeface="Arial" panose="020B0604020202020204" pitchFamily="34" charset="0"/>
                <a:ea typeface="Calibri" panose="020F0502020204030204" pitchFamily="34" charset="0"/>
                <a:cs typeface="Arial" panose="020B0604020202020204" pitchFamily="34" charset="0"/>
              </a:rPr>
              <a:t>Čámského</a:t>
            </a:r>
            <a:r>
              <a:rPr lang="cs-CZ" sz="1000" b="0" dirty="0">
                <a:latin typeface="Arial" panose="020B0604020202020204" pitchFamily="34" charset="0"/>
                <a:ea typeface="Calibri" panose="020F0502020204030204" pitchFamily="34" charset="0"/>
                <a:cs typeface="Arial" panose="020B0604020202020204" pitchFamily="34" charset="0"/>
              </a:rPr>
              <a:t> zůstal bez zelené barvy. V těchto momentech utkání jsme přebírali taktovku utkání, ale střela Rejmana levou nohou ještě  k úspěchu nevedla. Po půlhodině hry už jsme ale slavili. Byl to Rejman, kdo si našel místo ke střele a i s pomocí teče jednoho z obránců skončil balón v síti. 1:0 a teď by to mohlo jít, jak v Modlanech. Bohužel se to  nestalo  a za další minutu bylo srovnáno. Předcházelo tomu nedůrazně bránění ve středu hřiště, obrana nechala volného Tůmu a ten střelecké kvality potvrdil na </a:t>
            </a:r>
            <a:r>
              <a:rPr lang="cs-CZ" sz="1000" b="0" dirty="0" smtClean="0">
                <a:latin typeface="Arial" panose="020B0604020202020204" pitchFamily="34" charset="0"/>
                <a:ea typeface="Calibri" panose="020F0502020204030204" pitchFamily="34" charset="0"/>
                <a:cs typeface="Arial" panose="020B0604020202020204" pitchFamily="34" charset="0"/>
              </a:rPr>
              <a:t>100</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pic>
        <p:nvPicPr>
          <p:cNvPr id="3" name="Obrázek 2" descr="Free illustration: &lt;strong&gt;Football&lt;/strong&gt;, Footballers, Fcb, Kicker ..."/>
          <p:cNvPicPr>
            <a:picLocks noChangeAspect="1"/>
          </p:cNvPicPr>
          <p:nvPr/>
        </p:nvPicPr>
        <p:blipFill>
          <a:blip r:embed="rId112" cstate="print">
            <a:extLst>
              <a:ext uri="{28A0092B-C50C-407E-A947-70E740481C1C}">
                <a14:useLocalDpi xmlns:a14="http://schemas.microsoft.com/office/drawing/2010/main" val="0"/>
              </a:ext>
            </a:extLst>
          </a:blip>
          <a:stretch>
            <a:fillRect/>
          </a:stretch>
        </p:blipFill>
        <p:spPr>
          <a:xfrm>
            <a:off x="1296120" y="5651986"/>
            <a:ext cx="1440160" cy="1105395"/>
          </a:xfrm>
          <a:prstGeom prst="rect">
            <a:avLst/>
          </a:prstGeom>
        </p:spPr>
      </p:pic>
      <p:sp>
        <p:nvSpPr>
          <p:cNvPr id="4" name="TextovéPole 3"/>
          <p:cNvSpPr txBox="1"/>
          <p:nvPr/>
        </p:nvSpPr>
        <p:spPr>
          <a:xfrm>
            <a:off x="5574494" y="123046"/>
            <a:ext cx="4578610" cy="1323439"/>
          </a:xfrm>
          <a:prstGeom prst="rect">
            <a:avLst/>
          </a:prstGeom>
          <a:blipFill>
            <a:blip r:embed="rId113">
              <a:alphaModFix amt="70000"/>
            </a:blip>
            <a:stretch>
              <a:fillRect/>
            </a:stretch>
          </a:blipFill>
          <a:ln w="79375">
            <a:solidFill>
              <a:srgbClr val="00CC00"/>
            </a:solidFill>
            <a:prstDash val="sysDot"/>
          </a:ln>
          <a:effectLst>
            <a:softEdge rad="0"/>
          </a:effectLst>
        </p:spPr>
        <p:txBody>
          <a:bodyPr wrap="square" rtlCol="0">
            <a:spAutoFit/>
          </a:bodyPr>
          <a:lstStyle/>
          <a:p>
            <a:pPr algn="ctr"/>
            <a:r>
              <a:rPr lang="cs-CZ" sz="2000" dirty="0" smtClean="0">
                <a:solidFill>
                  <a:srgbClr val="FF0000"/>
                </a:solidFill>
                <a:latin typeface="Arial Black" panose="020B0A04020102020204" pitchFamily="34" charset="0"/>
              </a:rPr>
              <a:t>Na hřišti zachraňující se Bíliny</a:t>
            </a:r>
          </a:p>
          <a:p>
            <a:pPr algn="ctr"/>
            <a:r>
              <a:rPr lang="cs-CZ" sz="2000" dirty="0" smtClean="0">
                <a:solidFill>
                  <a:srgbClr val="FF0000"/>
                </a:solidFill>
                <a:latin typeface="Arial Black" panose="020B0A04020102020204" pitchFamily="34" charset="0"/>
              </a:rPr>
              <a:t>udělalo mužstvo dospělých více chyb než v předcházející části jara.   </a:t>
            </a:r>
          </a:p>
        </p:txBody>
      </p:sp>
      <p:cxnSp>
        <p:nvCxnSpPr>
          <p:cNvPr id="6" name="Přímá spojnice se šipkou 5"/>
          <p:cNvCxnSpPr/>
          <p:nvPr/>
        </p:nvCxnSpPr>
        <p:spPr bwMode="auto">
          <a:xfrm>
            <a:off x="8712944" y="7004456"/>
            <a:ext cx="1265986" cy="107722"/>
          </a:xfrm>
          <a:prstGeom prst="straightConnector1">
            <a:avLst/>
          </a:prstGeom>
          <a:noFill/>
          <a:ln w="25400" cap="flat" cmpd="sng" algn="ctr">
            <a:solidFill>
              <a:schemeClr val="accent3">
                <a:lumMod val="75000"/>
              </a:schemeClr>
            </a:solidFill>
            <a:prstDash val="solid"/>
            <a:round/>
            <a:headEnd type="none" w="med" len="med"/>
            <a:tailEnd type="triangle"/>
          </a:ln>
          <a:effectLst>
            <a:outerShdw dist="45791" dir="2021404" algn="ctr" rotWithShape="0">
              <a:srgbClr val="9999FF"/>
            </a:outerShdw>
          </a:effec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1999257"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880296" y="6923402"/>
            <a:ext cx="157479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37904" y="7075884"/>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5" name="TextovéPole 14"/>
          <p:cNvSpPr txBox="1"/>
          <p:nvPr/>
        </p:nvSpPr>
        <p:spPr>
          <a:xfrm>
            <a:off x="2034837"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8</a:t>
            </a:r>
          </a:p>
        </p:txBody>
      </p:sp>
      <p:sp>
        <p:nvSpPr>
          <p:cNvPr id="21" name="TextovéPole 20"/>
          <p:cNvSpPr txBox="1"/>
          <p:nvPr/>
        </p:nvSpPr>
        <p:spPr>
          <a:xfrm>
            <a:off x="770743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endParaRPr lang="cs-CZ" sz="800" dirty="0">
              <a:latin typeface="Bookman Old Style" pitchFamily="18" charset="0"/>
            </a:endParaRPr>
          </a:p>
        </p:txBody>
      </p:sp>
      <p:pic>
        <p:nvPicPr>
          <p:cNvPr id="5122" name="Picture 175"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857250"/>
            <a:ext cx="909637"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1047750"/>
            <a:ext cx="909637"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1238250"/>
            <a:ext cx="909637"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1428750"/>
            <a:ext cx="909637"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1619250"/>
            <a:ext cx="909637"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1809750"/>
            <a:ext cx="909637"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2000250"/>
            <a:ext cx="909637"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2190750"/>
            <a:ext cx="909637"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2381250"/>
            <a:ext cx="909637"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2571750"/>
            <a:ext cx="909637"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2762250"/>
            <a:ext cx="909637"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2952750"/>
            <a:ext cx="909637" cy="230188"/>
          </a:xfrm>
          <a:prstGeom prst="rect">
            <a:avLst/>
          </a:prstGeom>
          <a:noFill/>
          <a:ln w="9525">
            <a:miter lim="800000"/>
            <a:headEnd/>
            <a:tailEnd/>
          </a:ln>
        </p:spPr>
      </p:pic>
      <p:graphicFrame>
        <p:nvGraphicFramePr>
          <p:cNvPr id="39" name="Tabulka 38"/>
          <p:cNvGraphicFramePr>
            <a:graphicFrameLocks noGrp="1"/>
          </p:cNvGraphicFramePr>
          <p:nvPr>
            <p:extLst>
              <p:ext uri="{D42A27DB-BD31-4B8C-83A1-F6EECF244321}">
                <p14:modId xmlns:p14="http://schemas.microsoft.com/office/powerpoint/2010/main" val="141077282"/>
              </p:ext>
            </p:extLst>
          </p:nvPr>
        </p:nvGraphicFramePr>
        <p:xfrm>
          <a:off x="5463677" y="3146028"/>
          <a:ext cx="4617419" cy="3569816"/>
        </p:xfrm>
        <a:graphic>
          <a:graphicData uri="http://schemas.openxmlformats.org/drawingml/2006/table">
            <a:tbl>
              <a:tblPr/>
              <a:tblGrid>
                <a:gridCol w="571261">
                  <a:extLst>
                    <a:ext uri="{9D8B030D-6E8A-4147-A177-3AD203B41FA5}">
                      <a16:colId xmlns:a16="http://schemas.microsoft.com/office/drawing/2014/main" val="4035041799"/>
                    </a:ext>
                  </a:extLst>
                </a:gridCol>
                <a:gridCol w="571261">
                  <a:extLst>
                    <a:ext uri="{9D8B030D-6E8A-4147-A177-3AD203B41FA5}">
                      <a16:colId xmlns:a16="http://schemas.microsoft.com/office/drawing/2014/main" val="3945868842"/>
                    </a:ext>
                  </a:extLst>
                </a:gridCol>
                <a:gridCol w="571261">
                  <a:extLst>
                    <a:ext uri="{9D8B030D-6E8A-4147-A177-3AD203B41FA5}">
                      <a16:colId xmlns:a16="http://schemas.microsoft.com/office/drawing/2014/main" val="2532320613"/>
                    </a:ext>
                  </a:extLst>
                </a:gridCol>
                <a:gridCol w="645161">
                  <a:extLst>
                    <a:ext uri="{9D8B030D-6E8A-4147-A177-3AD203B41FA5}">
                      <a16:colId xmlns:a16="http://schemas.microsoft.com/office/drawing/2014/main" val="3495000097"/>
                    </a:ext>
                  </a:extLst>
                </a:gridCol>
                <a:gridCol w="571261">
                  <a:extLst>
                    <a:ext uri="{9D8B030D-6E8A-4147-A177-3AD203B41FA5}">
                      <a16:colId xmlns:a16="http://schemas.microsoft.com/office/drawing/2014/main" val="3172927102"/>
                    </a:ext>
                  </a:extLst>
                </a:gridCol>
                <a:gridCol w="571261">
                  <a:extLst>
                    <a:ext uri="{9D8B030D-6E8A-4147-A177-3AD203B41FA5}">
                      <a16:colId xmlns:a16="http://schemas.microsoft.com/office/drawing/2014/main" val="369331185"/>
                    </a:ext>
                  </a:extLst>
                </a:gridCol>
                <a:gridCol w="571261">
                  <a:extLst>
                    <a:ext uri="{9D8B030D-6E8A-4147-A177-3AD203B41FA5}">
                      <a16:colId xmlns:a16="http://schemas.microsoft.com/office/drawing/2014/main" val="1218693939"/>
                    </a:ext>
                  </a:extLst>
                </a:gridCol>
                <a:gridCol w="544692">
                  <a:extLst>
                    <a:ext uri="{9D8B030D-6E8A-4147-A177-3AD203B41FA5}">
                      <a16:colId xmlns:a16="http://schemas.microsoft.com/office/drawing/2014/main" val="613626728"/>
                    </a:ext>
                  </a:extLst>
                </a:gridCol>
              </a:tblGrid>
              <a:tr h="475691">
                <a:tc gridSpan="8">
                  <a:txBody>
                    <a:bodyPr/>
                    <a:lstStyle/>
                    <a:p>
                      <a:pPr algn="ctr" fontAlgn="ctr"/>
                      <a:r>
                        <a:rPr lang="cs-CZ" sz="1200" b="0" i="0" u="none" strike="noStrike" dirty="0">
                          <a:solidFill>
                            <a:srgbClr val="000000"/>
                          </a:solidFill>
                          <a:effectLst/>
                          <a:latin typeface="Arial Black" panose="020B0A04020102020204" pitchFamily="34" charset="0"/>
                        </a:rPr>
                        <a:t>Turnaj starší přípravky </a:t>
                      </a:r>
                      <a:r>
                        <a:rPr lang="cs-CZ" sz="1200" b="0" i="0" u="none" strike="noStrike" dirty="0" smtClean="0">
                          <a:solidFill>
                            <a:srgbClr val="000000"/>
                          </a:solidFill>
                          <a:effectLst/>
                          <a:latin typeface="Arial Black" panose="020B0A04020102020204" pitchFamily="34" charset="0"/>
                        </a:rPr>
                        <a:t>Brozany 29.4.2018                                                                     </a:t>
                      </a:r>
                      <a:r>
                        <a:rPr lang="cs-CZ" sz="1200" b="0" i="0" u="none" strike="noStrike" dirty="0">
                          <a:solidFill>
                            <a:srgbClr val="000000"/>
                          </a:solidFill>
                          <a:effectLst/>
                          <a:latin typeface="Arial Black" panose="020B0A04020102020204" pitchFamily="34" charset="0"/>
                        </a:rPr>
                        <a:t>Semifinálová skupina H okresní ligy </a:t>
                      </a:r>
                      <a:r>
                        <a:rPr lang="cs-CZ" sz="1200" b="0" i="0" u="none" strike="noStrike" dirty="0" smtClean="0">
                          <a:solidFill>
                            <a:srgbClr val="000000"/>
                          </a:solidFill>
                          <a:effectLst/>
                          <a:latin typeface="Arial Black" panose="020B0A04020102020204" pitchFamily="34" charset="0"/>
                        </a:rPr>
                        <a:t>4. </a:t>
                      </a:r>
                      <a:r>
                        <a:rPr lang="cs-CZ" sz="1200" b="0" i="0" u="none" strike="noStrike" dirty="0">
                          <a:solidFill>
                            <a:srgbClr val="000000"/>
                          </a:solidFill>
                          <a:effectLst/>
                          <a:latin typeface="Arial Black" panose="020B0A04020102020204" pitchFamily="34" charset="0"/>
                        </a:rPr>
                        <a:t>turnaj</a:t>
                      </a:r>
                    </a:p>
                  </a:txBody>
                  <a:tcPr marL="3152" marR="3152" marT="31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926305605"/>
                  </a:ext>
                </a:extLst>
              </a:tr>
              <a:tr h="632443">
                <a:tc>
                  <a:txBody>
                    <a:bodyPr/>
                    <a:lstStyle/>
                    <a:p>
                      <a:pPr algn="ctr" fontAlgn="ctr"/>
                      <a:r>
                        <a:rPr lang="cs-CZ" sz="800" b="0" i="0" u="none" strike="noStrike" dirty="0">
                          <a:solidFill>
                            <a:srgbClr val="000000"/>
                          </a:solidFill>
                          <a:effectLst/>
                          <a:latin typeface="Arial Black" panose="020B0A04020102020204" pitchFamily="34" charset="0"/>
                        </a:rPr>
                        <a:t>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900" b="1" i="0" u="none" strike="noStrike" dirty="0">
                          <a:solidFill>
                            <a:srgbClr val="009900"/>
                          </a:solidFill>
                          <a:effectLst/>
                          <a:latin typeface="Arial Black" panose="020B0A04020102020204" pitchFamily="34" charset="0"/>
                        </a:rPr>
                        <a:t> SK Štětí  </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9900"/>
                          </a:solidFill>
                          <a:effectLst/>
                          <a:latin typeface="Arial Black" panose="020B0A04020102020204" pitchFamily="34" charset="0"/>
                        </a:rPr>
                        <a:t>SK Sokol Brozany</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9900"/>
                          </a:solidFill>
                          <a:effectLst/>
                          <a:latin typeface="Arial Black" panose="020B0A04020102020204" pitchFamily="34" charset="0"/>
                        </a:rPr>
                        <a:t>FK Slavoj </a:t>
                      </a:r>
                      <a:r>
                        <a:rPr lang="cs-CZ" sz="800" b="1" i="0" u="none" strike="noStrike" dirty="0">
                          <a:solidFill>
                            <a:srgbClr val="009900"/>
                          </a:solidFill>
                          <a:effectLst/>
                          <a:latin typeface="Arial Black" panose="020B0A04020102020204" pitchFamily="34" charset="0"/>
                        </a:rPr>
                        <a:t>Třebenice</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1" i="0" u="none" strike="noStrike" dirty="0">
                          <a:solidFill>
                            <a:srgbClr val="009900"/>
                          </a:solidFill>
                          <a:effectLst/>
                          <a:latin typeface="Arial Black" panose="020B0A04020102020204" pitchFamily="34" charset="0"/>
                        </a:rPr>
                        <a:t>TJ Sokol </a:t>
                      </a:r>
                      <a:r>
                        <a:rPr lang="cs-CZ" sz="800" b="1" i="0" u="none" strike="noStrike" dirty="0" err="1">
                          <a:solidFill>
                            <a:srgbClr val="009900"/>
                          </a:solidFill>
                          <a:effectLst/>
                          <a:latin typeface="Arial Black" panose="020B0A04020102020204" pitchFamily="34" charset="0"/>
                        </a:rPr>
                        <a:t>Pokratice</a:t>
                      </a:r>
                      <a:endParaRPr lang="cs-CZ" sz="800" b="1" i="0" u="none" strike="noStrike" dirty="0">
                        <a:solidFill>
                          <a:srgbClr val="0099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900" b="0" i="0" u="none" strike="noStrike" dirty="0">
                          <a:solidFill>
                            <a:srgbClr val="009900"/>
                          </a:solidFill>
                          <a:effectLst/>
                          <a:latin typeface="Arial Black" panose="020B0A04020102020204" pitchFamily="34" charset="0"/>
                        </a:rPr>
                        <a:t>Body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dirty="0">
                          <a:solidFill>
                            <a:srgbClr val="009900"/>
                          </a:solidFill>
                          <a:effectLst/>
                          <a:latin typeface="Arial Black" panose="020B0A04020102020204" pitchFamily="34" charset="0"/>
                        </a:rPr>
                        <a:t>Skóre</a:t>
                      </a: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0" i="0" u="none" strike="noStrike">
                          <a:solidFill>
                            <a:srgbClr val="009900"/>
                          </a:solidFill>
                          <a:effectLst/>
                          <a:latin typeface="Arial Black" panose="020B0A04020102020204" pitchFamily="34" charset="0"/>
                        </a:rPr>
                        <a:t>Pořadí</a:t>
                      </a: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061320974"/>
                  </a:ext>
                </a:extLst>
              </a:tr>
              <a:tr h="632443">
                <a:tc>
                  <a:txBody>
                    <a:bodyPr/>
                    <a:lstStyle/>
                    <a:p>
                      <a:pPr algn="ctr" fontAlgn="ctr"/>
                      <a:r>
                        <a:rPr lang="cs-CZ" sz="900" b="1" i="0" u="none" strike="noStrike">
                          <a:solidFill>
                            <a:srgbClr val="009900"/>
                          </a:solidFill>
                          <a:effectLst/>
                          <a:latin typeface="Arial Black" panose="020B0A04020102020204" pitchFamily="34" charset="0"/>
                        </a:rPr>
                        <a:t> SK Štětí  </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2:4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3:0 kont.</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3:4</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cs-CZ" sz="1400" b="1" i="0" u="none" strike="noStrike" dirty="0" smtClean="0">
                        <a:solidFill>
                          <a:srgbClr val="000000"/>
                        </a:solidFill>
                        <a:effectLst/>
                        <a:latin typeface="Arial Black" panose="020B0A04020102020204" pitchFamily="34" charset="0"/>
                      </a:endParaRPr>
                    </a:p>
                    <a:p>
                      <a:pPr algn="ctr" fontAlgn="ctr"/>
                      <a:r>
                        <a:rPr lang="cs-CZ" sz="1400" b="1" i="0" u="none" strike="noStrike" dirty="0" smtClean="0">
                          <a:solidFill>
                            <a:srgbClr val="000000"/>
                          </a:solidFill>
                          <a:effectLst/>
                          <a:latin typeface="Arial Black" panose="020B0A04020102020204" pitchFamily="34" charset="0"/>
                        </a:rPr>
                        <a:t>3</a:t>
                      </a:r>
                      <a:endParaRPr lang="cs-CZ" sz="14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8:8</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3</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414356"/>
                  </a:ext>
                </a:extLst>
              </a:tr>
              <a:tr h="632443">
                <a:tc>
                  <a:txBody>
                    <a:bodyPr/>
                    <a:lstStyle/>
                    <a:p>
                      <a:pPr algn="ctr" fontAlgn="ctr"/>
                      <a:r>
                        <a:rPr lang="cs-CZ" sz="900" b="1" i="0" u="none" strike="noStrike">
                          <a:solidFill>
                            <a:srgbClr val="009900"/>
                          </a:solidFill>
                          <a:effectLst/>
                          <a:latin typeface="Arial Black" panose="020B0A04020102020204" pitchFamily="34" charset="0"/>
                        </a:rPr>
                        <a:t>SK Sokol   Brozany</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4:2</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3:0 kont.</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5:1</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9</a:t>
                      </a:r>
                      <a:endParaRPr lang="cs-CZ" sz="14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12:3</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1</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14350"/>
                  </a:ext>
                </a:extLst>
              </a:tr>
              <a:tr h="632443">
                <a:tc>
                  <a:txBody>
                    <a:bodyPr/>
                    <a:lstStyle/>
                    <a:p>
                      <a:pPr algn="ctr" fontAlgn="ctr"/>
                      <a:r>
                        <a:rPr lang="cs-CZ" sz="900" b="1" i="0" u="none" strike="noStrike" dirty="0">
                          <a:solidFill>
                            <a:srgbClr val="009900"/>
                          </a:solidFill>
                          <a:effectLst/>
                          <a:latin typeface="Arial Black" panose="020B0A04020102020204" pitchFamily="34" charset="0"/>
                        </a:rPr>
                        <a:t>FK Slavoj </a:t>
                      </a:r>
                      <a:r>
                        <a:rPr lang="cs-CZ" sz="700" b="1" i="0" u="none" strike="noStrike" dirty="0">
                          <a:solidFill>
                            <a:srgbClr val="009900"/>
                          </a:solidFill>
                          <a:effectLst/>
                          <a:latin typeface="Arial Black" panose="020B0A04020102020204" pitchFamily="34" charset="0"/>
                        </a:rPr>
                        <a:t>Třebenice</a:t>
                      </a: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0:3 kont.</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0:3 kont.</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effectLst/>
                          <a:latin typeface="Arial Black" panose="020B0A04020102020204" pitchFamily="34" charset="0"/>
                        </a:rPr>
                        <a:t>0:3 kont.</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0</a:t>
                      </a:r>
                      <a:endParaRPr lang="cs-CZ" sz="14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0:9</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4</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7502213"/>
                  </a:ext>
                </a:extLst>
              </a:tr>
              <a:tr h="564353">
                <a:tc>
                  <a:txBody>
                    <a:bodyPr/>
                    <a:lstStyle/>
                    <a:p>
                      <a:pPr algn="ctr" fontAlgn="ctr"/>
                      <a:r>
                        <a:rPr lang="cs-CZ" sz="900" b="1" i="0" u="none" strike="noStrike" dirty="0">
                          <a:solidFill>
                            <a:srgbClr val="009900"/>
                          </a:solidFill>
                          <a:effectLst/>
                          <a:latin typeface="Arial Black" panose="020B0A04020102020204" pitchFamily="34" charset="0"/>
                        </a:rPr>
                        <a:t>TJ Sokol </a:t>
                      </a:r>
                      <a:r>
                        <a:rPr lang="cs-CZ" sz="800" b="1" i="0" u="none" strike="noStrike" dirty="0" err="1">
                          <a:solidFill>
                            <a:srgbClr val="009900"/>
                          </a:solidFill>
                          <a:effectLst/>
                          <a:latin typeface="Arial Black" panose="020B0A04020102020204" pitchFamily="34" charset="0"/>
                        </a:rPr>
                        <a:t>Pokratice</a:t>
                      </a:r>
                      <a:endParaRPr lang="cs-CZ" sz="600" b="1" i="0" u="none" strike="noStrike" dirty="0">
                        <a:solidFill>
                          <a:srgbClr val="0099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4:3</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1:5</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100" b="1" i="0" u="none" strike="noStrike" dirty="0" smtClean="0">
                          <a:solidFill>
                            <a:srgbClr val="000000"/>
                          </a:solidFill>
                          <a:effectLst/>
                          <a:latin typeface="Arial Black" panose="020B0A04020102020204" pitchFamily="34" charset="0"/>
                        </a:rPr>
                        <a:t>3:0 kont.</a:t>
                      </a: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cs-CZ" sz="11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400" b="1" i="0" u="none" strike="noStrike" dirty="0" smtClean="0">
                          <a:solidFill>
                            <a:srgbClr val="000000"/>
                          </a:solidFill>
                          <a:effectLst/>
                          <a:latin typeface="Arial Black" panose="020B0A04020102020204" pitchFamily="34" charset="0"/>
                        </a:rPr>
                        <a:t>6</a:t>
                      </a:r>
                      <a:endParaRPr lang="cs-CZ" sz="1400" b="1" i="0" u="none" strike="noStrike" dirty="0">
                        <a:solidFill>
                          <a:srgbClr val="000000"/>
                        </a:solidFill>
                        <a:effectLst/>
                        <a:latin typeface="Arial Black" panose="020B0A04020102020204" pitchFamily="34" charset="0"/>
                      </a:endParaRPr>
                    </a:p>
                  </a:txBody>
                  <a:tcPr marL="3152" marR="3152" marT="31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8:8</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400" b="1" i="0" u="none" strike="noStrike" dirty="0" smtClean="0">
                          <a:solidFill>
                            <a:srgbClr val="000000"/>
                          </a:solidFill>
                          <a:effectLst/>
                          <a:latin typeface="Arial Black" panose="020B0A04020102020204" pitchFamily="34" charset="0"/>
                        </a:rPr>
                        <a:t>2</a:t>
                      </a:r>
                      <a:endParaRPr lang="cs-CZ" sz="1400" b="1" i="0" u="none" strike="noStrike" dirty="0">
                        <a:solidFill>
                          <a:srgbClr val="000000"/>
                        </a:solidFill>
                        <a:effectLst/>
                        <a:latin typeface="Arial Black" panose="020B0A04020102020204" pitchFamily="34" charset="0"/>
                      </a:endParaRPr>
                    </a:p>
                  </a:txBody>
                  <a:tcPr marL="3152" marR="3152" marT="31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739524"/>
                  </a:ext>
                </a:extLst>
              </a:tr>
            </a:tbl>
          </a:graphicData>
        </a:graphic>
      </p:graphicFrame>
      <p:sp>
        <p:nvSpPr>
          <p:cNvPr id="40" name="TextovéPole 39"/>
          <p:cNvSpPr txBox="1"/>
          <p:nvPr/>
        </p:nvSpPr>
        <p:spPr>
          <a:xfrm>
            <a:off x="5463679" y="163116"/>
            <a:ext cx="4617415" cy="2569934"/>
          </a:xfrm>
          <a:prstGeom prst="rect">
            <a:avLst/>
          </a:prstGeom>
          <a:pattFill prst="ltUpDiag">
            <a:fgClr>
              <a:srgbClr val="FFFF99"/>
            </a:fgClr>
            <a:bgClr>
              <a:schemeClr val="bg1"/>
            </a:bgClr>
          </a:pattFill>
          <a:ln w="57150">
            <a:solidFill>
              <a:schemeClr val="accent2"/>
            </a:solidFill>
            <a:prstDash val="sysDot"/>
          </a:ln>
          <a:effectLst>
            <a:glow rad="101600">
              <a:srgbClr val="FFFF66">
                <a:alpha val="40000"/>
              </a:srgbClr>
            </a:glow>
            <a:softEdge rad="0"/>
          </a:effectLst>
        </p:spPr>
        <p:txBody>
          <a:bodyPr wrap="square" rtlCol="0">
            <a:spAutoFit/>
          </a:bodyPr>
          <a:lstStyle/>
          <a:p>
            <a:pPr algn="ctr"/>
            <a:r>
              <a:rPr lang="cs-CZ" sz="2300" dirty="0" smtClean="0">
                <a:solidFill>
                  <a:srgbClr val="008000"/>
                </a:solidFill>
                <a:latin typeface="Arial Black" panose="020B0A04020102020204" pitchFamily="34" charset="0"/>
              </a:rPr>
              <a:t>Třebenice se na poslední semifinálový turnaj okresního přeboru starších přípravek  nedostavily. Výsledky Štětí byly oproti předchozím turnajům nadějné.</a:t>
            </a:r>
          </a:p>
        </p:txBody>
      </p:sp>
      <p:sp>
        <p:nvSpPr>
          <p:cNvPr id="2" name="Obdélník 1"/>
          <p:cNvSpPr/>
          <p:nvPr/>
        </p:nvSpPr>
        <p:spPr>
          <a:xfrm>
            <a:off x="71984" y="504383"/>
            <a:ext cx="4720830" cy="5361468"/>
          </a:xfrm>
          <a:prstGeom prst="rect">
            <a:avLst/>
          </a:prstGeom>
        </p:spPr>
        <p:txBody>
          <a:bodyPr wrap="square">
            <a:spAutoFit/>
          </a:bodyPr>
          <a:lstStyle/>
          <a:p>
            <a:pPr algn="just">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procent, když srovnal na 1:1. Vzít si vedení zpátky chtěl Vacek, tak to zkusil z cca 30 metrů  a brankář vyrážel na roh.  Z dobrého místa zahrávala po faulu </a:t>
            </a:r>
            <a:r>
              <a:rPr lang="cs-CZ" sz="1000" b="0" dirty="0" err="1">
                <a:latin typeface="Arial" panose="020B0604020202020204" pitchFamily="34" charset="0"/>
                <a:ea typeface="Calibri" panose="020F0502020204030204" pitchFamily="34" charset="0"/>
                <a:cs typeface="Arial" panose="020B0604020202020204" pitchFamily="34" charset="0"/>
              </a:rPr>
              <a:t>Kuclera</a:t>
            </a:r>
            <a:r>
              <a:rPr lang="cs-CZ" sz="1000" b="0" dirty="0">
                <a:latin typeface="Arial" panose="020B0604020202020204" pitchFamily="34" charset="0"/>
                <a:ea typeface="Calibri" panose="020F0502020204030204" pitchFamily="34" charset="0"/>
                <a:cs typeface="Arial" panose="020B0604020202020204" pitchFamily="34" charset="0"/>
              </a:rPr>
              <a:t> na Tůmu volný přímý kop Bílina, ale míč jsme včas odkopli do bezpečí. Do konce poločasu zbývaly 2 minuty, když ve středu hřiště přišel o míč Jirka Vokoun a smrtící úder přišel rychle. Obrana nestíhala pokrýt Tůmu a ten si střeleckou vizitku vylepšil o další branku znamenající vedení Bíliny 2:1.  Do druhého poločasu už nemohl nastoupit zraněný Svoboda, ale i tak jsme na hřiště vybíhali s odhodláním vývoj zápasu otočit. Úvodní dějství bylo ale tragické. Ve 47. minutě se příliš snadno za naši obranu dostal </a:t>
            </a:r>
            <a:r>
              <a:rPr lang="cs-CZ" sz="1000" b="0" dirty="0" err="1">
                <a:latin typeface="Arial" panose="020B0604020202020204" pitchFamily="34" charset="0"/>
                <a:ea typeface="Calibri" panose="020F0502020204030204" pitchFamily="34" charset="0"/>
                <a:cs typeface="Arial" panose="020B0604020202020204" pitchFamily="34" charset="0"/>
              </a:rPr>
              <a:t>Katrenič</a:t>
            </a:r>
            <a:r>
              <a:rPr lang="cs-CZ" sz="1000" b="0" dirty="0">
                <a:latin typeface="Arial" panose="020B0604020202020204" pitchFamily="34" charset="0"/>
                <a:ea typeface="Calibri" panose="020F0502020204030204" pitchFamily="34" charset="0"/>
                <a:cs typeface="Arial" panose="020B0604020202020204" pitchFamily="34" charset="0"/>
              </a:rPr>
              <a:t> a zvýšil na 3:1. Podobná situace se opakovala ve 49. minutě, akorát s tím rozdílem, že tentokrát na 4:1 zakončoval Tůma a završil tak svůj hattrick. V 55. minutě byl před hranicí šestnáctky Bíliny nedovoleně zastaven Faust, ale rozhodčí Dušek nechal ve hře pokračovat. Toho domácí využili ke vstřelení další branky,  i když to byl vlastenec. Tím nešťastným, kdo ve snaze dostat míč do bezpečí, trefil vlastní branku, byl Jiří </a:t>
            </a:r>
            <a:r>
              <a:rPr lang="cs-CZ" sz="1000" b="0" dirty="0" err="1">
                <a:latin typeface="Arial" panose="020B0604020202020204" pitchFamily="34" charset="0"/>
                <a:ea typeface="Calibri" panose="020F0502020204030204" pitchFamily="34" charset="0"/>
                <a:cs typeface="Arial" panose="020B0604020202020204" pitchFamily="34" charset="0"/>
              </a:rPr>
              <a:t>Ransdorf</a:t>
            </a:r>
            <a:r>
              <a:rPr lang="cs-CZ" sz="1000" b="0" dirty="0">
                <a:latin typeface="Arial" panose="020B0604020202020204" pitchFamily="34" charset="0"/>
                <a:ea typeface="Calibri" panose="020F0502020204030204" pitchFamily="34" charset="0"/>
                <a:cs typeface="Arial" panose="020B0604020202020204" pitchFamily="34" charset="0"/>
              </a:rPr>
              <a:t>. Tribuny mezi hostujícími fanoušky bouřily a  vyjadřovali velkou nevoli s výkonem rozhodčího, kterým se zdálo, že posuzování zákroků je jednostranné a to ve prospěch domácích.  Ani ne po hodině hry jsme prohrávali 5:1 a vyhlídky na úspěch byly nulové. Snažili jsme se sice ještě o nějakou tu korekci výsledku, ale většina našich akci končila před pokutovým územím a moment překvapení chyběl. Neujal se ani přímý kop Rejmana, který trefil jen dobře postavenou zeď. V 68. minutě jsme se tak dlouho mazlili s rozehrávkou na vlastní polovině, až jsme školácky přišli o míč a Rokosovi nabídli zvýšení náskoku na hrozivých 6:1, který to také neodmítl. Zbytek zápasu už toho  moc zajímavého nepřinesl. Trenéři dali příležitost zahrát si celé lavičce a čekalo se na konec utkání. Za zmínku stoji  i hrubka Ransdorfa, který, ale také to, co si zavařil, tak nakonec i zachránil.   </a:t>
            </a:r>
          </a:p>
          <a:p>
            <a:pPr>
              <a:lnSpc>
                <a:spcPct val="107000"/>
              </a:lnSpc>
              <a:spcAft>
                <a:spcPts val="0"/>
              </a:spcAft>
            </a:pPr>
            <a:r>
              <a:rPr lang="cs-CZ" sz="1000" b="0" u="sng" dirty="0" smtClean="0">
                <a:latin typeface="Arial" panose="020B0604020202020204" pitchFamily="34" charset="0"/>
                <a:ea typeface="Calibri" panose="020F0502020204030204" pitchFamily="34" charset="0"/>
                <a:cs typeface="Arial" panose="020B0604020202020204" pitchFamily="34" charset="0"/>
              </a:rPr>
              <a:t>Branky</a:t>
            </a:r>
            <a:r>
              <a:rPr lang="cs-CZ" sz="1000" b="0" dirty="0">
                <a:latin typeface="Arial" panose="020B0604020202020204" pitchFamily="34" charset="0"/>
                <a:ea typeface="Calibri" panose="020F0502020204030204" pitchFamily="34" charset="0"/>
                <a:cs typeface="Arial" panose="020B0604020202020204" pitchFamily="34" charset="0"/>
              </a:rPr>
              <a:t>: Rejman 1</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Sestava</a:t>
            </a:r>
            <a:r>
              <a:rPr lang="cs-CZ" sz="1000" b="0" dirty="0">
                <a:latin typeface="Arial" panose="020B0604020202020204" pitchFamily="34" charset="0"/>
                <a:ea typeface="Calibri" panose="020F0502020204030204" pitchFamily="34" charset="0"/>
                <a:cs typeface="Arial" panose="020B0604020202020204" pitchFamily="34" charset="0"/>
              </a:rPr>
              <a:t>: Gabriel-</a:t>
            </a:r>
            <a:r>
              <a:rPr lang="cs-CZ" sz="1000" b="0" dirty="0" err="1">
                <a:latin typeface="Arial" panose="020B0604020202020204" pitchFamily="34" charset="0"/>
                <a:ea typeface="Calibri" panose="020F0502020204030204" pitchFamily="34" charset="0"/>
                <a:cs typeface="Arial" panose="020B0604020202020204" pitchFamily="34" charset="0"/>
              </a:rPr>
              <a:t>Čámský</a:t>
            </a:r>
            <a:r>
              <a:rPr lang="cs-CZ" sz="1000" b="0" dirty="0">
                <a:latin typeface="Arial" panose="020B0604020202020204" pitchFamily="34" charset="0"/>
                <a:ea typeface="Calibri" panose="020F0502020204030204" pitchFamily="34" charset="0"/>
                <a:cs typeface="Arial" panose="020B0604020202020204" pitchFamily="34" charset="0"/>
              </a:rPr>
              <a:t>(71.Beruška), Svoboda(45.Slavíček),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Ransdorf</a:t>
            </a:r>
            <a:r>
              <a:rPr lang="cs-CZ" sz="1000" b="0" dirty="0">
                <a:latin typeface="Arial" panose="020B0604020202020204" pitchFamily="34" charset="0"/>
                <a:ea typeface="Calibri" panose="020F0502020204030204" pitchFamily="34" charset="0"/>
                <a:cs typeface="Arial" panose="020B0604020202020204" pitchFamily="34" charset="0"/>
              </a:rPr>
              <a:t>, Mencl(73.Poráč),</a:t>
            </a:r>
            <a:r>
              <a:rPr lang="cs-CZ" sz="1000" b="0" dirty="0" err="1">
                <a:latin typeface="Arial" panose="020B0604020202020204" pitchFamily="34" charset="0"/>
                <a:ea typeface="Calibri" panose="020F0502020204030204" pitchFamily="34" charset="0"/>
                <a:cs typeface="Arial" panose="020B0604020202020204" pitchFamily="34" charset="0"/>
              </a:rPr>
              <a:t>Kucler</a:t>
            </a:r>
            <a:r>
              <a:rPr lang="cs-CZ" sz="1000" b="0" dirty="0">
                <a:latin typeface="Arial" panose="020B0604020202020204" pitchFamily="34" charset="0"/>
                <a:ea typeface="Calibri" panose="020F0502020204030204" pitchFamily="34" charset="0"/>
                <a:cs typeface="Arial" panose="020B0604020202020204" pitchFamily="34" charset="0"/>
              </a:rPr>
              <a:t>, Vokoun(71.Černý), </a:t>
            </a:r>
          </a:p>
          <a:p>
            <a:pPr>
              <a:lnSpc>
                <a:spcPct val="107000"/>
              </a:lnSpc>
              <a:spcAft>
                <a:spcPts val="0"/>
              </a:spcAft>
            </a:pPr>
            <a:r>
              <a:rPr lang="cs-CZ" sz="1000" b="0" dirty="0">
                <a:latin typeface="Arial" panose="020B0604020202020204" pitchFamily="34" charset="0"/>
                <a:ea typeface="Calibri" panose="020F0502020204030204" pitchFamily="34" charset="0"/>
                <a:cs typeface="Arial" panose="020B0604020202020204" pitchFamily="34" charset="0"/>
              </a:rPr>
              <a:t>                  Vacek, </a:t>
            </a:r>
            <a:r>
              <a:rPr lang="cs-CZ" sz="1000" b="0" dirty="0" err="1">
                <a:latin typeface="Arial" panose="020B0604020202020204" pitchFamily="34" charset="0"/>
                <a:ea typeface="Calibri" panose="020F0502020204030204" pitchFamily="34" charset="0"/>
                <a:cs typeface="Arial" panose="020B0604020202020204" pitchFamily="34" charset="0"/>
              </a:rPr>
              <a:t>Šraga</a:t>
            </a:r>
            <a:r>
              <a:rPr lang="cs-CZ" sz="1000" b="0" dirty="0">
                <a:latin typeface="Arial" panose="020B0604020202020204" pitchFamily="34" charset="0"/>
                <a:ea typeface="Calibri" panose="020F0502020204030204" pitchFamily="34" charset="0"/>
                <a:cs typeface="Arial" panose="020B0604020202020204" pitchFamily="34" charset="0"/>
              </a:rPr>
              <a:t>, Faust- Rejman(86.Feko)</a:t>
            </a: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Trenér:</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J.Ransdorf</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K.Zuna</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u="sng" dirty="0">
                <a:latin typeface="Arial" panose="020B0604020202020204" pitchFamily="34" charset="0"/>
                <a:ea typeface="Calibri" panose="020F0502020204030204" pitchFamily="34" charset="0"/>
                <a:cs typeface="Arial" panose="020B0604020202020204" pitchFamily="34" charset="0"/>
              </a:rPr>
              <a:t>Vedoucí: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J.Havner</a:t>
            </a:r>
            <a:r>
              <a:rPr lang="cs-CZ" sz="1000" b="0" dirty="0">
                <a:latin typeface="Arial" panose="020B0604020202020204" pitchFamily="34" charset="0"/>
                <a:ea typeface="Calibri" panose="020F0502020204030204" pitchFamily="34" charset="0"/>
                <a:cs typeface="Arial" panose="020B0604020202020204" pitchFamily="34" charset="0"/>
              </a:rPr>
              <a:t>  Masér: </a:t>
            </a:r>
            <a:r>
              <a:rPr lang="cs-CZ" sz="1000" b="0" dirty="0" err="1">
                <a:latin typeface="Arial" panose="020B0604020202020204" pitchFamily="34" charset="0"/>
                <a:ea typeface="Calibri" panose="020F0502020204030204" pitchFamily="34" charset="0"/>
                <a:cs typeface="Arial" panose="020B0604020202020204" pitchFamily="34" charset="0"/>
              </a:rPr>
              <a:t>K.Zavřel</a:t>
            </a:r>
            <a:endParaRPr lang="cs-CZ" sz="1000" b="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cs-CZ" sz="1000" b="0" u="sng" dirty="0">
                <a:latin typeface="Arial" panose="020B0604020202020204" pitchFamily="34" charset="0"/>
                <a:ea typeface="Calibri" panose="020F0502020204030204" pitchFamily="34" charset="0"/>
                <a:cs typeface="Arial" panose="020B0604020202020204" pitchFamily="34" charset="0"/>
              </a:rPr>
              <a:t>Rozhodčí:</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J.Dušek-J.Menšík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K.Rouček</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u="sng" dirty="0">
                <a:latin typeface="Arial" panose="020B0604020202020204" pitchFamily="34" charset="0"/>
                <a:ea typeface="Calibri" panose="020F0502020204030204" pitchFamily="34" charset="0"/>
                <a:cs typeface="Arial" panose="020B0604020202020204" pitchFamily="34" charset="0"/>
              </a:rPr>
              <a:t>Delegát:</a:t>
            </a:r>
            <a:r>
              <a:rPr lang="cs-CZ" sz="1000" b="0" dirty="0">
                <a:latin typeface="Arial" panose="020B0604020202020204" pitchFamily="34" charset="0"/>
                <a:ea typeface="Calibri" panose="020F0502020204030204" pitchFamily="34" charset="0"/>
                <a:cs typeface="Arial" panose="020B0604020202020204" pitchFamily="34" charset="0"/>
              </a:rPr>
              <a:t> </a:t>
            </a:r>
            <a:r>
              <a:rPr lang="cs-CZ" sz="1000" b="0" dirty="0" err="1">
                <a:latin typeface="Arial" panose="020B0604020202020204" pitchFamily="34" charset="0"/>
                <a:ea typeface="Calibri" panose="020F0502020204030204" pitchFamily="34" charset="0"/>
                <a:cs typeface="Arial" panose="020B0604020202020204" pitchFamily="34" charset="0"/>
              </a:rPr>
              <a:t>M.Sklenka</a:t>
            </a:r>
            <a:endParaRPr lang="cs-CZ" sz="1000" b="0" dirty="0">
              <a:latin typeface="Arial" panose="020B0604020202020204" pitchFamily="34" charset="0"/>
              <a:ea typeface="Calibri" panose="020F0502020204030204" pitchFamily="34" charset="0"/>
              <a:cs typeface="Arial" panose="020B0604020202020204" pitchFamily="34" charset="0"/>
            </a:endParaRPr>
          </a:p>
        </p:txBody>
      </p:sp>
      <p:pic>
        <p:nvPicPr>
          <p:cNvPr id="38" name="Obrázek 37" descr="&lt;strong&gt;FK&lt;/strong&gt; &lt;strong&gt;Bílina&lt;/strong&gt;"/>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596295" y="6012246"/>
            <a:ext cx="1056000" cy="792000"/>
          </a:xfrm>
          <a:prstGeom prst="rect">
            <a:avLst/>
          </a:prstGeom>
        </p:spPr>
      </p:pic>
      <p:sp>
        <p:nvSpPr>
          <p:cNvPr id="3" name="TextovéPole 2"/>
          <p:cNvSpPr txBox="1"/>
          <p:nvPr/>
        </p:nvSpPr>
        <p:spPr>
          <a:xfrm>
            <a:off x="187540" y="72526"/>
            <a:ext cx="4267547" cy="276999"/>
          </a:xfrm>
          <a:prstGeom prst="rect">
            <a:avLst/>
          </a:prstGeom>
          <a:solidFill>
            <a:srgbClr val="FFFF99"/>
          </a:solidFill>
          <a:effectLst>
            <a:softEdge rad="0"/>
          </a:effectLst>
        </p:spPr>
        <p:txBody>
          <a:bodyPr wrap="square" rtlCol="0">
            <a:spAutoFit/>
          </a:bodyPr>
          <a:lstStyle/>
          <a:p>
            <a:pPr algn="ctr"/>
            <a:r>
              <a:rPr lang="cs-CZ" dirty="0" smtClean="0">
                <a:latin typeface="Arial" panose="020B0604020202020204" pitchFamily="34" charset="0"/>
                <a:cs typeface="Arial" panose="020B0604020202020204" pitchFamily="34" charset="0"/>
              </a:rPr>
              <a:t>Pokračování Bílina-Štětí 6:1    5.5.2018   </a:t>
            </a: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1824" y="16954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89963" y="1458913"/>
            <a:ext cx="45761" cy="276985"/>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62603" y="5275263"/>
            <a:ext cx="79" cy="184666"/>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4790" y="20002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589704" y="7004456"/>
            <a:ext cx="178917" cy="215444"/>
          </a:xfrm>
          <a:prstGeom prst="rect">
            <a:avLst/>
          </a:prstGeom>
          <a:noFill/>
          <a:ln>
            <a:solidFill>
              <a:schemeClr val="tx1"/>
            </a:solidFill>
          </a:ln>
        </p:spPr>
        <p:txBody>
          <a:bodyPr wrap="square" rtlCol="0">
            <a:spAutoFit/>
          </a:bodyPr>
          <a:lstStyle/>
          <a:p>
            <a:pPr algn="ctr"/>
            <a:r>
              <a:rPr lang="cs-CZ" sz="800" dirty="0">
                <a:latin typeface="Bookman Old Style" pitchFamily="18" charset="0"/>
              </a:rPr>
              <a:t>9</a:t>
            </a:r>
          </a:p>
        </p:txBody>
      </p:sp>
      <p:sp>
        <p:nvSpPr>
          <p:cNvPr id="13" name="TextovéPole 12"/>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endParaRPr lang="cs-CZ" sz="800" dirty="0">
              <a:latin typeface="Bookman Old Style" pitchFamily="18" charset="0"/>
            </a:endParaRPr>
          </a:p>
        </p:txBody>
      </p:sp>
      <p:cxnSp>
        <p:nvCxnSpPr>
          <p:cNvPr id="17" name="Přímá spojovací šipka 16"/>
          <p:cNvCxnSpPr/>
          <p:nvPr/>
        </p:nvCxnSpPr>
        <p:spPr bwMode="auto">
          <a:xfrm>
            <a:off x="9120724" y="7003876"/>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7679163" y="7113728"/>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0" name="Přímá spojovací šipka 19"/>
          <p:cNvCxnSpPr/>
          <p:nvPr/>
        </p:nvCxnSpPr>
        <p:spPr bwMode="auto">
          <a:xfrm>
            <a:off x="8691276" y="6859860"/>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19701" y="6859860"/>
            <a:ext cx="10736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6146" name="Picture 171"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2488" y="666750"/>
            <a:ext cx="909637"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2488" y="666750"/>
            <a:ext cx="909637"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2488" y="666750"/>
            <a:ext cx="909637"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2488" y="895350"/>
            <a:ext cx="909637"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2488" y="1123950"/>
            <a:ext cx="909637"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2488" y="1352550"/>
            <a:ext cx="909637"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2488" y="1581150"/>
            <a:ext cx="909637"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2488" y="1809750"/>
            <a:ext cx="909637"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2488" y="2038350"/>
            <a:ext cx="909637"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2488" y="2266950"/>
            <a:ext cx="909637"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2488" y="2495550"/>
            <a:ext cx="909637"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2488" y="2724150"/>
            <a:ext cx="909637"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2488" y="2724150"/>
            <a:ext cx="909637"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2488" y="2952750"/>
            <a:ext cx="909637"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2488" y="3182938"/>
            <a:ext cx="909637"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2488" y="3409950"/>
            <a:ext cx="909637" cy="914400"/>
          </a:xfrm>
          <a:prstGeom prst="rect">
            <a:avLst/>
          </a:prstGeom>
          <a:noFill/>
          <a:ln w="9525">
            <a:miter lim="800000"/>
            <a:headEnd/>
            <a:tailEnd/>
          </a:ln>
        </p:spPr>
      </p:pic>
      <p:sp>
        <p:nvSpPr>
          <p:cNvPr id="88" name="TextovéPole 87"/>
          <p:cNvSpPr txBox="1"/>
          <p:nvPr/>
        </p:nvSpPr>
        <p:spPr>
          <a:xfrm>
            <a:off x="71985" y="3776984"/>
            <a:ext cx="4665668" cy="1384995"/>
          </a:xfrm>
          <a:prstGeom prst="rect">
            <a:avLst/>
          </a:prstGeom>
          <a:solidFill>
            <a:srgbClr val="FFFFCC"/>
          </a:solidFill>
          <a:effectLst>
            <a:glow>
              <a:srgbClr val="FFFF66">
                <a:alpha val="40000"/>
              </a:srgbClr>
            </a:glow>
            <a:softEdge rad="0"/>
          </a:effectLst>
        </p:spPr>
        <p:txBody>
          <a:bodyPr wrap="square" rtlCol="0">
            <a:spAutoFit/>
          </a:bodyPr>
          <a:lstStyle/>
          <a:p>
            <a:pPr algn="just"/>
            <a:r>
              <a:rPr lang="cs-CZ" sz="1600" u="sng" dirty="0">
                <a:latin typeface="Arial Black" panose="020B0A04020102020204" pitchFamily="34" charset="0"/>
              </a:rPr>
              <a:t>Sestava: </a:t>
            </a:r>
            <a:r>
              <a:rPr lang="cs-CZ" dirty="0">
                <a:latin typeface="Arial Black" panose="020B0A04020102020204" pitchFamily="34" charset="0"/>
              </a:rPr>
              <a:t>Jan Brabec, Lukáš Tyle, Dominik Božík, Tomáš </a:t>
            </a:r>
            <a:r>
              <a:rPr lang="cs-CZ" dirty="0" err="1">
                <a:latin typeface="Arial Black" panose="020B0A04020102020204" pitchFamily="34" charset="0"/>
              </a:rPr>
              <a:t>Kýček</a:t>
            </a:r>
            <a:r>
              <a:rPr lang="cs-CZ" dirty="0">
                <a:latin typeface="Arial Black" panose="020B0A04020102020204" pitchFamily="34" charset="0"/>
              </a:rPr>
              <a:t>, David Bílek, Lukáš Volák, Dominik Štefl, Max </a:t>
            </a:r>
            <a:r>
              <a:rPr lang="cs-CZ" dirty="0" err="1">
                <a:latin typeface="Arial Black" panose="020B0A04020102020204" pitchFamily="34" charset="0"/>
              </a:rPr>
              <a:t>Homoliak</a:t>
            </a:r>
            <a:r>
              <a:rPr lang="cs-CZ" dirty="0">
                <a:latin typeface="Arial Black" panose="020B0A04020102020204" pitchFamily="34" charset="0"/>
              </a:rPr>
              <a:t>, Jaroslav Pačes, Petr Bradáč, Matěj Baroch, Havelka Václav , Musílek Štěpán</a:t>
            </a:r>
            <a:endParaRPr lang="cs-CZ" sz="1600" dirty="0">
              <a:latin typeface="Arial Black" panose="020B0A04020102020204" pitchFamily="34" charset="0"/>
            </a:endParaRPr>
          </a:p>
          <a:p>
            <a:r>
              <a:rPr lang="cs-CZ" sz="1600" u="sng" dirty="0">
                <a:latin typeface="Arial Black" panose="020B0A04020102020204" pitchFamily="34" charset="0"/>
              </a:rPr>
              <a:t>Trenér:</a:t>
            </a:r>
            <a:r>
              <a:rPr lang="cs-CZ" sz="1600" dirty="0">
                <a:latin typeface="Arial Black" panose="020B0A04020102020204" pitchFamily="34" charset="0"/>
              </a:rPr>
              <a:t> </a:t>
            </a:r>
            <a:r>
              <a:rPr lang="cs-CZ" sz="1600" dirty="0" err="1">
                <a:latin typeface="Arial Black" panose="020B0A04020102020204" pitchFamily="34" charset="0"/>
              </a:rPr>
              <a:t>R.Švejdar</a:t>
            </a:r>
            <a:r>
              <a:rPr lang="cs-CZ" sz="1600" dirty="0">
                <a:latin typeface="Arial Black" panose="020B0A04020102020204" pitchFamily="34" charset="0"/>
              </a:rPr>
              <a:t>, Martin Nedomlel</a:t>
            </a:r>
          </a:p>
          <a:p>
            <a:r>
              <a:rPr lang="cs-CZ" sz="1600" u="sng" dirty="0">
                <a:latin typeface="Arial Black" panose="020B0A04020102020204" pitchFamily="34" charset="0"/>
              </a:rPr>
              <a:t>Vedoucí:</a:t>
            </a:r>
            <a:r>
              <a:rPr lang="cs-CZ" sz="1600" dirty="0">
                <a:latin typeface="Arial Black" panose="020B0A04020102020204" pitchFamily="34" charset="0"/>
              </a:rPr>
              <a:t> </a:t>
            </a:r>
            <a:r>
              <a:rPr lang="cs-CZ" sz="1600" dirty="0" err="1">
                <a:latin typeface="Arial Black" panose="020B0A04020102020204" pitchFamily="34" charset="0"/>
              </a:rPr>
              <a:t>J.Nedomlelová</a:t>
            </a:r>
            <a:endParaRPr lang="cs-CZ" sz="1600" dirty="0">
              <a:latin typeface="Arial Black" panose="020B0A04020102020204" pitchFamily="34" charset="0"/>
            </a:endParaRPr>
          </a:p>
        </p:txBody>
      </p:sp>
      <p:sp>
        <p:nvSpPr>
          <p:cNvPr id="89" name="TextovéPole 88"/>
          <p:cNvSpPr txBox="1"/>
          <p:nvPr/>
        </p:nvSpPr>
        <p:spPr>
          <a:xfrm>
            <a:off x="71984" y="163116"/>
            <a:ext cx="4665669" cy="1938992"/>
          </a:xfrm>
          <a:prstGeom prst="rect">
            <a:avLst/>
          </a:prstGeom>
          <a:blipFill>
            <a:blip r:embed="rId77"/>
            <a:tile tx="0" ty="0" sx="100000" sy="100000" flip="none" algn="tl"/>
          </a:blipFill>
          <a:ln w="66675" cmpd="sng">
            <a:solidFill>
              <a:srgbClr val="FF00FF"/>
            </a:solidFill>
            <a:prstDash val="dash"/>
          </a:ln>
          <a:effectLst>
            <a:softEdge rad="0"/>
          </a:effectLst>
        </p:spPr>
        <p:txBody>
          <a:bodyPr wrap="square" rtlCol="0">
            <a:spAutoFit/>
          </a:bodyPr>
          <a:lstStyle/>
          <a:p>
            <a:pPr algn="ctr"/>
            <a:r>
              <a:rPr lang="cs-CZ" sz="2400" dirty="0">
                <a:solidFill>
                  <a:srgbClr val="6600CC"/>
                </a:solidFill>
                <a:latin typeface="Arial Black" panose="020B0A04020102020204" pitchFamily="34" charset="0"/>
              </a:rPr>
              <a:t>Starší přípravka </a:t>
            </a:r>
            <a:r>
              <a:rPr lang="cs-CZ" sz="2400" dirty="0" smtClean="0">
                <a:solidFill>
                  <a:srgbClr val="6600CC"/>
                </a:solidFill>
                <a:latin typeface="Arial Black" panose="020B0A04020102020204" pitchFamily="34" charset="0"/>
              </a:rPr>
              <a:t>skončila v jedné ze semifinálových skupin okresního přeboru na 4. místě a do finále se neprobojovala</a:t>
            </a:r>
            <a:endParaRPr lang="cs-CZ" sz="2400" dirty="0">
              <a:solidFill>
                <a:srgbClr val="6600CC"/>
              </a:solidFill>
              <a:latin typeface="Arial Black" panose="020B0A04020102020204" pitchFamily="34" charset="0"/>
            </a:endParaRPr>
          </a:p>
        </p:txBody>
      </p:sp>
      <p:pic>
        <p:nvPicPr>
          <p:cNvPr id="90" name="Obrázek 89"/>
          <p:cNvPicPr>
            <a:picLocks noChangeAspect="1"/>
          </p:cNvPicPr>
          <p:nvPr/>
        </p:nvPicPr>
        <p:blipFill>
          <a:blip r:embed="rId78"/>
          <a:stretch>
            <a:fillRect/>
          </a:stretch>
        </p:blipFill>
        <p:spPr>
          <a:xfrm>
            <a:off x="1835394" y="5489217"/>
            <a:ext cx="1138847" cy="1188000"/>
          </a:xfrm>
          <a:prstGeom prst="rect">
            <a:avLst/>
          </a:prstGeom>
        </p:spPr>
      </p:pic>
      <p:graphicFrame>
        <p:nvGraphicFramePr>
          <p:cNvPr id="91" name="Tabulka 90"/>
          <p:cNvGraphicFramePr>
            <a:graphicFrameLocks noGrp="1"/>
          </p:cNvGraphicFramePr>
          <p:nvPr>
            <p:extLst>
              <p:ext uri="{D42A27DB-BD31-4B8C-83A1-F6EECF244321}">
                <p14:modId xmlns:p14="http://schemas.microsoft.com/office/powerpoint/2010/main" val="2235893057"/>
              </p:ext>
            </p:extLst>
          </p:nvPr>
        </p:nvGraphicFramePr>
        <p:xfrm>
          <a:off x="71984" y="2392045"/>
          <a:ext cx="4665670" cy="952500"/>
        </p:xfrm>
        <a:graphic>
          <a:graphicData uri="http://schemas.openxmlformats.org/drawingml/2006/table">
            <a:tbl>
              <a:tblPr/>
              <a:tblGrid>
                <a:gridCol w="649137">
                  <a:extLst>
                    <a:ext uri="{9D8B030D-6E8A-4147-A177-3AD203B41FA5}">
                      <a16:colId xmlns:a16="http://schemas.microsoft.com/office/drawing/2014/main" val="3653457898"/>
                    </a:ext>
                  </a:extLst>
                </a:gridCol>
                <a:gridCol w="1097834">
                  <a:extLst>
                    <a:ext uri="{9D8B030D-6E8A-4147-A177-3AD203B41FA5}">
                      <a16:colId xmlns:a16="http://schemas.microsoft.com/office/drawing/2014/main" val="400751234"/>
                    </a:ext>
                  </a:extLst>
                </a:gridCol>
                <a:gridCol w="349394">
                  <a:extLst>
                    <a:ext uri="{9D8B030D-6E8A-4147-A177-3AD203B41FA5}">
                      <a16:colId xmlns:a16="http://schemas.microsoft.com/office/drawing/2014/main" val="2436610866"/>
                    </a:ext>
                  </a:extLst>
                </a:gridCol>
                <a:gridCol w="297326">
                  <a:extLst>
                    <a:ext uri="{9D8B030D-6E8A-4147-A177-3AD203B41FA5}">
                      <a16:colId xmlns:a16="http://schemas.microsoft.com/office/drawing/2014/main" val="3250880999"/>
                    </a:ext>
                  </a:extLst>
                </a:gridCol>
                <a:gridCol w="338092">
                  <a:extLst>
                    <a:ext uri="{9D8B030D-6E8A-4147-A177-3AD203B41FA5}">
                      <a16:colId xmlns:a16="http://schemas.microsoft.com/office/drawing/2014/main" val="1932171350"/>
                    </a:ext>
                  </a:extLst>
                </a:gridCol>
                <a:gridCol w="338092">
                  <a:extLst>
                    <a:ext uri="{9D8B030D-6E8A-4147-A177-3AD203B41FA5}">
                      <a16:colId xmlns:a16="http://schemas.microsoft.com/office/drawing/2014/main" val="2473635016"/>
                    </a:ext>
                  </a:extLst>
                </a:gridCol>
                <a:gridCol w="946658">
                  <a:extLst>
                    <a:ext uri="{9D8B030D-6E8A-4147-A177-3AD203B41FA5}">
                      <a16:colId xmlns:a16="http://schemas.microsoft.com/office/drawing/2014/main" val="3111401690"/>
                    </a:ext>
                  </a:extLst>
                </a:gridCol>
                <a:gridCol w="649137">
                  <a:extLst>
                    <a:ext uri="{9D8B030D-6E8A-4147-A177-3AD203B41FA5}">
                      <a16:colId xmlns:a16="http://schemas.microsoft.com/office/drawing/2014/main" val="3911470020"/>
                    </a:ext>
                  </a:extLst>
                </a:gridCol>
              </a:tblGrid>
              <a:tr h="238125">
                <a:tc>
                  <a:txBody>
                    <a:bodyPr/>
                    <a:lstStyle/>
                    <a:p>
                      <a:pPr algn="ctr" rtl="0" fontAlgn="ctr"/>
                      <a:r>
                        <a:rPr lang="cs-CZ" sz="1400" b="1" i="0" u="none" strike="noStrike" dirty="0">
                          <a:solidFill>
                            <a:srgbClr val="151515"/>
                          </a:solidFill>
                          <a:effectLst/>
                          <a:latin typeface="Arial Black" panose="020B0A04020102020204" pitchFamily="34" charset="0"/>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a:solidFill>
                            <a:srgbClr val="151515"/>
                          </a:solidFill>
                          <a:effectLst/>
                          <a:latin typeface="Arial Black" panose="020B0A04020102020204" pitchFamily="34" charset="0"/>
                        </a:rPr>
                        <a:t>Brozany</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12</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11</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a:solidFill>
                            <a:srgbClr val="151515"/>
                          </a:solidFill>
                          <a:effectLst/>
                          <a:latin typeface="Arial Black" panose="020B0A04020102020204" pitchFamily="34" charset="0"/>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a:solidFill>
                            <a:srgbClr val="151515"/>
                          </a:solidFill>
                          <a:effectLst/>
                          <a:latin typeface="Arial Black" panose="020B0A04020102020204" pitchFamily="34" charset="0"/>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000000"/>
                          </a:solidFill>
                          <a:effectLst/>
                          <a:latin typeface="Arial Black" panose="020B0A04020102020204" pitchFamily="34" charset="0"/>
                        </a:rPr>
                        <a:t>66:17</a:t>
                      </a:r>
                      <a:endParaRPr lang="cs-CZ" sz="14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33</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4152027052"/>
                  </a:ext>
                </a:extLst>
              </a:tr>
              <a:tr h="238125">
                <a:tc>
                  <a:txBody>
                    <a:bodyPr/>
                    <a:lstStyle/>
                    <a:p>
                      <a:pPr algn="ctr" rtl="0" fontAlgn="ctr"/>
                      <a:r>
                        <a:rPr lang="cs-CZ" sz="1400" b="1" i="0" u="none" strike="noStrike" dirty="0">
                          <a:solidFill>
                            <a:srgbClr val="151515"/>
                          </a:solidFill>
                          <a:effectLst/>
                          <a:latin typeface="Arial Black" panose="020B0A04020102020204" pitchFamily="34" charset="0"/>
                        </a:rPr>
                        <a:t>2</a:t>
                      </a: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err="1">
                          <a:solidFill>
                            <a:srgbClr val="151515"/>
                          </a:solidFill>
                          <a:effectLst/>
                          <a:latin typeface="Arial Black" panose="020B0A04020102020204" pitchFamily="34" charset="0"/>
                        </a:rPr>
                        <a:t>Pokratice</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12</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9</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a:solidFill>
                            <a:srgbClr val="151515"/>
                          </a:solidFill>
                          <a:effectLst/>
                          <a:latin typeface="Arial Black" panose="020B0A04020102020204" pitchFamily="34" charset="0"/>
                        </a:rPr>
                        <a:t>0</a:t>
                      </a: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3</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000000"/>
                          </a:solidFill>
                          <a:effectLst/>
                          <a:latin typeface="Arial Black" panose="020B0A04020102020204" pitchFamily="34" charset="0"/>
                        </a:rPr>
                        <a:t>44:25</a:t>
                      </a:r>
                      <a:endParaRPr lang="cs-CZ" sz="14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27</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extLst>
                  <a:ext uri="{0D108BD9-81ED-4DB2-BD59-A6C34878D82A}">
                    <a16:rowId xmlns:a16="http://schemas.microsoft.com/office/drawing/2014/main" val="729257994"/>
                  </a:ext>
                </a:extLst>
              </a:tr>
              <a:tr h="238125">
                <a:tc>
                  <a:txBody>
                    <a:bodyPr/>
                    <a:lstStyle/>
                    <a:p>
                      <a:pPr algn="ctr" rtl="0" fontAlgn="ctr"/>
                      <a:r>
                        <a:rPr lang="cs-CZ" sz="1400" b="1" i="0" u="none" strike="noStrike" dirty="0">
                          <a:solidFill>
                            <a:srgbClr val="151515"/>
                          </a:solidFill>
                          <a:effectLst/>
                          <a:latin typeface="Arial Black" panose="020B0A04020102020204" pitchFamily="34" charset="0"/>
                        </a:rPr>
                        <a:t>3</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a:solidFill>
                            <a:srgbClr val="151515"/>
                          </a:solidFill>
                          <a:effectLst/>
                          <a:latin typeface="Arial Black" panose="020B0A04020102020204" pitchFamily="34" charset="0"/>
                        </a:rPr>
                        <a:t>Třebenice</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12</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a:solidFill>
                            <a:srgbClr val="151515"/>
                          </a:solidFill>
                          <a:effectLst/>
                          <a:latin typeface="Arial Black" panose="020B0A04020102020204" pitchFamily="34" charset="0"/>
                        </a:rPr>
                        <a:t>3</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a:solidFill>
                            <a:srgbClr val="151515"/>
                          </a:solidFill>
                          <a:effectLst/>
                          <a:latin typeface="Arial Black" panose="020B0A04020102020204" pitchFamily="34" charset="0"/>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9</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000000"/>
                          </a:solidFill>
                          <a:effectLst/>
                          <a:latin typeface="Arial Black" panose="020B0A04020102020204" pitchFamily="34" charset="0"/>
                        </a:rPr>
                        <a:t>22:54</a:t>
                      </a:r>
                      <a:endParaRPr lang="cs-CZ" sz="14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9</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2389747258"/>
                  </a:ext>
                </a:extLst>
              </a:tr>
              <a:tr h="238125">
                <a:tc>
                  <a:txBody>
                    <a:bodyPr/>
                    <a:lstStyle/>
                    <a:p>
                      <a:pPr algn="ctr" rtl="0" fontAlgn="ctr"/>
                      <a:r>
                        <a:rPr lang="cs-CZ" sz="1400" b="1" i="0" u="none" strike="noStrike" dirty="0">
                          <a:solidFill>
                            <a:srgbClr val="151515"/>
                          </a:solidFill>
                          <a:effectLst/>
                          <a:latin typeface="Arial Black" panose="020B0A04020102020204" pitchFamily="34" charset="0"/>
                        </a:rPr>
                        <a:t>4</a:t>
                      </a: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a:solidFill>
                            <a:srgbClr val="151515"/>
                          </a:solidFill>
                          <a:effectLst/>
                          <a:latin typeface="Arial Black" panose="020B0A04020102020204" pitchFamily="34" charset="0"/>
                        </a:rPr>
                        <a:t>Štětí</a:t>
                      </a: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1</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a:solidFill>
                            <a:srgbClr val="151515"/>
                          </a:solidFill>
                          <a:effectLst/>
                          <a:latin typeface="Arial Black" panose="020B0A04020102020204" pitchFamily="34" charset="0"/>
                        </a:rPr>
                        <a:t>0</a:t>
                      </a: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a:solidFill>
                            <a:srgbClr val="151515"/>
                          </a:solidFill>
                          <a:effectLst/>
                          <a:latin typeface="Arial Black" panose="020B0A04020102020204" pitchFamily="34" charset="0"/>
                        </a:rPr>
                        <a:t>0</a:t>
                      </a: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11</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000000"/>
                          </a:solidFill>
                          <a:effectLst/>
                          <a:latin typeface="Arial Black" panose="020B0A04020102020204" pitchFamily="34" charset="0"/>
                        </a:rPr>
                        <a:t>28:64</a:t>
                      </a:r>
                      <a:endParaRPr lang="cs-CZ" sz="1400" b="1" i="0" u="none" strike="noStrike" dirty="0">
                        <a:solidFill>
                          <a:srgbClr val="000000"/>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tc>
                  <a:txBody>
                    <a:bodyPr/>
                    <a:lstStyle/>
                    <a:p>
                      <a:pPr algn="ctr" rtl="0" fontAlgn="ctr"/>
                      <a:r>
                        <a:rPr lang="cs-CZ" sz="1400" b="1" i="0" u="none" strike="noStrike" dirty="0" smtClean="0">
                          <a:solidFill>
                            <a:srgbClr val="151515"/>
                          </a:solidFill>
                          <a:effectLst/>
                          <a:latin typeface="Arial Black" panose="020B0A04020102020204" pitchFamily="34" charset="0"/>
                        </a:rPr>
                        <a:t>3</a:t>
                      </a:r>
                      <a:endParaRPr lang="cs-CZ" sz="1400" b="1" i="0" u="none" strike="noStrike" dirty="0">
                        <a:solidFill>
                          <a:srgbClr val="151515"/>
                        </a:solidFill>
                        <a:effectLst/>
                        <a:latin typeface="Arial Black" panose="020B0A04020102020204" pitchFamily="34" charset="0"/>
                      </a:endParaRPr>
                    </a:p>
                  </a:txBody>
                  <a:tcPr marL="9525" marR="9525" marT="9525" marB="0" anchor="ctr">
                    <a:lnL>
                      <a:noFill/>
                    </a:lnL>
                    <a:lnR>
                      <a:noFill/>
                    </a:lnR>
                    <a:lnT>
                      <a:noFill/>
                    </a:lnT>
                    <a:lnB>
                      <a:noFill/>
                    </a:lnB>
                    <a:solidFill>
                      <a:srgbClr val="00FF00"/>
                    </a:solidFill>
                  </a:tcPr>
                </a:tc>
                <a:extLst>
                  <a:ext uri="{0D108BD9-81ED-4DB2-BD59-A6C34878D82A}">
                    <a16:rowId xmlns:a16="http://schemas.microsoft.com/office/drawing/2014/main" val="2959847827"/>
                  </a:ext>
                </a:extLst>
              </a:tr>
            </a:tbl>
          </a:graphicData>
        </a:graphic>
      </p:graphicFrame>
      <p:sp>
        <p:nvSpPr>
          <p:cNvPr id="2" name="Obdélník 1"/>
          <p:cNvSpPr/>
          <p:nvPr/>
        </p:nvSpPr>
        <p:spPr>
          <a:xfrm>
            <a:off x="5555633" y="235124"/>
            <a:ext cx="4495562" cy="3354765"/>
          </a:xfrm>
          <a:prstGeom prst="rect">
            <a:avLst/>
          </a:prstGeom>
          <a:pattFill prst="pct5">
            <a:fgClr>
              <a:schemeClr val="accent1"/>
            </a:fgClr>
            <a:bgClr>
              <a:schemeClr val="bg1"/>
            </a:bgClr>
          </a:pattFill>
          <a:effectLst>
            <a:glow rad="393700">
              <a:srgbClr val="FFFF00">
                <a:alpha val="40000"/>
              </a:srgbClr>
            </a:glow>
          </a:effectLst>
        </p:spPr>
        <p:txBody>
          <a:bodyPr wrap="square">
            <a:spAutoFit/>
          </a:bodyPr>
          <a:lstStyle/>
          <a:p>
            <a:pPr algn="ctr"/>
            <a:r>
              <a:rPr lang="cs-CZ" sz="1600" u="sng" dirty="0" smtClean="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Milan Plíšek – sekretář SK Štětí  hodnotí zápas v Bílině</a:t>
            </a:r>
          </a:p>
          <a:p>
            <a:pPr algn="just"/>
            <a:r>
              <a:rPr lang="cs-CZ" b="0" dirty="0" smtClean="0">
                <a:latin typeface="Arial" panose="020B0604020202020204" pitchFamily="34" charset="0"/>
                <a:ea typeface="Calibri" panose="020F0502020204030204" pitchFamily="34" charset="0"/>
                <a:cs typeface="Arial" panose="020B0604020202020204" pitchFamily="34" charset="0"/>
              </a:rPr>
              <a:t> </a:t>
            </a:r>
            <a:r>
              <a:rPr lang="cs-CZ" b="0" dirty="0">
                <a:latin typeface="Arial" panose="020B0604020202020204" pitchFamily="34" charset="0"/>
                <a:ea typeface="Calibri" panose="020F0502020204030204" pitchFamily="34" charset="0"/>
                <a:cs typeface="Arial" panose="020B0604020202020204" pitchFamily="34" charset="0"/>
              </a:rPr>
              <a:t>Prohra 6:1 se hodnotí těžce. Přečkali jsme úvodní šance Bíliny a ve 29. minutě v době, kdy jsme přebírali iniciativu, se nám také podařilo vstřelit vedoucí branku. Dopouštěli jsme se  však zbytečných chyb a ukázalo se, že na rychlé útočníky, především Tůmu, nejsme připraveni.  Ten udeřil ještě jednou, i když zase po naší chybě, v závěru 1. půle. Další pohroma pro naše mužstvo přišla hned na začátku 2. poločasu a pak už bylo těžké vracet se zpátky do hry.  Hrálo se sice na polovině soupeře, ale nic jsme z toho  nevytěžili. Byli to naopak domácí, kteří nejprve i s přispěním rozhodčího zvýšili na 5:1 a na konečných 6:1 upravil Rokos. Radovat se  kromě domácích může i Most, který navýšil svůj náskok na čele tabulky na 6 bodů. Co se týče našich pronásledovatelů, tak Srbice prohrály ve Vilémově  a </a:t>
            </a:r>
            <a:r>
              <a:rPr lang="cs-CZ" b="0" dirty="0" smtClean="0">
                <a:latin typeface="Arial" panose="020B0604020202020204" pitchFamily="34" charset="0"/>
                <a:ea typeface="Calibri" panose="020F0502020204030204" pitchFamily="34" charset="0"/>
                <a:cs typeface="Arial" panose="020B0604020202020204" pitchFamily="34" charset="0"/>
              </a:rPr>
              <a:t>Modlany prohrály v Modré. </a:t>
            </a:r>
            <a:r>
              <a:rPr lang="cs-CZ" b="0" dirty="0">
                <a:latin typeface="Arial" panose="020B0604020202020204" pitchFamily="34" charset="0"/>
                <a:ea typeface="Calibri" panose="020F0502020204030204" pitchFamily="34" charset="0"/>
                <a:cs typeface="Arial" panose="020B0604020202020204" pitchFamily="34" charset="0"/>
              </a:rPr>
              <a:t>Zatím máme náskok před třetím 10 bodů na 2. místě. </a:t>
            </a:r>
            <a:endParaRPr lang="cs-CZ" dirty="0"/>
          </a:p>
        </p:txBody>
      </p:sp>
      <p:pic>
        <p:nvPicPr>
          <p:cNvPr id="4" name="Obrázek 3"/>
          <p:cNvPicPr>
            <a:picLocks noChangeAspect="1"/>
          </p:cNvPicPr>
          <p:nvPr/>
        </p:nvPicPr>
        <p:blipFill>
          <a:blip r:embed="rId79"/>
          <a:stretch>
            <a:fillRect/>
          </a:stretch>
        </p:blipFill>
        <p:spPr>
          <a:xfrm>
            <a:off x="5911580" y="3871788"/>
            <a:ext cx="3535164" cy="2340000"/>
          </a:xfrm>
          <a:prstGeom prst="rect">
            <a:avLst/>
          </a:prstGeom>
          <a:ln w="47625">
            <a:gradFill>
              <a:gsLst>
                <a:gs pos="44000">
                  <a:schemeClr val="accent1">
                    <a:lumMod val="45000"/>
                    <a:lumOff val="55000"/>
                  </a:schemeClr>
                </a:gs>
                <a:gs pos="79000">
                  <a:srgbClr val="FFFF66"/>
                </a:gs>
              </a:gsLst>
              <a:lin ang="5400000" scaled="1"/>
            </a:gradFill>
          </a:ln>
        </p:spPr>
      </p:pic>
      <p:sp>
        <p:nvSpPr>
          <p:cNvPr id="5" name="TextovéPole 4"/>
          <p:cNvSpPr txBox="1"/>
          <p:nvPr/>
        </p:nvSpPr>
        <p:spPr>
          <a:xfrm>
            <a:off x="6120656" y="6305282"/>
            <a:ext cx="3572665" cy="584775"/>
          </a:xfrm>
          <a:prstGeom prst="rect">
            <a:avLst/>
          </a:prstGeom>
          <a:blipFill>
            <a:blip r:embed="rId80"/>
            <a:tile tx="0" ty="0" sx="100000" sy="100000" flip="none" algn="tl"/>
          </a:blipFill>
          <a:effectLst>
            <a:glow rad="101600">
              <a:srgbClr val="FFFF66">
                <a:alpha val="40000"/>
              </a:srgbClr>
            </a:glow>
            <a:softEdge rad="241300"/>
          </a:effectLst>
        </p:spPr>
        <p:txBody>
          <a:bodyPr wrap="square" rtlCol="0">
            <a:spAutoFit/>
          </a:bodyPr>
          <a:lstStyle/>
          <a:p>
            <a:pPr algn="ctr"/>
            <a:r>
              <a:rPr lang="cs-CZ" sz="1600" dirty="0" smtClean="0">
                <a:latin typeface="Arial Black" panose="020B0A04020102020204" pitchFamily="34" charset="0"/>
              </a:rPr>
              <a:t>Z archivu </a:t>
            </a:r>
          </a:p>
          <a:p>
            <a:pPr algn="ctr"/>
            <a:r>
              <a:rPr lang="cs-CZ" sz="1600" dirty="0" smtClean="0">
                <a:latin typeface="Arial Black" panose="020B0A04020102020204" pitchFamily="34" charset="0"/>
              </a:rPr>
              <a:t>6.10.2007 doma proti Bílině</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CC"/>
        </a:solidFill>
        <a:effectLst>
          <a:glow rad="101600">
            <a:srgbClr val="FFFF66">
              <a:alpha val="40000"/>
            </a:srgbClr>
          </a:glow>
          <a:softEdge rad="241300"/>
        </a:effectLst>
      </a:spPr>
      <a:bodyPr wrap="square" rtlCol="0">
        <a:spAutoFit/>
      </a:bodyPr>
      <a:lstStyle>
        <a:defPPr algn="ctr">
          <a:defRPr sz="2000" dirty="0" smtClean="0">
            <a:latin typeface="Arial Black" panose="020B0A04020102020204" pitchFamily="34"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5" Type="http://schemas.microsoft.com/office/2011/relationships/webextension" Target="webextension5.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 dockstate="right" visibility="0" width="350" row="5">
    <wetp:webextensionref xmlns:r="http://schemas.openxmlformats.org/officeDocument/2006/relationships" r:id="rId3"/>
  </wetp:taskpane>
  <wetp:taskpane dockstate="right" visibility="0" width="350" row="6">
    <wetp:webextensionref xmlns:r="http://schemas.openxmlformats.org/officeDocument/2006/relationships" r:id="rId4"/>
  </wetp:taskpane>
  <wetp:taskpane dockstate="right" visibility="0" width="350" row="7">
    <wetp:webextensionref xmlns:r="http://schemas.openxmlformats.org/officeDocument/2006/relationships" r:id="rId5"/>
  </wetp:taskpane>
  <wetp:taskpane dockstate="right" visibility="0" width="350" row="3">
    <wetp:webextensionref xmlns:r="http://schemas.openxmlformats.org/officeDocument/2006/relationships" r:id="rId6"/>
  </wetp:taskpane>
</wetp:taskpanes>
</file>

<file path=ppt/webextensions/webextension1.xml><?xml version="1.0" encoding="utf-8"?>
<we:webextension xmlns:we="http://schemas.microsoft.com/office/webextensions/webextension/2010/11" id="{475B91A8-6E46-426A-9707-2262F9DA1466}">
  <we:reference id="wa104380121" version="2.0.0.0" store="cs-CZ"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67A753F-66AA-4724-8520-F8EFCF212C5A}">
  <we:reference id="wa104178141" version="3.9.11.1" store="cs-CZ" storeType="OMEX"/>
  <we:alternateReferences>
    <we:reference id="WA104178141" version="3.9.11.1"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62AB1FFC-DB39-43F4-9F5C-1C25464A3EE9}">
  <we:reference id="wa104380317" version="1.0.0.0" store="cs-CZ" storeType="OMEX"/>
  <we:alternateReferences>
    <we:reference id="WA104380317" version="1.0.0.0" store="WA104380317"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243B770F-8C12-4926-A20A-C65321F450E0}">
  <we:reference id="wa104380162" version="1.0.1.0" store="cs-CZ" storeType="OMEX"/>
  <we:alternateReferences>
    <we:reference id="WA104380162" version="1.0.1.0" store="WA104380162"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E2A4739D-7E32-41D0-A5DF-C3FA12595487}">
  <we:reference id="wa104380510" version="1.0.0.3" store="cs-CZ" storeType="OMEX"/>
  <we:alternateReferences>
    <we:reference id="WA104380510" version="1.0.0.3" store="WA104380510"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040C81F9-9116-4A3C-A58F-264ECAB51127}">
  <we:reference id="wa104380907" version="1.0.0.0" store="cs-CZ" storeType="OMEX"/>
  <we:alternateReferences>
    <we:reference id="wa104380907" version="1.0.0.0"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Organic</Template>
  <TotalTime>356059</TotalTime>
  <Words>4408</Words>
  <Application>Microsoft Office PowerPoint</Application>
  <PresentationFormat>Vlastní</PresentationFormat>
  <Paragraphs>1795</Paragraphs>
  <Slides>22</Slides>
  <Notes>16</Notes>
  <HiddenSlides>0</HiddenSlides>
  <MMClips>0</MMClips>
  <ScaleCrop>false</ScaleCrop>
  <HeadingPairs>
    <vt:vector size="6" baseType="variant">
      <vt:variant>
        <vt:lpstr>Použitá písma</vt:lpstr>
      </vt:variant>
      <vt:variant>
        <vt:i4>36</vt:i4>
      </vt:variant>
      <vt:variant>
        <vt:lpstr>Motiv</vt:lpstr>
      </vt:variant>
      <vt:variant>
        <vt:i4>1</vt:i4>
      </vt:variant>
      <vt:variant>
        <vt:lpstr>Nadpisy snímků</vt:lpstr>
      </vt:variant>
      <vt:variant>
        <vt:i4>22</vt:i4>
      </vt:variant>
    </vt:vector>
  </HeadingPairs>
  <TitlesOfParts>
    <vt:vector size="59" baseType="lpstr">
      <vt:lpstr>Malgun Gothic</vt:lpstr>
      <vt:lpstr>Albertus MT</vt:lpstr>
      <vt:lpstr>Algerian</vt:lpstr>
      <vt:lpstr>Arial</vt:lpstr>
      <vt:lpstr>Arial Black</vt:lpstr>
      <vt:lpstr>Arial Narrow</vt:lpstr>
      <vt:lpstr>Arial Rounded MT Bold</vt:lpstr>
      <vt:lpstr>Baskerville Old Face</vt:lpstr>
      <vt:lpstr>Berlin Sans FB</vt:lpstr>
      <vt:lpstr>Berlin Sans FB Demi</vt:lpstr>
      <vt:lpstr>Bookman Old Style</vt:lpstr>
      <vt:lpstr>Calibri</vt:lpstr>
      <vt:lpstr>Century Gothic</vt:lpstr>
      <vt:lpstr>Eras Demi ITC</vt:lpstr>
      <vt:lpstr>FangSong</vt:lpstr>
      <vt:lpstr>Franklin Gothic Demi Cond</vt:lpstr>
      <vt:lpstr>Franklin Gothic Heavy</vt:lpstr>
      <vt:lpstr>Georgia</vt:lpstr>
      <vt:lpstr>Gill Sans Ultra Bold</vt:lpstr>
      <vt:lpstr>Goudy Stout</vt:lpstr>
      <vt:lpstr>Gungsuh</vt:lpstr>
      <vt:lpstr>GungsuhChe</vt:lpstr>
      <vt:lpstr>Imprint MT Shadow</vt:lpstr>
      <vt:lpstr>Khmer UI</vt:lpstr>
      <vt:lpstr>KodchiangUPC</vt:lpstr>
      <vt:lpstr>Miriam</vt:lpstr>
      <vt:lpstr>Modern No. 20</vt:lpstr>
      <vt:lpstr>Old English Text MT</vt:lpstr>
      <vt:lpstr>Rockwell Condensed</vt:lpstr>
      <vt:lpstr>Rockwell Extra Bold</vt:lpstr>
      <vt:lpstr>Segoe UI Black</vt:lpstr>
      <vt:lpstr>SimHei</vt:lpstr>
      <vt:lpstr>STHupo</vt:lpstr>
      <vt:lpstr>Times New Roman</vt:lpstr>
      <vt:lpstr>Tw Cen MT Condensed Extra Bold</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Uživatel systému Windows</cp:lastModifiedBy>
  <cp:revision>21881</cp:revision>
  <cp:lastPrinted>2017-10-26T04:05:10Z</cp:lastPrinted>
  <dcterms:created xsi:type="dcterms:W3CDTF">2001-03-12T13:44:53Z</dcterms:created>
  <dcterms:modified xsi:type="dcterms:W3CDTF">2018-05-22T16:28:23Z</dcterms:modified>
</cp:coreProperties>
</file>