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25" userDrawn="1">
          <p15:clr>
            <a:srgbClr val="A4A3A4"/>
          </p15:clr>
        </p15:guide>
        <p15:guide id="2" pos="3084"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ECFF"/>
    <a:srgbClr val="8C225A"/>
    <a:srgbClr val="66FF66"/>
    <a:srgbClr val="FFFFCC"/>
    <a:srgbClr val="FFFF00"/>
    <a:srgbClr val="990099"/>
    <a:srgbClr val="FF6699"/>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4" autoAdjust="0"/>
    <p:restoredTop sz="94559" autoAdjust="0"/>
  </p:normalViewPr>
  <p:slideViewPr>
    <p:cSldViewPr>
      <p:cViewPr varScale="1">
        <p:scale>
          <a:sx n="78" d="100"/>
          <a:sy n="78" d="100"/>
        </p:scale>
        <p:origin x="1386" y="90"/>
      </p:cViewPr>
      <p:guideLst>
        <p:guide orient="horz" pos="2325"/>
        <p:guide pos="30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13" Type="http://schemas.openxmlformats.org/officeDocument/2006/relationships/image" Target="../media/image566.emf"/><Relationship Id="rId18" Type="http://schemas.openxmlformats.org/officeDocument/2006/relationships/image" Target="../media/image571.emf"/><Relationship Id="rId26" Type="http://schemas.openxmlformats.org/officeDocument/2006/relationships/image" Target="../media/image579.emf"/><Relationship Id="rId39" Type="http://schemas.openxmlformats.org/officeDocument/2006/relationships/image" Target="../media/image592.emf"/><Relationship Id="rId21" Type="http://schemas.openxmlformats.org/officeDocument/2006/relationships/image" Target="../media/image574.emf"/><Relationship Id="rId34" Type="http://schemas.openxmlformats.org/officeDocument/2006/relationships/image" Target="../media/image587.emf"/><Relationship Id="rId42" Type="http://schemas.openxmlformats.org/officeDocument/2006/relationships/image" Target="../media/image595.emf"/><Relationship Id="rId47" Type="http://schemas.openxmlformats.org/officeDocument/2006/relationships/image" Target="../media/image600.emf"/><Relationship Id="rId50" Type="http://schemas.openxmlformats.org/officeDocument/2006/relationships/image" Target="../media/image603.emf"/><Relationship Id="rId55" Type="http://schemas.openxmlformats.org/officeDocument/2006/relationships/image" Target="../media/image608.emf"/><Relationship Id="rId63" Type="http://schemas.openxmlformats.org/officeDocument/2006/relationships/image" Target="../media/image616.png"/><Relationship Id="rId7" Type="http://schemas.openxmlformats.org/officeDocument/2006/relationships/image" Target="../media/image560.emf"/><Relationship Id="rId2" Type="http://schemas.openxmlformats.org/officeDocument/2006/relationships/notesSlide" Target="../notesSlides/notesSlide10.xml"/><Relationship Id="rId16" Type="http://schemas.openxmlformats.org/officeDocument/2006/relationships/image" Target="../media/image569.emf"/><Relationship Id="rId20" Type="http://schemas.openxmlformats.org/officeDocument/2006/relationships/image" Target="../media/image573.emf"/><Relationship Id="rId29" Type="http://schemas.openxmlformats.org/officeDocument/2006/relationships/image" Target="../media/image582.emf"/><Relationship Id="rId41" Type="http://schemas.openxmlformats.org/officeDocument/2006/relationships/image" Target="../media/image594.emf"/><Relationship Id="rId54" Type="http://schemas.openxmlformats.org/officeDocument/2006/relationships/image" Target="../media/image607.emf"/><Relationship Id="rId62" Type="http://schemas.openxmlformats.org/officeDocument/2006/relationships/image" Target="../media/image615.emf"/><Relationship Id="rId1" Type="http://schemas.openxmlformats.org/officeDocument/2006/relationships/slideLayout" Target="../slideLayouts/slideLayout7.xml"/><Relationship Id="rId6" Type="http://schemas.openxmlformats.org/officeDocument/2006/relationships/image" Target="../media/image559.emf"/><Relationship Id="rId11" Type="http://schemas.openxmlformats.org/officeDocument/2006/relationships/image" Target="../media/image564.emf"/><Relationship Id="rId24" Type="http://schemas.openxmlformats.org/officeDocument/2006/relationships/image" Target="../media/image577.emf"/><Relationship Id="rId32" Type="http://schemas.openxmlformats.org/officeDocument/2006/relationships/image" Target="../media/image585.emf"/><Relationship Id="rId37" Type="http://schemas.openxmlformats.org/officeDocument/2006/relationships/image" Target="../media/image590.emf"/><Relationship Id="rId40" Type="http://schemas.openxmlformats.org/officeDocument/2006/relationships/image" Target="../media/image593.emf"/><Relationship Id="rId45" Type="http://schemas.openxmlformats.org/officeDocument/2006/relationships/image" Target="../media/image598.emf"/><Relationship Id="rId53" Type="http://schemas.openxmlformats.org/officeDocument/2006/relationships/image" Target="../media/image606.emf"/><Relationship Id="rId58" Type="http://schemas.openxmlformats.org/officeDocument/2006/relationships/image" Target="../media/image611.emf"/><Relationship Id="rId5" Type="http://schemas.openxmlformats.org/officeDocument/2006/relationships/image" Target="../media/image558.emf"/><Relationship Id="rId15" Type="http://schemas.openxmlformats.org/officeDocument/2006/relationships/image" Target="../media/image568.emf"/><Relationship Id="rId23" Type="http://schemas.openxmlformats.org/officeDocument/2006/relationships/image" Target="../media/image576.emf"/><Relationship Id="rId28" Type="http://schemas.openxmlformats.org/officeDocument/2006/relationships/image" Target="../media/image581.emf"/><Relationship Id="rId36" Type="http://schemas.openxmlformats.org/officeDocument/2006/relationships/image" Target="../media/image589.emf"/><Relationship Id="rId49" Type="http://schemas.openxmlformats.org/officeDocument/2006/relationships/image" Target="../media/image602.emf"/><Relationship Id="rId57" Type="http://schemas.openxmlformats.org/officeDocument/2006/relationships/image" Target="../media/image610.emf"/><Relationship Id="rId61" Type="http://schemas.openxmlformats.org/officeDocument/2006/relationships/image" Target="../media/image614.emf"/><Relationship Id="rId10" Type="http://schemas.openxmlformats.org/officeDocument/2006/relationships/image" Target="../media/image563.emf"/><Relationship Id="rId19" Type="http://schemas.openxmlformats.org/officeDocument/2006/relationships/image" Target="../media/image572.emf"/><Relationship Id="rId31" Type="http://schemas.openxmlformats.org/officeDocument/2006/relationships/image" Target="../media/image584.emf"/><Relationship Id="rId44" Type="http://schemas.openxmlformats.org/officeDocument/2006/relationships/image" Target="../media/image597.emf"/><Relationship Id="rId52" Type="http://schemas.openxmlformats.org/officeDocument/2006/relationships/image" Target="../media/image605.emf"/><Relationship Id="rId60" Type="http://schemas.openxmlformats.org/officeDocument/2006/relationships/image" Target="../media/image613.emf"/><Relationship Id="rId4" Type="http://schemas.openxmlformats.org/officeDocument/2006/relationships/image" Target="../media/image557.emf"/><Relationship Id="rId9" Type="http://schemas.openxmlformats.org/officeDocument/2006/relationships/image" Target="../media/image562.emf"/><Relationship Id="rId14" Type="http://schemas.openxmlformats.org/officeDocument/2006/relationships/image" Target="../media/image567.emf"/><Relationship Id="rId22" Type="http://schemas.openxmlformats.org/officeDocument/2006/relationships/image" Target="../media/image575.emf"/><Relationship Id="rId27" Type="http://schemas.openxmlformats.org/officeDocument/2006/relationships/image" Target="../media/image580.emf"/><Relationship Id="rId30" Type="http://schemas.openxmlformats.org/officeDocument/2006/relationships/image" Target="../media/image583.emf"/><Relationship Id="rId35" Type="http://schemas.openxmlformats.org/officeDocument/2006/relationships/image" Target="../media/image588.emf"/><Relationship Id="rId43" Type="http://schemas.openxmlformats.org/officeDocument/2006/relationships/image" Target="../media/image596.emf"/><Relationship Id="rId48" Type="http://schemas.openxmlformats.org/officeDocument/2006/relationships/image" Target="../media/image601.emf"/><Relationship Id="rId56" Type="http://schemas.openxmlformats.org/officeDocument/2006/relationships/image" Target="../media/image609.emf"/><Relationship Id="rId64" Type="http://schemas.openxmlformats.org/officeDocument/2006/relationships/image" Target="../media/image617.png"/><Relationship Id="rId8" Type="http://schemas.openxmlformats.org/officeDocument/2006/relationships/image" Target="../media/image561.emf"/><Relationship Id="rId51" Type="http://schemas.openxmlformats.org/officeDocument/2006/relationships/image" Target="../media/image604.emf"/><Relationship Id="rId3" Type="http://schemas.openxmlformats.org/officeDocument/2006/relationships/image" Target="../media/image556.emf"/><Relationship Id="rId12" Type="http://schemas.openxmlformats.org/officeDocument/2006/relationships/image" Target="../media/image565.emf"/><Relationship Id="rId17" Type="http://schemas.openxmlformats.org/officeDocument/2006/relationships/image" Target="../media/image570.emf"/><Relationship Id="rId25" Type="http://schemas.openxmlformats.org/officeDocument/2006/relationships/image" Target="../media/image578.emf"/><Relationship Id="rId33" Type="http://schemas.openxmlformats.org/officeDocument/2006/relationships/image" Target="../media/image586.emf"/><Relationship Id="rId38" Type="http://schemas.openxmlformats.org/officeDocument/2006/relationships/image" Target="../media/image591.emf"/><Relationship Id="rId46" Type="http://schemas.openxmlformats.org/officeDocument/2006/relationships/image" Target="../media/image599.emf"/><Relationship Id="rId59" Type="http://schemas.openxmlformats.org/officeDocument/2006/relationships/image" Target="../media/image612.emf"/></Relationships>
</file>

<file path=ppt/slides/_rels/slide11.xml.rels><?xml version="1.0" encoding="UTF-8" standalone="yes"?>
<Relationships xmlns="http://schemas.openxmlformats.org/package/2006/relationships"><Relationship Id="rId3" Type="http://schemas.openxmlformats.org/officeDocument/2006/relationships/image" Target="../media/image6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21.png"/><Relationship Id="rId5" Type="http://schemas.openxmlformats.org/officeDocument/2006/relationships/image" Target="../media/image620.png"/><Relationship Id="rId4" Type="http://schemas.openxmlformats.org/officeDocument/2006/relationships/image" Target="../media/image619.png"/></Relationships>
</file>

<file path=ppt/slides/_rels/slide15.xml.rels><?xml version="1.0" encoding="UTF-8" standalone="yes"?>
<Relationships xmlns="http://schemas.openxmlformats.org/package/2006/relationships"><Relationship Id="rId8" Type="http://schemas.openxmlformats.org/officeDocument/2006/relationships/image" Target="../media/image627.emf"/><Relationship Id="rId13" Type="http://schemas.openxmlformats.org/officeDocument/2006/relationships/image" Target="../media/image632.emf"/><Relationship Id="rId18" Type="http://schemas.openxmlformats.org/officeDocument/2006/relationships/image" Target="../media/image637.emf"/><Relationship Id="rId26" Type="http://schemas.openxmlformats.org/officeDocument/2006/relationships/image" Target="../media/image645.emf"/><Relationship Id="rId39" Type="http://schemas.openxmlformats.org/officeDocument/2006/relationships/image" Target="../media/image658.emf"/><Relationship Id="rId3" Type="http://schemas.openxmlformats.org/officeDocument/2006/relationships/image" Target="../media/image622.emf"/><Relationship Id="rId21" Type="http://schemas.openxmlformats.org/officeDocument/2006/relationships/image" Target="../media/image640.emf"/><Relationship Id="rId34" Type="http://schemas.openxmlformats.org/officeDocument/2006/relationships/image" Target="../media/image653.emf"/><Relationship Id="rId42" Type="http://schemas.openxmlformats.org/officeDocument/2006/relationships/image" Target="../media/image661.png"/><Relationship Id="rId7" Type="http://schemas.openxmlformats.org/officeDocument/2006/relationships/image" Target="../media/image626.emf"/><Relationship Id="rId12" Type="http://schemas.openxmlformats.org/officeDocument/2006/relationships/image" Target="../media/image631.emf"/><Relationship Id="rId17" Type="http://schemas.openxmlformats.org/officeDocument/2006/relationships/image" Target="../media/image636.emf"/><Relationship Id="rId25" Type="http://schemas.openxmlformats.org/officeDocument/2006/relationships/image" Target="../media/image644.emf"/><Relationship Id="rId33" Type="http://schemas.openxmlformats.org/officeDocument/2006/relationships/image" Target="../media/image652.emf"/><Relationship Id="rId38" Type="http://schemas.openxmlformats.org/officeDocument/2006/relationships/image" Target="../media/image657.emf"/><Relationship Id="rId46" Type="http://schemas.openxmlformats.org/officeDocument/2006/relationships/image" Target="../media/image9.png"/><Relationship Id="rId2" Type="http://schemas.openxmlformats.org/officeDocument/2006/relationships/notesSlide" Target="../notesSlides/notesSlide15.xml"/><Relationship Id="rId16" Type="http://schemas.openxmlformats.org/officeDocument/2006/relationships/image" Target="../media/image635.emf"/><Relationship Id="rId20" Type="http://schemas.openxmlformats.org/officeDocument/2006/relationships/image" Target="../media/image639.emf"/><Relationship Id="rId29" Type="http://schemas.openxmlformats.org/officeDocument/2006/relationships/image" Target="../media/image648.emf"/><Relationship Id="rId41" Type="http://schemas.openxmlformats.org/officeDocument/2006/relationships/image" Target="../media/image660.png"/><Relationship Id="rId1" Type="http://schemas.openxmlformats.org/officeDocument/2006/relationships/slideLayout" Target="../slideLayouts/slideLayout7.xml"/><Relationship Id="rId6" Type="http://schemas.openxmlformats.org/officeDocument/2006/relationships/image" Target="../media/image625.emf"/><Relationship Id="rId11" Type="http://schemas.openxmlformats.org/officeDocument/2006/relationships/image" Target="../media/image630.emf"/><Relationship Id="rId24" Type="http://schemas.openxmlformats.org/officeDocument/2006/relationships/image" Target="../media/image643.emf"/><Relationship Id="rId32" Type="http://schemas.openxmlformats.org/officeDocument/2006/relationships/image" Target="../media/image651.emf"/><Relationship Id="rId37" Type="http://schemas.openxmlformats.org/officeDocument/2006/relationships/image" Target="../media/image656.emf"/><Relationship Id="rId40" Type="http://schemas.openxmlformats.org/officeDocument/2006/relationships/image" Target="../media/image659.emf"/><Relationship Id="rId45" Type="http://schemas.openxmlformats.org/officeDocument/2006/relationships/image" Target="../media/image664.png"/><Relationship Id="rId5" Type="http://schemas.openxmlformats.org/officeDocument/2006/relationships/image" Target="../media/image624.emf"/><Relationship Id="rId15" Type="http://schemas.openxmlformats.org/officeDocument/2006/relationships/image" Target="../media/image634.emf"/><Relationship Id="rId23" Type="http://schemas.openxmlformats.org/officeDocument/2006/relationships/image" Target="../media/image642.emf"/><Relationship Id="rId28" Type="http://schemas.openxmlformats.org/officeDocument/2006/relationships/image" Target="../media/image647.emf"/><Relationship Id="rId36" Type="http://schemas.openxmlformats.org/officeDocument/2006/relationships/image" Target="../media/image655.emf"/><Relationship Id="rId10" Type="http://schemas.openxmlformats.org/officeDocument/2006/relationships/image" Target="../media/image629.emf"/><Relationship Id="rId19" Type="http://schemas.openxmlformats.org/officeDocument/2006/relationships/image" Target="../media/image638.emf"/><Relationship Id="rId31" Type="http://schemas.openxmlformats.org/officeDocument/2006/relationships/image" Target="../media/image650.emf"/><Relationship Id="rId44" Type="http://schemas.openxmlformats.org/officeDocument/2006/relationships/image" Target="../media/image663.png"/><Relationship Id="rId4" Type="http://schemas.openxmlformats.org/officeDocument/2006/relationships/image" Target="../media/image623.emf"/><Relationship Id="rId9" Type="http://schemas.openxmlformats.org/officeDocument/2006/relationships/image" Target="../media/image628.emf"/><Relationship Id="rId14" Type="http://schemas.openxmlformats.org/officeDocument/2006/relationships/image" Target="../media/image633.emf"/><Relationship Id="rId22" Type="http://schemas.openxmlformats.org/officeDocument/2006/relationships/image" Target="../media/image641.emf"/><Relationship Id="rId27" Type="http://schemas.openxmlformats.org/officeDocument/2006/relationships/image" Target="../media/image646.emf"/><Relationship Id="rId30" Type="http://schemas.openxmlformats.org/officeDocument/2006/relationships/image" Target="../media/image649.emf"/><Relationship Id="rId35" Type="http://schemas.openxmlformats.org/officeDocument/2006/relationships/image" Target="../media/image654.emf"/><Relationship Id="rId43" Type="http://schemas.openxmlformats.org/officeDocument/2006/relationships/image" Target="../media/image662.jpeg"/></Relationships>
</file>

<file path=ppt/slides/_rels/slide16.xml.rels><?xml version="1.0" encoding="UTF-8" standalone="yes"?>
<Relationships xmlns="http://schemas.openxmlformats.org/package/2006/relationships"><Relationship Id="rId3" Type="http://schemas.openxmlformats.org/officeDocument/2006/relationships/image" Target="../media/image66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67.png"/><Relationship Id="rId4" Type="http://schemas.openxmlformats.org/officeDocument/2006/relationships/image" Target="../media/image666.jpg"/></Relationships>
</file>

<file path=ppt/slides/_rels/slide17.xml.rels><?xml version="1.0" encoding="UTF-8" standalone="yes"?>
<Relationships xmlns="http://schemas.openxmlformats.org/package/2006/relationships"><Relationship Id="rId8" Type="http://schemas.openxmlformats.org/officeDocument/2006/relationships/image" Target="../media/image673.emf"/><Relationship Id="rId13" Type="http://schemas.openxmlformats.org/officeDocument/2006/relationships/image" Target="../media/image678.png"/><Relationship Id="rId3" Type="http://schemas.openxmlformats.org/officeDocument/2006/relationships/image" Target="../media/image668.emf"/><Relationship Id="rId7" Type="http://schemas.openxmlformats.org/officeDocument/2006/relationships/image" Target="../media/image672.emf"/><Relationship Id="rId12" Type="http://schemas.openxmlformats.org/officeDocument/2006/relationships/image" Target="../media/image677.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71.emf"/><Relationship Id="rId11" Type="http://schemas.openxmlformats.org/officeDocument/2006/relationships/image" Target="../media/image676.emf"/><Relationship Id="rId5" Type="http://schemas.openxmlformats.org/officeDocument/2006/relationships/image" Target="../media/image670.emf"/><Relationship Id="rId15" Type="http://schemas.openxmlformats.org/officeDocument/2006/relationships/image" Target="../media/image680.jpg"/><Relationship Id="rId10" Type="http://schemas.openxmlformats.org/officeDocument/2006/relationships/image" Target="../media/image675.emf"/><Relationship Id="rId4" Type="http://schemas.openxmlformats.org/officeDocument/2006/relationships/image" Target="../media/image669.emf"/><Relationship Id="rId9" Type="http://schemas.openxmlformats.org/officeDocument/2006/relationships/image" Target="../media/image674.emf"/><Relationship Id="rId14" Type="http://schemas.openxmlformats.org/officeDocument/2006/relationships/image" Target="../media/image679.jpg"/></Relationships>
</file>

<file path=ppt/slides/_rels/slide18.xml.rels><?xml version="1.0" encoding="UTF-8" standalone="yes"?>
<Relationships xmlns="http://schemas.openxmlformats.org/package/2006/relationships"><Relationship Id="rId3" Type="http://schemas.openxmlformats.org/officeDocument/2006/relationships/image" Target="../media/image68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83.png"/><Relationship Id="rId4" Type="http://schemas.openxmlformats.org/officeDocument/2006/relationships/image" Target="../media/image682.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jpg"/><Relationship Id="rId10" Type="http://schemas.openxmlformats.org/officeDocument/2006/relationships/image" Target="../media/image9.png"/><Relationship Id="rId4" Type="http://schemas.openxmlformats.org/officeDocument/2006/relationships/image" Target="../media/image11.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3" Type="http://schemas.openxmlformats.org/officeDocument/2006/relationships/image" Target="../media/image29.emf"/><Relationship Id="rId18" Type="http://schemas.openxmlformats.org/officeDocument/2006/relationships/image" Target="../media/image34.emf"/><Relationship Id="rId26" Type="http://schemas.openxmlformats.org/officeDocument/2006/relationships/image" Target="../media/image42.emf"/><Relationship Id="rId39" Type="http://schemas.openxmlformats.org/officeDocument/2006/relationships/image" Target="../media/image55.emf"/><Relationship Id="rId21" Type="http://schemas.openxmlformats.org/officeDocument/2006/relationships/image" Target="../media/image37.emf"/><Relationship Id="rId34" Type="http://schemas.openxmlformats.org/officeDocument/2006/relationships/image" Target="../media/image50.emf"/><Relationship Id="rId42" Type="http://schemas.openxmlformats.org/officeDocument/2006/relationships/image" Target="../media/image58.emf"/><Relationship Id="rId47" Type="http://schemas.openxmlformats.org/officeDocument/2006/relationships/image" Target="../media/image63.emf"/><Relationship Id="rId50" Type="http://schemas.openxmlformats.org/officeDocument/2006/relationships/image" Target="../media/image66.emf"/><Relationship Id="rId55" Type="http://schemas.openxmlformats.org/officeDocument/2006/relationships/image" Target="../media/image71.emf"/><Relationship Id="rId63" Type="http://schemas.openxmlformats.org/officeDocument/2006/relationships/image" Target="../media/image79.emf"/><Relationship Id="rId68" Type="http://schemas.openxmlformats.org/officeDocument/2006/relationships/image" Target="../media/image84.emf"/><Relationship Id="rId76" Type="http://schemas.openxmlformats.org/officeDocument/2006/relationships/image" Target="../media/image92.emf"/><Relationship Id="rId84" Type="http://schemas.openxmlformats.org/officeDocument/2006/relationships/image" Target="../media/image99.png"/><Relationship Id="rId7" Type="http://schemas.openxmlformats.org/officeDocument/2006/relationships/image" Target="../media/image23.emf"/><Relationship Id="rId71" Type="http://schemas.openxmlformats.org/officeDocument/2006/relationships/image" Target="../media/image87.emf"/><Relationship Id="rId2" Type="http://schemas.openxmlformats.org/officeDocument/2006/relationships/notesSlide" Target="../notesSlides/notesSlide4.xml"/><Relationship Id="rId16" Type="http://schemas.openxmlformats.org/officeDocument/2006/relationships/image" Target="../media/image32.emf"/><Relationship Id="rId29" Type="http://schemas.openxmlformats.org/officeDocument/2006/relationships/image" Target="../media/image45.emf"/><Relationship Id="rId11" Type="http://schemas.openxmlformats.org/officeDocument/2006/relationships/image" Target="../media/image27.emf"/><Relationship Id="rId24" Type="http://schemas.openxmlformats.org/officeDocument/2006/relationships/image" Target="../media/image40.emf"/><Relationship Id="rId32" Type="http://schemas.openxmlformats.org/officeDocument/2006/relationships/image" Target="../media/image48.emf"/><Relationship Id="rId37" Type="http://schemas.openxmlformats.org/officeDocument/2006/relationships/image" Target="../media/image53.emf"/><Relationship Id="rId40" Type="http://schemas.openxmlformats.org/officeDocument/2006/relationships/image" Target="../media/image56.emf"/><Relationship Id="rId45" Type="http://schemas.openxmlformats.org/officeDocument/2006/relationships/image" Target="../media/image61.emf"/><Relationship Id="rId53" Type="http://schemas.openxmlformats.org/officeDocument/2006/relationships/image" Target="../media/image69.emf"/><Relationship Id="rId58" Type="http://schemas.openxmlformats.org/officeDocument/2006/relationships/image" Target="../media/image74.emf"/><Relationship Id="rId66" Type="http://schemas.openxmlformats.org/officeDocument/2006/relationships/image" Target="../media/image82.emf"/><Relationship Id="rId74" Type="http://schemas.openxmlformats.org/officeDocument/2006/relationships/image" Target="../media/image90.emf"/><Relationship Id="rId79" Type="http://schemas.openxmlformats.org/officeDocument/2006/relationships/image" Target="../media/image95.emf"/><Relationship Id="rId5" Type="http://schemas.openxmlformats.org/officeDocument/2006/relationships/image" Target="../media/image21.emf"/><Relationship Id="rId61" Type="http://schemas.openxmlformats.org/officeDocument/2006/relationships/image" Target="../media/image77.emf"/><Relationship Id="rId82" Type="http://schemas.openxmlformats.org/officeDocument/2006/relationships/image" Target="../media/image98.png"/><Relationship Id="rId19" Type="http://schemas.openxmlformats.org/officeDocument/2006/relationships/image" Target="../media/image35.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 Id="rId22" Type="http://schemas.openxmlformats.org/officeDocument/2006/relationships/image" Target="../media/image38.emf"/><Relationship Id="rId27" Type="http://schemas.openxmlformats.org/officeDocument/2006/relationships/image" Target="../media/image43.emf"/><Relationship Id="rId30" Type="http://schemas.openxmlformats.org/officeDocument/2006/relationships/image" Target="../media/image46.emf"/><Relationship Id="rId35" Type="http://schemas.openxmlformats.org/officeDocument/2006/relationships/image" Target="../media/image51.emf"/><Relationship Id="rId43" Type="http://schemas.openxmlformats.org/officeDocument/2006/relationships/image" Target="../media/image59.emf"/><Relationship Id="rId48" Type="http://schemas.openxmlformats.org/officeDocument/2006/relationships/image" Target="../media/image64.emf"/><Relationship Id="rId56" Type="http://schemas.openxmlformats.org/officeDocument/2006/relationships/image" Target="../media/image72.emf"/><Relationship Id="rId64" Type="http://schemas.openxmlformats.org/officeDocument/2006/relationships/image" Target="../media/image80.emf"/><Relationship Id="rId69" Type="http://schemas.openxmlformats.org/officeDocument/2006/relationships/image" Target="../media/image85.emf"/><Relationship Id="rId77" Type="http://schemas.openxmlformats.org/officeDocument/2006/relationships/image" Target="../media/image93.emf"/><Relationship Id="rId8" Type="http://schemas.openxmlformats.org/officeDocument/2006/relationships/image" Target="../media/image24.emf"/><Relationship Id="rId51" Type="http://schemas.openxmlformats.org/officeDocument/2006/relationships/image" Target="../media/image67.emf"/><Relationship Id="rId72" Type="http://schemas.openxmlformats.org/officeDocument/2006/relationships/image" Target="../media/image88.emf"/><Relationship Id="rId80" Type="http://schemas.openxmlformats.org/officeDocument/2006/relationships/image" Target="../media/image96.emf"/><Relationship Id="rId85" Type="http://schemas.openxmlformats.org/officeDocument/2006/relationships/hyperlink" Target="http://www.stetimondifotbal.cz/" TargetMode="External"/><Relationship Id="rId3" Type="http://schemas.openxmlformats.org/officeDocument/2006/relationships/image" Target="../media/image19.jpeg"/><Relationship Id="rId12" Type="http://schemas.openxmlformats.org/officeDocument/2006/relationships/image" Target="../media/image28.emf"/><Relationship Id="rId17" Type="http://schemas.openxmlformats.org/officeDocument/2006/relationships/image" Target="../media/image33.emf"/><Relationship Id="rId25" Type="http://schemas.openxmlformats.org/officeDocument/2006/relationships/image" Target="../media/image41.emf"/><Relationship Id="rId33" Type="http://schemas.openxmlformats.org/officeDocument/2006/relationships/image" Target="../media/image49.emf"/><Relationship Id="rId38" Type="http://schemas.openxmlformats.org/officeDocument/2006/relationships/image" Target="../media/image54.emf"/><Relationship Id="rId46" Type="http://schemas.openxmlformats.org/officeDocument/2006/relationships/image" Target="../media/image62.emf"/><Relationship Id="rId59" Type="http://schemas.openxmlformats.org/officeDocument/2006/relationships/image" Target="../media/image75.emf"/><Relationship Id="rId67" Type="http://schemas.openxmlformats.org/officeDocument/2006/relationships/image" Target="../media/image83.emf"/><Relationship Id="rId20" Type="http://schemas.openxmlformats.org/officeDocument/2006/relationships/image" Target="../media/image36.emf"/><Relationship Id="rId41" Type="http://schemas.openxmlformats.org/officeDocument/2006/relationships/image" Target="../media/image57.emf"/><Relationship Id="rId54" Type="http://schemas.openxmlformats.org/officeDocument/2006/relationships/image" Target="../media/image70.emf"/><Relationship Id="rId62" Type="http://schemas.openxmlformats.org/officeDocument/2006/relationships/image" Target="../media/image78.emf"/><Relationship Id="rId70" Type="http://schemas.openxmlformats.org/officeDocument/2006/relationships/image" Target="../media/image86.emf"/><Relationship Id="rId75" Type="http://schemas.openxmlformats.org/officeDocument/2006/relationships/image" Target="../media/image91.emf"/><Relationship Id="rId83"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2.emf"/><Relationship Id="rId15" Type="http://schemas.openxmlformats.org/officeDocument/2006/relationships/image" Target="../media/image31.emf"/><Relationship Id="rId23" Type="http://schemas.openxmlformats.org/officeDocument/2006/relationships/image" Target="../media/image39.emf"/><Relationship Id="rId28" Type="http://schemas.openxmlformats.org/officeDocument/2006/relationships/image" Target="../media/image44.emf"/><Relationship Id="rId36" Type="http://schemas.openxmlformats.org/officeDocument/2006/relationships/image" Target="../media/image52.emf"/><Relationship Id="rId49" Type="http://schemas.openxmlformats.org/officeDocument/2006/relationships/image" Target="../media/image65.emf"/><Relationship Id="rId57" Type="http://schemas.openxmlformats.org/officeDocument/2006/relationships/image" Target="../media/image73.emf"/><Relationship Id="rId10" Type="http://schemas.openxmlformats.org/officeDocument/2006/relationships/image" Target="../media/image26.emf"/><Relationship Id="rId31" Type="http://schemas.openxmlformats.org/officeDocument/2006/relationships/image" Target="../media/image47.emf"/><Relationship Id="rId44" Type="http://schemas.openxmlformats.org/officeDocument/2006/relationships/image" Target="../media/image60.emf"/><Relationship Id="rId52" Type="http://schemas.openxmlformats.org/officeDocument/2006/relationships/image" Target="../media/image68.emf"/><Relationship Id="rId60" Type="http://schemas.openxmlformats.org/officeDocument/2006/relationships/image" Target="../media/image76.emf"/><Relationship Id="rId65" Type="http://schemas.openxmlformats.org/officeDocument/2006/relationships/image" Target="../media/image81.emf"/><Relationship Id="rId73" Type="http://schemas.openxmlformats.org/officeDocument/2006/relationships/image" Target="../media/image89.emf"/><Relationship Id="rId78" Type="http://schemas.openxmlformats.org/officeDocument/2006/relationships/image" Target="../media/image94.emf"/><Relationship Id="rId81" Type="http://schemas.openxmlformats.org/officeDocument/2006/relationships/image" Target="../media/image97.emf"/><Relationship Id="rId86" Type="http://schemas.openxmlformats.org/officeDocument/2006/relationships/image" Target="../media/image100.png"/></Relationships>
</file>

<file path=ppt/slides/_rels/slide5.xml.rels><?xml version="1.0" encoding="UTF-8" standalone="yes"?>
<Relationships xmlns="http://schemas.openxmlformats.org/package/2006/relationships"><Relationship Id="rId26" Type="http://schemas.openxmlformats.org/officeDocument/2006/relationships/image" Target="../media/image124.emf"/><Relationship Id="rId117" Type="http://schemas.openxmlformats.org/officeDocument/2006/relationships/image" Target="../media/image215.emf"/><Relationship Id="rId21" Type="http://schemas.openxmlformats.org/officeDocument/2006/relationships/image" Target="../media/image119.emf"/><Relationship Id="rId42" Type="http://schemas.openxmlformats.org/officeDocument/2006/relationships/image" Target="../media/image140.emf"/><Relationship Id="rId47" Type="http://schemas.openxmlformats.org/officeDocument/2006/relationships/image" Target="../media/image145.emf"/><Relationship Id="rId63" Type="http://schemas.openxmlformats.org/officeDocument/2006/relationships/image" Target="../media/image161.emf"/><Relationship Id="rId68" Type="http://schemas.openxmlformats.org/officeDocument/2006/relationships/image" Target="../media/image166.emf"/><Relationship Id="rId84" Type="http://schemas.openxmlformats.org/officeDocument/2006/relationships/image" Target="../media/image182.emf"/><Relationship Id="rId89" Type="http://schemas.openxmlformats.org/officeDocument/2006/relationships/image" Target="../media/image187.emf"/><Relationship Id="rId112" Type="http://schemas.openxmlformats.org/officeDocument/2006/relationships/image" Target="../media/image210.emf"/><Relationship Id="rId133" Type="http://schemas.openxmlformats.org/officeDocument/2006/relationships/image" Target="../media/image231.emf"/><Relationship Id="rId138" Type="http://schemas.openxmlformats.org/officeDocument/2006/relationships/image" Target="../media/image236.emf"/><Relationship Id="rId154" Type="http://schemas.openxmlformats.org/officeDocument/2006/relationships/image" Target="../media/image252.emf"/><Relationship Id="rId159" Type="http://schemas.openxmlformats.org/officeDocument/2006/relationships/image" Target="../media/image257.emf"/><Relationship Id="rId16" Type="http://schemas.openxmlformats.org/officeDocument/2006/relationships/image" Target="../media/image114.emf"/><Relationship Id="rId107" Type="http://schemas.openxmlformats.org/officeDocument/2006/relationships/image" Target="../media/image205.emf"/><Relationship Id="rId11" Type="http://schemas.openxmlformats.org/officeDocument/2006/relationships/image" Target="../media/image109.emf"/><Relationship Id="rId32" Type="http://schemas.openxmlformats.org/officeDocument/2006/relationships/image" Target="../media/image130.emf"/><Relationship Id="rId37" Type="http://schemas.openxmlformats.org/officeDocument/2006/relationships/image" Target="../media/image135.emf"/><Relationship Id="rId53" Type="http://schemas.openxmlformats.org/officeDocument/2006/relationships/image" Target="../media/image151.emf"/><Relationship Id="rId58" Type="http://schemas.openxmlformats.org/officeDocument/2006/relationships/image" Target="../media/image156.emf"/><Relationship Id="rId74" Type="http://schemas.openxmlformats.org/officeDocument/2006/relationships/image" Target="../media/image172.emf"/><Relationship Id="rId79" Type="http://schemas.openxmlformats.org/officeDocument/2006/relationships/image" Target="../media/image177.emf"/><Relationship Id="rId102" Type="http://schemas.openxmlformats.org/officeDocument/2006/relationships/image" Target="../media/image200.emf"/><Relationship Id="rId123" Type="http://schemas.openxmlformats.org/officeDocument/2006/relationships/image" Target="../media/image221.emf"/><Relationship Id="rId128" Type="http://schemas.openxmlformats.org/officeDocument/2006/relationships/image" Target="../media/image226.emf"/><Relationship Id="rId144" Type="http://schemas.openxmlformats.org/officeDocument/2006/relationships/image" Target="../media/image242.emf"/><Relationship Id="rId149" Type="http://schemas.openxmlformats.org/officeDocument/2006/relationships/image" Target="../media/image247.emf"/><Relationship Id="rId5" Type="http://schemas.openxmlformats.org/officeDocument/2006/relationships/image" Target="../media/image103.emf"/><Relationship Id="rId90" Type="http://schemas.openxmlformats.org/officeDocument/2006/relationships/image" Target="../media/image188.emf"/><Relationship Id="rId95" Type="http://schemas.openxmlformats.org/officeDocument/2006/relationships/image" Target="../media/image193.emf"/><Relationship Id="rId160" Type="http://schemas.openxmlformats.org/officeDocument/2006/relationships/image" Target="../media/image258.emf"/><Relationship Id="rId165" Type="http://schemas.openxmlformats.org/officeDocument/2006/relationships/image" Target="../media/image263.jpeg"/><Relationship Id="rId22" Type="http://schemas.openxmlformats.org/officeDocument/2006/relationships/image" Target="../media/image120.emf"/><Relationship Id="rId27" Type="http://schemas.openxmlformats.org/officeDocument/2006/relationships/image" Target="../media/image125.emf"/><Relationship Id="rId43" Type="http://schemas.openxmlformats.org/officeDocument/2006/relationships/image" Target="../media/image141.emf"/><Relationship Id="rId48" Type="http://schemas.openxmlformats.org/officeDocument/2006/relationships/image" Target="../media/image146.emf"/><Relationship Id="rId64" Type="http://schemas.openxmlformats.org/officeDocument/2006/relationships/image" Target="../media/image162.emf"/><Relationship Id="rId69" Type="http://schemas.openxmlformats.org/officeDocument/2006/relationships/image" Target="../media/image167.emf"/><Relationship Id="rId113" Type="http://schemas.openxmlformats.org/officeDocument/2006/relationships/image" Target="../media/image211.emf"/><Relationship Id="rId118" Type="http://schemas.openxmlformats.org/officeDocument/2006/relationships/image" Target="../media/image216.emf"/><Relationship Id="rId134" Type="http://schemas.openxmlformats.org/officeDocument/2006/relationships/image" Target="../media/image232.emf"/><Relationship Id="rId139" Type="http://schemas.openxmlformats.org/officeDocument/2006/relationships/image" Target="../media/image237.emf"/><Relationship Id="rId80" Type="http://schemas.openxmlformats.org/officeDocument/2006/relationships/image" Target="../media/image178.emf"/><Relationship Id="rId85" Type="http://schemas.openxmlformats.org/officeDocument/2006/relationships/image" Target="../media/image183.emf"/><Relationship Id="rId150" Type="http://schemas.openxmlformats.org/officeDocument/2006/relationships/image" Target="../media/image248.emf"/><Relationship Id="rId155" Type="http://schemas.openxmlformats.org/officeDocument/2006/relationships/image" Target="../media/image253.emf"/><Relationship Id="rId12" Type="http://schemas.openxmlformats.org/officeDocument/2006/relationships/image" Target="../media/image110.emf"/><Relationship Id="rId17" Type="http://schemas.openxmlformats.org/officeDocument/2006/relationships/image" Target="../media/image115.emf"/><Relationship Id="rId33" Type="http://schemas.openxmlformats.org/officeDocument/2006/relationships/image" Target="../media/image131.emf"/><Relationship Id="rId38" Type="http://schemas.openxmlformats.org/officeDocument/2006/relationships/image" Target="../media/image136.emf"/><Relationship Id="rId59" Type="http://schemas.openxmlformats.org/officeDocument/2006/relationships/image" Target="../media/image157.emf"/><Relationship Id="rId103" Type="http://schemas.openxmlformats.org/officeDocument/2006/relationships/image" Target="../media/image201.emf"/><Relationship Id="rId108" Type="http://schemas.openxmlformats.org/officeDocument/2006/relationships/image" Target="../media/image206.emf"/><Relationship Id="rId124" Type="http://schemas.openxmlformats.org/officeDocument/2006/relationships/image" Target="../media/image222.emf"/><Relationship Id="rId129" Type="http://schemas.openxmlformats.org/officeDocument/2006/relationships/image" Target="../media/image227.emf"/><Relationship Id="rId54" Type="http://schemas.openxmlformats.org/officeDocument/2006/relationships/image" Target="../media/image152.emf"/><Relationship Id="rId70" Type="http://schemas.openxmlformats.org/officeDocument/2006/relationships/image" Target="../media/image168.emf"/><Relationship Id="rId75" Type="http://schemas.openxmlformats.org/officeDocument/2006/relationships/image" Target="../media/image173.emf"/><Relationship Id="rId91" Type="http://schemas.openxmlformats.org/officeDocument/2006/relationships/image" Target="../media/image189.emf"/><Relationship Id="rId96" Type="http://schemas.openxmlformats.org/officeDocument/2006/relationships/image" Target="../media/image194.emf"/><Relationship Id="rId140" Type="http://schemas.openxmlformats.org/officeDocument/2006/relationships/image" Target="../media/image238.emf"/><Relationship Id="rId145" Type="http://schemas.openxmlformats.org/officeDocument/2006/relationships/image" Target="../media/image243.emf"/><Relationship Id="rId161" Type="http://schemas.openxmlformats.org/officeDocument/2006/relationships/image" Target="../media/image259.emf"/><Relationship Id="rId166"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104.emf"/><Relationship Id="rId15" Type="http://schemas.openxmlformats.org/officeDocument/2006/relationships/image" Target="../media/image113.emf"/><Relationship Id="rId23" Type="http://schemas.openxmlformats.org/officeDocument/2006/relationships/image" Target="../media/image121.emf"/><Relationship Id="rId28" Type="http://schemas.openxmlformats.org/officeDocument/2006/relationships/image" Target="../media/image126.emf"/><Relationship Id="rId36" Type="http://schemas.openxmlformats.org/officeDocument/2006/relationships/image" Target="../media/image134.emf"/><Relationship Id="rId49" Type="http://schemas.openxmlformats.org/officeDocument/2006/relationships/image" Target="../media/image147.emf"/><Relationship Id="rId57" Type="http://schemas.openxmlformats.org/officeDocument/2006/relationships/image" Target="../media/image155.emf"/><Relationship Id="rId106" Type="http://schemas.openxmlformats.org/officeDocument/2006/relationships/image" Target="../media/image204.emf"/><Relationship Id="rId114" Type="http://schemas.openxmlformats.org/officeDocument/2006/relationships/image" Target="../media/image212.emf"/><Relationship Id="rId119" Type="http://schemas.openxmlformats.org/officeDocument/2006/relationships/image" Target="../media/image217.emf"/><Relationship Id="rId127" Type="http://schemas.openxmlformats.org/officeDocument/2006/relationships/image" Target="../media/image225.emf"/><Relationship Id="rId10" Type="http://schemas.openxmlformats.org/officeDocument/2006/relationships/image" Target="../media/image108.emf"/><Relationship Id="rId31" Type="http://schemas.openxmlformats.org/officeDocument/2006/relationships/image" Target="../media/image129.emf"/><Relationship Id="rId44" Type="http://schemas.openxmlformats.org/officeDocument/2006/relationships/image" Target="../media/image142.emf"/><Relationship Id="rId52" Type="http://schemas.openxmlformats.org/officeDocument/2006/relationships/image" Target="../media/image150.emf"/><Relationship Id="rId60" Type="http://schemas.openxmlformats.org/officeDocument/2006/relationships/image" Target="../media/image158.emf"/><Relationship Id="rId65" Type="http://schemas.openxmlformats.org/officeDocument/2006/relationships/image" Target="../media/image163.emf"/><Relationship Id="rId73" Type="http://schemas.openxmlformats.org/officeDocument/2006/relationships/image" Target="../media/image171.emf"/><Relationship Id="rId78" Type="http://schemas.openxmlformats.org/officeDocument/2006/relationships/image" Target="../media/image176.emf"/><Relationship Id="rId81" Type="http://schemas.openxmlformats.org/officeDocument/2006/relationships/image" Target="../media/image179.emf"/><Relationship Id="rId86" Type="http://schemas.openxmlformats.org/officeDocument/2006/relationships/image" Target="../media/image184.emf"/><Relationship Id="rId94" Type="http://schemas.openxmlformats.org/officeDocument/2006/relationships/image" Target="../media/image192.emf"/><Relationship Id="rId99" Type="http://schemas.openxmlformats.org/officeDocument/2006/relationships/image" Target="../media/image197.emf"/><Relationship Id="rId101" Type="http://schemas.openxmlformats.org/officeDocument/2006/relationships/image" Target="../media/image199.emf"/><Relationship Id="rId122" Type="http://schemas.openxmlformats.org/officeDocument/2006/relationships/image" Target="../media/image220.emf"/><Relationship Id="rId130" Type="http://schemas.openxmlformats.org/officeDocument/2006/relationships/image" Target="../media/image228.emf"/><Relationship Id="rId135" Type="http://schemas.openxmlformats.org/officeDocument/2006/relationships/image" Target="../media/image233.emf"/><Relationship Id="rId143" Type="http://schemas.openxmlformats.org/officeDocument/2006/relationships/image" Target="../media/image241.emf"/><Relationship Id="rId148" Type="http://schemas.openxmlformats.org/officeDocument/2006/relationships/image" Target="../media/image246.emf"/><Relationship Id="rId151" Type="http://schemas.openxmlformats.org/officeDocument/2006/relationships/image" Target="../media/image249.emf"/><Relationship Id="rId156" Type="http://schemas.openxmlformats.org/officeDocument/2006/relationships/image" Target="../media/image254.emf"/><Relationship Id="rId164" Type="http://schemas.openxmlformats.org/officeDocument/2006/relationships/image" Target="../media/image262.emf"/><Relationship Id="rId4" Type="http://schemas.openxmlformats.org/officeDocument/2006/relationships/image" Target="../media/image102.emf"/><Relationship Id="rId9" Type="http://schemas.openxmlformats.org/officeDocument/2006/relationships/image" Target="../media/image107.emf"/><Relationship Id="rId13" Type="http://schemas.openxmlformats.org/officeDocument/2006/relationships/image" Target="../media/image111.emf"/><Relationship Id="rId18" Type="http://schemas.openxmlformats.org/officeDocument/2006/relationships/image" Target="../media/image116.emf"/><Relationship Id="rId39" Type="http://schemas.openxmlformats.org/officeDocument/2006/relationships/image" Target="../media/image137.emf"/><Relationship Id="rId109" Type="http://schemas.openxmlformats.org/officeDocument/2006/relationships/image" Target="../media/image207.emf"/><Relationship Id="rId34" Type="http://schemas.openxmlformats.org/officeDocument/2006/relationships/image" Target="../media/image132.emf"/><Relationship Id="rId50" Type="http://schemas.openxmlformats.org/officeDocument/2006/relationships/image" Target="../media/image148.emf"/><Relationship Id="rId55" Type="http://schemas.openxmlformats.org/officeDocument/2006/relationships/image" Target="../media/image153.emf"/><Relationship Id="rId76" Type="http://schemas.openxmlformats.org/officeDocument/2006/relationships/image" Target="../media/image174.emf"/><Relationship Id="rId97" Type="http://schemas.openxmlformats.org/officeDocument/2006/relationships/image" Target="../media/image195.emf"/><Relationship Id="rId104" Type="http://schemas.openxmlformats.org/officeDocument/2006/relationships/image" Target="../media/image202.emf"/><Relationship Id="rId120" Type="http://schemas.openxmlformats.org/officeDocument/2006/relationships/image" Target="../media/image218.emf"/><Relationship Id="rId125" Type="http://schemas.openxmlformats.org/officeDocument/2006/relationships/image" Target="../media/image223.emf"/><Relationship Id="rId141" Type="http://schemas.openxmlformats.org/officeDocument/2006/relationships/image" Target="../media/image239.emf"/><Relationship Id="rId146" Type="http://schemas.openxmlformats.org/officeDocument/2006/relationships/image" Target="../media/image244.emf"/><Relationship Id="rId167" Type="http://schemas.openxmlformats.org/officeDocument/2006/relationships/image" Target="../media/image264.png"/><Relationship Id="rId7" Type="http://schemas.openxmlformats.org/officeDocument/2006/relationships/image" Target="../media/image105.emf"/><Relationship Id="rId71" Type="http://schemas.openxmlformats.org/officeDocument/2006/relationships/image" Target="../media/image169.emf"/><Relationship Id="rId92" Type="http://schemas.openxmlformats.org/officeDocument/2006/relationships/image" Target="../media/image190.emf"/><Relationship Id="rId162" Type="http://schemas.openxmlformats.org/officeDocument/2006/relationships/image" Target="../media/image260.emf"/><Relationship Id="rId2" Type="http://schemas.openxmlformats.org/officeDocument/2006/relationships/notesSlide" Target="../notesSlides/notesSlide5.xml"/><Relationship Id="rId29" Type="http://schemas.openxmlformats.org/officeDocument/2006/relationships/image" Target="../media/image127.emf"/><Relationship Id="rId24" Type="http://schemas.openxmlformats.org/officeDocument/2006/relationships/image" Target="../media/image122.emf"/><Relationship Id="rId40" Type="http://schemas.openxmlformats.org/officeDocument/2006/relationships/image" Target="../media/image138.emf"/><Relationship Id="rId45" Type="http://schemas.openxmlformats.org/officeDocument/2006/relationships/image" Target="../media/image143.emf"/><Relationship Id="rId66" Type="http://schemas.openxmlformats.org/officeDocument/2006/relationships/image" Target="../media/image164.emf"/><Relationship Id="rId87" Type="http://schemas.openxmlformats.org/officeDocument/2006/relationships/image" Target="../media/image185.emf"/><Relationship Id="rId110" Type="http://schemas.openxmlformats.org/officeDocument/2006/relationships/image" Target="../media/image208.emf"/><Relationship Id="rId115" Type="http://schemas.openxmlformats.org/officeDocument/2006/relationships/image" Target="../media/image213.emf"/><Relationship Id="rId131" Type="http://schemas.openxmlformats.org/officeDocument/2006/relationships/image" Target="../media/image229.emf"/><Relationship Id="rId136" Type="http://schemas.openxmlformats.org/officeDocument/2006/relationships/image" Target="../media/image234.emf"/><Relationship Id="rId157" Type="http://schemas.openxmlformats.org/officeDocument/2006/relationships/image" Target="../media/image255.emf"/><Relationship Id="rId61" Type="http://schemas.openxmlformats.org/officeDocument/2006/relationships/image" Target="../media/image159.emf"/><Relationship Id="rId82" Type="http://schemas.openxmlformats.org/officeDocument/2006/relationships/image" Target="../media/image180.emf"/><Relationship Id="rId152" Type="http://schemas.openxmlformats.org/officeDocument/2006/relationships/image" Target="../media/image250.emf"/><Relationship Id="rId19" Type="http://schemas.openxmlformats.org/officeDocument/2006/relationships/image" Target="../media/image117.emf"/><Relationship Id="rId14" Type="http://schemas.openxmlformats.org/officeDocument/2006/relationships/image" Target="../media/image112.emf"/><Relationship Id="rId30" Type="http://schemas.openxmlformats.org/officeDocument/2006/relationships/image" Target="../media/image128.emf"/><Relationship Id="rId35" Type="http://schemas.openxmlformats.org/officeDocument/2006/relationships/image" Target="../media/image133.emf"/><Relationship Id="rId56" Type="http://schemas.openxmlformats.org/officeDocument/2006/relationships/image" Target="../media/image154.emf"/><Relationship Id="rId77" Type="http://schemas.openxmlformats.org/officeDocument/2006/relationships/image" Target="../media/image175.emf"/><Relationship Id="rId100" Type="http://schemas.openxmlformats.org/officeDocument/2006/relationships/image" Target="../media/image198.emf"/><Relationship Id="rId105" Type="http://schemas.openxmlformats.org/officeDocument/2006/relationships/image" Target="../media/image203.emf"/><Relationship Id="rId126" Type="http://schemas.openxmlformats.org/officeDocument/2006/relationships/image" Target="../media/image224.emf"/><Relationship Id="rId147" Type="http://schemas.openxmlformats.org/officeDocument/2006/relationships/image" Target="../media/image245.emf"/><Relationship Id="rId8" Type="http://schemas.openxmlformats.org/officeDocument/2006/relationships/image" Target="../media/image106.emf"/><Relationship Id="rId51" Type="http://schemas.openxmlformats.org/officeDocument/2006/relationships/image" Target="../media/image149.emf"/><Relationship Id="rId72" Type="http://schemas.openxmlformats.org/officeDocument/2006/relationships/image" Target="../media/image170.emf"/><Relationship Id="rId93" Type="http://schemas.openxmlformats.org/officeDocument/2006/relationships/image" Target="../media/image191.emf"/><Relationship Id="rId98" Type="http://schemas.openxmlformats.org/officeDocument/2006/relationships/image" Target="../media/image196.emf"/><Relationship Id="rId121" Type="http://schemas.openxmlformats.org/officeDocument/2006/relationships/image" Target="../media/image219.emf"/><Relationship Id="rId142" Type="http://schemas.openxmlformats.org/officeDocument/2006/relationships/image" Target="../media/image240.emf"/><Relationship Id="rId163" Type="http://schemas.openxmlformats.org/officeDocument/2006/relationships/image" Target="../media/image261.emf"/><Relationship Id="rId3" Type="http://schemas.openxmlformats.org/officeDocument/2006/relationships/image" Target="../media/image101.emf"/><Relationship Id="rId25" Type="http://schemas.openxmlformats.org/officeDocument/2006/relationships/image" Target="../media/image123.emf"/><Relationship Id="rId46" Type="http://schemas.openxmlformats.org/officeDocument/2006/relationships/image" Target="../media/image144.emf"/><Relationship Id="rId67" Type="http://schemas.openxmlformats.org/officeDocument/2006/relationships/image" Target="../media/image165.emf"/><Relationship Id="rId116" Type="http://schemas.openxmlformats.org/officeDocument/2006/relationships/image" Target="../media/image214.emf"/><Relationship Id="rId137" Type="http://schemas.openxmlformats.org/officeDocument/2006/relationships/image" Target="../media/image235.emf"/><Relationship Id="rId158" Type="http://schemas.openxmlformats.org/officeDocument/2006/relationships/image" Target="../media/image256.emf"/><Relationship Id="rId20" Type="http://schemas.openxmlformats.org/officeDocument/2006/relationships/image" Target="../media/image118.emf"/><Relationship Id="rId41" Type="http://schemas.openxmlformats.org/officeDocument/2006/relationships/image" Target="../media/image139.emf"/><Relationship Id="rId62" Type="http://schemas.openxmlformats.org/officeDocument/2006/relationships/image" Target="../media/image160.emf"/><Relationship Id="rId83" Type="http://schemas.openxmlformats.org/officeDocument/2006/relationships/image" Target="../media/image181.emf"/><Relationship Id="rId88" Type="http://schemas.openxmlformats.org/officeDocument/2006/relationships/image" Target="../media/image186.emf"/><Relationship Id="rId111" Type="http://schemas.openxmlformats.org/officeDocument/2006/relationships/image" Target="../media/image209.emf"/><Relationship Id="rId132" Type="http://schemas.openxmlformats.org/officeDocument/2006/relationships/image" Target="../media/image230.emf"/><Relationship Id="rId153" Type="http://schemas.openxmlformats.org/officeDocument/2006/relationships/image" Target="../media/image251.emf"/></Relationships>
</file>

<file path=ppt/slides/_rels/slide6.xml.rels><?xml version="1.0" encoding="UTF-8" standalone="yes"?>
<Relationships xmlns="http://schemas.openxmlformats.org/package/2006/relationships"><Relationship Id="rId13" Type="http://schemas.openxmlformats.org/officeDocument/2006/relationships/image" Target="../media/image275.emf"/><Relationship Id="rId18" Type="http://schemas.openxmlformats.org/officeDocument/2006/relationships/image" Target="../media/image280.emf"/><Relationship Id="rId26" Type="http://schemas.openxmlformats.org/officeDocument/2006/relationships/image" Target="../media/image288.emf"/><Relationship Id="rId39" Type="http://schemas.openxmlformats.org/officeDocument/2006/relationships/image" Target="../media/image301.emf"/><Relationship Id="rId21" Type="http://schemas.openxmlformats.org/officeDocument/2006/relationships/image" Target="../media/image283.emf"/><Relationship Id="rId34" Type="http://schemas.openxmlformats.org/officeDocument/2006/relationships/image" Target="../media/image296.emf"/><Relationship Id="rId42" Type="http://schemas.openxmlformats.org/officeDocument/2006/relationships/image" Target="../media/image304.emf"/><Relationship Id="rId47" Type="http://schemas.openxmlformats.org/officeDocument/2006/relationships/image" Target="../media/image309.emf"/><Relationship Id="rId50" Type="http://schemas.openxmlformats.org/officeDocument/2006/relationships/image" Target="../media/image312.emf"/><Relationship Id="rId55" Type="http://schemas.openxmlformats.org/officeDocument/2006/relationships/image" Target="../media/image317.emf"/><Relationship Id="rId63" Type="http://schemas.openxmlformats.org/officeDocument/2006/relationships/image" Target="../media/image325.emf"/><Relationship Id="rId68" Type="http://schemas.openxmlformats.org/officeDocument/2006/relationships/image" Target="../media/image330.emf"/><Relationship Id="rId76" Type="http://schemas.openxmlformats.org/officeDocument/2006/relationships/image" Target="../media/image338.png"/><Relationship Id="rId7" Type="http://schemas.openxmlformats.org/officeDocument/2006/relationships/image" Target="../media/image269.emf"/><Relationship Id="rId71" Type="http://schemas.openxmlformats.org/officeDocument/2006/relationships/image" Target="../media/image333.emf"/><Relationship Id="rId2" Type="http://schemas.openxmlformats.org/officeDocument/2006/relationships/notesSlide" Target="../notesSlides/notesSlide6.xml"/><Relationship Id="rId16" Type="http://schemas.openxmlformats.org/officeDocument/2006/relationships/image" Target="../media/image278.emf"/><Relationship Id="rId29" Type="http://schemas.openxmlformats.org/officeDocument/2006/relationships/image" Target="../media/image291.emf"/><Relationship Id="rId11" Type="http://schemas.openxmlformats.org/officeDocument/2006/relationships/image" Target="../media/image273.emf"/><Relationship Id="rId24" Type="http://schemas.openxmlformats.org/officeDocument/2006/relationships/image" Target="../media/image286.emf"/><Relationship Id="rId32" Type="http://schemas.openxmlformats.org/officeDocument/2006/relationships/image" Target="../media/image294.emf"/><Relationship Id="rId37" Type="http://schemas.openxmlformats.org/officeDocument/2006/relationships/image" Target="../media/image299.emf"/><Relationship Id="rId40" Type="http://schemas.openxmlformats.org/officeDocument/2006/relationships/image" Target="../media/image302.emf"/><Relationship Id="rId45" Type="http://schemas.openxmlformats.org/officeDocument/2006/relationships/image" Target="../media/image307.emf"/><Relationship Id="rId53" Type="http://schemas.openxmlformats.org/officeDocument/2006/relationships/image" Target="../media/image315.emf"/><Relationship Id="rId58" Type="http://schemas.openxmlformats.org/officeDocument/2006/relationships/image" Target="../media/image320.emf"/><Relationship Id="rId66" Type="http://schemas.openxmlformats.org/officeDocument/2006/relationships/image" Target="../media/image328.emf"/><Relationship Id="rId74" Type="http://schemas.openxmlformats.org/officeDocument/2006/relationships/image" Target="../media/image336.emf"/><Relationship Id="rId5" Type="http://schemas.openxmlformats.org/officeDocument/2006/relationships/image" Target="../media/image267.emf"/><Relationship Id="rId15" Type="http://schemas.openxmlformats.org/officeDocument/2006/relationships/image" Target="../media/image277.emf"/><Relationship Id="rId23" Type="http://schemas.openxmlformats.org/officeDocument/2006/relationships/image" Target="../media/image285.emf"/><Relationship Id="rId28" Type="http://schemas.openxmlformats.org/officeDocument/2006/relationships/image" Target="../media/image290.emf"/><Relationship Id="rId36" Type="http://schemas.openxmlformats.org/officeDocument/2006/relationships/image" Target="../media/image298.emf"/><Relationship Id="rId49" Type="http://schemas.openxmlformats.org/officeDocument/2006/relationships/image" Target="../media/image311.emf"/><Relationship Id="rId57" Type="http://schemas.openxmlformats.org/officeDocument/2006/relationships/image" Target="../media/image319.emf"/><Relationship Id="rId61" Type="http://schemas.openxmlformats.org/officeDocument/2006/relationships/image" Target="../media/image323.emf"/><Relationship Id="rId10" Type="http://schemas.openxmlformats.org/officeDocument/2006/relationships/image" Target="../media/image272.emf"/><Relationship Id="rId19" Type="http://schemas.openxmlformats.org/officeDocument/2006/relationships/image" Target="../media/image281.emf"/><Relationship Id="rId31" Type="http://schemas.openxmlformats.org/officeDocument/2006/relationships/image" Target="../media/image293.emf"/><Relationship Id="rId44" Type="http://schemas.openxmlformats.org/officeDocument/2006/relationships/image" Target="../media/image306.emf"/><Relationship Id="rId52" Type="http://schemas.openxmlformats.org/officeDocument/2006/relationships/image" Target="../media/image314.emf"/><Relationship Id="rId60" Type="http://schemas.openxmlformats.org/officeDocument/2006/relationships/image" Target="../media/image322.emf"/><Relationship Id="rId65" Type="http://schemas.openxmlformats.org/officeDocument/2006/relationships/image" Target="../media/image327.emf"/><Relationship Id="rId73" Type="http://schemas.openxmlformats.org/officeDocument/2006/relationships/image" Target="../media/image335.emf"/><Relationship Id="rId4" Type="http://schemas.openxmlformats.org/officeDocument/2006/relationships/image" Target="../media/image266.emf"/><Relationship Id="rId9" Type="http://schemas.openxmlformats.org/officeDocument/2006/relationships/image" Target="../media/image271.emf"/><Relationship Id="rId14" Type="http://schemas.openxmlformats.org/officeDocument/2006/relationships/image" Target="../media/image276.emf"/><Relationship Id="rId22" Type="http://schemas.openxmlformats.org/officeDocument/2006/relationships/image" Target="../media/image284.emf"/><Relationship Id="rId27" Type="http://schemas.openxmlformats.org/officeDocument/2006/relationships/image" Target="../media/image289.emf"/><Relationship Id="rId30" Type="http://schemas.openxmlformats.org/officeDocument/2006/relationships/image" Target="../media/image292.emf"/><Relationship Id="rId35" Type="http://schemas.openxmlformats.org/officeDocument/2006/relationships/image" Target="../media/image297.emf"/><Relationship Id="rId43" Type="http://schemas.openxmlformats.org/officeDocument/2006/relationships/image" Target="../media/image305.emf"/><Relationship Id="rId48" Type="http://schemas.openxmlformats.org/officeDocument/2006/relationships/image" Target="../media/image310.emf"/><Relationship Id="rId56" Type="http://schemas.openxmlformats.org/officeDocument/2006/relationships/image" Target="../media/image318.emf"/><Relationship Id="rId64" Type="http://schemas.openxmlformats.org/officeDocument/2006/relationships/image" Target="../media/image326.emf"/><Relationship Id="rId69" Type="http://schemas.openxmlformats.org/officeDocument/2006/relationships/image" Target="../media/image331.emf"/><Relationship Id="rId8" Type="http://schemas.openxmlformats.org/officeDocument/2006/relationships/image" Target="../media/image270.emf"/><Relationship Id="rId51" Type="http://schemas.openxmlformats.org/officeDocument/2006/relationships/image" Target="../media/image313.emf"/><Relationship Id="rId72" Type="http://schemas.openxmlformats.org/officeDocument/2006/relationships/image" Target="../media/image334.emf"/><Relationship Id="rId3" Type="http://schemas.openxmlformats.org/officeDocument/2006/relationships/image" Target="../media/image265.emf"/><Relationship Id="rId12" Type="http://schemas.openxmlformats.org/officeDocument/2006/relationships/image" Target="../media/image274.emf"/><Relationship Id="rId17" Type="http://schemas.openxmlformats.org/officeDocument/2006/relationships/image" Target="../media/image279.emf"/><Relationship Id="rId25" Type="http://schemas.openxmlformats.org/officeDocument/2006/relationships/image" Target="../media/image287.emf"/><Relationship Id="rId33" Type="http://schemas.openxmlformats.org/officeDocument/2006/relationships/image" Target="../media/image295.emf"/><Relationship Id="rId38" Type="http://schemas.openxmlformats.org/officeDocument/2006/relationships/image" Target="../media/image300.emf"/><Relationship Id="rId46" Type="http://schemas.openxmlformats.org/officeDocument/2006/relationships/image" Target="../media/image308.emf"/><Relationship Id="rId59" Type="http://schemas.openxmlformats.org/officeDocument/2006/relationships/image" Target="../media/image321.emf"/><Relationship Id="rId67" Type="http://schemas.openxmlformats.org/officeDocument/2006/relationships/image" Target="../media/image329.emf"/><Relationship Id="rId20" Type="http://schemas.openxmlformats.org/officeDocument/2006/relationships/image" Target="../media/image282.emf"/><Relationship Id="rId41" Type="http://schemas.openxmlformats.org/officeDocument/2006/relationships/image" Target="../media/image303.emf"/><Relationship Id="rId54" Type="http://schemas.openxmlformats.org/officeDocument/2006/relationships/image" Target="../media/image316.emf"/><Relationship Id="rId62" Type="http://schemas.openxmlformats.org/officeDocument/2006/relationships/image" Target="../media/image324.emf"/><Relationship Id="rId70" Type="http://schemas.openxmlformats.org/officeDocument/2006/relationships/image" Target="../media/image332.emf"/><Relationship Id="rId75" Type="http://schemas.openxmlformats.org/officeDocument/2006/relationships/image" Target="../media/image337.png"/><Relationship Id="rId1" Type="http://schemas.openxmlformats.org/officeDocument/2006/relationships/slideLayout" Target="../slideLayouts/slideLayout4.xml"/><Relationship Id="rId6" Type="http://schemas.openxmlformats.org/officeDocument/2006/relationships/image" Target="../media/image268.emf"/></Relationships>
</file>

<file path=ppt/slides/_rels/slide7.xml.rels><?xml version="1.0" encoding="UTF-8" standalone="yes"?>
<Relationships xmlns="http://schemas.openxmlformats.org/package/2006/relationships"><Relationship Id="rId26" Type="http://schemas.openxmlformats.org/officeDocument/2006/relationships/image" Target="../media/image362.emf"/><Relationship Id="rId21" Type="http://schemas.openxmlformats.org/officeDocument/2006/relationships/image" Target="../media/image357.emf"/><Relationship Id="rId42" Type="http://schemas.openxmlformats.org/officeDocument/2006/relationships/image" Target="../media/image378.emf"/><Relationship Id="rId47" Type="http://schemas.openxmlformats.org/officeDocument/2006/relationships/image" Target="../media/image383.emf"/><Relationship Id="rId63" Type="http://schemas.openxmlformats.org/officeDocument/2006/relationships/image" Target="../media/image399.emf"/><Relationship Id="rId68" Type="http://schemas.openxmlformats.org/officeDocument/2006/relationships/image" Target="../media/image404.emf"/><Relationship Id="rId84" Type="http://schemas.openxmlformats.org/officeDocument/2006/relationships/image" Target="../media/image420.emf"/><Relationship Id="rId89" Type="http://schemas.openxmlformats.org/officeDocument/2006/relationships/image" Target="../media/image425.emf"/><Relationship Id="rId112" Type="http://schemas.openxmlformats.org/officeDocument/2006/relationships/image" Target="../media/image448.png"/><Relationship Id="rId2" Type="http://schemas.openxmlformats.org/officeDocument/2006/relationships/notesSlide" Target="../notesSlides/notesSlide7.xml"/><Relationship Id="rId16" Type="http://schemas.openxmlformats.org/officeDocument/2006/relationships/image" Target="../media/image352.emf"/><Relationship Id="rId29" Type="http://schemas.openxmlformats.org/officeDocument/2006/relationships/image" Target="../media/image365.emf"/><Relationship Id="rId107" Type="http://schemas.openxmlformats.org/officeDocument/2006/relationships/image" Target="../media/image443.emf"/><Relationship Id="rId11" Type="http://schemas.openxmlformats.org/officeDocument/2006/relationships/image" Target="../media/image347.emf"/><Relationship Id="rId24" Type="http://schemas.openxmlformats.org/officeDocument/2006/relationships/image" Target="../media/image360.emf"/><Relationship Id="rId32" Type="http://schemas.openxmlformats.org/officeDocument/2006/relationships/image" Target="../media/image368.emf"/><Relationship Id="rId37" Type="http://schemas.openxmlformats.org/officeDocument/2006/relationships/image" Target="../media/image373.emf"/><Relationship Id="rId40" Type="http://schemas.openxmlformats.org/officeDocument/2006/relationships/image" Target="../media/image376.emf"/><Relationship Id="rId45" Type="http://schemas.openxmlformats.org/officeDocument/2006/relationships/image" Target="../media/image381.emf"/><Relationship Id="rId53" Type="http://schemas.openxmlformats.org/officeDocument/2006/relationships/image" Target="../media/image389.emf"/><Relationship Id="rId58" Type="http://schemas.openxmlformats.org/officeDocument/2006/relationships/image" Target="../media/image394.emf"/><Relationship Id="rId66" Type="http://schemas.openxmlformats.org/officeDocument/2006/relationships/image" Target="../media/image402.emf"/><Relationship Id="rId74" Type="http://schemas.openxmlformats.org/officeDocument/2006/relationships/image" Target="../media/image410.emf"/><Relationship Id="rId79" Type="http://schemas.openxmlformats.org/officeDocument/2006/relationships/image" Target="../media/image415.emf"/><Relationship Id="rId87" Type="http://schemas.openxmlformats.org/officeDocument/2006/relationships/image" Target="../media/image423.emf"/><Relationship Id="rId102" Type="http://schemas.openxmlformats.org/officeDocument/2006/relationships/image" Target="../media/image438.emf"/><Relationship Id="rId110" Type="http://schemas.openxmlformats.org/officeDocument/2006/relationships/image" Target="../media/image446.emf"/><Relationship Id="rId5" Type="http://schemas.openxmlformats.org/officeDocument/2006/relationships/image" Target="../media/image341.emf"/><Relationship Id="rId61" Type="http://schemas.openxmlformats.org/officeDocument/2006/relationships/image" Target="../media/image397.emf"/><Relationship Id="rId82" Type="http://schemas.openxmlformats.org/officeDocument/2006/relationships/image" Target="../media/image418.emf"/><Relationship Id="rId90" Type="http://schemas.openxmlformats.org/officeDocument/2006/relationships/image" Target="../media/image426.emf"/><Relationship Id="rId95" Type="http://schemas.openxmlformats.org/officeDocument/2006/relationships/image" Target="../media/image431.emf"/><Relationship Id="rId19" Type="http://schemas.openxmlformats.org/officeDocument/2006/relationships/image" Target="../media/image355.emf"/><Relationship Id="rId14" Type="http://schemas.openxmlformats.org/officeDocument/2006/relationships/image" Target="../media/image350.emf"/><Relationship Id="rId22" Type="http://schemas.openxmlformats.org/officeDocument/2006/relationships/image" Target="../media/image358.emf"/><Relationship Id="rId27" Type="http://schemas.openxmlformats.org/officeDocument/2006/relationships/image" Target="../media/image363.emf"/><Relationship Id="rId30" Type="http://schemas.openxmlformats.org/officeDocument/2006/relationships/image" Target="../media/image366.emf"/><Relationship Id="rId35" Type="http://schemas.openxmlformats.org/officeDocument/2006/relationships/image" Target="../media/image371.emf"/><Relationship Id="rId43" Type="http://schemas.openxmlformats.org/officeDocument/2006/relationships/image" Target="../media/image379.emf"/><Relationship Id="rId48" Type="http://schemas.openxmlformats.org/officeDocument/2006/relationships/image" Target="../media/image384.emf"/><Relationship Id="rId56" Type="http://schemas.openxmlformats.org/officeDocument/2006/relationships/image" Target="../media/image392.emf"/><Relationship Id="rId64" Type="http://schemas.openxmlformats.org/officeDocument/2006/relationships/image" Target="../media/image400.emf"/><Relationship Id="rId69" Type="http://schemas.openxmlformats.org/officeDocument/2006/relationships/image" Target="../media/image405.emf"/><Relationship Id="rId77" Type="http://schemas.openxmlformats.org/officeDocument/2006/relationships/image" Target="../media/image413.emf"/><Relationship Id="rId100" Type="http://schemas.openxmlformats.org/officeDocument/2006/relationships/image" Target="../media/image436.emf"/><Relationship Id="rId105" Type="http://schemas.openxmlformats.org/officeDocument/2006/relationships/image" Target="../media/image441.emf"/><Relationship Id="rId113" Type="http://schemas.openxmlformats.org/officeDocument/2006/relationships/image" Target="../media/image449.png"/><Relationship Id="rId8" Type="http://schemas.openxmlformats.org/officeDocument/2006/relationships/image" Target="../media/image344.emf"/><Relationship Id="rId51" Type="http://schemas.openxmlformats.org/officeDocument/2006/relationships/image" Target="../media/image387.emf"/><Relationship Id="rId72" Type="http://schemas.openxmlformats.org/officeDocument/2006/relationships/image" Target="../media/image408.emf"/><Relationship Id="rId80" Type="http://schemas.openxmlformats.org/officeDocument/2006/relationships/image" Target="../media/image416.emf"/><Relationship Id="rId85" Type="http://schemas.openxmlformats.org/officeDocument/2006/relationships/image" Target="../media/image421.emf"/><Relationship Id="rId93" Type="http://schemas.openxmlformats.org/officeDocument/2006/relationships/image" Target="../media/image429.emf"/><Relationship Id="rId98" Type="http://schemas.openxmlformats.org/officeDocument/2006/relationships/image" Target="../media/image434.emf"/><Relationship Id="rId3" Type="http://schemas.openxmlformats.org/officeDocument/2006/relationships/image" Target="../media/image339.emf"/><Relationship Id="rId12" Type="http://schemas.openxmlformats.org/officeDocument/2006/relationships/image" Target="../media/image348.emf"/><Relationship Id="rId17" Type="http://schemas.openxmlformats.org/officeDocument/2006/relationships/image" Target="../media/image353.emf"/><Relationship Id="rId25" Type="http://schemas.openxmlformats.org/officeDocument/2006/relationships/image" Target="../media/image361.emf"/><Relationship Id="rId33" Type="http://schemas.openxmlformats.org/officeDocument/2006/relationships/image" Target="../media/image369.emf"/><Relationship Id="rId38" Type="http://schemas.openxmlformats.org/officeDocument/2006/relationships/image" Target="../media/image374.emf"/><Relationship Id="rId46" Type="http://schemas.openxmlformats.org/officeDocument/2006/relationships/image" Target="../media/image382.emf"/><Relationship Id="rId59" Type="http://schemas.openxmlformats.org/officeDocument/2006/relationships/image" Target="../media/image395.emf"/><Relationship Id="rId67" Type="http://schemas.openxmlformats.org/officeDocument/2006/relationships/image" Target="../media/image403.emf"/><Relationship Id="rId103" Type="http://schemas.openxmlformats.org/officeDocument/2006/relationships/image" Target="../media/image439.emf"/><Relationship Id="rId108" Type="http://schemas.openxmlformats.org/officeDocument/2006/relationships/image" Target="../media/image444.emf"/><Relationship Id="rId20" Type="http://schemas.openxmlformats.org/officeDocument/2006/relationships/image" Target="../media/image356.emf"/><Relationship Id="rId41" Type="http://schemas.openxmlformats.org/officeDocument/2006/relationships/image" Target="../media/image377.emf"/><Relationship Id="rId54" Type="http://schemas.openxmlformats.org/officeDocument/2006/relationships/image" Target="../media/image390.emf"/><Relationship Id="rId62" Type="http://schemas.openxmlformats.org/officeDocument/2006/relationships/image" Target="../media/image398.emf"/><Relationship Id="rId70" Type="http://schemas.openxmlformats.org/officeDocument/2006/relationships/image" Target="../media/image406.emf"/><Relationship Id="rId75" Type="http://schemas.openxmlformats.org/officeDocument/2006/relationships/image" Target="../media/image411.emf"/><Relationship Id="rId83" Type="http://schemas.openxmlformats.org/officeDocument/2006/relationships/image" Target="../media/image419.emf"/><Relationship Id="rId88" Type="http://schemas.openxmlformats.org/officeDocument/2006/relationships/image" Target="../media/image424.emf"/><Relationship Id="rId91" Type="http://schemas.openxmlformats.org/officeDocument/2006/relationships/image" Target="../media/image427.emf"/><Relationship Id="rId96" Type="http://schemas.openxmlformats.org/officeDocument/2006/relationships/image" Target="../media/image432.emf"/><Relationship Id="rId111" Type="http://schemas.openxmlformats.org/officeDocument/2006/relationships/image" Target="../media/image447.jpg"/><Relationship Id="rId1" Type="http://schemas.openxmlformats.org/officeDocument/2006/relationships/slideLayout" Target="../slideLayouts/slideLayout4.xml"/><Relationship Id="rId6" Type="http://schemas.openxmlformats.org/officeDocument/2006/relationships/image" Target="../media/image342.emf"/><Relationship Id="rId15" Type="http://schemas.openxmlformats.org/officeDocument/2006/relationships/image" Target="../media/image351.emf"/><Relationship Id="rId23" Type="http://schemas.openxmlformats.org/officeDocument/2006/relationships/image" Target="../media/image359.emf"/><Relationship Id="rId28" Type="http://schemas.openxmlformats.org/officeDocument/2006/relationships/image" Target="../media/image364.emf"/><Relationship Id="rId36" Type="http://schemas.openxmlformats.org/officeDocument/2006/relationships/image" Target="../media/image372.emf"/><Relationship Id="rId49" Type="http://schemas.openxmlformats.org/officeDocument/2006/relationships/image" Target="../media/image385.emf"/><Relationship Id="rId57" Type="http://schemas.openxmlformats.org/officeDocument/2006/relationships/image" Target="../media/image393.emf"/><Relationship Id="rId106" Type="http://schemas.openxmlformats.org/officeDocument/2006/relationships/image" Target="../media/image442.emf"/><Relationship Id="rId114" Type="http://schemas.openxmlformats.org/officeDocument/2006/relationships/image" Target="../media/image450.png"/><Relationship Id="rId10" Type="http://schemas.openxmlformats.org/officeDocument/2006/relationships/image" Target="../media/image346.emf"/><Relationship Id="rId31" Type="http://schemas.openxmlformats.org/officeDocument/2006/relationships/image" Target="../media/image367.emf"/><Relationship Id="rId44" Type="http://schemas.openxmlformats.org/officeDocument/2006/relationships/image" Target="../media/image380.emf"/><Relationship Id="rId52" Type="http://schemas.openxmlformats.org/officeDocument/2006/relationships/image" Target="../media/image388.emf"/><Relationship Id="rId60" Type="http://schemas.openxmlformats.org/officeDocument/2006/relationships/image" Target="../media/image396.emf"/><Relationship Id="rId65" Type="http://schemas.openxmlformats.org/officeDocument/2006/relationships/image" Target="../media/image401.emf"/><Relationship Id="rId73" Type="http://schemas.openxmlformats.org/officeDocument/2006/relationships/image" Target="../media/image409.emf"/><Relationship Id="rId78" Type="http://schemas.openxmlformats.org/officeDocument/2006/relationships/image" Target="../media/image414.emf"/><Relationship Id="rId81" Type="http://schemas.openxmlformats.org/officeDocument/2006/relationships/image" Target="../media/image417.emf"/><Relationship Id="rId86" Type="http://schemas.openxmlformats.org/officeDocument/2006/relationships/image" Target="../media/image422.emf"/><Relationship Id="rId94" Type="http://schemas.openxmlformats.org/officeDocument/2006/relationships/image" Target="../media/image430.emf"/><Relationship Id="rId99" Type="http://schemas.openxmlformats.org/officeDocument/2006/relationships/image" Target="../media/image435.emf"/><Relationship Id="rId101" Type="http://schemas.openxmlformats.org/officeDocument/2006/relationships/image" Target="../media/image437.emf"/><Relationship Id="rId4" Type="http://schemas.openxmlformats.org/officeDocument/2006/relationships/image" Target="../media/image340.emf"/><Relationship Id="rId9" Type="http://schemas.openxmlformats.org/officeDocument/2006/relationships/image" Target="../media/image345.emf"/><Relationship Id="rId13" Type="http://schemas.openxmlformats.org/officeDocument/2006/relationships/image" Target="../media/image349.emf"/><Relationship Id="rId18" Type="http://schemas.openxmlformats.org/officeDocument/2006/relationships/image" Target="../media/image354.emf"/><Relationship Id="rId39" Type="http://schemas.openxmlformats.org/officeDocument/2006/relationships/image" Target="../media/image375.emf"/><Relationship Id="rId109" Type="http://schemas.openxmlformats.org/officeDocument/2006/relationships/image" Target="../media/image445.emf"/><Relationship Id="rId34" Type="http://schemas.openxmlformats.org/officeDocument/2006/relationships/image" Target="../media/image370.emf"/><Relationship Id="rId50" Type="http://schemas.openxmlformats.org/officeDocument/2006/relationships/image" Target="../media/image386.emf"/><Relationship Id="rId55" Type="http://schemas.openxmlformats.org/officeDocument/2006/relationships/image" Target="../media/image391.emf"/><Relationship Id="rId76" Type="http://schemas.openxmlformats.org/officeDocument/2006/relationships/image" Target="../media/image412.emf"/><Relationship Id="rId97" Type="http://schemas.openxmlformats.org/officeDocument/2006/relationships/image" Target="../media/image433.emf"/><Relationship Id="rId104" Type="http://schemas.openxmlformats.org/officeDocument/2006/relationships/image" Target="../media/image440.emf"/><Relationship Id="rId7" Type="http://schemas.openxmlformats.org/officeDocument/2006/relationships/image" Target="../media/image343.emf"/><Relationship Id="rId71" Type="http://schemas.openxmlformats.org/officeDocument/2006/relationships/image" Target="../media/image407.emf"/><Relationship Id="rId92" Type="http://schemas.openxmlformats.org/officeDocument/2006/relationships/image" Target="../media/image428.emf"/></Relationships>
</file>

<file path=ppt/slides/_rels/slide8.xml.rels><?xml version="1.0" encoding="UTF-8" standalone="yes"?>
<Relationships xmlns="http://schemas.openxmlformats.org/package/2006/relationships"><Relationship Id="rId8" Type="http://schemas.openxmlformats.org/officeDocument/2006/relationships/image" Target="../media/image456.emf"/><Relationship Id="rId13" Type="http://schemas.openxmlformats.org/officeDocument/2006/relationships/image" Target="../media/image461.emf"/><Relationship Id="rId18" Type="http://schemas.openxmlformats.org/officeDocument/2006/relationships/image" Target="../media/image466.emf"/><Relationship Id="rId26" Type="http://schemas.openxmlformats.org/officeDocument/2006/relationships/image" Target="../media/image474.emf"/><Relationship Id="rId3" Type="http://schemas.openxmlformats.org/officeDocument/2006/relationships/image" Target="../media/image451.emf"/><Relationship Id="rId21" Type="http://schemas.openxmlformats.org/officeDocument/2006/relationships/image" Target="../media/image469.emf"/><Relationship Id="rId7" Type="http://schemas.openxmlformats.org/officeDocument/2006/relationships/image" Target="../media/image455.emf"/><Relationship Id="rId12" Type="http://schemas.openxmlformats.org/officeDocument/2006/relationships/image" Target="../media/image460.emf"/><Relationship Id="rId17" Type="http://schemas.openxmlformats.org/officeDocument/2006/relationships/image" Target="../media/image465.emf"/><Relationship Id="rId25" Type="http://schemas.openxmlformats.org/officeDocument/2006/relationships/image" Target="../media/image473.emf"/><Relationship Id="rId2" Type="http://schemas.openxmlformats.org/officeDocument/2006/relationships/notesSlide" Target="../notesSlides/notesSlide8.xml"/><Relationship Id="rId16" Type="http://schemas.openxmlformats.org/officeDocument/2006/relationships/image" Target="../media/image464.emf"/><Relationship Id="rId20" Type="http://schemas.openxmlformats.org/officeDocument/2006/relationships/image" Target="../media/image468.emf"/><Relationship Id="rId29" Type="http://schemas.openxmlformats.org/officeDocument/2006/relationships/image" Target="../media/image477.emf"/><Relationship Id="rId1" Type="http://schemas.openxmlformats.org/officeDocument/2006/relationships/slideLayout" Target="../slideLayouts/slideLayout4.xml"/><Relationship Id="rId6" Type="http://schemas.openxmlformats.org/officeDocument/2006/relationships/image" Target="../media/image454.emf"/><Relationship Id="rId11" Type="http://schemas.openxmlformats.org/officeDocument/2006/relationships/image" Target="../media/image459.emf"/><Relationship Id="rId24" Type="http://schemas.openxmlformats.org/officeDocument/2006/relationships/image" Target="../media/image472.emf"/><Relationship Id="rId32" Type="http://schemas.openxmlformats.org/officeDocument/2006/relationships/image" Target="../media/image480.png"/><Relationship Id="rId5" Type="http://schemas.openxmlformats.org/officeDocument/2006/relationships/image" Target="../media/image453.emf"/><Relationship Id="rId15" Type="http://schemas.openxmlformats.org/officeDocument/2006/relationships/image" Target="../media/image463.emf"/><Relationship Id="rId23" Type="http://schemas.openxmlformats.org/officeDocument/2006/relationships/image" Target="../media/image471.emf"/><Relationship Id="rId28" Type="http://schemas.openxmlformats.org/officeDocument/2006/relationships/image" Target="../media/image476.emf"/><Relationship Id="rId10" Type="http://schemas.openxmlformats.org/officeDocument/2006/relationships/image" Target="../media/image458.emf"/><Relationship Id="rId19" Type="http://schemas.openxmlformats.org/officeDocument/2006/relationships/image" Target="../media/image467.emf"/><Relationship Id="rId31" Type="http://schemas.openxmlformats.org/officeDocument/2006/relationships/image" Target="../media/image479.png"/><Relationship Id="rId4" Type="http://schemas.openxmlformats.org/officeDocument/2006/relationships/image" Target="../media/image452.emf"/><Relationship Id="rId9" Type="http://schemas.openxmlformats.org/officeDocument/2006/relationships/image" Target="../media/image457.emf"/><Relationship Id="rId14" Type="http://schemas.openxmlformats.org/officeDocument/2006/relationships/image" Target="../media/image462.emf"/><Relationship Id="rId22" Type="http://schemas.openxmlformats.org/officeDocument/2006/relationships/image" Target="../media/image470.emf"/><Relationship Id="rId27" Type="http://schemas.openxmlformats.org/officeDocument/2006/relationships/image" Target="../media/image475.emf"/><Relationship Id="rId30" Type="http://schemas.openxmlformats.org/officeDocument/2006/relationships/image" Target="../media/image478.emf"/></Relationships>
</file>

<file path=ppt/slides/_rels/slide9.xml.rels><?xml version="1.0" encoding="UTF-8" standalone="yes"?>
<Relationships xmlns="http://schemas.openxmlformats.org/package/2006/relationships"><Relationship Id="rId13" Type="http://schemas.openxmlformats.org/officeDocument/2006/relationships/image" Target="../media/image491.emf"/><Relationship Id="rId18" Type="http://schemas.openxmlformats.org/officeDocument/2006/relationships/image" Target="../media/image496.emf"/><Relationship Id="rId26" Type="http://schemas.openxmlformats.org/officeDocument/2006/relationships/image" Target="../media/image504.emf"/><Relationship Id="rId39" Type="http://schemas.openxmlformats.org/officeDocument/2006/relationships/image" Target="../media/image517.emf"/><Relationship Id="rId21" Type="http://schemas.openxmlformats.org/officeDocument/2006/relationships/image" Target="../media/image499.emf"/><Relationship Id="rId34" Type="http://schemas.openxmlformats.org/officeDocument/2006/relationships/image" Target="../media/image512.emf"/><Relationship Id="rId42" Type="http://schemas.openxmlformats.org/officeDocument/2006/relationships/image" Target="../media/image520.emf"/><Relationship Id="rId47" Type="http://schemas.openxmlformats.org/officeDocument/2006/relationships/image" Target="../media/image525.emf"/><Relationship Id="rId50" Type="http://schemas.openxmlformats.org/officeDocument/2006/relationships/image" Target="../media/image528.emf"/><Relationship Id="rId55" Type="http://schemas.openxmlformats.org/officeDocument/2006/relationships/image" Target="../media/image533.emf"/><Relationship Id="rId63" Type="http://schemas.openxmlformats.org/officeDocument/2006/relationships/image" Target="../media/image541.emf"/><Relationship Id="rId68" Type="http://schemas.openxmlformats.org/officeDocument/2006/relationships/image" Target="../media/image546.emf"/><Relationship Id="rId76" Type="http://schemas.openxmlformats.org/officeDocument/2006/relationships/image" Target="../media/image554.emf"/><Relationship Id="rId7" Type="http://schemas.openxmlformats.org/officeDocument/2006/relationships/image" Target="../media/image485.emf"/><Relationship Id="rId71" Type="http://schemas.openxmlformats.org/officeDocument/2006/relationships/image" Target="../media/image549.emf"/><Relationship Id="rId2" Type="http://schemas.openxmlformats.org/officeDocument/2006/relationships/notesSlide" Target="../notesSlides/notesSlide9.xml"/><Relationship Id="rId16" Type="http://schemas.openxmlformats.org/officeDocument/2006/relationships/image" Target="../media/image494.emf"/><Relationship Id="rId29" Type="http://schemas.openxmlformats.org/officeDocument/2006/relationships/image" Target="../media/image507.emf"/><Relationship Id="rId11" Type="http://schemas.openxmlformats.org/officeDocument/2006/relationships/image" Target="../media/image489.emf"/><Relationship Id="rId24" Type="http://schemas.openxmlformats.org/officeDocument/2006/relationships/image" Target="../media/image502.emf"/><Relationship Id="rId32" Type="http://schemas.openxmlformats.org/officeDocument/2006/relationships/image" Target="../media/image510.emf"/><Relationship Id="rId37" Type="http://schemas.openxmlformats.org/officeDocument/2006/relationships/image" Target="../media/image515.emf"/><Relationship Id="rId40" Type="http://schemas.openxmlformats.org/officeDocument/2006/relationships/image" Target="../media/image518.emf"/><Relationship Id="rId45" Type="http://schemas.openxmlformats.org/officeDocument/2006/relationships/image" Target="../media/image523.emf"/><Relationship Id="rId53" Type="http://schemas.openxmlformats.org/officeDocument/2006/relationships/image" Target="../media/image531.emf"/><Relationship Id="rId58" Type="http://schemas.openxmlformats.org/officeDocument/2006/relationships/image" Target="../media/image536.emf"/><Relationship Id="rId66" Type="http://schemas.openxmlformats.org/officeDocument/2006/relationships/image" Target="../media/image544.emf"/><Relationship Id="rId74" Type="http://schemas.openxmlformats.org/officeDocument/2006/relationships/image" Target="../media/image552.emf"/><Relationship Id="rId5" Type="http://schemas.openxmlformats.org/officeDocument/2006/relationships/image" Target="../media/image483.emf"/><Relationship Id="rId15" Type="http://schemas.openxmlformats.org/officeDocument/2006/relationships/image" Target="../media/image493.emf"/><Relationship Id="rId23" Type="http://schemas.openxmlformats.org/officeDocument/2006/relationships/image" Target="../media/image501.emf"/><Relationship Id="rId28" Type="http://schemas.openxmlformats.org/officeDocument/2006/relationships/image" Target="../media/image506.emf"/><Relationship Id="rId36" Type="http://schemas.openxmlformats.org/officeDocument/2006/relationships/image" Target="../media/image514.emf"/><Relationship Id="rId49" Type="http://schemas.openxmlformats.org/officeDocument/2006/relationships/image" Target="../media/image527.emf"/><Relationship Id="rId57" Type="http://schemas.openxmlformats.org/officeDocument/2006/relationships/image" Target="../media/image535.emf"/><Relationship Id="rId61" Type="http://schemas.openxmlformats.org/officeDocument/2006/relationships/image" Target="../media/image539.emf"/><Relationship Id="rId10" Type="http://schemas.openxmlformats.org/officeDocument/2006/relationships/image" Target="../media/image488.emf"/><Relationship Id="rId19" Type="http://schemas.openxmlformats.org/officeDocument/2006/relationships/image" Target="../media/image497.emf"/><Relationship Id="rId31" Type="http://schemas.openxmlformats.org/officeDocument/2006/relationships/image" Target="../media/image509.emf"/><Relationship Id="rId44" Type="http://schemas.openxmlformats.org/officeDocument/2006/relationships/image" Target="../media/image522.emf"/><Relationship Id="rId52" Type="http://schemas.openxmlformats.org/officeDocument/2006/relationships/image" Target="../media/image530.emf"/><Relationship Id="rId60" Type="http://schemas.openxmlformats.org/officeDocument/2006/relationships/image" Target="../media/image538.emf"/><Relationship Id="rId65" Type="http://schemas.openxmlformats.org/officeDocument/2006/relationships/image" Target="../media/image543.emf"/><Relationship Id="rId73" Type="http://schemas.openxmlformats.org/officeDocument/2006/relationships/image" Target="../media/image551.emf"/><Relationship Id="rId78" Type="http://schemas.openxmlformats.org/officeDocument/2006/relationships/image" Target="../media/image19.jpeg"/><Relationship Id="rId4" Type="http://schemas.openxmlformats.org/officeDocument/2006/relationships/image" Target="../media/image482.emf"/><Relationship Id="rId9" Type="http://schemas.openxmlformats.org/officeDocument/2006/relationships/image" Target="../media/image487.emf"/><Relationship Id="rId14" Type="http://schemas.openxmlformats.org/officeDocument/2006/relationships/image" Target="../media/image492.emf"/><Relationship Id="rId22" Type="http://schemas.openxmlformats.org/officeDocument/2006/relationships/image" Target="../media/image500.emf"/><Relationship Id="rId27" Type="http://schemas.openxmlformats.org/officeDocument/2006/relationships/image" Target="../media/image505.emf"/><Relationship Id="rId30" Type="http://schemas.openxmlformats.org/officeDocument/2006/relationships/image" Target="../media/image508.emf"/><Relationship Id="rId35" Type="http://schemas.openxmlformats.org/officeDocument/2006/relationships/image" Target="../media/image513.emf"/><Relationship Id="rId43" Type="http://schemas.openxmlformats.org/officeDocument/2006/relationships/image" Target="../media/image521.emf"/><Relationship Id="rId48" Type="http://schemas.openxmlformats.org/officeDocument/2006/relationships/image" Target="../media/image526.emf"/><Relationship Id="rId56" Type="http://schemas.openxmlformats.org/officeDocument/2006/relationships/image" Target="../media/image534.emf"/><Relationship Id="rId64" Type="http://schemas.openxmlformats.org/officeDocument/2006/relationships/image" Target="../media/image542.emf"/><Relationship Id="rId69" Type="http://schemas.openxmlformats.org/officeDocument/2006/relationships/image" Target="../media/image547.emf"/><Relationship Id="rId77" Type="http://schemas.openxmlformats.org/officeDocument/2006/relationships/image" Target="../media/image555.jpg"/><Relationship Id="rId8" Type="http://schemas.openxmlformats.org/officeDocument/2006/relationships/image" Target="../media/image486.emf"/><Relationship Id="rId51" Type="http://schemas.openxmlformats.org/officeDocument/2006/relationships/image" Target="../media/image529.emf"/><Relationship Id="rId72" Type="http://schemas.openxmlformats.org/officeDocument/2006/relationships/image" Target="../media/image550.emf"/><Relationship Id="rId3" Type="http://schemas.openxmlformats.org/officeDocument/2006/relationships/image" Target="../media/image481.emf"/><Relationship Id="rId12" Type="http://schemas.openxmlformats.org/officeDocument/2006/relationships/image" Target="../media/image490.emf"/><Relationship Id="rId17" Type="http://schemas.openxmlformats.org/officeDocument/2006/relationships/image" Target="../media/image495.emf"/><Relationship Id="rId25" Type="http://schemas.openxmlformats.org/officeDocument/2006/relationships/image" Target="../media/image503.emf"/><Relationship Id="rId33" Type="http://schemas.openxmlformats.org/officeDocument/2006/relationships/image" Target="../media/image511.emf"/><Relationship Id="rId38" Type="http://schemas.openxmlformats.org/officeDocument/2006/relationships/image" Target="../media/image516.emf"/><Relationship Id="rId46" Type="http://schemas.openxmlformats.org/officeDocument/2006/relationships/image" Target="../media/image524.emf"/><Relationship Id="rId59" Type="http://schemas.openxmlformats.org/officeDocument/2006/relationships/image" Target="../media/image537.emf"/><Relationship Id="rId67" Type="http://schemas.openxmlformats.org/officeDocument/2006/relationships/image" Target="../media/image545.emf"/><Relationship Id="rId20" Type="http://schemas.openxmlformats.org/officeDocument/2006/relationships/image" Target="../media/image498.emf"/><Relationship Id="rId41" Type="http://schemas.openxmlformats.org/officeDocument/2006/relationships/image" Target="../media/image519.emf"/><Relationship Id="rId54" Type="http://schemas.openxmlformats.org/officeDocument/2006/relationships/image" Target="../media/image532.emf"/><Relationship Id="rId62" Type="http://schemas.openxmlformats.org/officeDocument/2006/relationships/image" Target="../media/image540.emf"/><Relationship Id="rId70" Type="http://schemas.openxmlformats.org/officeDocument/2006/relationships/image" Target="../media/image548.emf"/><Relationship Id="rId75" Type="http://schemas.openxmlformats.org/officeDocument/2006/relationships/image" Target="../media/image553.emf"/><Relationship Id="rId1" Type="http://schemas.openxmlformats.org/officeDocument/2006/relationships/slideLayout" Target="../slideLayouts/slideLayout12.xml"/><Relationship Id="rId6" Type="http://schemas.openxmlformats.org/officeDocument/2006/relationships/image" Target="../media/image48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575900"/>
            <a:ext cx="4437183" cy="4500000"/>
          </a:xfrm>
          <a:prstGeom prst="rect">
            <a:avLst/>
          </a:prstGeom>
          <a:pattFill prst="openDmnd">
            <a:fgClr>
              <a:srgbClr val="99FF99"/>
            </a:fgClr>
            <a:bgClr>
              <a:schemeClr val="bg1"/>
            </a:bgClr>
          </a:pattFill>
          <a:ln w="8001">
            <a:solidFill>
              <a:srgbClr val="000000"/>
            </a:solidFill>
            <a:miter lim="800000"/>
            <a:headEnd/>
            <a:tailEnd/>
          </a:ln>
        </p:spPr>
        <p:txBody>
          <a:bodyPr lIns="91425" tIns="45713" rIns="91425" bIns="45713"/>
          <a:lstStyle/>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FORNAXA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Ahlfit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Izolace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900" dirty="0" err="1"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Průmstav</a:t>
            </a: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rPr>
              <a:t>D</a:t>
            </a:r>
            <a:r>
              <a:rPr lang="en-GB" sz="1900" dirty="0">
                <a:solidFill>
                  <a:srgbClr val="FF0066"/>
                </a:solidFill>
                <a:effectLst>
                  <a:outerShdw blurRad="38100" dist="38100" dir="2700000" algn="tl">
                    <a:srgbClr val="000000">
                      <a:alpha val="43137"/>
                    </a:srgbClr>
                  </a:outerShdw>
                </a:effectLst>
                <a:latin typeface="Century Gothic" pitchFamily="34" charset="0"/>
              </a:rPr>
              <a:t>EKRA Industrial s.r.o. </a:t>
            </a:r>
            <a:endParaRPr lang="cs-CZ" sz="1900" dirty="0">
              <a:solidFill>
                <a:srgbClr val="FF0066"/>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INDUSTRIAL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16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55693" y="4468330"/>
            <a:ext cx="4866526" cy="2463538"/>
          </a:xfrm>
          <a:prstGeom prst="rect">
            <a:avLst/>
          </a:prstGeom>
          <a:blipFill>
            <a:blip r:embed="rId6"/>
            <a:stretch>
              <a:fillRect r="-2000"/>
            </a:stretch>
          </a:blipFill>
          <a:ln w="88900" cap="rnd" cmpd="sng">
            <a:gradFill flip="none" rotWithShape="1">
              <a:gsLst>
                <a:gs pos="11000">
                  <a:srgbClr val="C9B1F5"/>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000" dirty="0" smtClean="0">
                <a:ln w="76200" cap="rnd" cmpd="dbl">
                  <a:solidFill>
                    <a:srgbClr val="FFCC99"/>
                  </a:solidFill>
                  <a:bevel/>
                </a:ln>
                <a:solidFill>
                  <a:srgbClr val="FF00FF"/>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1.</a:t>
            </a:r>
          </a:p>
          <a:p>
            <a:pPr algn="ctr" eaLnBrk="0" hangingPunct="0">
              <a:defRPr/>
            </a:pPr>
            <a:r>
              <a:rPr lang="cs-CZ" sz="5000" dirty="0">
                <a:ln w="76200" cap="rnd" cmpd="dbl">
                  <a:solidFill>
                    <a:srgbClr val="FFCC99"/>
                  </a:solidFill>
                  <a:bevel/>
                </a:ln>
                <a:solidFill>
                  <a:srgbClr val="FF00FF"/>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SK Baník Modlany </a:t>
            </a:r>
            <a:r>
              <a:rPr lang="cs-CZ" sz="5000" dirty="0" err="1">
                <a:ln w="76200" cap="rnd" cmpd="dbl">
                  <a:solidFill>
                    <a:srgbClr val="FFCC99"/>
                  </a:solidFill>
                  <a:bevel/>
                </a:ln>
                <a:solidFill>
                  <a:srgbClr val="FF00FF"/>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z.s</a:t>
            </a:r>
            <a:r>
              <a:rPr lang="cs-CZ" sz="5000" dirty="0">
                <a:ln w="76200" cap="rnd" cmpd="dbl">
                  <a:solidFill>
                    <a:srgbClr val="FFCC99"/>
                  </a:solidFill>
                  <a:bevel/>
                </a:ln>
                <a:solidFill>
                  <a:srgbClr val="FF00FF"/>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a:t>
            </a:r>
            <a:endParaRPr lang="cs-CZ" sz="4400" dirty="0" smtClean="0">
              <a:ln w="76200" cap="rnd" cmpd="dbl">
                <a:solidFill>
                  <a:srgbClr val="FFCC99"/>
                </a:solidFill>
                <a:bevel/>
              </a:ln>
              <a:solidFill>
                <a:srgbClr val="FF00FF"/>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endParaRPr>
          </a:p>
        </p:txBody>
      </p:sp>
      <p:sp>
        <p:nvSpPr>
          <p:cNvPr id="27" name="TextovéPole 26"/>
          <p:cNvSpPr txBox="1"/>
          <p:nvPr/>
        </p:nvSpPr>
        <p:spPr>
          <a:xfrm>
            <a:off x="5255694" y="2539380"/>
            <a:ext cx="4867074" cy="1728192"/>
          </a:xfrm>
          <a:prstGeom prst="rect">
            <a:avLst/>
          </a:prstGeom>
          <a:pattFill prst="dashHorz">
            <a:fgClr>
              <a:srgbClr val="FF9966"/>
            </a:fgClr>
            <a:bgClr>
              <a:srgbClr val="66FFFF"/>
            </a:bgClr>
          </a:pattFill>
          <a:ln w="66675" cap="rnd" cmpd="sng">
            <a:solidFill>
              <a:srgbClr val="E9EF07"/>
            </a:solidFill>
            <a:prstDash val="sysDot"/>
            <a:miter lim="800000"/>
          </a:ln>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3600" dirty="0" smtClean="0">
                <a:ln w="31750">
                  <a:solidFill>
                    <a:srgbClr val="FF66FF"/>
                  </a:solidFill>
                </a:ln>
                <a:solidFill>
                  <a:srgbClr val="3366FF"/>
                </a:solidFill>
                <a:effectLst>
                  <a:reflection endPos="0" dist="50800" dir="5400000" sy="-100000" algn="bl" rotWithShape="0"/>
                </a:effectLst>
                <a:latin typeface="Rockwell Extra Bold" panose="02060903040505020403" pitchFamily="18" charset="0"/>
                <a:ea typeface="FangSong" pitchFamily="49" charset="-122"/>
                <a:cs typeface="Arial" panose="020B0604020202020204" pitchFamily="34" charset="0"/>
              </a:rPr>
              <a:t>12.8.2017 sobota    </a:t>
            </a:r>
          </a:p>
          <a:p>
            <a:pPr algn="ctr"/>
            <a:r>
              <a:rPr lang="cs-CZ" sz="3600" dirty="0" smtClean="0">
                <a:ln w="31750">
                  <a:solidFill>
                    <a:srgbClr val="FF66FF"/>
                  </a:solidFill>
                </a:ln>
                <a:solidFill>
                  <a:srgbClr val="3366FF"/>
                </a:solidFill>
                <a:effectLst>
                  <a:reflection endPos="0" dist="50800" dir="5400000" sy="-100000" algn="bl" rotWithShape="0"/>
                </a:effectLst>
                <a:latin typeface="Rockwell Extra Bold" panose="02060903040505020403" pitchFamily="18" charset="0"/>
                <a:ea typeface="FangSong" pitchFamily="49" charset="-122"/>
                <a:cs typeface="Arial" panose="020B0604020202020204" pitchFamily="34" charset="0"/>
              </a:rPr>
              <a:t>10:15 hod  1. kolo</a:t>
            </a:r>
          </a:p>
        </p:txBody>
      </p:sp>
      <p:sp>
        <p:nvSpPr>
          <p:cNvPr id="28" name="AutoShape 3" descr="ů§"/>
          <p:cNvSpPr>
            <a:spLocks noChangeArrowheads="1"/>
          </p:cNvSpPr>
          <p:nvPr/>
        </p:nvSpPr>
        <p:spPr bwMode="auto">
          <a:xfrm>
            <a:off x="5255694" y="74422"/>
            <a:ext cx="4867074" cy="1116000"/>
          </a:xfrm>
          <a:prstGeom prst="flowChartAlternateProcess">
            <a:avLst/>
          </a:prstGeom>
          <a:blipFill dpi="0" rotWithShape="1">
            <a:blip r:embed="rId7"/>
            <a:srcRect/>
            <a:stretch>
              <a:fillRect r="-2000"/>
            </a:stretch>
          </a:blipFill>
          <a:ln w="57150" cap="rnd" cmpd="sng">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prstDash val="lgDashDotDot"/>
            <a:bevel/>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19050" cap="rnd">
                  <a:solidFill>
                    <a:srgbClr val="FFFF00"/>
                  </a:solidFill>
                  <a:miter lim="800000"/>
                </a:ln>
                <a:blipFill>
                  <a:blip r:embed="rId8"/>
                  <a:stretch>
                    <a:fillRect/>
                  </a:stretch>
                </a:blipFill>
                <a:latin typeface="Khmer UI" pitchFamily="34" charset="0"/>
                <a:cs typeface="Khmer UI" pitchFamily="34" charset="0"/>
              </a:rPr>
              <a:t> </a:t>
            </a:r>
            <a:r>
              <a:rPr lang="cs-CZ" sz="3200" dirty="0">
                <a:ln w="19050" cap="rnd">
                  <a:noFill/>
                  <a:miter lim="800000"/>
                </a:ln>
                <a:solidFill>
                  <a:schemeClr val="bg1"/>
                </a:solidFill>
                <a:latin typeface="Berlin Sans FB Demi" panose="020E0802020502020306" pitchFamily="34" charset="0"/>
                <a:ea typeface="SimHei" pitchFamily="49" charset="-122"/>
                <a:cs typeface="Arial" panose="020B0604020202020204" pitchFamily="34" charset="0"/>
              </a:rPr>
              <a:t>Fotbalový </a:t>
            </a:r>
            <a:r>
              <a:rPr lang="cs-CZ" sz="3200" dirty="0" smtClean="0">
                <a:ln w="19050" cap="rnd">
                  <a:noFill/>
                  <a:miter lim="800000"/>
                </a:ln>
                <a:solidFill>
                  <a:schemeClr val="bg1"/>
                </a:solidFill>
                <a:latin typeface="Berlin Sans FB Demi" panose="020E0802020502020306" pitchFamily="34" charset="0"/>
                <a:ea typeface="SimHei" pitchFamily="49" charset="-122"/>
                <a:cs typeface="Arial" panose="020B0604020202020204" pitchFamily="34" charset="0"/>
              </a:rPr>
              <a:t>zpravodaj</a:t>
            </a:r>
            <a:endParaRPr lang="cs-CZ" sz="3200" dirty="0">
              <a:ln w="19050" cap="rnd">
                <a:noFill/>
                <a:miter lim="800000"/>
              </a:ln>
              <a:solidFill>
                <a:schemeClr val="bg1"/>
              </a:solidFill>
              <a:latin typeface="Berlin Sans FB Demi" panose="020E0802020502020306" pitchFamily="34" charset="0"/>
              <a:ea typeface="SimHei" pitchFamily="49" charset="-122"/>
              <a:cs typeface="Arial" panose="020B0604020202020204" pitchFamily="34" charset="0"/>
            </a:endParaRPr>
          </a:p>
          <a:p>
            <a:pPr algn="ctr" eaLnBrk="0" hangingPunct="0">
              <a:defRPr/>
            </a:pPr>
            <a:r>
              <a:rPr lang="cs-CZ" sz="4400" dirty="0">
                <a:ln w="19050" cap="rnd">
                  <a:noFill/>
                  <a:miter lim="800000"/>
                </a:ln>
                <a:solidFill>
                  <a:schemeClr val="bg1"/>
                </a:solidFill>
                <a:latin typeface="Berlin Sans FB Demi" panose="020E0802020502020306" pitchFamily="34" charset="0"/>
                <a:ea typeface="SimHei" pitchFamily="49" charset="-122"/>
                <a:cs typeface="Arial" panose="020B0604020202020204" pitchFamily="34" charset="0"/>
              </a:rPr>
              <a:t>SK </a:t>
            </a:r>
            <a:r>
              <a:rPr lang="cs-CZ" sz="4400" dirty="0" smtClean="0">
                <a:ln w="19050" cap="rnd">
                  <a:noFill/>
                  <a:miter lim="800000"/>
                </a:ln>
                <a:solidFill>
                  <a:schemeClr val="bg1"/>
                </a:solidFill>
                <a:latin typeface="Berlin Sans FB Demi" panose="020E0802020502020306" pitchFamily="34" charset="0"/>
                <a:ea typeface="SimHei" pitchFamily="49" charset="-122"/>
                <a:cs typeface="Arial" panose="020B0604020202020204" pitchFamily="34" charset="0"/>
              </a:rPr>
              <a:t>Štětí, z.s.</a:t>
            </a:r>
            <a:endParaRPr lang="cs-CZ" sz="4400" dirty="0">
              <a:ln w="19050" cap="rnd">
                <a:noFill/>
                <a:miter lim="800000"/>
              </a:ln>
              <a:solidFill>
                <a:schemeClr val="bg1"/>
              </a:solidFill>
              <a:latin typeface="Berlin Sans FB Demi" panose="020E0802020502020306" pitchFamily="34" charset="0"/>
              <a:ea typeface="SimHei" pitchFamily="49" charset="-122"/>
              <a:cs typeface="Arial" panose="020B0604020202020204" pitchFamily="34" charset="0"/>
            </a:endParaRPr>
          </a:p>
        </p:txBody>
      </p:sp>
      <p:sp>
        <p:nvSpPr>
          <p:cNvPr id="32" name="TextovéPole 31"/>
          <p:cNvSpPr txBox="1"/>
          <p:nvPr/>
        </p:nvSpPr>
        <p:spPr>
          <a:xfrm>
            <a:off x="5255693" y="1327961"/>
            <a:ext cx="4866534" cy="1067403"/>
          </a:xfrm>
          <a:prstGeom prst="rect">
            <a:avLst/>
          </a:prstGeom>
          <a:blipFill>
            <a:blip r:embed="rId9"/>
            <a:stretch>
              <a:fillRect r="-2000"/>
            </a:stretch>
          </a:blipFill>
          <a:ln w="57150" cmpd="sng">
            <a:solidFill>
              <a:srgbClr val="CC99FF"/>
            </a:solidFill>
            <a:prstDash val="solid"/>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smtClean="0">
                <a:ln w="22225">
                  <a:solidFill>
                    <a:schemeClr val="accent2"/>
                  </a:solidFill>
                  <a:prstDash val="solid"/>
                </a:ln>
                <a:solidFill>
                  <a:schemeClr val="accent2">
                    <a:lumMod val="40000"/>
                    <a:lumOff val="60000"/>
                  </a:schemeClr>
                </a:solidFill>
                <a:effectLst>
                  <a:glow rad="139700">
                    <a:schemeClr val="accent1">
                      <a:satMod val="175000"/>
                      <a:alpha val="40000"/>
                    </a:schemeClr>
                  </a:glow>
                </a:effectLst>
                <a:latin typeface="Century Gothic" panose="020B0502020202020204" pitchFamily="34" charset="0"/>
                <a:ea typeface="GungsuhChe" pitchFamily="49" charset="-127"/>
                <a:cs typeface="Arial" panose="020B0604020202020204" pitchFamily="34" charset="0"/>
              </a:rPr>
              <a:t>Sezóna 2017/2018</a:t>
            </a:r>
          </a:p>
          <a:p>
            <a:pPr algn="ctr"/>
            <a:r>
              <a:rPr lang="cs-CZ" sz="3200" dirty="0" smtClean="0">
                <a:ln w="22225">
                  <a:solidFill>
                    <a:schemeClr val="accent2"/>
                  </a:solidFill>
                  <a:prstDash val="solid"/>
                </a:ln>
                <a:solidFill>
                  <a:schemeClr val="accent2">
                    <a:lumMod val="40000"/>
                    <a:lumOff val="60000"/>
                  </a:schemeClr>
                </a:solidFill>
                <a:effectLst>
                  <a:glow rad="139700">
                    <a:schemeClr val="accent1">
                      <a:satMod val="175000"/>
                      <a:alpha val="40000"/>
                    </a:schemeClr>
                  </a:glow>
                </a:effectLst>
                <a:latin typeface="Century Gothic" panose="020B0502020202020204" pitchFamily="34" charset="0"/>
                <a:ea typeface="GungsuhChe" pitchFamily="49" charset="-127"/>
                <a:cs typeface="Arial" panose="020B0604020202020204" pitchFamily="34" charset="0"/>
              </a:rPr>
              <a:t>Ústecký přebor Podzim</a:t>
            </a:r>
            <a:endParaRPr lang="cs-CZ" sz="2600" dirty="0" smtClean="0">
              <a:ln w="22225">
                <a:solidFill>
                  <a:schemeClr val="accent2"/>
                </a:solidFill>
                <a:prstDash val="solid"/>
              </a:ln>
              <a:solidFill>
                <a:schemeClr val="accent2">
                  <a:lumMod val="40000"/>
                  <a:lumOff val="60000"/>
                </a:schemeClr>
              </a:solidFill>
              <a:effectLst>
                <a:glow rad="139700">
                  <a:schemeClr val="accent1">
                    <a:satMod val="175000"/>
                    <a:alpha val="40000"/>
                  </a:schemeClr>
                </a:glow>
              </a:effectLst>
              <a:latin typeface="Century Gothic" panose="020B0502020202020204" pitchFamily="34" charset="0"/>
              <a:ea typeface="GungsuhChe" pitchFamily="49" charset="-127"/>
              <a:cs typeface="Arial" panose="020B0604020202020204" pitchFamily="34" charset="0"/>
            </a:endParaRPr>
          </a:p>
        </p:txBody>
      </p:sp>
      <p:sp>
        <p:nvSpPr>
          <p:cNvPr id="14"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4" name="Obrázek 3"/>
          <p:cNvPicPr>
            <a:picLocks noChangeAspect="1"/>
          </p:cNvPicPr>
          <p:nvPr/>
        </p:nvPicPr>
        <p:blipFill>
          <a:blip r:embed="rId10"/>
          <a:stretch>
            <a:fillRect/>
          </a:stretch>
        </p:blipFill>
        <p:spPr>
          <a:xfrm>
            <a:off x="9000976" y="4555604"/>
            <a:ext cx="828000" cy="828000"/>
          </a:xfrm>
          <a:prstGeom prst="rect">
            <a:avLst/>
          </a:prstGeom>
          <a:ln w="31750">
            <a:solidFill>
              <a:srgbClr val="FF3399"/>
            </a:solidFill>
          </a:ln>
        </p:spPr>
      </p:pic>
      <p:pic>
        <p:nvPicPr>
          <p:cNvPr id="18" name="Picture 2"/>
          <p:cNvPicPr>
            <a:picLocks noChangeAspect="1" noChangeArrowheads="1"/>
          </p:cNvPicPr>
          <p:nvPr/>
        </p:nvPicPr>
        <p:blipFill>
          <a:blip r:embed="rId11" cstate="print"/>
          <a:srcRect/>
          <a:stretch>
            <a:fillRect/>
          </a:stretch>
        </p:blipFill>
        <p:spPr bwMode="auto">
          <a:xfrm>
            <a:off x="5472584" y="4627684"/>
            <a:ext cx="752483" cy="75592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69" name="TextovéPole 68"/>
          <p:cNvSpPr txBox="1"/>
          <p:nvPr/>
        </p:nvSpPr>
        <p:spPr>
          <a:xfrm>
            <a:off x="71984" y="91108"/>
            <a:ext cx="4608512" cy="5262979"/>
          </a:xfrm>
          <a:prstGeom prst="rect">
            <a:avLst/>
          </a:prstGeom>
          <a:solidFill>
            <a:srgbClr val="FFFFCC"/>
          </a:solidFill>
          <a:ln w="53975">
            <a:solidFill>
              <a:schemeClr val="accent1">
                <a:lumMod val="50000"/>
              </a:schemeClr>
            </a:solidFill>
          </a:ln>
        </p:spPr>
        <p:txBody>
          <a:bodyPr wrap="square" rtlCol="0">
            <a:spAutoFit/>
          </a:bodyPr>
          <a:lstStyle/>
          <a:p>
            <a:pPr algn="just"/>
            <a:r>
              <a:rPr lang="cs-CZ" u="sng" dirty="0">
                <a:solidFill>
                  <a:schemeClr val="accent6">
                    <a:lumMod val="75000"/>
                  </a:schemeClr>
                </a:solidFill>
                <a:latin typeface="Arial" panose="020B0604020202020204" pitchFamily="34" charset="0"/>
                <a:cs typeface="Arial" panose="020B0604020202020204" pitchFamily="34" charset="0"/>
              </a:rPr>
              <a:t>FK Litoměřicko B </a:t>
            </a:r>
            <a:r>
              <a:rPr lang="cs-CZ" dirty="0">
                <a:latin typeface="Arial" panose="020B0604020202020204" pitchFamily="34" charset="0"/>
                <a:cs typeface="Arial" panose="020B0604020202020204" pitchFamily="34" charset="0"/>
              </a:rPr>
              <a:t>- 9. místo. Domácí hřiště </a:t>
            </a:r>
            <a:r>
              <a:rPr lang="cs-CZ" dirty="0" err="1">
                <a:latin typeface="Arial" panose="020B0604020202020204" pitchFamily="34" charset="0"/>
                <a:cs typeface="Arial" panose="020B0604020202020204" pitchFamily="34" charset="0"/>
              </a:rPr>
              <a:t>Pokratice</a:t>
            </a:r>
            <a:r>
              <a:rPr lang="cs-CZ" dirty="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výsledky, jak na houpačce, ale tak to u B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mužstev chodí.</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FK ČL Neštěmice </a:t>
            </a:r>
            <a:r>
              <a:rPr lang="cs-CZ" dirty="0" smtClean="0">
                <a:latin typeface="Arial" panose="020B0604020202020204" pitchFamily="34" charset="0"/>
                <a:cs typeface="Arial" panose="020B0604020202020204" pitchFamily="34" charset="0"/>
              </a:rPr>
              <a:t>– nejvíce inkasovaných branek 78. 64 jich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Neštěmice i nastřílely a diváci se na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jejich utkáních  nenudili. 37 bodů a 10.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místo</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FK </a:t>
            </a:r>
            <a:r>
              <a:rPr lang="cs-CZ" u="sng" dirty="0" err="1">
                <a:solidFill>
                  <a:schemeClr val="accent6">
                    <a:lumMod val="75000"/>
                  </a:schemeClr>
                </a:solidFill>
                <a:latin typeface="Arial" panose="020B0604020202020204" pitchFamily="34" charset="0"/>
                <a:cs typeface="Arial" panose="020B0604020202020204" pitchFamily="34" charset="0"/>
              </a:rPr>
              <a:t>Tatran</a:t>
            </a:r>
            <a:r>
              <a:rPr lang="cs-CZ" u="sng" dirty="0">
                <a:solidFill>
                  <a:schemeClr val="accent6">
                    <a:lumMod val="75000"/>
                  </a:schemeClr>
                </a:solidFill>
                <a:latin typeface="Arial" panose="020B0604020202020204" pitchFamily="34" charset="0"/>
                <a:cs typeface="Arial" panose="020B0604020202020204" pitchFamily="34" charset="0"/>
              </a:rPr>
              <a:t> Kadaň- </a:t>
            </a:r>
            <a:r>
              <a:rPr lang="cs-CZ" dirty="0">
                <a:latin typeface="Arial" panose="020B0604020202020204" pitchFamily="34" charset="0"/>
                <a:cs typeface="Arial" panose="020B0604020202020204" pitchFamily="34" charset="0"/>
              </a:rPr>
              <a:t>nováček soutěže, který dlouho bojoval,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aby </a:t>
            </a:r>
            <a:r>
              <a:rPr lang="cs-CZ" dirty="0">
                <a:latin typeface="Arial" panose="020B0604020202020204" pitchFamily="34" charset="0"/>
                <a:cs typeface="Arial" panose="020B0604020202020204" pitchFamily="34" charset="0"/>
              </a:rPr>
              <a:t>se </a:t>
            </a:r>
            <a:r>
              <a:rPr lang="cs-CZ" dirty="0" smtClean="0">
                <a:latin typeface="Arial" panose="020B0604020202020204" pitchFamily="34" charset="0"/>
                <a:cs typeface="Arial" panose="020B0604020202020204" pitchFamily="34" charset="0"/>
              </a:rPr>
              <a:t>nemusel </a:t>
            </a:r>
            <a:r>
              <a:rPr lang="cs-CZ" dirty="0">
                <a:latin typeface="Arial" panose="020B0604020202020204" pitchFamily="34" charset="0"/>
                <a:cs typeface="Arial" panose="020B0604020202020204" pitchFamily="34" charset="0"/>
              </a:rPr>
              <a:t>vracet do I.A třídy.  Vyšlo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to </a:t>
            </a:r>
            <a:r>
              <a:rPr lang="cs-CZ" dirty="0">
                <a:latin typeface="Arial" panose="020B0604020202020204" pitchFamily="34" charset="0"/>
                <a:cs typeface="Arial" panose="020B0604020202020204" pitchFamily="34" charset="0"/>
              </a:rPr>
              <a:t>a i </a:t>
            </a:r>
            <a:r>
              <a:rPr lang="cs-CZ" dirty="0" smtClean="0">
                <a:latin typeface="Arial" panose="020B0604020202020204" pitchFamily="34" charset="0"/>
                <a:cs typeface="Arial" panose="020B0604020202020204" pitchFamily="34" charset="0"/>
              </a:rPr>
              <a:t>v posledním </a:t>
            </a:r>
            <a:r>
              <a:rPr lang="cs-CZ" dirty="0">
                <a:latin typeface="Arial" panose="020B0604020202020204" pitchFamily="34" charset="0"/>
                <a:cs typeface="Arial" panose="020B0604020202020204" pitchFamily="34" charset="0"/>
              </a:rPr>
              <a:t>kole dokázal vyhrát v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Žatci </a:t>
            </a:r>
            <a:r>
              <a:rPr lang="cs-CZ" dirty="0">
                <a:latin typeface="Arial" panose="020B0604020202020204" pitchFamily="34" charset="0"/>
                <a:cs typeface="Arial" panose="020B0604020202020204" pitchFamily="34" charset="0"/>
              </a:rPr>
              <a:t>3:2.</a:t>
            </a:r>
          </a:p>
          <a:p>
            <a:pPr algn="just"/>
            <a:r>
              <a:rPr lang="cs-CZ" u="sng" dirty="0">
                <a:solidFill>
                  <a:schemeClr val="accent6">
                    <a:lumMod val="75000"/>
                  </a:schemeClr>
                </a:solidFill>
                <a:latin typeface="Arial" panose="020B0604020202020204" pitchFamily="34" charset="0"/>
                <a:cs typeface="Arial" panose="020B0604020202020204" pitchFamily="34" charset="0"/>
              </a:rPr>
              <a:t>SK </a:t>
            </a:r>
            <a:r>
              <a:rPr lang="cs-CZ" u="sng" dirty="0" err="1">
                <a:solidFill>
                  <a:schemeClr val="accent6">
                    <a:lumMod val="75000"/>
                  </a:schemeClr>
                </a:solidFill>
                <a:latin typeface="Arial" panose="020B0604020202020204" pitchFamily="34" charset="0"/>
                <a:cs typeface="Arial" panose="020B0604020202020204" pitchFamily="34" charset="0"/>
              </a:rPr>
              <a:t>Brná</a:t>
            </a:r>
            <a:r>
              <a:rPr lang="cs-CZ" u="sng" dirty="0">
                <a:solidFill>
                  <a:schemeClr val="accent6">
                    <a:lumMod val="75000"/>
                  </a:schemeClr>
                </a:solidFill>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 12. místo. Ambiciózní nováček posilněný silnými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individualitami</a:t>
            </a:r>
            <a:r>
              <a:rPr lang="cs-CZ" dirty="0">
                <a:latin typeface="Arial" panose="020B0604020202020204" pitchFamily="34" charset="0"/>
                <a:cs typeface="Arial" panose="020B0604020202020204" pitchFamily="34" charset="0"/>
              </a:rPr>
              <a:t>. Např. Jan Králík , který má i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ligové zkušenosti</a:t>
            </a:r>
            <a:r>
              <a:rPr lang="cs-CZ" dirty="0">
                <a:latin typeface="Arial" panose="020B0604020202020204" pitchFamily="34" charset="0"/>
                <a:cs typeface="Arial" panose="020B0604020202020204" pitchFamily="34" charset="0"/>
              </a:rPr>
              <a:t>. </a:t>
            </a:r>
          </a:p>
          <a:p>
            <a:pPr algn="just"/>
            <a:r>
              <a:rPr lang="cs-CZ" u="sng" dirty="0">
                <a:solidFill>
                  <a:schemeClr val="accent6">
                    <a:lumMod val="75000"/>
                  </a:schemeClr>
                </a:solidFill>
                <a:latin typeface="Arial" panose="020B0604020202020204" pitchFamily="34" charset="0"/>
                <a:cs typeface="Arial" panose="020B0604020202020204" pitchFamily="34" charset="0"/>
              </a:rPr>
              <a:t>FK Litvínov </a:t>
            </a:r>
            <a:r>
              <a:rPr lang="cs-CZ" dirty="0">
                <a:latin typeface="Arial" panose="020B0604020202020204" pitchFamily="34" charset="0"/>
                <a:cs typeface="Arial" panose="020B0604020202020204" pitchFamily="34" charset="0"/>
              </a:rPr>
              <a:t>– Mužstvo se v průběhu roku herně trápilo stále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více a více .  </a:t>
            </a:r>
            <a:r>
              <a:rPr lang="cs-CZ" dirty="0">
                <a:latin typeface="Arial" panose="020B0604020202020204" pitchFamily="34" charset="0"/>
                <a:cs typeface="Arial" panose="020B0604020202020204" pitchFamily="34" charset="0"/>
              </a:rPr>
              <a:t>Tým se rozpadal a na konec z </a:t>
            </a:r>
            <a:endParaRPr lang="cs-CZ" dirty="0" smtClean="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toho bylo naštěstí nesestupové </a:t>
            </a:r>
            <a:r>
              <a:rPr lang="cs-CZ" dirty="0">
                <a:latin typeface="Arial" panose="020B0604020202020204" pitchFamily="34" charset="0"/>
                <a:cs typeface="Arial" panose="020B0604020202020204" pitchFamily="34" charset="0"/>
              </a:rPr>
              <a:t>13. místo.  </a:t>
            </a:r>
            <a:endParaRPr lang="cs-CZ" dirty="0" smtClean="0">
              <a:latin typeface="Arial" panose="020B0604020202020204" pitchFamily="34" charset="0"/>
              <a:cs typeface="Arial" panose="020B0604020202020204" pitchFamily="34" charset="0"/>
            </a:endParaRPr>
          </a:p>
          <a:p>
            <a:pPr algn="just"/>
            <a:r>
              <a:rPr lang="cs-CZ" u="sng" dirty="0" smtClean="0">
                <a:solidFill>
                  <a:schemeClr val="accent6">
                    <a:lumMod val="75000"/>
                  </a:schemeClr>
                </a:solidFill>
                <a:latin typeface="Arial" panose="020B0604020202020204" pitchFamily="34" charset="0"/>
                <a:cs typeface="Arial" panose="020B0604020202020204" pitchFamily="34" charset="0"/>
              </a:rPr>
              <a:t>Sokol Horní Jiřetín </a:t>
            </a:r>
            <a:r>
              <a:rPr lang="cs-CZ" dirty="0" smtClean="0">
                <a:latin typeface="Arial" panose="020B0604020202020204" pitchFamily="34" charset="0"/>
                <a:cs typeface="Arial" panose="020B0604020202020204" pitchFamily="34" charset="0"/>
              </a:rPr>
              <a:t>-  14. místo a sestup. Měl to teda být, ale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došlo k zajímavému sloučení FK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Litvínov/Horní Jiřetín. Ve výsledku to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znamená záchranu, i když na zápasy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Ústeckého přeboru se bude chodit jen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v jednom z těchto míst. Zatím v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Jiřetíně.</a:t>
            </a:r>
          </a:p>
          <a:p>
            <a:pPr algn="just"/>
            <a:r>
              <a:rPr lang="cs-CZ" u="sng" dirty="0" smtClean="0">
                <a:solidFill>
                  <a:srgbClr val="FF0000"/>
                </a:solidFill>
                <a:latin typeface="Arial" panose="020B0604020202020204" pitchFamily="34" charset="0"/>
                <a:cs typeface="Arial" panose="020B0604020202020204" pitchFamily="34" charset="0"/>
              </a:rPr>
              <a:t>TJ Proboštov </a:t>
            </a:r>
            <a:r>
              <a:rPr lang="cs-CZ" dirty="0" smtClean="0">
                <a:latin typeface="Arial" panose="020B0604020202020204" pitchFamily="34" charset="0"/>
                <a:cs typeface="Arial" panose="020B0604020202020204" pitchFamily="34" charset="0"/>
              </a:rPr>
              <a:t>– předloni 2. tým tabulky za naším týmem,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finalista Ústeckého poháru a letos sestup.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To jasně vypovídá o tom, jaký ten minulý </a:t>
            </a:r>
          </a:p>
          <a:p>
            <a:pPr algn="just"/>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ročník pro družstvo z předměstí Teplic byl. </a:t>
            </a:r>
            <a:endParaRPr lang="cs-CZ" dirty="0">
              <a:latin typeface="Colonna MT" panose="04020805060202030203" pitchFamily="82" charset="0"/>
            </a:endParaRPr>
          </a:p>
        </p:txBody>
      </p:sp>
      <p:pic>
        <p:nvPicPr>
          <p:cNvPr id="2" name="Obrázek 1"/>
          <p:cNvPicPr>
            <a:picLocks noChangeAspect="1"/>
          </p:cNvPicPr>
          <p:nvPr/>
        </p:nvPicPr>
        <p:blipFill>
          <a:blip r:embed="rId63"/>
          <a:stretch>
            <a:fillRect/>
          </a:stretch>
        </p:blipFill>
        <p:spPr>
          <a:xfrm>
            <a:off x="1296120" y="5574434"/>
            <a:ext cx="1647825" cy="1209675"/>
          </a:xfrm>
          <a:prstGeom prst="rect">
            <a:avLst/>
          </a:prstGeom>
          <a:ln w="73025">
            <a:solidFill>
              <a:srgbClr val="5E0821"/>
            </a:solidFill>
            <a:prstDash val="sysDash"/>
          </a:ln>
        </p:spPr>
      </p:pic>
      <p:graphicFrame>
        <p:nvGraphicFramePr>
          <p:cNvPr id="67" name="Tabulka 66"/>
          <p:cNvGraphicFramePr>
            <a:graphicFrameLocks noGrp="1"/>
          </p:cNvGraphicFramePr>
          <p:nvPr>
            <p:extLst>
              <p:ext uri="{D42A27DB-BD31-4B8C-83A1-F6EECF244321}">
                <p14:modId xmlns:p14="http://schemas.microsoft.com/office/powerpoint/2010/main" val="3571185960"/>
              </p:ext>
            </p:extLst>
          </p:nvPr>
        </p:nvGraphicFramePr>
        <p:xfrm>
          <a:off x="5400576" y="46043"/>
          <a:ext cx="4613531" cy="4293537"/>
        </p:xfrm>
        <a:graphic>
          <a:graphicData uri="http://schemas.openxmlformats.org/drawingml/2006/table">
            <a:tbl>
              <a:tblPr/>
              <a:tblGrid>
                <a:gridCol w="1019216">
                  <a:extLst>
                    <a:ext uri="{9D8B030D-6E8A-4147-A177-3AD203B41FA5}">
                      <a16:colId xmlns:a16="http://schemas.microsoft.com/office/drawing/2014/main" val="1499093652"/>
                    </a:ext>
                  </a:extLst>
                </a:gridCol>
                <a:gridCol w="1373236">
                  <a:extLst>
                    <a:ext uri="{9D8B030D-6E8A-4147-A177-3AD203B41FA5}">
                      <a16:colId xmlns:a16="http://schemas.microsoft.com/office/drawing/2014/main" val="2506189281"/>
                    </a:ext>
                  </a:extLst>
                </a:gridCol>
                <a:gridCol w="1361961">
                  <a:extLst>
                    <a:ext uri="{9D8B030D-6E8A-4147-A177-3AD203B41FA5}">
                      <a16:colId xmlns:a16="http://schemas.microsoft.com/office/drawing/2014/main" val="3601694176"/>
                    </a:ext>
                  </a:extLst>
                </a:gridCol>
                <a:gridCol w="859118">
                  <a:extLst>
                    <a:ext uri="{9D8B030D-6E8A-4147-A177-3AD203B41FA5}">
                      <a16:colId xmlns:a16="http://schemas.microsoft.com/office/drawing/2014/main" val="1814135982"/>
                    </a:ext>
                  </a:extLst>
                </a:gridCol>
              </a:tblGrid>
              <a:tr h="214406">
                <a:tc gridSpan="4">
                  <a:txBody>
                    <a:bodyPr/>
                    <a:lstStyle/>
                    <a:p>
                      <a:pPr algn="ctr" fontAlgn="ctr"/>
                      <a:r>
                        <a:rPr lang="cs-CZ" sz="1600" b="1" i="0" u="none" strike="noStrike" dirty="0">
                          <a:solidFill>
                            <a:srgbClr val="5B6067"/>
                          </a:solidFill>
                          <a:effectLst/>
                          <a:latin typeface="Arial" panose="020B0604020202020204" pitchFamily="34" charset="0"/>
                        </a:rPr>
                        <a:t>Pohár dospělých </a:t>
                      </a:r>
                      <a:r>
                        <a:rPr lang="cs-CZ" sz="1600" b="1" i="0" u="none" strike="noStrike" dirty="0" smtClean="0">
                          <a:solidFill>
                            <a:srgbClr val="5B6067"/>
                          </a:solidFill>
                          <a:effectLst/>
                          <a:latin typeface="Arial" panose="020B0604020202020204" pitchFamily="34" charset="0"/>
                        </a:rPr>
                        <a:t>ÚKFS předkolo</a:t>
                      </a:r>
                      <a:endParaRPr lang="cs-CZ" sz="1600" b="1" i="0" u="none" strike="noStrike" dirty="0">
                        <a:solidFill>
                          <a:srgbClr val="5B6067"/>
                        </a:solidFill>
                        <a:effectLst/>
                        <a:latin typeface="Arial" panose="020B060402020202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34537966"/>
                  </a:ext>
                </a:extLst>
              </a:tr>
              <a:tr h="214406">
                <a:tc>
                  <a:txBody>
                    <a:bodyPr/>
                    <a:lstStyle/>
                    <a:p>
                      <a:pPr algn="ctr" fontAlgn="ctr"/>
                      <a:r>
                        <a:rPr lang="cs-CZ" sz="800" b="1" i="0" u="none" strike="noStrike">
                          <a:solidFill>
                            <a:srgbClr val="151515"/>
                          </a:solidFill>
                          <a:effectLst/>
                          <a:latin typeface="Arial" panose="020B0604020202020204" pitchFamily="34" charset="0"/>
                        </a:rPr>
                        <a:t>29.7.2017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TJ Sokol Údlice</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151515"/>
                          </a:solidFill>
                          <a:effectLst/>
                          <a:latin typeface="Arial" panose="020B0604020202020204" pitchFamily="34" charset="0"/>
                        </a:rPr>
                        <a:t>TJ Spartak Perštejn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a:solidFill>
                            <a:srgbClr val="000000"/>
                          </a:solidFill>
                          <a:effectLst/>
                          <a:latin typeface="Arial" panose="020B0604020202020204" pitchFamily="34" charset="0"/>
                          <a:cs typeface="Arial" panose="020B0604020202020204" pitchFamily="34" charset="0"/>
                        </a:rPr>
                        <a:t> </a:t>
                      </a:r>
                      <a:r>
                        <a:rPr lang="cs-CZ" sz="1600" b="1" i="0" u="none" strike="noStrike" dirty="0" smtClean="0">
                          <a:solidFill>
                            <a:srgbClr val="000000"/>
                          </a:solidFill>
                          <a:effectLst/>
                          <a:latin typeface="Arial" panose="020B0604020202020204" pitchFamily="34" charset="0"/>
                          <a:cs typeface="Arial" panose="020B0604020202020204" pitchFamily="34" charset="0"/>
                        </a:rPr>
                        <a:t>4:1</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8721" marR="8721" marT="87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343599"/>
                  </a:ext>
                </a:extLst>
              </a:tr>
              <a:tr h="214406">
                <a:tc>
                  <a:txBody>
                    <a:bodyPr/>
                    <a:lstStyle/>
                    <a:p>
                      <a:pPr algn="ctr" fontAlgn="ctr"/>
                      <a:r>
                        <a:rPr lang="cs-CZ" sz="800" b="1" i="0" u="none" strike="noStrike">
                          <a:solidFill>
                            <a:srgbClr val="151515"/>
                          </a:solidFill>
                          <a:effectLst/>
                          <a:latin typeface="Arial" panose="020B0604020202020204" pitchFamily="34" charset="0"/>
                        </a:rPr>
                        <a:t>30.7.2017 17:30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151515"/>
                          </a:solidFill>
                          <a:effectLst/>
                          <a:latin typeface="Arial" panose="020B0604020202020204" pitchFamily="34" charset="0"/>
                        </a:rPr>
                        <a:t>SK STAP-TRATEC Vilémov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SK Plaston Šluknov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a:solidFill>
                            <a:srgbClr val="000000"/>
                          </a:solidFill>
                          <a:effectLst/>
                          <a:latin typeface="Arial" panose="020B0604020202020204" pitchFamily="34" charset="0"/>
                          <a:cs typeface="Arial" panose="020B0604020202020204" pitchFamily="34" charset="0"/>
                        </a:rPr>
                        <a:t> </a:t>
                      </a:r>
                      <a:r>
                        <a:rPr lang="cs-CZ" sz="1600" b="1" i="0" u="none" strike="noStrike" dirty="0" smtClean="0">
                          <a:solidFill>
                            <a:srgbClr val="000000"/>
                          </a:solidFill>
                          <a:effectLst/>
                          <a:latin typeface="Arial" panose="020B0604020202020204" pitchFamily="34" charset="0"/>
                          <a:cs typeface="Arial" panose="020B0604020202020204" pitchFamily="34" charset="0"/>
                        </a:rPr>
                        <a:t>5:1</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8721" marR="8721" marT="87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90542966"/>
                  </a:ext>
                </a:extLst>
              </a:tr>
              <a:tr h="214406">
                <a:tc>
                  <a:txBody>
                    <a:bodyPr/>
                    <a:lstStyle/>
                    <a:p>
                      <a:pPr algn="ctr" fontAlgn="ctr"/>
                      <a:r>
                        <a:rPr lang="cs-CZ" sz="800" b="1" i="0" u="none" strike="noStrike">
                          <a:solidFill>
                            <a:srgbClr val="151515"/>
                          </a:solidFill>
                          <a:effectLst/>
                          <a:latin typeface="Arial" panose="020B0604020202020204" pitchFamily="34" charset="0"/>
                        </a:rPr>
                        <a:t>2.8.2017 17:30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SK VIKTORIA Lom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TJ Krupka</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smtClean="0">
                          <a:solidFill>
                            <a:srgbClr val="000000"/>
                          </a:solidFill>
                          <a:effectLst/>
                          <a:latin typeface="Arial" panose="020B0604020202020204" pitchFamily="34" charset="0"/>
                          <a:cs typeface="Arial" panose="020B0604020202020204" pitchFamily="34" charset="0"/>
                        </a:rPr>
                        <a:t>0:9</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91748261"/>
                  </a:ext>
                </a:extLst>
              </a:tr>
              <a:tr h="214406">
                <a:tc>
                  <a:txBody>
                    <a:bodyPr/>
                    <a:lstStyle/>
                    <a:p>
                      <a:pPr algn="ctr" fontAlgn="ctr"/>
                      <a:r>
                        <a:rPr lang="cs-CZ" sz="800" b="1" i="0" u="none" strike="noStrike">
                          <a:solidFill>
                            <a:srgbClr val="151515"/>
                          </a:solidFill>
                          <a:effectLst/>
                          <a:latin typeface="Arial" panose="020B0604020202020204" pitchFamily="34" charset="0"/>
                        </a:rPr>
                        <a:t>5.8.2017 15:00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TJ SOKOL Obrnice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SK Baník Modlany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smtClean="0">
                          <a:solidFill>
                            <a:srgbClr val="000000"/>
                          </a:solidFill>
                          <a:effectLst/>
                          <a:latin typeface="Calibri" panose="020F0502020204030204" pitchFamily="34" charset="0"/>
                        </a:rPr>
                        <a:t> 3:6</a:t>
                      </a:r>
                      <a:endParaRPr lang="cs-CZ" sz="1600" b="1" i="0" u="none" strike="noStrike" dirty="0">
                        <a:solidFill>
                          <a:srgbClr val="000000"/>
                        </a:solidFill>
                        <a:effectLst/>
                        <a:latin typeface="Calibri" panose="020F050202020403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2764669"/>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FK Postoloprty</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FK Slavoj Žatec</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smtClean="0">
                          <a:solidFill>
                            <a:srgbClr val="000000"/>
                          </a:solidFill>
                          <a:effectLst/>
                          <a:latin typeface="Calibri" panose="020F0502020204030204" pitchFamily="34" charset="0"/>
                        </a:rPr>
                        <a:t>0:11</a:t>
                      </a:r>
                      <a:r>
                        <a:rPr lang="cs-CZ" sz="1600" b="1" i="0" u="none" strike="noStrike" dirty="0">
                          <a:solidFill>
                            <a:srgbClr val="000000"/>
                          </a:solidFill>
                          <a:effectLst/>
                          <a:latin typeface="Calibri" panose="020F0502020204030204" pitchFamily="34" charset="0"/>
                        </a:rPr>
                        <a:t>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44727206"/>
                  </a:ext>
                </a:extLst>
              </a:tr>
              <a:tr h="214406">
                <a:tc>
                  <a:txBody>
                    <a:bodyPr/>
                    <a:lstStyle/>
                    <a:p>
                      <a:pPr algn="ctr" fontAlgn="ctr"/>
                      <a:r>
                        <a:rPr lang="cs-CZ" sz="1000" b="1" i="0" u="none" strike="noStrike">
                          <a:solidFill>
                            <a:srgbClr val="FF0000"/>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TJ Mojžíř</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SK Štětí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smtClean="0">
                          <a:solidFill>
                            <a:srgbClr val="000000"/>
                          </a:solidFill>
                          <a:effectLst/>
                          <a:latin typeface="Calibri" panose="020F0502020204030204" pitchFamily="34" charset="0"/>
                        </a:rPr>
                        <a:t>4:2</a:t>
                      </a:r>
                      <a:r>
                        <a:rPr lang="cs-CZ" sz="1600" b="1" i="0" u="none" strike="noStrike" dirty="0">
                          <a:solidFill>
                            <a:srgbClr val="000000"/>
                          </a:solidFill>
                          <a:effectLst/>
                          <a:latin typeface="Calibri" panose="020F0502020204030204" pitchFamily="34" charset="0"/>
                        </a:rPr>
                        <a:t>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01043164"/>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SFK Meziboří</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TJ Sokol H. Jiřetín/Litvínov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a:solidFill>
                            <a:srgbClr val="000000"/>
                          </a:solidFill>
                          <a:effectLst/>
                          <a:latin typeface="Calibri" panose="020F0502020204030204" pitchFamily="34" charset="0"/>
                        </a:rPr>
                        <a:t> </a:t>
                      </a:r>
                      <a:r>
                        <a:rPr lang="cs-CZ" sz="1600" b="1" i="0" u="none" strike="noStrike" dirty="0" smtClean="0">
                          <a:solidFill>
                            <a:srgbClr val="000000"/>
                          </a:solidFill>
                          <a:effectLst/>
                          <a:latin typeface="Calibri" panose="020F0502020204030204" pitchFamily="34" charset="0"/>
                        </a:rPr>
                        <a:t>0:1</a:t>
                      </a:r>
                      <a:endParaRPr lang="cs-CZ" sz="1600" b="1" i="0" u="none" strike="noStrike" dirty="0">
                        <a:solidFill>
                          <a:srgbClr val="000000"/>
                        </a:solidFill>
                        <a:effectLst/>
                        <a:latin typeface="Calibri" panose="020F050202020403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31410306"/>
                  </a:ext>
                </a:extLst>
              </a:tr>
              <a:tr h="214406">
                <a:tc>
                  <a:txBody>
                    <a:bodyPr/>
                    <a:lstStyle/>
                    <a:p>
                      <a:pPr algn="ctr" fontAlgn="ctr"/>
                      <a:r>
                        <a:rPr lang="cs-CZ" sz="800" b="1" i="0" u="none" strike="noStrike" dirty="0" smtClean="0">
                          <a:solidFill>
                            <a:srgbClr val="151515"/>
                          </a:solidFill>
                          <a:effectLst/>
                          <a:latin typeface="Arial" panose="020B0604020202020204" pitchFamily="34" charset="0"/>
                        </a:rPr>
                        <a:t>8.8.2017 18:00</a:t>
                      </a:r>
                      <a:endParaRPr lang="cs-CZ" sz="800" b="1" i="0" u="none" strike="noStrike" dirty="0">
                        <a:solidFill>
                          <a:srgbClr val="151515"/>
                        </a:solidFill>
                        <a:effectLst/>
                        <a:latin typeface="Arial" panose="020B060402020202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FK Jiskra Modrá</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FK JUNIOR Děčín</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smtClean="0">
                          <a:solidFill>
                            <a:srgbClr val="000000"/>
                          </a:solidFill>
                          <a:effectLst/>
                          <a:latin typeface="Calibri" panose="020F0502020204030204" pitchFamily="34" charset="0"/>
                        </a:rPr>
                        <a:t>9:0</a:t>
                      </a:r>
                      <a:r>
                        <a:rPr lang="cs-CZ" sz="1600" b="1" i="0" u="none" strike="noStrike" dirty="0">
                          <a:solidFill>
                            <a:srgbClr val="000000"/>
                          </a:solidFill>
                          <a:effectLst/>
                          <a:latin typeface="Calibri" panose="020F0502020204030204" pitchFamily="34" charset="0"/>
                        </a:rPr>
                        <a:t>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61235391"/>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TJ Spartak Boletice n.L.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FK Neštěmice</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smtClean="0">
                          <a:solidFill>
                            <a:srgbClr val="000000"/>
                          </a:solidFill>
                          <a:effectLst/>
                          <a:latin typeface="Calibri" panose="020F0502020204030204" pitchFamily="34" charset="0"/>
                        </a:rPr>
                        <a:t>1:9</a:t>
                      </a:r>
                      <a:r>
                        <a:rPr lang="cs-CZ" sz="1600" b="1" i="0" u="none" strike="noStrike" dirty="0">
                          <a:solidFill>
                            <a:srgbClr val="000000"/>
                          </a:solidFill>
                          <a:effectLst/>
                          <a:latin typeface="Calibri" panose="020F0502020204030204" pitchFamily="34" charset="0"/>
                        </a:rPr>
                        <a:t>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7178175"/>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SK Dobkovice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FK Jílové</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smtClean="0">
                          <a:solidFill>
                            <a:srgbClr val="000000"/>
                          </a:solidFill>
                          <a:effectLst/>
                          <a:latin typeface="Calibri" panose="020F0502020204030204" pitchFamily="34" charset="0"/>
                        </a:rPr>
                        <a:t>0:2</a:t>
                      </a:r>
                      <a:r>
                        <a:rPr lang="cs-CZ" sz="1600" b="1" i="0" u="none" strike="noStrike" dirty="0">
                          <a:solidFill>
                            <a:srgbClr val="000000"/>
                          </a:solidFill>
                          <a:effectLst/>
                          <a:latin typeface="Calibri" panose="020F0502020204030204" pitchFamily="34" charset="0"/>
                        </a:rPr>
                        <a:t>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93445252"/>
                  </a:ext>
                </a:extLst>
              </a:tr>
              <a:tr h="214406">
                <a:tc>
                  <a:txBody>
                    <a:bodyPr/>
                    <a:lstStyle/>
                    <a:p>
                      <a:pPr algn="ctr" fontAlgn="ctr"/>
                      <a:r>
                        <a:rPr lang="cs-CZ" sz="800" b="1" i="0" u="none" strike="noStrike" dirty="0">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FK Dobroměřice</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151515"/>
                          </a:solidFill>
                          <a:effectLst/>
                          <a:latin typeface="Arial" panose="020B0604020202020204" pitchFamily="34" charset="0"/>
                        </a:rPr>
                        <a:t>FK Bílina</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a:solidFill>
                            <a:srgbClr val="000000"/>
                          </a:solidFill>
                          <a:effectLst/>
                          <a:latin typeface="Calibri" panose="020F0502020204030204" pitchFamily="34" charset="0"/>
                        </a:rPr>
                        <a:t> </a:t>
                      </a:r>
                      <a:r>
                        <a:rPr lang="cs-CZ" sz="1600" b="1" i="0" u="none" strike="noStrike" dirty="0" smtClean="0">
                          <a:solidFill>
                            <a:srgbClr val="000000"/>
                          </a:solidFill>
                          <a:effectLst/>
                          <a:latin typeface="Calibri" panose="020F0502020204030204" pitchFamily="34" charset="0"/>
                        </a:rPr>
                        <a:t>4:3 PK</a:t>
                      </a:r>
                      <a:endParaRPr lang="cs-CZ" sz="1600" b="1" i="0" u="none" strike="noStrike" dirty="0">
                        <a:solidFill>
                          <a:srgbClr val="000000"/>
                        </a:solidFill>
                        <a:effectLst/>
                        <a:latin typeface="Calibri" panose="020F050202020403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63066824"/>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SK FK Chlumčany</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TJ Sokol Srbice</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a:solidFill>
                            <a:srgbClr val="000000"/>
                          </a:solidFill>
                          <a:effectLst/>
                          <a:latin typeface="Calibri" panose="020F0502020204030204" pitchFamily="34" charset="0"/>
                        </a:rPr>
                        <a:t> </a:t>
                      </a:r>
                      <a:r>
                        <a:rPr lang="cs-CZ" sz="1600" b="1" i="0" u="none" strike="noStrike" dirty="0" smtClean="0">
                          <a:solidFill>
                            <a:srgbClr val="000000"/>
                          </a:solidFill>
                          <a:effectLst/>
                          <a:latin typeface="Calibri" panose="020F0502020204030204" pitchFamily="34" charset="0"/>
                        </a:rPr>
                        <a:t>1:5</a:t>
                      </a:r>
                      <a:endParaRPr lang="cs-CZ" sz="1600" b="1" i="0" u="none" strike="noStrike" dirty="0">
                        <a:solidFill>
                          <a:srgbClr val="000000"/>
                        </a:solidFill>
                        <a:effectLst/>
                        <a:latin typeface="Calibri" panose="020F050202020403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15132900"/>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TJ Chlumec</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SK Brná</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a:solidFill>
                            <a:srgbClr val="000000"/>
                          </a:solidFill>
                          <a:effectLst/>
                          <a:latin typeface="Calibri" panose="020F0502020204030204" pitchFamily="34" charset="0"/>
                        </a:rPr>
                        <a:t> </a:t>
                      </a:r>
                      <a:r>
                        <a:rPr lang="cs-CZ" sz="1600" b="1" i="0" u="none" strike="noStrike" dirty="0" smtClean="0">
                          <a:solidFill>
                            <a:srgbClr val="000000"/>
                          </a:solidFill>
                          <a:effectLst/>
                          <a:latin typeface="Calibri" panose="020F0502020204030204" pitchFamily="34" charset="0"/>
                        </a:rPr>
                        <a:t>2:3 PK</a:t>
                      </a:r>
                      <a:endParaRPr lang="cs-CZ" sz="1600" b="1" i="0" u="none" strike="noStrike" dirty="0">
                        <a:solidFill>
                          <a:srgbClr val="000000"/>
                        </a:solidFill>
                        <a:effectLst/>
                        <a:latin typeface="Calibri" panose="020F050202020403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2078941"/>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SK Ervěnice-Jirkov</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Mostecký FK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smtClean="0">
                          <a:solidFill>
                            <a:srgbClr val="000000"/>
                          </a:solidFill>
                          <a:effectLst/>
                          <a:latin typeface="Calibri" panose="020F0502020204030204" pitchFamily="34" charset="0"/>
                        </a:rPr>
                        <a:t> 1:5</a:t>
                      </a:r>
                      <a:endParaRPr lang="cs-CZ" sz="1600" b="1" i="0" u="none" strike="noStrike" dirty="0">
                        <a:solidFill>
                          <a:srgbClr val="000000"/>
                        </a:solidFill>
                        <a:effectLst/>
                        <a:latin typeface="Calibri" panose="020F050202020403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2286302"/>
                  </a:ext>
                </a:extLst>
              </a:tr>
              <a:tr h="214406">
                <a:tc>
                  <a:txBody>
                    <a:bodyPr/>
                    <a:lstStyle/>
                    <a:p>
                      <a:pPr algn="ctr" fontAlgn="ctr"/>
                      <a:r>
                        <a:rPr lang="cs-CZ" sz="800" b="1" i="0" u="none" strike="noStrike">
                          <a:solidFill>
                            <a:srgbClr val="151515"/>
                          </a:solidFill>
                          <a:effectLst/>
                          <a:latin typeface="Arial" panose="020B0604020202020204" pitchFamily="34" charset="0"/>
                        </a:rPr>
                        <a:t>5.8.2017 17:00</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151515"/>
                          </a:solidFill>
                          <a:effectLst/>
                          <a:latin typeface="Arial" panose="020B0604020202020204" pitchFamily="34" charset="0"/>
                        </a:rPr>
                        <a:t>TJ Union Děčín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151515"/>
                          </a:solidFill>
                          <a:effectLst/>
                          <a:latin typeface="Arial" panose="020B0604020202020204" pitchFamily="34" charset="0"/>
                        </a:rPr>
                        <a:t>FK Litoměřicko "B"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600" b="1" i="0" u="none" strike="noStrike" dirty="0">
                          <a:solidFill>
                            <a:srgbClr val="000000"/>
                          </a:solidFill>
                          <a:effectLst/>
                          <a:latin typeface="Calibri" panose="020F0502020204030204" pitchFamily="34" charset="0"/>
                        </a:rPr>
                        <a:t> </a:t>
                      </a:r>
                      <a:r>
                        <a:rPr lang="cs-CZ" sz="1600" b="1" i="0" u="none" strike="noStrike" dirty="0" smtClean="0">
                          <a:solidFill>
                            <a:srgbClr val="000000"/>
                          </a:solidFill>
                          <a:effectLst/>
                          <a:latin typeface="Calibri" panose="020F0502020204030204" pitchFamily="34" charset="0"/>
                        </a:rPr>
                        <a:t>2:5</a:t>
                      </a:r>
                      <a:endParaRPr lang="cs-CZ" sz="1600" b="1" i="0" u="none" strike="noStrike" dirty="0">
                        <a:solidFill>
                          <a:srgbClr val="000000"/>
                        </a:solidFill>
                        <a:effectLst/>
                        <a:latin typeface="Calibri" panose="020F050202020403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32787944"/>
                  </a:ext>
                </a:extLst>
              </a:tr>
              <a:tr h="214406">
                <a:tc>
                  <a:txBody>
                    <a:bodyPr/>
                    <a:lstStyle/>
                    <a:p>
                      <a:pPr algn="ctr" fontAlgn="ctr"/>
                      <a:r>
                        <a:rPr lang="cs-CZ" sz="800" b="1" i="0" u="none" strike="noStrike" dirty="0" smtClean="0">
                          <a:solidFill>
                            <a:srgbClr val="151515"/>
                          </a:solidFill>
                          <a:effectLst/>
                          <a:latin typeface="Arial" panose="020B0604020202020204" pitchFamily="34" charset="0"/>
                        </a:rPr>
                        <a:t>30.8.2017 17:30</a:t>
                      </a:r>
                      <a:endParaRPr lang="cs-CZ" sz="800" b="1" i="0" u="none" strike="noStrike" dirty="0">
                        <a:solidFill>
                          <a:srgbClr val="151515"/>
                        </a:solidFill>
                        <a:effectLst/>
                        <a:latin typeface="Arial" panose="020B0604020202020204" pitchFamily="34" charset="0"/>
                      </a:endParaRP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151515"/>
                          </a:solidFill>
                          <a:effectLst/>
                          <a:latin typeface="Arial" panose="020B0604020202020204" pitchFamily="34" charset="0"/>
                        </a:rPr>
                        <a:t>SKP Kadaň</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FK Tatran Kadaň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600" b="1" i="0" u="none" strike="noStrike" dirty="0">
                          <a:solidFill>
                            <a:srgbClr val="000000"/>
                          </a:solidFill>
                          <a:effectLst/>
                          <a:latin typeface="Calibri" panose="020F0502020204030204" pitchFamily="34" charset="0"/>
                        </a:rPr>
                        <a:t> </a:t>
                      </a:r>
                    </a:p>
                  </a:txBody>
                  <a:tcPr marL="8721" marR="8721" marT="8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01443501"/>
                  </a:ext>
                </a:extLst>
              </a:tr>
            </a:tbl>
          </a:graphicData>
        </a:graphic>
      </p:graphicFrame>
      <p:pic>
        <p:nvPicPr>
          <p:cNvPr id="3" name="Obrázek 2"/>
          <p:cNvPicPr>
            <a:picLocks noChangeAspect="1"/>
          </p:cNvPicPr>
          <p:nvPr/>
        </p:nvPicPr>
        <p:blipFill>
          <a:blip r:embed="rId64"/>
          <a:stretch>
            <a:fillRect/>
          </a:stretch>
        </p:blipFill>
        <p:spPr>
          <a:xfrm>
            <a:off x="6279391" y="4519728"/>
            <a:ext cx="3105979" cy="2304000"/>
          </a:xfrm>
          <a:prstGeom prst="rect">
            <a:avLst/>
          </a:prstGeom>
          <a:ln w="41275">
            <a:solidFill>
              <a:srgbClr val="8C225A"/>
            </a:solidFill>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2727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sp>
        <p:nvSpPr>
          <p:cNvPr id="10" name="TextovéPole 9"/>
          <p:cNvSpPr txBox="1"/>
          <p:nvPr/>
        </p:nvSpPr>
        <p:spPr>
          <a:xfrm>
            <a:off x="5328568" y="1677977"/>
            <a:ext cx="4824536" cy="4939814"/>
          </a:xfrm>
          <a:prstGeom prst="rect">
            <a:avLst/>
          </a:prstGeom>
          <a:solidFill>
            <a:schemeClr val="accent3">
              <a:lumMod val="95000"/>
            </a:schemeClr>
          </a:solidFill>
        </p:spPr>
        <p:txBody>
          <a:bodyPr wrap="square" rtlCol="0">
            <a:spAutoFit/>
          </a:bodyPr>
          <a:lstStyle/>
          <a:p>
            <a:pPr algn="just"/>
            <a:r>
              <a:rPr lang="cs-CZ" sz="1500" b="0" dirty="0" smtClean="0">
                <a:latin typeface="Bodoni MT Condensed" panose="02070606080606020203" pitchFamily="18" charset="0"/>
                <a:cs typeface="Arial" panose="020B0604020202020204" pitchFamily="34" charset="0"/>
              </a:rPr>
              <a:t>Sestup o třídu níže sebou vždy přináší změny. Čekalo to i náš tým po opuštění divize. Změny byly velké. Jak hráčské, tak trenérské. Už v červnu, kdy bylo jasné, že loď se jménem SK Štětí se v divizi nezadržitelně potápí a naděje na záchranu je minimální, tak mnoho hráčů a to ze základní sestavy, využilo nový přestupní řád a bez dohody s mateřským klubem loď opustilo. Přestoupili na jiná plavidla. Kádr se z velké části rozpadl a na jeho obnovení zbývalo hodně málo času. Nebyla ani prodloužena trenérská spolupráce s </a:t>
            </a:r>
            <a:r>
              <a:rPr lang="cs-CZ" sz="1500" b="0" dirty="0" err="1" smtClean="0">
                <a:latin typeface="Bodoni MT Condensed" panose="02070606080606020203" pitchFamily="18" charset="0"/>
                <a:cs typeface="Arial" panose="020B0604020202020204" pitchFamily="34" charset="0"/>
              </a:rPr>
              <a:t>Radislavem</a:t>
            </a:r>
            <a:r>
              <a:rPr lang="cs-CZ" sz="1500" b="0" dirty="0" smtClean="0">
                <a:latin typeface="Bodoni MT Condensed" panose="02070606080606020203" pitchFamily="18" charset="0"/>
                <a:cs typeface="Arial" panose="020B0604020202020204" pitchFamily="34" charset="0"/>
              </a:rPr>
              <a:t> Houškou a Pavlem Dohnalem, kteří u mužstva působili od ledna letošního roku a v jarní části se spolu s týmem snažili divizi zachránit. Nepovedlo se, ale i tak jim patří poděkování za práci, kterou ve Štětí odvedli, i když cíl, se kterým do Štětí přišli, nesplnili. Neměli to však lehké, když mužstvo přebírali v ne zrovna v dobrém rozpoložení. V hledáčku fotbalového oddílu bylo vytipováno několik nových trenérů, ale nakonec se tou nejlepší cestou a volbou stala známá trenérská dvojice Jiří </a:t>
            </a:r>
            <a:r>
              <a:rPr lang="cs-CZ" sz="1500" b="0" dirty="0" err="1" smtClean="0">
                <a:latin typeface="Bodoni MT Condensed" panose="02070606080606020203" pitchFamily="18" charset="0"/>
                <a:cs typeface="Arial" panose="020B0604020202020204" pitchFamily="34" charset="0"/>
              </a:rPr>
              <a:t>Ransdorf</a:t>
            </a:r>
            <a:r>
              <a:rPr lang="cs-CZ" sz="1500" b="0" dirty="0" smtClean="0">
                <a:latin typeface="Bodoni MT Condensed" panose="02070606080606020203" pitchFamily="18" charset="0"/>
                <a:cs typeface="Arial" panose="020B0604020202020204" pitchFamily="34" charset="0"/>
              </a:rPr>
              <a:t>, Karel Zuna. V červnu se ujali žezla a hned začali jednat. Do 11. července, kdy začínala příprava, moc času nezbývalo a desítku hráčů bylo třeba rychle doplnit. Přizváni byli někteří noví hráči ať už známí, kteří ve Štětí dříve působili, nebo nové tváře, kde věříme, že se v následujícím ročníku stanou oporami týmu. Přehled všech hráčů najdete na další stránce. Příležitost dostali i talentovaní dorostenci oddílu a v mistrovské soutěži se objeví. Mužstvo sehrálo 4 přípravné a 1 pohárový zápas. 3 byli v rámci kvalitně obsazeného turnaje v Dobříni, kde si nevedlo špatně a obsadilo 2. místo za Brozany. </a:t>
            </a:r>
          </a:p>
        </p:txBody>
      </p:sp>
      <p:sp>
        <p:nvSpPr>
          <p:cNvPr id="3" name="TextovéPole 2"/>
          <p:cNvSpPr txBox="1"/>
          <p:nvPr/>
        </p:nvSpPr>
        <p:spPr>
          <a:xfrm>
            <a:off x="5328568" y="171986"/>
            <a:ext cx="4824536" cy="1323439"/>
          </a:xfrm>
          <a:prstGeom prst="rect">
            <a:avLst/>
          </a:prstGeom>
          <a:pattFill prst="sphere">
            <a:fgClr>
              <a:srgbClr val="DDFC6C"/>
            </a:fgClr>
            <a:bgClr>
              <a:srgbClr val="CCFFFF"/>
            </a:bgClr>
          </a:pattFill>
          <a:ln w="82550">
            <a:solidFill>
              <a:srgbClr val="A3ABE5"/>
            </a:solidFill>
            <a:prstDash val="lgDashDot"/>
          </a:ln>
        </p:spPr>
        <p:txBody>
          <a:bodyPr wrap="square" rtlCol="0">
            <a:spAutoFit/>
          </a:bodyPr>
          <a:lstStyle/>
          <a:p>
            <a:pPr algn="ctr"/>
            <a:r>
              <a:rPr lang="cs-CZ" sz="2000" i="1" dirty="0" smtClean="0">
                <a:latin typeface="Arial Black" panose="020B0A04020102020204" pitchFamily="34" charset="0"/>
              </a:rPr>
              <a:t>Mužstvo dospělých stojí na nové startovní čáře. Pod novým trenérským tandemem chce hrát v horní polovině tabulky </a:t>
            </a:r>
          </a:p>
        </p:txBody>
      </p:sp>
      <p:sp>
        <p:nvSpPr>
          <p:cNvPr id="4" name="Obdélník 3"/>
          <p:cNvSpPr/>
          <p:nvPr/>
        </p:nvSpPr>
        <p:spPr>
          <a:xfrm>
            <a:off x="143992" y="595164"/>
            <a:ext cx="4536504" cy="5625643"/>
          </a:xfrm>
          <a:prstGeom prst="rect">
            <a:avLst/>
          </a:prstGeom>
        </p:spPr>
        <p:txBody>
          <a:bodyPr wrap="square">
            <a:spAutoFit/>
          </a:bodyPr>
          <a:lstStyle/>
          <a:p>
            <a:pPr algn="just">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museli dotahovat. Nejblíže tomu byla hlavička Svobody po rohu. Místo srovnání skóre, ale přišla další studená sprcha. Pěkné přehození brankáře Pavlíkem znamenalo již dvoubrankové vedení </a:t>
            </a:r>
            <a:r>
              <a:rPr lang="cs-CZ" dirty="0" err="1">
                <a:latin typeface="Calibri" panose="020F0502020204030204" pitchFamily="34" charset="0"/>
                <a:ea typeface="Calibri" panose="020F0502020204030204" pitchFamily="34" charset="0"/>
                <a:cs typeface="Times New Roman" panose="02020603050405020304" pitchFamily="18" charset="0"/>
              </a:rPr>
              <a:t>Mojžíře</a:t>
            </a:r>
            <a:r>
              <a:rPr lang="cs-CZ" dirty="0">
                <a:latin typeface="Calibri" panose="020F0502020204030204" pitchFamily="34" charset="0"/>
                <a:ea typeface="Calibri" panose="020F0502020204030204" pitchFamily="34" charset="0"/>
                <a:cs typeface="Times New Roman" panose="02020603050405020304" pitchFamily="18" charset="0"/>
              </a:rPr>
              <a:t> 3:1. Poločasový výsledek to ale ještě nebyl, protože 2 minuty před změnou stran byl v pokutovém území faulován Faust a z penalty na 2:3 snížil Vacek. Začátek druhého poločasu se nesl ve znamení naší snahy o vyrovnání. Na volný přímý kop zahrávaný Vokounem si naběhl Beruška, ale u míče byl pozdě. V 55. minutě to byl opět Beruška, který se ocitl těsně před brankovou čárou, ale míč tak nějak divně zaskotačil, že ho nedokázal trefit podle představ. V 62. minutě po kontaktu domácího brankáře s Faustem ukázal rozhodčí na značku pokutového kopu. Míč už byl připraven k exekuci , když se rozhodčí vydal k asistentovi a po konzultaci penaltu odvolal. Brzo však mohlo být srovnáno i bez penalty. Faust utekl po levé straně, rozhodl se vypálit a i když to bylo z těžkého úhlu, tak to byla střela výstavní. Bohužel zazvonila pouze tyč. Kopačky </a:t>
            </a:r>
            <a:r>
              <a:rPr lang="cs-CZ" dirty="0" err="1">
                <a:latin typeface="Calibri" panose="020F0502020204030204" pitchFamily="34" charset="0"/>
                <a:ea typeface="Calibri" panose="020F0502020204030204" pitchFamily="34" charset="0"/>
                <a:cs typeface="Times New Roman" panose="02020603050405020304" pitchFamily="18" charset="0"/>
              </a:rPr>
              <a:t>ostrostřelky</a:t>
            </a:r>
            <a:r>
              <a:rPr lang="cs-CZ" dirty="0">
                <a:latin typeface="Calibri" panose="020F0502020204030204" pitchFamily="34" charset="0"/>
                <a:ea typeface="Calibri" panose="020F0502020204030204" pitchFamily="34" charset="0"/>
                <a:cs typeface="Times New Roman" panose="02020603050405020304" pitchFamily="18" charset="0"/>
              </a:rPr>
              <a:t> si obul Aleš Vitásek. V 76. minutě ho obrana nechala bez dozoru a na jeho krásnou střelu z </a:t>
            </a:r>
            <a:r>
              <a:rPr lang="cs-CZ" dirty="0" err="1">
                <a:latin typeface="Calibri" panose="020F0502020204030204" pitchFamily="34" charset="0"/>
                <a:ea typeface="Calibri" panose="020F0502020204030204" pitchFamily="34" charset="0"/>
                <a:cs typeface="Times New Roman" panose="02020603050405020304" pitchFamily="18" charset="0"/>
              </a:rPr>
              <a:t>voleje</a:t>
            </a:r>
            <a:r>
              <a:rPr lang="cs-CZ" dirty="0">
                <a:latin typeface="Calibri" panose="020F0502020204030204" pitchFamily="34" charset="0"/>
                <a:ea typeface="Calibri" panose="020F0502020204030204" pitchFamily="34" charset="0"/>
                <a:cs typeface="Times New Roman" panose="02020603050405020304" pitchFamily="18" charset="0"/>
              </a:rPr>
              <a:t> na 4:2 brankář nedosáhl. Naše cesta do dalšího kola poháru začínala pomalu končit. Naději mohl ještě vykřesat </a:t>
            </a:r>
            <a:r>
              <a:rPr lang="cs-CZ" dirty="0" err="1">
                <a:latin typeface="Calibri" panose="020F0502020204030204" pitchFamily="34" charset="0"/>
                <a:ea typeface="Calibri" panose="020F0502020204030204" pitchFamily="34" charset="0"/>
                <a:cs typeface="Times New Roman" panose="02020603050405020304" pitchFamily="18" charset="0"/>
              </a:rPr>
              <a:t>Feko</a:t>
            </a:r>
            <a:r>
              <a:rPr lang="cs-CZ" dirty="0">
                <a:latin typeface="Calibri" panose="020F0502020204030204" pitchFamily="34" charset="0"/>
                <a:ea typeface="Calibri" panose="020F0502020204030204" pitchFamily="34" charset="0"/>
                <a:cs typeface="Times New Roman" panose="02020603050405020304" pitchFamily="18" charset="0"/>
              </a:rPr>
              <a:t>, ale svojí šance se zalekl a branku vysoko přestřelil. V závěru jsme se ještě snažili výsledek aspoň korigovat, ale snaha vyšla naprázdno. </a:t>
            </a:r>
          </a:p>
          <a:p>
            <a:pPr algn="just">
              <a:lnSpc>
                <a:spcPct val="107000"/>
              </a:lnSpc>
              <a:spcAft>
                <a:spcPts val="0"/>
              </a:spcAft>
            </a:pPr>
            <a:r>
              <a:rPr lang="cs-CZ" u="sng" dirty="0" smtClean="0">
                <a:latin typeface="Calibri" panose="020F0502020204030204" pitchFamily="34" charset="0"/>
                <a:ea typeface="Calibri" panose="020F0502020204030204" pitchFamily="34" charset="0"/>
                <a:cs typeface="Times New Roman" panose="02020603050405020304" pitchFamily="18" charset="0"/>
              </a:rPr>
              <a:t>Sestava</a:t>
            </a:r>
            <a:r>
              <a:rPr lang="cs-CZ" u="sng" dirty="0">
                <a:latin typeface="Calibri" panose="020F0502020204030204" pitchFamily="34" charset="0"/>
                <a:ea typeface="Calibri" panose="020F0502020204030204" pitchFamily="34" charset="0"/>
                <a:cs typeface="Times New Roman" panose="02020603050405020304" pitchFamily="18" charset="0"/>
              </a:rPr>
              <a:t>:</a:t>
            </a:r>
            <a:r>
              <a:rPr lang="cs-CZ" dirty="0">
                <a:latin typeface="Calibri" panose="020F0502020204030204" pitchFamily="34" charset="0"/>
                <a:ea typeface="Calibri" panose="020F0502020204030204" pitchFamily="34" charset="0"/>
                <a:cs typeface="Times New Roman" panose="02020603050405020304" pitchFamily="18" charset="0"/>
              </a:rPr>
              <a:t> Gabriel-</a:t>
            </a:r>
            <a:r>
              <a:rPr lang="cs-CZ" dirty="0" err="1">
                <a:latin typeface="Calibri" panose="020F0502020204030204" pitchFamily="34" charset="0"/>
                <a:ea typeface="Calibri" panose="020F0502020204030204" pitchFamily="34" charset="0"/>
                <a:cs typeface="Times New Roman" panose="02020603050405020304" pitchFamily="18" charset="0"/>
              </a:rPr>
              <a:t>Poráč</a:t>
            </a:r>
            <a:r>
              <a:rPr lang="cs-CZ" dirty="0">
                <a:latin typeface="Calibri" panose="020F0502020204030204" pitchFamily="34" charset="0"/>
                <a:ea typeface="Calibri" panose="020F0502020204030204" pitchFamily="34" charset="0"/>
                <a:cs typeface="Times New Roman" panose="02020603050405020304" pitchFamily="18" charset="0"/>
              </a:rPr>
              <a:t>, Vacek, </a:t>
            </a:r>
            <a:r>
              <a:rPr lang="cs-CZ" dirty="0" err="1">
                <a:latin typeface="Calibri" panose="020F0502020204030204" pitchFamily="34" charset="0"/>
                <a:ea typeface="Calibri" panose="020F0502020204030204" pitchFamily="34" charset="0"/>
                <a:cs typeface="Times New Roman" panose="02020603050405020304" pitchFamily="18" charset="0"/>
              </a:rPr>
              <a:t>F.Svoboda</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Čámský</a:t>
            </a:r>
            <a:r>
              <a:rPr lang="cs-CZ" dirty="0">
                <a:latin typeface="Calibri" panose="020F0502020204030204" pitchFamily="34" charset="0"/>
                <a:ea typeface="Calibri" panose="020F0502020204030204" pitchFamily="34" charset="0"/>
                <a:cs typeface="Times New Roman" panose="02020603050405020304" pitchFamily="18" charset="0"/>
              </a:rPr>
              <a:t>-Vokoun, Beruška, </a:t>
            </a:r>
            <a:r>
              <a:rPr lang="cs-CZ" dirty="0" err="1">
                <a:latin typeface="Calibri" panose="020F0502020204030204" pitchFamily="34" charset="0"/>
                <a:ea typeface="Calibri" panose="020F0502020204030204" pitchFamily="34" charset="0"/>
                <a:cs typeface="Times New Roman" panose="02020603050405020304" pitchFamily="18" charset="0"/>
              </a:rPr>
              <a:t>Feko</a:t>
            </a:r>
            <a:r>
              <a:rPr lang="cs-CZ" dirty="0">
                <a:latin typeface="Calibri" panose="020F0502020204030204" pitchFamily="34" charset="0"/>
                <a:ea typeface="Calibri" panose="020F0502020204030204" pitchFamily="34" charset="0"/>
                <a:cs typeface="Times New Roman" panose="02020603050405020304" pitchFamily="18" charset="0"/>
              </a:rPr>
              <a:t>(82.Mencl), </a:t>
            </a:r>
          </a:p>
          <a:p>
            <a:pPr algn="just">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                Faust(86.Balaštík)- Slavík, Horváth</a:t>
            </a:r>
          </a:p>
          <a:p>
            <a:pPr algn="just">
              <a:lnSpc>
                <a:spcPct val="107000"/>
              </a:lnSpc>
              <a:spcAft>
                <a:spcPts val="0"/>
              </a:spcAft>
            </a:pPr>
            <a:r>
              <a:rPr lang="cs-CZ" u="sng" dirty="0">
                <a:latin typeface="Calibri" panose="020F0502020204030204" pitchFamily="34" charset="0"/>
                <a:ea typeface="Calibri" panose="020F0502020204030204" pitchFamily="34" charset="0"/>
                <a:cs typeface="Times New Roman" panose="02020603050405020304" pitchFamily="18" charset="0"/>
              </a:rPr>
              <a:t>Připraveni:</a:t>
            </a:r>
            <a:r>
              <a:rPr lang="cs-CZ" dirty="0">
                <a:latin typeface="Calibri" panose="020F0502020204030204" pitchFamily="34" charset="0"/>
                <a:ea typeface="Calibri" panose="020F0502020204030204" pitchFamily="34" charset="0"/>
                <a:cs typeface="Times New Roman" panose="02020603050405020304" pitchFamily="18" charset="0"/>
              </a:rPr>
              <a:t> Šmidrkal, </a:t>
            </a:r>
            <a:r>
              <a:rPr lang="cs-CZ" dirty="0" err="1">
                <a:latin typeface="Calibri" panose="020F0502020204030204" pitchFamily="34" charset="0"/>
                <a:ea typeface="Calibri" panose="020F0502020204030204" pitchFamily="34" charset="0"/>
                <a:cs typeface="Times New Roman" panose="02020603050405020304" pitchFamily="18" charset="0"/>
              </a:rPr>
              <a:t>Ransdorf</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M.Svoboda</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u="sng" dirty="0">
                <a:latin typeface="Calibri" panose="020F0502020204030204" pitchFamily="34" charset="0"/>
                <a:ea typeface="Calibri" panose="020F0502020204030204" pitchFamily="34" charset="0"/>
                <a:cs typeface="Times New Roman" panose="02020603050405020304" pitchFamily="18" charset="0"/>
              </a:rPr>
              <a:t>Trenér:</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J.Ransdorf</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K.Zuna</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u="sng" dirty="0">
                <a:latin typeface="Calibri" panose="020F0502020204030204" pitchFamily="34" charset="0"/>
                <a:ea typeface="Calibri" panose="020F0502020204030204" pitchFamily="34" charset="0"/>
                <a:cs typeface="Times New Roman" panose="02020603050405020304" pitchFamily="18" charset="0"/>
              </a:rPr>
              <a:t>Vedoucí:</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J.Havner</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u="sng" dirty="0">
                <a:latin typeface="Calibri" panose="020F0502020204030204" pitchFamily="34" charset="0"/>
                <a:ea typeface="Calibri" panose="020F0502020204030204" pitchFamily="34" charset="0"/>
                <a:cs typeface="Times New Roman" panose="02020603050405020304" pitchFamily="18" charset="0"/>
              </a:rPr>
              <a:t>Masér</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K.Zavřel</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u="sng" dirty="0">
                <a:latin typeface="Calibri" panose="020F0502020204030204" pitchFamily="34" charset="0"/>
                <a:ea typeface="Calibri" panose="020F0502020204030204" pitchFamily="34" charset="0"/>
                <a:cs typeface="Times New Roman" panose="02020603050405020304" pitchFamily="18" charset="0"/>
              </a:rPr>
              <a:t>Rozhodčí</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T.Doubek-J.Šmíd</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P.Kolátor</a:t>
            </a:r>
            <a:r>
              <a:rPr lang="cs-CZ" dirty="0">
                <a:latin typeface="Calibri" panose="020F0502020204030204" pitchFamily="34" charset="0"/>
                <a:ea typeface="Calibri" panose="020F0502020204030204" pitchFamily="34" charset="0"/>
                <a:cs typeface="Times New Roman" panose="02020603050405020304" pitchFamily="18" charset="0"/>
              </a:rPr>
              <a:t> 200 diváků</a:t>
            </a:r>
          </a:p>
        </p:txBody>
      </p:sp>
      <p:sp>
        <p:nvSpPr>
          <p:cNvPr id="5" name="TextovéPole 4"/>
          <p:cNvSpPr txBox="1"/>
          <p:nvPr/>
        </p:nvSpPr>
        <p:spPr>
          <a:xfrm>
            <a:off x="360016" y="171986"/>
            <a:ext cx="3888432" cy="307777"/>
          </a:xfrm>
          <a:prstGeom prst="rect">
            <a:avLst/>
          </a:prstGeom>
          <a:solidFill>
            <a:schemeClr val="accent3">
              <a:lumMod val="95000"/>
            </a:schemeClr>
          </a:solidFill>
        </p:spPr>
        <p:txBody>
          <a:bodyPr wrap="square" rtlCol="0">
            <a:spAutoFit/>
          </a:bodyPr>
          <a:lstStyle/>
          <a:p>
            <a:pPr algn="ctr"/>
            <a:r>
              <a:rPr lang="cs-CZ" sz="1400" u="sng" dirty="0" smtClean="0">
                <a:latin typeface="Arial" panose="020B0604020202020204" pitchFamily="34" charset="0"/>
                <a:cs typeface="Arial" panose="020B0604020202020204" pitchFamily="34" charset="0"/>
              </a:rPr>
              <a:t>Pokračování </a:t>
            </a:r>
            <a:r>
              <a:rPr lang="cs-CZ" sz="1400" u="sng" dirty="0" err="1" smtClean="0">
                <a:latin typeface="Arial" panose="020B0604020202020204" pitchFamily="34" charset="0"/>
                <a:cs typeface="Arial" panose="020B0604020202020204" pitchFamily="34" charset="0"/>
              </a:rPr>
              <a:t>Mojžíř</a:t>
            </a:r>
            <a:r>
              <a:rPr lang="cs-CZ" sz="1400" u="sng" dirty="0" smtClean="0">
                <a:latin typeface="Arial" panose="020B0604020202020204" pitchFamily="34" charset="0"/>
                <a:cs typeface="Arial" panose="020B0604020202020204" pitchFamily="34" charset="0"/>
              </a:rPr>
              <a:t>-Štětí 5.8.2017</a:t>
            </a:r>
          </a:p>
        </p:txBody>
      </p:sp>
      <p:cxnSp>
        <p:nvCxnSpPr>
          <p:cNvPr id="6" name="Přímá spojnice se šipkou 5"/>
          <p:cNvCxnSpPr/>
          <p:nvPr/>
        </p:nvCxnSpPr>
        <p:spPr bwMode="auto">
          <a:xfrm>
            <a:off x="8352904" y="6932448"/>
            <a:ext cx="1440160" cy="72008"/>
          </a:xfrm>
          <a:prstGeom prst="straightConnector1">
            <a:avLst/>
          </a:prstGeom>
          <a:noFill/>
          <a:ln w="9525" cap="flat" cmpd="sng" algn="ctr">
            <a:solidFill>
              <a:srgbClr val="92D050"/>
            </a:solidFill>
            <a:prstDash val="solid"/>
            <a:round/>
            <a:headEnd type="none" w="med" len="med"/>
            <a:tailEnd type="triangle"/>
          </a:ln>
          <a:effectLst>
            <a:outerShdw dist="45791" dir="2021404" algn="ctr" rotWithShape="0">
              <a:srgbClr val="9999FF"/>
            </a:outerShdw>
          </a:effectLst>
        </p:spPr>
      </p:cxnSp>
      <p:pic>
        <p:nvPicPr>
          <p:cNvPr id="7" name="Obrázek 6"/>
          <p:cNvPicPr>
            <a:picLocks noChangeAspect="1"/>
          </p:cNvPicPr>
          <p:nvPr/>
        </p:nvPicPr>
        <p:blipFill>
          <a:blip r:embed="rId3"/>
          <a:stretch>
            <a:fillRect/>
          </a:stretch>
        </p:blipFill>
        <p:spPr>
          <a:xfrm>
            <a:off x="3168326" y="6329791"/>
            <a:ext cx="775692" cy="72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2" name="TextovéPole 11"/>
          <p:cNvSpPr txBox="1"/>
          <p:nvPr/>
        </p:nvSpPr>
        <p:spPr>
          <a:xfrm>
            <a:off x="80218" y="163116"/>
            <a:ext cx="4672286" cy="6555641"/>
          </a:xfrm>
          <a:prstGeom prst="rect">
            <a:avLst/>
          </a:prstGeom>
          <a:solidFill>
            <a:schemeClr val="accent3">
              <a:lumMod val="95000"/>
            </a:schemeClr>
          </a:solidFill>
          <a:ln w="28575">
            <a:solidFill>
              <a:srgbClr val="CCECFF"/>
            </a:solidFill>
            <a:prstDash val="lgDashDot"/>
          </a:ln>
        </p:spPr>
        <p:txBody>
          <a:bodyPr wrap="square" rtlCol="0">
            <a:spAutoFit/>
          </a:bodyPr>
          <a:lstStyle/>
          <a:p>
            <a:pPr algn="just"/>
            <a:r>
              <a:rPr lang="cs-CZ" sz="1300" b="0" dirty="0" smtClean="0">
                <a:latin typeface="Bodoni MT Condensed" panose="02070606080606020203" pitchFamily="18" charset="0"/>
                <a:cs typeface="Arial" panose="020B0604020202020204" pitchFamily="34" charset="0"/>
              </a:rPr>
              <a:t>30. července si ještě hned den po zápase s Brozany zahráli i s posilněnými Velvary na jeho hřišti, kdy jim utekl začátek zápasu a  pak už se jen těžko výsledek dotahoval. </a:t>
            </a:r>
            <a:r>
              <a:rPr lang="cs-CZ" sz="1400" b="0" dirty="0">
                <a:latin typeface="Bodoni MT Condensed" panose="02070606080606020203" pitchFamily="18" charset="0"/>
                <a:cs typeface="Arial" panose="020B0604020202020204" pitchFamily="34" charset="0"/>
              </a:rPr>
              <a:t>Poslední prověrkou byl pohárový zápas v Mojžíši přesně před týdnem</a:t>
            </a:r>
            <a:r>
              <a:rPr lang="cs-CZ" sz="1400" b="0" dirty="0" smtClean="0">
                <a:latin typeface="Bodoni MT Condensed" panose="02070606080606020203" pitchFamily="18" charset="0"/>
                <a:cs typeface="Arial" panose="020B0604020202020204" pitchFamily="34" charset="0"/>
              </a:rPr>
              <a:t>. Na hřišti účastníka I.A třídy jsme prohráli 4:2 další kola už budou bez nás.  </a:t>
            </a:r>
            <a:r>
              <a:rPr lang="cs-CZ" sz="1300" b="0" dirty="0" smtClean="0">
                <a:latin typeface="Bodoni MT Condensed" panose="02070606080606020203" pitchFamily="18" charset="0"/>
                <a:cs typeface="Arial" panose="020B0604020202020204" pitchFamily="34" charset="0"/>
              </a:rPr>
              <a:t>Vládla spokojenost s tréninkovou docházkou a když někdo chyběl, tak k tomu měl důvod.  Mužstvo je připraveno na podzimní část soutěže a všichni věříme, že poctivá a svědomitá příprava přinese své ovoce.  Na podzim nás čeká 15 mistrovských zápasů. 7 na hřištích soupeřů a 8 utkání sehrajeme na domácím trávníku. 21. října s Litoměřicemi B a o týden později 28. října přijede do Štětí Žatec. Poslední kolo letošního kalendářního roku hrajeme 18. listopadu až v dalekém </a:t>
            </a:r>
            <a:r>
              <a:rPr lang="cs-CZ" sz="1300" b="0" dirty="0" err="1" smtClean="0">
                <a:latin typeface="Bodoni MT Condensed" panose="02070606080606020203" pitchFamily="18" charset="0"/>
                <a:cs typeface="Arial" panose="020B0604020202020204" pitchFamily="34" charset="0"/>
              </a:rPr>
              <a:t>Perštejně</a:t>
            </a:r>
            <a:r>
              <a:rPr lang="cs-CZ" sz="1300" b="0" dirty="0" smtClean="0">
                <a:latin typeface="Bodoni MT Condensed" panose="02070606080606020203" pitchFamily="18" charset="0"/>
                <a:cs typeface="Arial" panose="020B0604020202020204" pitchFamily="34" charset="0"/>
              </a:rPr>
              <a:t> na hřišti nováčka soutěže , odkud není už daleko do lázeňského centra Karlových Varů. Neznámá jsou pro nás hřiště v </a:t>
            </a:r>
            <a:r>
              <a:rPr lang="cs-CZ" sz="1300" b="0" dirty="0" err="1" smtClean="0">
                <a:latin typeface="Bodoni MT Condensed" panose="02070606080606020203" pitchFamily="18" charset="0"/>
                <a:cs typeface="Arial" panose="020B0604020202020204" pitchFamily="34" charset="0"/>
              </a:rPr>
              <a:t>Brné</a:t>
            </a:r>
            <a:r>
              <a:rPr lang="cs-CZ" sz="1300" b="0" dirty="0" smtClean="0">
                <a:latin typeface="Bodoni MT Condensed" panose="02070606080606020203" pitchFamily="18" charset="0"/>
                <a:cs typeface="Arial" panose="020B0604020202020204" pitchFamily="34" charset="0"/>
              </a:rPr>
              <a:t> a Jílovém, kde jsme mistrovské zápasy ať už divizní nebo krajské hrávali v 70. letech.  Tehdy měly oba týmy i stejné názvy. Oba nesly jméno Sepap. Hledat favority mezi 16 týmy ještě před 1 kolem není jednoduché, ale můžeme se o to pokusit. Podle výsledků v přípravě a kádru mužstva bude hrát vysoko Krupka. Držet krok bude chtít Srbice, která už loni pomýšlela na postup. Dobré mužstvo má i Žatec společně s Vilémovem, kde pan Sklenář mužstvo dobře řídí a doplňuje. Dle našeho odhadu budou bojovat o vrchní patra tabulky. Jací by jsme to ale byli fanoušci SK Štětí, kdybychom nevěřili, že mezi tyto týmy bude patřit i kolektiv fotbalistů ze Štětí. Zapomenout nesmíme ani na našeho dnešního soupeře, kde je hráčská kvalita a s ní přijdou i výsledky. Velkou neznámou zůstává sdružený tým Horní Jiřetín/Litvínov. Žádné zprávy nemáme a jak na to tým je ukáží až samotné zápasy.  Těžké tipování je i pro Mostecký fotbalový. Dřívější Baník Most má velkou tradici a určitě se bude chtít brzy vrátit aspoň do divize odkud společně s naším týmem sestoupil. Do klidného středu tabulky by měly patřit Neštěmice a Bílina. Zařadit k nim by se chtělo Litoměřicko B, ale všichni víme, jako to s Béčky chodí. Často hodně záleží na tom, jak pomůže Áčko. Kadaň se loni vrátila do krajského přeboru z I.A třídy. Udržela se , ale lehké to nebude mít ani letos. Spíše to bude spodní část tabulky.  </a:t>
            </a:r>
            <a:r>
              <a:rPr lang="cs-CZ" sz="1300" b="0" dirty="0" err="1" smtClean="0">
                <a:latin typeface="Bodoni MT Condensed" panose="02070606080606020203" pitchFamily="18" charset="0"/>
                <a:cs typeface="Arial" panose="020B0604020202020204" pitchFamily="34" charset="0"/>
              </a:rPr>
              <a:t>Brná</a:t>
            </a:r>
            <a:r>
              <a:rPr lang="cs-CZ" sz="1300" b="0" dirty="0" smtClean="0">
                <a:latin typeface="Bodoni MT Condensed" panose="02070606080606020203" pitchFamily="18" charset="0"/>
                <a:cs typeface="Arial" panose="020B0604020202020204" pitchFamily="34" charset="0"/>
              </a:rPr>
              <a:t> má silný kádr, který však loni neukázal všechno co umí a i letos to bude boj o střed tabulky.   To už se pomalu dostáváme k nováčkům soutěže. Modrá posiluje a letos bude hrát v horní polovině tabulky. Jílové a Perštejn mají za cíl záchranu v soutěži. Mužstva jsou rozřazena . Jestli to takto ale dopadne ukáže až 30 následujících kol. Jaký by to ale byl fotbal, kdybychom všichni dopředu věděli, jak to dopadne. Fotbal  se hraje právě proto, že to nikdo neví a každý se těší, jak to celé dopadne.      </a:t>
            </a:r>
          </a:p>
        </p:txBody>
      </p:sp>
      <p:sp>
        <p:nvSpPr>
          <p:cNvPr id="2" name="Obdélník 1"/>
          <p:cNvSpPr/>
          <p:nvPr/>
        </p:nvSpPr>
        <p:spPr>
          <a:xfrm>
            <a:off x="5256560" y="1531268"/>
            <a:ext cx="4896544" cy="4835042"/>
          </a:xfrm>
          <a:prstGeom prst="rect">
            <a:avLst/>
          </a:prstGeom>
        </p:spPr>
        <p:txBody>
          <a:bodyPr wrap="square">
            <a:spAutoFit/>
          </a:bodyPr>
          <a:lstStyle/>
          <a:p>
            <a:pPr algn="ctr">
              <a:lnSpc>
                <a:spcPct val="107000"/>
              </a:lnSpc>
              <a:spcAft>
                <a:spcPts val="0"/>
              </a:spcAft>
            </a:pPr>
            <a:r>
              <a:rPr lang="cs-CZ" sz="2400" u="sng" dirty="0">
                <a:effectLst>
                  <a:glow rad="635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T.J. </a:t>
            </a:r>
            <a:r>
              <a:rPr lang="cs-CZ" sz="2400" u="sng" dirty="0" err="1">
                <a:effectLst>
                  <a:glow rad="635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Mojžíř</a:t>
            </a:r>
            <a:r>
              <a:rPr lang="cs-CZ" sz="2400" u="sng" dirty="0">
                <a:effectLst>
                  <a:glow rad="635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 SK Štětí</a:t>
            </a:r>
            <a:endParaRPr lang="cs-CZ" dirty="0">
              <a:effectLst>
                <a:glow rad="635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effectLst>
                  <a:glow rad="635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4:2(3:2)   5.8.2017   Ústecký pohár</a:t>
            </a:r>
            <a:endParaRPr lang="cs-CZ" dirty="0">
              <a:effectLst>
                <a:glow rad="635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Poslední prověrkou před jarním startem jarní částí mistrovské soutěže byl pohárový zápas v </a:t>
            </a:r>
            <a:r>
              <a:rPr lang="cs-CZ" dirty="0" err="1">
                <a:latin typeface="Calibri" panose="020F0502020204030204" pitchFamily="34" charset="0"/>
                <a:ea typeface="Calibri" panose="020F0502020204030204" pitchFamily="34" charset="0"/>
                <a:cs typeface="Times New Roman" panose="02020603050405020304" pitchFamily="18" charset="0"/>
              </a:rPr>
              <a:t>Mojžíři</a:t>
            </a:r>
            <a:r>
              <a:rPr lang="cs-CZ" dirty="0">
                <a:latin typeface="Calibri" panose="020F0502020204030204" pitchFamily="34" charset="0"/>
                <a:ea typeface="Calibri" panose="020F0502020204030204" pitchFamily="34" charset="0"/>
                <a:cs typeface="Times New Roman" panose="02020603050405020304" pitchFamily="18" charset="0"/>
              </a:rPr>
              <a:t>. Hrálo se před zaplněnými tribunami a hned v samotném úvodu sledovalo 200 diváků pohlednou akci týmu Štětí. Posila našeho týmu Marek Faust připravil přesnou přihrávkou příležitost skórovat jednomu z trojice dorostenců v základní sestavě Kolomanu Horváthovi, ale jeho levačce chybělo více přesnosti. Míč branku minul. Domácí se v 7. minutě dostali k jednomu z mnoha volných přímých, které zahrávali často po našich zbytečných faulech, ale v tomto případě svoji šanci ještě nevyužili. Smutné chvíle jsme prožívali v 10. minutě. Po prohraném hlavičkovém souboji ve středu hřiště domácí okamžitě vystartovali směrem k naší brance a pohotová střela Aleše Vitáska napnula síť za zády brankáře. Vedení  1:0 nemělo dlouhého trvání. Na pěkný pas si za obranu zaběhl Faust a střelou podél brankáře srovnal na 1:1. Vyrovnání přineslo do našich řad chuť na další branky. Slibně vypadal pokus Vokouna, ale balón si cestu po jeho střele do sítě nenašel.  Kopali jsme i volný přímý kop, který si vzal na starost Faust. Jeho střele z 24 metrů, ale chybělo více razance i přesnosti. Domácí tým se připomněl ve 24. minutě, když nebezpečný centr odvracel hlavou do bezpečí </a:t>
            </a:r>
            <a:r>
              <a:rPr lang="cs-CZ" dirty="0" err="1">
                <a:latin typeface="Calibri" panose="020F0502020204030204" pitchFamily="34" charset="0"/>
                <a:ea typeface="Calibri" panose="020F0502020204030204" pitchFamily="34" charset="0"/>
                <a:cs typeface="Times New Roman" panose="02020603050405020304" pitchFamily="18" charset="0"/>
              </a:rPr>
              <a:t>Čámský</a:t>
            </a:r>
            <a:r>
              <a:rPr lang="cs-CZ" dirty="0">
                <a:latin typeface="Calibri" panose="020F0502020204030204" pitchFamily="34" charset="0"/>
                <a:ea typeface="Calibri" panose="020F0502020204030204" pitchFamily="34" charset="0"/>
                <a:cs typeface="Times New Roman" panose="02020603050405020304" pitchFamily="18" charset="0"/>
              </a:rPr>
              <a:t>. Na časomíře svítila 30. minuta, když si míč k volnému přímému kopu přichystal Vitásek a trefil ho tak přesně, že Gabriel v brance na něj nedosáhl.  A opět </a:t>
            </a:r>
            <a:r>
              <a:rPr lang="cs-CZ" dirty="0" smtClean="0">
                <a:latin typeface="Calibri" panose="020F0502020204030204" pitchFamily="34" charset="0"/>
                <a:ea typeface="Calibri" panose="020F0502020204030204" pitchFamily="34" charset="0"/>
                <a:cs typeface="Times New Roman" panose="02020603050405020304" pitchFamily="18" charset="0"/>
              </a:rPr>
              <a:t>jsme</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5256560" y="91108"/>
            <a:ext cx="4896544" cy="1200329"/>
          </a:xfrm>
          <a:prstGeom prst="rect">
            <a:avLst/>
          </a:prstGeom>
          <a:gradFill>
            <a:gsLst>
              <a:gs pos="0">
                <a:schemeClr val="accent1">
                  <a:lumMod val="5000"/>
                  <a:lumOff val="95000"/>
                </a:schemeClr>
              </a:gs>
              <a:gs pos="34000">
                <a:srgbClr val="FFFF66"/>
              </a:gs>
              <a:gs pos="87868">
                <a:srgbClr val="93FFE4"/>
              </a:gs>
              <a:gs pos="64000">
                <a:schemeClr val="accent1">
                  <a:lumMod val="45000"/>
                  <a:lumOff val="55000"/>
                </a:schemeClr>
              </a:gs>
              <a:gs pos="100000">
                <a:srgbClr val="CCFFFF"/>
              </a:gs>
            </a:gsLst>
            <a:lin ang="5400000" scaled="1"/>
          </a:gradFill>
          <a:ln w="85725">
            <a:solidFill>
              <a:srgbClr val="35978E"/>
            </a:solidFill>
          </a:ln>
        </p:spPr>
        <p:txBody>
          <a:bodyPr wrap="square" rtlCol="0">
            <a:spAutoFit/>
          </a:bodyPr>
          <a:lstStyle/>
          <a:p>
            <a:pPr algn="ctr"/>
            <a:r>
              <a:rPr lang="cs-CZ" sz="2400" dirty="0" smtClean="0">
                <a:latin typeface="Century Gothic" panose="020B0502020202020204" pitchFamily="34" charset="0"/>
              </a:rPr>
              <a:t>V pohárovém osudí Ústeckého kraje jsme se dlouho neohřáli a vypadli hned v předkole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5" name="Obdélník 4"/>
          <p:cNvSpPr/>
          <p:nvPr/>
        </p:nvSpPr>
        <p:spPr>
          <a:xfrm>
            <a:off x="143992" y="1819300"/>
            <a:ext cx="4464495" cy="4674806"/>
          </a:xfrm>
          <a:prstGeom prst="rect">
            <a:avLst/>
          </a:prstGeom>
          <a:ln w="34925">
            <a:solidFill>
              <a:schemeClr val="accent6">
                <a:lumMod val="75000"/>
              </a:schemeClr>
            </a:solidFill>
          </a:ln>
          <a:effectLst>
            <a:softEdge rad="127000"/>
          </a:effectLst>
          <a:scene3d>
            <a:camera prst="orthographicFront"/>
            <a:lightRig rig="threePt" dir="t"/>
          </a:scene3d>
          <a:sp3d/>
        </p:spPr>
        <p:txBody>
          <a:bodyPr wrap="square">
            <a:spAutoFit/>
          </a:bodyPr>
          <a:lstStyle/>
          <a:p>
            <a:pPr algn="ctr">
              <a:lnSpc>
                <a:spcPct val="107000"/>
              </a:lnSpc>
              <a:spcAft>
                <a:spcPts val="0"/>
              </a:spcAft>
            </a:pPr>
            <a:r>
              <a:rPr lang="cs-CZ" sz="2000" u="sng" dirty="0" smtClean="0">
                <a:effectLst>
                  <a:glow rad="63500">
                    <a:schemeClr val="accent1">
                      <a:satMod val="175000"/>
                      <a:alpha val="40000"/>
                    </a:schemeClr>
                  </a:glow>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TJ Slovan Velvary – SK Štětí 6:3(2:0</a:t>
            </a:r>
            <a:r>
              <a:rPr lang="cs-CZ" sz="2000" u="sng" dirty="0">
                <a:effectLst>
                  <a:glow rad="63500">
                    <a:schemeClr val="accent1">
                      <a:satMod val="175000"/>
                      <a:alpha val="40000"/>
                    </a:schemeClr>
                  </a:glow>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cs-CZ" sz="1600" u="sng" dirty="0" smtClean="0">
                <a:effectLst>
                  <a:glow rad="63500">
                    <a:schemeClr val="accent1">
                      <a:satMod val="175000"/>
                      <a:alpha val="40000"/>
                    </a:schemeClr>
                  </a:glow>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30.7.2017 </a:t>
            </a:r>
          </a:p>
          <a:p>
            <a:pPr algn="ctr">
              <a:lnSpc>
                <a:spcPct val="107000"/>
              </a:lnSpc>
              <a:spcAft>
                <a:spcPts val="0"/>
              </a:spcAft>
            </a:pPr>
            <a:r>
              <a:rPr lang="cs-CZ" sz="1600" u="sng" dirty="0" smtClean="0">
                <a:effectLst>
                  <a:glow rad="63500">
                    <a:schemeClr val="accent1">
                      <a:satMod val="175000"/>
                      <a:alpha val="40000"/>
                    </a:schemeClr>
                  </a:glow>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cs-CZ" sz="1400" u="sng" dirty="0" smtClean="0">
                <a:effectLst>
                  <a:glow rad="63500">
                    <a:schemeClr val="accent1">
                      <a:satMod val="175000"/>
                      <a:alpha val="40000"/>
                    </a:schemeClr>
                  </a:glow>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přátelák ve Velvarech </a:t>
            </a:r>
          </a:p>
          <a:p>
            <a:pPr algn="just"/>
            <a:r>
              <a:rPr lang="cs-CZ" b="0" dirty="0" smtClean="0">
                <a:latin typeface="Arial" panose="020B0604020202020204" pitchFamily="34" charset="0"/>
                <a:cs typeface="Arial" panose="020B0604020202020204" pitchFamily="34" charset="0"/>
              </a:rPr>
              <a:t>Neuběhlo ani 24 hodin co skončil zápas s Brozany a už mužstvo dospělých nastupovalo k dalšímu přátelskému zápasu. Tentokrát to bylo proti domácím Velvarům, které nejen, že v loňském ročníku patřily k nejlepším mužstvům jarní části divizní soutěže, ale nedávno dokonce v 1. kolo MOL </a:t>
            </a:r>
            <a:r>
              <a:rPr lang="cs-CZ" b="0" dirty="0" err="1" smtClean="0">
                <a:latin typeface="Arial" panose="020B0604020202020204" pitchFamily="34" charset="0"/>
                <a:cs typeface="Arial" panose="020B0604020202020204" pitchFamily="34" charset="0"/>
              </a:rPr>
              <a:t>Cupu</a:t>
            </a:r>
            <a:r>
              <a:rPr lang="cs-CZ" b="0" dirty="0" smtClean="0">
                <a:latin typeface="Arial" panose="020B0604020202020204" pitchFamily="34" charset="0"/>
                <a:cs typeface="Arial" panose="020B0604020202020204" pitchFamily="34" charset="0"/>
              </a:rPr>
              <a:t> vyřadily účastníka druhé ligy Dynamo České Budějovice. Čekal nás zápas fyzické odolnosti, ale i takové zápasy přináší své ovoce a nasbíraná fyzička se v průběhu mistrovských zápasů vyplatí. V samotném zápase jsme si nechali utéct jeho úvod a domácí šli brzy do vedení 2:0. Tímto výsledkem skončila i první polovina utkání. Nechytli jsme bohužel ani úvod druhého poločasu a Velvary získali vedení 4:0. Nepříznivě se rýsující výsledek korigoval 2 brankami Brandejs. 2 x se mu podařilo umotat domácí obranu a výsledek 2:4 z našeho pohledu už byl přijatelnější. Brankové hody však pokračovaly i nadále až se konečný výsledek  zastavil na hokejovém skóre 6:3 pro domácí. Tímto také skončil fyzicky nejtěžší týden mužstva v průběhu letní přípravy. 3 tréninky a 2 zápasy proti silným týmům z vyšší soutěže. </a:t>
            </a:r>
          </a:p>
          <a:p>
            <a:r>
              <a:rPr lang="cs-CZ" b="0" u="sng" dirty="0" smtClean="0">
                <a:latin typeface="Arial" panose="020B0604020202020204" pitchFamily="34" charset="0"/>
                <a:cs typeface="Arial" panose="020B0604020202020204" pitchFamily="34" charset="0"/>
              </a:rPr>
              <a:t>Trenéři:</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J.Ransdorf</a:t>
            </a:r>
            <a:r>
              <a:rPr lang="cs-CZ" b="0" dirty="0" smtClean="0">
                <a:latin typeface="Arial" panose="020B0604020202020204" pitchFamily="34" charset="0"/>
                <a:cs typeface="Arial" panose="020B0604020202020204" pitchFamily="34" charset="0"/>
              </a:rPr>
              <a:t>, K. Zuna</a:t>
            </a:r>
          </a:p>
        </p:txBody>
      </p:sp>
      <p:sp>
        <p:nvSpPr>
          <p:cNvPr id="2" name="TextovéPole 1"/>
          <p:cNvSpPr txBox="1"/>
          <p:nvPr/>
        </p:nvSpPr>
        <p:spPr>
          <a:xfrm>
            <a:off x="143991" y="235124"/>
            <a:ext cx="4464495" cy="1569660"/>
          </a:xfrm>
          <a:prstGeom prst="rect">
            <a:avLst/>
          </a:prstGeom>
          <a:solidFill>
            <a:srgbClr val="FF5050"/>
          </a:solidFill>
          <a:ln w="79375" cmpd="sng">
            <a:solidFill>
              <a:schemeClr val="accent6">
                <a:lumMod val="75000"/>
              </a:schemeClr>
            </a:solidFill>
            <a:prstDash val="sysDash"/>
          </a:ln>
        </p:spPr>
        <p:txBody>
          <a:bodyPr wrap="square" rtlCol="0">
            <a:spAutoFit/>
          </a:bodyPr>
          <a:lstStyle/>
          <a:p>
            <a:pPr algn="ctr"/>
            <a:r>
              <a:rPr lang="cs-CZ" sz="2400" dirty="0" smtClean="0">
                <a:solidFill>
                  <a:schemeClr val="bg1"/>
                </a:solidFill>
                <a:latin typeface="Baskerville Old Face" panose="02020602080505020303" pitchFamily="18" charset="0"/>
              </a:rPr>
              <a:t>Zkouškou fyzické kondice byl přátelský zápas ve Velvarech, který mužstvo dospělých sehrálo </a:t>
            </a:r>
          </a:p>
          <a:p>
            <a:pPr algn="ctr"/>
            <a:r>
              <a:rPr lang="cs-CZ" sz="2400" dirty="0" smtClean="0">
                <a:solidFill>
                  <a:schemeClr val="bg1"/>
                </a:solidFill>
                <a:latin typeface="Baskerville Old Face" panose="02020602080505020303" pitchFamily="18" charset="0"/>
              </a:rPr>
              <a:t> den po zápase s Brozany </a:t>
            </a:r>
          </a:p>
        </p:txBody>
      </p:sp>
      <p:sp>
        <p:nvSpPr>
          <p:cNvPr id="6" name="Obdélník 5"/>
          <p:cNvSpPr/>
          <p:nvPr/>
        </p:nvSpPr>
        <p:spPr>
          <a:xfrm>
            <a:off x="5213225" y="91108"/>
            <a:ext cx="4853480" cy="1477328"/>
          </a:xfrm>
          <a:prstGeom prst="rect">
            <a:avLst/>
          </a:prstGeom>
          <a:solidFill>
            <a:srgbClr val="990099"/>
          </a:solidFill>
          <a:ln w="69850">
            <a:solidFill>
              <a:srgbClr val="FFFF00"/>
            </a:solidFill>
            <a:prstDash val="sysDash"/>
          </a:ln>
        </p:spPr>
        <p:txBody>
          <a:bodyPr wrap="square">
            <a:spAutoFit/>
          </a:bodyPr>
          <a:lstStyle/>
          <a:p>
            <a:pPr algn="ctr"/>
            <a:r>
              <a:rPr lang="cs-CZ" sz="3000" dirty="0">
                <a:ln w="6600">
                  <a:solidFill>
                    <a:schemeClr val="accent2"/>
                  </a:solidFill>
                  <a:prstDash val="solid"/>
                </a:ln>
                <a:solidFill>
                  <a:srgbClr val="FFFFFF"/>
                </a:solidFill>
                <a:effectLst>
                  <a:outerShdw dist="38100" dir="2700000" algn="tl" rotWithShape="0">
                    <a:schemeClr val="accent2"/>
                  </a:outerShdw>
                </a:effectLst>
              </a:rPr>
              <a:t>Kádr mužstva dospělých </a:t>
            </a:r>
          </a:p>
          <a:p>
            <a:pPr algn="ctr"/>
            <a:r>
              <a:rPr lang="cs-CZ" sz="3000" dirty="0">
                <a:ln w="6600">
                  <a:solidFill>
                    <a:schemeClr val="accent2"/>
                  </a:solidFill>
                  <a:prstDash val="solid"/>
                </a:ln>
                <a:solidFill>
                  <a:srgbClr val="FFFFFF"/>
                </a:solidFill>
                <a:effectLst>
                  <a:outerShdw dist="38100" dir="2700000" algn="tl" rotWithShape="0">
                    <a:schemeClr val="accent2"/>
                  </a:outerShdw>
                </a:effectLst>
              </a:rPr>
              <a:t>pro podzimní část soutěže</a:t>
            </a:r>
          </a:p>
        </p:txBody>
      </p:sp>
      <p:graphicFrame>
        <p:nvGraphicFramePr>
          <p:cNvPr id="7" name="Tabulka 6"/>
          <p:cNvGraphicFramePr>
            <a:graphicFrameLocks noGrp="1"/>
          </p:cNvGraphicFramePr>
          <p:nvPr>
            <p:extLst>
              <p:ext uri="{D42A27DB-BD31-4B8C-83A1-F6EECF244321}">
                <p14:modId xmlns:p14="http://schemas.microsoft.com/office/powerpoint/2010/main" val="4120458206"/>
              </p:ext>
            </p:extLst>
          </p:nvPr>
        </p:nvGraphicFramePr>
        <p:xfrm>
          <a:off x="5213225" y="1778516"/>
          <a:ext cx="4848121" cy="5153360"/>
        </p:xfrm>
        <a:graphic>
          <a:graphicData uri="http://schemas.openxmlformats.org/drawingml/2006/table">
            <a:tbl>
              <a:tblPr/>
              <a:tblGrid>
                <a:gridCol w="700933">
                  <a:extLst>
                    <a:ext uri="{9D8B030D-6E8A-4147-A177-3AD203B41FA5}">
                      <a16:colId xmlns:a16="http://schemas.microsoft.com/office/drawing/2014/main" val="3774916068"/>
                    </a:ext>
                  </a:extLst>
                </a:gridCol>
                <a:gridCol w="2146608">
                  <a:extLst>
                    <a:ext uri="{9D8B030D-6E8A-4147-A177-3AD203B41FA5}">
                      <a16:colId xmlns:a16="http://schemas.microsoft.com/office/drawing/2014/main" val="3114752877"/>
                    </a:ext>
                  </a:extLst>
                </a:gridCol>
                <a:gridCol w="2000580">
                  <a:extLst>
                    <a:ext uri="{9D8B030D-6E8A-4147-A177-3AD203B41FA5}">
                      <a16:colId xmlns:a16="http://schemas.microsoft.com/office/drawing/2014/main" val="3074774315"/>
                    </a:ext>
                  </a:extLst>
                </a:gridCol>
              </a:tblGrid>
              <a:tr h="257668">
                <a:tc>
                  <a:txBody>
                    <a:bodyPr/>
                    <a:lstStyle/>
                    <a:p>
                      <a:pPr algn="ctr" rtl="0" fontAlgn="ctr"/>
                      <a:r>
                        <a:rPr lang="cs-CZ" sz="1300" b="1" i="0" u="none" strike="noStrike">
                          <a:solidFill>
                            <a:srgbClr val="000000"/>
                          </a:solidFill>
                          <a:effectLst/>
                          <a:latin typeface="Calibri" panose="020F0502020204030204" pitchFamily="34" charset="0"/>
                        </a:rPr>
                        <a:t>Pořadí</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300" b="1" i="0" u="none" strike="noStrike">
                          <a:solidFill>
                            <a:srgbClr val="000000"/>
                          </a:solidFill>
                          <a:effectLst/>
                          <a:latin typeface="Calibri" panose="020F0502020204030204" pitchFamily="34" charset="0"/>
                        </a:rPr>
                        <a:t>Hráč</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300" b="1" i="0" u="none" strike="noStrike">
                          <a:solidFill>
                            <a:srgbClr val="000000"/>
                          </a:solidFill>
                          <a:effectLst/>
                          <a:latin typeface="Calibri" panose="020F0502020204030204" pitchFamily="34" charset="0"/>
                        </a:rPr>
                        <a:t>Rok narození</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5105091"/>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Jiří Gabriel</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20978618"/>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2.</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Jiří Vokoun</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1996</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54155019"/>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3.</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David Mencl</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1987</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572118346"/>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4.</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Jiří Ransdorf</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1986</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47161047"/>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5.</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Jiří Vacek</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1980</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45047479"/>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6.</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Michal Šmidrkal</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1989</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4840187"/>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7.</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Milan Čámský</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222748016"/>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8.</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Vladimír Kucler</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1988</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5833223"/>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9.</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Petr Stejskal </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1985</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12170146"/>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10.</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Vladimír Poráč</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1988</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96325163"/>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11.</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David Brandejs</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1989</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584906782"/>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12.</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Lukáš Slavík</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1993</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66111144"/>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13.</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František Svoboda</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1989</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96462949"/>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14.</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Marek Faust</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09557633"/>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15.</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Koloman Horváth</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1999</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212655132"/>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16.</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Dominik Beruška </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1999</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1363467"/>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17.</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Robert Feko</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1999</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401364693"/>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18.</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300" b="1" i="0" u="none" strike="noStrike">
                          <a:solidFill>
                            <a:srgbClr val="000000"/>
                          </a:solidFill>
                          <a:effectLst/>
                          <a:latin typeface="Bookman Old Style" panose="02050604050505020204" pitchFamily="18" charset="0"/>
                        </a:rPr>
                        <a:t>Matěj Svoboda</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300" b="1" i="0" u="none" strike="noStrike">
                          <a:solidFill>
                            <a:srgbClr val="000000"/>
                          </a:solidFill>
                          <a:effectLst/>
                          <a:latin typeface="Bookman Old Style" panose="02050604050505020204" pitchFamily="18" charset="0"/>
                        </a:rPr>
                        <a:t>1999</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117614"/>
                  </a:ext>
                </a:extLst>
              </a:tr>
              <a:tr h="257668">
                <a:tc>
                  <a:txBody>
                    <a:bodyPr/>
                    <a:lstStyle/>
                    <a:p>
                      <a:pPr algn="ctr" rtl="0" fontAlgn="ctr"/>
                      <a:r>
                        <a:rPr lang="cs-CZ" sz="1300" b="1" i="0" u="none" strike="noStrike">
                          <a:solidFill>
                            <a:srgbClr val="000000"/>
                          </a:solidFill>
                          <a:effectLst/>
                          <a:latin typeface="Bookman Old Style" panose="02050604050505020204" pitchFamily="18" charset="0"/>
                        </a:rPr>
                        <a:t>19.</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a:solidFill>
                            <a:srgbClr val="000000"/>
                          </a:solidFill>
                          <a:effectLst/>
                          <a:latin typeface="Bookman Old Style" panose="02050604050505020204" pitchFamily="18" charset="0"/>
                        </a:rPr>
                        <a:t>Jan Balaštík</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300" b="1" i="0" u="none" strike="noStrike" dirty="0">
                          <a:solidFill>
                            <a:srgbClr val="000000"/>
                          </a:solidFill>
                          <a:effectLst/>
                          <a:latin typeface="Bookman Old Style" panose="02050604050505020204" pitchFamily="18" charset="0"/>
                        </a:rPr>
                        <a:t>1998</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873221518"/>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sp>
        <p:nvSpPr>
          <p:cNvPr id="2" name="Obdélník 1"/>
          <p:cNvSpPr/>
          <p:nvPr/>
        </p:nvSpPr>
        <p:spPr>
          <a:xfrm>
            <a:off x="143992" y="82397"/>
            <a:ext cx="4608512" cy="584775"/>
          </a:xfrm>
          <a:prstGeom prst="rect">
            <a:avLst/>
          </a:prstGeom>
          <a:blipFill>
            <a:blip r:embed="rId3"/>
            <a:tile tx="0" ty="0" sx="100000" sy="100000" flip="none" algn="tl"/>
          </a:blipFill>
          <a:ln w="76200">
            <a:solidFill>
              <a:srgbClr val="00FFFF"/>
            </a:solidFill>
            <a:prstDash val="dash"/>
          </a:ln>
        </p:spPr>
        <p:txBody>
          <a:bodyPr wrap="square" lIns="91440" tIns="45720" rIns="91440" bIns="45720">
            <a:spAutoFit/>
          </a:bodyPr>
          <a:lstStyle/>
          <a:p>
            <a:pPr algn="ctr"/>
            <a:r>
              <a:rPr lang="cs-CZ"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Noví hráči SK Štětí</a:t>
            </a:r>
            <a:endParaRPr lang="cs-CZ" sz="3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3" name="Obrázek 2"/>
          <p:cNvPicPr>
            <a:picLocks noChangeAspect="1"/>
          </p:cNvPicPr>
          <p:nvPr/>
        </p:nvPicPr>
        <p:blipFill>
          <a:blip r:embed="rId4"/>
          <a:stretch>
            <a:fillRect/>
          </a:stretch>
        </p:blipFill>
        <p:spPr>
          <a:xfrm>
            <a:off x="1820111" y="1027380"/>
            <a:ext cx="1136682" cy="1512000"/>
          </a:xfrm>
          <a:prstGeom prst="rect">
            <a:avLst/>
          </a:prstGeom>
          <a:solidFill>
            <a:schemeClr val="bg1"/>
          </a:solidFill>
          <a:ln w="34925">
            <a:solidFill>
              <a:srgbClr val="FFFF66"/>
            </a:solidFill>
          </a:ln>
        </p:spPr>
      </p:pic>
      <p:sp>
        <p:nvSpPr>
          <p:cNvPr id="5" name="TextovéPole 4"/>
          <p:cNvSpPr txBox="1"/>
          <p:nvPr/>
        </p:nvSpPr>
        <p:spPr>
          <a:xfrm>
            <a:off x="288008" y="2696751"/>
            <a:ext cx="4176463" cy="1138773"/>
          </a:xfrm>
          <a:prstGeom prst="rect">
            <a:avLst/>
          </a:prstGeom>
          <a:pattFill prst="plaid">
            <a:fgClr>
              <a:srgbClr val="F4FF67"/>
            </a:fgClr>
            <a:bgClr>
              <a:schemeClr val="bg1"/>
            </a:bgClr>
          </a:pattFill>
        </p:spPr>
        <p:txBody>
          <a:bodyPr wrap="square" rtlCol="0" anchor="ctr" anchorCtr="0">
            <a:spAutoFit/>
          </a:bodyPr>
          <a:lstStyle/>
          <a:p>
            <a:pPr algn="ctr"/>
            <a:r>
              <a:rPr lang="cs-CZ" sz="2800" dirty="0" smtClean="0">
                <a:effectLst>
                  <a:outerShdw blurRad="38100" dist="38100" dir="2700000" algn="tl">
                    <a:srgbClr val="000000">
                      <a:alpha val="43137"/>
                    </a:srgbClr>
                  </a:outerShdw>
                </a:effectLst>
                <a:latin typeface="Bookman Old Style" pitchFamily="18" charset="0"/>
              </a:rPr>
              <a:t>Petr Stejskal</a:t>
            </a:r>
          </a:p>
          <a:p>
            <a:pPr algn="ctr"/>
            <a:r>
              <a:rPr lang="cs-CZ" sz="2000" dirty="0" smtClean="0">
                <a:latin typeface="Bookman Old Style" pitchFamily="18" charset="0"/>
              </a:rPr>
              <a:t>32 let</a:t>
            </a:r>
          </a:p>
          <a:p>
            <a:pPr algn="ctr"/>
            <a:r>
              <a:rPr lang="cs-CZ" sz="2000" dirty="0" smtClean="0">
                <a:latin typeface="Bookman Old Style" pitchFamily="18" charset="0"/>
              </a:rPr>
              <a:t>přišel z SK Roudnice </a:t>
            </a:r>
            <a:r>
              <a:rPr lang="cs-CZ" sz="2000" dirty="0" err="1" smtClean="0">
                <a:latin typeface="Bookman Old Style" pitchFamily="18" charset="0"/>
              </a:rPr>
              <a:t>n.L.</a:t>
            </a:r>
            <a:endParaRPr lang="cs-CZ" sz="1800" dirty="0" smtClean="0">
              <a:latin typeface="Bookman Old Style" pitchFamily="18" charset="0"/>
            </a:endParaRPr>
          </a:p>
        </p:txBody>
      </p:sp>
      <p:sp>
        <p:nvSpPr>
          <p:cNvPr id="12" name="TextovéPole 11"/>
          <p:cNvSpPr txBox="1"/>
          <p:nvPr/>
        </p:nvSpPr>
        <p:spPr>
          <a:xfrm>
            <a:off x="360016" y="5782643"/>
            <a:ext cx="4176463" cy="1138773"/>
          </a:xfrm>
          <a:prstGeom prst="rect">
            <a:avLst/>
          </a:prstGeom>
          <a:pattFill prst="plaid">
            <a:fgClr>
              <a:srgbClr val="F4FF67"/>
            </a:fgClr>
            <a:bgClr>
              <a:schemeClr val="bg1"/>
            </a:bgClr>
          </a:pattFill>
        </p:spPr>
        <p:txBody>
          <a:bodyPr wrap="square" rtlCol="0" anchor="ctr" anchorCtr="0">
            <a:spAutoFit/>
          </a:bodyPr>
          <a:lstStyle/>
          <a:p>
            <a:pPr algn="ctr"/>
            <a:r>
              <a:rPr lang="cs-CZ" sz="2800" dirty="0" smtClean="0">
                <a:effectLst>
                  <a:outerShdw blurRad="38100" dist="38100" dir="2700000" algn="tl">
                    <a:srgbClr val="000000">
                      <a:alpha val="43137"/>
                    </a:srgbClr>
                  </a:outerShdw>
                </a:effectLst>
                <a:latin typeface="Bookman Old Style" pitchFamily="18" charset="0"/>
              </a:rPr>
              <a:t>Lukáš Slavík</a:t>
            </a:r>
          </a:p>
          <a:p>
            <a:pPr algn="ctr"/>
            <a:r>
              <a:rPr lang="cs-CZ" sz="2000" dirty="0" smtClean="0">
                <a:latin typeface="Bookman Old Style" pitchFamily="18" charset="0"/>
              </a:rPr>
              <a:t>23 let</a:t>
            </a:r>
          </a:p>
          <a:p>
            <a:pPr algn="ctr"/>
            <a:r>
              <a:rPr lang="cs-CZ" sz="2000" dirty="0" smtClean="0">
                <a:latin typeface="Bookman Old Style" pitchFamily="18" charset="0"/>
              </a:rPr>
              <a:t>přišel z </a:t>
            </a:r>
            <a:r>
              <a:rPr lang="cs-CZ" sz="2000" dirty="0" err="1" smtClean="0">
                <a:latin typeface="Bookman Old Style" pitchFamily="18" charset="0"/>
              </a:rPr>
              <a:t>Podřipanu</a:t>
            </a:r>
            <a:r>
              <a:rPr lang="cs-CZ" sz="2000" dirty="0" smtClean="0">
                <a:latin typeface="Bookman Old Style" pitchFamily="18" charset="0"/>
              </a:rPr>
              <a:t> Rovné </a:t>
            </a:r>
            <a:endParaRPr lang="cs-CZ" sz="1800" dirty="0" smtClean="0">
              <a:latin typeface="Bookman Old Style" pitchFamily="18" charset="0"/>
            </a:endParaRPr>
          </a:p>
        </p:txBody>
      </p:sp>
      <p:pic>
        <p:nvPicPr>
          <p:cNvPr id="7" name="Obrázek 6"/>
          <p:cNvPicPr>
            <a:picLocks noChangeAspect="1"/>
          </p:cNvPicPr>
          <p:nvPr/>
        </p:nvPicPr>
        <p:blipFill>
          <a:blip r:embed="rId5"/>
          <a:stretch>
            <a:fillRect/>
          </a:stretch>
        </p:blipFill>
        <p:spPr>
          <a:xfrm>
            <a:off x="1749496" y="4123556"/>
            <a:ext cx="1142157" cy="1512000"/>
          </a:xfrm>
          <a:prstGeom prst="rect">
            <a:avLst/>
          </a:prstGeom>
          <a:ln w="34925">
            <a:solidFill>
              <a:srgbClr val="FFFF66"/>
            </a:solidFill>
          </a:ln>
        </p:spPr>
      </p:pic>
      <p:sp>
        <p:nvSpPr>
          <p:cNvPr id="9" name="Obdélník 8"/>
          <p:cNvSpPr/>
          <p:nvPr/>
        </p:nvSpPr>
        <p:spPr>
          <a:xfrm>
            <a:off x="5400576" y="163116"/>
            <a:ext cx="4752528" cy="4074962"/>
          </a:xfrm>
          <a:prstGeom prst="rect">
            <a:avLst/>
          </a:prstGeom>
          <a:ln w="34925">
            <a:solidFill>
              <a:schemeClr val="accent6">
                <a:lumMod val="75000"/>
              </a:schemeClr>
            </a:solidFill>
          </a:ln>
          <a:effectLst>
            <a:softEdge rad="127000"/>
          </a:effectLst>
          <a:scene3d>
            <a:camera prst="orthographicFront"/>
            <a:lightRig rig="threePt" dir="t"/>
          </a:scene3d>
          <a:sp3d/>
        </p:spPr>
        <p:txBody>
          <a:bodyPr wrap="square">
            <a:spAutoFit/>
          </a:bodyPr>
          <a:lstStyle/>
          <a:p>
            <a:pPr algn="ctr">
              <a:lnSpc>
                <a:spcPct val="107000"/>
              </a:lnSpc>
              <a:spcAft>
                <a:spcPts val="0"/>
              </a:spcAft>
            </a:pPr>
            <a:r>
              <a:rPr lang="cs-CZ" sz="2000" u="sng" dirty="0" smtClean="0">
                <a:ln w="12700">
                  <a:solidFill>
                    <a:srgbClr val="0033CC"/>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SK Štětí – SK Sokol Brozany</a:t>
            </a:r>
          </a:p>
          <a:p>
            <a:pPr algn="ctr">
              <a:lnSpc>
                <a:spcPct val="107000"/>
              </a:lnSpc>
              <a:spcAft>
                <a:spcPts val="0"/>
              </a:spcAft>
            </a:pPr>
            <a:r>
              <a:rPr lang="cs-CZ" sz="2000" u="sng" dirty="0" smtClean="0">
                <a:ln w="12700">
                  <a:solidFill>
                    <a:srgbClr val="0033CC"/>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1:3(1:1) </a:t>
            </a:r>
            <a:r>
              <a:rPr lang="cs-CZ" sz="1600" u="sng" dirty="0" smtClean="0">
                <a:ln w="12700">
                  <a:solidFill>
                    <a:srgbClr val="0033CC"/>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29.7.2017  turnaj Dobříň</a:t>
            </a:r>
            <a:endParaRPr lang="cs-CZ" sz="1400" u="sng" dirty="0" smtClean="0">
              <a:ln w="12700">
                <a:solidFill>
                  <a:srgbClr val="0033CC"/>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endParaRPr>
          </a:p>
          <a:p>
            <a:r>
              <a:rPr lang="cs-CZ" b="0" dirty="0">
                <a:latin typeface="Arial" panose="020B0604020202020204" pitchFamily="34" charset="0"/>
                <a:cs typeface="Arial" panose="020B0604020202020204" pitchFamily="34" charset="0"/>
              </a:rPr>
              <a:t>Vyrovnané utkání, které mělo svou kvalitu. V 1. poločase jsme si vypracovali více šancí než soupeř, ale chybělo více klidu a rozvahy v zakončení. Bránili jsme zodpovědně a soupeře  do větších šancí nepouštěli. Ani  v úvodu 2. části, kdy soupeř poslal na hřiště nové hráče, se obraz hry příliš nezměnil. Zlomila nás ale branka v 65. minutě. Stačilo malé zaváhání a Brozany šly do vedení. Od těchto chvil byl soupeř přeci jenom aktivnější i nebezpečnější. Projevilo se velké střídání na naší straně a </a:t>
            </a:r>
            <a:r>
              <a:rPr lang="cs-CZ" b="0" dirty="0" err="1">
                <a:latin typeface="Arial" panose="020B0604020202020204" pitchFamily="34" charset="0"/>
                <a:cs typeface="Arial" panose="020B0604020202020204" pitchFamily="34" charset="0"/>
              </a:rPr>
              <a:t>BrozAny</a:t>
            </a:r>
            <a:r>
              <a:rPr lang="cs-CZ" b="0" dirty="0">
                <a:latin typeface="Arial" panose="020B0604020202020204" pitchFamily="34" charset="0"/>
                <a:cs typeface="Arial" panose="020B0604020202020204" pitchFamily="34" charset="0"/>
              </a:rPr>
              <a:t> potvrdily kvalitu. Příležitost zahrát si dostala celá hráčská lavička a pro mnohé to byla velká fotbalová zkušenost. Za předvedený výkon zaslouží mužstvo pochvalu</a:t>
            </a:r>
            <a:r>
              <a:rPr lang="cs-CZ" b="0" dirty="0" smtClean="0">
                <a:latin typeface="Arial" panose="020B0604020202020204" pitchFamily="34" charset="0"/>
                <a:cs typeface="Arial" panose="020B0604020202020204" pitchFamily="34" charset="0"/>
              </a:rPr>
              <a:t>.</a:t>
            </a:r>
          </a:p>
          <a:p>
            <a:r>
              <a:rPr lang="cs-CZ" b="0" u="sng" dirty="0" smtClean="0">
                <a:latin typeface="Arial" panose="020B0604020202020204" pitchFamily="34" charset="0"/>
                <a:cs typeface="Arial" panose="020B0604020202020204" pitchFamily="34" charset="0"/>
              </a:rPr>
              <a:t>Sestava</a:t>
            </a:r>
            <a:r>
              <a:rPr lang="cs-CZ" b="0" u="sng" dirty="0">
                <a:latin typeface="Arial" panose="020B0604020202020204" pitchFamily="34" charset="0"/>
                <a:cs typeface="Arial" panose="020B0604020202020204" pitchFamily="34" charset="0"/>
              </a:rPr>
              <a:t>: </a:t>
            </a:r>
            <a:r>
              <a:rPr lang="cs-CZ" b="0" dirty="0">
                <a:latin typeface="Arial" panose="020B0604020202020204" pitchFamily="34" charset="0"/>
                <a:cs typeface="Arial" panose="020B0604020202020204" pitchFamily="34" charset="0"/>
              </a:rPr>
              <a:t>Gabriel(</a:t>
            </a:r>
            <a:r>
              <a:rPr lang="cs-CZ" b="0" dirty="0" err="1">
                <a:latin typeface="Arial" panose="020B0604020202020204" pitchFamily="34" charset="0"/>
                <a:cs typeface="Arial" panose="020B0604020202020204" pitchFamily="34" charset="0"/>
              </a:rPr>
              <a:t>M.Svoboda</a:t>
            </a:r>
            <a:r>
              <a:rPr lang="cs-CZ" b="0" dirty="0">
                <a:latin typeface="Arial" panose="020B0604020202020204" pitchFamily="34" charset="0"/>
                <a:cs typeface="Arial" panose="020B0604020202020204" pitchFamily="34" charset="0"/>
              </a:rPr>
              <a:t>)-</a:t>
            </a:r>
            <a:r>
              <a:rPr lang="cs-CZ" b="0" dirty="0" err="1">
                <a:latin typeface="Arial" panose="020B0604020202020204" pitchFamily="34" charset="0"/>
                <a:cs typeface="Arial" panose="020B0604020202020204" pitchFamily="34" charset="0"/>
              </a:rPr>
              <a:t>Čámský</a:t>
            </a:r>
            <a:r>
              <a:rPr lang="cs-CZ" b="0" dirty="0">
                <a:latin typeface="Arial" panose="020B0604020202020204" pitchFamily="34" charset="0"/>
                <a:cs typeface="Arial" panose="020B0604020202020204" pitchFamily="34" charset="0"/>
              </a:rPr>
              <a:t>, Vacek, </a:t>
            </a:r>
            <a:r>
              <a:rPr lang="cs-CZ" b="0" dirty="0" err="1">
                <a:latin typeface="Arial" panose="020B0604020202020204" pitchFamily="34" charset="0"/>
                <a:cs typeface="Arial" panose="020B0604020202020204" pitchFamily="34" charset="0"/>
              </a:rPr>
              <a:t>F,Svoboda</a:t>
            </a:r>
            <a:r>
              <a:rPr lang="cs-CZ" b="0" dirty="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Poráč</a:t>
            </a:r>
            <a:r>
              <a:rPr lang="cs-CZ" b="0" dirty="0" smtClean="0">
                <a:latin typeface="Arial" panose="020B0604020202020204" pitchFamily="34" charset="0"/>
                <a:cs typeface="Arial" panose="020B0604020202020204" pitchFamily="34" charset="0"/>
              </a:rPr>
              <a:t>-</a:t>
            </a:r>
          </a:p>
          <a:p>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Kucler</a:t>
            </a:r>
            <a:r>
              <a:rPr lang="cs-CZ" b="0" dirty="0">
                <a:latin typeface="Arial" panose="020B0604020202020204" pitchFamily="34" charset="0"/>
                <a:cs typeface="Arial" panose="020B0604020202020204" pitchFamily="34" charset="0"/>
              </a:rPr>
              <a:t>, Stejskal, Beruška, Vokoun-</a:t>
            </a:r>
          </a:p>
          <a:p>
            <a:r>
              <a:rPr lang="cs-CZ" b="0" dirty="0">
                <a:latin typeface="Arial" panose="020B0604020202020204" pitchFamily="34" charset="0"/>
                <a:cs typeface="Arial" panose="020B0604020202020204" pitchFamily="34" charset="0"/>
              </a:rPr>
              <a:t>               Slavík, Brandejs</a:t>
            </a:r>
          </a:p>
          <a:p>
            <a:r>
              <a:rPr lang="cs-CZ" b="0" u="sng" dirty="0">
                <a:latin typeface="Arial" panose="020B0604020202020204" pitchFamily="34" charset="0"/>
                <a:cs typeface="Arial" panose="020B0604020202020204" pitchFamily="34" charset="0"/>
              </a:rPr>
              <a:t>Střídající:</a:t>
            </a:r>
            <a:r>
              <a:rPr lang="cs-CZ" b="0" dirty="0">
                <a:latin typeface="Arial" panose="020B0604020202020204" pitchFamily="34" charset="0"/>
                <a:cs typeface="Arial" panose="020B0604020202020204" pitchFamily="34" charset="0"/>
              </a:rPr>
              <a:t> Horváth, </a:t>
            </a:r>
            <a:r>
              <a:rPr lang="cs-CZ" b="0" dirty="0" err="1">
                <a:latin typeface="Arial" panose="020B0604020202020204" pitchFamily="34" charset="0"/>
                <a:cs typeface="Arial" panose="020B0604020202020204" pitchFamily="34" charset="0"/>
              </a:rPr>
              <a:t>Feko</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J.Grepl</a:t>
            </a:r>
            <a:r>
              <a:rPr lang="cs-CZ" b="0" dirty="0">
                <a:latin typeface="Arial" panose="020B0604020202020204" pitchFamily="34" charset="0"/>
                <a:cs typeface="Arial" panose="020B0604020202020204" pitchFamily="34" charset="0"/>
              </a:rPr>
              <a:t>, Marek, Pilař</a:t>
            </a:r>
          </a:p>
          <a:p>
            <a:r>
              <a:rPr lang="cs-CZ" b="0" u="sng" dirty="0">
                <a:latin typeface="Arial" panose="020B0604020202020204" pitchFamily="34" charset="0"/>
                <a:cs typeface="Arial" panose="020B0604020202020204" pitchFamily="34" charset="0"/>
              </a:rPr>
              <a:t>Připraveni:</a:t>
            </a:r>
            <a:r>
              <a:rPr lang="cs-CZ" b="0" dirty="0">
                <a:latin typeface="Arial" panose="020B0604020202020204" pitchFamily="34" charset="0"/>
                <a:cs typeface="Arial" panose="020B0604020202020204" pitchFamily="34" charset="0"/>
              </a:rPr>
              <a:t> Šmidrkal, Mencl</a:t>
            </a:r>
          </a:p>
          <a:p>
            <a:r>
              <a:rPr lang="cs-CZ" b="0" u="sng" dirty="0">
                <a:latin typeface="Arial" panose="020B0604020202020204" pitchFamily="34" charset="0"/>
                <a:cs typeface="Arial" panose="020B0604020202020204" pitchFamily="34" charset="0"/>
              </a:rPr>
              <a:t>Trenér: </a:t>
            </a:r>
            <a:r>
              <a:rPr lang="cs-CZ" b="0" dirty="0" err="1">
                <a:latin typeface="Arial" panose="020B0604020202020204" pitchFamily="34" charset="0"/>
                <a:cs typeface="Arial" panose="020B0604020202020204" pitchFamily="34" charset="0"/>
              </a:rPr>
              <a:t>J.Ransdorf</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K.Zuna</a:t>
            </a:r>
            <a:r>
              <a:rPr lang="cs-CZ" b="0" dirty="0">
                <a:latin typeface="Arial" panose="020B0604020202020204" pitchFamily="34" charset="0"/>
                <a:cs typeface="Arial" panose="020B0604020202020204" pitchFamily="34" charset="0"/>
              </a:rPr>
              <a:t>  </a:t>
            </a:r>
            <a:r>
              <a:rPr lang="cs-CZ" b="0" u="sng" dirty="0">
                <a:latin typeface="Arial" panose="020B0604020202020204" pitchFamily="34" charset="0"/>
                <a:cs typeface="Arial" panose="020B0604020202020204" pitchFamily="34" charset="0"/>
              </a:rPr>
              <a:t>Vedoucí: </a:t>
            </a:r>
            <a:r>
              <a:rPr lang="cs-CZ" b="0" dirty="0" err="1">
                <a:latin typeface="Arial" panose="020B0604020202020204" pitchFamily="34" charset="0"/>
                <a:cs typeface="Arial" panose="020B0604020202020204" pitchFamily="34" charset="0"/>
              </a:rPr>
              <a:t>J.Havner</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Rozhodčí:</a:t>
            </a:r>
            <a:r>
              <a:rPr lang="cs-CZ" b="0" dirty="0">
                <a:latin typeface="Arial" panose="020B0604020202020204" pitchFamily="34" charset="0"/>
                <a:cs typeface="Arial" panose="020B0604020202020204" pitchFamily="34" charset="0"/>
              </a:rPr>
              <a:t> Vlašič-</a:t>
            </a:r>
            <a:r>
              <a:rPr lang="cs-CZ" b="0" dirty="0" err="1">
                <a:latin typeface="Arial" panose="020B0604020202020204" pitchFamily="34" charset="0"/>
                <a:cs typeface="Arial" panose="020B0604020202020204" pitchFamily="34" charset="0"/>
              </a:rPr>
              <a:t>Prágl</a:t>
            </a:r>
            <a:endParaRPr lang="cs-CZ" b="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6"/>
          <a:stretch>
            <a:fillRect/>
          </a:stretch>
        </p:blipFill>
        <p:spPr>
          <a:xfrm>
            <a:off x="5506927" y="4611188"/>
            <a:ext cx="4323647" cy="2160000"/>
          </a:xfrm>
          <a:prstGeom prst="rect">
            <a:avLst/>
          </a:prstGeom>
          <a:ln w="41275">
            <a:solidFill>
              <a:srgbClr val="92D05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49" name="TextovéPole 48"/>
          <p:cNvSpPr txBox="1"/>
          <p:nvPr/>
        </p:nvSpPr>
        <p:spPr>
          <a:xfrm>
            <a:off x="5314701" y="2604998"/>
            <a:ext cx="4694387" cy="1446550"/>
          </a:xfrm>
          <a:prstGeom prst="rect">
            <a:avLst/>
          </a:prstGeom>
          <a:pattFill prst="plaid">
            <a:fgClr>
              <a:srgbClr val="00FFFF"/>
            </a:fgClr>
            <a:bgClr>
              <a:schemeClr val="bg1"/>
            </a:bgClr>
          </a:pattFill>
        </p:spPr>
        <p:txBody>
          <a:bodyPr wrap="square" rtlCol="0" anchor="ctr" anchorCtr="0">
            <a:spAutoFit/>
          </a:bodyPr>
          <a:lstStyle/>
          <a:p>
            <a:pPr algn="ctr"/>
            <a:r>
              <a:rPr lang="cs-CZ" sz="2800" dirty="0" smtClean="0">
                <a:effectLst>
                  <a:outerShdw blurRad="38100" dist="38100" dir="2700000" algn="tl">
                    <a:srgbClr val="000000">
                      <a:alpha val="43137"/>
                    </a:srgbClr>
                  </a:outerShdw>
                </a:effectLst>
                <a:latin typeface="Bookman Old Style" pitchFamily="18" charset="0"/>
              </a:rPr>
              <a:t>František Svoboda</a:t>
            </a:r>
          </a:p>
          <a:p>
            <a:pPr algn="ctr"/>
            <a:r>
              <a:rPr lang="cs-CZ" sz="2000" dirty="0" smtClean="0">
                <a:latin typeface="Bookman Old Style" pitchFamily="18" charset="0"/>
              </a:rPr>
              <a:t>27 let</a:t>
            </a:r>
          </a:p>
          <a:p>
            <a:pPr algn="ctr"/>
            <a:r>
              <a:rPr lang="cs-CZ" sz="2000" dirty="0" smtClean="0">
                <a:latin typeface="Bookman Old Style" pitchFamily="18" charset="0"/>
              </a:rPr>
              <a:t>přišel z Mosteckého </a:t>
            </a:r>
            <a:r>
              <a:rPr lang="cs-CZ" sz="2000" dirty="0" err="1" smtClean="0">
                <a:latin typeface="Bookman Old Style" pitchFamily="18" charset="0"/>
              </a:rPr>
              <a:t>fotbalového.klubu</a:t>
            </a:r>
            <a:endParaRPr lang="cs-CZ" sz="1800" dirty="0" smtClean="0">
              <a:latin typeface="Bookman Old Style" pitchFamily="18" charset="0"/>
            </a:endParaRPr>
          </a:p>
        </p:txBody>
      </p:sp>
      <p:pic>
        <p:nvPicPr>
          <p:cNvPr id="50" name="Obrázek 49"/>
          <p:cNvPicPr>
            <a:picLocks noChangeAspect="1"/>
          </p:cNvPicPr>
          <p:nvPr/>
        </p:nvPicPr>
        <p:blipFill>
          <a:blip r:embed="rId41"/>
          <a:stretch>
            <a:fillRect/>
          </a:stretch>
        </p:blipFill>
        <p:spPr>
          <a:xfrm>
            <a:off x="6822728" y="919372"/>
            <a:ext cx="1180488" cy="1548000"/>
          </a:xfrm>
          <a:prstGeom prst="rect">
            <a:avLst/>
          </a:prstGeom>
          <a:ln w="34925">
            <a:solidFill>
              <a:srgbClr val="FFFF66"/>
            </a:solidFill>
          </a:ln>
        </p:spPr>
      </p:pic>
      <p:sp>
        <p:nvSpPr>
          <p:cNvPr id="51" name="TextovéPole 50"/>
          <p:cNvSpPr txBox="1"/>
          <p:nvPr/>
        </p:nvSpPr>
        <p:spPr>
          <a:xfrm>
            <a:off x="5270463" y="5779740"/>
            <a:ext cx="4694387" cy="1138773"/>
          </a:xfrm>
          <a:prstGeom prst="rect">
            <a:avLst/>
          </a:prstGeom>
          <a:pattFill prst="plaid">
            <a:fgClr>
              <a:srgbClr val="00FFFF"/>
            </a:fgClr>
            <a:bgClr>
              <a:schemeClr val="bg1"/>
            </a:bgClr>
          </a:pattFill>
        </p:spPr>
        <p:txBody>
          <a:bodyPr wrap="square" rtlCol="0" anchor="ctr" anchorCtr="0">
            <a:spAutoFit/>
          </a:bodyPr>
          <a:lstStyle/>
          <a:p>
            <a:pPr algn="ctr"/>
            <a:r>
              <a:rPr lang="cs-CZ" sz="2800" dirty="0" smtClean="0">
                <a:effectLst>
                  <a:outerShdw blurRad="38100" dist="38100" dir="2700000" algn="tl">
                    <a:srgbClr val="000000">
                      <a:alpha val="43137"/>
                    </a:srgbClr>
                  </a:outerShdw>
                </a:effectLst>
                <a:latin typeface="Bookman Old Style" pitchFamily="18" charset="0"/>
              </a:rPr>
              <a:t>Marek Faust</a:t>
            </a:r>
          </a:p>
          <a:p>
            <a:pPr algn="ctr"/>
            <a:r>
              <a:rPr lang="cs-CZ" sz="2000" dirty="0" smtClean="0">
                <a:latin typeface="Bookman Old Style" pitchFamily="18" charset="0"/>
              </a:rPr>
              <a:t>25 let</a:t>
            </a:r>
          </a:p>
          <a:p>
            <a:pPr algn="ctr"/>
            <a:r>
              <a:rPr lang="cs-CZ" sz="2000" dirty="0" smtClean="0">
                <a:latin typeface="Bookman Old Style" pitchFamily="18" charset="0"/>
              </a:rPr>
              <a:t>přišel z FK Litoměřicka</a:t>
            </a:r>
            <a:endParaRPr lang="cs-CZ" sz="1800" dirty="0" smtClean="0">
              <a:latin typeface="Bookman Old Style" pitchFamily="18" charset="0"/>
            </a:endParaRPr>
          </a:p>
        </p:txBody>
      </p:sp>
      <p:pic>
        <p:nvPicPr>
          <p:cNvPr id="5" name="Obrázek 4"/>
          <p:cNvPicPr>
            <a:picLocks noChangeAspect="1"/>
          </p:cNvPicPr>
          <p:nvPr/>
        </p:nvPicPr>
        <p:blipFill>
          <a:blip r:embed="rId42"/>
          <a:stretch>
            <a:fillRect/>
          </a:stretch>
        </p:blipFill>
        <p:spPr>
          <a:xfrm>
            <a:off x="6851302" y="4195732"/>
            <a:ext cx="1153602" cy="1512000"/>
          </a:xfrm>
          <a:prstGeom prst="rect">
            <a:avLst/>
          </a:prstGeom>
          <a:ln w="28575">
            <a:solidFill>
              <a:srgbClr val="FFFF66"/>
            </a:solidFill>
          </a:ln>
        </p:spPr>
      </p:pic>
      <p:sp>
        <p:nvSpPr>
          <p:cNvPr id="54" name="Obdélník 53"/>
          <p:cNvSpPr/>
          <p:nvPr/>
        </p:nvSpPr>
        <p:spPr>
          <a:xfrm>
            <a:off x="5098676" y="163116"/>
            <a:ext cx="4866173" cy="584775"/>
          </a:xfrm>
          <a:prstGeom prst="rect">
            <a:avLst/>
          </a:prstGeom>
          <a:blipFill>
            <a:blip r:embed="rId43"/>
            <a:tile tx="0" ty="0" sx="100000" sy="100000" flip="none" algn="tl"/>
          </a:blipFill>
          <a:ln w="76200">
            <a:solidFill>
              <a:srgbClr val="99E34F"/>
            </a:solidFill>
            <a:prstDash val="dash"/>
          </a:ln>
        </p:spPr>
        <p:txBody>
          <a:bodyPr wrap="square" lIns="91440" tIns="45720" rIns="91440" bIns="45720">
            <a:spAutoFit/>
          </a:bodyPr>
          <a:lstStyle/>
          <a:p>
            <a:pPr algn="ctr"/>
            <a:r>
              <a:rPr lang="cs-CZ" sz="3200" b="1" cap="none" spc="0" dirty="0" smtClean="0">
                <a:ln w="9525">
                  <a:solidFill>
                    <a:schemeClr val="bg1"/>
                  </a:solidFill>
                  <a:prstDash val="solid"/>
                </a:ln>
                <a:solidFill>
                  <a:srgbClr val="FF6699"/>
                </a:solidFill>
                <a:effectLst>
                  <a:outerShdw blurRad="12700" dist="38100" dir="2700000" algn="tl" rotWithShape="0">
                    <a:schemeClr val="accent5">
                      <a:lumMod val="60000"/>
                      <a:lumOff val="40000"/>
                    </a:schemeClr>
                  </a:outerShdw>
                </a:effectLst>
              </a:rPr>
              <a:t>Noví hráči SK Štětí</a:t>
            </a:r>
            <a:endParaRPr lang="cs-CZ" sz="3200" b="1" cap="none" spc="0" dirty="0">
              <a:ln w="9525">
                <a:solidFill>
                  <a:schemeClr val="bg1"/>
                </a:solidFill>
                <a:prstDash val="solid"/>
              </a:ln>
              <a:solidFill>
                <a:srgbClr val="FF6699"/>
              </a:solidFill>
              <a:effectLst>
                <a:outerShdw blurRad="12700" dist="38100" dir="2700000" algn="tl" rotWithShape="0">
                  <a:schemeClr val="accent5">
                    <a:lumMod val="60000"/>
                    <a:lumOff val="40000"/>
                  </a:schemeClr>
                </a:outerShdw>
              </a:effectLst>
            </a:endParaRPr>
          </a:p>
        </p:txBody>
      </p:sp>
      <p:sp>
        <p:nvSpPr>
          <p:cNvPr id="52" name="Obdélník 51"/>
          <p:cNvSpPr/>
          <p:nvPr/>
        </p:nvSpPr>
        <p:spPr>
          <a:xfrm>
            <a:off x="71984" y="3331468"/>
            <a:ext cx="4392488" cy="3415102"/>
          </a:xfrm>
          <a:prstGeom prst="rect">
            <a:avLst/>
          </a:prstGeom>
          <a:ln w="34925">
            <a:solidFill>
              <a:schemeClr val="accent6">
                <a:lumMod val="75000"/>
              </a:schemeClr>
            </a:solidFill>
          </a:ln>
          <a:effectLst>
            <a:softEdge rad="127000"/>
          </a:effectLst>
          <a:scene3d>
            <a:camera prst="orthographicFront"/>
            <a:lightRig rig="threePt" dir="t"/>
          </a:scene3d>
          <a:sp3d/>
        </p:spPr>
        <p:txBody>
          <a:bodyPr wrap="square">
            <a:spAutoFit/>
          </a:bodyPr>
          <a:lstStyle/>
          <a:p>
            <a:pPr algn="ctr">
              <a:lnSpc>
                <a:spcPct val="107000"/>
              </a:lnSpc>
              <a:spcAft>
                <a:spcPts val="0"/>
              </a:spcAft>
            </a:pPr>
            <a:r>
              <a:rPr lang="cs-CZ" sz="2000" u="sng" dirty="0">
                <a:ln>
                  <a:solidFill>
                    <a:srgbClr val="FF00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SK Štětí – FK Litoměřicko B</a:t>
            </a:r>
            <a:endParaRPr lang="cs-CZ" sz="2000" dirty="0">
              <a:ln>
                <a:solidFill>
                  <a:srgbClr val="FF00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endParaRPr>
          </a:p>
          <a:p>
            <a:pPr algn="ctr">
              <a:lnSpc>
                <a:spcPct val="107000"/>
              </a:lnSpc>
              <a:spcAft>
                <a:spcPts val="0"/>
              </a:spcAft>
            </a:pPr>
            <a:r>
              <a:rPr lang="cs-CZ" sz="2000" u="sng" dirty="0">
                <a:ln>
                  <a:solidFill>
                    <a:srgbClr val="FF00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3:2(3:0) </a:t>
            </a:r>
            <a:r>
              <a:rPr lang="cs-CZ" sz="1600" u="sng" dirty="0">
                <a:ln>
                  <a:solidFill>
                    <a:srgbClr val="FF00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22. 7.2017  </a:t>
            </a:r>
            <a:endParaRPr lang="cs-CZ" sz="1600" u="sng" dirty="0" smtClean="0">
              <a:ln>
                <a:solidFill>
                  <a:srgbClr val="FF00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endParaRPr>
          </a:p>
          <a:p>
            <a:pPr algn="ctr">
              <a:lnSpc>
                <a:spcPct val="107000"/>
              </a:lnSpc>
              <a:spcAft>
                <a:spcPts val="0"/>
              </a:spcAft>
            </a:pPr>
            <a:r>
              <a:rPr lang="cs-CZ" sz="1600" u="sng" dirty="0" smtClean="0">
                <a:ln>
                  <a:solidFill>
                    <a:srgbClr val="FF00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turnaj Dobříň 2.kolo</a:t>
            </a:r>
          </a:p>
          <a:p>
            <a:pPr algn="just"/>
            <a:r>
              <a:rPr lang="cs-CZ" b="0" dirty="0" smtClean="0">
                <a:latin typeface="Arial" panose="020B0604020202020204" pitchFamily="34" charset="0"/>
                <a:cs typeface="Arial" panose="020B0604020202020204" pitchFamily="34" charset="0"/>
              </a:rPr>
              <a:t>Utkání </a:t>
            </a:r>
            <a:r>
              <a:rPr lang="cs-CZ" b="0" dirty="0" err="1" smtClean="0">
                <a:latin typeface="Arial" panose="020B0604020202020204" pitchFamily="34" charset="0"/>
                <a:cs typeface="Arial" panose="020B0604020202020204" pitchFamily="34" charset="0"/>
              </a:rPr>
              <a:t>brankově</a:t>
            </a:r>
            <a:r>
              <a:rPr lang="cs-CZ" b="0" dirty="0" smtClean="0">
                <a:latin typeface="Arial" panose="020B0604020202020204" pitchFamily="34" charset="0"/>
                <a:cs typeface="Arial" panose="020B0604020202020204" pitchFamily="34" charset="0"/>
              </a:rPr>
              <a:t> rozdílných poločasů. V tom 1. jsme získali 3. brankový náskok, když se 2 brankami blýsknul Vokoun. Ve 2. časti jsme polevili a soupeř po 2 zbytečných penaltách snížil na konečných 2:3  z jeho pohledu, když jsme se v závěru museli strachovat o vítězství. </a:t>
            </a:r>
          </a:p>
          <a:p>
            <a:r>
              <a:rPr lang="cs-CZ" b="0" u="sng" dirty="0" smtClean="0">
                <a:latin typeface="Arial" panose="020B0604020202020204" pitchFamily="34" charset="0"/>
                <a:cs typeface="Arial" panose="020B0604020202020204" pitchFamily="34" charset="0"/>
              </a:rPr>
              <a:t>Branky</a:t>
            </a:r>
            <a:r>
              <a:rPr lang="cs-CZ" b="0" u="sng" dirty="0">
                <a:latin typeface="Arial" panose="020B0604020202020204" pitchFamily="34" charset="0"/>
                <a:cs typeface="Arial" panose="020B0604020202020204" pitchFamily="34" charset="0"/>
              </a:rPr>
              <a:t>:</a:t>
            </a:r>
            <a:r>
              <a:rPr lang="cs-CZ" b="0" dirty="0">
                <a:latin typeface="Arial" panose="020B0604020202020204" pitchFamily="34" charset="0"/>
                <a:cs typeface="Arial" panose="020B0604020202020204" pitchFamily="34" charset="0"/>
              </a:rPr>
              <a:t>  Vokoun 2,  </a:t>
            </a:r>
            <a:r>
              <a:rPr lang="cs-CZ" b="0" dirty="0" err="1">
                <a:latin typeface="Arial" panose="020B0604020202020204" pitchFamily="34" charset="0"/>
                <a:cs typeface="Arial" panose="020B0604020202020204" pitchFamily="34" charset="0"/>
              </a:rPr>
              <a:t>P.Stejskal</a:t>
            </a:r>
            <a:r>
              <a:rPr lang="cs-CZ" b="0" dirty="0">
                <a:latin typeface="Arial" panose="020B0604020202020204" pitchFamily="34" charset="0"/>
                <a:cs typeface="Arial" panose="020B0604020202020204" pitchFamily="34" charset="0"/>
              </a:rPr>
              <a:t> 1 z penalty</a:t>
            </a:r>
          </a:p>
          <a:p>
            <a:r>
              <a:rPr lang="cs-CZ" b="0" u="sng" dirty="0" smtClean="0">
                <a:latin typeface="Arial" panose="020B0604020202020204" pitchFamily="34" charset="0"/>
                <a:cs typeface="Arial" panose="020B0604020202020204" pitchFamily="34" charset="0"/>
              </a:rPr>
              <a:t>Sestava:</a:t>
            </a:r>
            <a:r>
              <a:rPr lang="cs-CZ" b="0" dirty="0" smtClean="0">
                <a:latin typeface="Arial" panose="020B0604020202020204" pitchFamily="34" charset="0"/>
                <a:cs typeface="Arial" panose="020B0604020202020204" pitchFamily="34" charset="0"/>
              </a:rPr>
              <a:t> Gabriel-</a:t>
            </a:r>
            <a:r>
              <a:rPr lang="cs-CZ" b="0" dirty="0" err="1" smtClean="0">
                <a:latin typeface="Arial" panose="020B0604020202020204" pitchFamily="34" charset="0"/>
                <a:cs typeface="Arial" panose="020B0604020202020204" pitchFamily="34" charset="0"/>
              </a:rPr>
              <a:t>Čámský</a:t>
            </a:r>
            <a:r>
              <a:rPr lang="cs-CZ" b="0" dirty="0">
                <a:latin typeface="Arial" panose="020B0604020202020204" pitchFamily="34" charset="0"/>
                <a:cs typeface="Arial" panose="020B0604020202020204" pitchFamily="34" charset="0"/>
              </a:rPr>
              <a:t>, Svoboda, Vacek, </a:t>
            </a:r>
            <a:r>
              <a:rPr lang="cs-CZ" b="0" dirty="0" err="1">
                <a:latin typeface="Arial" panose="020B0604020202020204" pitchFamily="34" charset="0"/>
                <a:cs typeface="Arial" panose="020B0604020202020204" pitchFamily="34" charset="0"/>
              </a:rPr>
              <a:t>Poráč-Kucler</a:t>
            </a:r>
            <a:r>
              <a:rPr lang="cs-CZ" b="0" dirty="0">
                <a:latin typeface="Arial" panose="020B0604020202020204" pitchFamily="34" charset="0"/>
                <a:cs typeface="Arial" panose="020B0604020202020204" pitchFamily="34" charset="0"/>
              </a:rPr>
              <a:t>, </a:t>
            </a:r>
            <a:endParaRPr lang="cs-CZ" b="0" dirty="0" smtClean="0">
              <a:latin typeface="Arial" panose="020B0604020202020204" pitchFamily="34" charset="0"/>
              <a:cs typeface="Arial" panose="020B0604020202020204" pitchFamily="34" charset="0"/>
            </a:endParaRPr>
          </a:p>
          <a:p>
            <a:r>
              <a:rPr lang="cs-CZ" b="0" dirty="0" smtClean="0">
                <a:latin typeface="Arial" panose="020B0604020202020204" pitchFamily="34" charset="0"/>
                <a:cs typeface="Arial" panose="020B0604020202020204" pitchFamily="34" charset="0"/>
              </a:rPr>
              <a:t>                Beruška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P.Stejskal</a:t>
            </a:r>
            <a:r>
              <a:rPr lang="cs-CZ" b="0" dirty="0">
                <a:latin typeface="Arial" panose="020B0604020202020204" pitchFamily="34" charset="0"/>
                <a:cs typeface="Arial" panose="020B0604020202020204" pitchFamily="34" charset="0"/>
              </a:rPr>
              <a:t>, Vokoun-Slavík, Pilař</a:t>
            </a:r>
          </a:p>
          <a:p>
            <a:r>
              <a:rPr lang="cs-CZ" b="0" u="sng" dirty="0">
                <a:latin typeface="Arial" panose="020B0604020202020204" pitchFamily="34" charset="0"/>
                <a:cs typeface="Arial" panose="020B0604020202020204" pitchFamily="34" charset="0"/>
              </a:rPr>
              <a:t>Střídající:</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Balaštík</a:t>
            </a:r>
            <a:r>
              <a:rPr lang="cs-CZ" b="0" dirty="0">
                <a:latin typeface="Arial" panose="020B0604020202020204" pitchFamily="34" charset="0"/>
                <a:cs typeface="Arial" panose="020B0604020202020204" pitchFamily="34" charset="0"/>
              </a:rPr>
              <a:t>, Marek, </a:t>
            </a:r>
            <a:r>
              <a:rPr lang="cs-CZ" b="0" dirty="0" err="1">
                <a:latin typeface="Arial" panose="020B0604020202020204" pitchFamily="34" charset="0"/>
                <a:cs typeface="Arial" panose="020B0604020202020204" pitchFamily="34" charset="0"/>
              </a:rPr>
              <a:t>Feko</a:t>
            </a:r>
            <a:r>
              <a:rPr lang="cs-CZ" b="0" dirty="0">
                <a:latin typeface="Arial" panose="020B0604020202020204" pitchFamily="34" charset="0"/>
                <a:cs typeface="Arial" panose="020B0604020202020204" pitchFamily="34" charset="0"/>
              </a:rPr>
              <a:t>, Jan Grepl, Brandejs</a:t>
            </a:r>
          </a:p>
          <a:p>
            <a:r>
              <a:rPr lang="cs-CZ" b="0" u="sng" dirty="0">
                <a:latin typeface="Arial" panose="020B0604020202020204" pitchFamily="34" charset="0"/>
                <a:cs typeface="Arial" panose="020B0604020202020204" pitchFamily="34" charset="0"/>
              </a:rPr>
              <a:t>Připraveni:</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M.Šmidrkal</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Trenéři:</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J.Ransdorf</a:t>
            </a:r>
            <a:r>
              <a:rPr lang="cs-CZ" b="0" dirty="0">
                <a:latin typeface="Arial" panose="020B0604020202020204" pitchFamily="34" charset="0"/>
                <a:cs typeface="Arial" panose="020B0604020202020204" pitchFamily="34" charset="0"/>
              </a:rPr>
              <a:t>, K. Zuna</a:t>
            </a:r>
          </a:p>
          <a:p>
            <a:r>
              <a:rPr lang="cs-CZ" b="0" u="sng" dirty="0">
                <a:latin typeface="Arial" panose="020B0604020202020204" pitchFamily="34" charset="0"/>
                <a:cs typeface="Arial" panose="020B0604020202020204" pitchFamily="34" charset="0"/>
              </a:rPr>
              <a:t>Vedoucí:</a:t>
            </a:r>
            <a:r>
              <a:rPr lang="cs-CZ" b="0" dirty="0">
                <a:latin typeface="Arial" panose="020B0604020202020204" pitchFamily="34" charset="0"/>
                <a:cs typeface="Arial" panose="020B0604020202020204" pitchFamily="34" charset="0"/>
              </a:rPr>
              <a:t> J. </a:t>
            </a:r>
            <a:r>
              <a:rPr lang="cs-CZ" b="0" dirty="0" err="1">
                <a:latin typeface="Arial" panose="020B0604020202020204" pitchFamily="34" charset="0"/>
                <a:cs typeface="Arial" panose="020B0604020202020204" pitchFamily="34" charset="0"/>
              </a:rPr>
              <a:t>Havner</a:t>
            </a:r>
            <a:r>
              <a:rPr lang="cs-CZ" b="0" dirty="0">
                <a:latin typeface="Arial" panose="020B0604020202020204" pitchFamily="34" charset="0"/>
                <a:cs typeface="Arial" panose="020B0604020202020204" pitchFamily="34" charset="0"/>
              </a:rPr>
              <a:t>  </a:t>
            </a:r>
            <a:r>
              <a:rPr lang="cs-CZ" b="0" u="sng" dirty="0">
                <a:latin typeface="Arial" panose="020B0604020202020204" pitchFamily="34" charset="0"/>
                <a:cs typeface="Arial" panose="020B0604020202020204" pitchFamily="34" charset="0"/>
              </a:rPr>
              <a:t>Masér:</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K.Zuna</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Rozhodčí:</a:t>
            </a:r>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Vlašič-</a:t>
            </a:r>
            <a:r>
              <a:rPr lang="cs-CZ" b="0" dirty="0" err="1" smtClean="0">
                <a:latin typeface="Arial" panose="020B0604020202020204" pitchFamily="34" charset="0"/>
                <a:cs typeface="Arial" panose="020B0604020202020204" pitchFamily="34" charset="0"/>
              </a:rPr>
              <a:t>Prágl</a:t>
            </a:r>
            <a:r>
              <a:rPr lang="cs-CZ" b="0" dirty="0" smtClean="0">
                <a:latin typeface="Arial" panose="020B0604020202020204" pitchFamily="34" charset="0"/>
                <a:cs typeface="Arial" panose="020B0604020202020204" pitchFamily="34" charset="0"/>
              </a:rPr>
              <a:t> </a:t>
            </a:r>
            <a:endParaRPr lang="cs-CZ"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3" name="Obrázek 52"/>
          <p:cNvPicPr>
            <a:picLocks noChangeAspect="1"/>
          </p:cNvPicPr>
          <p:nvPr/>
        </p:nvPicPr>
        <p:blipFill>
          <a:blip r:embed="rId44"/>
          <a:stretch>
            <a:fillRect/>
          </a:stretch>
        </p:blipFill>
        <p:spPr>
          <a:xfrm>
            <a:off x="143993" y="307132"/>
            <a:ext cx="4320479" cy="2880320"/>
          </a:xfrm>
          <a:prstGeom prst="rect">
            <a:avLst/>
          </a:prstGeom>
        </p:spPr>
      </p:pic>
      <p:pic>
        <p:nvPicPr>
          <p:cNvPr id="55" name="Obrázek 54"/>
          <p:cNvPicPr>
            <a:picLocks noChangeAspect="1"/>
          </p:cNvPicPr>
          <p:nvPr/>
        </p:nvPicPr>
        <p:blipFill>
          <a:blip r:embed="rId45"/>
          <a:stretch>
            <a:fillRect/>
          </a:stretch>
        </p:blipFill>
        <p:spPr>
          <a:xfrm>
            <a:off x="3852231" y="6228972"/>
            <a:ext cx="396217" cy="397680"/>
          </a:xfrm>
          <a:prstGeom prst="rect">
            <a:avLst/>
          </a:prstGeom>
        </p:spPr>
      </p:pic>
      <p:pic>
        <p:nvPicPr>
          <p:cNvPr id="56" name="Picture 2"/>
          <p:cNvPicPr>
            <a:picLocks noChangeAspect="1" noChangeArrowheads="1"/>
          </p:cNvPicPr>
          <p:nvPr/>
        </p:nvPicPr>
        <p:blipFill>
          <a:blip r:embed="rId46" cstate="print"/>
          <a:srcRect/>
          <a:stretch>
            <a:fillRect/>
          </a:stretch>
        </p:blipFill>
        <p:spPr bwMode="auto">
          <a:xfrm>
            <a:off x="2890595" y="6228972"/>
            <a:ext cx="392325" cy="39768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0" name="TextovéPole 9"/>
          <p:cNvSpPr txBox="1"/>
          <p:nvPr/>
        </p:nvSpPr>
        <p:spPr>
          <a:xfrm>
            <a:off x="71984" y="2984783"/>
            <a:ext cx="4694387" cy="1138773"/>
          </a:xfrm>
          <a:prstGeom prst="rect">
            <a:avLst/>
          </a:prstGeom>
          <a:pattFill prst="solidDmnd">
            <a:fgClr>
              <a:srgbClr val="FFFF99"/>
            </a:fgClr>
            <a:bgClr>
              <a:schemeClr val="accent5">
                <a:lumMod val="20000"/>
                <a:lumOff val="80000"/>
              </a:schemeClr>
            </a:bgClr>
          </a:pattFill>
        </p:spPr>
        <p:txBody>
          <a:bodyPr wrap="square" rtlCol="0" anchor="ctr" anchorCtr="0">
            <a:spAutoFit/>
          </a:bodyPr>
          <a:lstStyle/>
          <a:p>
            <a:pPr algn="ctr"/>
            <a:r>
              <a:rPr lang="cs-CZ" sz="2800" dirty="0" smtClean="0">
                <a:solidFill>
                  <a:schemeClr val="accent6">
                    <a:lumMod val="75000"/>
                  </a:schemeClr>
                </a:solidFill>
                <a:effectLst>
                  <a:outerShdw blurRad="38100" dist="38100" dir="2700000" algn="tl">
                    <a:srgbClr val="000000">
                      <a:alpha val="43137"/>
                    </a:srgbClr>
                  </a:outerShdw>
                </a:effectLst>
                <a:latin typeface="Bookman Old Style" pitchFamily="18" charset="0"/>
              </a:rPr>
              <a:t>David Brandejs</a:t>
            </a:r>
          </a:p>
          <a:p>
            <a:pPr algn="ctr"/>
            <a:r>
              <a:rPr lang="cs-CZ" sz="2000" dirty="0" smtClean="0">
                <a:solidFill>
                  <a:schemeClr val="accent6">
                    <a:lumMod val="75000"/>
                  </a:schemeClr>
                </a:solidFill>
                <a:latin typeface="Bookman Old Style" pitchFamily="18" charset="0"/>
              </a:rPr>
              <a:t>28 let</a:t>
            </a:r>
          </a:p>
          <a:p>
            <a:pPr algn="ctr"/>
            <a:r>
              <a:rPr lang="cs-CZ" sz="2000" dirty="0" smtClean="0">
                <a:solidFill>
                  <a:schemeClr val="accent6">
                    <a:lumMod val="75000"/>
                  </a:schemeClr>
                </a:solidFill>
                <a:latin typeface="Bookman Old Style" pitchFamily="18" charset="0"/>
              </a:rPr>
              <a:t>přišel z SK Sokolu Brozany</a:t>
            </a:r>
            <a:endParaRPr lang="cs-CZ" sz="1800" dirty="0" smtClean="0">
              <a:solidFill>
                <a:schemeClr val="accent6">
                  <a:lumMod val="75000"/>
                </a:schemeClr>
              </a:solidFill>
              <a:latin typeface="Bookman Old Style" pitchFamily="18" charset="0"/>
            </a:endParaRPr>
          </a:p>
        </p:txBody>
      </p:sp>
      <p:pic>
        <p:nvPicPr>
          <p:cNvPr id="12" name="Obrázek 11"/>
          <p:cNvPicPr>
            <a:picLocks noChangeAspect="1"/>
          </p:cNvPicPr>
          <p:nvPr/>
        </p:nvPicPr>
        <p:blipFill>
          <a:blip r:embed="rId3"/>
          <a:stretch>
            <a:fillRect/>
          </a:stretch>
        </p:blipFill>
        <p:spPr>
          <a:xfrm>
            <a:off x="1699626" y="1279412"/>
            <a:ext cx="1172056" cy="1548000"/>
          </a:xfrm>
          <a:prstGeom prst="rect">
            <a:avLst/>
          </a:prstGeom>
          <a:ln w="34925">
            <a:solidFill>
              <a:srgbClr val="FFFF66"/>
            </a:solidFill>
          </a:ln>
        </p:spPr>
      </p:pic>
      <p:sp>
        <p:nvSpPr>
          <p:cNvPr id="14" name="TextovéPole 13"/>
          <p:cNvSpPr txBox="1"/>
          <p:nvPr/>
        </p:nvSpPr>
        <p:spPr>
          <a:xfrm>
            <a:off x="71984" y="4366870"/>
            <a:ext cx="4608512" cy="2492990"/>
          </a:xfrm>
          <a:prstGeom prst="rect">
            <a:avLst/>
          </a:prstGeom>
          <a:blipFill>
            <a:blip r:embed="rId4"/>
            <a:stretch>
              <a:fillRect/>
            </a:stretch>
          </a:blipFill>
          <a:ln w="63500" cmpd="sng">
            <a:solidFill>
              <a:srgbClr val="BECF97"/>
            </a:solidFill>
            <a:prstDash val="dash"/>
          </a:ln>
        </p:spPr>
        <p:txBody>
          <a:bodyPr wrap="square" rtlCol="0">
            <a:spAutoFit/>
          </a:bodyPr>
          <a:lstStyle/>
          <a:p>
            <a:pPr algn="ctr"/>
            <a:r>
              <a:rPr lang="cs-CZ" sz="2400" u="sng" dirty="0" smtClean="0">
                <a:latin typeface="Georgia" panose="02040502050405020303" pitchFamily="18" charset="0"/>
              </a:rPr>
              <a:t>Přestupy hráčů do jiných oddílů</a:t>
            </a:r>
          </a:p>
          <a:p>
            <a:r>
              <a:rPr lang="cs-CZ" sz="1800" b="0" dirty="0">
                <a:latin typeface="Britannic Bold" panose="020B0903060703020204" pitchFamily="34" charset="0"/>
              </a:rPr>
              <a:t>Slanička </a:t>
            </a:r>
            <a:r>
              <a:rPr lang="cs-CZ" sz="1800" b="0" dirty="0" smtClean="0">
                <a:latin typeface="Britannic Bold" panose="020B0903060703020204" pitchFamily="34" charset="0"/>
              </a:rPr>
              <a:t>Rudolf – SK Sokol Brozany</a:t>
            </a:r>
            <a:r>
              <a:rPr lang="cs-CZ" sz="1800" b="0" dirty="0">
                <a:latin typeface="Britannic Bold" panose="020B0903060703020204" pitchFamily="34" charset="0"/>
              </a:rPr>
              <a:t> </a:t>
            </a:r>
            <a:endParaRPr lang="cs-CZ" sz="1800" b="0" dirty="0" smtClean="0">
              <a:latin typeface="Britannic Bold" panose="020B0903060703020204" pitchFamily="34" charset="0"/>
            </a:endParaRPr>
          </a:p>
          <a:p>
            <a:r>
              <a:rPr lang="cs-CZ" sz="1800" b="0" dirty="0">
                <a:latin typeface="Britannic Bold" panose="020B0903060703020204" pitchFamily="34" charset="0"/>
              </a:rPr>
              <a:t>Šimral Jiří </a:t>
            </a:r>
            <a:r>
              <a:rPr lang="cs-CZ" sz="1800" b="0" dirty="0" smtClean="0">
                <a:latin typeface="Britannic Bold" panose="020B0903060703020204" pitchFamily="34" charset="0"/>
              </a:rPr>
              <a:t> - SK Hrobce</a:t>
            </a:r>
          </a:p>
          <a:p>
            <a:r>
              <a:rPr lang="cs-CZ" sz="1800" b="0" dirty="0" err="1">
                <a:latin typeface="Britannic Bold" panose="020B0903060703020204" pitchFamily="34" charset="0"/>
              </a:rPr>
              <a:t>Belák</a:t>
            </a:r>
            <a:r>
              <a:rPr lang="cs-CZ" sz="1800" b="0" dirty="0">
                <a:latin typeface="Britannic Bold" panose="020B0903060703020204" pitchFamily="34" charset="0"/>
              </a:rPr>
              <a:t> Tomáš </a:t>
            </a:r>
            <a:r>
              <a:rPr lang="cs-CZ" sz="1800" b="0" dirty="0" smtClean="0">
                <a:latin typeface="Britannic Bold" panose="020B0903060703020204" pitchFamily="34" charset="0"/>
              </a:rPr>
              <a:t> - SK Hrobce</a:t>
            </a:r>
          </a:p>
          <a:p>
            <a:r>
              <a:rPr lang="cs-CZ" sz="1800" b="0" dirty="0">
                <a:latin typeface="Britannic Bold" panose="020B0903060703020204" pitchFamily="34" charset="0"/>
              </a:rPr>
              <a:t>Hrdý Radek </a:t>
            </a:r>
            <a:r>
              <a:rPr lang="cs-CZ" sz="1800" b="0" dirty="0" smtClean="0">
                <a:latin typeface="Britannic Bold" panose="020B0903060703020204" pitchFamily="34" charset="0"/>
              </a:rPr>
              <a:t>- Sokol Dolní Beřkovice</a:t>
            </a:r>
          </a:p>
          <a:p>
            <a:r>
              <a:rPr lang="cs-CZ" sz="1800" b="0" dirty="0">
                <a:latin typeface="Britannic Bold" panose="020B0903060703020204" pitchFamily="34" charset="0"/>
              </a:rPr>
              <a:t>Böhm Jiří </a:t>
            </a:r>
            <a:r>
              <a:rPr lang="cs-CZ" sz="1800" b="0" dirty="0" smtClean="0">
                <a:latin typeface="Britannic Bold" panose="020B0903060703020204" pitchFamily="34" charset="0"/>
              </a:rPr>
              <a:t>- TJ Sokol </a:t>
            </a:r>
            <a:r>
              <a:rPr lang="cs-CZ" sz="1800" b="0" dirty="0">
                <a:latin typeface="Britannic Bold" panose="020B0903060703020204" pitchFamily="34" charset="0"/>
              </a:rPr>
              <a:t>Vyšehořovice</a:t>
            </a:r>
            <a:endParaRPr lang="cs-CZ" sz="1800" b="0" dirty="0" smtClean="0">
              <a:latin typeface="Britannic Bold" panose="020B0903060703020204" pitchFamily="34" charset="0"/>
            </a:endParaRPr>
          </a:p>
          <a:p>
            <a:r>
              <a:rPr lang="cs-CZ" sz="1800" b="0" dirty="0">
                <a:latin typeface="Britannic Bold" panose="020B0903060703020204" pitchFamily="34" charset="0"/>
              </a:rPr>
              <a:t>Tichý </a:t>
            </a:r>
            <a:r>
              <a:rPr lang="cs-CZ" sz="1800" b="0" dirty="0" smtClean="0">
                <a:latin typeface="Britannic Bold" panose="020B0903060703020204" pitchFamily="34" charset="0"/>
              </a:rPr>
              <a:t>Slavoj - </a:t>
            </a:r>
            <a:r>
              <a:rPr lang="cs-CZ" sz="1800" b="0" dirty="0">
                <a:latin typeface="Britannic Bold" panose="020B0903060703020204" pitchFamily="34" charset="0"/>
              </a:rPr>
              <a:t>FK Vysoká</a:t>
            </a:r>
            <a:endParaRPr lang="cs-CZ" sz="1800" b="0" dirty="0" smtClean="0">
              <a:latin typeface="Britannic Bold" panose="020B0903060703020204" pitchFamily="34" charset="0"/>
            </a:endParaRPr>
          </a:p>
        </p:txBody>
      </p:sp>
      <p:sp>
        <p:nvSpPr>
          <p:cNvPr id="15" name="Obdélník 14"/>
          <p:cNvSpPr/>
          <p:nvPr/>
        </p:nvSpPr>
        <p:spPr>
          <a:xfrm>
            <a:off x="143991" y="163116"/>
            <a:ext cx="4392489" cy="584775"/>
          </a:xfrm>
          <a:prstGeom prst="rect">
            <a:avLst/>
          </a:prstGeom>
          <a:solidFill>
            <a:schemeClr val="accent1">
              <a:lumMod val="20000"/>
              <a:lumOff val="80000"/>
            </a:schemeClr>
          </a:solidFill>
          <a:ln w="76200">
            <a:solidFill>
              <a:schemeClr val="accent6">
                <a:lumMod val="75000"/>
              </a:schemeClr>
            </a:solidFill>
            <a:prstDash val="dash"/>
          </a:ln>
        </p:spPr>
        <p:txBody>
          <a:bodyPr wrap="square" lIns="91440" tIns="45720" rIns="91440" bIns="45720">
            <a:spAutoFit/>
          </a:bodyPr>
          <a:lstStyle/>
          <a:p>
            <a:pPr algn="ctr"/>
            <a:r>
              <a:rPr lang="cs-CZ" sz="3200" b="1" cap="none" spc="0" dirty="0" smtClean="0">
                <a:ln w="9525">
                  <a:solidFill>
                    <a:schemeClr val="bg1"/>
                  </a:solidFill>
                  <a:prstDash val="solid"/>
                </a:ln>
                <a:solidFill>
                  <a:srgbClr val="FF6699"/>
                </a:solidFill>
                <a:effectLst>
                  <a:outerShdw blurRad="12700" dist="38100" dir="2700000" algn="tl" rotWithShape="0">
                    <a:schemeClr val="accent5">
                      <a:lumMod val="60000"/>
                      <a:lumOff val="40000"/>
                    </a:schemeClr>
                  </a:outerShdw>
                </a:effectLst>
              </a:rPr>
              <a:t>Noví hráči SK Štětí</a:t>
            </a:r>
            <a:endParaRPr lang="cs-CZ" sz="3200" b="1" cap="none" spc="0" dirty="0">
              <a:ln w="9525">
                <a:solidFill>
                  <a:schemeClr val="bg1"/>
                </a:solidFill>
                <a:prstDash val="solid"/>
              </a:ln>
              <a:solidFill>
                <a:srgbClr val="FF6699"/>
              </a:solidFill>
              <a:effectLst>
                <a:outerShdw blurRad="12700" dist="38100" dir="2700000" algn="tl" rotWithShape="0">
                  <a:schemeClr val="accent5">
                    <a:lumMod val="60000"/>
                    <a:lumOff val="40000"/>
                  </a:schemeClr>
                </a:outerShdw>
              </a:effectLst>
            </a:endParaRPr>
          </a:p>
        </p:txBody>
      </p:sp>
      <p:pic>
        <p:nvPicPr>
          <p:cNvPr id="16" name="Obrázek 15"/>
          <p:cNvPicPr>
            <a:picLocks noChangeAspect="1"/>
          </p:cNvPicPr>
          <p:nvPr/>
        </p:nvPicPr>
        <p:blipFill>
          <a:blip r:embed="rId5"/>
          <a:stretch>
            <a:fillRect/>
          </a:stretch>
        </p:blipFill>
        <p:spPr>
          <a:xfrm>
            <a:off x="5328568" y="181588"/>
            <a:ext cx="4523383" cy="3077872"/>
          </a:xfrm>
          <a:prstGeom prst="rect">
            <a:avLst/>
          </a:prstGeom>
        </p:spPr>
      </p:pic>
      <p:sp>
        <p:nvSpPr>
          <p:cNvPr id="18" name="Obdélník 17"/>
          <p:cNvSpPr/>
          <p:nvPr/>
        </p:nvSpPr>
        <p:spPr>
          <a:xfrm>
            <a:off x="5328568" y="3763516"/>
            <a:ext cx="4752528" cy="3115148"/>
          </a:xfrm>
          <a:prstGeom prst="rect">
            <a:avLst/>
          </a:prstGeom>
        </p:spPr>
        <p:txBody>
          <a:bodyPr wrap="square">
            <a:spAutoFit/>
          </a:bodyPr>
          <a:lstStyle/>
          <a:p>
            <a:pPr algn="ctr">
              <a:lnSpc>
                <a:spcPct val="107000"/>
              </a:lnSpc>
              <a:spcAft>
                <a:spcPts val="0"/>
              </a:spcAft>
            </a:pPr>
            <a:r>
              <a:rPr lang="cs-CZ" sz="2000" u="sng" dirty="0">
                <a:ln>
                  <a:solidFill>
                    <a:srgbClr val="0066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SK Štětí – FK </a:t>
            </a:r>
            <a:r>
              <a:rPr lang="cs-CZ" sz="1800" u="sng" dirty="0">
                <a:ln>
                  <a:solidFill>
                    <a:srgbClr val="0066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SEKO Louny</a:t>
            </a:r>
            <a:endParaRPr lang="cs-CZ" sz="1100" dirty="0">
              <a:ln>
                <a:solidFill>
                  <a:srgbClr val="0066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ln>
                  <a:solidFill>
                    <a:srgbClr val="0066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2:1(1:0)  19.7.2017   </a:t>
            </a:r>
            <a:r>
              <a:rPr lang="cs-CZ" sz="1800" u="sng" dirty="0" smtClean="0">
                <a:ln>
                  <a:solidFill>
                    <a:srgbClr val="0066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Dobříň </a:t>
            </a:r>
            <a:r>
              <a:rPr lang="cs-CZ" sz="2000" u="sng" dirty="0" smtClean="0">
                <a:ln>
                  <a:solidFill>
                    <a:srgbClr val="006666"/>
                  </a:solidFill>
                </a:ln>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1.kolo</a:t>
            </a:r>
          </a:p>
          <a:p>
            <a:pPr algn="just"/>
            <a:r>
              <a:rPr lang="cs-CZ" b="0" dirty="0" smtClean="0">
                <a:latin typeface="Arial" panose="020B0604020202020204" pitchFamily="34" charset="0"/>
                <a:cs typeface="Arial" panose="020B0604020202020204" pitchFamily="34" charset="0"/>
              </a:rPr>
              <a:t>Dobrý výkon podalo nově se rodící mužstvo dospělých v 1. zápase letošního ročníku na turnaji v Dobříni.  V 1. poločase se ujalo vedení brankou z penalty, kterou využila nová tvář týmu </a:t>
            </a:r>
            <a:r>
              <a:rPr lang="cs-CZ" b="0" dirty="0" err="1" smtClean="0">
                <a:latin typeface="Arial" panose="020B0604020202020204" pitchFamily="34" charset="0"/>
                <a:cs typeface="Arial" panose="020B0604020202020204" pitchFamily="34" charset="0"/>
              </a:rPr>
              <a:t>P.Stejskal</a:t>
            </a:r>
            <a:r>
              <a:rPr lang="cs-CZ" b="0" dirty="0" smtClean="0">
                <a:latin typeface="Arial" panose="020B0604020202020204" pitchFamily="34" charset="0"/>
                <a:cs typeface="Arial" panose="020B0604020202020204" pitchFamily="34" charset="0"/>
              </a:rPr>
              <a:t>. Hosté sice v úvodu 2. půle hlavou vyrovnali, ale poslední slovo měl náš kolektiv. Na konečných 2:1 upravil dorostenec Koloman Horváth. </a:t>
            </a:r>
          </a:p>
          <a:p>
            <a:pPr algn="just"/>
            <a:r>
              <a:rPr lang="cs-CZ" b="0" u="sng" dirty="0" err="1" smtClean="0">
                <a:latin typeface="Arial" panose="020B0604020202020204" pitchFamily="34" charset="0"/>
                <a:cs typeface="Arial" panose="020B0604020202020204" pitchFamily="34" charset="0"/>
              </a:rPr>
              <a:t>Branky</a:t>
            </a:r>
            <a:r>
              <a:rPr lang="cs-CZ" b="0" dirty="0" err="1" smtClean="0">
                <a:latin typeface="Arial" panose="020B0604020202020204" pitchFamily="34" charset="0"/>
                <a:cs typeface="Arial" panose="020B0604020202020204" pitchFamily="34" charset="0"/>
              </a:rPr>
              <a:t>:P.Stejskal</a:t>
            </a:r>
            <a:r>
              <a:rPr lang="cs-CZ" b="0" dirty="0" smtClean="0">
                <a:latin typeface="Arial" panose="020B0604020202020204" pitchFamily="34" charset="0"/>
                <a:cs typeface="Arial" panose="020B0604020202020204" pitchFamily="34" charset="0"/>
              </a:rPr>
              <a:t> 1 z penalty, Horváth</a:t>
            </a:r>
          </a:p>
          <a:p>
            <a:r>
              <a:rPr lang="cs-CZ" b="0" u="sng" dirty="0" smtClean="0">
                <a:latin typeface="Arial" panose="020B0604020202020204" pitchFamily="34" charset="0"/>
                <a:cs typeface="Arial" panose="020B0604020202020204" pitchFamily="34" charset="0"/>
              </a:rPr>
              <a:t>Sestava</a:t>
            </a:r>
            <a:r>
              <a:rPr lang="cs-CZ" b="0" u="sng" dirty="0">
                <a:latin typeface="Arial" panose="020B0604020202020204" pitchFamily="34" charset="0"/>
                <a:cs typeface="Arial" panose="020B0604020202020204" pitchFamily="34" charset="0"/>
              </a:rPr>
              <a:t>:</a:t>
            </a:r>
            <a:r>
              <a:rPr lang="cs-CZ" b="0" dirty="0">
                <a:latin typeface="Arial" panose="020B0604020202020204" pitchFamily="34" charset="0"/>
                <a:cs typeface="Arial" panose="020B0604020202020204" pitchFamily="34" charset="0"/>
              </a:rPr>
              <a:t> Gabriel-</a:t>
            </a:r>
            <a:r>
              <a:rPr lang="cs-CZ" b="0" dirty="0" err="1">
                <a:latin typeface="Arial" panose="020B0604020202020204" pitchFamily="34" charset="0"/>
                <a:cs typeface="Arial" panose="020B0604020202020204" pitchFamily="34" charset="0"/>
              </a:rPr>
              <a:t>Čámský</a:t>
            </a:r>
            <a:r>
              <a:rPr lang="cs-CZ" b="0" dirty="0">
                <a:latin typeface="Arial" panose="020B0604020202020204" pitchFamily="34" charset="0"/>
                <a:cs typeface="Arial" panose="020B0604020202020204" pitchFamily="34" charset="0"/>
              </a:rPr>
              <a:t>, Svoboda, Vacek, </a:t>
            </a:r>
            <a:r>
              <a:rPr lang="cs-CZ" b="0" dirty="0" err="1">
                <a:latin typeface="Arial" panose="020B0604020202020204" pitchFamily="34" charset="0"/>
                <a:cs typeface="Arial" panose="020B0604020202020204" pitchFamily="34" charset="0"/>
              </a:rPr>
              <a:t>Poráč</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Kucler</a:t>
            </a:r>
            <a:r>
              <a:rPr lang="cs-CZ" b="0" dirty="0">
                <a:latin typeface="Arial" panose="020B0604020202020204" pitchFamily="34" charset="0"/>
                <a:cs typeface="Arial" panose="020B0604020202020204" pitchFamily="34" charset="0"/>
              </a:rPr>
              <a:t>, </a:t>
            </a:r>
            <a:endParaRPr lang="cs-CZ" b="0" dirty="0" smtClean="0">
              <a:latin typeface="Arial" panose="020B0604020202020204" pitchFamily="34" charset="0"/>
              <a:cs typeface="Arial" panose="020B0604020202020204" pitchFamily="34" charset="0"/>
            </a:endParaRPr>
          </a:p>
          <a:p>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Beruška</a:t>
            </a:r>
            <a:r>
              <a:rPr lang="cs-CZ" b="0" dirty="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P.Stejskal</a:t>
            </a:r>
            <a:r>
              <a:rPr lang="cs-CZ" b="0" dirty="0">
                <a:latin typeface="Arial" panose="020B0604020202020204" pitchFamily="34" charset="0"/>
                <a:cs typeface="Arial" panose="020B0604020202020204" pitchFamily="34" charset="0"/>
              </a:rPr>
              <a:t>, Vokoun, Slavík, Šmidrkal, </a:t>
            </a:r>
            <a:r>
              <a:rPr lang="cs-CZ" b="0" dirty="0" smtClean="0">
                <a:latin typeface="Arial" panose="020B0604020202020204" pitchFamily="34" charset="0"/>
                <a:cs typeface="Arial" panose="020B0604020202020204" pitchFamily="34" charset="0"/>
              </a:rPr>
              <a:t>Pilař</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Feko</a:t>
            </a:r>
            <a:r>
              <a:rPr lang="cs-CZ" b="0" dirty="0">
                <a:latin typeface="Arial" panose="020B0604020202020204" pitchFamily="34" charset="0"/>
                <a:cs typeface="Arial" panose="020B0604020202020204" pitchFamily="34" charset="0"/>
              </a:rPr>
              <a:t>, </a:t>
            </a:r>
            <a:endParaRPr lang="cs-CZ" b="0" dirty="0" smtClean="0">
              <a:latin typeface="Arial" panose="020B0604020202020204" pitchFamily="34" charset="0"/>
              <a:cs typeface="Arial" panose="020B0604020202020204" pitchFamily="34" charset="0"/>
            </a:endParaRPr>
          </a:p>
          <a:p>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K.Horváth</a:t>
            </a:r>
            <a:r>
              <a:rPr lang="cs-CZ" b="0" dirty="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Balaštík</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J.Grepl</a:t>
            </a:r>
            <a:r>
              <a:rPr lang="cs-CZ" b="0" dirty="0">
                <a:latin typeface="Arial" panose="020B0604020202020204" pitchFamily="34" charset="0"/>
                <a:cs typeface="Arial" panose="020B0604020202020204" pitchFamily="34" charset="0"/>
              </a:rPr>
              <a:t>, Mencl</a:t>
            </a:r>
          </a:p>
          <a:p>
            <a:r>
              <a:rPr lang="cs-CZ" b="0" u="sng" dirty="0">
                <a:latin typeface="Arial" panose="020B0604020202020204" pitchFamily="34" charset="0"/>
                <a:cs typeface="Arial" panose="020B0604020202020204" pitchFamily="34" charset="0"/>
              </a:rPr>
              <a:t>Trenéři:</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J.Ransdorf</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K.Zuna</a:t>
            </a:r>
            <a:r>
              <a:rPr lang="cs-CZ" b="0" dirty="0">
                <a:latin typeface="Arial" panose="020B0604020202020204" pitchFamily="34" charset="0"/>
                <a:cs typeface="Arial" panose="020B0604020202020204" pitchFamily="34" charset="0"/>
              </a:rPr>
              <a:t>  </a:t>
            </a:r>
            <a:r>
              <a:rPr lang="cs-CZ" b="0" u="sng" dirty="0">
                <a:latin typeface="Arial" panose="020B0604020202020204" pitchFamily="34" charset="0"/>
                <a:cs typeface="Arial" panose="020B0604020202020204" pitchFamily="34" charset="0"/>
              </a:rPr>
              <a:t>Vedoucí:</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J.Havner</a:t>
            </a:r>
            <a:r>
              <a:rPr lang="cs-CZ" b="0" dirty="0">
                <a:latin typeface="Arial" panose="020B0604020202020204" pitchFamily="34" charset="0"/>
                <a:cs typeface="Arial" panose="020B0604020202020204" pitchFamily="34" charset="0"/>
              </a:rPr>
              <a:t>  </a:t>
            </a:r>
            <a:r>
              <a:rPr lang="cs-CZ" b="0" u="sng" dirty="0">
                <a:latin typeface="Arial" panose="020B0604020202020204" pitchFamily="34" charset="0"/>
                <a:cs typeface="Arial" panose="020B0604020202020204" pitchFamily="34" charset="0"/>
              </a:rPr>
              <a:t>Masér:</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K.Zavřel</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Rozhodčí</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L.Kloub</a:t>
            </a:r>
            <a:endParaRPr lang="cs-CZ" b="0" dirty="0">
              <a:latin typeface="Arial" panose="020B0604020202020204" pitchFamily="34" charset="0"/>
              <a:cs typeface="Arial" panose="020B0604020202020204" pitchFamily="34" charset="0"/>
            </a:endParaRPr>
          </a:p>
          <a:p>
            <a:pPr algn="ctr">
              <a:lnSpc>
                <a:spcPct val="107000"/>
              </a:lnSpc>
              <a:spcAft>
                <a:spcPts val="0"/>
              </a:spcAft>
            </a:pPr>
            <a:endParaRPr lang="cs-CZ"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9" name="TextovéPole 18"/>
          <p:cNvSpPr txBox="1"/>
          <p:nvPr/>
        </p:nvSpPr>
        <p:spPr>
          <a:xfrm>
            <a:off x="5240276" y="1843689"/>
            <a:ext cx="4912828" cy="2831544"/>
          </a:xfrm>
          <a:prstGeom prst="rect">
            <a:avLst/>
          </a:prstGeom>
          <a:pattFill prst="dkVert">
            <a:fgClr>
              <a:srgbClr val="FFFF99"/>
            </a:fgClr>
            <a:bgClr>
              <a:schemeClr val="bg1"/>
            </a:bgClr>
          </a:pattFill>
          <a:ln w="47625">
            <a:solidFill>
              <a:srgbClr val="98E739"/>
            </a:solidFill>
          </a:ln>
        </p:spPr>
        <p:txBody>
          <a:bodyPr wrap="square" rtlCol="0">
            <a:spAutoFit/>
          </a:bodyPr>
          <a:lstStyle/>
          <a:p>
            <a:pPr algn="ctr"/>
            <a:r>
              <a:rPr lang="cs-CZ" sz="2400" u="sng" dirty="0" smtClean="0">
                <a:ln w="22225">
                  <a:solidFill>
                    <a:schemeClr val="accent2"/>
                  </a:solidFill>
                  <a:prstDash val="solid"/>
                </a:ln>
                <a:solidFill>
                  <a:schemeClr val="accent2">
                    <a:lumMod val="40000"/>
                    <a:lumOff val="60000"/>
                  </a:schemeClr>
                </a:solidFill>
                <a:latin typeface="Bookman Old Style" pitchFamily="18" charset="0"/>
              </a:rPr>
              <a:t>Jiří </a:t>
            </a:r>
            <a:r>
              <a:rPr lang="cs-CZ" sz="2400" u="sng" dirty="0" err="1" smtClean="0">
                <a:ln w="22225">
                  <a:solidFill>
                    <a:schemeClr val="accent2"/>
                  </a:solidFill>
                  <a:prstDash val="solid"/>
                </a:ln>
                <a:solidFill>
                  <a:schemeClr val="accent2">
                    <a:lumMod val="40000"/>
                    <a:lumOff val="60000"/>
                  </a:schemeClr>
                </a:solidFill>
                <a:latin typeface="Bookman Old Style" pitchFamily="18" charset="0"/>
              </a:rPr>
              <a:t>Ransdorf</a:t>
            </a:r>
            <a:r>
              <a:rPr lang="cs-CZ" sz="2400" u="sng" dirty="0" smtClean="0">
                <a:ln w="22225">
                  <a:solidFill>
                    <a:schemeClr val="accent2"/>
                  </a:solidFill>
                  <a:prstDash val="solid"/>
                </a:ln>
                <a:solidFill>
                  <a:schemeClr val="accent2">
                    <a:lumMod val="40000"/>
                    <a:lumOff val="60000"/>
                  </a:schemeClr>
                </a:solidFill>
                <a:latin typeface="Bookman Old Style" pitchFamily="18" charset="0"/>
              </a:rPr>
              <a:t>  </a:t>
            </a:r>
          </a:p>
          <a:p>
            <a:pPr algn="ctr"/>
            <a:r>
              <a:rPr lang="cs-CZ" sz="2400" u="sng" dirty="0" smtClean="0">
                <a:ln w="22225">
                  <a:solidFill>
                    <a:schemeClr val="accent2"/>
                  </a:solidFill>
                  <a:prstDash val="solid"/>
                </a:ln>
                <a:solidFill>
                  <a:schemeClr val="accent2">
                    <a:lumMod val="40000"/>
                    <a:lumOff val="60000"/>
                  </a:schemeClr>
                </a:solidFill>
                <a:latin typeface="Bookman Old Style" pitchFamily="18" charset="0"/>
              </a:rPr>
              <a:t>trenér SK Štětí</a:t>
            </a:r>
          </a:p>
          <a:p>
            <a:pPr algn="just"/>
            <a:r>
              <a:rPr lang="cs-CZ" sz="1300" b="0" dirty="0" smtClean="0">
                <a:latin typeface="Arial" panose="020B0604020202020204" pitchFamily="34" charset="0"/>
                <a:cs typeface="Arial" panose="020B0604020202020204" pitchFamily="34" charset="0"/>
              </a:rPr>
              <a:t>Štětský rodák, který zdejšímu fotbalu patří od žákovských let a prošel všemi jeho kategoriemi. Mnozí si ho určitě pamatují, jako bezpečný pilíř zadních řad mužstva dospělých, když zbavoval útočníky soupeře míče.  Konec hráčské kariéry, ale neznamenal konec činnosti ve štětském fotbale. Ujal se funkce trenéra, kde působil, jak u žáků a dorostu, ale především u mužstva dospělých. Má velkou zásluhu na tom, že fotbal ve Štětí má své jméno. Nyní stojí s Karlem Zunou před dalším těžkým úkolem, kterým je konsolidace mužstva dospělých a úspěšné postavení v Ústeckém přeboru.</a:t>
            </a:r>
          </a:p>
        </p:txBody>
      </p:sp>
      <p:pic>
        <p:nvPicPr>
          <p:cNvPr id="20" name="Obrázek 19"/>
          <p:cNvPicPr>
            <a:picLocks noChangeAspect="1"/>
          </p:cNvPicPr>
          <p:nvPr/>
        </p:nvPicPr>
        <p:blipFill>
          <a:blip r:embed="rId13"/>
          <a:stretch>
            <a:fillRect/>
          </a:stretch>
        </p:blipFill>
        <p:spPr>
          <a:xfrm>
            <a:off x="6960284" y="5059662"/>
            <a:ext cx="1392620" cy="1656000"/>
          </a:xfrm>
          <a:prstGeom prst="rect">
            <a:avLst/>
          </a:prstGeom>
          <a:ln w="34925">
            <a:solidFill>
              <a:schemeClr val="accent1">
                <a:lumMod val="60000"/>
                <a:lumOff val="40000"/>
              </a:schemeClr>
            </a:solidFill>
          </a:ln>
        </p:spPr>
      </p:pic>
      <p:sp>
        <p:nvSpPr>
          <p:cNvPr id="2" name="TextovéPole 1"/>
          <p:cNvSpPr txBox="1"/>
          <p:nvPr/>
        </p:nvSpPr>
        <p:spPr>
          <a:xfrm>
            <a:off x="5240276" y="74265"/>
            <a:ext cx="4912828" cy="1384995"/>
          </a:xfrm>
          <a:prstGeom prst="rect">
            <a:avLst/>
          </a:prstGeom>
          <a:blipFill>
            <a:blip r:embed="rId14"/>
            <a:stretch>
              <a:fillRect/>
            </a:stretch>
          </a:blipFill>
          <a:ln w="98425">
            <a:gradFill flip="none" rotWithShape="1">
              <a:gsLst>
                <a:gs pos="0">
                  <a:srgbClr val="FF5050"/>
                </a:gs>
                <a:gs pos="25000">
                  <a:schemeClr val="accent1">
                    <a:lumMod val="45000"/>
                    <a:lumOff val="55000"/>
                  </a:schemeClr>
                </a:gs>
                <a:gs pos="56000">
                  <a:srgbClr val="FFFF00"/>
                </a:gs>
                <a:gs pos="100000">
                  <a:schemeClr val="accent1">
                    <a:lumMod val="30000"/>
                    <a:lumOff val="70000"/>
                  </a:schemeClr>
                </a:gs>
              </a:gsLst>
              <a:path path="shape">
                <a:fillToRect l="50000" t="50000" r="50000" b="50000"/>
              </a:path>
              <a:tileRect/>
            </a:gradFill>
          </a:ln>
        </p:spPr>
        <p:txBody>
          <a:bodyPr wrap="square" rtlCol="0">
            <a:spAutoFit/>
          </a:bodyPr>
          <a:lstStyle/>
          <a:p>
            <a:pPr algn="ctr"/>
            <a:r>
              <a:rPr lang="cs-CZ" sz="2800" dirty="0" smtClean="0">
                <a:latin typeface="Berlin Sans FB Demi" panose="020E0802020502020306" pitchFamily="34" charset="0"/>
              </a:rPr>
              <a:t>Krátký medailonek jednoho ze staronových trenérů mužstva dospělých</a:t>
            </a:r>
          </a:p>
        </p:txBody>
      </p:sp>
      <p:graphicFrame>
        <p:nvGraphicFramePr>
          <p:cNvPr id="21" name="Tabulka 20"/>
          <p:cNvGraphicFramePr>
            <a:graphicFrameLocks noGrp="1"/>
          </p:cNvGraphicFramePr>
          <p:nvPr>
            <p:extLst>
              <p:ext uri="{D42A27DB-BD31-4B8C-83A1-F6EECF244321}">
                <p14:modId xmlns:p14="http://schemas.microsoft.com/office/powerpoint/2010/main" val="1881303361"/>
              </p:ext>
            </p:extLst>
          </p:nvPr>
        </p:nvGraphicFramePr>
        <p:xfrm>
          <a:off x="112295" y="2451715"/>
          <a:ext cx="4280170" cy="2607945"/>
        </p:xfrm>
        <a:graphic>
          <a:graphicData uri="http://schemas.openxmlformats.org/drawingml/2006/table">
            <a:tbl>
              <a:tblPr/>
              <a:tblGrid>
                <a:gridCol w="433112">
                  <a:extLst>
                    <a:ext uri="{9D8B030D-6E8A-4147-A177-3AD203B41FA5}">
                      <a16:colId xmlns:a16="http://schemas.microsoft.com/office/drawing/2014/main" val="3502286249"/>
                    </a:ext>
                  </a:extLst>
                </a:gridCol>
                <a:gridCol w="1539957">
                  <a:extLst>
                    <a:ext uri="{9D8B030D-6E8A-4147-A177-3AD203B41FA5}">
                      <a16:colId xmlns:a16="http://schemas.microsoft.com/office/drawing/2014/main" val="849427700"/>
                    </a:ext>
                  </a:extLst>
                </a:gridCol>
                <a:gridCol w="399143">
                  <a:extLst>
                    <a:ext uri="{9D8B030D-6E8A-4147-A177-3AD203B41FA5}">
                      <a16:colId xmlns:a16="http://schemas.microsoft.com/office/drawing/2014/main" val="2535260656"/>
                    </a:ext>
                  </a:extLst>
                </a:gridCol>
                <a:gridCol w="399143">
                  <a:extLst>
                    <a:ext uri="{9D8B030D-6E8A-4147-A177-3AD203B41FA5}">
                      <a16:colId xmlns:a16="http://schemas.microsoft.com/office/drawing/2014/main" val="3911351929"/>
                    </a:ext>
                  </a:extLst>
                </a:gridCol>
                <a:gridCol w="399143">
                  <a:extLst>
                    <a:ext uri="{9D8B030D-6E8A-4147-A177-3AD203B41FA5}">
                      <a16:colId xmlns:a16="http://schemas.microsoft.com/office/drawing/2014/main" val="960577278"/>
                    </a:ext>
                  </a:extLst>
                </a:gridCol>
                <a:gridCol w="566159">
                  <a:extLst>
                    <a:ext uri="{9D8B030D-6E8A-4147-A177-3AD203B41FA5}">
                      <a16:colId xmlns:a16="http://schemas.microsoft.com/office/drawing/2014/main" val="1384989269"/>
                    </a:ext>
                  </a:extLst>
                </a:gridCol>
                <a:gridCol w="543513">
                  <a:extLst>
                    <a:ext uri="{9D8B030D-6E8A-4147-A177-3AD203B41FA5}">
                      <a16:colId xmlns:a16="http://schemas.microsoft.com/office/drawing/2014/main" val="4194711094"/>
                    </a:ext>
                  </a:extLst>
                </a:gridCol>
              </a:tblGrid>
              <a:tr h="364056">
                <a:tc gridSpan="7">
                  <a:txBody>
                    <a:bodyPr/>
                    <a:lstStyle/>
                    <a:p>
                      <a:pPr algn="ctr" fontAlgn="ctr"/>
                      <a:r>
                        <a:rPr lang="cs-CZ" sz="1600" b="1" i="0" u="none" strike="noStrike" dirty="0">
                          <a:solidFill>
                            <a:srgbClr val="000000"/>
                          </a:solidFill>
                          <a:effectLst/>
                          <a:latin typeface="Calibri" panose="020F0502020204030204" pitchFamily="34" charset="0"/>
                        </a:rPr>
                        <a:t>Memoriál </a:t>
                      </a:r>
                      <a:r>
                        <a:rPr lang="cs-CZ" sz="1600" b="1" i="0" u="none" strike="noStrike" dirty="0" err="1">
                          <a:solidFill>
                            <a:srgbClr val="000000"/>
                          </a:solidFill>
                          <a:effectLst/>
                          <a:latin typeface="Calibri" panose="020F0502020204030204" pitchFamily="34" charset="0"/>
                        </a:rPr>
                        <a:t>Z.Kubizňáka</a:t>
                      </a:r>
                      <a:r>
                        <a:rPr lang="cs-CZ" sz="1600" b="1" i="0" u="none" strike="noStrike" dirty="0">
                          <a:solidFill>
                            <a:srgbClr val="000000"/>
                          </a:solidFill>
                          <a:effectLst/>
                          <a:latin typeface="Calibri" panose="020F0502020204030204" pitchFamily="34" charset="0"/>
                        </a:rPr>
                        <a:t> a </a:t>
                      </a:r>
                      <a:r>
                        <a:rPr lang="cs-CZ" sz="1600" b="1" i="0" u="none" strike="noStrike" dirty="0" err="1">
                          <a:solidFill>
                            <a:srgbClr val="000000"/>
                          </a:solidFill>
                          <a:effectLst/>
                          <a:latin typeface="Calibri" panose="020F0502020204030204" pitchFamily="34" charset="0"/>
                        </a:rPr>
                        <a:t>L.Abrta</a:t>
                      </a:r>
                      <a:r>
                        <a:rPr lang="cs-CZ" sz="1600" b="1" i="0" u="none" strike="noStrike" dirty="0">
                          <a:solidFill>
                            <a:srgbClr val="000000"/>
                          </a:solidFill>
                          <a:effectLst/>
                          <a:latin typeface="Calibri" panose="020F0502020204030204" pitchFamily="34" charset="0"/>
                        </a:rPr>
                        <a:t> v </a:t>
                      </a:r>
                      <a:r>
                        <a:rPr lang="cs-CZ" sz="1600" b="1" i="0" u="none" strike="noStrike" dirty="0" smtClean="0">
                          <a:solidFill>
                            <a:srgbClr val="000000"/>
                          </a:solidFill>
                          <a:effectLst/>
                          <a:latin typeface="Calibri" panose="020F0502020204030204" pitchFamily="34" charset="0"/>
                        </a:rPr>
                        <a:t>Dobříni léto 2017</a:t>
                      </a: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01654406"/>
                  </a:ext>
                </a:extLst>
              </a:tr>
              <a:tr h="463344">
                <a:tc>
                  <a:txBody>
                    <a:bodyPr/>
                    <a:lstStyle/>
                    <a:p>
                      <a:pPr algn="ctr" fontAlgn="ctr"/>
                      <a:r>
                        <a:rPr lang="cs-CZ" sz="16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latin typeface="Calibri" panose="020F0502020204030204" pitchFamily="34" charset="0"/>
                        </a:rPr>
                        <a:t>TJ Sokol Brozany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panose="020F050202020403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panose="020F0502020204030204" pitchFamily="34" charset="0"/>
                        </a:rPr>
                        <a:t>9 bodů</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51740174"/>
                  </a:ext>
                </a:extLst>
              </a:tr>
              <a:tr h="463344">
                <a:tc>
                  <a:txBody>
                    <a:bodyPr/>
                    <a:lstStyle/>
                    <a:p>
                      <a:pPr algn="ctr" fontAlgn="ctr"/>
                      <a:r>
                        <a:rPr lang="cs-CZ" sz="1600" b="1" i="0" u="none" strike="noStrike" dirty="0">
                          <a:solidFill>
                            <a:srgbClr val="FF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FF0000"/>
                          </a:solidFill>
                          <a:effectLst/>
                          <a:latin typeface="Calibri" panose="020F050202020403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FF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FF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FF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FF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FF0000"/>
                          </a:solidFill>
                          <a:effectLst/>
                          <a:latin typeface="Calibri" panose="020F0502020204030204" pitchFamily="34" charset="0"/>
                        </a:rPr>
                        <a:t>6 bodů</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8082312"/>
                  </a:ext>
                </a:extLst>
              </a:tr>
              <a:tr h="463344">
                <a:tc>
                  <a:txBody>
                    <a:bodyPr/>
                    <a:lstStyle/>
                    <a:p>
                      <a:pPr algn="ctr" fontAlgn="ctr"/>
                      <a:r>
                        <a:rPr lang="cs-CZ" sz="16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latin typeface="Calibri" panose="020F0502020204030204" pitchFamily="34" charset="0"/>
                        </a:rPr>
                        <a:t>FK SEKO 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panose="020F0502020204030204" pitchFamily="34" charset="0"/>
                        </a:rPr>
                        <a:t>3 body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2290820"/>
                  </a:ext>
                </a:extLst>
              </a:tr>
              <a:tr h="471618">
                <a:tc>
                  <a:txBody>
                    <a:bodyPr/>
                    <a:lstStyle/>
                    <a:p>
                      <a:pPr algn="ctr" fontAlgn="ctr"/>
                      <a:r>
                        <a:rPr lang="cs-CZ" sz="16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Calibri" panose="020F0502020204030204" pitchFamily="34" charset="0"/>
                        </a:rPr>
                        <a:t>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Calibri" panose="020F0502020204030204" pitchFamily="34" charset="0"/>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alibri" panose="020F0502020204030204" pitchFamily="34" charset="0"/>
                        </a:rPr>
                        <a:t>0 bodů</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99002199"/>
                  </a:ext>
                </a:extLst>
              </a:tr>
            </a:tbl>
          </a:graphicData>
        </a:graphic>
      </p:graphicFrame>
      <p:graphicFrame>
        <p:nvGraphicFramePr>
          <p:cNvPr id="22" name="Tabulka 21"/>
          <p:cNvGraphicFramePr>
            <a:graphicFrameLocks noGrp="1"/>
          </p:cNvGraphicFramePr>
          <p:nvPr>
            <p:extLst>
              <p:ext uri="{D42A27DB-BD31-4B8C-83A1-F6EECF244321}">
                <p14:modId xmlns:p14="http://schemas.microsoft.com/office/powerpoint/2010/main" val="418329765"/>
              </p:ext>
            </p:extLst>
          </p:nvPr>
        </p:nvGraphicFramePr>
        <p:xfrm>
          <a:off x="112292" y="5259278"/>
          <a:ext cx="4343229" cy="1672590"/>
        </p:xfrm>
        <a:graphic>
          <a:graphicData uri="http://schemas.openxmlformats.org/drawingml/2006/table">
            <a:tbl>
              <a:tblPr/>
              <a:tblGrid>
                <a:gridCol w="1615297">
                  <a:extLst>
                    <a:ext uri="{9D8B030D-6E8A-4147-A177-3AD203B41FA5}">
                      <a16:colId xmlns:a16="http://schemas.microsoft.com/office/drawing/2014/main" val="1445474932"/>
                    </a:ext>
                  </a:extLst>
                </a:gridCol>
                <a:gridCol w="1550347">
                  <a:extLst>
                    <a:ext uri="{9D8B030D-6E8A-4147-A177-3AD203B41FA5}">
                      <a16:colId xmlns:a16="http://schemas.microsoft.com/office/drawing/2014/main" val="2473930740"/>
                    </a:ext>
                  </a:extLst>
                </a:gridCol>
                <a:gridCol w="1177585">
                  <a:extLst>
                    <a:ext uri="{9D8B030D-6E8A-4147-A177-3AD203B41FA5}">
                      <a16:colId xmlns:a16="http://schemas.microsoft.com/office/drawing/2014/main" val="4265427216"/>
                    </a:ext>
                  </a:extLst>
                </a:gridCol>
              </a:tblGrid>
              <a:tr h="278765">
                <a:tc>
                  <a:txBody>
                    <a:bodyPr/>
                    <a:lstStyle/>
                    <a:p>
                      <a:pPr algn="ctr" fontAlgn="ctr"/>
                      <a:r>
                        <a:rPr lang="cs-CZ" sz="1600" b="1" i="0" u="none" strike="noStrike">
                          <a:solidFill>
                            <a:srgbClr val="000000"/>
                          </a:solidFill>
                          <a:effectLst/>
                          <a:latin typeface="Calibri" panose="020F0502020204030204" pitchFamily="34" charset="0"/>
                        </a:rPr>
                        <a:t>TJ Sokol Brozany </a:t>
                      </a:r>
                    </a:p>
                  </a:txBody>
                  <a:tcPr marL="9525" marR="9525" marT="9525" marB="0" anchor="ctr">
                    <a:lnL>
                      <a:noFill/>
                    </a:lnL>
                    <a:lnR>
                      <a:noFill/>
                    </a:lnR>
                    <a:lnT>
                      <a:noFill/>
                    </a:lnT>
                    <a:lnB>
                      <a:noFill/>
                    </a:lnB>
                    <a:solidFill>
                      <a:srgbClr val="FFF2CC"/>
                    </a:solidFill>
                  </a:tcPr>
                </a:tc>
                <a:tc>
                  <a:txBody>
                    <a:bodyPr/>
                    <a:lstStyle/>
                    <a:p>
                      <a:pPr algn="ctr" fontAlgn="ctr"/>
                      <a:r>
                        <a:rPr lang="cs-CZ" sz="1600" b="1" i="0" u="none" strike="noStrike">
                          <a:solidFill>
                            <a:srgbClr val="000000"/>
                          </a:solidFill>
                          <a:effectLst/>
                          <a:latin typeface="Calibri" panose="020F0502020204030204" pitchFamily="34" charset="0"/>
                        </a:rPr>
                        <a:t>FK Litoměřicko B</a:t>
                      </a:r>
                    </a:p>
                  </a:txBody>
                  <a:tcPr marL="9525" marR="9525" marT="9525" marB="0" anchor="ctr">
                    <a:lnL>
                      <a:noFill/>
                    </a:lnL>
                    <a:lnR>
                      <a:noFill/>
                    </a:lnR>
                    <a:lnT>
                      <a:noFill/>
                    </a:lnT>
                    <a:lnB>
                      <a:noFill/>
                    </a:lnB>
                    <a:solidFill>
                      <a:srgbClr val="FFF2CC"/>
                    </a:solidFill>
                  </a:tcPr>
                </a:tc>
                <a:tc>
                  <a:txBody>
                    <a:bodyPr/>
                    <a:lstStyle/>
                    <a:p>
                      <a:pPr algn="ctr" fontAlgn="ctr"/>
                      <a:r>
                        <a:rPr lang="cs-CZ" sz="1600" b="1" i="0" u="none" strike="noStrike">
                          <a:solidFill>
                            <a:srgbClr val="000000"/>
                          </a:solidFill>
                          <a:effectLst/>
                          <a:latin typeface="Calibri" panose="020F0502020204030204" pitchFamily="34" charset="0"/>
                        </a:rPr>
                        <a:t>6:0</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453664612"/>
                  </a:ext>
                </a:extLst>
              </a:tr>
              <a:tr h="278765">
                <a:tc>
                  <a:txBody>
                    <a:bodyPr/>
                    <a:lstStyle/>
                    <a:p>
                      <a:pPr algn="ctr" fontAlgn="ctr"/>
                      <a:r>
                        <a:rPr lang="cs-CZ" sz="1600" b="1" i="0" u="none" strike="noStrike" dirty="0">
                          <a:solidFill>
                            <a:srgbClr val="FF0000"/>
                          </a:solidFill>
                          <a:effectLst/>
                          <a:latin typeface="Calibri" panose="020F0502020204030204" pitchFamily="34" charset="0"/>
                        </a:rPr>
                        <a:t>SK Štětí</a:t>
                      </a:r>
                    </a:p>
                  </a:txBody>
                  <a:tcPr marL="9525" marR="9525" marT="9525" marB="0" anchor="ctr">
                    <a:lnL>
                      <a:noFill/>
                    </a:lnL>
                    <a:lnR>
                      <a:noFill/>
                    </a:lnR>
                    <a:lnT>
                      <a:noFill/>
                    </a:lnT>
                    <a:lnB>
                      <a:noFill/>
                    </a:lnB>
                    <a:solidFill>
                      <a:srgbClr val="CCFFCC"/>
                    </a:solidFill>
                  </a:tcPr>
                </a:tc>
                <a:tc>
                  <a:txBody>
                    <a:bodyPr/>
                    <a:lstStyle/>
                    <a:p>
                      <a:pPr algn="ctr" fontAlgn="ctr"/>
                      <a:r>
                        <a:rPr lang="cs-CZ" sz="1600" b="1" i="0" u="none" strike="noStrike" dirty="0">
                          <a:solidFill>
                            <a:srgbClr val="FF0000"/>
                          </a:solidFill>
                          <a:effectLst/>
                          <a:latin typeface="Calibri" panose="020F0502020204030204" pitchFamily="34" charset="0"/>
                        </a:rPr>
                        <a:t>FK SEKO Louny</a:t>
                      </a:r>
                    </a:p>
                  </a:txBody>
                  <a:tcPr marL="9525" marR="9525" marT="9525" marB="0" anchor="ctr">
                    <a:lnL>
                      <a:noFill/>
                    </a:lnL>
                    <a:lnR>
                      <a:noFill/>
                    </a:lnR>
                    <a:lnT>
                      <a:noFill/>
                    </a:lnT>
                    <a:lnB>
                      <a:noFill/>
                    </a:lnB>
                    <a:solidFill>
                      <a:srgbClr val="CCFFCC"/>
                    </a:solidFill>
                  </a:tcPr>
                </a:tc>
                <a:tc>
                  <a:txBody>
                    <a:bodyPr/>
                    <a:lstStyle/>
                    <a:p>
                      <a:pPr algn="ctr" fontAlgn="ctr"/>
                      <a:r>
                        <a:rPr lang="cs-CZ" sz="1600" b="1" i="0" u="none" strike="noStrike" dirty="0">
                          <a:solidFill>
                            <a:srgbClr val="FF0000"/>
                          </a:solidFill>
                          <a:effectLst/>
                          <a:latin typeface="Calibri" panose="020F0502020204030204" pitchFamily="34" charset="0"/>
                        </a:rPr>
                        <a:t>2:1</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657487046"/>
                  </a:ext>
                </a:extLst>
              </a:tr>
              <a:tr h="278765">
                <a:tc>
                  <a:txBody>
                    <a:bodyPr/>
                    <a:lstStyle/>
                    <a:p>
                      <a:pPr algn="ctr" fontAlgn="ctr"/>
                      <a:r>
                        <a:rPr lang="cs-CZ" sz="1600" b="1" i="0" u="none" strike="noStrike" dirty="0">
                          <a:solidFill>
                            <a:srgbClr val="FF0000"/>
                          </a:solidFill>
                          <a:effectLst/>
                          <a:latin typeface="Calibri" panose="020F0502020204030204" pitchFamily="34" charset="0"/>
                        </a:rPr>
                        <a:t>TJ Sokol Brozany </a:t>
                      </a:r>
                    </a:p>
                  </a:txBody>
                  <a:tcPr marL="9525" marR="9525" marT="9525" marB="0" anchor="ctr">
                    <a:lnL>
                      <a:noFill/>
                    </a:lnL>
                    <a:lnR>
                      <a:noFill/>
                    </a:lnR>
                    <a:lnT>
                      <a:noFill/>
                    </a:lnT>
                    <a:lnB>
                      <a:noFill/>
                    </a:lnB>
                    <a:solidFill>
                      <a:srgbClr val="FFF2CC"/>
                    </a:solidFill>
                  </a:tcPr>
                </a:tc>
                <a:tc>
                  <a:txBody>
                    <a:bodyPr/>
                    <a:lstStyle/>
                    <a:p>
                      <a:pPr algn="ctr" fontAlgn="ctr"/>
                      <a:r>
                        <a:rPr lang="cs-CZ" sz="1600" b="1" i="0" u="none" strike="noStrike" dirty="0">
                          <a:solidFill>
                            <a:srgbClr val="FF0000"/>
                          </a:solidFill>
                          <a:effectLst/>
                          <a:latin typeface="Calibri" panose="020F0502020204030204" pitchFamily="34" charset="0"/>
                        </a:rPr>
                        <a:t>SK Štětí</a:t>
                      </a:r>
                    </a:p>
                  </a:txBody>
                  <a:tcPr marL="9525" marR="9525" marT="9525" marB="0" anchor="ctr">
                    <a:lnL>
                      <a:noFill/>
                    </a:lnL>
                    <a:lnR>
                      <a:noFill/>
                    </a:lnR>
                    <a:lnT>
                      <a:noFill/>
                    </a:lnT>
                    <a:lnB>
                      <a:noFill/>
                    </a:lnB>
                    <a:solidFill>
                      <a:srgbClr val="FFF2CC"/>
                    </a:solidFill>
                  </a:tcPr>
                </a:tc>
                <a:tc>
                  <a:txBody>
                    <a:bodyPr/>
                    <a:lstStyle/>
                    <a:p>
                      <a:pPr algn="ctr" fontAlgn="ctr"/>
                      <a:r>
                        <a:rPr lang="cs-CZ" sz="1600" b="1" i="0" u="none" strike="noStrike" dirty="0">
                          <a:solidFill>
                            <a:srgbClr val="FF0000"/>
                          </a:solidFill>
                          <a:effectLst/>
                          <a:latin typeface="Calibri" panose="020F0502020204030204" pitchFamily="34" charset="0"/>
                        </a:rPr>
                        <a:t>3:1</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978553040"/>
                  </a:ext>
                </a:extLst>
              </a:tr>
              <a:tr h="278765">
                <a:tc>
                  <a:txBody>
                    <a:bodyPr/>
                    <a:lstStyle/>
                    <a:p>
                      <a:pPr algn="ctr" fontAlgn="ctr"/>
                      <a:r>
                        <a:rPr lang="cs-CZ" sz="1600" b="1" i="0" u="none" strike="noStrike" dirty="0">
                          <a:solidFill>
                            <a:srgbClr val="000000"/>
                          </a:solidFill>
                          <a:effectLst/>
                          <a:latin typeface="Calibri" panose="020F0502020204030204" pitchFamily="34" charset="0"/>
                        </a:rPr>
                        <a:t>FK SEKO Louny</a:t>
                      </a:r>
                    </a:p>
                  </a:txBody>
                  <a:tcPr marL="9525" marR="9525" marT="9525" marB="0" anchor="ctr">
                    <a:lnL>
                      <a:noFill/>
                    </a:lnL>
                    <a:lnR>
                      <a:noFill/>
                    </a:lnR>
                    <a:lnT>
                      <a:noFill/>
                    </a:lnT>
                    <a:lnB>
                      <a:noFill/>
                    </a:lnB>
                    <a:solidFill>
                      <a:srgbClr val="CCFFCC"/>
                    </a:solidFill>
                  </a:tcPr>
                </a:tc>
                <a:tc>
                  <a:txBody>
                    <a:bodyPr/>
                    <a:lstStyle/>
                    <a:p>
                      <a:pPr algn="ctr" fontAlgn="ctr"/>
                      <a:r>
                        <a:rPr lang="cs-CZ" sz="1600" b="1" i="0" u="none" strike="noStrike">
                          <a:solidFill>
                            <a:srgbClr val="000000"/>
                          </a:solidFill>
                          <a:effectLst/>
                          <a:latin typeface="Calibri" panose="020F0502020204030204" pitchFamily="34" charset="0"/>
                        </a:rPr>
                        <a:t>FK Litoměřicko B</a:t>
                      </a:r>
                    </a:p>
                  </a:txBody>
                  <a:tcPr marL="9525" marR="9525" marT="9525" marB="0" anchor="ctr">
                    <a:lnL>
                      <a:noFill/>
                    </a:lnL>
                    <a:lnR>
                      <a:noFill/>
                    </a:lnR>
                    <a:lnT>
                      <a:noFill/>
                    </a:lnT>
                    <a:lnB>
                      <a:noFill/>
                    </a:lnB>
                    <a:solidFill>
                      <a:srgbClr val="CCFFCC"/>
                    </a:solidFill>
                  </a:tcPr>
                </a:tc>
                <a:tc>
                  <a:txBody>
                    <a:bodyPr/>
                    <a:lstStyle/>
                    <a:p>
                      <a:pPr algn="ctr" fontAlgn="ctr"/>
                      <a:r>
                        <a:rPr lang="cs-CZ" sz="1600" b="1"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973195177"/>
                  </a:ext>
                </a:extLst>
              </a:tr>
              <a:tr h="278765">
                <a:tc>
                  <a:txBody>
                    <a:bodyPr/>
                    <a:lstStyle/>
                    <a:p>
                      <a:pPr algn="ctr" fontAlgn="ctr"/>
                      <a:r>
                        <a:rPr lang="cs-CZ" sz="1600" b="1" i="0" u="none" strike="noStrike">
                          <a:solidFill>
                            <a:srgbClr val="000000"/>
                          </a:solidFill>
                          <a:effectLst/>
                          <a:latin typeface="Calibri" panose="020F0502020204030204" pitchFamily="34" charset="0"/>
                        </a:rPr>
                        <a:t>TJ Sokol Brozany </a:t>
                      </a:r>
                    </a:p>
                  </a:txBody>
                  <a:tcPr marL="9525" marR="9525" marT="9525" marB="0" anchor="ctr">
                    <a:lnL>
                      <a:noFill/>
                    </a:lnL>
                    <a:lnR>
                      <a:noFill/>
                    </a:lnR>
                    <a:lnT>
                      <a:noFill/>
                    </a:lnT>
                    <a:lnB>
                      <a:noFill/>
                    </a:lnB>
                    <a:solidFill>
                      <a:srgbClr val="FFF2CC"/>
                    </a:solidFill>
                  </a:tcPr>
                </a:tc>
                <a:tc>
                  <a:txBody>
                    <a:bodyPr/>
                    <a:lstStyle/>
                    <a:p>
                      <a:pPr algn="ctr" fontAlgn="ctr"/>
                      <a:r>
                        <a:rPr lang="cs-CZ" sz="1600" b="1" i="0" u="none" strike="noStrike">
                          <a:solidFill>
                            <a:srgbClr val="000000"/>
                          </a:solidFill>
                          <a:effectLst/>
                          <a:latin typeface="Calibri" panose="020F0502020204030204" pitchFamily="34" charset="0"/>
                        </a:rPr>
                        <a:t>FK SEKO Louny</a:t>
                      </a:r>
                    </a:p>
                  </a:txBody>
                  <a:tcPr marL="9525" marR="9525" marT="9525" marB="0" anchor="ctr">
                    <a:lnL>
                      <a:noFill/>
                    </a:lnL>
                    <a:lnR>
                      <a:noFill/>
                    </a:lnR>
                    <a:lnT>
                      <a:noFill/>
                    </a:lnT>
                    <a:lnB>
                      <a:noFill/>
                    </a:lnB>
                    <a:solidFill>
                      <a:srgbClr val="FFF2CC"/>
                    </a:solidFill>
                  </a:tcPr>
                </a:tc>
                <a:tc>
                  <a:txBody>
                    <a:bodyPr/>
                    <a:lstStyle/>
                    <a:p>
                      <a:pPr algn="ctr" fontAlgn="ctr"/>
                      <a:r>
                        <a:rPr lang="cs-CZ" sz="1600" b="1"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3685538304"/>
                  </a:ext>
                </a:extLst>
              </a:tr>
              <a:tr h="278765">
                <a:tc>
                  <a:txBody>
                    <a:bodyPr/>
                    <a:lstStyle/>
                    <a:p>
                      <a:pPr algn="ctr" fontAlgn="ctr"/>
                      <a:r>
                        <a:rPr lang="cs-CZ" sz="1600" b="1" i="0" u="none" strike="noStrike" dirty="0">
                          <a:solidFill>
                            <a:srgbClr val="FF0000"/>
                          </a:solidFill>
                          <a:effectLst/>
                          <a:latin typeface="Calibri" panose="020F0502020204030204" pitchFamily="34" charset="0"/>
                        </a:rPr>
                        <a:t>SK Štětí</a:t>
                      </a:r>
                    </a:p>
                  </a:txBody>
                  <a:tcPr marL="9525" marR="9525" marT="9525" marB="0" anchor="ctr">
                    <a:lnL>
                      <a:noFill/>
                    </a:lnL>
                    <a:lnR>
                      <a:noFill/>
                    </a:lnR>
                    <a:lnT>
                      <a:noFill/>
                    </a:lnT>
                    <a:lnB>
                      <a:noFill/>
                    </a:lnB>
                    <a:solidFill>
                      <a:srgbClr val="CCFFCC"/>
                    </a:solidFill>
                  </a:tcPr>
                </a:tc>
                <a:tc>
                  <a:txBody>
                    <a:bodyPr/>
                    <a:lstStyle/>
                    <a:p>
                      <a:pPr algn="ctr" fontAlgn="ctr"/>
                      <a:r>
                        <a:rPr lang="cs-CZ" sz="1600" b="1" i="0" u="none" strike="noStrike" dirty="0">
                          <a:solidFill>
                            <a:srgbClr val="FF0000"/>
                          </a:solidFill>
                          <a:effectLst/>
                          <a:latin typeface="Calibri" panose="020F0502020204030204" pitchFamily="34" charset="0"/>
                        </a:rPr>
                        <a:t>FK Litoměřicko B</a:t>
                      </a:r>
                    </a:p>
                  </a:txBody>
                  <a:tcPr marL="9525" marR="9525" marT="9525" marB="0" anchor="ctr">
                    <a:lnL>
                      <a:noFill/>
                    </a:lnL>
                    <a:lnR>
                      <a:noFill/>
                    </a:lnR>
                    <a:lnT>
                      <a:noFill/>
                    </a:lnT>
                    <a:lnB>
                      <a:noFill/>
                    </a:lnB>
                    <a:solidFill>
                      <a:srgbClr val="CCFFCC"/>
                    </a:solidFill>
                  </a:tcPr>
                </a:tc>
                <a:tc>
                  <a:txBody>
                    <a:bodyPr/>
                    <a:lstStyle/>
                    <a:p>
                      <a:pPr algn="ctr" fontAlgn="ctr"/>
                      <a:r>
                        <a:rPr lang="cs-CZ" sz="1600" b="1" i="0" u="none" strike="noStrike" dirty="0">
                          <a:solidFill>
                            <a:srgbClr val="FF0000"/>
                          </a:solidFill>
                          <a:effectLst/>
                          <a:latin typeface="Calibri" panose="020F0502020204030204" pitchFamily="34" charset="0"/>
                        </a:rPr>
                        <a:t>3:2</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3139159303"/>
                  </a:ext>
                </a:extLst>
              </a:tr>
            </a:tbl>
          </a:graphicData>
        </a:graphic>
      </p:graphicFrame>
      <p:sp>
        <p:nvSpPr>
          <p:cNvPr id="23" name="TextovéPole 22"/>
          <p:cNvSpPr txBox="1"/>
          <p:nvPr/>
        </p:nvSpPr>
        <p:spPr>
          <a:xfrm>
            <a:off x="71984" y="91108"/>
            <a:ext cx="4316071" cy="2246769"/>
          </a:xfrm>
          <a:prstGeom prst="rect">
            <a:avLst/>
          </a:prstGeom>
          <a:blipFill dpi="0" rotWithShape="1">
            <a:blip r:embed="rId15">
              <a:alphaModFix amt="94000"/>
            </a:blip>
            <a:srcRect/>
            <a:stretch>
              <a:fillRect/>
            </a:stretch>
          </a:blipFill>
          <a:ln w="111125" cmpd="tri">
            <a:gradFill>
              <a:gsLst>
                <a:gs pos="0">
                  <a:schemeClr val="accent1">
                    <a:lumMod val="5000"/>
                    <a:lumOff val="95000"/>
                  </a:schemeClr>
                </a:gs>
                <a:gs pos="22000">
                  <a:schemeClr val="accent1">
                    <a:lumMod val="45000"/>
                    <a:lumOff val="55000"/>
                  </a:schemeClr>
                </a:gs>
                <a:gs pos="42000">
                  <a:srgbClr val="C589D3"/>
                </a:gs>
                <a:gs pos="70459">
                  <a:srgbClr val="FFFF66"/>
                </a:gs>
                <a:gs pos="57000">
                  <a:srgbClr val="FF33CC"/>
                </a:gs>
                <a:gs pos="100000">
                  <a:schemeClr val="accent1">
                    <a:lumMod val="30000"/>
                    <a:lumOff val="70000"/>
                  </a:schemeClr>
                </a:gs>
              </a:gsLst>
              <a:lin ang="5400000" scaled="1"/>
            </a:gradFill>
          </a:ln>
        </p:spPr>
        <p:txBody>
          <a:bodyPr wrap="square" rtlCol="0">
            <a:spAutoFit/>
          </a:bodyPr>
          <a:lstStyle/>
          <a:p>
            <a:pPr algn="just"/>
            <a:r>
              <a:rPr lang="cs-CZ" sz="2000" dirty="0" smtClean="0">
                <a:solidFill>
                  <a:schemeClr val="bg1"/>
                </a:solidFill>
                <a:effectLst>
                  <a:glow rad="63500">
                    <a:schemeClr val="accent6">
                      <a:satMod val="175000"/>
                      <a:alpha val="40000"/>
                    </a:schemeClr>
                  </a:glow>
                </a:effectLst>
                <a:latin typeface="Copperplate Gothic Bold" panose="020E0705020206020404" pitchFamily="34" charset="0"/>
              </a:rPr>
              <a:t>Pořadatele turnaje v Dobříni se letos rozhodli pro změnu a pozvali jen 4 mužstva. Jedno z České fotbalové ligy, jako druhého nováčka divize Louny. Čtveřici doplnily Štětí a Litoměřicko 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2" name="TextovéPole 11"/>
          <p:cNvSpPr txBox="1"/>
          <p:nvPr/>
        </p:nvSpPr>
        <p:spPr>
          <a:xfrm>
            <a:off x="144013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6" name="TextovéPole 5"/>
          <p:cNvSpPr txBox="1"/>
          <p:nvPr/>
        </p:nvSpPr>
        <p:spPr>
          <a:xfrm>
            <a:off x="71984" y="1007169"/>
            <a:ext cx="4536504" cy="5878532"/>
          </a:xfrm>
          <a:prstGeom prst="rect">
            <a:avLst/>
          </a:prstGeom>
          <a:pattFill prst="pct5">
            <a:fgClr>
              <a:schemeClr val="accent1"/>
            </a:fgClr>
            <a:bgClr>
              <a:schemeClr val="bg1"/>
            </a:bgClr>
          </a:pattFill>
          <a:ln w="47625">
            <a:solidFill>
              <a:srgbClr val="FDF587"/>
            </a:solidFill>
          </a:ln>
        </p:spPr>
        <p:txBody>
          <a:bodyPr wrap="square" rtlCol="0">
            <a:spAutoFit/>
          </a:bodyPr>
          <a:lstStyle/>
          <a:p>
            <a:pPr algn="ctr"/>
            <a:r>
              <a:rPr lang="cs-CZ" sz="2400" u="sng" dirty="0" smtClean="0">
                <a:ln>
                  <a:solidFill>
                    <a:srgbClr val="FF33CC"/>
                  </a:solidFill>
                </a:ln>
                <a:latin typeface="Bookman Old Style" pitchFamily="18" charset="0"/>
              </a:rPr>
              <a:t>Karel Zuna – trenér SK Štětí</a:t>
            </a:r>
          </a:p>
          <a:p>
            <a:pPr algn="just"/>
            <a:r>
              <a:rPr lang="cs-CZ" b="0" dirty="0" smtClean="0">
                <a:latin typeface="Arial" panose="020B0604020202020204" pitchFamily="34" charset="0"/>
                <a:cs typeface="Arial" panose="020B0604020202020204" pitchFamily="34" charset="0"/>
              </a:rPr>
              <a:t>Trenérské začátky Karla Zuny jsou ve Štětí, kde dlouhé roky působil. Bylo to hlavně u dospělých.  Začínal  u B mužstva. Štětská rezerva byla účastníkem I. A třídy a pod jeho vedením si vedla velmi dobře.  V sezóně 2002-2003  měl spolu s Jiřím </a:t>
            </a:r>
            <a:r>
              <a:rPr lang="cs-CZ" b="0" dirty="0" err="1" smtClean="0">
                <a:latin typeface="Arial" panose="020B0604020202020204" pitchFamily="34" charset="0"/>
                <a:cs typeface="Arial" panose="020B0604020202020204" pitchFamily="34" charset="0"/>
              </a:rPr>
              <a:t>Ransdorfem</a:t>
            </a:r>
            <a:r>
              <a:rPr lang="cs-CZ" b="0" dirty="0" smtClean="0">
                <a:latin typeface="Arial" panose="020B0604020202020204" pitchFamily="34" charset="0"/>
                <a:cs typeface="Arial" panose="020B0604020202020204" pitchFamily="34" charset="0"/>
              </a:rPr>
              <a:t> v době, kdy se mužstvu dospělých v divizní soutěži nedařilo a směřovalo k sestupu, odvahu tým převzít a bojovat až do konce, i když z toho byl stejně sestup. Úspěchy slavil i u mužstva dorostu Štětí, kde několik let po sobě se svými svěřenci bojoval o přeborníka kraje. Většinou tvořil trenérskou dvojici s Jiřím </a:t>
            </a:r>
            <a:r>
              <a:rPr lang="cs-CZ" b="0" dirty="0" err="1" smtClean="0">
                <a:latin typeface="Arial" panose="020B0604020202020204" pitchFamily="34" charset="0"/>
                <a:cs typeface="Arial" panose="020B0604020202020204" pitchFamily="34" charset="0"/>
              </a:rPr>
              <a:t>Ransdorfem</a:t>
            </a:r>
            <a:r>
              <a:rPr lang="cs-CZ" b="0" dirty="0" smtClean="0">
                <a:latin typeface="Arial" panose="020B0604020202020204" pitchFamily="34" charset="0"/>
                <a:cs typeface="Arial" panose="020B0604020202020204" pitchFamily="34" charset="0"/>
              </a:rPr>
              <a:t>. Vychovali hodně fotbalistů, kteří dnes v kategorii dospělých patří k pilířům základní sestavy. K mužstvu dospělých se ve Štětí vrátil v ročníku 2009-2010, kdy hrálo mužstvo Ústecký přebor. Pak už se jeho trenérské působiště měnilo. Vedl SK Roudnici </a:t>
            </a:r>
            <a:r>
              <a:rPr lang="cs-CZ" b="0" dirty="0" err="1" smtClean="0">
                <a:latin typeface="Arial" panose="020B0604020202020204" pitchFamily="34" charset="0"/>
                <a:cs typeface="Arial" panose="020B0604020202020204" pitchFamily="34" charset="0"/>
              </a:rPr>
              <a:t>n.L.</a:t>
            </a:r>
            <a:r>
              <a:rPr lang="cs-CZ" b="0" dirty="0" smtClean="0">
                <a:latin typeface="Arial" panose="020B0604020202020204" pitchFamily="34" charset="0"/>
                <a:cs typeface="Arial" panose="020B0604020202020204" pitchFamily="34" charset="0"/>
              </a:rPr>
              <a:t> ve 3. lize. Jako trenér působil v Roudnici </a:t>
            </a:r>
            <a:r>
              <a:rPr lang="cs-CZ" b="0" dirty="0" err="1" smtClean="0">
                <a:latin typeface="Arial" panose="020B0604020202020204" pitchFamily="34" charset="0"/>
                <a:cs typeface="Arial" panose="020B0604020202020204" pitchFamily="34" charset="0"/>
              </a:rPr>
              <a:t>n.L.</a:t>
            </a:r>
            <a:r>
              <a:rPr lang="cs-CZ" b="0" dirty="0" smtClean="0">
                <a:latin typeface="Arial" panose="020B0604020202020204" pitchFamily="34" charset="0"/>
                <a:cs typeface="Arial" panose="020B0604020202020204" pitchFamily="34" charset="0"/>
              </a:rPr>
              <a:t> i na Bezděkově. Největší úspěch se ale dostavil v sezóně 2015-2016, když se pod jeho vedením staly ASK Lovosice vítězem divizní soutěže  skupiny B. ASK Lovosice se sloučily s FK Litoměřicemi a vzniklo FK Litoměřicko s právem účasti ve 3. lize pro sezónu 2016-2017 a Karel Zuna byl také nějakou dobu trenérem tohoto týmu. Nyní se vrací do Štětí. Všichni držíme palce a věříme, že trenérská kvalita povede mužstvo k opětovným úspěchům mužstva dospělých  a třeba někdy i k návratu do divizní soutěže.</a:t>
            </a:r>
          </a:p>
          <a:p>
            <a:pPr algn="just"/>
            <a:endParaRPr lang="cs-CZ" sz="1300" b="0" dirty="0" smtClean="0">
              <a:latin typeface="Arial" panose="020B0604020202020204" pitchFamily="34" charset="0"/>
              <a:cs typeface="Arial" panose="020B0604020202020204" pitchFamily="34" charset="0"/>
            </a:endParaRPr>
          </a:p>
          <a:p>
            <a:pPr algn="just"/>
            <a:endParaRPr lang="cs-CZ" sz="1300" b="0" dirty="0">
              <a:latin typeface="Arial" panose="020B0604020202020204" pitchFamily="34" charset="0"/>
              <a:cs typeface="Arial" panose="020B0604020202020204" pitchFamily="34" charset="0"/>
            </a:endParaRPr>
          </a:p>
          <a:p>
            <a:pPr algn="just"/>
            <a:endParaRPr lang="cs-CZ" sz="1300" b="0" dirty="0" smtClean="0">
              <a:latin typeface="Arial" panose="020B0604020202020204" pitchFamily="34" charset="0"/>
              <a:cs typeface="Arial" panose="020B0604020202020204" pitchFamily="34" charset="0"/>
            </a:endParaRPr>
          </a:p>
          <a:p>
            <a:pPr algn="just"/>
            <a:endParaRPr lang="cs-CZ" sz="1300" b="0" dirty="0" smtClean="0">
              <a:latin typeface="Arial" panose="020B0604020202020204" pitchFamily="34" charset="0"/>
              <a:cs typeface="Arial" panose="020B0604020202020204" pitchFamily="34" charset="0"/>
            </a:endParaRPr>
          </a:p>
        </p:txBody>
      </p:sp>
      <p:pic>
        <p:nvPicPr>
          <p:cNvPr id="7" name="Obrázek 6"/>
          <p:cNvPicPr>
            <a:picLocks noChangeAspect="1"/>
          </p:cNvPicPr>
          <p:nvPr/>
        </p:nvPicPr>
        <p:blipFill>
          <a:blip r:embed="rId3"/>
          <a:stretch>
            <a:fillRect/>
          </a:stretch>
        </p:blipFill>
        <p:spPr>
          <a:xfrm>
            <a:off x="3240336" y="5851748"/>
            <a:ext cx="918505" cy="936000"/>
          </a:xfrm>
          <a:prstGeom prst="rect">
            <a:avLst/>
          </a:prstGeom>
        </p:spPr>
      </p:pic>
      <p:sp>
        <p:nvSpPr>
          <p:cNvPr id="2" name="TextovéPole 1"/>
          <p:cNvSpPr txBox="1"/>
          <p:nvPr/>
        </p:nvSpPr>
        <p:spPr>
          <a:xfrm>
            <a:off x="71984" y="62731"/>
            <a:ext cx="4392488" cy="707886"/>
          </a:xfrm>
          <a:prstGeom prst="rect">
            <a:avLst/>
          </a:prstGeom>
          <a:pattFill prst="lgConfetti">
            <a:fgClr>
              <a:srgbClr val="66FF66"/>
            </a:fgClr>
            <a:bgClr>
              <a:schemeClr val="bg1"/>
            </a:bgClr>
          </a:pattFill>
          <a:ln w="53975">
            <a:solidFill>
              <a:schemeClr val="accent6">
                <a:lumMod val="75000"/>
              </a:schemeClr>
            </a:solidFill>
          </a:ln>
        </p:spPr>
        <p:txBody>
          <a:bodyPr wrap="square" rtlCol="0">
            <a:spAutoFit/>
          </a:bodyPr>
          <a:lstStyle/>
          <a:p>
            <a:pPr algn="ctr"/>
            <a:r>
              <a:rPr lang="cs-CZ" sz="2000" dirty="0" smtClean="0"/>
              <a:t>Představujeme druhého trenéra mužstva dospělých</a:t>
            </a:r>
          </a:p>
        </p:txBody>
      </p:sp>
      <p:pic>
        <p:nvPicPr>
          <p:cNvPr id="8" name="Picture 5"/>
          <p:cNvPicPr>
            <a:picLocks noChangeAspect="1" noChangeArrowheads="1"/>
          </p:cNvPicPr>
          <p:nvPr/>
        </p:nvPicPr>
        <p:blipFill>
          <a:blip r:embed="rId4" cstate="print"/>
          <a:srcRect/>
          <a:stretch>
            <a:fillRect/>
          </a:stretch>
        </p:blipFill>
        <p:spPr bwMode="auto">
          <a:xfrm>
            <a:off x="6587408" y="3845526"/>
            <a:ext cx="1657852" cy="2222246"/>
          </a:xfrm>
          <a:prstGeom prst="rect">
            <a:avLst/>
          </a:prstGeom>
          <a:noFill/>
          <a:ln w="9525">
            <a:noFill/>
            <a:miter lim="800000"/>
            <a:headEnd/>
            <a:tailEnd/>
          </a:ln>
        </p:spPr>
      </p:pic>
      <p:sp>
        <p:nvSpPr>
          <p:cNvPr id="9" name="TextovéPole 8"/>
          <p:cNvSpPr txBox="1"/>
          <p:nvPr/>
        </p:nvSpPr>
        <p:spPr>
          <a:xfrm>
            <a:off x="6653673" y="3096280"/>
            <a:ext cx="1656184" cy="615553"/>
          </a:xfrm>
          <a:prstGeom prst="rect">
            <a:avLst/>
          </a:prstGeom>
          <a:gradFill>
            <a:gsLst>
              <a:gs pos="0">
                <a:srgbClr val="FFFF00"/>
              </a:gs>
              <a:gs pos="54000">
                <a:srgbClr val="BDF40C"/>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cs-CZ" sz="2000" dirty="0" smtClean="0">
                <a:latin typeface="Calisto MT" panose="02040603050505030304" pitchFamily="18" charset="0"/>
              </a:rPr>
              <a:t>Jiří </a:t>
            </a:r>
            <a:r>
              <a:rPr lang="cs-CZ" sz="2000" dirty="0" err="1" smtClean="0">
                <a:latin typeface="Calisto MT" panose="02040603050505030304" pitchFamily="18" charset="0"/>
              </a:rPr>
              <a:t>Havner</a:t>
            </a:r>
            <a:endParaRPr lang="cs-CZ" sz="2000" dirty="0" smtClean="0">
              <a:latin typeface="Calisto MT" panose="02040603050505030304" pitchFamily="18" charset="0"/>
            </a:endParaRPr>
          </a:p>
          <a:p>
            <a:pPr algn="ctr"/>
            <a:r>
              <a:rPr lang="cs-CZ" sz="1400" dirty="0" smtClean="0">
                <a:latin typeface="Calisto MT" panose="02040603050505030304" pitchFamily="18" charset="0"/>
              </a:rPr>
              <a:t>Vedoucí </a:t>
            </a:r>
          </a:p>
        </p:txBody>
      </p:sp>
      <p:sp>
        <p:nvSpPr>
          <p:cNvPr id="10" name="TextovéPole 9"/>
          <p:cNvSpPr txBox="1"/>
          <p:nvPr/>
        </p:nvSpPr>
        <p:spPr>
          <a:xfrm>
            <a:off x="6331253" y="6270148"/>
            <a:ext cx="2170161" cy="615553"/>
          </a:xfrm>
          <a:prstGeom prst="rect">
            <a:avLst/>
          </a:prstGeom>
          <a:gradFill>
            <a:gsLst>
              <a:gs pos="0">
                <a:srgbClr val="FFFF00"/>
              </a:gs>
              <a:gs pos="54000">
                <a:srgbClr val="BDF40C"/>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cs-CZ" sz="2000" dirty="0" smtClean="0">
                <a:latin typeface="Calisto MT" panose="02040603050505030304" pitchFamily="18" charset="0"/>
              </a:rPr>
              <a:t>Karel Zavřel</a:t>
            </a:r>
          </a:p>
          <a:p>
            <a:pPr algn="ctr"/>
            <a:r>
              <a:rPr lang="cs-CZ" sz="1400" dirty="0" smtClean="0">
                <a:latin typeface="Calisto MT" panose="02040603050505030304" pitchFamily="18" charset="0"/>
              </a:rPr>
              <a:t>Masér </a:t>
            </a:r>
          </a:p>
        </p:txBody>
      </p:sp>
      <p:pic>
        <p:nvPicPr>
          <p:cNvPr id="11" name="Obrázek 10"/>
          <p:cNvPicPr>
            <a:picLocks noChangeAspect="1"/>
          </p:cNvPicPr>
          <p:nvPr/>
        </p:nvPicPr>
        <p:blipFill>
          <a:blip r:embed="rId5"/>
          <a:stretch>
            <a:fillRect/>
          </a:stretch>
        </p:blipFill>
        <p:spPr>
          <a:xfrm>
            <a:off x="6686799" y="1010239"/>
            <a:ext cx="1668226" cy="1889181"/>
          </a:xfrm>
          <a:prstGeom prst="rect">
            <a:avLst/>
          </a:prstGeom>
        </p:spPr>
      </p:pic>
      <p:sp>
        <p:nvSpPr>
          <p:cNvPr id="13" name="TextovéPole 12"/>
          <p:cNvSpPr txBox="1"/>
          <p:nvPr/>
        </p:nvSpPr>
        <p:spPr>
          <a:xfrm>
            <a:off x="5544592" y="93232"/>
            <a:ext cx="4213768" cy="646331"/>
          </a:xfrm>
          <a:prstGeom prst="rect">
            <a:avLst/>
          </a:prstGeom>
          <a:pattFill prst="ltUpDiag">
            <a:fgClr>
              <a:srgbClr val="CCFF99"/>
            </a:fgClr>
            <a:bgClr>
              <a:schemeClr val="bg1"/>
            </a:bgClr>
          </a:pattFill>
          <a:ln w="73025">
            <a:solidFill>
              <a:schemeClr val="accent6">
                <a:lumMod val="40000"/>
                <a:lumOff val="60000"/>
              </a:schemeClr>
            </a:solidFill>
            <a:prstDash val="sysDash"/>
          </a:ln>
        </p:spPr>
        <p:txBody>
          <a:bodyPr wrap="square" rtlCol="0">
            <a:spAutoFit/>
          </a:bodyPr>
          <a:lstStyle/>
          <a:p>
            <a:pPr algn="ctr"/>
            <a:r>
              <a:rPr lang="cs-CZ" sz="1800" dirty="0" smtClean="0">
                <a:latin typeface="Century Schoolbook" panose="02040604050505020304" pitchFamily="18" charset="0"/>
              </a:rPr>
              <a:t>Vedoucího  a maséra mužstva budou i letos zastávat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63249" y="19100"/>
            <a:ext cx="4617247" cy="1015663"/>
          </a:xfrm>
          <a:prstGeom prst="rect">
            <a:avLst/>
          </a:prstGeom>
          <a:solidFill>
            <a:srgbClr val="FF5050"/>
          </a:solidFill>
          <a:ln w="60325" cmpd="sng">
            <a:solidFill>
              <a:srgbClr val="CC6600"/>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ctr" anchorCtr="1">
            <a:norm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avie" panose="04040805050809020602" pitchFamily="82" charset="0"/>
                <a:ea typeface="Gungsuh" pitchFamily="18" charset="-127"/>
                <a:cs typeface="Arial" panose="020B0604020202020204" pitchFamily="34" charset="0"/>
              </a:rPr>
              <a:t>Vítáme</a:t>
            </a:r>
            <a:endParaRPr lang="cs-CZ" sz="8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avie" panose="04040805050809020602" pitchFamily="82"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963404"/>
            <a:ext cx="4649750" cy="792000"/>
          </a:xfrm>
          <a:prstGeom prst="rect">
            <a:avLst/>
          </a:prstGeom>
          <a:pattFill prst="pct5">
            <a:fgClr>
              <a:schemeClr val="accent1"/>
            </a:fgClr>
            <a:bgClr>
              <a:schemeClr val="bg1"/>
            </a:bgClr>
          </a:pattFill>
          <a:ln w="53975" cmpd="sng">
            <a:solidFill>
              <a:srgbClr val="FF6699"/>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800" dirty="0" smtClean="0">
                <a:ln w="25400">
                  <a:noFill/>
                </a:ln>
                <a:solidFill>
                  <a:srgbClr val="FF7C80"/>
                </a:solidFill>
                <a:effectLst>
                  <a:outerShdw blurRad="38100" dist="38100" dir="2700000" algn="tl">
                    <a:srgbClr val="000000">
                      <a:alpha val="43137"/>
                    </a:srgbClr>
                  </a:outerShdw>
                </a:effectLst>
                <a:latin typeface="Rockwell Extra Bold" panose="02060903040505020403" pitchFamily="18" charset="0"/>
                <a:ea typeface="Verdana" pitchFamily="34" charset="0"/>
                <a:cs typeface="Arial" pitchFamily="34" charset="0"/>
              </a:rPr>
              <a:t>SK </a:t>
            </a:r>
            <a:r>
              <a:rPr lang="cs-CZ" sz="4800" dirty="0" err="1" smtClean="0">
                <a:ln w="25400">
                  <a:noFill/>
                </a:ln>
                <a:solidFill>
                  <a:srgbClr val="FF7C80"/>
                </a:solidFill>
                <a:effectLst>
                  <a:outerShdw blurRad="38100" dist="38100" dir="2700000" algn="tl">
                    <a:srgbClr val="000000">
                      <a:alpha val="43137"/>
                    </a:srgbClr>
                  </a:outerShdw>
                </a:effectLst>
                <a:latin typeface="Rockwell Extra Bold" panose="02060903040505020403" pitchFamily="18" charset="0"/>
                <a:ea typeface="Verdana" pitchFamily="34" charset="0"/>
                <a:cs typeface="Arial" pitchFamily="34" charset="0"/>
              </a:rPr>
              <a:t>Štětí</a:t>
            </a:r>
            <a:r>
              <a:rPr lang="cs-CZ" sz="4800" dirty="0" smtClean="0">
                <a:ln w="25400">
                  <a:noFill/>
                </a:ln>
                <a:solidFill>
                  <a:srgbClr val="FF7C80"/>
                </a:solidFill>
                <a:effectLst>
                  <a:outerShdw blurRad="38100" dist="38100" dir="2700000" algn="tl">
                    <a:srgbClr val="000000">
                      <a:alpha val="43137"/>
                    </a:srgbClr>
                  </a:outerShdw>
                </a:effectLst>
                <a:latin typeface="Rockwell Extra Bold" panose="02060903040505020403" pitchFamily="18" charset="0"/>
                <a:ea typeface="Verdana" pitchFamily="34" charset="0"/>
                <a:cs typeface="Arial" pitchFamily="34" charset="0"/>
              </a:rPr>
              <a:t>, z.s.</a:t>
            </a:r>
            <a:endParaRPr lang="cs-CZ" sz="4800" dirty="0">
              <a:ln w="25400">
                <a:noFill/>
              </a:ln>
              <a:solidFill>
                <a:srgbClr val="FF7C80"/>
              </a:solidFill>
              <a:effectLst>
                <a:outerShdw blurRad="38100" dist="38100" dir="2700000" algn="tl">
                  <a:srgbClr val="000000">
                    <a:alpha val="43137"/>
                  </a:srgbClr>
                </a:outerShdw>
              </a:effectLst>
              <a:latin typeface="Rockwell Extra Bold" panose="02060903040505020403" pitchFamily="18" charset="0"/>
              <a:ea typeface="Verdana" pitchFamily="34" charset="0"/>
              <a:cs typeface="Arial" pitchFamily="34" charset="0"/>
            </a:endParaRPr>
          </a:p>
        </p:txBody>
      </p:sp>
      <p:sp>
        <p:nvSpPr>
          <p:cNvPr id="22" name="Text Box 148"/>
          <p:cNvSpPr txBox="1">
            <a:spLocks noChangeArrowheads="1"/>
          </p:cNvSpPr>
          <p:nvPr/>
        </p:nvSpPr>
        <p:spPr bwMode="auto">
          <a:xfrm>
            <a:off x="102755" y="4267572"/>
            <a:ext cx="4577741" cy="2462198"/>
          </a:xfrm>
          <a:prstGeom prst="rect">
            <a:avLst/>
          </a:prstGeom>
          <a:blipFill>
            <a:blip r:embed="rId3"/>
            <a:stretch>
              <a:fillRect/>
            </a:stretch>
          </a:blipFill>
          <a:ln w="53975" cmpd="sng">
            <a:solidFill>
              <a:srgbClr val="6600CC"/>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200" u="sng" dirty="0" smtClean="0">
                <a:ln w="3175">
                  <a:noFill/>
                </a:ln>
                <a:solidFill>
                  <a:srgbClr val="0099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Hlavní rozhodčí</a:t>
            </a:r>
          </a:p>
          <a:p>
            <a:pPr algn="ctr" eaLnBrk="0" hangingPunct="0">
              <a:defRPr/>
            </a:pPr>
            <a:r>
              <a:rPr lang="cs-CZ" sz="2200" dirty="0"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Milana </a:t>
            </a:r>
            <a:r>
              <a:rPr lang="cs-CZ" sz="2200" dirty="0" err="1"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Karrmanna</a:t>
            </a:r>
            <a:endParaRPr lang="cs-CZ" sz="2200" dirty="0"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endParaRPr>
          </a:p>
          <a:p>
            <a:pPr algn="ctr" eaLnBrk="0" hangingPunct="0">
              <a:defRPr/>
            </a:pPr>
            <a:r>
              <a:rPr lang="cs-CZ" sz="2000" b="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000" u="sng" dirty="0" smtClean="0">
                <a:ln w="3175">
                  <a:noFill/>
                </a:ln>
                <a:solidFill>
                  <a:srgbClr val="0099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Asistenti hlavního rozhodčího</a:t>
            </a:r>
          </a:p>
          <a:p>
            <a:pPr algn="ctr" eaLnBrk="0" hangingPunct="0">
              <a:defRPr/>
            </a:pPr>
            <a:r>
              <a:rPr lang="cs-CZ" sz="2200" dirty="0"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Jiřího Sedláčka</a:t>
            </a:r>
          </a:p>
          <a:p>
            <a:pPr algn="ctr" eaLnBrk="0" hangingPunct="0">
              <a:defRPr/>
            </a:pPr>
            <a:r>
              <a:rPr lang="cs-CZ" sz="2200" dirty="0"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Ivana </a:t>
            </a:r>
            <a:r>
              <a:rPr lang="cs-CZ" sz="2200" dirty="0" err="1"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Kuriljaka</a:t>
            </a:r>
            <a:endParaRPr lang="cs-CZ" sz="2200" dirty="0"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endParaRPr>
          </a:p>
          <a:p>
            <a:pPr algn="ctr" eaLnBrk="0" hangingPunct="0">
              <a:defRPr/>
            </a:pPr>
            <a:r>
              <a:rPr lang="cs-CZ" sz="2200" u="sng" dirty="0" smtClean="0">
                <a:ln w="3175">
                  <a:noFill/>
                </a:ln>
                <a:solidFill>
                  <a:srgbClr val="0099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Delegát ÚKFS</a:t>
            </a:r>
          </a:p>
          <a:p>
            <a:pPr eaLnBrk="0" hangingPunct="0">
              <a:defRPr/>
            </a:pPr>
            <a:r>
              <a:rPr lang="cs-CZ" sz="24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dirty="0" smtClean="0">
                <a:ln w="3175">
                  <a:noFill/>
                </a:ln>
                <a:effectLst>
                  <a:outerShdw blurRad="38100" dist="38100" dir="2700000" algn="tl">
                    <a:srgbClr val="000000">
                      <a:alpha val="43137"/>
                    </a:srgbClr>
                  </a:outerShdw>
                </a:effectLst>
                <a:latin typeface="Century Gothic" panose="020B0502020202020204" pitchFamily="34" charset="0"/>
                <a:ea typeface="GungsuhChe" pitchFamily="49" charset="-127"/>
                <a:cs typeface="Arial" pitchFamily="34" charset="0"/>
              </a:rPr>
              <a:t>Milana Košťála</a:t>
            </a:r>
          </a:p>
        </p:txBody>
      </p:sp>
      <p:sp>
        <p:nvSpPr>
          <p:cNvPr id="23" name="TextovéPole 22"/>
          <p:cNvSpPr txBox="1"/>
          <p:nvPr/>
        </p:nvSpPr>
        <p:spPr>
          <a:xfrm>
            <a:off x="71984" y="1172970"/>
            <a:ext cx="4608512" cy="707886"/>
          </a:xfrm>
          <a:prstGeom prst="rect">
            <a:avLst/>
          </a:prstGeom>
          <a:pattFill prst="wave">
            <a:fgClr>
              <a:schemeClr val="accent1">
                <a:lumMod val="40000"/>
                <a:lumOff val="60000"/>
              </a:schemeClr>
            </a:fgClr>
            <a:bgClr>
              <a:schemeClr val="bg1"/>
            </a:bgClr>
          </a:pattFill>
          <a:ln w="44450" cap="rnd">
            <a:solidFill>
              <a:srgbClr val="FFFF00"/>
            </a:solidFill>
            <a:bevel/>
          </a:ln>
          <a:effectLst/>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2000" dirty="0" smtClean="0">
                <a:blipFill>
                  <a:blip r:embed="rId4"/>
                  <a:tile tx="0" ty="0" sx="100000" sy="100000" flip="none" algn="tl"/>
                </a:blipFill>
                <a:latin typeface="Tw Cen MT Condensed Extra Bold" panose="020B0803020202020204" pitchFamily="34" charset="-18"/>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899420"/>
            <a:ext cx="4608512" cy="1224136"/>
          </a:xfrm>
          <a:prstGeom prst="rect">
            <a:avLst/>
          </a:prstGeom>
          <a:blipFill>
            <a:blip r:embed="rId5"/>
            <a:stretch>
              <a:fillRect/>
            </a:stretch>
          </a:blipFill>
          <a:ln w="57150" cmpd="sng">
            <a:solidFill>
              <a:srgbClr val="99CC00"/>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400" dirty="0" smtClean="0">
                <a:ln w="25400" cap="rnd" cmpd="dbl">
                  <a:noFill/>
                  <a:bevel/>
                </a:ln>
                <a:solidFill>
                  <a:srgbClr val="3399FF"/>
                </a:solidFill>
                <a:effectLst>
                  <a:outerShdw blurRad="38100" dist="38100" dir="2700000" algn="tl">
                    <a:srgbClr val="000000">
                      <a:alpha val="43137"/>
                    </a:srgbClr>
                  </a:outerShdw>
                </a:effectLst>
                <a:latin typeface="Rockwell Extra Bold" panose="02060903040505020403" pitchFamily="18" charset="0"/>
                <a:ea typeface="Gungsuh" pitchFamily="18" charset="-127"/>
                <a:cs typeface="Arial" pitchFamily="34" charset="0"/>
              </a:rPr>
              <a:t>SK Baník Modlany, </a:t>
            </a:r>
            <a:r>
              <a:rPr lang="cs-CZ" sz="4400" dirty="0" err="1" smtClean="0">
                <a:ln w="25400" cap="rnd" cmpd="dbl">
                  <a:noFill/>
                  <a:bevel/>
                </a:ln>
                <a:solidFill>
                  <a:srgbClr val="3399FF"/>
                </a:solidFill>
                <a:effectLst>
                  <a:outerShdw blurRad="38100" dist="38100" dir="2700000" algn="tl">
                    <a:srgbClr val="000000">
                      <a:alpha val="43137"/>
                    </a:srgbClr>
                  </a:outerShdw>
                </a:effectLst>
                <a:latin typeface="Rockwell Extra Bold" panose="02060903040505020403" pitchFamily="18" charset="0"/>
                <a:ea typeface="Gungsuh" pitchFamily="18" charset="-127"/>
                <a:cs typeface="Arial" pitchFamily="34" charset="0"/>
              </a:rPr>
              <a:t>z.s</a:t>
            </a:r>
            <a:r>
              <a:rPr lang="cs-CZ" sz="4400" dirty="0" smtClean="0">
                <a:ln w="25400" cap="rnd" cmpd="dbl">
                  <a:noFill/>
                  <a:bevel/>
                </a:ln>
                <a:solidFill>
                  <a:srgbClr val="3399FF"/>
                </a:solidFill>
                <a:effectLst>
                  <a:outerShdw blurRad="38100" dist="38100" dir="2700000" algn="tl">
                    <a:srgbClr val="000000">
                      <a:alpha val="43137"/>
                    </a:srgbClr>
                  </a:outerShdw>
                </a:effectLst>
                <a:latin typeface="Rockwell Extra Bold" panose="02060903040505020403" pitchFamily="18" charset="0"/>
                <a:ea typeface="Gungsuh" pitchFamily="18" charset="-127"/>
                <a:cs typeface="Arial" pitchFamily="34" charset="0"/>
              </a:rPr>
              <a:t>.</a:t>
            </a:r>
            <a:endParaRPr lang="cs-CZ" sz="4000" dirty="0" smtClean="0">
              <a:ln w="25400" cap="rnd" cmpd="dbl">
                <a:noFill/>
                <a:bevel/>
              </a:ln>
              <a:solidFill>
                <a:srgbClr val="3399FF"/>
              </a:solidFill>
              <a:effectLst>
                <a:outerShdw blurRad="38100" dist="38100" dir="2700000" algn="tl">
                  <a:srgbClr val="000000">
                    <a:alpha val="43137"/>
                  </a:srgbClr>
                </a:outerShdw>
              </a:effectLst>
              <a:latin typeface="Rockwell Extra Bold" panose="02060903040505020403" pitchFamily="18" charset="0"/>
              <a:ea typeface="Gungsuh" pitchFamily="18" charset="-127"/>
              <a:cs typeface="Arial" pitchFamily="34" charset="0"/>
            </a:endParaRPr>
          </a:p>
        </p:txBody>
      </p:sp>
      <p:pic>
        <p:nvPicPr>
          <p:cNvPr id="2" name="Obrázek 1"/>
          <p:cNvPicPr>
            <a:picLocks noChangeAspect="1"/>
          </p:cNvPicPr>
          <p:nvPr/>
        </p:nvPicPr>
        <p:blipFill>
          <a:blip r:embed="rId6"/>
          <a:stretch>
            <a:fillRect/>
          </a:stretch>
        </p:blipFill>
        <p:spPr>
          <a:xfrm>
            <a:off x="527691" y="6859860"/>
            <a:ext cx="262706" cy="324000"/>
          </a:xfrm>
          <a:prstGeom prst="rect">
            <a:avLst/>
          </a:prstGeom>
        </p:spPr>
      </p:pic>
      <p:pic>
        <p:nvPicPr>
          <p:cNvPr id="3" name="Obrázek 2"/>
          <p:cNvPicPr>
            <a:picLocks noChangeAspect="1"/>
          </p:cNvPicPr>
          <p:nvPr/>
        </p:nvPicPr>
        <p:blipFill>
          <a:blip r:embed="rId7"/>
          <a:stretch>
            <a:fillRect/>
          </a:stretch>
        </p:blipFill>
        <p:spPr>
          <a:xfrm>
            <a:off x="3528368" y="6871352"/>
            <a:ext cx="434372" cy="324000"/>
          </a:xfrm>
          <a:prstGeom prst="rect">
            <a:avLst/>
          </a:prstGeom>
        </p:spPr>
      </p:pic>
      <p:sp>
        <p:nvSpPr>
          <p:cNvPr id="10" name="TextovéPole 9"/>
          <p:cNvSpPr txBox="1"/>
          <p:nvPr/>
        </p:nvSpPr>
        <p:spPr>
          <a:xfrm>
            <a:off x="5756338" y="103302"/>
            <a:ext cx="4324758" cy="707886"/>
          </a:xfrm>
          <a:prstGeom prst="rect">
            <a:avLst/>
          </a:prstGeom>
          <a:blipFill dpi="0" rotWithShape="1">
            <a:blip r:embed="rId8"/>
            <a:srcRect/>
            <a:tile tx="0" ty="0" sx="100000" sy="100000" flip="none" algn="tl"/>
          </a:blipFill>
          <a:ln w="47625">
            <a:solidFill>
              <a:srgbClr val="008080"/>
            </a:solidFill>
          </a:ln>
        </p:spPr>
        <p:txBody>
          <a:bodyPr wrap="square" rtlCol="0">
            <a:spAutoFit/>
          </a:bodyPr>
          <a:lstStyle/>
          <a:p>
            <a:pPr algn="ctr"/>
            <a:r>
              <a:rPr lang="cs-CZ" sz="4000" cap="small" dirty="0" smtClean="0">
                <a:ln w="12700">
                  <a:solidFill>
                    <a:srgbClr val="000066"/>
                  </a:solidFill>
                </a:ln>
                <a:solidFill>
                  <a:schemeClr val="bg1"/>
                </a:solidFill>
                <a:effectLst>
                  <a:outerShdw blurRad="38100" dist="38100" dir="2700000" algn="tl">
                    <a:srgbClr val="000000">
                      <a:alpha val="43137"/>
                    </a:srgbClr>
                  </a:outerShdw>
                </a:effectLst>
                <a:latin typeface="Rockwell" panose="02060603020205020403" pitchFamily="18" charset="0"/>
              </a:rPr>
              <a:t>Pojeďte s NÁMI </a:t>
            </a:r>
          </a:p>
        </p:txBody>
      </p:sp>
      <p:sp>
        <p:nvSpPr>
          <p:cNvPr id="11" name="TextovéPole 10"/>
          <p:cNvSpPr txBox="1"/>
          <p:nvPr/>
        </p:nvSpPr>
        <p:spPr>
          <a:xfrm>
            <a:off x="5684330" y="1055463"/>
            <a:ext cx="4396766" cy="3816429"/>
          </a:xfrm>
          <a:prstGeom prst="rect">
            <a:avLst/>
          </a:prstGeom>
          <a:solidFill>
            <a:schemeClr val="accent1">
              <a:lumMod val="20000"/>
              <a:lumOff val="80000"/>
            </a:schemeClr>
          </a:solidFill>
          <a:ln w="82550" cmpd="sng">
            <a:solidFill>
              <a:srgbClr val="FF3399"/>
            </a:solidFill>
            <a:prstDash val="dashDot"/>
          </a:ln>
        </p:spPr>
        <p:txBody>
          <a:bodyPr wrap="square" rtlCol="0">
            <a:spAutoFit/>
          </a:bodyPr>
          <a:lstStyle/>
          <a:p>
            <a:pPr algn="ctr"/>
            <a:r>
              <a:rPr lang="cs-CZ" sz="4000" dirty="0" smtClean="0">
                <a:ln w="19050">
                  <a:solidFill>
                    <a:schemeClr val="tx1"/>
                  </a:solidFill>
                </a:ln>
                <a:solidFill>
                  <a:srgbClr val="FFCC66"/>
                </a:solidFill>
                <a:effectLst>
                  <a:glow rad="63500">
                    <a:schemeClr val="accent4">
                      <a:satMod val="175000"/>
                      <a:alpha val="40000"/>
                    </a:schemeClr>
                  </a:glow>
                </a:effectLst>
                <a:latin typeface="Berlin Sans FB Demi" panose="020E0802020502020306" pitchFamily="34" charset="0"/>
              </a:rPr>
              <a:t>TJ Horní Jiřetín/</a:t>
            </a:r>
          </a:p>
          <a:p>
            <a:pPr algn="ctr"/>
            <a:r>
              <a:rPr lang="cs-CZ" sz="4000" dirty="0" smtClean="0">
                <a:ln w="19050">
                  <a:solidFill>
                    <a:schemeClr val="tx1"/>
                  </a:solidFill>
                </a:ln>
                <a:solidFill>
                  <a:srgbClr val="FFCC66"/>
                </a:solidFill>
                <a:effectLst>
                  <a:glow rad="63500">
                    <a:schemeClr val="accent4">
                      <a:satMod val="175000"/>
                      <a:alpha val="40000"/>
                    </a:schemeClr>
                  </a:glow>
                </a:effectLst>
                <a:latin typeface="Berlin Sans FB Demi" panose="020E0802020502020306" pitchFamily="34" charset="0"/>
              </a:rPr>
              <a:t>FK Litvínov</a:t>
            </a:r>
          </a:p>
          <a:p>
            <a:pPr algn="ctr"/>
            <a:r>
              <a:rPr lang="cs-CZ" sz="2400" dirty="0" smtClean="0">
                <a:latin typeface="Berlin Sans FB Demi" panose="020E0802020502020306" pitchFamily="34" charset="0"/>
              </a:rPr>
              <a:t>-</a:t>
            </a:r>
          </a:p>
          <a:p>
            <a:pPr algn="ctr"/>
            <a:r>
              <a:rPr lang="cs-CZ" sz="4400" dirty="0" smtClean="0">
                <a:ln w="38100">
                  <a:solidFill>
                    <a:srgbClr val="FFFF66"/>
                  </a:solidFill>
                </a:ln>
                <a:solidFill>
                  <a:srgbClr val="FF3399"/>
                </a:solidFill>
                <a:latin typeface="Berlin Sans FB Demi" panose="020E0802020502020306" pitchFamily="34" charset="0"/>
              </a:rPr>
              <a:t>SK Štětí</a:t>
            </a:r>
          </a:p>
          <a:p>
            <a:pPr algn="ctr"/>
            <a:r>
              <a:rPr lang="cs-CZ" sz="4000" dirty="0" smtClean="0">
                <a:latin typeface="Berlin Sans FB Demi" panose="020E0802020502020306" pitchFamily="34" charset="0"/>
              </a:rPr>
              <a:t>Sobota 19.8.2017</a:t>
            </a:r>
          </a:p>
          <a:p>
            <a:pPr algn="ctr"/>
            <a:r>
              <a:rPr lang="cs-CZ" sz="4000" dirty="0" smtClean="0">
                <a:latin typeface="Berlin Sans FB Demi" panose="020E0802020502020306" pitchFamily="34" charset="0"/>
              </a:rPr>
              <a:t>17:00 hod</a:t>
            </a:r>
          </a:p>
          <a:p>
            <a:pPr algn="just"/>
            <a:endParaRPr lang="cs-CZ" sz="1400" u="sng" dirty="0" smtClean="0">
              <a:latin typeface="Bookman Old Style" pitchFamily="18" charset="0"/>
            </a:endParaRPr>
          </a:p>
        </p:txBody>
      </p:sp>
      <p:pic>
        <p:nvPicPr>
          <p:cNvPr id="12" name="Obrázek 11"/>
          <p:cNvPicPr>
            <a:picLocks noChangeAspect="1"/>
          </p:cNvPicPr>
          <p:nvPr/>
        </p:nvPicPr>
        <p:blipFill>
          <a:blip r:embed="rId9"/>
          <a:stretch>
            <a:fillRect/>
          </a:stretch>
        </p:blipFill>
        <p:spPr>
          <a:xfrm>
            <a:off x="5832624" y="5419700"/>
            <a:ext cx="1234800" cy="1260000"/>
          </a:xfrm>
          <a:prstGeom prst="rect">
            <a:avLst/>
          </a:prstGeom>
          <a:ln w="60325">
            <a:solidFill>
              <a:srgbClr val="4B42C2"/>
            </a:solidFill>
          </a:ln>
        </p:spPr>
      </p:pic>
      <p:pic>
        <p:nvPicPr>
          <p:cNvPr id="13" name="Picture 2"/>
          <p:cNvPicPr>
            <a:picLocks noChangeAspect="1" noChangeArrowheads="1"/>
          </p:cNvPicPr>
          <p:nvPr/>
        </p:nvPicPr>
        <p:blipFill>
          <a:blip r:embed="rId10" cstate="print"/>
          <a:srcRect/>
          <a:stretch>
            <a:fillRect/>
          </a:stretch>
        </p:blipFill>
        <p:spPr bwMode="auto">
          <a:xfrm>
            <a:off x="9144992" y="2377420"/>
            <a:ext cx="673275" cy="612000"/>
          </a:xfrm>
          <a:prstGeom prst="rect">
            <a:avLst/>
          </a:prstGeom>
          <a:noFill/>
          <a:ln w="28575">
            <a:noFill/>
            <a:miter lim="800000"/>
            <a:headEnd/>
            <a:tailEnd/>
          </a:ln>
        </p:spPr>
      </p:pic>
      <p:sp>
        <p:nvSpPr>
          <p:cNvPr id="4" name="Šipka doprava 3"/>
          <p:cNvSpPr/>
          <p:nvPr/>
        </p:nvSpPr>
        <p:spPr bwMode="auto">
          <a:xfrm>
            <a:off x="7253697" y="5587638"/>
            <a:ext cx="1330040" cy="690968"/>
          </a:xfrm>
          <a:prstGeom prst="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effectLst/>
                <a:latin typeface="Arial" pitchFamily="34" charset="0"/>
                <a:cs typeface="Arial" pitchFamily="34" charset="0"/>
              </a:rPr>
              <a:t>14:30</a:t>
            </a:r>
          </a:p>
        </p:txBody>
      </p:sp>
      <p:sp>
        <p:nvSpPr>
          <p:cNvPr id="5" name="Ovál 4"/>
          <p:cNvSpPr/>
          <p:nvPr/>
        </p:nvSpPr>
        <p:spPr bwMode="auto">
          <a:xfrm>
            <a:off x="8625994" y="5565790"/>
            <a:ext cx="1311086" cy="748803"/>
          </a:xfrm>
          <a:prstGeom prst="ellipse">
            <a:avLst/>
          </a:prstGeom>
          <a:solidFill>
            <a:srgbClr val="FFFF00"/>
          </a:soli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FF0000"/>
                </a:solidFill>
                <a:effectLst/>
                <a:latin typeface="Arial" pitchFamily="34" charset="0"/>
                <a:cs typeface="Arial" pitchFamily="34" charset="0"/>
              </a:rPr>
              <a:t> </a:t>
            </a:r>
            <a:r>
              <a:rPr kumimoji="0" lang="cs-CZ" sz="1600" b="1" i="0" u="none" strike="noStrike" cap="none" normalizeH="0" baseline="0" dirty="0" smtClean="0">
                <a:ln>
                  <a:noFill/>
                </a:ln>
                <a:solidFill>
                  <a:srgbClr val="FF0000"/>
                </a:solidFill>
                <a:effectLst/>
                <a:latin typeface="Arial Black" panose="020B0A04020102020204" pitchFamily="34" charset="0"/>
                <a:cs typeface="Arial" pitchFamily="34" charset="0"/>
              </a:rPr>
              <a:t>Horní Jiřetín</a:t>
            </a:r>
          </a:p>
        </p:txBody>
      </p:sp>
      <p:pic>
        <p:nvPicPr>
          <p:cNvPr id="7" name="Obrázek 6"/>
          <p:cNvPicPr>
            <a:picLocks noChangeAspect="1"/>
          </p:cNvPicPr>
          <p:nvPr/>
        </p:nvPicPr>
        <p:blipFill>
          <a:blip r:embed="rId11"/>
          <a:stretch>
            <a:fillRect/>
          </a:stretch>
        </p:blipFill>
        <p:spPr>
          <a:xfrm>
            <a:off x="5893571" y="2467420"/>
            <a:ext cx="861486" cy="432000"/>
          </a:xfrm>
          <a:prstGeom prst="rect">
            <a:avLst/>
          </a:prstGeom>
        </p:spPr>
      </p:pic>
      <p:sp>
        <p:nvSpPr>
          <p:cNvPr id="18" name="TextovéPole 17"/>
          <p:cNvSpPr txBox="1"/>
          <p:nvPr/>
        </p:nvSpPr>
        <p:spPr>
          <a:xfrm>
            <a:off x="7829258" y="6931868"/>
            <a:ext cx="45163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68" y="153090"/>
            <a:ext cx="4826246" cy="6694140"/>
          </a:xfrm>
          <a:prstGeom prst="rect">
            <a:avLst/>
          </a:prstGeom>
          <a:blipFill dpi="0" rotWithShape="1">
            <a:blip r:embed="rId3" cstate="print">
              <a:alphaModFix amt="27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400" i="1" u="sng" dirty="0">
                <a:ln w="9525" cap="flat">
                  <a:solidFill>
                    <a:srgbClr val="EC5A87"/>
                  </a:solidFill>
                  <a:prstDash val="solid"/>
                  <a:round/>
                </a:ln>
                <a:solidFill>
                  <a:srgbClr val="FFCC00"/>
                </a:solidFill>
                <a:effectLst>
                  <a:outerShdw blurRad="50800" dist="38100" dir="2700000" algn="tl" rotWithShape="0">
                    <a:prstClr val="black">
                      <a:alpha val="40000"/>
                    </a:prstClr>
                  </a:outerShdw>
                </a:effectLst>
                <a:ea typeface="Malgun Gothic" pitchFamily="34" charset="-127"/>
                <a:cs typeface="Arabic Typesetting" panose="03020402040406030203" pitchFamily="66" charset="-78"/>
              </a:rPr>
              <a:t>Vážení sportovní </a:t>
            </a:r>
            <a:endParaRPr lang="cs-CZ" sz="4400" i="1" u="sng" dirty="0" smtClean="0">
              <a:ln w="9525" cap="flat">
                <a:solidFill>
                  <a:srgbClr val="EC5A87"/>
                </a:solidFill>
                <a:prstDash val="solid"/>
                <a:round/>
              </a:ln>
              <a:solidFill>
                <a:srgbClr val="FFCC00"/>
              </a:solidFill>
              <a:effectLst>
                <a:outerShdw blurRad="50800" dist="38100" dir="2700000" algn="tl" rotWithShape="0">
                  <a:prstClr val="black">
                    <a:alpha val="40000"/>
                  </a:prstClr>
                </a:outerShdw>
              </a:effectLst>
              <a:ea typeface="Malgun Gothic" pitchFamily="34" charset="-127"/>
              <a:cs typeface="Arabic Typesetting" panose="03020402040406030203" pitchFamily="66" charset="-78"/>
            </a:endParaRPr>
          </a:p>
          <a:p>
            <a:pPr algn="ctr" eaLnBrk="0" hangingPunct="0">
              <a:defRPr/>
            </a:pPr>
            <a:r>
              <a:rPr lang="cs-CZ" sz="4400" i="1" u="sng" dirty="0" smtClean="0">
                <a:ln w="9525" cap="flat">
                  <a:solidFill>
                    <a:srgbClr val="EC5A87"/>
                  </a:solidFill>
                  <a:prstDash val="solid"/>
                  <a:round/>
                </a:ln>
                <a:solidFill>
                  <a:srgbClr val="FFCC00"/>
                </a:solidFill>
                <a:effectLst>
                  <a:outerShdw blurRad="50800" dist="38100" dir="2700000" algn="tl" rotWithShape="0">
                    <a:prstClr val="black">
                      <a:alpha val="40000"/>
                    </a:prstClr>
                  </a:outerShdw>
                </a:effectLst>
                <a:ea typeface="Malgun Gothic" pitchFamily="34" charset="-127"/>
                <a:cs typeface="Arabic Typesetting" panose="03020402040406030203" pitchFamily="66" charset="-78"/>
              </a:rPr>
              <a:t>Přátelé</a:t>
            </a:r>
          </a:p>
          <a:p>
            <a:pPr algn="just" eaLnBrk="0" hangingPunct="0">
              <a:defRPr/>
            </a:pPr>
            <a:r>
              <a:rPr lang="cs-CZ" sz="1100" i="1" dirty="0" smtClean="0">
                <a:latin typeface="Arial" pitchFamily="34" charset="0"/>
                <a:cs typeface="Arial" pitchFamily="34" charset="0"/>
              </a:rPr>
              <a:t>      a jsme tady zase. Po 2 měsících a 2 dnech Vás vítáme  na mistrovském zápase mužstva dospělých SK Štětí. Je to sice o stupínek níže než v loňském roce, ale věříme, že loňský sestup diváky neodradí od návštěv zdejšího stadionu a i nadále budou chodit sledovat zápasy domácího týmu. Od  posledního mistrovského utkání došlo k několika významným akcím a změnám, o kterých budete v tomto zpravodaji informováni.  V Teplicích proběhl 28.6.2017 losovací aktiv Ústeckého kraje,  pod kterým jsou do soutěží zařazena, kromě přípravky, všechna mužstva Štětí. Byli jsme seznámeni s novým pravidlem v kategorii dospělých, které umožní vykoupení hráče po vyloučení po druhé žluté kartě. Po zaplacení pokuty   2 tis. Kč bude moci hráč v dalším kole nastoupit. Pouze však jedenkrát na podzim a stejně tak na jaře. Dorost je opět v I.A třídě a starší žáci s mladšími budou hrát krajský přebor. Počet mládežnických mužstev ubývá  a například v kategorii dorostu hraje krajských přebor jen 8 mužstev. Také jsme ho chtěli hrát, ale 2 mužstva dorostu starší a mladší dohromady nedáme. Ústecký kraj je již jeden z mála , kde je povinností mít v přeboru i mladší dorost. Hodně mužstev také zmizelo na vyšší úrovní, protože Řídící komise pro Čechy vytvořila  další ligy a hodně mužstev z velkých měst tam přešlo. Zúčastnili jsme se i Losovacího aktivu Okresního fotbalového svazu Litoměřice, kde nám hrají přípravky. A právě v této oblasti to bylo nejzajímavější. Některé oddíly se snažily iniciovat změnu soutěží s odkazem na to, že někdy jsou výkonnostní rozdíly mužstev tak velké, že to hráčům nic nepřináší. Názory byly ale i opačné. Nakonec to ale celé dopadlo, že k žádným velkým změnám nedošlo. Byl proveden i průzkum zájmu o kategorii </a:t>
            </a:r>
            <a:r>
              <a:rPr lang="cs-CZ" sz="1100" i="1" dirty="0" err="1" smtClean="0">
                <a:latin typeface="Arial" pitchFamily="34" charset="0"/>
                <a:cs typeface="Arial" pitchFamily="34" charset="0"/>
              </a:rPr>
              <a:t>minipřípravky</a:t>
            </a:r>
            <a:r>
              <a:rPr lang="cs-CZ" sz="1100" i="1" dirty="0" smtClean="0">
                <a:latin typeface="Arial" pitchFamily="34" charset="0"/>
                <a:cs typeface="Arial" pitchFamily="34" charset="0"/>
              </a:rPr>
              <a:t>. Novinka vyvolala zájem a na podzim bude tato soutěž pro hráče mladší  5 let organizována. V Litoměřicích začalo pracovat také nové vedení. Po odstoupivším předsedovi sportovně technické komise panu </a:t>
            </a:r>
            <a:r>
              <a:rPr lang="cs-CZ" sz="1100" i="1" dirty="0" err="1" smtClean="0">
                <a:latin typeface="Arial" pitchFamily="34" charset="0"/>
                <a:cs typeface="Arial" pitchFamily="34" charset="0"/>
              </a:rPr>
              <a:t>Letafkovi</a:t>
            </a:r>
            <a:r>
              <a:rPr lang="cs-CZ" sz="1100" i="1" dirty="0" smtClean="0">
                <a:latin typeface="Arial" pitchFamily="34" charset="0"/>
                <a:cs typeface="Arial" pitchFamily="34" charset="0"/>
              </a:rPr>
              <a:t> byl do této funkce zvolen </a:t>
            </a:r>
            <a:r>
              <a:rPr lang="cs-CZ" sz="1100" i="1" dirty="0" err="1" smtClean="0">
                <a:latin typeface="Arial" pitchFamily="34" charset="0"/>
                <a:cs typeface="Arial" pitchFamily="34" charset="0"/>
              </a:rPr>
              <a:t>p.Henzel</a:t>
            </a:r>
            <a:r>
              <a:rPr lang="cs-CZ" sz="1100" i="1" dirty="0" smtClean="0">
                <a:latin typeface="Arial" pitchFamily="34" charset="0"/>
                <a:cs typeface="Arial" pitchFamily="34" charset="0"/>
              </a:rPr>
              <a:t>.</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2586" y="2395364"/>
            <a:ext cx="787320"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5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8" name="Šipka doprava se zářezem 17"/>
          <p:cNvSpPr/>
          <p:nvPr/>
        </p:nvSpPr>
        <p:spPr bwMode="auto">
          <a:xfrm>
            <a:off x="8784953" y="6931868"/>
            <a:ext cx="936103" cy="354706"/>
          </a:xfrm>
          <a:prstGeom prst="notchedRightArrow">
            <a:avLst/>
          </a:prstGeom>
          <a:solidFill>
            <a:srgbClr val="D9DFE9"/>
          </a:soli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2" name="TextovéPole 1"/>
          <p:cNvSpPr txBox="1"/>
          <p:nvPr/>
        </p:nvSpPr>
        <p:spPr>
          <a:xfrm>
            <a:off x="71984" y="68451"/>
            <a:ext cx="4622732" cy="707886"/>
          </a:xfrm>
          <a:prstGeom prst="rect">
            <a:avLst/>
          </a:prstGeom>
          <a:pattFill prst="pct25">
            <a:fgClr>
              <a:srgbClr val="99CCFF"/>
            </a:fgClr>
            <a:bgClr>
              <a:schemeClr val="bg1"/>
            </a:bgClr>
          </a:pattFill>
          <a:ln w="69850">
            <a:gradFill>
              <a:gsLst>
                <a:gs pos="0">
                  <a:schemeClr val="accent1">
                    <a:lumMod val="5000"/>
                    <a:lumOff val="95000"/>
                  </a:schemeClr>
                </a:gs>
                <a:gs pos="34000">
                  <a:srgbClr val="FFFF00"/>
                </a:gs>
                <a:gs pos="21542">
                  <a:srgbClr val="9AFFE6"/>
                </a:gs>
                <a:gs pos="9085">
                  <a:srgbClr val="BFFFEF"/>
                </a:gs>
                <a:gs pos="75000">
                  <a:srgbClr val="FF0066"/>
                </a:gs>
                <a:gs pos="100000">
                  <a:schemeClr val="accent1">
                    <a:lumMod val="30000"/>
                    <a:lumOff val="70000"/>
                  </a:schemeClr>
                </a:gs>
              </a:gsLst>
              <a:lin ang="5400000" scaled="1"/>
            </a:gradFill>
          </a:ln>
        </p:spPr>
        <p:txBody>
          <a:bodyPr wrap="square" rtlCol="0">
            <a:spAutoFit/>
          </a:bodyPr>
          <a:lstStyle/>
          <a:p>
            <a:pPr algn="ctr"/>
            <a:r>
              <a:rPr lang="cs-CZ" sz="2000" dirty="0" smtClean="0">
                <a:solidFill>
                  <a:srgbClr val="FF0066"/>
                </a:solidFill>
                <a:latin typeface="Georgia" panose="02040502050405020303" pitchFamily="18" charset="0"/>
              </a:rPr>
              <a:t>Nejbližší program na stadionu ve Štětí</a:t>
            </a:r>
          </a:p>
        </p:txBody>
      </p:sp>
      <p:graphicFrame>
        <p:nvGraphicFramePr>
          <p:cNvPr id="11" name="Tabulka 10"/>
          <p:cNvGraphicFramePr>
            <a:graphicFrameLocks noGrp="1"/>
          </p:cNvGraphicFramePr>
          <p:nvPr>
            <p:extLst>
              <p:ext uri="{D42A27DB-BD31-4B8C-83A1-F6EECF244321}">
                <p14:modId xmlns:p14="http://schemas.microsoft.com/office/powerpoint/2010/main" val="223603810"/>
              </p:ext>
            </p:extLst>
          </p:nvPr>
        </p:nvGraphicFramePr>
        <p:xfrm>
          <a:off x="71984" y="955204"/>
          <a:ext cx="4622732" cy="2385060"/>
        </p:xfrm>
        <a:graphic>
          <a:graphicData uri="http://schemas.openxmlformats.org/drawingml/2006/table">
            <a:tbl>
              <a:tblPr/>
              <a:tblGrid>
                <a:gridCol w="674086">
                  <a:extLst>
                    <a:ext uri="{9D8B030D-6E8A-4147-A177-3AD203B41FA5}">
                      <a16:colId xmlns:a16="http://schemas.microsoft.com/office/drawing/2014/main" val="2502480784"/>
                    </a:ext>
                  </a:extLst>
                </a:gridCol>
                <a:gridCol w="530281">
                  <a:extLst>
                    <a:ext uri="{9D8B030D-6E8A-4147-A177-3AD203B41FA5}">
                      <a16:colId xmlns:a16="http://schemas.microsoft.com/office/drawing/2014/main" val="3492733541"/>
                    </a:ext>
                  </a:extLst>
                </a:gridCol>
                <a:gridCol w="523825">
                  <a:extLst>
                    <a:ext uri="{9D8B030D-6E8A-4147-A177-3AD203B41FA5}">
                      <a16:colId xmlns:a16="http://schemas.microsoft.com/office/drawing/2014/main" val="2223789166"/>
                    </a:ext>
                  </a:extLst>
                </a:gridCol>
                <a:gridCol w="1468474">
                  <a:extLst>
                    <a:ext uri="{9D8B030D-6E8A-4147-A177-3AD203B41FA5}">
                      <a16:colId xmlns:a16="http://schemas.microsoft.com/office/drawing/2014/main" val="2514113648"/>
                    </a:ext>
                  </a:extLst>
                </a:gridCol>
                <a:gridCol w="754976">
                  <a:extLst>
                    <a:ext uri="{9D8B030D-6E8A-4147-A177-3AD203B41FA5}">
                      <a16:colId xmlns:a16="http://schemas.microsoft.com/office/drawing/2014/main" val="3777880188"/>
                    </a:ext>
                  </a:extLst>
                </a:gridCol>
                <a:gridCol w="671090">
                  <a:extLst>
                    <a:ext uri="{9D8B030D-6E8A-4147-A177-3AD203B41FA5}">
                      <a16:colId xmlns:a16="http://schemas.microsoft.com/office/drawing/2014/main" val="2597671671"/>
                    </a:ext>
                  </a:extLst>
                </a:gridCol>
              </a:tblGrid>
              <a:tr h="488865">
                <a:tc>
                  <a:txBody>
                    <a:bodyPr/>
                    <a:lstStyle/>
                    <a:p>
                      <a:pPr algn="ctr" fontAlgn="ctr"/>
                      <a:r>
                        <a:rPr lang="cs-CZ" sz="1200" b="1" i="0" u="none" strike="noStrike" dirty="0">
                          <a:solidFill>
                            <a:srgbClr val="000000"/>
                          </a:solidFill>
                          <a:effectLst/>
                          <a:latin typeface="Californian FB" panose="0207040306080B030204" pitchFamily="18" charset="0"/>
                        </a:rPr>
                        <a:t>26.8.2017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Californian FB" panose="0207040306080B030204" pitchFamily="18"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Californian FB" panose="0207040306080B030204" pitchFamily="18"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600" b="1" i="0" u="none" strike="noStrike" dirty="0">
                          <a:solidFill>
                            <a:srgbClr val="000000"/>
                          </a:solidFill>
                          <a:effectLst/>
                          <a:latin typeface="Californian FB" panose="0207040306080B030204" pitchFamily="18" charset="0"/>
                        </a:rPr>
                        <a:t>FK Neštěmice, </a:t>
                      </a:r>
                      <a:r>
                        <a:rPr lang="cs-CZ" sz="1600" b="1" i="0" u="none" strike="noStrike" dirty="0" err="1">
                          <a:solidFill>
                            <a:srgbClr val="000000"/>
                          </a:solidFill>
                          <a:effectLst/>
                          <a:latin typeface="Californian FB" panose="0207040306080B030204" pitchFamily="18" charset="0"/>
                        </a:rPr>
                        <a:t>z.s</a:t>
                      </a:r>
                      <a:r>
                        <a:rPr lang="cs-CZ" sz="1600" b="1" i="0" u="none" strike="noStrike" dirty="0">
                          <a:solidFill>
                            <a:srgbClr val="000000"/>
                          </a:solidFill>
                          <a:effectLst/>
                          <a:latin typeface="Californian FB" panose="0207040306080B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Californian FB" panose="0207040306080B030204" pitchFamily="18" charset="0"/>
                        </a:rPr>
                        <a:t>Ústecký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Californian FB" panose="0207040306080B030204" pitchFamily="18" charset="0"/>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53184806"/>
                  </a:ext>
                </a:extLst>
              </a:tr>
              <a:tr h="614507">
                <a:tc>
                  <a:txBody>
                    <a:bodyPr/>
                    <a:lstStyle/>
                    <a:p>
                      <a:pPr algn="ctr" fontAlgn="ctr"/>
                      <a:r>
                        <a:rPr lang="cs-CZ" sz="1200" b="1" i="0" u="none" strike="noStrike">
                          <a:solidFill>
                            <a:srgbClr val="000000"/>
                          </a:solidFill>
                          <a:effectLst/>
                          <a:latin typeface="Californian FB" panose="0207040306080B030204" pitchFamily="18" charset="0"/>
                        </a:rPr>
                        <a:t>27.8.2017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Californian FB" panose="0207040306080B030204" pitchFamily="18"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Californian FB" panose="0207040306080B030204" pitchFamily="18"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600" b="1" i="0" u="none" strike="noStrike" dirty="0">
                          <a:solidFill>
                            <a:srgbClr val="000000"/>
                          </a:solidFill>
                          <a:effectLst/>
                          <a:latin typeface="Californian FB" panose="0207040306080B030204" pitchFamily="18" charset="0"/>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Californian FB" panose="0207040306080B030204" pitchFamily="18" charset="0"/>
                        </a:rPr>
                        <a:t>Ústecký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Californian FB" panose="0207040306080B030204" pitchFamily="18"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5278704"/>
                  </a:ext>
                </a:extLst>
              </a:tr>
              <a:tr h="488865">
                <a:tc>
                  <a:txBody>
                    <a:bodyPr/>
                    <a:lstStyle/>
                    <a:p>
                      <a:pPr algn="ctr" fontAlgn="ctr"/>
                      <a:r>
                        <a:rPr lang="cs-CZ" sz="1200" b="1" i="0" u="none" strike="noStrike">
                          <a:solidFill>
                            <a:srgbClr val="000000"/>
                          </a:solidFill>
                          <a:effectLst/>
                          <a:latin typeface="Californian FB" panose="0207040306080B030204" pitchFamily="18" charset="0"/>
                        </a:rPr>
                        <a:t>2.9.2017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effectLst/>
                          <a:latin typeface="Californian FB" panose="0207040306080B030204" pitchFamily="18"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effectLst/>
                          <a:latin typeface="Californian FB" panose="0207040306080B030204" pitchFamily="18"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a:solidFill>
                            <a:srgbClr val="000000"/>
                          </a:solidFill>
                          <a:effectLst/>
                          <a:latin typeface="Californian FB" panose="0207040306080B030204" pitchFamily="18" charset="0"/>
                        </a:rPr>
                        <a:t>TJ Hvězda Trnovany, </a:t>
                      </a:r>
                      <a:r>
                        <a:rPr lang="cs-CZ" sz="1600" b="1" i="0" u="none" strike="noStrike" dirty="0" err="1">
                          <a:solidFill>
                            <a:srgbClr val="000000"/>
                          </a:solidFill>
                          <a:effectLst/>
                          <a:latin typeface="Californian FB" panose="0207040306080B030204" pitchFamily="18" charset="0"/>
                        </a:rPr>
                        <a:t>z.s</a:t>
                      </a:r>
                      <a:r>
                        <a:rPr lang="cs-CZ" sz="1600" b="1" i="0" u="none" strike="noStrike" dirty="0">
                          <a:solidFill>
                            <a:srgbClr val="000000"/>
                          </a:solidFill>
                          <a:effectLst/>
                          <a:latin typeface="Californian FB" panose="0207040306080B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0000"/>
                          </a:solidFill>
                          <a:effectLst/>
                          <a:latin typeface="Californian FB" panose="0207040306080B030204" pitchFamily="18" charset="0"/>
                        </a:rPr>
                        <a:t>I. A třída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0000"/>
                          </a:solidFill>
                          <a:effectLst/>
                          <a:latin typeface="Californian FB" panose="0207040306080B030204" pitchFamily="18" charset="0"/>
                        </a:rPr>
                        <a:t>Dorost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200219759"/>
                  </a:ext>
                </a:extLst>
              </a:tr>
              <a:tr h="614507">
                <a:tc>
                  <a:txBody>
                    <a:bodyPr/>
                    <a:lstStyle/>
                    <a:p>
                      <a:pPr algn="ctr" fontAlgn="ctr"/>
                      <a:r>
                        <a:rPr lang="cs-CZ" sz="1200" b="1" i="0" u="none" strike="noStrike">
                          <a:solidFill>
                            <a:srgbClr val="000000"/>
                          </a:solidFill>
                          <a:effectLst/>
                          <a:latin typeface="Californian FB" panose="0207040306080B030204" pitchFamily="18" charset="0"/>
                        </a:rPr>
                        <a:t>3.9.2017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effectLst/>
                          <a:latin typeface="Californian FB" panose="0207040306080B030204" pitchFamily="18"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effectLst/>
                          <a:latin typeface="Californian FB" panose="0207040306080B030204" pitchFamily="18"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600" b="1" i="0" u="none" strike="noStrike" dirty="0">
                          <a:solidFill>
                            <a:srgbClr val="000000"/>
                          </a:solidFill>
                          <a:effectLst/>
                          <a:latin typeface="Californian FB" panose="0207040306080B030204" pitchFamily="18" charset="0"/>
                        </a:rPr>
                        <a:t>SK Junior Teplice </a:t>
                      </a:r>
                      <a:r>
                        <a:rPr lang="en-US" sz="1600" b="1" i="0" u="none" strike="noStrike" dirty="0" err="1">
                          <a:solidFill>
                            <a:srgbClr val="000000"/>
                          </a:solidFill>
                          <a:effectLst/>
                          <a:latin typeface="Californian FB" panose="0207040306080B030204" pitchFamily="18" charset="0"/>
                        </a:rPr>
                        <a:t>z.s</a:t>
                      </a:r>
                      <a:r>
                        <a:rPr lang="en-US" sz="1600" b="1" i="0" u="none" strike="noStrike" dirty="0">
                          <a:solidFill>
                            <a:srgbClr val="000000"/>
                          </a:solidFill>
                          <a:effectLst/>
                          <a:latin typeface="Californian FB" panose="0207040306080B030204" pitchFamily="18" charset="0"/>
                        </a:rPr>
                        <a:t>. / FK Teplice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0000"/>
                          </a:solidFill>
                          <a:effectLst/>
                          <a:latin typeface="Californian FB" panose="0207040306080B030204" pitchFamily="18" charset="0"/>
                        </a:rPr>
                        <a:t>Ústecký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0000"/>
                          </a:solidFill>
                          <a:effectLst/>
                          <a:latin typeface="Californian FB" panose="0207040306080B030204" pitchFamily="18"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959517850"/>
                  </a:ext>
                </a:extLst>
              </a:tr>
            </a:tbl>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4140702543"/>
              </p:ext>
            </p:extLst>
          </p:nvPr>
        </p:nvGraphicFramePr>
        <p:xfrm>
          <a:off x="71984" y="4555604"/>
          <a:ext cx="4622732" cy="2376265"/>
        </p:xfrm>
        <a:graphic>
          <a:graphicData uri="http://schemas.openxmlformats.org/drawingml/2006/table">
            <a:tbl>
              <a:tblPr/>
              <a:tblGrid>
                <a:gridCol w="616569">
                  <a:extLst>
                    <a:ext uri="{9D8B030D-6E8A-4147-A177-3AD203B41FA5}">
                      <a16:colId xmlns:a16="http://schemas.microsoft.com/office/drawing/2014/main" val="2386616758"/>
                    </a:ext>
                  </a:extLst>
                </a:gridCol>
                <a:gridCol w="542948">
                  <a:extLst>
                    <a:ext uri="{9D8B030D-6E8A-4147-A177-3AD203B41FA5}">
                      <a16:colId xmlns:a16="http://schemas.microsoft.com/office/drawing/2014/main" val="2193064928"/>
                    </a:ext>
                  </a:extLst>
                </a:gridCol>
                <a:gridCol w="380371">
                  <a:extLst>
                    <a:ext uri="{9D8B030D-6E8A-4147-A177-3AD203B41FA5}">
                      <a16:colId xmlns:a16="http://schemas.microsoft.com/office/drawing/2014/main" val="228860520"/>
                    </a:ext>
                  </a:extLst>
                </a:gridCol>
                <a:gridCol w="1558293">
                  <a:extLst>
                    <a:ext uri="{9D8B030D-6E8A-4147-A177-3AD203B41FA5}">
                      <a16:colId xmlns:a16="http://schemas.microsoft.com/office/drawing/2014/main" val="3776406237"/>
                    </a:ext>
                  </a:extLst>
                </a:gridCol>
                <a:gridCol w="837430">
                  <a:extLst>
                    <a:ext uri="{9D8B030D-6E8A-4147-A177-3AD203B41FA5}">
                      <a16:colId xmlns:a16="http://schemas.microsoft.com/office/drawing/2014/main" val="3363857017"/>
                    </a:ext>
                  </a:extLst>
                </a:gridCol>
                <a:gridCol w="687121">
                  <a:extLst>
                    <a:ext uri="{9D8B030D-6E8A-4147-A177-3AD203B41FA5}">
                      <a16:colId xmlns:a16="http://schemas.microsoft.com/office/drawing/2014/main" val="3255852969"/>
                    </a:ext>
                  </a:extLst>
                </a:gridCol>
              </a:tblGrid>
              <a:tr h="532726">
                <a:tc>
                  <a:txBody>
                    <a:bodyPr/>
                    <a:lstStyle/>
                    <a:p>
                      <a:pPr algn="ctr" fontAlgn="ctr"/>
                      <a:r>
                        <a:rPr lang="cs-CZ" sz="1100" b="1" i="0" u="none" strike="noStrike" dirty="0">
                          <a:solidFill>
                            <a:srgbClr val="000000"/>
                          </a:solidFill>
                          <a:effectLst/>
                          <a:latin typeface="Berlin Sans FB Demi" panose="020E0802020502020306" pitchFamily="34" charset="0"/>
                        </a:rPr>
                        <a:t>19.8.2017</a:t>
                      </a:r>
                    </a:p>
                  </a:txBody>
                  <a:tcPr marL="9525" marR="9525" marT="952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sobota</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17:00</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Berlin Sans FB Demi" panose="020E0802020502020306" pitchFamily="34" charset="0"/>
                        </a:rPr>
                        <a:t>TJ Sokol Horní Jiřetín / FK Litvínov </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Berlin Sans FB Demi" panose="020E0802020502020306" pitchFamily="34" charset="0"/>
                        </a:rPr>
                        <a:t>Ústecký přebor</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Berlin Sans FB Demi" panose="020E0802020502020306" pitchFamily="34" charset="0"/>
                        </a:rPr>
                        <a:t>Dospělí</a:t>
                      </a:r>
                    </a:p>
                  </a:txBody>
                  <a:tcPr marL="9525" marR="9525" marT="9525"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35915487"/>
                  </a:ext>
                </a:extLst>
              </a:tr>
              <a:tr h="532726">
                <a:tc>
                  <a:txBody>
                    <a:bodyPr/>
                    <a:lstStyle/>
                    <a:p>
                      <a:pPr algn="ctr" fontAlgn="ctr"/>
                      <a:r>
                        <a:rPr lang="cs-CZ" sz="1100" b="1" i="0" u="none" strike="noStrike">
                          <a:solidFill>
                            <a:srgbClr val="000000"/>
                          </a:solidFill>
                          <a:effectLst/>
                          <a:latin typeface="Berlin Sans FB Demi" panose="020E0802020502020306" pitchFamily="34" charset="0"/>
                        </a:rPr>
                        <a:t>26.8.2017</a:t>
                      </a:r>
                    </a:p>
                  </a:txBody>
                  <a:tcPr marL="9525" marR="9525" marT="9525"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sobota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Berlin Sans FB Demi" panose="020E0802020502020306" pitchFamily="34" charset="0"/>
                        </a:rPr>
                        <a:t>14:00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erlin Sans FB Demi" panose="020E0802020502020306" pitchFamily="34" charset="0"/>
                        </a:rPr>
                        <a:t>T.J. </a:t>
                      </a:r>
                      <a:r>
                        <a:rPr lang="cs-CZ" sz="1200" b="1" i="0" u="none" strike="noStrike" dirty="0" err="1">
                          <a:solidFill>
                            <a:srgbClr val="000000"/>
                          </a:solidFill>
                          <a:effectLst/>
                          <a:latin typeface="Berlin Sans FB Demi" panose="020E0802020502020306" pitchFamily="34" charset="0"/>
                        </a:rPr>
                        <a:t>Mojžíř</a:t>
                      </a:r>
                      <a:r>
                        <a:rPr lang="cs-CZ" sz="1200" b="1" i="0" u="none" strike="noStrike" dirty="0">
                          <a:solidFill>
                            <a:srgbClr val="000000"/>
                          </a:solidFill>
                          <a:effectLst/>
                          <a:latin typeface="Berlin Sans FB Demi" panose="020E0802020502020306"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erlin Sans FB Demi" panose="020E0802020502020306" pitchFamily="34" charset="0"/>
                        </a:rPr>
                        <a:t>I. A Třída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Berlin Sans FB Demi" panose="020E0802020502020306" pitchFamily="34" charset="0"/>
                        </a:rPr>
                        <a:t>Dorost</a:t>
                      </a:r>
                    </a:p>
                  </a:txBody>
                  <a:tcPr marL="9525" marR="9525" marT="9525"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0345503"/>
                  </a:ext>
                </a:extLst>
              </a:tr>
              <a:tr h="778087">
                <a:tc>
                  <a:txBody>
                    <a:bodyPr/>
                    <a:lstStyle/>
                    <a:p>
                      <a:pPr algn="ctr" fontAlgn="ctr"/>
                      <a:r>
                        <a:rPr lang="cs-CZ" sz="1100" b="1" i="0" u="none" strike="noStrike" dirty="0">
                          <a:solidFill>
                            <a:srgbClr val="000000"/>
                          </a:solidFill>
                          <a:effectLst/>
                          <a:latin typeface="Berlin Sans FB Demi" panose="020E0802020502020306" pitchFamily="34" charset="0"/>
                        </a:rPr>
                        <a:t>2.9.2017</a:t>
                      </a:r>
                    </a:p>
                  </a:txBody>
                  <a:tcPr marL="9525" marR="9525" marT="9525"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sobota</a:t>
                      </a: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10:00</a:t>
                      </a: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Berlin Sans FB Demi" panose="020E0802020502020306" pitchFamily="34" charset="0"/>
                        </a:rPr>
                        <a:t>Turnaj přípravky V Úštěku-SK Štětí A, TJ Slavoj Úštěk, FK Schoeller Křešice</a:t>
                      </a: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Berlin Sans FB Demi" panose="020E0802020502020306" pitchFamily="34" charset="0"/>
                        </a:rPr>
                        <a:t>okresní liga</a:t>
                      </a: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Berlin Sans FB Demi" panose="020E0802020502020306" pitchFamily="34" charset="0"/>
                        </a:rPr>
                        <a:t>Mladší přípravka A</a:t>
                      </a:r>
                    </a:p>
                  </a:txBody>
                  <a:tcPr marL="9525" marR="9525" marT="9525"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45780931"/>
                  </a:ext>
                </a:extLst>
              </a:tr>
              <a:tr h="532726">
                <a:tc>
                  <a:txBody>
                    <a:bodyPr/>
                    <a:lstStyle/>
                    <a:p>
                      <a:pPr algn="ctr" fontAlgn="ctr"/>
                      <a:r>
                        <a:rPr lang="cs-CZ" sz="1100" b="1" i="0" u="none" strike="noStrike" dirty="0">
                          <a:solidFill>
                            <a:srgbClr val="000000"/>
                          </a:solidFill>
                          <a:effectLst/>
                          <a:latin typeface="Berlin Sans FB Demi" panose="020E0802020502020306" pitchFamily="34" charset="0"/>
                        </a:rPr>
                        <a:t>3.9.2017</a:t>
                      </a:r>
                    </a:p>
                  </a:txBody>
                  <a:tcPr marL="9525" marR="9525" marT="9525" marB="0" anchor="ctr">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Berlin Sans FB Demi" panose="020E0802020502020306" pitchFamily="34" charset="0"/>
                        </a:rPr>
                        <a:t>neděle</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17:00</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Berlin Sans FB Demi" panose="020E0802020502020306" pitchFamily="34" charset="0"/>
                        </a:rPr>
                        <a:t>FK Jiskra Modrá</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Berlin Sans FB Demi" panose="020E0802020502020306" pitchFamily="34" charset="0"/>
                        </a:rPr>
                        <a:t>Ústecký přebor</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Berlin Sans FB Demi" panose="020E0802020502020306" pitchFamily="34" charset="0"/>
                        </a:rPr>
                        <a:t>Dospělí</a:t>
                      </a:r>
                    </a:p>
                  </a:txBody>
                  <a:tcPr marL="9525" marR="9525" marT="9525" marB="0" anchor="ctr">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94310205"/>
                  </a:ext>
                </a:extLst>
              </a:tr>
            </a:tbl>
          </a:graphicData>
        </a:graphic>
      </p:graphicFrame>
      <p:sp>
        <p:nvSpPr>
          <p:cNvPr id="21" name="TextovéPole 20"/>
          <p:cNvSpPr txBox="1"/>
          <p:nvPr/>
        </p:nvSpPr>
        <p:spPr>
          <a:xfrm>
            <a:off x="71984" y="3457481"/>
            <a:ext cx="4622732" cy="954107"/>
          </a:xfrm>
          <a:prstGeom prst="rect">
            <a:avLst/>
          </a:prstGeom>
          <a:blipFill>
            <a:blip r:embed="rId4"/>
            <a:tile tx="0" ty="0" sx="100000" sy="100000" flip="none" algn="tl"/>
          </a:blipFill>
          <a:ln w="79375" cmpd="sng">
            <a:solidFill>
              <a:schemeClr val="accent6">
                <a:lumMod val="75000"/>
              </a:schemeClr>
            </a:solidFill>
            <a:prstDash val="sysDot"/>
          </a:ln>
        </p:spPr>
        <p:txBody>
          <a:bodyPr wrap="square" rtlCol="0">
            <a:spAutoFit/>
          </a:bodyPr>
          <a:lstStyle/>
          <a:p>
            <a:pPr algn="ctr"/>
            <a:r>
              <a:rPr lang="cs-CZ" sz="2800" dirty="0" smtClean="0">
                <a:solidFill>
                  <a:srgbClr val="008000"/>
                </a:solidFill>
                <a:latin typeface="Britannic Bold" panose="020B0903060703020204" pitchFamily="34" charset="0"/>
              </a:rPr>
              <a:t>Zápasy na venkovních trávnících</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sp>
        <p:nvSpPr>
          <p:cNvPr id="23" name="TextovéPole 22"/>
          <p:cNvSpPr txBox="1"/>
          <p:nvPr/>
        </p:nvSpPr>
        <p:spPr>
          <a:xfrm>
            <a:off x="71984" y="379140"/>
            <a:ext cx="4610222" cy="3816429"/>
          </a:xfrm>
          <a:prstGeom prst="rect">
            <a:avLst/>
          </a:prstGeom>
          <a:blipFill dpi="0" rotWithShape="1">
            <a:blip r:embed="rId3">
              <a:alphaModFix amt="53000"/>
            </a:blip>
            <a:srcRect/>
            <a:tile tx="0" ty="19050" sx="100000" sy="100000" flip="none" algn="tl"/>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100" i="1" dirty="0" smtClean="0">
                <a:latin typeface="Arial" pitchFamily="34" charset="0"/>
                <a:cs typeface="Arial" pitchFamily="34" charset="0"/>
              </a:rPr>
              <a:t>Výbor, i když v hodně omezeném počtu, zůstává nezměněn. Tímto oslovujeme zájemce, kteří by chtěli fotbalu ve Štětí pomoci, že jsou vítáni  a rádi je mezi sebou přijmeme. Na trenérských postech nějaké přesuny nastaly. Největší změna, kterou fanoušci možná již zaregistrovali, je na postu trenéra mužstva dospělých. Novými kormidelníky se stali Jiří </a:t>
            </a:r>
            <a:r>
              <a:rPr lang="cs-CZ" sz="1100" i="1" dirty="0" err="1" smtClean="0">
                <a:latin typeface="Arial" pitchFamily="34" charset="0"/>
                <a:cs typeface="Arial" pitchFamily="34" charset="0"/>
              </a:rPr>
              <a:t>Ransdorf</a:t>
            </a:r>
            <a:r>
              <a:rPr lang="cs-CZ" sz="1100" i="1" dirty="0" smtClean="0">
                <a:latin typeface="Arial" pitchFamily="34" charset="0"/>
                <a:cs typeface="Arial" pitchFamily="34" charset="0"/>
              </a:rPr>
              <a:t> a Karel Zuna. Bližší medailonek najdete na dalších stránkách dnešního zpravodaje. František Kučera  přešel od mladších žáků ke starším žákům, kde bude působit společně se Zdeňkem </a:t>
            </a:r>
            <a:r>
              <a:rPr lang="cs-CZ" sz="1100" i="1" dirty="0" err="1" smtClean="0">
                <a:latin typeface="Arial" pitchFamily="34" charset="0"/>
                <a:cs typeface="Arial" pitchFamily="34" charset="0"/>
              </a:rPr>
              <a:t>Némethem</a:t>
            </a:r>
            <a:r>
              <a:rPr lang="cs-CZ" sz="1100" i="1" dirty="0" smtClean="0">
                <a:latin typeface="Arial" pitchFamily="34" charset="0"/>
                <a:cs typeface="Arial" pitchFamily="34" charset="0"/>
              </a:rPr>
              <a:t>. Pavel Záloha zůstává u žáků mladších a pomáhat mu bude Miloslav Hromy, který přišel společně s talentovanými hráči starší přípravky. Hráči si vyzkouší, jak se hraje za žáky mladší.  Fotbalový oddíl čítá v současné době necelých 150 členů a do soutěží bude v roce 2017/2018  zapojeno celkem 8 mužstev. Ještě jsme se nezmiňovali o mužstvu </a:t>
            </a:r>
            <a:r>
              <a:rPr lang="cs-CZ" sz="1100" i="1" dirty="0" err="1" smtClean="0">
                <a:latin typeface="Arial" pitchFamily="34" charset="0"/>
                <a:cs typeface="Arial" pitchFamily="34" charset="0"/>
              </a:rPr>
              <a:t>Sepapu</a:t>
            </a:r>
            <a:r>
              <a:rPr lang="cs-CZ" sz="1100" i="1" dirty="0" smtClean="0">
                <a:latin typeface="Arial" pitchFamily="34" charset="0"/>
                <a:cs typeface="Arial" pitchFamily="34" charset="0"/>
              </a:rPr>
              <a:t>, jak se nazývá tým staré gardy, který v září zahájí čtvrtý ročník své existence a třetí rok v okresním přeboru. Připravena jsou i obě travnatá hřiště. Správce stadionu Jiří Trutnovský v létě nezahálel a věnoval hodně péče tomu, aby měl trávník tu nejlepší kvalitu.  </a:t>
            </a:r>
            <a:r>
              <a:rPr lang="cs-CZ" sz="1100" i="1" dirty="0">
                <a:latin typeface="Arial" pitchFamily="34" charset="0"/>
                <a:cs typeface="Arial" pitchFamily="34" charset="0"/>
              </a:rPr>
              <a:t> </a:t>
            </a:r>
            <a:endParaRPr lang="cs-CZ" sz="1100" i="1" dirty="0" smtClean="0">
              <a:latin typeface="Arial" pitchFamily="34" charset="0"/>
              <a:cs typeface="Arial" pitchFamily="34" charset="0"/>
            </a:endParaRPr>
          </a:p>
          <a:p>
            <a:pPr algn="just" eaLnBrk="0" hangingPunct="0">
              <a:defRPr/>
            </a:pPr>
            <a:r>
              <a:rPr lang="cs-CZ" sz="1100" i="1" dirty="0">
                <a:latin typeface="Arial" pitchFamily="34" charset="0"/>
                <a:cs typeface="Arial" pitchFamily="34" charset="0"/>
              </a:rPr>
              <a:t> </a:t>
            </a:r>
            <a:r>
              <a:rPr lang="cs-CZ" sz="1100" i="1" dirty="0" smtClean="0">
                <a:latin typeface="Arial" pitchFamily="34" charset="0"/>
                <a:cs typeface="Arial" pitchFamily="34" charset="0"/>
              </a:rPr>
              <a:t>            Všichni jsme připraveni a fotbalový kolotoč může začít. Jeho nedílnou součástí jste i Vy diváci, pro které se fotbal hraje. Fanděte slušně, vyvarujte se pokřiků na rozhodčí  a  staňte se 12 hráčem mužstev SK Štětí</a:t>
            </a:r>
          </a:p>
        </p:txBody>
      </p:sp>
      <p:sp>
        <p:nvSpPr>
          <p:cNvPr id="24" name="TextovéPole 23"/>
          <p:cNvSpPr txBox="1"/>
          <p:nvPr/>
        </p:nvSpPr>
        <p:spPr>
          <a:xfrm>
            <a:off x="864072" y="6584022"/>
            <a:ext cx="4680520" cy="707886"/>
          </a:xfrm>
          <a:prstGeom prst="rect">
            <a:avLst/>
          </a:prstGeom>
          <a:noFill/>
          <a:ln>
            <a:noFill/>
          </a:ln>
        </p:spPr>
        <p:txBody>
          <a:bodyPr wrap="square" rtlCol="0">
            <a:spAutoFit/>
          </a:bodyPr>
          <a:lstStyle/>
          <a:p>
            <a:pPr algn="ctr"/>
            <a:r>
              <a:rPr lang="cs-CZ" sz="2000" dirty="0" smtClean="0">
                <a:solidFill>
                  <a:srgbClr val="645EB2"/>
                </a:solidFill>
                <a:latin typeface="Cooper Black" pitchFamily="18" charset="0"/>
                <a:cs typeface="David" pitchFamily="34" charset="-79"/>
              </a:rPr>
              <a:t>Štětí </a:t>
            </a:r>
          </a:p>
          <a:p>
            <a:pPr algn="ctr"/>
            <a:r>
              <a:rPr lang="cs-CZ" sz="2000" dirty="0" smtClean="0">
                <a:solidFill>
                  <a:srgbClr val="645EB2"/>
                </a:solidFill>
                <a:latin typeface="Cooper Black" pitchFamily="18" charset="0"/>
                <a:cs typeface="David" pitchFamily="34" charset="-79"/>
              </a:rPr>
              <a:t>Do toho</a:t>
            </a:r>
          </a:p>
        </p:txBody>
      </p:sp>
      <p:pic>
        <p:nvPicPr>
          <p:cNvPr id="1026" name="Picture 1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 name="Obrázek 1"/>
          <p:cNvPicPr>
            <a:picLocks noChangeAspect="1"/>
          </p:cNvPicPr>
          <p:nvPr/>
        </p:nvPicPr>
        <p:blipFill>
          <a:blip r:embed="rId82"/>
          <a:stretch>
            <a:fillRect/>
          </a:stretch>
        </p:blipFill>
        <p:spPr>
          <a:xfrm>
            <a:off x="360016" y="4339580"/>
            <a:ext cx="3777432" cy="2160000"/>
          </a:xfrm>
          <a:prstGeom prst="rect">
            <a:avLst/>
          </a:prstGeom>
          <a:ln w="66675">
            <a:solidFill>
              <a:srgbClr val="143FB8"/>
            </a:solidFill>
            <a:prstDash val="sysDot"/>
          </a:ln>
        </p:spPr>
      </p:pic>
      <p:sp>
        <p:nvSpPr>
          <p:cNvPr id="3" name="Šipka doprava 2"/>
          <p:cNvSpPr/>
          <p:nvPr/>
        </p:nvSpPr>
        <p:spPr bwMode="auto">
          <a:xfrm>
            <a:off x="216000" y="25267"/>
            <a:ext cx="576064" cy="281865"/>
          </a:xfrm>
          <a:prstGeom prst="rightArrow">
            <a:avLst/>
          </a:prstGeom>
          <a:blipFill>
            <a:blip r:embed="rId83"/>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pic>
        <p:nvPicPr>
          <p:cNvPr id="5" name="Obrázek 4"/>
          <p:cNvPicPr>
            <a:picLocks noChangeAspect="1"/>
          </p:cNvPicPr>
          <p:nvPr/>
        </p:nvPicPr>
        <p:blipFill>
          <a:blip r:embed="rId84"/>
          <a:stretch>
            <a:fillRect/>
          </a:stretch>
        </p:blipFill>
        <p:spPr>
          <a:xfrm>
            <a:off x="5400577" y="811188"/>
            <a:ext cx="4680520" cy="2745271"/>
          </a:xfrm>
          <a:prstGeom prst="rect">
            <a:avLst/>
          </a:prstGeom>
        </p:spPr>
      </p:pic>
      <p:sp>
        <p:nvSpPr>
          <p:cNvPr id="6" name="TextovéPole 5"/>
          <p:cNvSpPr txBox="1"/>
          <p:nvPr/>
        </p:nvSpPr>
        <p:spPr>
          <a:xfrm>
            <a:off x="5256560" y="163116"/>
            <a:ext cx="4824536" cy="523220"/>
          </a:xfrm>
          <a:prstGeom prst="rect">
            <a:avLst/>
          </a:prstGeom>
          <a:noFill/>
        </p:spPr>
        <p:txBody>
          <a:bodyPr wrap="square" rtlCol="0">
            <a:spAutoFit/>
          </a:bodyPr>
          <a:lstStyle/>
          <a:p>
            <a:pPr algn="ctr"/>
            <a:r>
              <a:rPr lang="cs-CZ" sz="2800" dirty="0" smtClean="0">
                <a:solidFill>
                  <a:srgbClr val="FF0000"/>
                </a:solidFill>
                <a:latin typeface="Bookman Old Style" pitchFamily="18" charset="0"/>
                <a:hlinkClick r:id="rId85"/>
              </a:rPr>
              <a:t>www.stetimondifotbal.cz</a:t>
            </a:r>
            <a:endParaRPr lang="cs-CZ" sz="2800" dirty="0" smtClean="0">
              <a:solidFill>
                <a:srgbClr val="FF0000"/>
              </a:solidFill>
              <a:latin typeface="Bookman Old Style" pitchFamily="18" charset="0"/>
            </a:endParaRPr>
          </a:p>
        </p:txBody>
      </p:sp>
      <p:pic>
        <p:nvPicPr>
          <p:cNvPr id="4" name="Obrázek 3"/>
          <p:cNvPicPr>
            <a:picLocks noChangeAspect="1"/>
          </p:cNvPicPr>
          <p:nvPr/>
        </p:nvPicPr>
        <p:blipFill>
          <a:blip r:embed="rId86"/>
          <a:stretch>
            <a:fillRect/>
          </a:stretch>
        </p:blipFill>
        <p:spPr>
          <a:xfrm>
            <a:off x="5400577" y="4051580"/>
            <a:ext cx="4680519" cy="2448000"/>
          </a:xfrm>
          <a:prstGeom prst="rect">
            <a:avLst/>
          </a:prstGeom>
        </p:spPr>
      </p:pic>
      <p:sp>
        <p:nvSpPr>
          <p:cNvPr id="8" name="TextovéPole 7"/>
          <p:cNvSpPr txBox="1"/>
          <p:nvPr/>
        </p:nvSpPr>
        <p:spPr>
          <a:xfrm>
            <a:off x="6681117" y="6584927"/>
            <a:ext cx="2016224" cy="307777"/>
          </a:xfrm>
          <a:prstGeom prst="rect">
            <a:avLst/>
          </a:prstGeom>
          <a:solidFill>
            <a:srgbClr val="CCFFFF"/>
          </a:solidFill>
        </p:spPr>
        <p:txBody>
          <a:bodyPr wrap="square" rtlCol="0">
            <a:spAutoFit/>
          </a:bodyPr>
          <a:lstStyle/>
          <a:p>
            <a:pPr algn="ctr"/>
            <a:r>
              <a:rPr lang="cs-CZ" sz="1400" u="sng" dirty="0" smtClean="0">
                <a:latin typeface="Bookman Old Style" pitchFamily="18" charset="0"/>
              </a:rPr>
              <a:t>z archivu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
        <p:nvSpPr>
          <p:cNvPr id="217" name="TextovéPole 216"/>
          <p:cNvSpPr txBox="1"/>
          <p:nvPr/>
        </p:nvSpPr>
        <p:spPr>
          <a:xfrm>
            <a:off x="143992" y="91108"/>
            <a:ext cx="4536504" cy="830997"/>
          </a:xfrm>
          <a:prstGeom prst="rect">
            <a:avLst/>
          </a:prstGeom>
          <a:blipFill>
            <a:blip r:embed="rId165"/>
            <a:tile tx="0" ty="0" sx="100000" sy="100000" flip="none" algn="tl"/>
          </a:blipFill>
          <a:ln w="82550">
            <a:solidFill>
              <a:srgbClr val="FF6699"/>
            </a:solidFill>
            <a:prstDash val="sysDash"/>
            <a:bevel/>
          </a:ln>
        </p:spPr>
        <p:txBody>
          <a:bodyPr wrap="square" rtlCol="0">
            <a:spAutoFit/>
          </a:bodyPr>
          <a:lstStyle/>
          <a:p>
            <a:pPr algn="ctr"/>
            <a:r>
              <a:rPr lang="cs-CZ" sz="2400" u="sng" dirty="0" smtClean="0">
                <a:ln>
                  <a:solidFill>
                    <a:srgbClr val="FFFF00"/>
                  </a:solidFill>
                </a:ln>
                <a:solidFill>
                  <a:schemeClr val="bg1"/>
                </a:solidFill>
                <a:latin typeface="Bookman Old Style" pitchFamily="18" charset="0"/>
              </a:rPr>
              <a:t>5 nových týmů v I.A třídě dorostu v letošním roce</a:t>
            </a:r>
          </a:p>
        </p:txBody>
      </p:sp>
      <p:graphicFrame>
        <p:nvGraphicFramePr>
          <p:cNvPr id="218" name="Tabulka 217"/>
          <p:cNvGraphicFramePr>
            <a:graphicFrameLocks noGrp="1"/>
          </p:cNvGraphicFramePr>
          <p:nvPr>
            <p:extLst>
              <p:ext uri="{D42A27DB-BD31-4B8C-83A1-F6EECF244321}">
                <p14:modId xmlns:p14="http://schemas.microsoft.com/office/powerpoint/2010/main" val="2180725728"/>
              </p:ext>
            </p:extLst>
          </p:nvPr>
        </p:nvGraphicFramePr>
        <p:xfrm>
          <a:off x="5328569" y="1387252"/>
          <a:ext cx="4824536" cy="4945290"/>
        </p:xfrm>
        <a:graphic>
          <a:graphicData uri="http://schemas.openxmlformats.org/drawingml/2006/table">
            <a:tbl>
              <a:tblPr/>
              <a:tblGrid>
                <a:gridCol w="1090460">
                  <a:extLst>
                    <a:ext uri="{9D8B030D-6E8A-4147-A177-3AD203B41FA5}">
                      <a16:colId xmlns:a16="http://schemas.microsoft.com/office/drawing/2014/main" val="1458795759"/>
                    </a:ext>
                  </a:extLst>
                </a:gridCol>
                <a:gridCol w="1160489">
                  <a:extLst>
                    <a:ext uri="{9D8B030D-6E8A-4147-A177-3AD203B41FA5}">
                      <a16:colId xmlns:a16="http://schemas.microsoft.com/office/drawing/2014/main" val="344397287"/>
                    </a:ext>
                  </a:extLst>
                </a:gridCol>
                <a:gridCol w="1014891">
                  <a:extLst>
                    <a:ext uri="{9D8B030D-6E8A-4147-A177-3AD203B41FA5}">
                      <a16:colId xmlns:a16="http://schemas.microsoft.com/office/drawing/2014/main" val="1236582236"/>
                    </a:ext>
                  </a:extLst>
                </a:gridCol>
                <a:gridCol w="848395">
                  <a:extLst>
                    <a:ext uri="{9D8B030D-6E8A-4147-A177-3AD203B41FA5}">
                      <a16:colId xmlns:a16="http://schemas.microsoft.com/office/drawing/2014/main" val="3502418082"/>
                    </a:ext>
                  </a:extLst>
                </a:gridCol>
                <a:gridCol w="710301">
                  <a:extLst>
                    <a:ext uri="{9D8B030D-6E8A-4147-A177-3AD203B41FA5}">
                      <a16:colId xmlns:a16="http://schemas.microsoft.com/office/drawing/2014/main" val="2265879065"/>
                    </a:ext>
                  </a:extLst>
                </a:gridCol>
              </a:tblGrid>
              <a:tr h="482600">
                <a:tc>
                  <a:txBody>
                    <a:bodyPr/>
                    <a:lstStyle/>
                    <a:p>
                      <a:pPr algn="ctr" fontAlgn="ctr"/>
                      <a:r>
                        <a:rPr lang="cs-CZ" sz="1200" b="1" i="0" u="none" strike="noStrike" dirty="0">
                          <a:solidFill>
                            <a:srgbClr val="000000"/>
                          </a:solidFill>
                          <a:effectLst/>
                          <a:latin typeface="Arial Black" panose="020B0A04020102020204" pitchFamily="34" charset="0"/>
                        </a:rPr>
                        <a:t>Mužstvo</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Black" panose="020B0A04020102020204" pitchFamily="34" charset="0"/>
                        </a:rPr>
                        <a:t>Trenéři</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Black" panose="020B0A04020102020204" pitchFamily="34" charset="0"/>
                        </a:rPr>
                        <a:t>Vedoucí</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Black" panose="020B0A04020102020204" pitchFamily="34" charset="0"/>
                        </a:rPr>
                        <a:t>Masér</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Black" panose="020B0A04020102020204" pitchFamily="34" charset="0"/>
                        </a:rPr>
                        <a:t>Soutěž</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523727998"/>
                  </a:ext>
                </a:extLst>
              </a:tr>
              <a:tr h="482600">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Dospělí</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Jiří Ransdorf, Karel Zuna</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Jiří Havner</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Karel Zavřel</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cs typeface="Arial" panose="020B0604020202020204" pitchFamily="34" charset="0"/>
                        </a:rPr>
                        <a:t>Ústecký přebor</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7658089"/>
                  </a:ext>
                </a:extLst>
              </a:tr>
              <a:tr h="482600">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Dorost</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Václav Podhorský, Josef Chaloupecký</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Jana Nedomlelová</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cs typeface="Arial" panose="020B0604020202020204" pitchFamily="34" charset="0"/>
                        </a:rPr>
                        <a:t>I. A třída</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30905242"/>
                  </a:ext>
                </a:extLst>
              </a:tr>
              <a:tr h="482600">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Starší žáci </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effectLst/>
                          <a:latin typeface="Arial" panose="020B0604020202020204" pitchFamily="34" charset="0"/>
                          <a:cs typeface="Arial" panose="020B0604020202020204" pitchFamily="34" charset="0"/>
                        </a:rPr>
                        <a:t>Zdeněk </a:t>
                      </a:r>
                      <a:r>
                        <a:rPr lang="cs-CZ" sz="1200" b="1" i="0" u="none" strike="noStrike" dirty="0" err="1">
                          <a:solidFill>
                            <a:srgbClr val="000000"/>
                          </a:solidFill>
                          <a:effectLst/>
                          <a:latin typeface="Arial" panose="020B0604020202020204" pitchFamily="34" charset="0"/>
                          <a:cs typeface="Arial" panose="020B0604020202020204" pitchFamily="34" charset="0"/>
                        </a:rPr>
                        <a:t>Németh</a:t>
                      </a:r>
                      <a:r>
                        <a:rPr lang="cs-CZ" sz="1200" b="1" i="0" u="none" strike="noStrike" dirty="0">
                          <a:solidFill>
                            <a:srgbClr val="000000"/>
                          </a:solidFill>
                          <a:effectLst/>
                          <a:latin typeface="Arial" panose="020B0604020202020204" pitchFamily="34" charset="0"/>
                          <a:cs typeface="Arial" panose="020B0604020202020204" pitchFamily="34" charset="0"/>
                        </a:rPr>
                        <a:t>, František Kučera</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cs typeface="Arial" panose="020B0604020202020204" pitchFamily="34" charset="0"/>
                        </a:rPr>
                        <a:t>Ústecký přebor</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98256397"/>
                  </a:ext>
                </a:extLst>
              </a:tr>
              <a:tr h="482600">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Mladší žáci</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Pavel Záloha, Miloslav Hromy</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cs typeface="Arial" panose="020B0604020202020204" pitchFamily="34" charset="0"/>
                        </a:rPr>
                        <a:t>Ústecký přebor</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74589442"/>
                  </a:ext>
                </a:extLst>
              </a:tr>
              <a:tr h="482600">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Starší přípravka</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Radek Švejdar, Martin Nedomlel</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cs typeface="Arial" panose="020B0604020202020204" pitchFamily="34" charset="0"/>
                        </a:rPr>
                        <a:t>Okresní liga a pohár</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812757238"/>
                  </a:ext>
                </a:extLst>
              </a:tr>
              <a:tr h="482600">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Mladší přípravka A</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Jindřich Špaček, Ervín Trojan</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cs typeface="Arial" panose="020B0604020202020204" pitchFamily="34" charset="0"/>
                        </a:rPr>
                        <a:t>Okresní liga a pohár</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19281734"/>
                  </a:ext>
                </a:extLst>
              </a:tr>
              <a:tr h="482600">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Mladší přípravka B</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cs-CZ"/>
                    </a:p>
                  </a:txBody>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cs typeface="Arial" panose="020B0604020202020204" pitchFamily="34" charset="0"/>
                        </a:rPr>
                        <a:t>Okresní liga a pohár</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04409775"/>
                  </a:ext>
                </a:extLst>
              </a:tr>
              <a:tr h="482600">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Stará garda</a:t>
                      </a:r>
                    </a:p>
                  </a:txBody>
                  <a:tcPr marL="8618" marR="8618" marT="8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Daniel Jerman, Milan Šťastný</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 </a:t>
                      </a:r>
                    </a:p>
                  </a:txBody>
                  <a:tcPr marL="8618" marR="8618" marT="8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cs typeface="Arial" panose="020B0604020202020204" pitchFamily="34" charset="0"/>
                        </a:rPr>
                        <a:t>Okresní přebor</a:t>
                      </a:r>
                    </a:p>
                  </a:txBody>
                  <a:tcPr marL="8618" marR="8618" marT="8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88971258"/>
                  </a:ext>
                </a:extLst>
              </a:tr>
            </a:tbl>
          </a:graphicData>
        </a:graphic>
      </p:graphicFrame>
      <p:sp>
        <p:nvSpPr>
          <p:cNvPr id="3" name="TextovéPole 2"/>
          <p:cNvSpPr txBox="1"/>
          <p:nvPr/>
        </p:nvSpPr>
        <p:spPr>
          <a:xfrm>
            <a:off x="5328569" y="91108"/>
            <a:ext cx="4824535" cy="954107"/>
          </a:xfrm>
          <a:prstGeom prst="rect">
            <a:avLst/>
          </a:prstGeom>
          <a:blipFill dpi="0" rotWithShape="1">
            <a:blip r:embed="rId166">
              <a:alphaModFix amt="53000"/>
            </a:blip>
            <a:srcRect/>
            <a:tile tx="76200" ty="19050" sx="100000" sy="100000" flip="none" algn="ctr"/>
          </a:blipFill>
          <a:ln w="95250" cmpd="dbl">
            <a:gradFill flip="none" rotWithShape="1">
              <a:gsLst>
                <a:gs pos="0">
                  <a:schemeClr val="accent5">
                    <a:lumMod val="5000"/>
                    <a:lumOff val="95000"/>
                  </a:schemeClr>
                </a:gs>
                <a:gs pos="12000">
                  <a:schemeClr val="accent5">
                    <a:lumMod val="45000"/>
                    <a:lumOff val="55000"/>
                  </a:schemeClr>
                </a:gs>
                <a:gs pos="91000">
                  <a:schemeClr val="accent5">
                    <a:lumMod val="45000"/>
                    <a:lumOff val="55000"/>
                  </a:schemeClr>
                </a:gs>
                <a:gs pos="100000">
                  <a:schemeClr val="accent5">
                    <a:lumMod val="30000"/>
                    <a:lumOff val="70000"/>
                  </a:schemeClr>
                </a:gs>
              </a:gsLst>
              <a:path path="circle">
                <a:fillToRect l="100000" t="100000"/>
              </a:path>
              <a:tileRect r="-100000" b="-100000"/>
            </a:gradFill>
          </a:ln>
        </p:spPr>
        <p:txBody>
          <a:bodyPr wrap="square" rtlCol="0">
            <a:spAutoFit/>
          </a:bodyPr>
          <a:lstStyle/>
          <a:p>
            <a:pPr algn="ctr"/>
            <a:r>
              <a:rPr lang="cs-CZ" sz="2800" u="sng" dirty="0" smtClean="0">
                <a:solidFill>
                  <a:srgbClr val="FF0000"/>
                </a:solidFill>
                <a:latin typeface="Bookman Old Style" pitchFamily="18" charset="0"/>
              </a:rPr>
              <a:t>Mužstva SK Štětí </a:t>
            </a:r>
          </a:p>
          <a:p>
            <a:pPr algn="ctr"/>
            <a:r>
              <a:rPr lang="cs-CZ" sz="2800" u="sng" dirty="0" smtClean="0">
                <a:solidFill>
                  <a:srgbClr val="FF0000"/>
                </a:solidFill>
                <a:latin typeface="Bookman Old Style" pitchFamily="18" charset="0"/>
              </a:rPr>
              <a:t>pro rok 2017/2018</a:t>
            </a:r>
          </a:p>
        </p:txBody>
      </p:sp>
      <p:graphicFrame>
        <p:nvGraphicFramePr>
          <p:cNvPr id="7" name="Tabulka 6"/>
          <p:cNvGraphicFramePr>
            <a:graphicFrameLocks noGrp="1"/>
          </p:cNvGraphicFramePr>
          <p:nvPr>
            <p:extLst>
              <p:ext uri="{D42A27DB-BD31-4B8C-83A1-F6EECF244321}">
                <p14:modId xmlns:p14="http://schemas.microsoft.com/office/powerpoint/2010/main" val="2615799119"/>
              </p:ext>
            </p:extLst>
          </p:nvPr>
        </p:nvGraphicFramePr>
        <p:xfrm>
          <a:off x="288009" y="1281336"/>
          <a:ext cx="4392486" cy="5578524"/>
        </p:xfrm>
        <a:graphic>
          <a:graphicData uri="http://schemas.openxmlformats.org/drawingml/2006/table">
            <a:tbl>
              <a:tblPr/>
              <a:tblGrid>
                <a:gridCol w="597216">
                  <a:extLst>
                    <a:ext uri="{9D8B030D-6E8A-4147-A177-3AD203B41FA5}">
                      <a16:colId xmlns:a16="http://schemas.microsoft.com/office/drawing/2014/main" val="603165289"/>
                    </a:ext>
                  </a:extLst>
                </a:gridCol>
                <a:gridCol w="551134">
                  <a:extLst>
                    <a:ext uri="{9D8B030D-6E8A-4147-A177-3AD203B41FA5}">
                      <a16:colId xmlns:a16="http://schemas.microsoft.com/office/drawing/2014/main" val="3141401251"/>
                    </a:ext>
                  </a:extLst>
                </a:gridCol>
                <a:gridCol w="517955">
                  <a:extLst>
                    <a:ext uri="{9D8B030D-6E8A-4147-A177-3AD203B41FA5}">
                      <a16:colId xmlns:a16="http://schemas.microsoft.com/office/drawing/2014/main" val="1189607655"/>
                    </a:ext>
                  </a:extLst>
                </a:gridCol>
                <a:gridCol w="1010106">
                  <a:extLst>
                    <a:ext uri="{9D8B030D-6E8A-4147-A177-3AD203B41FA5}">
                      <a16:colId xmlns:a16="http://schemas.microsoft.com/office/drawing/2014/main" val="1328342964"/>
                    </a:ext>
                  </a:extLst>
                </a:gridCol>
                <a:gridCol w="1225768">
                  <a:extLst>
                    <a:ext uri="{9D8B030D-6E8A-4147-A177-3AD203B41FA5}">
                      <a16:colId xmlns:a16="http://schemas.microsoft.com/office/drawing/2014/main" val="505490434"/>
                    </a:ext>
                  </a:extLst>
                </a:gridCol>
                <a:gridCol w="490307">
                  <a:extLst>
                    <a:ext uri="{9D8B030D-6E8A-4147-A177-3AD203B41FA5}">
                      <a16:colId xmlns:a16="http://schemas.microsoft.com/office/drawing/2014/main" val="575009473"/>
                    </a:ext>
                  </a:extLst>
                </a:gridCol>
              </a:tblGrid>
              <a:tr h="155580">
                <a:tc gridSpan="6">
                  <a:txBody>
                    <a:bodyPr/>
                    <a:lstStyle/>
                    <a:p>
                      <a:pPr algn="ctr" fontAlgn="ctr"/>
                      <a:r>
                        <a:rPr lang="cs-CZ" sz="1800" b="1" i="0" u="none" strike="noStrike" dirty="0">
                          <a:solidFill>
                            <a:srgbClr val="000000"/>
                          </a:solidFill>
                          <a:effectLst/>
                          <a:latin typeface="Arial" panose="020B0604020202020204" pitchFamily="34" charset="0"/>
                        </a:rPr>
                        <a:t>I.A třída dorostu Podzim  2017 změny vyhrazeny</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07862463"/>
                  </a:ext>
                </a:extLst>
              </a:tr>
              <a:tr h="216552">
                <a:tc>
                  <a:txBody>
                    <a:bodyPr/>
                    <a:lstStyle/>
                    <a:p>
                      <a:pPr algn="ctr" fontAlgn="ctr"/>
                      <a:r>
                        <a:rPr lang="cs-CZ" sz="800" b="1" i="0" u="none" strike="noStrike" dirty="0">
                          <a:solidFill>
                            <a:srgbClr val="000000"/>
                          </a:solidFill>
                          <a:effectLst/>
                          <a:latin typeface="Arial" panose="020B0604020202020204" pitchFamily="34" charset="0"/>
                        </a:rPr>
                        <a:t>Datum</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800" b="1" i="0" u="none" strike="noStrike">
                          <a:solidFill>
                            <a:srgbClr val="000000"/>
                          </a:solidFill>
                          <a:effectLst/>
                          <a:latin typeface="Arial" panose="020B0604020202020204" pitchFamily="34" charset="0"/>
                        </a:rPr>
                        <a:t>Den</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800" b="1" i="0" u="none" strike="noStrike" dirty="0">
                          <a:solidFill>
                            <a:srgbClr val="000000"/>
                          </a:solidFill>
                          <a:effectLst/>
                          <a:latin typeface="Arial" panose="020B0604020202020204" pitchFamily="34" charset="0"/>
                        </a:rPr>
                        <a:t>Čas</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800" b="1" i="0" u="none" strike="noStrike" dirty="0">
                          <a:solidFill>
                            <a:srgbClr val="000000"/>
                          </a:solidFill>
                          <a:effectLst/>
                          <a:latin typeface="Arial" panose="020B0604020202020204" pitchFamily="34" charset="0"/>
                        </a:rPr>
                        <a:t>Venku</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800" b="1" i="0" u="none" strike="noStrike" dirty="0">
                          <a:solidFill>
                            <a:srgbClr val="000000"/>
                          </a:solidFill>
                          <a:effectLst/>
                          <a:latin typeface="Arial" panose="020B0604020202020204" pitchFamily="34" charset="0"/>
                        </a:rPr>
                        <a:t>Doma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800" b="1" i="0" u="none" strike="noStrike" dirty="0">
                          <a:solidFill>
                            <a:srgbClr val="000000"/>
                          </a:solidFill>
                          <a:effectLst/>
                          <a:latin typeface="Arial" panose="020B0604020202020204" pitchFamily="34" charset="0"/>
                        </a:rPr>
                        <a:t>Kolo</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3808796990"/>
                  </a:ext>
                </a:extLst>
              </a:tr>
              <a:tr h="392385">
                <a:tc>
                  <a:txBody>
                    <a:bodyPr/>
                    <a:lstStyle/>
                    <a:p>
                      <a:pPr algn="ctr" fontAlgn="ctr"/>
                      <a:r>
                        <a:rPr lang="cs-CZ" sz="1000" b="1" i="0" u="none" strike="noStrike" dirty="0">
                          <a:solidFill>
                            <a:srgbClr val="000000"/>
                          </a:solidFill>
                          <a:effectLst/>
                          <a:latin typeface="Arial" panose="020B0604020202020204" pitchFamily="34" charset="0"/>
                        </a:rPr>
                        <a:t>26.8.2017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14.00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Mojžíř</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a:solidFill>
                            <a:srgbClr val="000000"/>
                          </a:solidFill>
                          <a:effectLst/>
                          <a:latin typeface="Arial" panose="020B0604020202020204" pitchFamily="34" charset="0"/>
                        </a:rPr>
                        <a:t>SK Štětí, z.s.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8591392"/>
                  </a:ext>
                </a:extLst>
              </a:tr>
              <a:tr h="392385">
                <a:tc>
                  <a:txBody>
                    <a:bodyPr/>
                    <a:lstStyle/>
                    <a:p>
                      <a:pPr algn="ctr" fontAlgn="ctr"/>
                      <a:r>
                        <a:rPr lang="cs-CZ" sz="1000" b="1" i="0" u="none" strike="noStrike">
                          <a:solidFill>
                            <a:srgbClr val="000000"/>
                          </a:solidFill>
                          <a:effectLst/>
                          <a:latin typeface="Arial" panose="020B0604020202020204" pitchFamily="34" charset="0"/>
                        </a:rPr>
                        <a:t>2.9.2017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10:15</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Hvězda Trnovany, z.s.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56255055"/>
                  </a:ext>
                </a:extLst>
              </a:tr>
              <a:tr h="392385">
                <a:tc>
                  <a:txBody>
                    <a:bodyPr/>
                    <a:lstStyle/>
                    <a:p>
                      <a:pPr algn="ctr" fontAlgn="ctr"/>
                      <a:r>
                        <a:rPr lang="cs-CZ" sz="1000" b="1" i="0" u="none" strike="noStrike">
                          <a:solidFill>
                            <a:srgbClr val="000000"/>
                          </a:solidFill>
                          <a:effectLst/>
                          <a:latin typeface="Arial" panose="020B0604020202020204" pitchFamily="34" charset="0"/>
                        </a:rPr>
                        <a:t>9.9.2017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Vaňov</a:t>
                      </a:r>
                      <a:r>
                        <a:rPr lang="cs-CZ" sz="1200" b="1" i="0" u="none" strike="noStrike" dirty="0">
                          <a:solidFill>
                            <a:srgbClr val="000000"/>
                          </a:solidFill>
                          <a:effectLst/>
                          <a:latin typeface="Arial" panose="020B0604020202020204" pitchFamily="34" charset="0"/>
                        </a:rPr>
                        <a:t>/TJ Libouchec</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a:solidFill>
                            <a:srgbClr val="000000"/>
                          </a:solidFill>
                          <a:effectLst/>
                          <a:latin typeface="Arial" panose="020B0604020202020204" pitchFamily="34" charset="0"/>
                        </a:rPr>
                        <a:t>SK Štětí, z.s.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15228550"/>
                  </a:ext>
                </a:extLst>
              </a:tr>
              <a:tr h="392385">
                <a:tc>
                  <a:txBody>
                    <a:bodyPr/>
                    <a:lstStyle/>
                    <a:p>
                      <a:pPr algn="ctr" fontAlgn="ctr"/>
                      <a:r>
                        <a:rPr lang="cs-CZ" sz="1000" b="1" i="0" u="none" strike="noStrike">
                          <a:solidFill>
                            <a:srgbClr val="000000"/>
                          </a:solidFill>
                          <a:effectLst/>
                          <a:latin typeface="Arial" panose="020B0604020202020204" pitchFamily="34" charset="0"/>
                        </a:rPr>
                        <a:t>16.9.2017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Úštěk / Liběšice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04415680"/>
                  </a:ext>
                </a:extLst>
              </a:tr>
              <a:tr h="392385">
                <a:tc>
                  <a:txBody>
                    <a:bodyPr/>
                    <a:lstStyle/>
                    <a:p>
                      <a:pPr algn="ctr" fontAlgn="ctr"/>
                      <a:r>
                        <a:rPr lang="cs-CZ" sz="1000" b="1" i="0" u="none" strike="noStrike">
                          <a:solidFill>
                            <a:srgbClr val="000000"/>
                          </a:solidFill>
                          <a:effectLst/>
                          <a:latin typeface="Arial" panose="020B0604020202020204" pitchFamily="34" charset="0"/>
                        </a:rPr>
                        <a:t>23.9.2017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err="1">
                          <a:solidFill>
                            <a:srgbClr val="000000"/>
                          </a:solidFill>
                          <a:effectLst/>
                          <a:latin typeface="Arial" panose="020B0604020202020204" pitchFamily="34" charset="0"/>
                        </a:rPr>
                        <a:t>Plaston</a:t>
                      </a:r>
                      <a:r>
                        <a:rPr lang="cs-CZ" sz="1200" b="1" i="0" u="none" strike="noStrike" dirty="0">
                          <a:solidFill>
                            <a:srgbClr val="000000"/>
                          </a:solidFill>
                          <a:effectLst/>
                          <a:latin typeface="Arial" panose="020B0604020202020204" pitchFamily="34" charset="0"/>
                        </a:rPr>
                        <a:t> Šluknov</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027453079"/>
                  </a:ext>
                </a:extLst>
              </a:tr>
              <a:tr h="392385">
                <a:tc>
                  <a:txBody>
                    <a:bodyPr/>
                    <a:lstStyle/>
                    <a:p>
                      <a:pPr algn="ctr" fontAlgn="ctr"/>
                      <a:r>
                        <a:rPr lang="cs-CZ" sz="1000" b="1" i="0" u="none" strike="noStrike">
                          <a:solidFill>
                            <a:srgbClr val="000000"/>
                          </a:solidFill>
                          <a:effectLst/>
                          <a:latin typeface="Arial" panose="020B0604020202020204" pitchFamily="34" charset="0"/>
                        </a:rPr>
                        <a:t>30.9.2017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 z.s.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Chlumec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94929308"/>
                  </a:ext>
                </a:extLst>
              </a:tr>
              <a:tr h="392385">
                <a:tc>
                  <a:txBody>
                    <a:bodyPr/>
                    <a:lstStyle/>
                    <a:p>
                      <a:pPr algn="ctr" fontAlgn="ctr"/>
                      <a:r>
                        <a:rPr lang="cs-CZ" sz="1000" b="1" i="0" u="none" strike="noStrike">
                          <a:solidFill>
                            <a:srgbClr val="000000"/>
                          </a:solidFill>
                          <a:effectLst/>
                          <a:latin typeface="Arial" panose="020B0604020202020204" pitchFamily="34" charset="0"/>
                        </a:rPr>
                        <a:t>7.10.2017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14:00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a:solidFill>
                            <a:srgbClr val="000000"/>
                          </a:solidFill>
                          <a:effectLst/>
                          <a:latin typeface="Arial" panose="020B0604020202020204" pitchFamily="34" charset="0"/>
                        </a:rPr>
                        <a:t>TJ Skorotice</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628526512"/>
                  </a:ext>
                </a:extLst>
              </a:tr>
              <a:tr h="392385">
                <a:tc>
                  <a:txBody>
                    <a:bodyPr/>
                    <a:lstStyle/>
                    <a:p>
                      <a:pPr algn="ctr" fontAlgn="ctr"/>
                      <a:r>
                        <a:rPr lang="cs-CZ" sz="1000" b="1" i="0" u="none" strike="noStrike">
                          <a:solidFill>
                            <a:srgbClr val="000000"/>
                          </a:solidFill>
                          <a:effectLst/>
                          <a:latin typeface="Arial" panose="020B0604020202020204" pitchFamily="34" charset="0"/>
                        </a:rPr>
                        <a:t>14.10.2017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 z.s.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Jiskra Velké Březno</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62851285"/>
                  </a:ext>
                </a:extLst>
              </a:tr>
              <a:tr h="392385">
                <a:tc>
                  <a:txBody>
                    <a:bodyPr/>
                    <a:lstStyle/>
                    <a:p>
                      <a:pPr algn="ctr" fontAlgn="ctr"/>
                      <a:r>
                        <a:rPr lang="cs-CZ" sz="1000" b="1" i="0" u="none" strike="noStrike">
                          <a:solidFill>
                            <a:srgbClr val="000000"/>
                          </a:solidFill>
                          <a:effectLst/>
                          <a:latin typeface="Arial" panose="020B0604020202020204" pitchFamily="34" charset="0"/>
                        </a:rPr>
                        <a:t>22.10.2017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11:00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a:solidFill>
                            <a:srgbClr val="000000"/>
                          </a:solidFill>
                          <a:effectLst/>
                          <a:latin typeface="Arial" panose="020B0604020202020204" pitchFamily="34" charset="0"/>
                        </a:rPr>
                        <a:t>1.FC Dubí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29958703"/>
                  </a:ext>
                </a:extLst>
              </a:tr>
              <a:tr h="392385">
                <a:tc>
                  <a:txBody>
                    <a:bodyPr/>
                    <a:lstStyle/>
                    <a:p>
                      <a:pPr algn="ctr" fontAlgn="ctr"/>
                      <a:r>
                        <a:rPr lang="cs-CZ" sz="1000" b="1" i="0" u="none" strike="noStrike">
                          <a:solidFill>
                            <a:srgbClr val="000000"/>
                          </a:solidFill>
                          <a:effectLst/>
                          <a:latin typeface="Arial" panose="020B0604020202020204" pitchFamily="34" charset="0"/>
                        </a:rPr>
                        <a:t>29.10.2017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 z.s.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Mojžíř</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27404608"/>
                  </a:ext>
                </a:extLst>
              </a:tr>
              <a:tr h="392385">
                <a:tc>
                  <a:txBody>
                    <a:bodyPr/>
                    <a:lstStyle/>
                    <a:p>
                      <a:pPr algn="ctr" fontAlgn="ctr"/>
                      <a:r>
                        <a:rPr lang="cs-CZ" sz="1000" b="1" i="0" u="none" strike="noStrike">
                          <a:solidFill>
                            <a:srgbClr val="000000"/>
                          </a:solidFill>
                          <a:effectLst/>
                          <a:latin typeface="Arial" panose="020B0604020202020204" pitchFamily="34" charset="0"/>
                        </a:rPr>
                        <a:t>4.11.2017</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11:00</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a:solidFill>
                            <a:srgbClr val="000000"/>
                          </a:solidFill>
                          <a:effectLst/>
                          <a:latin typeface="Arial" panose="020B0604020202020204" pitchFamily="34" charset="0"/>
                        </a:rPr>
                        <a:t>TJ Hvězda Trnovany, z.s.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Arial" panose="020B0604020202020204" pitchFamily="34" charset="0"/>
                        </a:rPr>
                        <a:t>11</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46931070"/>
                  </a:ext>
                </a:extLst>
              </a:tr>
              <a:tr h="31198">
                <a:tc>
                  <a:txBody>
                    <a:bodyPr/>
                    <a:lstStyle/>
                    <a:p>
                      <a:pPr algn="ctr" fontAlgn="ctr"/>
                      <a:r>
                        <a:rPr lang="cs-CZ" sz="100" b="0" i="0" u="none" strike="noStrike">
                          <a:solidFill>
                            <a:srgbClr val="000000"/>
                          </a:solidFill>
                          <a:effectLst/>
                          <a:latin typeface="Calibri" panose="020F0502020204030204" pitchFamily="34" charset="0"/>
                        </a:rPr>
                        <a:t> </a:t>
                      </a:r>
                    </a:p>
                  </a:txBody>
                  <a:tcPr marL="886" marR="886" marT="8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 b="0" i="0" u="none" strike="noStrike">
                          <a:solidFill>
                            <a:srgbClr val="000000"/>
                          </a:solidFill>
                          <a:effectLst/>
                          <a:latin typeface="Calibri" panose="020F050202020403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 b="0" i="0" u="none" strike="noStrike">
                          <a:solidFill>
                            <a:srgbClr val="000000"/>
                          </a:solidFill>
                          <a:effectLst/>
                          <a:latin typeface="Calibri" panose="020F050202020403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 b="0" i="0" u="none" strike="noStrike">
                          <a:solidFill>
                            <a:srgbClr val="000000"/>
                          </a:solidFill>
                          <a:effectLst/>
                          <a:latin typeface="Calibri" panose="020F050202020403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 b="0" i="0" u="none" strike="noStrike">
                          <a:solidFill>
                            <a:srgbClr val="000000"/>
                          </a:solidFill>
                          <a:effectLst/>
                          <a:latin typeface="Calibri" panose="020F050202020403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 b="0" i="0" u="none" strike="noStrike">
                          <a:solidFill>
                            <a:srgbClr val="000000"/>
                          </a:solidFill>
                          <a:effectLst/>
                          <a:latin typeface="Calibri" panose="020F0502020204030204" pitchFamily="34" charset="0"/>
                        </a:rPr>
                        <a:t> </a:t>
                      </a:r>
                    </a:p>
                  </a:txBody>
                  <a:tcPr marL="886" marR="886" marT="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936443"/>
                  </a:ext>
                </a:extLst>
              </a:tr>
              <a:tr h="31198">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90585261"/>
                  </a:ext>
                </a:extLst>
              </a:tr>
              <a:tr h="31198">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a:noFill/>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a:noFill/>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a:noFill/>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a:noFill/>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a:noFill/>
                    </a:lnT>
                    <a:lnB>
                      <a:noFill/>
                    </a:lnB>
                  </a:tcPr>
                </a:tc>
                <a:tc>
                  <a:txBody>
                    <a:bodyPr/>
                    <a:lstStyle/>
                    <a:p>
                      <a:pPr algn="ctr" fontAlgn="ctr"/>
                      <a:endParaRPr lang="cs-CZ" sz="100" b="0" i="0" u="none" strike="noStrike">
                        <a:solidFill>
                          <a:srgbClr val="000000"/>
                        </a:solidFill>
                        <a:effectLst/>
                        <a:latin typeface="Calibri" panose="020F0502020204030204" pitchFamily="34" charset="0"/>
                      </a:endParaRPr>
                    </a:p>
                  </a:txBody>
                  <a:tcPr marL="886" marR="886" marT="886" marB="0" anchor="ctr">
                    <a:lnL>
                      <a:noFill/>
                    </a:lnL>
                    <a:lnR>
                      <a:noFill/>
                    </a:lnR>
                    <a:lnT>
                      <a:noFill/>
                    </a:lnT>
                    <a:lnB>
                      <a:noFill/>
                    </a:lnB>
                  </a:tcPr>
                </a:tc>
                <a:extLst>
                  <a:ext uri="{0D108BD9-81ED-4DB2-BD59-A6C34878D82A}">
                    <a16:rowId xmlns:a16="http://schemas.microsoft.com/office/drawing/2014/main" val="3974315099"/>
                  </a:ext>
                </a:extLst>
              </a:tr>
              <a:tr h="402617">
                <a:tc gridSpan="6">
                  <a:txBody>
                    <a:bodyPr/>
                    <a:lstStyle/>
                    <a:p>
                      <a:pPr algn="ctr" fontAlgn="ctr"/>
                      <a:r>
                        <a:rPr lang="cs-CZ" sz="900" b="1" i="0" u="none" strike="noStrike" dirty="0">
                          <a:solidFill>
                            <a:srgbClr val="000000"/>
                          </a:solidFill>
                          <a:effectLst/>
                          <a:latin typeface="Calibri" panose="020F0502020204030204" pitchFamily="34" charset="0"/>
                        </a:rPr>
                        <a:t>   </a:t>
                      </a:r>
                      <a:r>
                        <a:rPr lang="cs-CZ" sz="2400" b="1" i="0" u="none" strike="noStrike" dirty="0" err="1">
                          <a:solidFill>
                            <a:srgbClr val="000000"/>
                          </a:solidFill>
                          <a:effectLst/>
                          <a:latin typeface="Calibri" panose="020F0502020204030204" pitchFamily="34" charset="0"/>
                        </a:rPr>
                        <a:t>dvoukolově</a:t>
                      </a:r>
                      <a:r>
                        <a:rPr lang="cs-CZ" sz="2400" b="1" i="0" u="none" strike="noStrike" dirty="0">
                          <a:solidFill>
                            <a:srgbClr val="000000"/>
                          </a:solidFill>
                          <a:effectLst/>
                          <a:latin typeface="Calibri" panose="020F0502020204030204" pitchFamily="34" charset="0"/>
                        </a:rPr>
                        <a:t> + nadstavba 4 zápasy</a:t>
                      </a:r>
                    </a:p>
                  </a:txBody>
                  <a:tcPr marL="886" marR="886" marT="886"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07806166"/>
                  </a:ext>
                </a:extLst>
              </a:tr>
            </a:tbl>
          </a:graphicData>
        </a:graphic>
      </p:graphicFrame>
      <p:pic>
        <p:nvPicPr>
          <p:cNvPr id="2" name="Obrázek 1"/>
          <p:cNvPicPr>
            <a:picLocks noChangeAspect="1"/>
          </p:cNvPicPr>
          <p:nvPr/>
        </p:nvPicPr>
        <p:blipFill>
          <a:blip r:embed="rId167"/>
          <a:stretch>
            <a:fillRect/>
          </a:stretch>
        </p:blipFill>
        <p:spPr>
          <a:xfrm>
            <a:off x="8713945" y="6463892"/>
            <a:ext cx="719079" cy="684000"/>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2" name="TextovéPole 1"/>
          <p:cNvSpPr txBox="1"/>
          <p:nvPr/>
        </p:nvSpPr>
        <p:spPr>
          <a:xfrm>
            <a:off x="5328568" y="78903"/>
            <a:ext cx="4824536" cy="6647974"/>
          </a:xfrm>
          <a:prstGeom prst="rect">
            <a:avLst/>
          </a:prstGeom>
          <a:pattFill prst="weave">
            <a:fgClr>
              <a:schemeClr val="bg1">
                <a:lumMod val="95000"/>
              </a:schemeClr>
            </a:fgClr>
            <a:bgClr>
              <a:schemeClr val="bg1"/>
            </a:bgClr>
          </a:pattFill>
          <a:ln w="60325">
            <a:gradFill flip="none" rotWithShape="1">
              <a:gsLst>
                <a:gs pos="0">
                  <a:schemeClr val="accent1">
                    <a:lumMod val="0"/>
                    <a:lumOff val="100000"/>
                  </a:schemeClr>
                </a:gs>
                <a:gs pos="40150">
                  <a:srgbClr val="DAF8F0"/>
                </a:gs>
                <a:gs pos="65000">
                  <a:srgbClr val="80E6CC"/>
                </a:gs>
                <a:gs pos="24000">
                  <a:schemeClr val="accent1">
                    <a:lumMod val="0"/>
                    <a:lumOff val="100000"/>
                  </a:schemeClr>
                </a:gs>
                <a:gs pos="100000">
                  <a:schemeClr val="accent1">
                    <a:lumMod val="100000"/>
                  </a:schemeClr>
                </a:gs>
              </a:gsLst>
              <a:path path="circle">
                <a:fillToRect l="50000" t="-80000" r="50000" b="180000"/>
              </a:path>
              <a:tileRect/>
            </a:gradFill>
            <a:bevel/>
          </a:ln>
        </p:spPr>
        <p:txBody>
          <a:bodyPr wrap="square" rtlCol="0">
            <a:spAutoFit/>
          </a:bodyPr>
          <a:lstStyle/>
          <a:p>
            <a:pPr algn="ctr"/>
            <a:r>
              <a:rPr lang="cs-CZ" sz="3600" u="sng" dirty="0" smtClean="0">
                <a:ln w="22225">
                  <a:solidFill>
                    <a:schemeClr val="accent2"/>
                  </a:solidFill>
                  <a:prstDash val="solid"/>
                </a:ln>
                <a:solidFill>
                  <a:schemeClr val="accent2">
                    <a:lumMod val="40000"/>
                    <a:lumOff val="60000"/>
                  </a:schemeClr>
                </a:solidFill>
                <a:latin typeface="Calisto MT" panose="02040603050505030304" pitchFamily="18" charset="0"/>
                <a:cs typeface="Arial" panose="020B0604020202020204" pitchFamily="34" charset="0"/>
              </a:rPr>
              <a:t>Dorostenci budou hrát opět </a:t>
            </a:r>
            <a:r>
              <a:rPr lang="cs-CZ" sz="3600" i="1" u="sng" dirty="0" smtClean="0">
                <a:ln w="22225">
                  <a:solidFill>
                    <a:schemeClr val="accent2"/>
                  </a:solidFill>
                  <a:prstDash val="solid"/>
                </a:ln>
                <a:solidFill>
                  <a:schemeClr val="accent2">
                    <a:lumMod val="40000"/>
                    <a:lumOff val="60000"/>
                  </a:schemeClr>
                </a:solidFill>
                <a:latin typeface="Calisto MT" panose="02040603050505030304" pitchFamily="18" charset="0"/>
                <a:cs typeface="Arial" panose="020B0604020202020204" pitchFamily="34" charset="0"/>
              </a:rPr>
              <a:t> I.A třídu</a:t>
            </a:r>
            <a:r>
              <a:rPr lang="cs-CZ" sz="2400" i="1" dirty="0" smtClean="0">
                <a:ln w="22225">
                  <a:solidFill>
                    <a:schemeClr val="accent2"/>
                  </a:solidFill>
                  <a:prstDash val="solid"/>
                </a:ln>
                <a:solidFill>
                  <a:schemeClr val="accent2">
                    <a:lumMod val="40000"/>
                    <a:lumOff val="60000"/>
                  </a:schemeClr>
                </a:solidFill>
                <a:latin typeface="Calisto MT" panose="02040603050505030304" pitchFamily="18" charset="0"/>
                <a:cs typeface="Arial" panose="020B0604020202020204" pitchFamily="34" charset="0"/>
              </a:rPr>
              <a:t>.</a:t>
            </a:r>
          </a:p>
          <a:p>
            <a:pPr algn="just"/>
            <a:r>
              <a:rPr lang="cs-CZ" sz="1800" i="1" dirty="0" smtClean="0">
                <a:latin typeface="Calisto MT" panose="02040603050505030304" pitchFamily="18" charset="0"/>
                <a:cs typeface="Arial" panose="020B0604020202020204" pitchFamily="34" charset="0"/>
              </a:rPr>
              <a:t>Dlouho jsme zvažovali zda druhý tým I.A třídy loňské sezóny přihlásit do Ústeckého přeboru. Nakonec počet hráčů v této věkové kategorii v našem oddílu neumožnil sestavit 2 mužstva. Jedno staršího dorostu a druhé mladšího, které je povinností účasti v přeboru. Nakonec je účastníků v Ústeckém přeboru jen 8 a tak 10 týmů v I. A třídě slibuje svým počtem a obsazením také zajímavou soutěž</a:t>
            </a:r>
            <a:r>
              <a:rPr lang="cs-CZ" sz="1800" dirty="0" smtClean="0">
                <a:latin typeface="Calisto MT" panose="02040603050505030304" pitchFamily="18" charset="0"/>
                <a:cs typeface="Arial" panose="020B0604020202020204" pitchFamily="34" charset="0"/>
              </a:rPr>
              <a:t>.</a:t>
            </a:r>
          </a:p>
          <a:p>
            <a:pPr algn="just"/>
            <a:r>
              <a:rPr lang="cs-CZ" sz="2000" dirty="0" smtClean="0">
                <a:latin typeface="Calisto MT" panose="02040603050505030304" pitchFamily="18" charset="0"/>
                <a:cs typeface="Arial" panose="020B0604020202020204" pitchFamily="34" charset="0"/>
              </a:rPr>
              <a:t> </a:t>
            </a:r>
            <a:r>
              <a:rPr lang="cs-CZ" sz="2000" u="sng" dirty="0" smtClean="0">
                <a:latin typeface="Calisto MT" panose="02040603050505030304" pitchFamily="18" charset="0"/>
                <a:cs typeface="Arial" panose="020B0604020202020204" pitchFamily="34" charset="0"/>
              </a:rPr>
              <a:t>Týmy I. A třídy skupina A</a:t>
            </a:r>
          </a:p>
          <a:p>
            <a:pPr marL="342900" indent="-342900" algn="just">
              <a:buAutoNum type="arabicPeriod"/>
            </a:pPr>
            <a:r>
              <a:rPr lang="cs-CZ" sz="1600" dirty="0" smtClean="0">
                <a:solidFill>
                  <a:srgbClr val="000099"/>
                </a:solidFill>
                <a:latin typeface="Bookman Old Style" panose="02050604050505020204" pitchFamily="18" charset="0"/>
                <a:cs typeface="Arial" panose="020B0604020202020204" pitchFamily="34" charset="0"/>
              </a:rPr>
              <a:t>T.J</a:t>
            </a:r>
            <a:r>
              <a:rPr lang="cs-CZ" sz="1600" dirty="0">
                <a:solidFill>
                  <a:srgbClr val="000099"/>
                </a:solidFill>
                <a:latin typeface="Bookman Old Style" panose="02050604050505020204" pitchFamily="18" charset="0"/>
                <a:cs typeface="Arial" panose="020B0604020202020204" pitchFamily="34" charset="0"/>
              </a:rPr>
              <a:t>. </a:t>
            </a:r>
            <a:r>
              <a:rPr lang="cs-CZ" sz="1600" dirty="0" err="1" smtClean="0">
                <a:solidFill>
                  <a:srgbClr val="000099"/>
                </a:solidFill>
                <a:latin typeface="Bookman Old Style" panose="02050604050505020204" pitchFamily="18" charset="0"/>
                <a:cs typeface="Arial" panose="020B0604020202020204" pitchFamily="34" charset="0"/>
              </a:rPr>
              <a:t>Mojžíř</a:t>
            </a:r>
            <a:r>
              <a:rPr lang="cs-CZ" sz="1600" dirty="0" smtClean="0">
                <a:solidFill>
                  <a:srgbClr val="000099"/>
                </a:solidFill>
                <a:latin typeface="Bookman Old Style" panose="02050604050505020204" pitchFamily="18" charset="0"/>
                <a:cs typeface="Arial" panose="020B0604020202020204" pitchFamily="34" charset="0"/>
              </a:rPr>
              <a:t> </a:t>
            </a:r>
          </a:p>
          <a:p>
            <a:pPr marL="342900" indent="-342900" algn="just">
              <a:buAutoNum type="arabicPeriod"/>
            </a:pPr>
            <a:r>
              <a:rPr lang="cs-CZ" sz="1600" dirty="0" smtClean="0">
                <a:solidFill>
                  <a:srgbClr val="FF0000"/>
                </a:solidFill>
                <a:latin typeface="Bookman Old Style" panose="02050604050505020204" pitchFamily="18" charset="0"/>
                <a:cs typeface="Arial" panose="020B0604020202020204" pitchFamily="34" charset="0"/>
              </a:rPr>
              <a:t>TJ </a:t>
            </a:r>
            <a:r>
              <a:rPr lang="cs-CZ" sz="1600" dirty="0">
                <a:solidFill>
                  <a:srgbClr val="FF0000"/>
                </a:solidFill>
                <a:latin typeface="Bookman Old Style" panose="02050604050505020204" pitchFamily="18" charset="0"/>
                <a:cs typeface="Arial" panose="020B0604020202020204" pitchFamily="34" charset="0"/>
              </a:rPr>
              <a:t>Hvězda </a:t>
            </a:r>
            <a:r>
              <a:rPr lang="cs-CZ" sz="1600" dirty="0" smtClean="0">
                <a:solidFill>
                  <a:srgbClr val="FF0000"/>
                </a:solidFill>
                <a:latin typeface="Bookman Old Style" panose="02050604050505020204" pitchFamily="18" charset="0"/>
                <a:cs typeface="Arial" panose="020B0604020202020204" pitchFamily="34" charset="0"/>
              </a:rPr>
              <a:t>Trnovany</a:t>
            </a:r>
          </a:p>
          <a:p>
            <a:pPr marL="342900" indent="-342900" algn="just">
              <a:buAutoNum type="arabicPeriod"/>
            </a:pPr>
            <a:r>
              <a:rPr lang="cs-CZ" sz="1600" dirty="0" smtClean="0">
                <a:solidFill>
                  <a:srgbClr val="000099"/>
                </a:solidFill>
                <a:latin typeface="Bookman Old Style" panose="02050604050505020204" pitchFamily="18" charset="0"/>
                <a:cs typeface="Arial" panose="020B0604020202020204" pitchFamily="34" charset="0"/>
              </a:rPr>
              <a:t>TJ </a:t>
            </a:r>
            <a:r>
              <a:rPr lang="cs-CZ" sz="1600" dirty="0" err="1">
                <a:solidFill>
                  <a:srgbClr val="000099"/>
                </a:solidFill>
                <a:latin typeface="Bookman Old Style" panose="02050604050505020204" pitchFamily="18" charset="0"/>
                <a:cs typeface="Arial" panose="020B0604020202020204" pitchFamily="34" charset="0"/>
              </a:rPr>
              <a:t>Vaňov</a:t>
            </a:r>
            <a:r>
              <a:rPr lang="cs-CZ" sz="1600" dirty="0">
                <a:solidFill>
                  <a:srgbClr val="000099"/>
                </a:solidFill>
                <a:latin typeface="Bookman Old Style" panose="02050604050505020204" pitchFamily="18" charset="0"/>
                <a:cs typeface="Arial" panose="020B0604020202020204" pitchFamily="34" charset="0"/>
              </a:rPr>
              <a:t>/TJ </a:t>
            </a:r>
            <a:r>
              <a:rPr lang="cs-CZ" sz="1600" dirty="0" smtClean="0">
                <a:solidFill>
                  <a:srgbClr val="000099"/>
                </a:solidFill>
                <a:latin typeface="Bookman Old Style" panose="02050604050505020204" pitchFamily="18" charset="0"/>
                <a:cs typeface="Arial" panose="020B0604020202020204" pitchFamily="34" charset="0"/>
              </a:rPr>
              <a:t>Libouchec</a:t>
            </a:r>
          </a:p>
          <a:p>
            <a:pPr marL="342900" indent="-342900" algn="just">
              <a:buAutoNum type="arabicPeriod"/>
            </a:pPr>
            <a:r>
              <a:rPr lang="cs-CZ" sz="1600" dirty="0" smtClean="0">
                <a:solidFill>
                  <a:srgbClr val="FF0000"/>
                </a:solidFill>
                <a:latin typeface="Bookman Old Style" panose="02050604050505020204" pitchFamily="18" charset="0"/>
                <a:cs typeface="Arial" panose="020B0604020202020204" pitchFamily="34" charset="0"/>
              </a:rPr>
              <a:t>TJ </a:t>
            </a:r>
            <a:r>
              <a:rPr lang="cs-CZ" sz="1600" dirty="0">
                <a:solidFill>
                  <a:srgbClr val="FF0000"/>
                </a:solidFill>
                <a:latin typeface="Bookman Old Style" panose="02050604050505020204" pitchFamily="18" charset="0"/>
                <a:cs typeface="Arial" panose="020B0604020202020204" pitchFamily="34" charset="0"/>
              </a:rPr>
              <a:t>Úštěk / </a:t>
            </a:r>
            <a:r>
              <a:rPr lang="cs-CZ" sz="1600" dirty="0" smtClean="0">
                <a:solidFill>
                  <a:srgbClr val="FF0000"/>
                </a:solidFill>
                <a:latin typeface="Bookman Old Style" panose="02050604050505020204" pitchFamily="18" charset="0"/>
                <a:cs typeface="Arial" panose="020B0604020202020204" pitchFamily="34" charset="0"/>
              </a:rPr>
              <a:t>Liběšice</a:t>
            </a:r>
          </a:p>
          <a:p>
            <a:pPr marL="342900" indent="-342900" algn="just">
              <a:buAutoNum type="arabicPeriod"/>
            </a:pPr>
            <a:r>
              <a:rPr lang="cs-CZ" sz="1600" dirty="0" smtClean="0">
                <a:solidFill>
                  <a:srgbClr val="000099"/>
                </a:solidFill>
                <a:latin typeface="Bookman Old Style" panose="02050604050505020204" pitchFamily="18" charset="0"/>
                <a:cs typeface="Arial" panose="020B0604020202020204" pitchFamily="34" charset="0"/>
              </a:rPr>
              <a:t>SK </a:t>
            </a:r>
            <a:r>
              <a:rPr lang="cs-CZ" sz="1600" dirty="0" err="1">
                <a:solidFill>
                  <a:srgbClr val="000099"/>
                </a:solidFill>
                <a:latin typeface="Bookman Old Style" panose="02050604050505020204" pitchFamily="18" charset="0"/>
                <a:cs typeface="Arial" panose="020B0604020202020204" pitchFamily="34" charset="0"/>
              </a:rPr>
              <a:t>Plaston</a:t>
            </a:r>
            <a:r>
              <a:rPr lang="cs-CZ" sz="1600" dirty="0">
                <a:solidFill>
                  <a:srgbClr val="000099"/>
                </a:solidFill>
                <a:latin typeface="Bookman Old Style" panose="02050604050505020204" pitchFamily="18" charset="0"/>
                <a:cs typeface="Arial" panose="020B0604020202020204" pitchFamily="34" charset="0"/>
              </a:rPr>
              <a:t> </a:t>
            </a:r>
            <a:r>
              <a:rPr lang="cs-CZ" sz="1600" dirty="0" smtClean="0">
                <a:solidFill>
                  <a:srgbClr val="000099"/>
                </a:solidFill>
                <a:latin typeface="Bookman Old Style" panose="02050604050505020204" pitchFamily="18" charset="0"/>
                <a:cs typeface="Arial" panose="020B0604020202020204" pitchFamily="34" charset="0"/>
              </a:rPr>
              <a:t>Šluknov</a:t>
            </a:r>
          </a:p>
          <a:p>
            <a:pPr marL="342900" indent="-342900" algn="just">
              <a:buAutoNum type="arabicPeriod"/>
            </a:pPr>
            <a:r>
              <a:rPr lang="cs-CZ" sz="1600" dirty="0" smtClean="0">
                <a:solidFill>
                  <a:srgbClr val="FF0000"/>
                </a:solidFill>
                <a:latin typeface="Bookman Old Style" panose="02050604050505020204" pitchFamily="18" charset="0"/>
                <a:cs typeface="Arial" panose="020B0604020202020204" pitchFamily="34" charset="0"/>
              </a:rPr>
              <a:t>TJ Chlumec </a:t>
            </a:r>
          </a:p>
          <a:p>
            <a:pPr marL="342900" indent="-342900" algn="just">
              <a:buAutoNum type="arabicPeriod"/>
            </a:pPr>
            <a:r>
              <a:rPr lang="cs-CZ" sz="1600" dirty="0" smtClean="0">
                <a:solidFill>
                  <a:srgbClr val="000099"/>
                </a:solidFill>
                <a:latin typeface="Bookman Old Style" panose="02050604050505020204" pitchFamily="18" charset="0"/>
                <a:cs typeface="Arial" panose="020B0604020202020204" pitchFamily="34" charset="0"/>
              </a:rPr>
              <a:t>TJ Skorotice</a:t>
            </a:r>
          </a:p>
          <a:p>
            <a:pPr marL="342900" indent="-342900" algn="just">
              <a:buAutoNum type="arabicPeriod"/>
            </a:pPr>
            <a:r>
              <a:rPr lang="cs-CZ" sz="1600" dirty="0" smtClean="0">
                <a:solidFill>
                  <a:srgbClr val="FF0000"/>
                </a:solidFill>
                <a:latin typeface="Bookman Old Style" panose="02050604050505020204" pitchFamily="18" charset="0"/>
                <a:cs typeface="Arial" panose="020B0604020202020204" pitchFamily="34" charset="0"/>
              </a:rPr>
              <a:t>FK </a:t>
            </a:r>
            <a:r>
              <a:rPr lang="cs-CZ" sz="1600" dirty="0">
                <a:solidFill>
                  <a:srgbClr val="FF0000"/>
                </a:solidFill>
                <a:latin typeface="Bookman Old Style" panose="02050604050505020204" pitchFamily="18" charset="0"/>
                <a:cs typeface="Arial" panose="020B0604020202020204" pitchFamily="34" charset="0"/>
              </a:rPr>
              <a:t>Jiskra Velké </a:t>
            </a:r>
            <a:r>
              <a:rPr lang="cs-CZ" sz="1600" dirty="0" smtClean="0">
                <a:solidFill>
                  <a:srgbClr val="FF0000"/>
                </a:solidFill>
                <a:latin typeface="Bookman Old Style" panose="02050604050505020204" pitchFamily="18" charset="0"/>
                <a:cs typeface="Arial" panose="020B0604020202020204" pitchFamily="34" charset="0"/>
              </a:rPr>
              <a:t>Březno</a:t>
            </a:r>
          </a:p>
          <a:p>
            <a:pPr marL="342900" indent="-342900" algn="just">
              <a:buAutoNum type="arabicPeriod"/>
            </a:pPr>
            <a:r>
              <a:rPr lang="cs-CZ" sz="1600" dirty="0" smtClean="0">
                <a:solidFill>
                  <a:srgbClr val="FF0000"/>
                </a:solidFill>
                <a:latin typeface="Bookman Old Style" panose="02050604050505020204" pitchFamily="18" charset="0"/>
                <a:cs typeface="Arial" panose="020B0604020202020204" pitchFamily="34" charset="0"/>
              </a:rPr>
              <a:t>1.FC Dubí</a:t>
            </a:r>
          </a:p>
          <a:p>
            <a:pPr marL="342900" indent="-342900" algn="just">
              <a:buAutoNum type="arabicPeriod"/>
            </a:pPr>
            <a:r>
              <a:rPr lang="cs-CZ" sz="2000" dirty="0" smtClean="0">
                <a:solidFill>
                  <a:srgbClr val="000099"/>
                </a:solidFill>
                <a:latin typeface="Bookman Old Style" panose="02050604050505020204" pitchFamily="18" charset="0"/>
                <a:cs typeface="Arial" panose="020B0604020202020204" pitchFamily="34" charset="0"/>
              </a:rPr>
              <a:t>SK Štětí </a:t>
            </a:r>
            <a:r>
              <a:rPr lang="cs-CZ" sz="2800" dirty="0" smtClean="0">
                <a:solidFill>
                  <a:srgbClr val="000099"/>
                </a:solidFill>
                <a:latin typeface="Bookman Old Style" panose="02050604050505020204" pitchFamily="18" charset="0"/>
                <a:cs typeface="Arial" panose="020B0604020202020204" pitchFamily="34" charset="0"/>
              </a:rPr>
              <a:t>   </a:t>
            </a:r>
          </a:p>
        </p:txBody>
      </p:sp>
      <p:sp>
        <p:nvSpPr>
          <p:cNvPr id="80" name="TextovéPole 79"/>
          <p:cNvSpPr txBox="1"/>
          <p:nvPr/>
        </p:nvSpPr>
        <p:spPr>
          <a:xfrm>
            <a:off x="93140" y="91108"/>
            <a:ext cx="4518382" cy="1077218"/>
          </a:xfrm>
          <a:prstGeom prst="rect">
            <a:avLst/>
          </a:prstGeom>
          <a:solidFill>
            <a:srgbClr val="3333CC"/>
          </a:solidFill>
          <a:ln w="88900">
            <a:gradFill>
              <a:gsLst>
                <a:gs pos="0">
                  <a:srgbClr val="FFFF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cs-CZ" sz="3200" u="sng" dirty="0" smtClean="0">
                <a:solidFill>
                  <a:schemeClr val="bg1"/>
                </a:solidFill>
                <a:latin typeface="Cooper Black" panose="0208090404030B020404" pitchFamily="18" charset="0"/>
              </a:rPr>
              <a:t>Představujeme</a:t>
            </a:r>
          </a:p>
          <a:p>
            <a:pPr algn="ctr"/>
            <a:r>
              <a:rPr lang="cs-CZ" sz="3200" u="sng" dirty="0" smtClean="0">
                <a:solidFill>
                  <a:schemeClr val="bg1"/>
                </a:solidFill>
                <a:latin typeface="Cooper Black" panose="0208090404030B020404" pitchFamily="18" charset="0"/>
              </a:rPr>
              <a:t>SK Baník  Modlany</a:t>
            </a:r>
          </a:p>
        </p:txBody>
      </p:sp>
      <p:sp>
        <p:nvSpPr>
          <p:cNvPr id="81" name="TextovéPole 80"/>
          <p:cNvSpPr txBox="1"/>
          <p:nvPr/>
        </p:nvSpPr>
        <p:spPr>
          <a:xfrm>
            <a:off x="93140" y="1459260"/>
            <a:ext cx="4518382" cy="2862322"/>
          </a:xfrm>
          <a:prstGeom prst="rect">
            <a:avLst/>
          </a:prstGeom>
          <a:gradFill flip="none" rotWithShape="1">
            <a:gsLst>
              <a:gs pos="0">
                <a:srgbClr val="F9FC7C"/>
              </a:gs>
              <a:gs pos="74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l="100000" t="100000"/>
            </a:path>
            <a:tileRect r="-100000" b="-100000"/>
          </a:gradFill>
          <a:ln w="34925">
            <a:solidFill>
              <a:srgbClr val="FF3399"/>
            </a:solidFill>
          </a:ln>
        </p:spPr>
        <p:txBody>
          <a:bodyPr wrap="square" rtlCol="0">
            <a:spAutoFit/>
          </a:bodyPr>
          <a:lstStyle/>
          <a:p>
            <a:pPr algn="just"/>
            <a:r>
              <a:rPr lang="cs-CZ" dirty="0" smtClean="0">
                <a:latin typeface="Arial" panose="020B0604020202020204" pitchFamily="34" charset="0"/>
                <a:cs typeface="Arial" panose="020B0604020202020204" pitchFamily="34" charset="0"/>
              </a:rPr>
              <a:t>Obec Modlany leží nedaleko Teplic a fotbalu se zde daří. Dlouhé roky hrají zdejší fotbalisté krajské soutěže a v roce 2011 oddíl dokonce slavil postup do Ústeckého přeboru, kde hraje doposud. Nejúspěšnějším byl pro Modlany ročník 2014-15, kdy  skončily na 3. místě  a byl jim nabídnut postup do divize mimo pořadí.  Vedení fotbalu v Modlanech se rozhodlo zůstat v přeboru, kde zdejší borci i nadále podávají spolehlivé výkony. V loňském ročníku si mužstvo v podzimní části prošlo herní krizí, ale na jaře zabralo a ze sestupového místa začalo stoupat nahoru. Po posledním 30. kole jim nakonec patřilo pěkné 6. místo. Osu mužstva tvoří fotbalisté, kteří mají často zkušenosti z vyšších soutěží a to hlavně z Teplic. Trenérem mužstva Miloslav Pohl a asistentem Josef Hrneček.   </a:t>
            </a:r>
          </a:p>
          <a:p>
            <a:pPr algn="just"/>
            <a:r>
              <a:rPr lang="cs-CZ" dirty="0" smtClean="0">
                <a:latin typeface="Arial" panose="020B0604020202020204" pitchFamily="34" charset="0"/>
                <a:cs typeface="Arial" panose="020B0604020202020204" pitchFamily="34" charset="0"/>
              </a:rPr>
              <a:t>   </a:t>
            </a:r>
          </a:p>
        </p:txBody>
      </p:sp>
      <p:pic>
        <p:nvPicPr>
          <p:cNvPr id="82" name="Obrázek 81"/>
          <p:cNvPicPr>
            <a:picLocks noChangeAspect="1"/>
          </p:cNvPicPr>
          <p:nvPr/>
        </p:nvPicPr>
        <p:blipFill>
          <a:blip r:embed="rId75"/>
          <a:stretch>
            <a:fillRect/>
          </a:stretch>
        </p:blipFill>
        <p:spPr>
          <a:xfrm>
            <a:off x="71984" y="4441078"/>
            <a:ext cx="3277681" cy="2196000"/>
          </a:xfrm>
          <a:prstGeom prst="rect">
            <a:avLst/>
          </a:prstGeom>
          <a:ln>
            <a:solidFill>
              <a:schemeClr val="accent6">
                <a:lumMod val="75000"/>
              </a:schemeClr>
            </a:solidFill>
          </a:ln>
        </p:spPr>
      </p:pic>
      <p:pic>
        <p:nvPicPr>
          <p:cNvPr id="83" name="Obrázek 82"/>
          <p:cNvPicPr>
            <a:picLocks noChangeAspect="1"/>
          </p:cNvPicPr>
          <p:nvPr/>
        </p:nvPicPr>
        <p:blipFill>
          <a:blip r:embed="rId76"/>
          <a:stretch>
            <a:fillRect/>
          </a:stretch>
        </p:blipFill>
        <p:spPr>
          <a:xfrm>
            <a:off x="3462717" y="4843788"/>
            <a:ext cx="1217779" cy="12239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2" y="1099223"/>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3" name="TextovéPole 2"/>
          <p:cNvSpPr txBox="1"/>
          <p:nvPr/>
        </p:nvSpPr>
        <p:spPr>
          <a:xfrm>
            <a:off x="308810" y="166018"/>
            <a:ext cx="4299678" cy="1077218"/>
          </a:xfrm>
          <a:prstGeom prst="rect">
            <a:avLst/>
          </a:prstGeom>
          <a:gradFill flip="none" rotWithShape="1">
            <a:gsLst>
              <a:gs pos="0">
                <a:schemeClr val="lt1">
                  <a:tint val="80000"/>
                  <a:satMod val="300000"/>
                </a:schemeClr>
              </a:gs>
              <a:gs pos="90000">
                <a:srgbClr val="3876F2">
                  <a:alpha val="34000"/>
                </a:srgbClr>
              </a:gs>
            </a:gsLst>
            <a:path path="shape">
              <a:fillToRect l="50000" t="50000" r="50000" b="50000"/>
            </a:path>
            <a:tileRect/>
          </a:gradFill>
          <a:ln w="101600">
            <a:solidFill>
              <a:srgbClr val="CC3399"/>
            </a:solidFill>
            <a:prstDash val="dashDot"/>
          </a:ln>
          <a:scene3d>
            <a:camera prst="orthographicFront"/>
            <a:lightRig rig="threePt" dir="t"/>
          </a:scene3d>
          <a:sp3d extrusionH="57150" contourW="82550">
            <a:contourClr>
              <a:srgbClr val="FFFF00"/>
            </a:contourClr>
          </a:sp3d>
        </p:spPr>
        <p:style>
          <a:lnRef idx="0">
            <a:scrgbClr r="0" g="0" b="0"/>
          </a:lnRef>
          <a:fillRef idx="1003">
            <a:schemeClr val="lt1"/>
          </a:fillRef>
          <a:effectRef idx="0">
            <a:scrgbClr r="0" g="0" b="0"/>
          </a:effectRef>
          <a:fontRef idx="major"/>
        </p:style>
        <p:txBody>
          <a:bodyPr wrap="square" rtlCol="0">
            <a:spAutoFit/>
          </a:bodyPr>
          <a:lstStyle/>
          <a:p>
            <a:pPr algn="ctr"/>
            <a:r>
              <a:rPr lang="cs-CZ" sz="3200" dirty="0" smtClean="0">
                <a:solidFill>
                  <a:srgbClr val="009900"/>
                </a:solidFill>
                <a:latin typeface="Bookman Old Style" pitchFamily="18" charset="0"/>
              </a:rPr>
              <a:t>Pozvánka na další domácí zápas</a:t>
            </a:r>
          </a:p>
        </p:txBody>
      </p:sp>
      <p:sp>
        <p:nvSpPr>
          <p:cNvPr id="6" name="TextovéPole 5"/>
          <p:cNvSpPr txBox="1"/>
          <p:nvPr/>
        </p:nvSpPr>
        <p:spPr>
          <a:xfrm>
            <a:off x="143992" y="1459260"/>
            <a:ext cx="4680520" cy="2308324"/>
          </a:xfrm>
          <a:prstGeom prst="rect">
            <a:avLst/>
          </a:prstGeom>
          <a:blipFill>
            <a:blip r:embed="rId111"/>
            <a:stretch>
              <a:fillRect/>
            </a:stretch>
          </a:blipFill>
          <a:ln w="82550">
            <a:solidFill>
              <a:srgbClr val="00CC99"/>
            </a:solidFill>
            <a:prstDash val="sysDash"/>
          </a:ln>
        </p:spPr>
        <p:txBody>
          <a:bodyPr vert="horz" wrap="square" rtlCol="0" anchor="ctr" anchorCtr="0">
            <a:normAutofit/>
            <a:scene3d>
              <a:camera prst="orthographicFront">
                <a:rot lat="0" lon="0" rev="0"/>
              </a:camera>
              <a:lightRig rig="threePt" dir="t"/>
            </a:scene3d>
            <a:sp3d contourW="63500">
              <a:contourClr>
                <a:srgbClr val="CC00CC"/>
              </a:contourClr>
            </a:sp3d>
          </a:bodyPr>
          <a:lstStyle/>
          <a:p>
            <a:pPr algn="ctr"/>
            <a:r>
              <a:rPr lang="cs-CZ" sz="3600" dirty="0" smtClean="0">
                <a:ln w="9525">
                  <a:solidFill>
                    <a:schemeClr val="bg1"/>
                  </a:solidFill>
                </a:ln>
                <a:solidFill>
                  <a:srgbClr val="0000CC"/>
                </a:solidFill>
                <a:latin typeface="Georgia" panose="02040502050405020303" pitchFamily="18" charset="0"/>
              </a:rPr>
              <a:t>SK Štětí, z.s.</a:t>
            </a:r>
          </a:p>
          <a:p>
            <a:pPr algn="ctr"/>
            <a:r>
              <a:rPr lang="cs-CZ" sz="3600" dirty="0">
                <a:ln w="9525">
                  <a:solidFill>
                    <a:schemeClr val="bg1"/>
                  </a:solidFill>
                </a:ln>
                <a:solidFill>
                  <a:srgbClr val="0000CC"/>
                </a:solidFill>
                <a:latin typeface="Georgia" panose="02040502050405020303" pitchFamily="18" charset="0"/>
              </a:rPr>
              <a:t>FK Neštěmice, z.s</a:t>
            </a:r>
            <a:r>
              <a:rPr lang="cs-CZ" sz="3600" dirty="0" smtClean="0">
                <a:ln w="9525">
                  <a:solidFill>
                    <a:schemeClr val="bg1"/>
                  </a:solidFill>
                </a:ln>
                <a:solidFill>
                  <a:srgbClr val="0000CC"/>
                </a:solidFill>
                <a:latin typeface="Georgia" panose="02040502050405020303" pitchFamily="18" charset="0"/>
              </a:rPr>
              <a:t>.</a:t>
            </a:r>
          </a:p>
          <a:p>
            <a:pPr algn="ctr"/>
            <a:r>
              <a:rPr lang="cs-CZ" sz="3600" dirty="0" smtClean="0">
                <a:ln w="9525">
                  <a:solidFill>
                    <a:schemeClr val="bg1"/>
                  </a:solidFill>
                </a:ln>
                <a:solidFill>
                  <a:srgbClr val="0000CC"/>
                </a:solidFill>
                <a:latin typeface="Bookman Old Style" pitchFamily="18" charset="0"/>
              </a:rPr>
              <a:t>Sobota 26.8.2017 </a:t>
            </a:r>
          </a:p>
          <a:p>
            <a:pPr algn="ctr"/>
            <a:r>
              <a:rPr lang="cs-CZ" sz="3600" dirty="0" smtClean="0">
                <a:ln w="9525">
                  <a:solidFill>
                    <a:schemeClr val="bg1"/>
                  </a:solidFill>
                </a:ln>
                <a:solidFill>
                  <a:srgbClr val="0000CC"/>
                </a:solidFill>
                <a:latin typeface="Bookman Old Style" pitchFamily="18" charset="0"/>
              </a:rPr>
              <a:t>10:15 hod</a:t>
            </a:r>
          </a:p>
        </p:txBody>
      </p:sp>
      <p:pic>
        <p:nvPicPr>
          <p:cNvPr id="9" name="Obrázek 8"/>
          <p:cNvPicPr>
            <a:picLocks noChangeAspect="1"/>
          </p:cNvPicPr>
          <p:nvPr/>
        </p:nvPicPr>
        <p:blipFill>
          <a:blip r:embed="rId112"/>
          <a:stretch>
            <a:fillRect/>
          </a:stretch>
        </p:blipFill>
        <p:spPr>
          <a:xfrm>
            <a:off x="462674" y="3928020"/>
            <a:ext cx="4043156" cy="2916000"/>
          </a:xfrm>
          <a:prstGeom prst="rect">
            <a:avLst/>
          </a:prstGeom>
          <a:ln w="66675" cmpd="sng">
            <a:solidFill>
              <a:srgbClr val="9966FF"/>
            </a:solidFill>
            <a:prstDash val="sysDot"/>
          </a:ln>
        </p:spPr>
      </p:pic>
      <p:pic>
        <p:nvPicPr>
          <p:cNvPr id="11" name="Obrázek 10"/>
          <p:cNvPicPr>
            <a:picLocks noChangeAspect="1"/>
          </p:cNvPicPr>
          <p:nvPr/>
        </p:nvPicPr>
        <p:blipFill>
          <a:blip r:embed="rId113"/>
          <a:stretch>
            <a:fillRect/>
          </a:stretch>
        </p:blipFill>
        <p:spPr>
          <a:xfrm>
            <a:off x="4010986" y="3151500"/>
            <a:ext cx="453486" cy="468000"/>
          </a:xfrm>
          <a:prstGeom prst="rect">
            <a:avLst/>
          </a:prstGeom>
        </p:spPr>
      </p:pic>
      <p:pic>
        <p:nvPicPr>
          <p:cNvPr id="12" name="Obrázek 11"/>
          <p:cNvPicPr>
            <a:picLocks noChangeAspect="1"/>
          </p:cNvPicPr>
          <p:nvPr/>
        </p:nvPicPr>
        <p:blipFill>
          <a:blip r:embed="rId114"/>
          <a:stretch>
            <a:fillRect/>
          </a:stretch>
        </p:blipFill>
        <p:spPr>
          <a:xfrm>
            <a:off x="462674" y="3187516"/>
            <a:ext cx="374400" cy="468000"/>
          </a:xfrm>
          <a:prstGeom prst="rect">
            <a:avLst/>
          </a:prstGeom>
        </p:spPr>
      </p:pic>
      <p:sp>
        <p:nvSpPr>
          <p:cNvPr id="15" name="Ovál 14"/>
          <p:cNvSpPr/>
          <p:nvPr/>
        </p:nvSpPr>
        <p:spPr bwMode="auto">
          <a:xfrm>
            <a:off x="8208888" y="5707732"/>
            <a:ext cx="504056" cy="504056"/>
          </a:xfrm>
          <a:prstGeom prst="ellipse">
            <a:avLst/>
          </a:prstGeom>
          <a:no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graphicFrame>
        <p:nvGraphicFramePr>
          <p:cNvPr id="127" name="Tabulka 126"/>
          <p:cNvGraphicFramePr>
            <a:graphicFrameLocks noGrp="1"/>
          </p:cNvGraphicFramePr>
          <p:nvPr>
            <p:extLst>
              <p:ext uri="{D42A27DB-BD31-4B8C-83A1-F6EECF244321}">
                <p14:modId xmlns:p14="http://schemas.microsoft.com/office/powerpoint/2010/main" val="2453632706"/>
              </p:ext>
            </p:extLst>
          </p:nvPr>
        </p:nvGraphicFramePr>
        <p:xfrm>
          <a:off x="5507287" y="1145943"/>
          <a:ext cx="4501801" cy="5698075"/>
        </p:xfrm>
        <a:graphic>
          <a:graphicData uri="http://schemas.openxmlformats.org/drawingml/2006/table">
            <a:tbl>
              <a:tblPr/>
              <a:tblGrid>
                <a:gridCol w="624555">
                  <a:extLst>
                    <a:ext uri="{9D8B030D-6E8A-4147-A177-3AD203B41FA5}">
                      <a16:colId xmlns:a16="http://schemas.microsoft.com/office/drawing/2014/main" val="626439681"/>
                    </a:ext>
                  </a:extLst>
                </a:gridCol>
                <a:gridCol w="781885">
                  <a:extLst>
                    <a:ext uri="{9D8B030D-6E8A-4147-A177-3AD203B41FA5}">
                      <a16:colId xmlns:a16="http://schemas.microsoft.com/office/drawing/2014/main" val="4500513"/>
                    </a:ext>
                  </a:extLst>
                </a:gridCol>
                <a:gridCol w="419547">
                  <a:extLst>
                    <a:ext uri="{9D8B030D-6E8A-4147-A177-3AD203B41FA5}">
                      <a16:colId xmlns:a16="http://schemas.microsoft.com/office/drawing/2014/main" val="3142125580"/>
                    </a:ext>
                  </a:extLst>
                </a:gridCol>
                <a:gridCol w="414780">
                  <a:extLst>
                    <a:ext uri="{9D8B030D-6E8A-4147-A177-3AD203B41FA5}">
                      <a16:colId xmlns:a16="http://schemas.microsoft.com/office/drawing/2014/main" val="712067801"/>
                    </a:ext>
                  </a:extLst>
                </a:gridCol>
                <a:gridCol w="891541">
                  <a:extLst>
                    <a:ext uri="{9D8B030D-6E8A-4147-A177-3AD203B41FA5}">
                      <a16:colId xmlns:a16="http://schemas.microsoft.com/office/drawing/2014/main" val="2373175391"/>
                    </a:ext>
                  </a:extLst>
                </a:gridCol>
                <a:gridCol w="854592">
                  <a:extLst>
                    <a:ext uri="{9D8B030D-6E8A-4147-A177-3AD203B41FA5}">
                      <a16:colId xmlns:a16="http://schemas.microsoft.com/office/drawing/2014/main" val="3710267634"/>
                    </a:ext>
                  </a:extLst>
                </a:gridCol>
                <a:gridCol w="514901">
                  <a:extLst>
                    <a:ext uri="{9D8B030D-6E8A-4147-A177-3AD203B41FA5}">
                      <a16:colId xmlns:a16="http://schemas.microsoft.com/office/drawing/2014/main" val="1033461358"/>
                    </a:ext>
                  </a:extLst>
                </a:gridCol>
              </a:tblGrid>
              <a:tr h="270499">
                <a:tc gridSpan="7">
                  <a:txBody>
                    <a:bodyPr/>
                    <a:lstStyle/>
                    <a:p>
                      <a:pPr algn="ctr" fontAlgn="ctr"/>
                      <a:r>
                        <a:rPr lang="cs-CZ" sz="1100" b="1" i="0" u="none" strike="noStrike" dirty="0">
                          <a:solidFill>
                            <a:srgbClr val="000000"/>
                          </a:solidFill>
                          <a:effectLst/>
                          <a:latin typeface="Arial" panose="020B0604020202020204" pitchFamily="34" charset="0"/>
                        </a:rPr>
                        <a:t>Ústecký přebor dospělí podzim 2017 změny vyhrazeny</a:t>
                      </a:r>
                    </a:p>
                  </a:txBody>
                  <a:tcPr marL="2357" marR="2357" marT="235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01648833"/>
                  </a:ext>
                </a:extLst>
              </a:tr>
              <a:tr h="160198">
                <a:tc>
                  <a:txBody>
                    <a:bodyPr/>
                    <a:lstStyle/>
                    <a:p>
                      <a:pPr algn="ctr" fontAlgn="ctr"/>
                      <a:r>
                        <a:rPr lang="cs-CZ" sz="700" b="1" i="0" u="none" strike="noStrike" dirty="0">
                          <a:solidFill>
                            <a:srgbClr val="000000"/>
                          </a:solidFill>
                          <a:effectLst/>
                          <a:latin typeface="Arial" panose="020B0604020202020204" pitchFamily="34" charset="0"/>
                        </a:rPr>
                        <a:t>Datum</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00"/>
                          </a:solidFill>
                          <a:effectLst/>
                          <a:latin typeface="Arial" panose="020B0604020202020204" pitchFamily="34" charset="0"/>
                        </a:rPr>
                        <a:t>Den</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00"/>
                          </a:solidFill>
                          <a:effectLst/>
                          <a:latin typeface="Arial" panose="020B0604020202020204" pitchFamily="34" charset="0"/>
                        </a:rPr>
                        <a:t>Čas</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00"/>
                          </a:solidFill>
                          <a:effectLst/>
                          <a:latin typeface="Arial" panose="020B0604020202020204" pitchFamily="34" charset="0"/>
                        </a:rPr>
                        <a:t>Odjezd</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00"/>
                          </a:solidFill>
                          <a:effectLst/>
                          <a:latin typeface="Arial" panose="020B0604020202020204" pitchFamily="34" charset="0"/>
                        </a:rPr>
                        <a:t>Doma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Venku</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00"/>
                          </a:solidFill>
                          <a:effectLst/>
                          <a:latin typeface="Arial" panose="020B0604020202020204" pitchFamily="34" charset="0"/>
                        </a:rPr>
                        <a:t>Kolo</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18470217"/>
                  </a:ext>
                </a:extLst>
              </a:tr>
              <a:tr h="397434">
                <a:tc>
                  <a:txBody>
                    <a:bodyPr/>
                    <a:lstStyle/>
                    <a:p>
                      <a:pPr algn="ctr" fontAlgn="ctr"/>
                      <a:r>
                        <a:rPr lang="cs-CZ" sz="800" b="1" i="0" u="none" strike="noStrike" dirty="0">
                          <a:solidFill>
                            <a:srgbClr val="0000CC"/>
                          </a:solidFill>
                          <a:effectLst/>
                          <a:latin typeface="Arial" panose="020B0604020202020204" pitchFamily="34" charset="0"/>
                        </a:rPr>
                        <a:t>5.8.2017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800" b="1" i="0" u="none" strike="noStrike">
                          <a:solidFill>
                            <a:srgbClr val="0000CC"/>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800" b="1" i="0" u="none" strike="noStrike">
                          <a:solidFill>
                            <a:srgbClr val="0000CC"/>
                          </a:solidFill>
                          <a:effectLst/>
                          <a:latin typeface="Arial" panose="020B0604020202020204" pitchFamily="34" charset="0"/>
                        </a:rPr>
                        <a:t>17:00</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cs-CZ" sz="800" b="1" i="0" u="none" strike="noStrike" dirty="0" smtClean="0">
                        <a:solidFill>
                          <a:srgbClr val="0000CC"/>
                        </a:solidFill>
                        <a:effectLst/>
                        <a:latin typeface="Arial" panose="020B0604020202020204" pitchFamily="34" charset="0"/>
                      </a:endParaRPr>
                    </a:p>
                    <a:p>
                      <a:pPr algn="ctr" fontAlgn="ctr"/>
                      <a:r>
                        <a:rPr lang="cs-CZ" sz="800" b="1" i="0" u="none" strike="noStrike" dirty="0" smtClean="0">
                          <a:solidFill>
                            <a:srgbClr val="0000CC"/>
                          </a:solidFill>
                          <a:effectLst/>
                          <a:latin typeface="Arial" panose="020B0604020202020204" pitchFamily="34" charset="0"/>
                        </a:rPr>
                        <a:t>14:30:00</a:t>
                      </a:r>
                    </a:p>
                    <a:p>
                      <a:pPr algn="ctr" fontAlgn="ctr"/>
                      <a:r>
                        <a:rPr lang="cs-CZ" sz="800" b="1" i="0" u="none" strike="noStrike" dirty="0">
                          <a:solidFill>
                            <a:srgbClr val="0000CC"/>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CC"/>
                          </a:solidFill>
                          <a:effectLst/>
                          <a:latin typeface="Arial" panose="020B0604020202020204" pitchFamily="34" charset="0"/>
                        </a:rPr>
                        <a:t>TJ. </a:t>
                      </a:r>
                      <a:r>
                        <a:rPr lang="cs-CZ" sz="1000" b="1" i="0" u="none" strike="noStrike" dirty="0" err="1">
                          <a:solidFill>
                            <a:srgbClr val="0000CC"/>
                          </a:solidFill>
                          <a:effectLst/>
                          <a:latin typeface="Arial" panose="020B0604020202020204" pitchFamily="34" charset="0"/>
                        </a:rPr>
                        <a:t>Mojžíř</a:t>
                      </a:r>
                      <a:endParaRPr lang="cs-CZ" sz="1000" b="1" i="0" u="none" strike="noStrike" dirty="0">
                        <a:solidFill>
                          <a:srgbClr val="0000CC"/>
                        </a:solidFill>
                        <a:effectLst/>
                        <a:latin typeface="Arial" panose="020B0604020202020204" pitchFamily="34" charset="0"/>
                      </a:endParaRP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CC"/>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800" b="1" i="0" u="none" strike="noStrike">
                          <a:solidFill>
                            <a:srgbClr val="0000CC"/>
                          </a:solidFill>
                          <a:effectLst/>
                          <a:latin typeface="Arial" panose="020B0604020202020204" pitchFamily="34" charset="0"/>
                        </a:rPr>
                        <a:t>Předkolo poháru</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1676716"/>
                  </a:ext>
                </a:extLst>
              </a:tr>
              <a:tr h="331619">
                <a:tc>
                  <a:txBody>
                    <a:bodyPr/>
                    <a:lstStyle/>
                    <a:p>
                      <a:pPr algn="ctr" fontAlgn="ctr"/>
                      <a:r>
                        <a:rPr lang="cs-CZ" sz="800" b="1" i="0" u="none" strike="noStrike" dirty="0">
                          <a:solidFill>
                            <a:srgbClr val="FF0000"/>
                          </a:solidFill>
                          <a:effectLst/>
                          <a:latin typeface="Arial" panose="020B0604020202020204" pitchFamily="34" charset="0"/>
                        </a:rPr>
                        <a:t>12.8.2017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SK Štětí, </a:t>
                      </a:r>
                      <a:r>
                        <a:rPr lang="cs-CZ" sz="1000" b="1" i="0" u="none" strike="noStrike" dirty="0" err="1">
                          <a:solidFill>
                            <a:srgbClr val="FF0000"/>
                          </a:solidFill>
                          <a:effectLst/>
                          <a:latin typeface="Arial" panose="020B0604020202020204" pitchFamily="34" charset="0"/>
                        </a:rPr>
                        <a:t>z.s</a:t>
                      </a:r>
                      <a:r>
                        <a:rPr lang="cs-CZ" sz="1000" b="1" i="0" u="none" strike="noStrike" dirty="0">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FF0000"/>
                          </a:solidFill>
                          <a:effectLst/>
                          <a:latin typeface="Arial" panose="020B0604020202020204" pitchFamily="34" charset="0"/>
                        </a:rPr>
                        <a:t>SK Baník Modlany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63396689"/>
                  </a:ext>
                </a:extLst>
              </a:tr>
              <a:tr h="496156">
                <a:tc>
                  <a:txBody>
                    <a:bodyPr/>
                    <a:lstStyle/>
                    <a:p>
                      <a:pPr algn="ctr" fontAlgn="ctr"/>
                      <a:r>
                        <a:rPr lang="cs-CZ" sz="800" b="1" i="0" u="none" strike="noStrike">
                          <a:solidFill>
                            <a:srgbClr val="000000"/>
                          </a:solidFill>
                          <a:effectLst/>
                          <a:latin typeface="Arial" panose="020B0604020202020204" pitchFamily="34" charset="0"/>
                        </a:rPr>
                        <a:t>19.8.2017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17:00</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smtClean="0">
                          <a:solidFill>
                            <a:srgbClr val="000000"/>
                          </a:solidFill>
                          <a:effectLst/>
                          <a:latin typeface="Arial" panose="020B0604020202020204" pitchFamily="34" charset="0"/>
                        </a:rPr>
                        <a:t>14:30</a:t>
                      </a:r>
                      <a:r>
                        <a:rPr lang="cs-CZ" sz="800" b="1" i="0" u="none" strike="noStrike" dirty="0">
                          <a:solidFill>
                            <a:srgbClr val="00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TJ Horní Jiřetín / FK Litvínov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87550752"/>
                  </a:ext>
                </a:extLst>
              </a:tr>
              <a:tr h="244936">
                <a:tc>
                  <a:txBody>
                    <a:bodyPr/>
                    <a:lstStyle/>
                    <a:p>
                      <a:pPr algn="ctr" fontAlgn="ctr"/>
                      <a:r>
                        <a:rPr lang="cs-CZ" sz="800" b="1" i="0" u="none" strike="noStrike">
                          <a:solidFill>
                            <a:srgbClr val="FF0000"/>
                          </a:solidFill>
                          <a:effectLst/>
                          <a:latin typeface="Arial" panose="020B0604020202020204" pitchFamily="34" charset="0"/>
                        </a:rPr>
                        <a:t>26.8.2017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SK Štětí, </a:t>
                      </a:r>
                      <a:r>
                        <a:rPr lang="cs-CZ" sz="1000" b="1" i="0" u="none" strike="noStrike" dirty="0" err="1">
                          <a:solidFill>
                            <a:srgbClr val="FF0000"/>
                          </a:solidFill>
                          <a:effectLst/>
                          <a:latin typeface="Arial" panose="020B0604020202020204" pitchFamily="34" charset="0"/>
                        </a:rPr>
                        <a:t>z.s</a:t>
                      </a:r>
                      <a:r>
                        <a:rPr lang="cs-CZ" sz="1000" b="1" i="0" u="none" strike="noStrike" dirty="0">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FK Neštěmice</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3</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377012785"/>
                  </a:ext>
                </a:extLst>
              </a:tr>
              <a:tr h="331619">
                <a:tc>
                  <a:txBody>
                    <a:bodyPr/>
                    <a:lstStyle/>
                    <a:p>
                      <a:pPr algn="ctr" fontAlgn="ctr"/>
                      <a:r>
                        <a:rPr lang="cs-CZ" sz="800" b="1" i="0" u="none" strike="noStrike">
                          <a:solidFill>
                            <a:srgbClr val="000000"/>
                          </a:solidFill>
                          <a:effectLst/>
                          <a:latin typeface="Arial" panose="020B0604020202020204" pitchFamily="34" charset="0"/>
                        </a:rPr>
                        <a:t>3.9.2017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neděle</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17:00</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14:30</a:t>
                      </a:r>
                      <a:endParaRPr lang="cs-CZ" sz="800" b="1" i="0" u="none" strike="noStrike" dirty="0">
                        <a:solidFill>
                          <a:srgbClr val="000000"/>
                        </a:solidFill>
                        <a:effectLst/>
                        <a:latin typeface="Arial" panose="020B0604020202020204" pitchFamily="34" charset="0"/>
                      </a:endParaRP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FK Jiskra Modrá</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46920189"/>
                  </a:ext>
                </a:extLst>
              </a:tr>
              <a:tr h="244936">
                <a:tc>
                  <a:txBody>
                    <a:bodyPr/>
                    <a:lstStyle/>
                    <a:p>
                      <a:pPr algn="ctr" fontAlgn="ctr"/>
                      <a:r>
                        <a:rPr lang="cs-CZ" sz="800" b="1" i="0" u="none" strike="noStrike" dirty="0">
                          <a:solidFill>
                            <a:srgbClr val="FF0000"/>
                          </a:solidFill>
                          <a:effectLst/>
                          <a:latin typeface="Arial" panose="020B0604020202020204" pitchFamily="34" charset="0"/>
                        </a:rPr>
                        <a:t>9.9.2017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FK Jílové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FF0000"/>
                          </a:solidFill>
                          <a:effectLst/>
                          <a:latin typeface="Arial" panose="020B0604020202020204" pitchFamily="34" charset="0"/>
                        </a:rPr>
                        <a:t>5</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60124902"/>
                  </a:ext>
                </a:extLst>
              </a:tr>
              <a:tr h="331619">
                <a:tc>
                  <a:txBody>
                    <a:bodyPr/>
                    <a:lstStyle/>
                    <a:p>
                      <a:pPr algn="ctr" fontAlgn="ctr"/>
                      <a:r>
                        <a:rPr lang="cs-CZ" sz="800" b="1" i="0" u="none" strike="noStrike">
                          <a:solidFill>
                            <a:srgbClr val="000000"/>
                          </a:solidFill>
                          <a:effectLst/>
                          <a:latin typeface="Arial" panose="020B0604020202020204" pitchFamily="34" charset="0"/>
                        </a:rPr>
                        <a:t>16.9.2017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17:00</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14:00</a:t>
                      </a:r>
                      <a:endParaRPr lang="cs-CZ" sz="800" b="1" i="0" u="none" strike="noStrike" dirty="0">
                        <a:solidFill>
                          <a:srgbClr val="000000"/>
                        </a:solidFill>
                        <a:effectLst/>
                        <a:latin typeface="Arial" panose="020B0604020202020204" pitchFamily="34" charset="0"/>
                      </a:endParaRP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STAP Vilémov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74667266"/>
                  </a:ext>
                </a:extLst>
              </a:tr>
              <a:tr h="496156">
                <a:tc>
                  <a:txBody>
                    <a:bodyPr/>
                    <a:lstStyle/>
                    <a:p>
                      <a:pPr algn="ctr" fontAlgn="ctr"/>
                      <a:r>
                        <a:rPr lang="cs-CZ" sz="800" b="1" i="0" u="none" strike="noStrike" dirty="0">
                          <a:solidFill>
                            <a:srgbClr val="FF0000"/>
                          </a:solidFill>
                          <a:effectLst/>
                          <a:latin typeface="Arial" panose="020B0604020202020204" pitchFamily="34" charset="0"/>
                        </a:rPr>
                        <a:t>23.9.2017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Mostecký fotbalový klub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7</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979764422"/>
                  </a:ext>
                </a:extLst>
              </a:tr>
              <a:tr h="331619">
                <a:tc>
                  <a:txBody>
                    <a:bodyPr/>
                    <a:lstStyle/>
                    <a:p>
                      <a:pPr algn="ctr" fontAlgn="ctr"/>
                      <a:r>
                        <a:rPr lang="cs-CZ" sz="800" b="1" i="0" u="none" strike="noStrike">
                          <a:solidFill>
                            <a:srgbClr val="000000"/>
                          </a:solidFill>
                          <a:effectLst/>
                          <a:latin typeface="Arial" panose="020B0604020202020204" pitchFamily="34" charset="0"/>
                        </a:rPr>
                        <a:t>30.9.2017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7:30</a:t>
                      </a:r>
                      <a:endParaRPr lang="cs-CZ" sz="800" b="1" i="0" u="none" strike="noStrike" dirty="0">
                        <a:solidFill>
                          <a:srgbClr val="000000"/>
                        </a:solidFill>
                        <a:effectLst/>
                        <a:latin typeface="Arial" panose="020B0604020202020204" pitchFamily="34" charset="0"/>
                      </a:endParaRP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FK Tatran Kadaň</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1486273"/>
                  </a:ext>
                </a:extLst>
              </a:tr>
              <a:tr h="244936">
                <a:tc>
                  <a:txBody>
                    <a:bodyPr/>
                    <a:lstStyle/>
                    <a:p>
                      <a:pPr algn="ctr" fontAlgn="ctr"/>
                      <a:r>
                        <a:rPr lang="cs-CZ" sz="800" b="1" i="0" u="none" strike="noStrike">
                          <a:solidFill>
                            <a:srgbClr val="FF0000"/>
                          </a:solidFill>
                          <a:effectLst/>
                          <a:latin typeface="Arial" panose="020B0604020202020204" pitchFamily="34" charset="0"/>
                        </a:rPr>
                        <a:t>7.10.2017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FF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FK Bílina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9</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46994630"/>
                  </a:ext>
                </a:extLst>
              </a:tr>
              <a:tr h="244936">
                <a:tc>
                  <a:txBody>
                    <a:bodyPr/>
                    <a:lstStyle/>
                    <a:p>
                      <a:pPr algn="ctr" fontAlgn="ctr"/>
                      <a:r>
                        <a:rPr lang="cs-CZ" sz="800" b="1" i="0" u="none" strike="noStrike">
                          <a:solidFill>
                            <a:srgbClr val="000000"/>
                          </a:solidFill>
                          <a:effectLst/>
                          <a:latin typeface="Arial" panose="020B0604020202020204" pitchFamily="34" charset="0"/>
                        </a:rPr>
                        <a:t>14.10.2017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16:00</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13:45</a:t>
                      </a:r>
                      <a:endParaRPr lang="cs-CZ" sz="800" b="1" i="0" u="none" strike="noStrike" dirty="0">
                        <a:solidFill>
                          <a:srgbClr val="000000"/>
                        </a:solidFill>
                        <a:effectLst/>
                        <a:latin typeface="Arial" panose="020B0604020202020204" pitchFamily="34" charset="0"/>
                      </a:endParaRP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SK Brná, z.s.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32268896"/>
                  </a:ext>
                </a:extLst>
              </a:tr>
              <a:tr h="331619">
                <a:tc>
                  <a:txBody>
                    <a:bodyPr/>
                    <a:lstStyle/>
                    <a:p>
                      <a:pPr algn="ctr" fontAlgn="ctr"/>
                      <a:r>
                        <a:rPr lang="cs-CZ" sz="800" b="1" i="0" u="none" strike="noStrike">
                          <a:solidFill>
                            <a:srgbClr val="FF0000"/>
                          </a:solidFill>
                          <a:effectLst/>
                          <a:latin typeface="Arial" panose="020B0604020202020204" pitchFamily="34" charset="0"/>
                        </a:rPr>
                        <a:t>21.10.2017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FF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FK Litoměřicko B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11</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202206125"/>
                  </a:ext>
                </a:extLst>
              </a:tr>
              <a:tr h="331619">
                <a:tc>
                  <a:txBody>
                    <a:bodyPr/>
                    <a:lstStyle/>
                    <a:p>
                      <a:pPr algn="ctr" fontAlgn="ctr"/>
                      <a:r>
                        <a:rPr lang="cs-CZ" sz="800" b="1" i="0" u="none" strike="noStrike">
                          <a:solidFill>
                            <a:srgbClr val="FF0000"/>
                          </a:solidFill>
                          <a:effectLst/>
                          <a:latin typeface="Arial" panose="020B0604020202020204" pitchFamily="34" charset="0"/>
                        </a:rPr>
                        <a:t>28.10.2017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FF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FK Slavoj Žatec</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FF0000"/>
                          </a:solidFill>
                          <a:effectLst/>
                          <a:latin typeface="Arial" panose="020B0604020202020204" pitchFamily="34" charset="0"/>
                        </a:rPr>
                        <a:t>12</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228712632"/>
                  </a:ext>
                </a:extLst>
              </a:tr>
              <a:tr h="244936">
                <a:tc>
                  <a:txBody>
                    <a:bodyPr/>
                    <a:lstStyle/>
                    <a:p>
                      <a:pPr algn="ctr" fontAlgn="ctr"/>
                      <a:r>
                        <a:rPr lang="cs-CZ" sz="800" b="1" i="0" u="none" strike="noStrike">
                          <a:solidFill>
                            <a:srgbClr val="000000"/>
                          </a:solidFill>
                          <a:effectLst/>
                          <a:latin typeface="Arial" panose="020B0604020202020204" pitchFamily="34" charset="0"/>
                        </a:rPr>
                        <a:t>4.11.2017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14:00</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11:30</a:t>
                      </a:r>
                      <a:endParaRPr lang="cs-CZ" sz="800" b="1" i="0" u="none" strike="noStrike" dirty="0">
                        <a:solidFill>
                          <a:srgbClr val="000000"/>
                        </a:solidFill>
                        <a:effectLst/>
                        <a:latin typeface="Arial" panose="020B0604020202020204" pitchFamily="34" charset="0"/>
                      </a:endParaRP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TJ Krupka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13</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342826300"/>
                  </a:ext>
                </a:extLst>
              </a:tr>
              <a:tr h="331619">
                <a:tc>
                  <a:txBody>
                    <a:bodyPr/>
                    <a:lstStyle/>
                    <a:p>
                      <a:pPr algn="ctr" fontAlgn="ctr"/>
                      <a:r>
                        <a:rPr lang="cs-CZ" sz="800" b="1" i="0" u="none" strike="noStrike">
                          <a:solidFill>
                            <a:srgbClr val="FF0000"/>
                          </a:solidFill>
                          <a:effectLst/>
                          <a:latin typeface="Arial" panose="020B0604020202020204" pitchFamily="34" charset="0"/>
                        </a:rPr>
                        <a:t>11.11.2017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FF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FF0000"/>
                          </a:solidFill>
                          <a:effectLst/>
                          <a:latin typeface="Arial" panose="020B0604020202020204" pitchFamily="34" charset="0"/>
                        </a:rPr>
                        <a:t>10:15</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FF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FF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FF0000"/>
                          </a:solidFill>
                          <a:effectLst/>
                          <a:latin typeface="Arial" panose="020B0604020202020204" pitchFamily="34" charset="0"/>
                        </a:rPr>
                        <a:t>TJ Sokol Srbice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FF0000"/>
                          </a:solidFill>
                          <a:effectLst/>
                          <a:latin typeface="Arial" panose="020B0604020202020204" pitchFamily="34" charset="0"/>
                        </a:rPr>
                        <a:t>14</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174252306"/>
                  </a:ext>
                </a:extLst>
              </a:tr>
              <a:tr h="331619">
                <a:tc>
                  <a:txBody>
                    <a:bodyPr/>
                    <a:lstStyle/>
                    <a:p>
                      <a:pPr algn="ctr" fontAlgn="ctr"/>
                      <a:r>
                        <a:rPr lang="cs-CZ" sz="800" b="1" i="0" u="none" strike="noStrike">
                          <a:solidFill>
                            <a:srgbClr val="000000"/>
                          </a:solidFill>
                          <a:effectLst/>
                          <a:latin typeface="Arial" panose="020B0604020202020204" pitchFamily="34" charset="0"/>
                        </a:rPr>
                        <a:t>18.11.2017</a:t>
                      </a:r>
                    </a:p>
                  </a:txBody>
                  <a:tcPr marL="2357" marR="2357" marT="235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sobota</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13:30</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smtClean="0">
                          <a:solidFill>
                            <a:srgbClr val="000000"/>
                          </a:solidFill>
                          <a:effectLst/>
                          <a:latin typeface="Arial" panose="020B0604020202020204" pitchFamily="34" charset="0"/>
                        </a:rPr>
                        <a:t>10:30</a:t>
                      </a:r>
                      <a:r>
                        <a:rPr lang="cs-CZ" sz="800" b="1" i="0" u="none" strike="noStrike" dirty="0">
                          <a:solidFill>
                            <a:srgbClr val="000000"/>
                          </a:solidFill>
                          <a:effectLst/>
                          <a:latin typeface="Arial" panose="020B0604020202020204" pitchFamily="34" charset="0"/>
                        </a:rPr>
                        <a:t> </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TJ Spartak Perštejn</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357" marR="2357" marT="2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15</a:t>
                      </a:r>
                    </a:p>
                  </a:txBody>
                  <a:tcPr marL="2357" marR="2357" marT="235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66968520"/>
                  </a:ext>
                </a:extLst>
              </a:tr>
            </a:tbl>
          </a:graphicData>
        </a:graphic>
      </p:graphicFrame>
      <p:sp>
        <p:nvSpPr>
          <p:cNvPr id="128" name="Obdélník 127"/>
          <p:cNvSpPr/>
          <p:nvPr/>
        </p:nvSpPr>
        <p:spPr>
          <a:xfrm>
            <a:off x="5544591" y="91108"/>
            <a:ext cx="4464497" cy="954107"/>
          </a:xfrm>
          <a:prstGeom prst="rect">
            <a:avLst/>
          </a:prstGeom>
          <a:pattFill prst="lgConfetti">
            <a:fgClr>
              <a:srgbClr val="FFCC66"/>
            </a:fgClr>
            <a:bgClr>
              <a:schemeClr val="bg1"/>
            </a:bgClr>
          </a:pattFill>
          <a:ln w="38100">
            <a:solidFill>
              <a:srgbClr val="D60093"/>
            </a:solidFill>
            <a:prstDash val="sysDash"/>
          </a:ln>
        </p:spPr>
        <p:txBody>
          <a:bodyPr wrap="square">
            <a:spAutoFit/>
          </a:bodyPr>
          <a:lstStyle/>
          <a:p>
            <a:pPr algn="ctr"/>
            <a:r>
              <a:rPr lang="cs-CZ" sz="28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Podzimní  vystoupení </a:t>
            </a:r>
          </a:p>
          <a:p>
            <a:pPr algn="ctr"/>
            <a:r>
              <a:rPr lang="cs-CZ" sz="28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mužstva dospělých </a:t>
            </a:r>
            <a:endParaRPr lang="cs-CZ" sz="2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graphicFrame>
        <p:nvGraphicFramePr>
          <p:cNvPr id="37" name="Tabulka 36"/>
          <p:cNvGraphicFramePr>
            <a:graphicFrameLocks noGrp="1"/>
          </p:cNvGraphicFramePr>
          <p:nvPr>
            <p:extLst>
              <p:ext uri="{D42A27DB-BD31-4B8C-83A1-F6EECF244321}">
                <p14:modId xmlns:p14="http://schemas.microsoft.com/office/powerpoint/2010/main" val="27062347"/>
              </p:ext>
            </p:extLst>
          </p:nvPr>
        </p:nvGraphicFramePr>
        <p:xfrm>
          <a:off x="143992" y="1099220"/>
          <a:ext cx="4608512" cy="5807796"/>
        </p:xfrm>
        <a:graphic>
          <a:graphicData uri="http://schemas.openxmlformats.org/drawingml/2006/table">
            <a:tbl>
              <a:tblPr/>
              <a:tblGrid>
                <a:gridCol w="1580757">
                  <a:extLst>
                    <a:ext uri="{9D8B030D-6E8A-4147-A177-3AD203B41FA5}">
                      <a16:colId xmlns:a16="http://schemas.microsoft.com/office/drawing/2014/main" val="3479359283"/>
                    </a:ext>
                  </a:extLst>
                </a:gridCol>
                <a:gridCol w="3027755">
                  <a:extLst>
                    <a:ext uri="{9D8B030D-6E8A-4147-A177-3AD203B41FA5}">
                      <a16:colId xmlns:a16="http://schemas.microsoft.com/office/drawing/2014/main" val="1708382036"/>
                    </a:ext>
                  </a:extLst>
                </a:gridCol>
              </a:tblGrid>
              <a:tr h="244071">
                <a:tc gridSpan="2">
                  <a:txBody>
                    <a:bodyPr/>
                    <a:lstStyle/>
                    <a:p>
                      <a:pPr algn="ctr" fontAlgn="ctr"/>
                      <a:r>
                        <a:rPr lang="cs-CZ" sz="1400" b="1" i="0" u="none" strike="noStrike" dirty="0">
                          <a:solidFill>
                            <a:srgbClr val="000000"/>
                          </a:solidFill>
                          <a:effectLst/>
                          <a:latin typeface="Arial Black" panose="020B0A04020102020204" pitchFamily="34" charset="0"/>
                        </a:rPr>
                        <a:t>1. kolo Ústeckého přeboru</a:t>
                      </a:r>
                    </a:p>
                  </a:txBody>
                  <a:tcPr marL="6391" marR="6391" marT="6391" marB="0" anchor="ctr">
                    <a:lnL>
                      <a:noFill/>
                    </a:lnL>
                    <a:lnR>
                      <a:noFill/>
                    </a:lnR>
                    <a:lnT>
                      <a:noFill/>
                    </a:lnT>
                    <a:lnB w="19050" cap="flat" cmpd="sng" algn="ctr">
                      <a:solidFill>
                        <a:srgbClr val="CC0000"/>
                      </a:solidFill>
                      <a:prstDash val="solid"/>
                      <a:round/>
                      <a:headEnd type="none" w="med" len="med"/>
                      <a:tailEnd type="none" w="med" len="med"/>
                    </a:lnB>
                    <a:solidFill>
                      <a:srgbClr val="99FFCC"/>
                    </a:solidFill>
                  </a:tcPr>
                </a:tc>
                <a:tc hMerge="1">
                  <a:txBody>
                    <a:bodyPr/>
                    <a:lstStyle/>
                    <a:p>
                      <a:endParaRPr lang="cs-CZ"/>
                    </a:p>
                  </a:txBody>
                  <a:tcPr/>
                </a:tc>
                <a:extLst>
                  <a:ext uri="{0D108BD9-81ED-4DB2-BD59-A6C34878D82A}">
                    <a16:rowId xmlns:a16="http://schemas.microsoft.com/office/drawing/2014/main" val="2837116210"/>
                  </a:ext>
                </a:extLst>
              </a:tr>
              <a:tr h="227150">
                <a:tc>
                  <a:txBody>
                    <a:bodyPr/>
                    <a:lstStyle/>
                    <a:p>
                      <a:pPr algn="ctr" fontAlgn="ctr"/>
                      <a:r>
                        <a:rPr lang="pl-PL" sz="1200" b="1" i="0" u="none" strike="noStrike" dirty="0">
                          <a:solidFill>
                            <a:srgbClr val="FF0000"/>
                          </a:solidFill>
                          <a:effectLst/>
                          <a:latin typeface="Times New Roman" panose="02020603050405020304" pitchFamily="18" charset="0"/>
                        </a:rPr>
                        <a:t>Sobota 12. 8. 2017 10:15</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FF0000"/>
                          </a:solidFill>
                          <a:effectLst/>
                          <a:latin typeface="Times New Roman" panose="02020603050405020304" pitchFamily="18" charset="0"/>
                        </a:rPr>
                        <a:t>SK Štětí - SK Baník Modlany</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631980551"/>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12. 8. 2017 10:15</a:t>
                      </a:r>
                    </a:p>
                  </a:txBody>
                  <a:tcPr marL="6391" marR="6391" marT="6391" marB="0" anchor="ctr">
                    <a:lnL>
                      <a:noFill/>
                    </a:lnL>
                    <a:lnR w="12700" cap="flat" cmpd="sng"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Times New Roman" panose="02020603050405020304" pitchFamily="18" charset="0"/>
                        </a:rPr>
                        <a:t>FK </a:t>
                      </a:r>
                      <a:r>
                        <a:rPr lang="cs-CZ" sz="1100" b="1" i="0" u="none" strike="noStrike" dirty="0" err="1">
                          <a:solidFill>
                            <a:srgbClr val="1A2C37"/>
                          </a:solidFill>
                          <a:effectLst/>
                          <a:latin typeface="Times New Roman" panose="02020603050405020304" pitchFamily="18" charset="0"/>
                        </a:rPr>
                        <a:t>Tatran</a:t>
                      </a:r>
                      <a:r>
                        <a:rPr lang="cs-CZ" sz="1100" b="1" i="0" u="none" strike="noStrike" dirty="0">
                          <a:solidFill>
                            <a:srgbClr val="1A2C37"/>
                          </a:solidFill>
                          <a:effectLst/>
                          <a:latin typeface="Times New Roman" panose="02020603050405020304" pitchFamily="18" charset="0"/>
                        </a:rPr>
                        <a:t> Kadaň - FK Jiskra Modrá</a:t>
                      </a:r>
                    </a:p>
                  </a:txBody>
                  <a:tcPr marL="6391" marR="6391" marT="6391" marB="0" anchor="ctr">
                    <a:lnL w="12700" cap="flat" cmpd="sng" algn="ctr">
                      <a:solidFill>
                        <a:srgbClr val="CC0000"/>
                      </a:solidFill>
                      <a:prstDash val="solid"/>
                      <a:round/>
                      <a:headEnd type="none" w="med" len="med"/>
                      <a:tailEnd type="none" w="med" len="med"/>
                    </a:lnL>
                    <a:lnR>
                      <a:noFill/>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212103766"/>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12. 8. 2017 17:00</a:t>
                      </a:r>
                    </a:p>
                  </a:txBody>
                  <a:tcPr marL="6391" marR="6391" marT="6391" marB="0" anchor="ctr">
                    <a:lnL>
                      <a:noFill/>
                    </a:lnL>
                    <a:lnR w="12700" cap="flat" cmpd="sng"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A2C37"/>
                          </a:solidFill>
                          <a:effectLst/>
                          <a:latin typeface="Times New Roman" panose="02020603050405020304" pitchFamily="18" charset="0"/>
                        </a:rPr>
                        <a:t>FK Bílina - FK Neštěmice</a:t>
                      </a:r>
                    </a:p>
                  </a:txBody>
                  <a:tcPr marL="6391" marR="6391" marT="6391" marB="0" anchor="ctr">
                    <a:lnL w="12700" cap="flat" cmpd="sng" algn="ctr">
                      <a:solidFill>
                        <a:srgbClr val="CC0000"/>
                      </a:solidFill>
                      <a:prstDash val="solid"/>
                      <a:round/>
                      <a:headEnd type="none" w="med" len="med"/>
                      <a:tailEnd type="none" w="med" len="med"/>
                    </a:lnL>
                    <a:lnR>
                      <a:noFill/>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591193291"/>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12. 8. 2017 17:00</a:t>
                      </a:r>
                    </a:p>
                  </a:txBody>
                  <a:tcPr marL="6391" marR="6391" marT="6391" marB="0" anchor="ctr">
                    <a:lnL>
                      <a:noFill/>
                    </a:lnL>
                    <a:lnR w="12700" cap="flat" cmpd="sng"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Times New Roman" panose="02020603050405020304" pitchFamily="18" charset="0"/>
                        </a:rPr>
                        <a:t>SK </a:t>
                      </a:r>
                      <a:r>
                        <a:rPr lang="cs-CZ" sz="1100" b="1" i="0" u="none" strike="noStrike" dirty="0" err="1">
                          <a:solidFill>
                            <a:srgbClr val="1A2C37"/>
                          </a:solidFill>
                          <a:effectLst/>
                          <a:latin typeface="Times New Roman" panose="02020603050405020304" pitchFamily="18" charset="0"/>
                        </a:rPr>
                        <a:t>Brná</a:t>
                      </a:r>
                      <a:r>
                        <a:rPr lang="cs-CZ" sz="1100" b="1" i="0" u="none" strike="noStrike" dirty="0">
                          <a:solidFill>
                            <a:srgbClr val="1A2C37"/>
                          </a:solidFill>
                          <a:effectLst/>
                          <a:latin typeface="Times New Roman" panose="02020603050405020304" pitchFamily="18" charset="0"/>
                        </a:rPr>
                        <a:t> - TJ SOKOL </a:t>
                      </a:r>
                      <a:r>
                        <a:rPr lang="cs-CZ" sz="1100" b="1" i="0" u="none" strike="noStrike" dirty="0" err="1">
                          <a:solidFill>
                            <a:srgbClr val="1A2C37"/>
                          </a:solidFill>
                          <a:effectLst/>
                          <a:latin typeface="Times New Roman" panose="02020603050405020304" pitchFamily="18" charset="0"/>
                        </a:rPr>
                        <a:t>H.Jiřetín</a:t>
                      </a:r>
                      <a:r>
                        <a:rPr lang="cs-CZ" sz="1100" b="1" i="0" u="none" strike="noStrike" dirty="0">
                          <a:solidFill>
                            <a:srgbClr val="1A2C37"/>
                          </a:solidFill>
                          <a:effectLst/>
                          <a:latin typeface="Times New Roman" panose="02020603050405020304" pitchFamily="18" charset="0"/>
                        </a:rPr>
                        <a:t>/FK Litvínov</a:t>
                      </a:r>
                    </a:p>
                  </a:txBody>
                  <a:tcPr marL="6391" marR="6391" marT="6391" marB="0" anchor="ctr">
                    <a:lnL w="12700" cap="flat" cmpd="sng" algn="ctr">
                      <a:solidFill>
                        <a:srgbClr val="CC0000"/>
                      </a:solidFill>
                      <a:prstDash val="solid"/>
                      <a:round/>
                      <a:headEnd type="none" w="med" len="med"/>
                      <a:tailEnd type="none" w="med" len="med"/>
                    </a:lnL>
                    <a:lnR>
                      <a:noFill/>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1342744234"/>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12. 8. 2017 17:00</a:t>
                      </a:r>
                    </a:p>
                  </a:txBody>
                  <a:tcPr marL="6391" marR="6391" marT="6391" marB="0" anchor="ctr">
                    <a:lnL>
                      <a:noFill/>
                    </a:lnL>
                    <a:lnR w="12700" cap="flat" cmpd="sng"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A2C37"/>
                          </a:solidFill>
                          <a:effectLst/>
                          <a:latin typeface="Times New Roman" panose="02020603050405020304" pitchFamily="18" charset="0"/>
                        </a:rPr>
                        <a:t>SK STAP-TRATEC Vilémov - FK Litoměřicko B</a:t>
                      </a:r>
                    </a:p>
                  </a:txBody>
                  <a:tcPr marL="6391" marR="6391" marT="6391" marB="0" anchor="ctr">
                    <a:lnL w="12700" cap="flat" cmpd="sng" algn="ctr">
                      <a:solidFill>
                        <a:srgbClr val="CC0000"/>
                      </a:solidFill>
                      <a:prstDash val="solid"/>
                      <a:round/>
                      <a:headEnd type="none" w="med" len="med"/>
                      <a:tailEnd type="none" w="med" len="med"/>
                    </a:lnL>
                    <a:lnR>
                      <a:noFill/>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1878582282"/>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12. 8. 2017 17:00</a:t>
                      </a:r>
                    </a:p>
                  </a:txBody>
                  <a:tcPr marL="6391" marR="6391" marT="6391" marB="0" anchor="ctr">
                    <a:lnL>
                      <a:noFill/>
                    </a:lnL>
                    <a:lnR w="12700" cap="flat" cmpd="sng"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Times New Roman" panose="02020603050405020304" pitchFamily="18" charset="0"/>
                        </a:rPr>
                        <a:t>Mostecký FK - FK Jílové</a:t>
                      </a:r>
                    </a:p>
                  </a:txBody>
                  <a:tcPr marL="6391" marR="6391" marT="6391" marB="0" anchor="ctr">
                    <a:lnL w="12700" cap="flat" cmpd="sng" algn="ctr">
                      <a:solidFill>
                        <a:srgbClr val="CC0000"/>
                      </a:solidFill>
                      <a:prstDash val="solid"/>
                      <a:round/>
                      <a:headEnd type="none" w="med" len="med"/>
                      <a:tailEnd type="none" w="med" len="med"/>
                    </a:lnL>
                    <a:lnR>
                      <a:noFill/>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745758414"/>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12. 8. 2017 17:00</a:t>
                      </a:r>
                    </a:p>
                  </a:txBody>
                  <a:tcPr marL="6391" marR="6391" marT="6391" marB="0" anchor="ctr">
                    <a:lnL>
                      <a:noFill/>
                    </a:lnL>
                    <a:lnR w="12700" cap="flat" cmpd="sng"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A2C37"/>
                          </a:solidFill>
                          <a:effectLst/>
                          <a:latin typeface="Times New Roman" panose="02020603050405020304" pitchFamily="18" charset="0"/>
                        </a:rPr>
                        <a:t>FK Slavoj Žatec - TJ Spartak Perštejn</a:t>
                      </a:r>
                    </a:p>
                  </a:txBody>
                  <a:tcPr marL="6391" marR="6391" marT="6391" marB="0" anchor="ctr">
                    <a:lnL w="12700" cap="flat" cmpd="sng" algn="ctr">
                      <a:solidFill>
                        <a:srgbClr val="CC0000"/>
                      </a:solidFill>
                      <a:prstDash val="solid"/>
                      <a:round/>
                      <a:headEnd type="none" w="med" len="med"/>
                      <a:tailEnd type="none" w="med" len="med"/>
                    </a:lnL>
                    <a:lnR>
                      <a:noFill/>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1659982322"/>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12. 8. 2017 17:00</a:t>
                      </a:r>
                    </a:p>
                  </a:txBody>
                  <a:tcPr marL="6391" marR="6391" marT="6391" marB="0" anchor="ctr">
                    <a:lnL>
                      <a:noFill/>
                    </a:lnL>
                    <a:lnR w="12700" cap="flat" cmpd="sng"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Times New Roman" panose="02020603050405020304" pitchFamily="18" charset="0"/>
                        </a:rPr>
                        <a:t>TJ Krupka - TJ Sokol Srbice</a:t>
                      </a:r>
                    </a:p>
                  </a:txBody>
                  <a:tcPr marL="6391" marR="6391" marT="6391" marB="0" anchor="ctr">
                    <a:lnL w="12700" cap="flat" cmpd="sng" algn="ctr">
                      <a:solidFill>
                        <a:srgbClr val="CC0000"/>
                      </a:solidFill>
                      <a:prstDash val="solid"/>
                      <a:round/>
                      <a:headEnd type="none" w="med" len="med"/>
                      <a:tailEnd type="none" w="med" len="med"/>
                    </a:lnL>
                    <a:lnR>
                      <a:noFill/>
                    </a:lnR>
                    <a:lnT w="25400" cap="flat" cmpd="dbl" algn="ctr">
                      <a:solidFill>
                        <a:srgbClr val="CC0000"/>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1059407728"/>
                  </a:ext>
                </a:extLst>
              </a:tr>
              <a:tr h="244071">
                <a:tc gridSpan="2">
                  <a:txBody>
                    <a:bodyPr/>
                    <a:lstStyle/>
                    <a:p>
                      <a:pPr algn="ctr" fontAlgn="ctr"/>
                      <a:r>
                        <a:rPr lang="cs-CZ" sz="1400" b="0" i="0" u="none" strike="noStrike" dirty="0" smtClean="0">
                          <a:solidFill>
                            <a:srgbClr val="000000"/>
                          </a:solidFill>
                          <a:effectLst/>
                          <a:latin typeface="Arial Black" panose="020B0A04020102020204" pitchFamily="34" charset="0"/>
                        </a:rPr>
                        <a:t>2. </a:t>
                      </a:r>
                      <a:r>
                        <a:rPr lang="cs-CZ" sz="1400" b="0" i="0" u="none" strike="noStrike" dirty="0">
                          <a:solidFill>
                            <a:srgbClr val="000000"/>
                          </a:solidFill>
                          <a:effectLst/>
                          <a:latin typeface="Arial Black" panose="020B0A04020102020204" pitchFamily="34" charset="0"/>
                        </a:rPr>
                        <a:t>kolo Ústeckého přeboru</a:t>
                      </a:r>
                    </a:p>
                  </a:txBody>
                  <a:tcPr marL="6391" marR="6391" marT="6391" marB="0" anchor="ctr">
                    <a:lnL>
                      <a:noFill/>
                    </a:lnL>
                    <a:lnR>
                      <a:noFill/>
                    </a:lnR>
                    <a:lnT w="25400" cap="flat" cmpd="dbl"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99FFCC"/>
                    </a:solidFill>
                  </a:tcPr>
                </a:tc>
                <a:tc hMerge="1">
                  <a:txBody>
                    <a:bodyPr/>
                    <a:lstStyle/>
                    <a:p>
                      <a:endParaRPr lang="cs-CZ"/>
                    </a:p>
                  </a:txBody>
                  <a:tcPr/>
                </a:tc>
                <a:extLst>
                  <a:ext uri="{0D108BD9-81ED-4DB2-BD59-A6C34878D82A}">
                    <a16:rowId xmlns:a16="http://schemas.microsoft.com/office/drawing/2014/main" val="3953324246"/>
                  </a:ext>
                </a:extLst>
              </a:tr>
              <a:tr h="227150">
                <a:tc>
                  <a:txBody>
                    <a:bodyPr/>
                    <a:lstStyle/>
                    <a:p>
                      <a:pPr algn="ctr" fontAlgn="ctr"/>
                      <a:r>
                        <a:rPr lang="pl-PL" sz="1100" b="1" i="0" u="none" strike="noStrike" dirty="0">
                          <a:solidFill>
                            <a:srgbClr val="1A2C37"/>
                          </a:solidFill>
                          <a:effectLst/>
                          <a:latin typeface="Times New Roman" panose="02020603050405020304" pitchFamily="18" charset="0"/>
                        </a:rPr>
                        <a:t>Sobota 19. 8. 2017 14:00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A2C37"/>
                          </a:solidFill>
                          <a:effectLst/>
                          <a:latin typeface="Times New Roman" panose="02020603050405020304" pitchFamily="18" charset="0"/>
                        </a:rPr>
                        <a:t>FK Litoměřicko B - TJ Sokol Srbice</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3244005166"/>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19. 8. 2017 17:00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Times New Roman" panose="02020603050405020304" pitchFamily="18" charset="0"/>
                        </a:rPr>
                        <a:t>TJ Spartak Perštejn - TJ Krupka</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3877732423"/>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19. 8. 2017 17:00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A2C37"/>
                          </a:solidFill>
                          <a:effectLst/>
                          <a:latin typeface="Times New Roman" panose="02020603050405020304" pitchFamily="18" charset="0"/>
                        </a:rPr>
                        <a:t>SK Baník Modlany - FK Slavoj Žatec</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4114515933"/>
                  </a:ext>
                </a:extLst>
              </a:tr>
              <a:tr h="345631">
                <a:tc>
                  <a:txBody>
                    <a:bodyPr/>
                    <a:lstStyle/>
                    <a:p>
                      <a:pPr algn="ctr" fontAlgn="ctr"/>
                      <a:endParaRPr lang="pl-PL" sz="1200" b="1" i="0" u="none" strike="noStrike" dirty="0">
                        <a:solidFill>
                          <a:srgbClr val="FF0000"/>
                        </a:solidFill>
                        <a:effectLst/>
                        <a:latin typeface="Times New Roman" panose="02020603050405020304" pitchFamily="18" charset="0"/>
                      </a:endParaRPr>
                    </a:p>
                    <a:p>
                      <a:pPr algn="ctr" fontAlgn="ctr"/>
                      <a:r>
                        <a:rPr lang="pl-PL" sz="1200" b="1" i="0" u="none" strike="noStrike" dirty="0">
                          <a:solidFill>
                            <a:srgbClr val="FF0000"/>
                          </a:solidFill>
                          <a:effectLst/>
                          <a:latin typeface="Times New Roman" panose="02020603050405020304" pitchFamily="18" charset="0"/>
                        </a:rPr>
                        <a:t>Sobota 19. 8. 2017 17:00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Times New Roman" panose="02020603050405020304" pitchFamily="18" charset="0"/>
                        </a:rPr>
                        <a:t>TJ SOKOL </a:t>
                      </a:r>
                      <a:r>
                        <a:rPr lang="cs-CZ" sz="1200" b="1" i="0" u="none" strike="noStrike" dirty="0" err="1">
                          <a:solidFill>
                            <a:srgbClr val="FF0000"/>
                          </a:solidFill>
                          <a:effectLst/>
                          <a:latin typeface="Times New Roman" panose="02020603050405020304" pitchFamily="18" charset="0"/>
                        </a:rPr>
                        <a:t>H.Jiřetín</a:t>
                      </a:r>
                      <a:r>
                        <a:rPr lang="cs-CZ" sz="1200" b="1" i="0" u="none" strike="noStrike" dirty="0">
                          <a:solidFill>
                            <a:srgbClr val="FF0000"/>
                          </a:solidFill>
                          <a:effectLst/>
                          <a:latin typeface="Times New Roman" panose="02020603050405020304" pitchFamily="18" charset="0"/>
                        </a:rPr>
                        <a:t>/FK Litvínov - SK Štětí</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700721162"/>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19. 8. 2017 17:00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A2C37"/>
                          </a:solidFill>
                          <a:effectLst/>
                          <a:latin typeface="Times New Roman" panose="02020603050405020304" pitchFamily="18" charset="0"/>
                        </a:rPr>
                        <a:t>FK Jílové - FK </a:t>
                      </a:r>
                      <a:r>
                        <a:rPr lang="cs-CZ" sz="1100" b="1" i="0" u="none" strike="noStrike" dirty="0" err="1">
                          <a:solidFill>
                            <a:srgbClr val="1A2C37"/>
                          </a:solidFill>
                          <a:effectLst/>
                          <a:latin typeface="Times New Roman" panose="02020603050405020304" pitchFamily="18" charset="0"/>
                        </a:rPr>
                        <a:t>Tatran</a:t>
                      </a:r>
                      <a:r>
                        <a:rPr lang="cs-CZ" sz="1100" b="1" i="0" u="none" strike="noStrike" dirty="0">
                          <a:solidFill>
                            <a:srgbClr val="1A2C37"/>
                          </a:solidFill>
                          <a:effectLst/>
                          <a:latin typeface="Times New Roman" panose="02020603050405020304" pitchFamily="18" charset="0"/>
                        </a:rPr>
                        <a:t> Kadaň</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4030953587"/>
                  </a:ext>
                </a:extLst>
              </a:tr>
              <a:tr h="345631">
                <a:tc>
                  <a:txBody>
                    <a:bodyPr/>
                    <a:lstStyle/>
                    <a:p>
                      <a:pPr algn="ctr" fontAlgn="ctr"/>
                      <a:endParaRPr lang="pl-PL" sz="1100" b="1" i="0" u="none" strike="noStrike" dirty="0">
                        <a:solidFill>
                          <a:srgbClr val="1A2C37"/>
                        </a:solidFill>
                        <a:effectLst/>
                        <a:latin typeface="Times New Roman" panose="02020603050405020304" pitchFamily="18" charset="0"/>
                      </a:endParaRPr>
                    </a:p>
                    <a:p>
                      <a:pPr algn="ctr" fontAlgn="ctr"/>
                      <a:r>
                        <a:rPr lang="pl-PL" sz="1100" b="1" i="0" u="none" strike="noStrike" dirty="0">
                          <a:solidFill>
                            <a:srgbClr val="1A2C37"/>
                          </a:solidFill>
                          <a:effectLst/>
                          <a:latin typeface="Times New Roman" panose="02020603050405020304" pitchFamily="18" charset="0"/>
                        </a:rPr>
                        <a:t>Sobota 19. 8. 2017 17:00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Times New Roman" panose="02020603050405020304" pitchFamily="18" charset="0"/>
                        </a:rPr>
                        <a:t>SK STAP-TRATEC Vilémov - Mostecký FK</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2036671931"/>
                  </a:ext>
                </a:extLst>
              </a:tr>
              <a:tr h="345631">
                <a:tc>
                  <a:txBody>
                    <a:bodyPr/>
                    <a:lstStyle/>
                    <a:p>
                      <a:pPr algn="ctr" fontAlgn="ctr"/>
                      <a:endParaRPr lang="cs-CZ" sz="1100" b="1" i="0" u="none" strike="noStrike" dirty="0">
                        <a:solidFill>
                          <a:srgbClr val="1A2C37"/>
                        </a:solidFill>
                        <a:effectLst/>
                        <a:latin typeface="Times New Roman" panose="02020603050405020304" pitchFamily="18" charset="0"/>
                      </a:endParaRPr>
                    </a:p>
                    <a:p>
                      <a:pPr algn="ctr" fontAlgn="ctr"/>
                      <a:r>
                        <a:rPr lang="cs-CZ" sz="1100" b="1" i="0" u="none" strike="noStrike" dirty="0">
                          <a:solidFill>
                            <a:srgbClr val="1A2C37"/>
                          </a:solidFill>
                          <a:effectLst/>
                          <a:latin typeface="Times New Roman" panose="02020603050405020304" pitchFamily="18" charset="0"/>
                        </a:rPr>
                        <a:t>Neděle 20. 8. 2017 15:00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A2C37"/>
                          </a:solidFill>
                          <a:effectLst/>
                          <a:latin typeface="Times New Roman" panose="02020603050405020304" pitchFamily="18" charset="0"/>
                        </a:rPr>
                        <a:t>FK Neštěmice - SK </a:t>
                      </a:r>
                      <a:r>
                        <a:rPr lang="cs-CZ" sz="1100" b="1" i="0" u="none" strike="noStrike" dirty="0" err="1">
                          <a:solidFill>
                            <a:srgbClr val="1A2C37"/>
                          </a:solidFill>
                          <a:effectLst/>
                          <a:latin typeface="Times New Roman" panose="02020603050405020304" pitchFamily="18" charset="0"/>
                        </a:rPr>
                        <a:t>Brná</a:t>
                      </a:r>
                      <a:endParaRPr lang="cs-CZ" sz="1100" b="1" i="0" u="none" strike="noStrike" dirty="0">
                        <a:solidFill>
                          <a:srgbClr val="1A2C37"/>
                        </a:solidFill>
                        <a:effectLst/>
                        <a:latin typeface="Times New Roman" panose="02020603050405020304" pitchFamily="18" charset="0"/>
                      </a:endParaRP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FFFF00"/>
                    </a:solidFill>
                  </a:tcPr>
                </a:tc>
                <a:extLst>
                  <a:ext uri="{0D108BD9-81ED-4DB2-BD59-A6C34878D82A}">
                    <a16:rowId xmlns:a16="http://schemas.microsoft.com/office/drawing/2014/main" val="1919476367"/>
                  </a:ext>
                </a:extLst>
              </a:tr>
              <a:tr h="345631">
                <a:tc>
                  <a:txBody>
                    <a:bodyPr/>
                    <a:lstStyle/>
                    <a:p>
                      <a:pPr algn="ctr" fontAlgn="ctr"/>
                      <a:endParaRPr lang="cs-CZ" sz="1100" b="1" i="0" u="none" strike="noStrike" dirty="0">
                        <a:solidFill>
                          <a:srgbClr val="1A2C37"/>
                        </a:solidFill>
                        <a:effectLst/>
                        <a:latin typeface="Times New Roman" panose="02020603050405020304" pitchFamily="18" charset="0"/>
                      </a:endParaRPr>
                    </a:p>
                    <a:p>
                      <a:pPr algn="ctr" fontAlgn="ctr"/>
                      <a:r>
                        <a:rPr lang="cs-CZ" sz="1100" b="1" i="0" u="none" strike="noStrike" dirty="0">
                          <a:solidFill>
                            <a:srgbClr val="1A2C37"/>
                          </a:solidFill>
                          <a:effectLst/>
                          <a:latin typeface="Times New Roman" panose="02020603050405020304" pitchFamily="18" charset="0"/>
                        </a:rPr>
                        <a:t>Neděle 20. 8. 2017 17:00</a:t>
                      </a:r>
                    </a:p>
                  </a:txBody>
                  <a:tcPr marL="6391" marR="6391" marT="6391" marB="0" anchor="ctr">
                    <a:lnL>
                      <a:noFill/>
                    </a:lnL>
                    <a:lnR w="1270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tc>
                  <a:txBody>
                    <a:bodyPr/>
                    <a:lstStyle/>
                    <a:p>
                      <a:pPr algn="ctr" fontAlgn="ctr"/>
                      <a:r>
                        <a:rPr lang="sv-SE" sz="1100" b="1" i="0" u="none" strike="noStrike" dirty="0">
                          <a:solidFill>
                            <a:srgbClr val="1A2C37"/>
                          </a:solidFill>
                          <a:effectLst/>
                          <a:latin typeface="Times New Roman" panose="02020603050405020304" pitchFamily="18" charset="0"/>
                        </a:rPr>
                        <a:t>FK Jiskra Modrá - FK Bílina</a:t>
                      </a:r>
                    </a:p>
                  </a:txBody>
                  <a:tcPr marL="6391" marR="6391" marT="6391" marB="0" anchor="ctr">
                    <a:lnL w="12700" cap="flat" cmpd="sng" algn="ctr">
                      <a:solidFill>
                        <a:srgbClr val="CC0000"/>
                      </a:solidFill>
                      <a:prstDash val="solid"/>
                      <a:round/>
                      <a:headEnd type="none" w="med" len="med"/>
                      <a:tailEnd type="none" w="med" len="med"/>
                    </a:lnL>
                    <a:lnR>
                      <a:noFill/>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solidFill>
                      <a:srgbClr val="CCFFFF"/>
                    </a:solidFill>
                  </a:tcPr>
                </a:tc>
                <a:extLst>
                  <a:ext uri="{0D108BD9-81ED-4DB2-BD59-A6C34878D82A}">
                    <a16:rowId xmlns:a16="http://schemas.microsoft.com/office/drawing/2014/main" val="2198095490"/>
                  </a:ext>
                </a:extLst>
              </a:tr>
            </a:tbl>
          </a:graphicData>
        </a:graphic>
      </p:graphicFrame>
      <p:sp>
        <p:nvSpPr>
          <p:cNvPr id="3" name="TextovéPole 2"/>
          <p:cNvSpPr txBox="1"/>
          <p:nvPr/>
        </p:nvSpPr>
        <p:spPr>
          <a:xfrm>
            <a:off x="143992" y="91108"/>
            <a:ext cx="4608512" cy="830997"/>
          </a:xfrm>
          <a:prstGeom prst="rect">
            <a:avLst/>
          </a:prstGeom>
          <a:pattFill prst="diagBrick">
            <a:fgClr>
              <a:srgbClr val="66FFFF"/>
            </a:fgClr>
            <a:bgClr>
              <a:schemeClr val="bg1"/>
            </a:bgClr>
          </a:pattFill>
          <a:ln w="79375" cmpd="thickThin">
            <a:gradFill>
              <a:gsLst>
                <a:gs pos="0">
                  <a:srgbClr val="FF33CC"/>
                </a:gs>
                <a:gs pos="34000">
                  <a:srgbClr val="FFFF66"/>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cs-CZ" sz="2400" u="sng" dirty="0" smtClean="0">
                <a:solidFill>
                  <a:srgbClr val="FF3300"/>
                </a:solidFill>
                <a:latin typeface="Cooper Black" panose="0208090404030B020404" pitchFamily="18" charset="0"/>
              </a:rPr>
              <a:t>  Ústecký přebor </a:t>
            </a:r>
          </a:p>
          <a:p>
            <a:r>
              <a:rPr lang="cs-CZ" sz="2400" u="sng" dirty="0" smtClean="0">
                <a:solidFill>
                  <a:srgbClr val="FF3300"/>
                </a:solidFill>
                <a:latin typeface="Cooper Black" panose="0208090404030B020404" pitchFamily="18" charset="0"/>
              </a:rPr>
              <a:t> 2017-2018 začíná </a:t>
            </a:r>
          </a:p>
        </p:txBody>
      </p:sp>
      <p:pic>
        <p:nvPicPr>
          <p:cNvPr id="4" name="Obrázek 3"/>
          <p:cNvPicPr>
            <a:picLocks noChangeAspect="1"/>
          </p:cNvPicPr>
          <p:nvPr/>
        </p:nvPicPr>
        <p:blipFill>
          <a:blip r:embed="rId31"/>
          <a:stretch>
            <a:fillRect/>
          </a:stretch>
        </p:blipFill>
        <p:spPr>
          <a:xfrm>
            <a:off x="3384352" y="199196"/>
            <a:ext cx="837507" cy="684000"/>
          </a:xfrm>
          <a:prstGeom prst="rect">
            <a:avLst/>
          </a:prstGeom>
        </p:spPr>
      </p:pic>
      <p:sp>
        <p:nvSpPr>
          <p:cNvPr id="45" name="TextovéPole 44"/>
          <p:cNvSpPr txBox="1"/>
          <p:nvPr/>
        </p:nvSpPr>
        <p:spPr>
          <a:xfrm>
            <a:off x="5328569" y="91108"/>
            <a:ext cx="4536503" cy="1200329"/>
          </a:xfrm>
          <a:prstGeom prst="rect">
            <a:avLst/>
          </a:prstGeom>
          <a:pattFill prst="ltVert">
            <a:fgClr>
              <a:schemeClr val="accent3">
                <a:lumMod val="85000"/>
              </a:schemeClr>
            </a:fgClr>
            <a:bgClr>
              <a:schemeClr val="bg1"/>
            </a:bgClr>
          </a:pattFill>
          <a:ln w="50800">
            <a:solidFill>
              <a:srgbClr val="666633"/>
            </a:solidFill>
          </a:ln>
        </p:spPr>
        <p:txBody>
          <a:bodyPr wrap="square" rtlCol="0">
            <a:spAutoFit/>
          </a:bodyPr>
          <a:lstStyle/>
          <a:p>
            <a:pPr algn="ctr"/>
            <a:r>
              <a:rPr lang="cs-CZ" sz="2400" dirty="0" smtClean="0">
                <a:latin typeface="Script MT Bold" panose="03040602040607080904" pitchFamily="66" charset="0"/>
              </a:rPr>
              <a:t>S účastí v divizní soutěži se loučíme konečnou tabulkou ročníku 2016-20</a:t>
            </a:r>
            <a:r>
              <a:rPr lang="cs-CZ" sz="2400" u="sng" dirty="0" smtClean="0">
                <a:latin typeface="Script MT Bold" panose="03040602040607080904" pitchFamily="66" charset="0"/>
              </a:rPr>
              <a:t>17 </a:t>
            </a:r>
          </a:p>
        </p:txBody>
      </p:sp>
      <p:graphicFrame>
        <p:nvGraphicFramePr>
          <p:cNvPr id="46" name="Tabulka 45"/>
          <p:cNvGraphicFramePr>
            <a:graphicFrameLocks noGrp="1"/>
          </p:cNvGraphicFramePr>
          <p:nvPr>
            <p:extLst>
              <p:ext uri="{D42A27DB-BD31-4B8C-83A1-F6EECF244321}">
                <p14:modId xmlns:p14="http://schemas.microsoft.com/office/powerpoint/2010/main" val="3776745581"/>
              </p:ext>
            </p:extLst>
          </p:nvPr>
        </p:nvGraphicFramePr>
        <p:xfrm>
          <a:off x="5333468" y="1452741"/>
          <a:ext cx="4531604" cy="3030855"/>
        </p:xfrm>
        <a:graphic>
          <a:graphicData uri="http://schemas.openxmlformats.org/drawingml/2006/table">
            <a:tbl>
              <a:tblPr/>
              <a:tblGrid>
                <a:gridCol w="207277">
                  <a:extLst>
                    <a:ext uri="{9D8B030D-6E8A-4147-A177-3AD203B41FA5}">
                      <a16:colId xmlns:a16="http://schemas.microsoft.com/office/drawing/2014/main" val="3159013016"/>
                    </a:ext>
                  </a:extLst>
                </a:gridCol>
                <a:gridCol w="393827">
                  <a:extLst>
                    <a:ext uri="{9D8B030D-6E8A-4147-A177-3AD203B41FA5}">
                      <a16:colId xmlns:a16="http://schemas.microsoft.com/office/drawing/2014/main" val="2270906734"/>
                    </a:ext>
                  </a:extLst>
                </a:gridCol>
                <a:gridCol w="1544217">
                  <a:extLst>
                    <a:ext uri="{9D8B030D-6E8A-4147-A177-3AD203B41FA5}">
                      <a16:colId xmlns:a16="http://schemas.microsoft.com/office/drawing/2014/main" val="4144058643"/>
                    </a:ext>
                  </a:extLst>
                </a:gridCol>
                <a:gridCol w="331645">
                  <a:extLst>
                    <a:ext uri="{9D8B030D-6E8A-4147-A177-3AD203B41FA5}">
                      <a16:colId xmlns:a16="http://schemas.microsoft.com/office/drawing/2014/main" val="832112576"/>
                    </a:ext>
                  </a:extLst>
                </a:gridCol>
                <a:gridCol w="321281">
                  <a:extLst>
                    <a:ext uri="{9D8B030D-6E8A-4147-A177-3AD203B41FA5}">
                      <a16:colId xmlns:a16="http://schemas.microsoft.com/office/drawing/2014/main" val="2792913201"/>
                    </a:ext>
                  </a:extLst>
                </a:gridCol>
                <a:gridCol w="207277">
                  <a:extLst>
                    <a:ext uri="{9D8B030D-6E8A-4147-A177-3AD203B41FA5}">
                      <a16:colId xmlns:a16="http://schemas.microsoft.com/office/drawing/2014/main" val="1590858942"/>
                    </a:ext>
                  </a:extLst>
                </a:gridCol>
                <a:gridCol w="207277">
                  <a:extLst>
                    <a:ext uri="{9D8B030D-6E8A-4147-A177-3AD203B41FA5}">
                      <a16:colId xmlns:a16="http://schemas.microsoft.com/office/drawing/2014/main" val="1596806732"/>
                    </a:ext>
                  </a:extLst>
                </a:gridCol>
                <a:gridCol w="207277">
                  <a:extLst>
                    <a:ext uri="{9D8B030D-6E8A-4147-A177-3AD203B41FA5}">
                      <a16:colId xmlns:a16="http://schemas.microsoft.com/office/drawing/2014/main" val="2656376721"/>
                    </a:ext>
                  </a:extLst>
                </a:gridCol>
                <a:gridCol w="518194">
                  <a:extLst>
                    <a:ext uri="{9D8B030D-6E8A-4147-A177-3AD203B41FA5}">
                      <a16:colId xmlns:a16="http://schemas.microsoft.com/office/drawing/2014/main" val="1410505569"/>
                    </a:ext>
                  </a:extLst>
                </a:gridCol>
                <a:gridCol w="334235">
                  <a:extLst>
                    <a:ext uri="{9D8B030D-6E8A-4147-A177-3AD203B41FA5}">
                      <a16:colId xmlns:a16="http://schemas.microsoft.com/office/drawing/2014/main" val="856266990"/>
                    </a:ext>
                  </a:extLst>
                </a:gridCol>
                <a:gridCol w="259097">
                  <a:extLst>
                    <a:ext uri="{9D8B030D-6E8A-4147-A177-3AD203B41FA5}">
                      <a16:colId xmlns:a16="http://schemas.microsoft.com/office/drawing/2014/main" val="470267568"/>
                    </a:ext>
                  </a:extLst>
                </a:gridCol>
              </a:tblGrid>
              <a:tr h="1014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11336446"/>
                  </a:ext>
                </a:extLst>
              </a:tr>
              <a:tr h="1367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Divize skupina B 30. kolo 2016-2017 konečná</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24810902"/>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FF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73:28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74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95201008"/>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FF0000"/>
                          </a:solidFill>
                          <a:effectLst/>
                          <a:latin typeface="Arial" panose="020B0604020202020204" pitchFamily="34" charset="0"/>
                        </a:rPr>
                        <a:t>SK POLABAN </a:t>
                      </a:r>
                      <a:r>
                        <a:rPr lang="cs-CZ" sz="1000" b="1" i="0" u="none" strike="noStrike" dirty="0" smtClean="0">
                          <a:solidFill>
                            <a:srgbClr val="FF0000"/>
                          </a:solidFill>
                          <a:effectLst/>
                          <a:latin typeface="Arial" panose="020B0604020202020204" pitchFamily="34" charset="0"/>
                        </a:rPr>
                        <a:t>Nymburk</a:t>
                      </a:r>
                      <a:endParaRPr lang="cs-CZ" sz="10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65:29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00"/>
                          </a:solidFill>
                          <a:effectLst/>
                          <a:latin typeface="Arial" panose="020B0604020202020204" pitchFamily="34" charset="0"/>
                        </a:rPr>
                        <a:t>67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31087623"/>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Český Brod</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58:31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59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42028408"/>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Baník Souš,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51:38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63773005"/>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Kladno, </a:t>
                      </a:r>
                      <a:r>
                        <a:rPr lang="cs-CZ" sz="1000" b="1" i="0" u="none" strike="noStrike" dirty="0" err="1">
                          <a:solidFill>
                            <a:srgbClr val="000000"/>
                          </a:solidFill>
                          <a:effectLst/>
                          <a:latin typeface="Arial" panose="020B0604020202020204" pitchFamily="34" charset="0"/>
                        </a:rPr>
                        <a:t>a.s</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54:43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7131673"/>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a:t>
                      </a:r>
                      <a:r>
                        <a:rPr lang="cs-CZ" sz="1000" b="1" i="0" u="none" strike="noStrike" dirty="0" smtClean="0">
                          <a:solidFill>
                            <a:srgbClr val="000000"/>
                          </a:solidFill>
                          <a:effectLst/>
                          <a:latin typeface="Arial" panose="020B0604020202020204" pitchFamily="34" charset="0"/>
                        </a:rPr>
                        <a:t>Neratovice-</a:t>
                      </a:r>
                      <a:r>
                        <a:rPr lang="cs-CZ" sz="1000" b="1" i="0" u="none" strike="noStrike" dirty="0" err="1" smtClean="0">
                          <a:solidFill>
                            <a:srgbClr val="000000"/>
                          </a:solidFill>
                          <a:effectLst/>
                          <a:latin typeface="Arial" panose="020B0604020202020204" pitchFamily="34" charset="0"/>
                        </a:rPr>
                        <a:t>Byškovice</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35:36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68205643"/>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Slovan Velvary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47:42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02898786"/>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smtClean="0">
                          <a:solidFill>
                            <a:srgbClr val="000000"/>
                          </a:solidFill>
                          <a:effectLst/>
                          <a:latin typeface="Arial" panose="020B0604020202020204" pitchFamily="34" charset="0"/>
                        </a:rPr>
                        <a:t>FK </a:t>
                      </a:r>
                      <a:r>
                        <a:rPr lang="cs-CZ" sz="1000" b="1" i="0" u="none" strike="noStrike" dirty="0">
                          <a:solidFill>
                            <a:srgbClr val="000000"/>
                          </a:solidFill>
                          <a:effectLst/>
                          <a:latin typeface="Arial" panose="020B0604020202020204" pitchFamily="34" charset="0"/>
                        </a:rPr>
                        <a:t>Meteor </a:t>
                      </a:r>
                      <a:r>
                        <a:rPr lang="cs-CZ" sz="1000" b="1" i="0" u="none" strike="noStrike" dirty="0" smtClean="0">
                          <a:solidFill>
                            <a:srgbClr val="000000"/>
                          </a:solidFill>
                          <a:effectLst/>
                          <a:latin typeface="Arial" panose="020B0604020202020204" pitchFamily="34" charset="0"/>
                        </a:rPr>
                        <a:t>Praha</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48:42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41145396"/>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FC Nový Bor,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35:54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59945615"/>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FC Chomutov s.r.o.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40:42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75865913"/>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Tatran Rako Rakovník</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38:45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45478592"/>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Hostouň</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41:47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7434831"/>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Sportovní klub Úvaly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27:39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29786501"/>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42:68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77179396"/>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35:72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FF0000"/>
                          </a:solidFill>
                          <a:effectLst/>
                          <a:latin typeface="Arial" panose="020B0604020202020204" pitchFamily="34" charset="0"/>
                        </a:rPr>
                        <a:t>26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81489377"/>
                  </a:ext>
                </a:extLst>
              </a:tr>
              <a:tr h="1250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Libiš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27:60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30496738"/>
                  </a:ext>
                </a:extLst>
              </a:tr>
              <a:tr h="1014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83434937"/>
                  </a:ext>
                </a:extLst>
              </a:tr>
            </a:tbl>
          </a:graphicData>
        </a:graphic>
      </p:graphicFrame>
      <p:pic>
        <p:nvPicPr>
          <p:cNvPr id="47" name="Obrázek 46"/>
          <p:cNvPicPr>
            <a:picLocks noChangeAspect="1"/>
          </p:cNvPicPr>
          <p:nvPr/>
        </p:nvPicPr>
        <p:blipFill>
          <a:blip r:embed="rId32"/>
          <a:stretch>
            <a:fillRect/>
          </a:stretch>
        </p:blipFill>
        <p:spPr>
          <a:xfrm>
            <a:off x="5328569" y="4699852"/>
            <a:ext cx="4536503" cy="2088000"/>
          </a:xfrm>
          <a:prstGeom prst="rect">
            <a:avLst/>
          </a:prstGeom>
          <a:pattFill prst="ltVert">
            <a:fgClr>
              <a:schemeClr val="accent3">
                <a:lumMod val="85000"/>
              </a:schemeClr>
            </a:fgClr>
            <a:bgClr>
              <a:schemeClr val="bg1"/>
            </a:bgClr>
          </a:pattFill>
          <a:ln w="730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prstDash val="sysDot"/>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387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87" name="TextovéPole 86"/>
          <p:cNvSpPr txBox="1"/>
          <p:nvPr/>
        </p:nvSpPr>
        <p:spPr>
          <a:xfrm>
            <a:off x="5250496" y="91108"/>
            <a:ext cx="4830600" cy="6840000"/>
          </a:xfrm>
          <a:prstGeom prst="rect">
            <a:avLst/>
          </a:prstGeom>
          <a:blipFill dpi="0" rotWithShape="1">
            <a:blip r:embed="rId77">
              <a:alphaModFix amt="46000"/>
            </a:blip>
            <a:srcRect/>
            <a:stretch>
              <a:fillRect/>
            </a:stretch>
          </a:blipFill>
          <a:ln w="47625">
            <a:solidFill>
              <a:schemeClr val="bg2">
                <a:lumMod val="60000"/>
                <a:lumOff val="40000"/>
              </a:schemeClr>
            </a:solidFill>
          </a:ln>
        </p:spPr>
        <p:txBody>
          <a:bodyPr wrap="square" rtlCol="0">
            <a:spAutoFit/>
          </a:bodyPr>
          <a:lstStyle/>
          <a:p>
            <a:pPr algn="ctr"/>
            <a:r>
              <a:rPr lang="cs-CZ" sz="2400" u="sng" dirty="0" smtClean="0">
                <a:solidFill>
                  <a:schemeClr val="accent6">
                    <a:lumMod val="75000"/>
                  </a:schemeClr>
                </a:solidFill>
                <a:latin typeface="Eras Bold ITC" panose="020B0907030504020204" pitchFamily="34" charset="0"/>
              </a:rPr>
              <a:t>5 nových týmů </a:t>
            </a:r>
          </a:p>
          <a:p>
            <a:pPr algn="ctr"/>
            <a:r>
              <a:rPr lang="cs-CZ" sz="2400" u="sng" dirty="0" smtClean="0">
                <a:solidFill>
                  <a:schemeClr val="accent6">
                    <a:lumMod val="75000"/>
                  </a:schemeClr>
                </a:solidFill>
                <a:latin typeface="Eras Bold ITC" panose="020B0907030504020204" pitchFamily="34" charset="0"/>
              </a:rPr>
              <a:t>v Ústeckém přeboru</a:t>
            </a:r>
          </a:p>
          <a:p>
            <a:pPr algn="just"/>
            <a:r>
              <a:rPr lang="cs-CZ" sz="1400" dirty="0" smtClean="0">
                <a:solidFill>
                  <a:srgbClr val="FF0000"/>
                </a:solidFill>
                <a:latin typeface="Bookman Old Style" panose="02050604050505020204" pitchFamily="18" charset="0"/>
              </a:rPr>
              <a:t>   Minulý ročník Ústeckého přeboru měl jen 15 účastníků. Přihlášeno jich bylo sice 16, ale kdysi slavný Chmel Blšany do žádného utkání nenastoupil, byl vyloučen a stal se prvním sestupujícím. Druhým se stal překvapivě TJ Proboštov. Vítězem Ústeckého přeboru se staly SK Hrobce s jasným náskokem a 71 body. Do divize je doprovodily i Louny postupem mimo pořadí.</a:t>
            </a:r>
            <a:endParaRPr lang="cs-CZ" sz="1400" dirty="0">
              <a:solidFill>
                <a:srgbClr val="FF0000"/>
              </a:solidFill>
              <a:latin typeface="Arial" panose="020B0604020202020204" pitchFamily="34" charset="0"/>
              <a:cs typeface="Arial" panose="020B0604020202020204" pitchFamily="34" charset="0"/>
            </a:endParaRPr>
          </a:p>
          <a:p>
            <a:pPr algn="just"/>
            <a:endParaRPr lang="cs-CZ" dirty="0" smtClean="0">
              <a:solidFill>
                <a:srgbClr val="FF0000"/>
              </a:solidFill>
              <a:latin typeface="Arial" panose="020B0604020202020204" pitchFamily="34" charset="0"/>
              <a:cs typeface="Arial" panose="020B0604020202020204" pitchFamily="34" charset="0"/>
            </a:endParaRPr>
          </a:p>
          <a:p>
            <a:pPr algn="just"/>
            <a:r>
              <a:rPr lang="cs-CZ" u="sng" dirty="0" smtClean="0">
                <a:solidFill>
                  <a:schemeClr val="accent6">
                    <a:lumMod val="75000"/>
                  </a:schemeClr>
                </a:solidFill>
                <a:latin typeface="Arial" panose="020B0604020202020204" pitchFamily="34" charset="0"/>
                <a:cs typeface="Arial" panose="020B0604020202020204" pitchFamily="34" charset="0"/>
              </a:rPr>
              <a:t>SK Štětí </a:t>
            </a:r>
            <a:r>
              <a:rPr lang="cs-CZ" dirty="0" smtClean="0">
                <a:solidFill>
                  <a:srgbClr val="FF0000"/>
                </a:solidFill>
                <a:latin typeface="Arial" panose="020B0604020202020204" pitchFamily="34" charset="0"/>
                <a:cs typeface="Arial" panose="020B0604020202020204" pitchFamily="34" charset="0"/>
              </a:rPr>
              <a:t>– sestup z divize</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Mostecký Fotbalový klu</a:t>
            </a:r>
            <a:r>
              <a:rPr lang="cs-CZ" u="sng" dirty="0" smtClean="0">
                <a:solidFill>
                  <a:srgbClr val="FF0000"/>
                </a:solidFill>
                <a:latin typeface="Arial" panose="020B0604020202020204" pitchFamily="34" charset="0"/>
                <a:cs typeface="Arial" panose="020B0604020202020204" pitchFamily="34" charset="0"/>
              </a:rPr>
              <a:t>b </a:t>
            </a:r>
            <a:r>
              <a:rPr lang="cs-CZ" dirty="0" smtClean="0">
                <a:solidFill>
                  <a:srgbClr val="FF0000"/>
                </a:solidFill>
                <a:latin typeface="Arial" panose="020B0604020202020204" pitchFamily="34" charset="0"/>
                <a:cs typeface="Arial" panose="020B0604020202020204" pitchFamily="34" charset="0"/>
              </a:rPr>
              <a:t>– sestup z divize</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FK Jiskra Modrá </a:t>
            </a:r>
            <a:r>
              <a:rPr lang="cs-CZ" dirty="0" smtClean="0">
                <a:solidFill>
                  <a:srgbClr val="FF0000"/>
                </a:solidFill>
                <a:latin typeface="Arial" panose="020B0604020202020204" pitchFamily="34" charset="0"/>
                <a:cs typeface="Arial" panose="020B0604020202020204" pitchFamily="34" charset="0"/>
              </a:rPr>
              <a:t>– postup z I.A třídy </a:t>
            </a:r>
            <a:r>
              <a:rPr lang="cs-CZ" dirty="0" err="1" smtClean="0">
                <a:solidFill>
                  <a:srgbClr val="FF0000"/>
                </a:solidFill>
                <a:latin typeface="Arial" panose="020B0604020202020204" pitchFamily="34" charset="0"/>
                <a:cs typeface="Arial" panose="020B0604020202020204" pitchFamily="34" charset="0"/>
              </a:rPr>
              <a:t>sk.A</a:t>
            </a:r>
            <a:endParaRPr lang="cs-CZ" dirty="0" smtClean="0">
              <a:solidFill>
                <a:srgbClr val="FF0000"/>
              </a:solidFill>
              <a:latin typeface="Arial" panose="020B0604020202020204" pitchFamily="34" charset="0"/>
              <a:cs typeface="Arial" panose="020B0604020202020204" pitchFamily="34" charset="0"/>
            </a:endParaRPr>
          </a:p>
          <a:p>
            <a:pPr algn="just"/>
            <a:r>
              <a:rPr lang="cs-CZ" u="sng" dirty="0" smtClean="0">
                <a:solidFill>
                  <a:schemeClr val="accent6">
                    <a:lumMod val="75000"/>
                  </a:schemeClr>
                </a:solidFill>
                <a:latin typeface="Arial" panose="020B0604020202020204" pitchFamily="34" charset="0"/>
                <a:cs typeface="Arial" panose="020B0604020202020204" pitchFamily="34" charset="0"/>
              </a:rPr>
              <a:t>FK Jílové </a:t>
            </a:r>
            <a:r>
              <a:rPr lang="cs-CZ" dirty="0" smtClean="0">
                <a:solidFill>
                  <a:srgbClr val="FF0000"/>
                </a:solidFill>
                <a:latin typeface="Arial" panose="020B0604020202020204" pitchFamily="34" charset="0"/>
                <a:cs typeface="Arial" panose="020B0604020202020204" pitchFamily="34" charset="0"/>
              </a:rPr>
              <a:t>– postup z I.A třídy </a:t>
            </a:r>
            <a:r>
              <a:rPr lang="cs-CZ" dirty="0" err="1" smtClean="0">
                <a:solidFill>
                  <a:srgbClr val="FF0000"/>
                </a:solidFill>
                <a:latin typeface="Arial" panose="020B0604020202020204" pitchFamily="34" charset="0"/>
                <a:cs typeface="Arial" panose="020B0604020202020204" pitchFamily="34" charset="0"/>
              </a:rPr>
              <a:t>sk.A</a:t>
            </a:r>
            <a:r>
              <a:rPr lang="cs-CZ" dirty="0" smtClean="0">
                <a:solidFill>
                  <a:srgbClr val="FF0000"/>
                </a:solidFill>
                <a:latin typeface="Arial" panose="020B0604020202020204" pitchFamily="34" charset="0"/>
                <a:cs typeface="Arial" panose="020B0604020202020204" pitchFamily="34" charset="0"/>
              </a:rPr>
              <a:t> mimo pořadí</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TJ Spartak Perš</a:t>
            </a:r>
            <a:r>
              <a:rPr lang="cs-CZ" u="sng" dirty="0" smtClean="0">
                <a:solidFill>
                  <a:srgbClr val="FF0000"/>
                </a:solidFill>
                <a:latin typeface="Arial" panose="020B0604020202020204" pitchFamily="34" charset="0"/>
                <a:cs typeface="Arial" panose="020B0604020202020204" pitchFamily="34" charset="0"/>
              </a:rPr>
              <a:t>tejn </a:t>
            </a:r>
            <a:r>
              <a:rPr lang="cs-CZ" dirty="0" smtClean="0">
                <a:solidFill>
                  <a:srgbClr val="FF0000"/>
                </a:solidFill>
                <a:latin typeface="Arial" panose="020B0604020202020204" pitchFamily="34" charset="0"/>
                <a:cs typeface="Arial" panose="020B0604020202020204" pitchFamily="34" charset="0"/>
              </a:rPr>
              <a:t>– postup z I.A třídy </a:t>
            </a:r>
            <a:r>
              <a:rPr lang="cs-CZ" dirty="0" err="1" smtClean="0">
                <a:solidFill>
                  <a:srgbClr val="FF0000"/>
                </a:solidFill>
                <a:latin typeface="Arial" panose="020B0604020202020204" pitchFamily="34" charset="0"/>
                <a:cs typeface="Arial" panose="020B0604020202020204" pitchFamily="34" charset="0"/>
              </a:rPr>
              <a:t>sk.B</a:t>
            </a:r>
            <a:endParaRPr lang="cs-CZ" dirty="0" smtClean="0">
              <a:solidFill>
                <a:srgbClr val="FF0000"/>
              </a:solidFill>
              <a:latin typeface="Arial" panose="020B0604020202020204" pitchFamily="34" charset="0"/>
              <a:cs typeface="Arial" panose="020B0604020202020204" pitchFamily="34" charset="0"/>
            </a:endParaRPr>
          </a:p>
          <a:p>
            <a:pPr algn="just"/>
            <a:r>
              <a:rPr lang="cs-CZ" u="sng" dirty="0" smtClean="0">
                <a:solidFill>
                  <a:schemeClr val="accent6">
                    <a:lumMod val="75000"/>
                  </a:schemeClr>
                </a:solidFill>
                <a:latin typeface="Arial" panose="020B0604020202020204" pitchFamily="34" charset="0"/>
                <a:cs typeface="Arial" panose="020B0604020202020204" pitchFamily="34" charset="0"/>
              </a:rPr>
              <a:t>TJ Krupka </a:t>
            </a:r>
            <a:r>
              <a:rPr lang="cs-CZ" dirty="0" smtClean="0">
                <a:solidFill>
                  <a:srgbClr val="FF0000"/>
                </a:solidFill>
                <a:latin typeface="Arial" panose="020B0604020202020204" pitchFamily="34" charset="0"/>
                <a:cs typeface="Arial" panose="020B0604020202020204" pitchFamily="34" charset="0"/>
              </a:rPr>
              <a:t>– 3. místo v loňském ročníku. Stabilní forma po celý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rok. Chyběla větší vůle po postupu</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Sokol Srbice </a:t>
            </a:r>
            <a:r>
              <a:rPr lang="cs-CZ" dirty="0" smtClean="0">
                <a:solidFill>
                  <a:srgbClr val="FF0000"/>
                </a:solidFill>
                <a:latin typeface="Arial" panose="020B0604020202020204" pitchFamily="34" charset="0"/>
                <a:cs typeface="Arial" panose="020B0604020202020204" pitchFamily="34" charset="0"/>
              </a:rPr>
              <a:t>– 4. místo. Silný tým, který myslel i na postup do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divize, ale v rozhodujících zápasech to nevyšlo</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FK Slavoj Žatec </a:t>
            </a:r>
            <a:r>
              <a:rPr lang="cs-CZ" dirty="0" smtClean="0">
                <a:solidFill>
                  <a:srgbClr val="FF0000"/>
                </a:solidFill>
                <a:latin typeface="Arial" panose="020B0604020202020204" pitchFamily="34" charset="0"/>
                <a:cs typeface="Arial" panose="020B0604020202020204" pitchFamily="34" charset="0"/>
              </a:rPr>
              <a:t>– Tým také dlouho atakoval příčky nejvyšší, ale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zranění klíčových hráčů v jarní  části vedlo jen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k 5. místu.</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TJ Baník Modlany </a:t>
            </a:r>
            <a:r>
              <a:rPr lang="cs-CZ" dirty="0" smtClean="0">
                <a:solidFill>
                  <a:srgbClr val="FF0000"/>
                </a:solidFill>
                <a:latin typeface="Arial" panose="020B0604020202020204" pitchFamily="34" charset="0"/>
                <a:cs typeface="Arial" panose="020B0604020202020204" pitchFamily="34" charset="0"/>
              </a:rPr>
              <a:t>– tým složený ze zkušených hráčů, kteří mají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svou minulost v nedalekých Teplicích, ale na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podzim bojoval o záchranu. Na jaře nastal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obrat, ale stačilo to už jen na 6. místo.</a:t>
            </a:r>
          </a:p>
          <a:p>
            <a:pPr algn="just"/>
            <a:r>
              <a:rPr lang="cs-CZ" u="sng" dirty="0" smtClean="0">
                <a:solidFill>
                  <a:schemeClr val="accent6">
                    <a:lumMod val="75000"/>
                  </a:schemeClr>
                </a:solidFill>
                <a:latin typeface="Arial" panose="020B0604020202020204" pitchFamily="34" charset="0"/>
                <a:cs typeface="Arial" panose="020B0604020202020204" pitchFamily="34" charset="0"/>
              </a:rPr>
              <a:t>FK Bílina </a:t>
            </a:r>
            <a:r>
              <a:rPr lang="cs-CZ" dirty="0" smtClean="0">
                <a:solidFill>
                  <a:srgbClr val="FF0000"/>
                </a:solidFill>
                <a:latin typeface="Arial" panose="020B0604020202020204" pitchFamily="34" charset="0"/>
                <a:cs typeface="Arial" panose="020B0604020202020204" pitchFamily="34" charset="0"/>
              </a:rPr>
              <a:t>– 7. místo, když klidný střed tabulky si mužstvo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zajistilo již na podzim. Na jaře přidalo 17 bodů.</a:t>
            </a:r>
          </a:p>
          <a:p>
            <a:pPr algn="just"/>
            <a:r>
              <a:rPr lang="cs-CZ" u="sng" dirty="0">
                <a:solidFill>
                  <a:schemeClr val="accent6">
                    <a:lumMod val="75000"/>
                  </a:schemeClr>
                </a:solidFill>
                <a:latin typeface="Arial" panose="020B0604020202020204" pitchFamily="34" charset="0"/>
                <a:cs typeface="Arial" panose="020B0604020202020204" pitchFamily="34" charset="0"/>
              </a:rPr>
              <a:t>FK </a:t>
            </a:r>
            <a:r>
              <a:rPr lang="cs-CZ" u="sng" dirty="0" err="1" smtClean="0">
                <a:solidFill>
                  <a:schemeClr val="accent6">
                    <a:lumMod val="75000"/>
                  </a:schemeClr>
                </a:solidFill>
                <a:latin typeface="Arial" panose="020B0604020202020204" pitchFamily="34" charset="0"/>
                <a:cs typeface="Arial" panose="020B0604020202020204" pitchFamily="34" charset="0"/>
              </a:rPr>
              <a:t>Tratec</a:t>
            </a:r>
            <a:r>
              <a:rPr lang="cs-CZ" u="sng" dirty="0" smtClean="0">
                <a:solidFill>
                  <a:schemeClr val="accent6">
                    <a:lumMod val="75000"/>
                  </a:schemeClr>
                </a:solidFill>
                <a:latin typeface="Arial" panose="020B0604020202020204" pitchFamily="34" charset="0"/>
                <a:cs typeface="Arial" panose="020B0604020202020204" pitchFamily="34" charset="0"/>
              </a:rPr>
              <a:t> Vilémov </a:t>
            </a:r>
            <a:r>
              <a:rPr lang="cs-CZ" dirty="0" smtClean="0">
                <a:solidFill>
                  <a:srgbClr val="FF0000"/>
                </a:solidFill>
                <a:latin typeface="Arial" panose="020B0604020202020204" pitchFamily="34" charset="0"/>
                <a:cs typeface="Arial" panose="020B0604020202020204" pitchFamily="34" charset="0"/>
              </a:rPr>
              <a:t>– sestoupil z divize a i v kraji musel dlouho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bojovat o udržení. Na závěr si to však </a:t>
            </a:r>
          </a:p>
          <a:p>
            <a:pPr algn="just"/>
            <a:r>
              <a:rPr lang="cs-CZ" dirty="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                                ohlídal a vystoupal až na 8. místo.</a:t>
            </a:r>
          </a:p>
        </p:txBody>
      </p:sp>
      <p:sp>
        <p:nvSpPr>
          <p:cNvPr id="89" name="TextovéPole 88"/>
          <p:cNvSpPr txBox="1"/>
          <p:nvPr/>
        </p:nvSpPr>
        <p:spPr>
          <a:xfrm>
            <a:off x="71984" y="126391"/>
            <a:ext cx="4608512" cy="1200329"/>
          </a:xfrm>
          <a:prstGeom prst="rect">
            <a:avLst/>
          </a:prstGeom>
          <a:blipFill>
            <a:blip r:embed="rId78"/>
            <a:tile tx="0" ty="0" sx="100000" sy="100000" flip="none" algn="tl"/>
          </a:blipFill>
          <a:ln w="60325">
            <a:solidFill>
              <a:srgbClr val="CC3399"/>
            </a:solidFill>
            <a:prstDash val="sysDot"/>
          </a:ln>
        </p:spPr>
        <p:txBody>
          <a:bodyPr wrap="square" rtlCol="0">
            <a:spAutoFit/>
          </a:bodyPr>
          <a:lstStyle/>
          <a:p>
            <a:pPr algn="ctr"/>
            <a:r>
              <a:rPr lang="cs-CZ" sz="1800" dirty="0" smtClean="0">
                <a:solidFill>
                  <a:srgbClr val="3333CC"/>
                </a:solidFill>
                <a:latin typeface="Berlin Sans FB Demi" panose="020E0802020502020306" pitchFamily="34" charset="0"/>
              </a:rPr>
              <a:t>Kdo neviděl náš poslední zápas v minulém ročníku divizní soutěže v Hostouni se o jeho průběhu může něco dozvědět na následujících řádcích</a:t>
            </a:r>
          </a:p>
        </p:txBody>
      </p:sp>
      <p:sp>
        <p:nvSpPr>
          <p:cNvPr id="90" name="Obdélník 89"/>
          <p:cNvSpPr/>
          <p:nvPr/>
        </p:nvSpPr>
        <p:spPr>
          <a:xfrm>
            <a:off x="174790" y="1511285"/>
            <a:ext cx="4680520" cy="5493170"/>
          </a:xfrm>
          <a:prstGeom prst="rect">
            <a:avLst/>
          </a:prstGeom>
        </p:spPr>
        <p:txBody>
          <a:bodyPr wrap="square">
            <a:spAutoFit/>
          </a:bodyPr>
          <a:lstStyle/>
          <a:p>
            <a:pPr algn="ctr">
              <a:lnSpc>
                <a:spcPct val="107000"/>
              </a:lnSpc>
              <a:spcAft>
                <a:spcPts val="0"/>
              </a:spcAft>
            </a:pPr>
            <a:r>
              <a:rPr lang="cs-CZ" sz="2400" u="sng" dirty="0">
                <a:effectLst>
                  <a:outerShdw blurRad="50800" dist="38100" dir="13500000" algn="br" rotWithShape="0">
                    <a:schemeClr val="accent6">
                      <a:lumMod val="75000"/>
                      <a:alpha val="40000"/>
                    </a:schemeClr>
                  </a:outerShdw>
                </a:effectLst>
                <a:latin typeface="Calibri" panose="020F0502020204030204" pitchFamily="34" charset="0"/>
                <a:ea typeface="Calibri" panose="020F0502020204030204" pitchFamily="34" charset="0"/>
                <a:cs typeface="Times New Roman" panose="02020603050405020304" pitchFamily="18" charset="0"/>
              </a:rPr>
              <a:t>TJ Sokol Hostouň – SK Štětí</a:t>
            </a:r>
            <a:endParaRPr lang="cs-CZ" dirty="0">
              <a:effectLst>
                <a:outerShdw blurRad="50800" dist="38100" dir="13500000" algn="br" rotWithShape="0">
                  <a:schemeClr val="accent6">
                    <a:lumMod val="75000"/>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effectLst>
                  <a:outerShdw blurRad="50800" dist="38100" dir="13500000" algn="br" rotWithShape="0">
                    <a:schemeClr val="accent6">
                      <a:lumMod val="75000"/>
                      <a:alpha val="40000"/>
                    </a:schemeClr>
                  </a:outerShdw>
                </a:effectLst>
                <a:latin typeface="Calibri" panose="020F0502020204030204" pitchFamily="34" charset="0"/>
                <a:ea typeface="Calibri" panose="020F0502020204030204" pitchFamily="34" charset="0"/>
                <a:cs typeface="Times New Roman" panose="02020603050405020304" pitchFamily="18" charset="0"/>
              </a:rPr>
              <a:t>3:0(2:0)   17.6.2017   30. kolo</a:t>
            </a:r>
            <a:endParaRPr lang="cs-CZ" dirty="0">
              <a:effectLst>
                <a:outerShdw blurRad="50800" dist="38100" dir="13500000" algn="br" rotWithShape="0">
                  <a:schemeClr val="accent6">
                    <a:lumMod val="75000"/>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smtClean="0">
                <a:latin typeface="Arial" panose="020B0604020202020204" pitchFamily="34" charset="0"/>
                <a:ea typeface="Calibri" panose="020F0502020204030204" pitchFamily="34" charset="0"/>
                <a:cs typeface="Arial" panose="020B0604020202020204" pitchFamily="34" charset="0"/>
              </a:rPr>
              <a:t>Premiéru </a:t>
            </a:r>
            <a:r>
              <a:rPr lang="cs-CZ" sz="1000" b="0" dirty="0">
                <a:latin typeface="Arial" panose="020B0604020202020204" pitchFamily="34" charset="0"/>
                <a:ea typeface="Calibri" panose="020F0502020204030204" pitchFamily="34" charset="0"/>
                <a:cs typeface="Arial" panose="020B0604020202020204" pitchFamily="34" charset="0"/>
              </a:rPr>
              <a:t>na hrotu útoku </a:t>
            </a:r>
            <a:r>
              <a:rPr lang="cs-CZ" sz="1000" b="0" dirty="0" smtClean="0">
                <a:latin typeface="Arial" panose="020B0604020202020204" pitchFamily="34" charset="0"/>
                <a:ea typeface="Calibri" panose="020F0502020204030204" pitchFamily="34" charset="0"/>
                <a:cs typeface="Arial" panose="020B0604020202020204" pitchFamily="34" charset="0"/>
              </a:rPr>
              <a:t>zažil </a:t>
            </a:r>
            <a:r>
              <a:rPr lang="cs-CZ" sz="1000" b="0" dirty="0">
                <a:latin typeface="Arial" panose="020B0604020202020204" pitchFamily="34" charset="0"/>
                <a:ea typeface="Calibri" panose="020F0502020204030204" pitchFamily="34" charset="0"/>
                <a:cs typeface="Arial" panose="020B0604020202020204" pitchFamily="34" charset="0"/>
              </a:rPr>
              <a:t>dorostenec Šimon Vála. Začalo se v poklidném </a:t>
            </a:r>
            <a:r>
              <a:rPr lang="cs-CZ" sz="1000" b="0" dirty="0" smtClean="0">
                <a:latin typeface="Arial" panose="020B0604020202020204" pitchFamily="34" charset="0"/>
                <a:ea typeface="Calibri" panose="020F0502020204030204" pitchFamily="34" charset="0"/>
                <a:cs typeface="Arial" panose="020B0604020202020204" pitchFamily="34" charset="0"/>
              </a:rPr>
              <a:t>tempu. </a:t>
            </a:r>
            <a:r>
              <a:rPr lang="cs-CZ" sz="1000" b="0" dirty="0">
                <a:latin typeface="Arial" panose="020B0604020202020204" pitchFamily="34" charset="0"/>
                <a:ea typeface="Calibri" panose="020F0502020204030204" pitchFamily="34" charset="0"/>
                <a:cs typeface="Arial" panose="020B0604020202020204" pitchFamily="34" charset="0"/>
              </a:rPr>
              <a:t>Vrásky na čele nám udělala </a:t>
            </a:r>
            <a:r>
              <a:rPr lang="cs-CZ" sz="1000" b="0" dirty="0" smtClean="0">
                <a:latin typeface="Arial" panose="020B0604020202020204" pitchFamily="34" charset="0"/>
                <a:ea typeface="Calibri" panose="020F0502020204030204" pitchFamily="34" charset="0"/>
                <a:cs typeface="Arial" panose="020B0604020202020204" pitchFamily="34" charset="0"/>
              </a:rPr>
              <a:t>13</a:t>
            </a:r>
            <a:r>
              <a:rPr lang="cs-CZ" sz="1000" b="0" dirty="0">
                <a:latin typeface="Arial" panose="020B0604020202020204" pitchFamily="34" charset="0"/>
                <a:ea typeface="Calibri" panose="020F0502020204030204" pitchFamily="34" charset="0"/>
                <a:cs typeface="Arial" panose="020B0604020202020204" pitchFamily="34" charset="0"/>
              </a:rPr>
              <a:t>. minuta. Soupeř založil pěknou akci po naší pravé straně, kterou po zpětné přihrávce na hranici pokutového kopu zakončil brankou na 1:0 Tomáš Marek. </a:t>
            </a:r>
            <a:r>
              <a:rPr lang="cs-CZ" sz="1000" b="0" dirty="0" smtClean="0">
                <a:latin typeface="Arial" panose="020B0604020202020204" pitchFamily="34" charset="0"/>
                <a:ea typeface="Calibri" panose="020F0502020204030204" pitchFamily="34" charset="0"/>
                <a:cs typeface="Arial" panose="020B0604020202020204" pitchFamily="34" charset="0"/>
              </a:rPr>
              <a:t>Domácí </a:t>
            </a:r>
            <a:r>
              <a:rPr lang="cs-CZ" sz="1000" b="0" dirty="0">
                <a:latin typeface="Arial" panose="020B0604020202020204" pitchFamily="34" charset="0"/>
                <a:ea typeface="Calibri" panose="020F0502020204030204" pitchFamily="34" charset="0"/>
                <a:cs typeface="Arial" panose="020B0604020202020204" pitchFamily="34" charset="0"/>
              </a:rPr>
              <a:t>měli míč častěji pod svou kontrolou, ale žádnou vyloženou brankovou příležitost si nevypracovali. Až ve 24. minutě jsme si neporadili s vlastním autovým vhazováním a ve vlastní šestnáctce přišli o míč. Toho využil Zachariáš ke zvýšení náskoku na 2:0. </a:t>
            </a:r>
            <a:r>
              <a:rPr lang="cs-CZ" sz="1000" b="0" dirty="0" smtClean="0">
                <a:latin typeface="Arial" panose="020B0604020202020204" pitchFamily="34" charset="0"/>
                <a:ea typeface="Calibri" panose="020F0502020204030204" pitchFamily="34" charset="0"/>
                <a:cs typeface="Arial" panose="020B0604020202020204" pitchFamily="34" charset="0"/>
              </a:rPr>
              <a:t>Druhý poločas </a:t>
            </a:r>
            <a:r>
              <a:rPr lang="cs-CZ" sz="1000" b="0" dirty="0">
                <a:latin typeface="Arial" panose="020B0604020202020204" pitchFamily="34" charset="0"/>
                <a:ea typeface="Calibri" panose="020F0502020204030204" pitchFamily="34" charset="0"/>
                <a:cs typeface="Arial" panose="020B0604020202020204" pitchFamily="34" charset="0"/>
              </a:rPr>
              <a:t>začal žlutou kartou pro ve 2. poločase nového hráče domácích  Davida </a:t>
            </a:r>
            <a:r>
              <a:rPr lang="cs-CZ" sz="1000" b="0" dirty="0" err="1">
                <a:latin typeface="Arial" panose="020B0604020202020204" pitchFamily="34" charset="0"/>
                <a:ea typeface="Calibri" panose="020F0502020204030204" pitchFamily="34" charset="0"/>
                <a:cs typeface="Arial" panose="020B0604020202020204" pitchFamily="34" charset="0"/>
              </a:rPr>
              <a:t>Vidunu</a:t>
            </a:r>
            <a:r>
              <a:rPr lang="cs-CZ" sz="1000" b="0" dirty="0">
                <a:latin typeface="Arial" panose="020B0604020202020204" pitchFamily="34" charset="0"/>
                <a:ea typeface="Calibri" panose="020F0502020204030204" pitchFamily="34" charset="0"/>
                <a:cs typeface="Arial" panose="020B0604020202020204" pitchFamily="34" charset="0"/>
              </a:rPr>
              <a:t>. I naší sestavě došlo k jedné změně, když přišel na hřiště Robert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Dlouhý nákopem se snažil jeden z hráčů domácích v 53. minutě překvapit Jirku Gabriela v naší brance, ale ten stál na svém místě a míč dostal na roh. Po jeho rozehrání to před naší brankou začalo hořet. Zvonilo břevno a následující pokusy dotlačit míč za brankovou čáru patřily do kategorie těch největších šancí. Nestalo se tak a do zápasu začalo promlouvat i naše mužstvo, které se oproti 1. poločasu, dostávalo na dostřel domácí svatyně  mnohem častěji. Šance Berušky nebo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vypadaly nadějně. </a:t>
            </a:r>
            <a:r>
              <a:rPr lang="cs-CZ" sz="1000" b="0" dirty="0" smtClean="0">
                <a:latin typeface="Arial" panose="020B0604020202020204" pitchFamily="34" charset="0"/>
                <a:ea typeface="Calibri" panose="020F0502020204030204" pitchFamily="34" charset="0"/>
                <a:cs typeface="Arial" panose="020B0604020202020204" pitchFamily="34" charset="0"/>
              </a:rPr>
              <a:t>To </a:t>
            </a:r>
            <a:r>
              <a:rPr lang="cs-CZ" sz="1000" b="0" dirty="0">
                <a:latin typeface="Arial" panose="020B0604020202020204" pitchFamily="34" charset="0"/>
                <a:ea typeface="Calibri" panose="020F0502020204030204" pitchFamily="34" charset="0"/>
                <a:cs typeface="Arial" panose="020B0604020202020204" pitchFamily="34" charset="0"/>
              </a:rPr>
              <a:t>už se ale na hřišti pohyboval další střídající dorostenec Koloman Horváth  a byl to on, kdo v 78. minutě mohl snížit na 1:2, ale bohužel k naší smůle trefil jen tyčku. Následoval rychlý protiútok Tomáše Roučka, kterého za cenu nedovoleného zákroku zastavil David. I když by se nám asi více líbilo, kdyby rozhodčí penaltu nenařídil, ale kopala se a sám postižený upravil na 3:0. Výkon trojice rozhodčích Vaňkát, </a:t>
            </a:r>
            <a:r>
              <a:rPr lang="cs-CZ" sz="1000" b="0" dirty="0" err="1">
                <a:latin typeface="Arial" panose="020B0604020202020204" pitchFamily="34" charset="0"/>
                <a:ea typeface="Calibri" panose="020F0502020204030204" pitchFamily="34" charset="0"/>
                <a:cs typeface="Arial" panose="020B0604020202020204" pitchFamily="34" charset="0"/>
              </a:rPr>
              <a:t>Teuber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Klupák</a:t>
            </a:r>
            <a:r>
              <a:rPr lang="cs-CZ" sz="1000" b="0" dirty="0">
                <a:latin typeface="Arial" panose="020B0604020202020204" pitchFamily="34" charset="0"/>
                <a:ea typeface="Calibri" panose="020F0502020204030204" pitchFamily="34" charset="0"/>
                <a:cs typeface="Arial" panose="020B0604020202020204" pitchFamily="34" charset="0"/>
              </a:rPr>
              <a:t> byl jinak ale velmi dobrý a je nutno vyslovit pochvalu. 5 minut před konce si domácí připravili ještě jednu gólovou příležitost, ale zůstalo jen u šance a tak jsme svoji divizní účast v letošním ročníku zakončili porážkou 3:0.</a:t>
            </a:r>
          </a:p>
          <a:p>
            <a:pPr algn="just">
              <a:lnSpc>
                <a:spcPct val="107000"/>
              </a:lnSpc>
              <a:spcAft>
                <a:spcPts val="0"/>
              </a:spcAft>
            </a:pPr>
            <a:r>
              <a:rPr lang="cs-CZ" sz="1000" b="0" u="sng" dirty="0" smtClean="0">
                <a:latin typeface="Arial" panose="020B0604020202020204" pitchFamily="34" charset="0"/>
                <a:ea typeface="Calibri" panose="020F0502020204030204" pitchFamily="34" charset="0"/>
                <a:cs typeface="Arial" panose="020B0604020202020204" pitchFamily="34" charset="0"/>
              </a:rPr>
              <a:t>Sestava</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Poráč</a:t>
            </a:r>
            <a:r>
              <a:rPr lang="cs-CZ" sz="1000" b="0" dirty="0">
                <a:latin typeface="Arial" panose="020B0604020202020204" pitchFamily="34" charset="0"/>
                <a:ea typeface="Calibri" panose="020F0502020204030204" pitchFamily="34" charset="0"/>
                <a:cs typeface="Arial" panose="020B0604020202020204" pitchFamily="34" charset="0"/>
              </a:rPr>
              <a:t>, Šmidrkal, Šimral,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(70.K.Horváth)-</a:t>
            </a:r>
            <a:r>
              <a:rPr lang="cs-CZ" sz="1000" b="0" dirty="0" err="1">
                <a:latin typeface="Arial" panose="020B0604020202020204" pitchFamily="34" charset="0"/>
                <a:ea typeface="Calibri" panose="020F0502020204030204" pitchFamily="34" charset="0"/>
                <a:cs typeface="Arial" panose="020B0604020202020204" pitchFamily="34" charset="0"/>
              </a:rPr>
              <a:t>Kucler,Vacek</a:t>
            </a:r>
            <a:r>
              <a:rPr lang="cs-CZ" sz="1000" b="0" dirty="0">
                <a:latin typeface="Arial" panose="020B0604020202020204" pitchFamily="34" charset="0"/>
                <a:ea typeface="Calibri" panose="020F0502020204030204" pitchFamily="34" charset="0"/>
                <a:cs typeface="Arial" panose="020B0604020202020204" pitchFamily="34" charset="0"/>
              </a:rPr>
              <a:t>,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Beruška</a:t>
            </a:r>
            <a:r>
              <a:rPr lang="cs-CZ" sz="1000" b="0" dirty="0">
                <a:latin typeface="Arial" panose="020B0604020202020204" pitchFamily="34" charset="0"/>
                <a:ea typeface="Calibri" panose="020F0502020204030204" pitchFamily="34" charset="0"/>
                <a:cs typeface="Arial" panose="020B0604020202020204" pitchFamily="34" charset="0"/>
              </a:rPr>
              <a:t>, Slanička, </a:t>
            </a:r>
            <a:r>
              <a:rPr lang="cs-CZ" sz="1000" b="0" dirty="0" smtClean="0">
                <a:latin typeface="Arial" panose="020B0604020202020204" pitchFamily="34" charset="0"/>
                <a:ea typeface="Calibri" panose="020F0502020204030204" pitchFamily="34" charset="0"/>
                <a:cs typeface="Arial" panose="020B0604020202020204" pitchFamily="34" charset="0"/>
              </a:rPr>
              <a:t>Mencl-Vála(46.Feko</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R.Houška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P.Dohnal</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Z.Vaňkát-I.Teuber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P.Klupák</a:t>
            </a:r>
            <a:r>
              <a:rPr lang="cs-CZ" sz="1000" b="0" dirty="0">
                <a:latin typeface="Arial" panose="020B0604020202020204" pitchFamily="34" charset="0"/>
                <a:ea typeface="Calibri" panose="020F0502020204030204" pitchFamily="34" charset="0"/>
                <a:cs typeface="Arial" panose="020B0604020202020204" pitchFamily="34" charset="0"/>
              </a:rPr>
              <a:t>     100 diváků</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325905</TotalTime>
  <Words>4865</Words>
  <Application>Microsoft Office PowerPoint</Application>
  <PresentationFormat>Vlastní</PresentationFormat>
  <Paragraphs>1013</Paragraphs>
  <Slides>18</Slides>
  <Notes>18</Notes>
  <HiddenSlides>0</HiddenSlides>
  <MMClips>0</MMClips>
  <ScaleCrop>false</ScaleCrop>
  <HeadingPairs>
    <vt:vector size="6" baseType="variant">
      <vt:variant>
        <vt:lpstr>Použitá písma</vt:lpstr>
      </vt:variant>
      <vt:variant>
        <vt:i4>37</vt:i4>
      </vt:variant>
      <vt:variant>
        <vt:lpstr>Motiv</vt:lpstr>
      </vt:variant>
      <vt:variant>
        <vt:i4>1</vt:i4>
      </vt:variant>
      <vt:variant>
        <vt:lpstr>Nadpisy snímků</vt:lpstr>
      </vt:variant>
      <vt:variant>
        <vt:i4>18</vt:i4>
      </vt:variant>
    </vt:vector>
  </HeadingPairs>
  <TitlesOfParts>
    <vt:vector size="56" baseType="lpstr">
      <vt:lpstr>FangSong</vt:lpstr>
      <vt:lpstr>Gungsuh</vt:lpstr>
      <vt:lpstr>GungsuhChe</vt:lpstr>
      <vt:lpstr>Malgun Gothic</vt:lpstr>
      <vt:lpstr>SimHei</vt:lpstr>
      <vt:lpstr>Albertus MT</vt:lpstr>
      <vt:lpstr>Arabic Typesetting</vt:lpstr>
      <vt:lpstr>Arial</vt:lpstr>
      <vt:lpstr>Arial Black</vt:lpstr>
      <vt:lpstr>Arial Rounded MT Bold</vt:lpstr>
      <vt:lpstr>Baskerville Old Face</vt:lpstr>
      <vt:lpstr>Berlin Sans FB Demi</vt:lpstr>
      <vt:lpstr>Bodoni MT Condensed</vt:lpstr>
      <vt:lpstr>Bookman Old Style</vt:lpstr>
      <vt:lpstr>Britannic Bold</vt:lpstr>
      <vt:lpstr>Calibri</vt:lpstr>
      <vt:lpstr>Californian FB</vt:lpstr>
      <vt:lpstr>Calisto MT</vt:lpstr>
      <vt:lpstr>Century Gothic</vt:lpstr>
      <vt:lpstr>Century Schoolbook</vt:lpstr>
      <vt:lpstr>Colonna MT</vt:lpstr>
      <vt:lpstr>Cooper Black</vt:lpstr>
      <vt:lpstr>Copperplate Gothic Bold</vt:lpstr>
      <vt:lpstr>David</vt:lpstr>
      <vt:lpstr>Eras Bold ITC</vt:lpstr>
      <vt:lpstr>Georgia</vt:lpstr>
      <vt:lpstr>Gill Sans Ultra Bold</vt:lpstr>
      <vt:lpstr>Khmer UI</vt:lpstr>
      <vt:lpstr>KodchiangUPC</vt:lpstr>
      <vt:lpstr>Ravie</vt:lpstr>
      <vt:lpstr>Rockwell</vt:lpstr>
      <vt:lpstr>Rockwell Extra Bold</vt:lpstr>
      <vt:lpstr>Script MT Bold</vt:lpstr>
      <vt:lpstr>Tahoma</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19877</cp:revision>
  <cp:lastPrinted>2017-08-11T03:56:02Z</cp:lastPrinted>
  <dcterms:created xsi:type="dcterms:W3CDTF">2001-03-12T13:44:53Z</dcterms:created>
  <dcterms:modified xsi:type="dcterms:W3CDTF">2017-09-04T14:12:43Z</dcterms:modified>
</cp:coreProperties>
</file>