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14" r:id="rId20"/>
    <p:sldId id="315" r:id="rId21"/>
    <p:sldId id="318" r:id="rId22"/>
    <p:sldId id="319" r:id="rId23"/>
    <p:sldId id="324" r:id="rId24"/>
    <p:sldId id="325" r:id="rId25"/>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45EB2"/>
    <a:srgbClr val="FFFF00"/>
    <a:srgbClr val="008000"/>
    <a:srgbClr val="8563E3"/>
    <a:srgbClr val="FF0066"/>
    <a:srgbClr val="0000FF"/>
    <a:srgbClr val="B53C0B"/>
    <a:srgbClr val="AED422"/>
    <a:srgbClr val="3333CC"/>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493" autoAdjust="0"/>
  </p:normalViewPr>
  <p:slideViewPr>
    <p:cSldViewPr>
      <p:cViewPr>
        <p:scale>
          <a:sx n="68" d="100"/>
          <a:sy n="68" d="100"/>
        </p:scale>
        <p:origin x="-1824" y="-522"/>
      </p:cViewPr>
      <p:guideLst>
        <p:guide orient="horz" pos="2280"/>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3" Type="http://schemas.openxmlformats.org/officeDocument/2006/relationships/image" Target="../media/image37.emf"/><Relationship Id="rId18" Type="http://schemas.openxmlformats.org/officeDocument/2006/relationships/image" Target="../media/image42.emf"/><Relationship Id="rId26" Type="http://schemas.openxmlformats.org/officeDocument/2006/relationships/image" Target="../media/image50.emf"/><Relationship Id="rId39" Type="http://schemas.openxmlformats.org/officeDocument/2006/relationships/image" Target="../media/image63.emf"/><Relationship Id="rId21" Type="http://schemas.openxmlformats.org/officeDocument/2006/relationships/image" Target="../media/image45.emf"/><Relationship Id="rId34" Type="http://schemas.openxmlformats.org/officeDocument/2006/relationships/image" Target="../media/image58.emf"/><Relationship Id="rId42" Type="http://schemas.openxmlformats.org/officeDocument/2006/relationships/image" Target="../media/image66.emf"/><Relationship Id="rId47" Type="http://schemas.openxmlformats.org/officeDocument/2006/relationships/image" Target="../media/image71.emf"/><Relationship Id="rId50" Type="http://schemas.openxmlformats.org/officeDocument/2006/relationships/image" Target="../media/image74.emf"/><Relationship Id="rId55" Type="http://schemas.openxmlformats.org/officeDocument/2006/relationships/image" Target="../media/image79.emf"/><Relationship Id="rId63" Type="http://schemas.openxmlformats.org/officeDocument/2006/relationships/image" Target="../media/image87.emf"/><Relationship Id="rId68" Type="http://schemas.openxmlformats.org/officeDocument/2006/relationships/image" Target="../media/image92.emf"/><Relationship Id="rId76" Type="http://schemas.openxmlformats.org/officeDocument/2006/relationships/image" Target="../media/image100.emf"/><Relationship Id="rId7" Type="http://schemas.openxmlformats.org/officeDocument/2006/relationships/image" Target="../media/image31.emf"/><Relationship Id="rId71" Type="http://schemas.openxmlformats.org/officeDocument/2006/relationships/image" Target="../media/image95.emf"/><Relationship Id="rId2" Type="http://schemas.openxmlformats.org/officeDocument/2006/relationships/image" Target="../media/image26.emf"/><Relationship Id="rId16" Type="http://schemas.openxmlformats.org/officeDocument/2006/relationships/image" Target="../media/image40.emf"/><Relationship Id="rId29" Type="http://schemas.openxmlformats.org/officeDocument/2006/relationships/image" Target="../media/image53.emf"/><Relationship Id="rId11" Type="http://schemas.openxmlformats.org/officeDocument/2006/relationships/image" Target="../media/image35.emf"/><Relationship Id="rId24" Type="http://schemas.openxmlformats.org/officeDocument/2006/relationships/image" Target="../media/image48.emf"/><Relationship Id="rId32" Type="http://schemas.openxmlformats.org/officeDocument/2006/relationships/image" Target="../media/image56.emf"/><Relationship Id="rId37" Type="http://schemas.openxmlformats.org/officeDocument/2006/relationships/image" Target="../media/image61.emf"/><Relationship Id="rId40" Type="http://schemas.openxmlformats.org/officeDocument/2006/relationships/image" Target="../media/image64.emf"/><Relationship Id="rId45" Type="http://schemas.openxmlformats.org/officeDocument/2006/relationships/image" Target="../media/image69.emf"/><Relationship Id="rId53" Type="http://schemas.openxmlformats.org/officeDocument/2006/relationships/image" Target="../media/image77.emf"/><Relationship Id="rId58" Type="http://schemas.openxmlformats.org/officeDocument/2006/relationships/image" Target="../media/image82.emf"/><Relationship Id="rId66" Type="http://schemas.openxmlformats.org/officeDocument/2006/relationships/image" Target="../media/image90.emf"/><Relationship Id="rId74" Type="http://schemas.openxmlformats.org/officeDocument/2006/relationships/image" Target="../media/image98.emf"/><Relationship Id="rId5" Type="http://schemas.openxmlformats.org/officeDocument/2006/relationships/image" Target="../media/image29.emf"/><Relationship Id="rId15" Type="http://schemas.openxmlformats.org/officeDocument/2006/relationships/image" Target="../media/image39.emf"/><Relationship Id="rId23" Type="http://schemas.openxmlformats.org/officeDocument/2006/relationships/image" Target="../media/image47.emf"/><Relationship Id="rId28" Type="http://schemas.openxmlformats.org/officeDocument/2006/relationships/image" Target="../media/image52.emf"/><Relationship Id="rId36" Type="http://schemas.openxmlformats.org/officeDocument/2006/relationships/image" Target="../media/image60.emf"/><Relationship Id="rId49" Type="http://schemas.openxmlformats.org/officeDocument/2006/relationships/image" Target="../media/image73.emf"/><Relationship Id="rId57" Type="http://schemas.openxmlformats.org/officeDocument/2006/relationships/image" Target="../media/image81.emf"/><Relationship Id="rId61" Type="http://schemas.openxmlformats.org/officeDocument/2006/relationships/image" Target="../media/image85.emf"/><Relationship Id="rId10" Type="http://schemas.openxmlformats.org/officeDocument/2006/relationships/image" Target="../media/image34.emf"/><Relationship Id="rId19" Type="http://schemas.openxmlformats.org/officeDocument/2006/relationships/image" Target="../media/image43.emf"/><Relationship Id="rId31" Type="http://schemas.openxmlformats.org/officeDocument/2006/relationships/image" Target="../media/image55.emf"/><Relationship Id="rId44" Type="http://schemas.openxmlformats.org/officeDocument/2006/relationships/image" Target="../media/image68.emf"/><Relationship Id="rId52" Type="http://schemas.openxmlformats.org/officeDocument/2006/relationships/image" Target="../media/image76.emf"/><Relationship Id="rId60" Type="http://schemas.openxmlformats.org/officeDocument/2006/relationships/image" Target="../media/image84.emf"/><Relationship Id="rId65" Type="http://schemas.openxmlformats.org/officeDocument/2006/relationships/image" Target="../media/image89.emf"/><Relationship Id="rId73" Type="http://schemas.openxmlformats.org/officeDocument/2006/relationships/image" Target="../media/image97.emf"/><Relationship Id="rId78" Type="http://schemas.openxmlformats.org/officeDocument/2006/relationships/image" Target="../media/image102.emf"/><Relationship Id="rId4" Type="http://schemas.openxmlformats.org/officeDocument/2006/relationships/image" Target="../media/image28.emf"/><Relationship Id="rId9" Type="http://schemas.openxmlformats.org/officeDocument/2006/relationships/image" Target="../media/image33.emf"/><Relationship Id="rId14" Type="http://schemas.openxmlformats.org/officeDocument/2006/relationships/image" Target="../media/image38.emf"/><Relationship Id="rId22" Type="http://schemas.openxmlformats.org/officeDocument/2006/relationships/image" Target="../media/image46.emf"/><Relationship Id="rId27" Type="http://schemas.openxmlformats.org/officeDocument/2006/relationships/image" Target="../media/image51.emf"/><Relationship Id="rId30" Type="http://schemas.openxmlformats.org/officeDocument/2006/relationships/image" Target="../media/image54.emf"/><Relationship Id="rId35" Type="http://schemas.openxmlformats.org/officeDocument/2006/relationships/image" Target="../media/image59.emf"/><Relationship Id="rId43" Type="http://schemas.openxmlformats.org/officeDocument/2006/relationships/image" Target="../media/image67.emf"/><Relationship Id="rId48" Type="http://schemas.openxmlformats.org/officeDocument/2006/relationships/image" Target="../media/image72.emf"/><Relationship Id="rId56" Type="http://schemas.openxmlformats.org/officeDocument/2006/relationships/image" Target="../media/image80.emf"/><Relationship Id="rId64" Type="http://schemas.openxmlformats.org/officeDocument/2006/relationships/image" Target="../media/image88.emf"/><Relationship Id="rId69" Type="http://schemas.openxmlformats.org/officeDocument/2006/relationships/image" Target="../media/image93.emf"/><Relationship Id="rId77" Type="http://schemas.openxmlformats.org/officeDocument/2006/relationships/image" Target="../media/image101.emf"/><Relationship Id="rId8" Type="http://schemas.openxmlformats.org/officeDocument/2006/relationships/image" Target="../media/image32.emf"/><Relationship Id="rId51" Type="http://schemas.openxmlformats.org/officeDocument/2006/relationships/image" Target="../media/image75.emf"/><Relationship Id="rId72" Type="http://schemas.openxmlformats.org/officeDocument/2006/relationships/image" Target="../media/image96.emf"/><Relationship Id="rId3" Type="http://schemas.openxmlformats.org/officeDocument/2006/relationships/image" Target="../media/image27.emf"/><Relationship Id="rId12" Type="http://schemas.openxmlformats.org/officeDocument/2006/relationships/image" Target="../media/image36.emf"/><Relationship Id="rId17" Type="http://schemas.openxmlformats.org/officeDocument/2006/relationships/image" Target="../media/image41.emf"/><Relationship Id="rId25" Type="http://schemas.openxmlformats.org/officeDocument/2006/relationships/image" Target="../media/image49.emf"/><Relationship Id="rId33" Type="http://schemas.openxmlformats.org/officeDocument/2006/relationships/image" Target="../media/image57.emf"/><Relationship Id="rId38" Type="http://schemas.openxmlformats.org/officeDocument/2006/relationships/image" Target="../media/image62.emf"/><Relationship Id="rId46" Type="http://schemas.openxmlformats.org/officeDocument/2006/relationships/image" Target="../media/image70.emf"/><Relationship Id="rId59" Type="http://schemas.openxmlformats.org/officeDocument/2006/relationships/image" Target="../media/image83.emf"/><Relationship Id="rId67" Type="http://schemas.openxmlformats.org/officeDocument/2006/relationships/image" Target="../media/image91.emf"/><Relationship Id="rId20" Type="http://schemas.openxmlformats.org/officeDocument/2006/relationships/image" Target="../media/image44.emf"/><Relationship Id="rId41" Type="http://schemas.openxmlformats.org/officeDocument/2006/relationships/image" Target="../media/image65.emf"/><Relationship Id="rId54" Type="http://schemas.openxmlformats.org/officeDocument/2006/relationships/image" Target="../media/image78.emf"/><Relationship Id="rId62" Type="http://schemas.openxmlformats.org/officeDocument/2006/relationships/image" Target="../media/image86.emf"/><Relationship Id="rId70" Type="http://schemas.openxmlformats.org/officeDocument/2006/relationships/image" Target="../media/image94.emf"/><Relationship Id="rId75" Type="http://schemas.openxmlformats.org/officeDocument/2006/relationships/image" Target="../media/image99.emf"/><Relationship Id="rId1" Type="http://schemas.openxmlformats.org/officeDocument/2006/relationships/image" Target="../media/image25.emf"/><Relationship Id="rId6"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26" Type="http://schemas.openxmlformats.org/officeDocument/2006/relationships/image" Target="../media/image130.emf"/><Relationship Id="rId117" Type="http://schemas.openxmlformats.org/officeDocument/2006/relationships/image" Target="../media/image221.emf"/><Relationship Id="rId21" Type="http://schemas.openxmlformats.org/officeDocument/2006/relationships/image" Target="../media/image125.emf"/><Relationship Id="rId42" Type="http://schemas.openxmlformats.org/officeDocument/2006/relationships/image" Target="../media/image146.emf"/><Relationship Id="rId47" Type="http://schemas.openxmlformats.org/officeDocument/2006/relationships/image" Target="../media/image151.emf"/><Relationship Id="rId63" Type="http://schemas.openxmlformats.org/officeDocument/2006/relationships/image" Target="../media/image167.emf"/><Relationship Id="rId68" Type="http://schemas.openxmlformats.org/officeDocument/2006/relationships/image" Target="../media/image172.emf"/><Relationship Id="rId84" Type="http://schemas.openxmlformats.org/officeDocument/2006/relationships/image" Target="../media/image188.emf"/><Relationship Id="rId89" Type="http://schemas.openxmlformats.org/officeDocument/2006/relationships/image" Target="../media/image193.emf"/><Relationship Id="rId112" Type="http://schemas.openxmlformats.org/officeDocument/2006/relationships/image" Target="../media/image216.emf"/><Relationship Id="rId133" Type="http://schemas.openxmlformats.org/officeDocument/2006/relationships/image" Target="../media/image237.emf"/><Relationship Id="rId138" Type="http://schemas.openxmlformats.org/officeDocument/2006/relationships/image" Target="../media/image242.emf"/><Relationship Id="rId154" Type="http://schemas.openxmlformats.org/officeDocument/2006/relationships/image" Target="../media/image258.emf"/><Relationship Id="rId159" Type="http://schemas.openxmlformats.org/officeDocument/2006/relationships/image" Target="../media/image263.emf"/><Relationship Id="rId16" Type="http://schemas.openxmlformats.org/officeDocument/2006/relationships/image" Target="../media/image120.emf"/><Relationship Id="rId107" Type="http://schemas.openxmlformats.org/officeDocument/2006/relationships/image" Target="../media/image211.emf"/><Relationship Id="rId11" Type="http://schemas.openxmlformats.org/officeDocument/2006/relationships/image" Target="../media/image115.emf"/><Relationship Id="rId32" Type="http://schemas.openxmlformats.org/officeDocument/2006/relationships/image" Target="../media/image136.emf"/><Relationship Id="rId37" Type="http://schemas.openxmlformats.org/officeDocument/2006/relationships/image" Target="../media/image141.emf"/><Relationship Id="rId53" Type="http://schemas.openxmlformats.org/officeDocument/2006/relationships/image" Target="../media/image157.emf"/><Relationship Id="rId58" Type="http://schemas.openxmlformats.org/officeDocument/2006/relationships/image" Target="../media/image162.emf"/><Relationship Id="rId74" Type="http://schemas.openxmlformats.org/officeDocument/2006/relationships/image" Target="../media/image178.emf"/><Relationship Id="rId79" Type="http://schemas.openxmlformats.org/officeDocument/2006/relationships/image" Target="../media/image183.emf"/><Relationship Id="rId102" Type="http://schemas.openxmlformats.org/officeDocument/2006/relationships/image" Target="../media/image206.emf"/><Relationship Id="rId123" Type="http://schemas.openxmlformats.org/officeDocument/2006/relationships/image" Target="../media/image227.emf"/><Relationship Id="rId128" Type="http://schemas.openxmlformats.org/officeDocument/2006/relationships/image" Target="../media/image232.emf"/><Relationship Id="rId144" Type="http://schemas.openxmlformats.org/officeDocument/2006/relationships/image" Target="../media/image248.emf"/><Relationship Id="rId149" Type="http://schemas.openxmlformats.org/officeDocument/2006/relationships/image" Target="../media/image253.emf"/><Relationship Id="rId5" Type="http://schemas.openxmlformats.org/officeDocument/2006/relationships/image" Target="../media/image109.emf"/><Relationship Id="rId90" Type="http://schemas.openxmlformats.org/officeDocument/2006/relationships/image" Target="../media/image194.emf"/><Relationship Id="rId95" Type="http://schemas.openxmlformats.org/officeDocument/2006/relationships/image" Target="../media/image199.emf"/><Relationship Id="rId160" Type="http://schemas.openxmlformats.org/officeDocument/2006/relationships/image" Target="../media/image264.emf"/><Relationship Id="rId22" Type="http://schemas.openxmlformats.org/officeDocument/2006/relationships/image" Target="../media/image126.emf"/><Relationship Id="rId27" Type="http://schemas.openxmlformats.org/officeDocument/2006/relationships/image" Target="../media/image131.emf"/><Relationship Id="rId43" Type="http://schemas.openxmlformats.org/officeDocument/2006/relationships/image" Target="../media/image147.emf"/><Relationship Id="rId48" Type="http://schemas.openxmlformats.org/officeDocument/2006/relationships/image" Target="../media/image152.emf"/><Relationship Id="rId64" Type="http://schemas.openxmlformats.org/officeDocument/2006/relationships/image" Target="../media/image168.emf"/><Relationship Id="rId69" Type="http://schemas.openxmlformats.org/officeDocument/2006/relationships/image" Target="../media/image173.emf"/><Relationship Id="rId113" Type="http://schemas.openxmlformats.org/officeDocument/2006/relationships/image" Target="../media/image217.emf"/><Relationship Id="rId118" Type="http://schemas.openxmlformats.org/officeDocument/2006/relationships/image" Target="../media/image222.emf"/><Relationship Id="rId134" Type="http://schemas.openxmlformats.org/officeDocument/2006/relationships/image" Target="../media/image238.emf"/><Relationship Id="rId139" Type="http://schemas.openxmlformats.org/officeDocument/2006/relationships/image" Target="../media/image243.emf"/><Relationship Id="rId80" Type="http://schemas.openxmlformats.org/officeDocument/2006/relationships/image" Target="../media/image184.emf"/><Relationship Id="rId85" Type="http://schemas.openxmlformats.org/officeDocument/2006/relationships/image" Target="../media/image189.emf"/><Relationship Id="rId150" Type="http://schemas.openxmlformats.org/officeDocument/2006/relationships/image" Target="../media/image254.emf"/><Relationship Id="rId155" Type="http://schemas.openxmlformats.org/officeDocument/2006/relationships/image" Target="../media/image259.emf"/><Relationship Id="rId12" Type="http://schemas.openxmlformats.org/officeDocument/2006/relationships/image" Target="../media/image116.emf"/><Relationship Id="rId17" Type="http://schemas.openxmlformats.org/officeDocument/2006/relationships/image" Target="../media/image121.emf"/><Relationship Id="rId33" Type="http://schemas.openxmlformats.org/officeDocument/2006/relationships/image" Target="../media/image137.emf"/><Relationship Id="rId38" Type="http://schemas.openxmlformats.org/officeDocument/2006/relationships/image" Target="../media/image142.emf"/><Relationship Id="rId59" Type="http://schemas.openxmlformats.org/officeDocument/2006/relationships/image" Target="../media/image163.emf"/><Relationship Id="rId103" Type="http://schemas.openxmlformats.org/officeDocument/2006/relationships/image" Target="../media/image207.emf"/><Relationship Id="rId108" Type="http://schemas.openxmlformats.org/officeDocument/2006/relationships/image" Target="../media/image212.emf"/><Relationship Id="rId124" Type="http://schemas.openxmlformats.org/officeDocument/2006/relationships/image" Target="../media/image228.emf"/><Relationship Id="rId129" Type="http://schemas.openxmlformats.org/officeDocument/2006/relationships/image" Target="../media/image233.emf"/><Relationship Id="rId20" Type="http://schemas.openxmlformats.org/officeDocument/2006/relationships/image" Target="../media/image124.emf"/><Relationship Id="rId41" Type="http://schemas.openxmlformats.org/officeDocument/2006/relationships/image" Target="../media/image145.emf"/><Relationship Id="rId54" Type="http://schemas.openxmlformats.org/officeDocument/2006/relationships/image" Target="../media/image158.emf"/><Relationship Id="rId62" Type="http://schemas.openxmlformats.org/officeDocument/2006/relationships/image" Target="../media/image166.emf"/><Relationship Id="rId70" Type="http://schemas.openxmlformats.org/officeDocument/2006/relationships/image" Target="../media/image174.emf"/><Relationship Id="rId75" Type="http://schemas.openxmlformats.org/officeDocument/2006/relationships/image" Target="../media/image179.emf"/><Relationship Id="rId83" Type="http://schemas.openxmlformats.org/officeDocument/2006/relationships/image" Target="../media/image187.emf"/><Relationship Id="rId88" Type="http://schemas.openxmlformats.org/officeDocument/2006/relationships/image" Target="../media/image192.emf"/><Relationship Id="rId91" Type="http://schemas.openxmlformats.org/officeDocument/2006/relationships/image" Target="../media/image195.emf"/><Relationship Id="rId96" Type="http://schemas.openxmlformats.org/officeDocument/2006/relationships/image" Target="../media/image200.emf"/><Relationship Id="rId111" Type="http://schemas.openxmlformats.org/officeDocument/2006/relationships/image" Target="../media/image215.emf"/><Relationship Id="rId132" Type="http://schemas.openxmlformats.org/officeDocument/2006/relationships/image" Target="../media/image236.emf"/><Relationship Id="rId140" Type="http://schemas.openxmlformats.org/officeDocument/2006/relationships/image" Target="../media/image244.emf"/><Relationship Id="rId145" Type="http://schemas.openxmlformats.org/officeDocument/2006/relationships/image" Target="../media/image249.emf"/><Relationship Id="rId153" Type="http://schemas.openxmlformats.org/officeDocument/2006/relationships/image" Target="../media/image257.emf"/><Relationship Id="rId161" Type="http://schemas.openxmlformats.org/officeDocument/2006/relationships/image" Target="../media/image265.emf"/><Relationship Id="rId1" Type="http://schemas.openxmlformats.org/officeDocument/2006/relationships/image" Target="../media/image105.emf"/><Relationship Id="rId6" Type="http://schemas.openxmlformats.org/officeDocument/2006/relationships/image" Target="../media/image110.emf"/><Relationship Id="rId15" Type="http://schemas.openxmlformats.org/officeDocument/2006/relationships/image" Target="../media/image119.emf"/><Relationship Id="rId23" Type="http://schemas.openxmlformats.org/officeDocument/2006/relationships/image" Target="../media/image127.emf"/><Relationship Id="rId28" Type="http://schemas.openxmlformats.org/officeDocument/2006/relationships/image" Target="../media/image132.emf"/><Relationship Id="rId36" Type="http://schemas.openxmlformats.org/officeDocument/2006/relationships/image" Target="../media/image140.emf"/><Relationship Id="rId49" Type="http://schemas.openxmlformats.org/officeDocument/2006/relationships/image" Target="../media/image153.emf"/><Relationship Id="rId57" Type="http://schemas.openxmlformats.org/officeDocument/2006/relationships/image" Target="../media/image161.emf"/><Relationship Id="rId106" Type="http://schemas.openxmlformats.org/officeDocument/2006/relationships/image" Target="../media/image210.emf"/><Relationship Id="rId114" Type="http://schemas.openxmlformats.org/officeDocument/2006/relationships/image" Target="../media/image218.emf"/><Relationship Id="rId119" Type="http://schemas.openxmlformats.org/officeDocument/2006/relationships/image" Target="../media/image223.emf"/><Relationship Id="rId127" Type="http://schemas.openxmlformats.org/officeDocument/2006/relationships/image" Target="../media/image231.emf"/><Relationship Id="rId10" Type="http://schemas.openxmlformats.org/officeDocument/2006/relationships/image" Target="../media/image114.emf"/><Relationship Id="rId31" Type="http://schemas.openxmlformats.org/officeDocument/2006/relationships/image" Target="../media/image135.emf"/><Relationship Id="rId44" Type="http://schemas.openxmlformats.org/officeDocument/2006/relationships/image" Target="../media/image148.emf"/><Relationship Id="rId52" Type="http://schemas.openxmlformats.org/officeDocument/2006/relationships/image" Target="../media/image156.emf"/><Relationship Id="rId60" Type="http://schemas.openxmlformats.org/officeDocument/2006/relationships/image" Target="../media/image164.emf"/><Relationship Id="rId65" Type="http://schemas.openxmlformats.org/officeDocument/2006/relationships/image" Target="../media/image169.emf"/><Relationship Id="rId73" Type="http://schemas.openxmlformats.org/officeDocument/2006/relationships/image" Target="../media/image177.emf"/><Relationship Id="rId78" Type="http://schemas.openxmlformats.org/officeDocument/2006/relationships/image" Target="../media/image182.emf"/><Relationship Id="rId81" Type="http://schemas.openxmlformats.org/officeDocument/2006/relationships/image" Target="../media/image185.emf"/><Relationship Id="rId86" Type="http://schemas.openxmlformats.org/officeDocument/2006/relationships/image" Target="../media/image190.emf"/><Relationship Id="rId94" Type="http://schemas.openxmlformats.org/officeDocument/2006/relationships/image" Target="../media/image198.emf"/><Relationship Id="rId99" Type="http://schemas.openxmlformats.org/officeDocument/2006/relationships/image" Target="../media/image203.emf"/><Relationship Id="rId101" Type="http://schemas.openxmlformats.org/officeDocument/2006/relationships/image" Target="../media/image205.emf"/><Relationship Id="rId122" Type="http://schemas.openxmlformats.org/officeDocument/2006/relationships/image" Target="../media/image226.emf"/><Relationship Id="rId130" Type="http://schemas.openxmlformats.org/officeDocument/2006/relationships/image" Target="../media/image234.emf"/><Relationship Id="rId135" Type="http://schemas.openxmlformats.org/officeDocument/2006/relationships/image" Target="../media/image239.emf"/><Relationship Id="rId143" Type="http://schemas.openxmlformats.org/officeDocument/2006/relationships/image" Target="../media/image247.emf"/><Relationship Id="rId148" Type="http://schemas.openxmlformats.org/officeDocument/2006/relationships/image" Target="../media/image252.emf"/><Relationship Id="rId151" Type="http://schemas.openxmlformats.org/officeDocument/2006/relationships/image" Target="../media/image255.emf"/><Relationship Id="rId156" Type="http://schemas.openxmlformats.org/officeDocument/2006/relationships/image" Target="../media/image260.emf"/><Relationship Id="rId4" Type="http://schemas.openxmlformats.org/officeDocument/2006/relationships/image" Target="../media/image108.emf"/><Relationship Id="rId9" Type="http://schemas.openxmlformats.org/officeDocument/2006/relationships/image" Target="../media/image113.emf"/><Relationship Id="rId13" Type="http://schemas.openxmlformats.org/officeDocument/2006/relationships/image" Target="../media/image117.emf"/><Relationship Id="rId18" Type="http://schemas.openxmlformats.org/officeDocument/2006/relationships/image" Target="../media/image122.emf"/><Relationship Id="rId39" Type="http://schemas.openxmlformats.org/officeDocument/2006/relationships/image" Target="../media/image143.emf"/><Relationship Id="rId109" Type="http://schemas.openxmlformats.org/officeDocument/2006/relationships/image" Target="../media/image213.emf"/><Relationship Id="rId34" Type="http://schemas.openxmlformats.org/officeDocument/2006/relationships/image" Target="../media/image138.emf"/><Relationship Id="rId50" Type="http://schemas.openxmlformats.org/officeDocument/2006/relationships/image" Target="../media/image154.emf"/><Relationship Id="rId55" Type="http://schemas.openxmlformats.org/officeDocument/2006/relationships/image" Target="../media/image159.emf"/><Relationship Id="rId76" Type="http://schemas.openxmlformats.org/officeDocument/2006/relationships/image" Target="../media/image180.emf"/><Relationship Id="rId97" Type="http://schemas.openxmlformats.org/officeDocument/2006/relationships/image" Target="../media/image201.emf"/><Relationship Id="rId104" Type="http://schemas.openxmlformats.org/officeDocument/2006/relationships/image" Target="../media/image208.emf"/><Relationship Id="rId120" Type="http://schemas.openxmlformats.org/officeDocument/2006/relationships/image" Target="../media/image224.emf"/><Relationship Id="rId125" Type="http://schemas.openxmlformats.org/officeDocument/2006/relationships/image" Target="../media/image229.emf"/><Relationship Id="rId141" Type="http://schemas.openxmlformats.org/officeDocument/2006/relationships/image" Target="../media/image245.emf"/><Relationship Id="rId146" Type="http://schemas.openxmlformats.org/officeDocument/2006/relationships/image" Target="../media/image250.emf"/><Relationship Id="rId7" Type="http://schemas.openxmlformats.org/officeDocument/2006/relationships/image" Target="../media/image111.emf"/><Relationship Id="rId71" Type="http://schemas.openxmlformats.org/officeDocument/2006/relationships/image" Target="../media/image175.emf"/><Relationship Id="rId92" Type="http://schemas.openxmlformats.org/officeDocument/2006/relationships/image" Target="../media/image196.emf"/><Relationship Id="rId162" Type="http://schemas.openxmlformats.org/officeDocument/2006/relationships/image" Target="../media/image266.emf"/><Relationship Id="rId2" Type="http://schemas.openxmlformats.org/officeDocument/2006/relationships/image" Target="../media/image106.emf"/><Relationship Id="rId29" Type="http://schemas.openxmlformats.org/officeDocument/2006/relationships/image" Target="../media/image133.emf"/><Relationship Id="rId24" Type="http://schemas.openxmlformats.org/officeDocument/2006/relationships/image" Target="../media/image128.emf"/><Relationship Id="rId40" Type="http://schemas.openxmlformats.org/officeDocument/2006/relationships/image" Target="../media/image144.emf"/><Relationship Id="rId45" Type="http://schemas.openxmlformats.org/officeDocument/2006/relationships/image" Target="../media/image149.emf"/><Relationship Id="rId66" Type="http://schemas.openxmlformats.org/officeDocument/2006/relationships/image" Target="../media/image170.emf"/><Relationship Id="rId87" Type="http://schemas.openxmlformats.org/officeDocument/2006/relationships/image" Target="../media/image191.emf"/><Relationship Id="rId110" Type="http://schemas.openxmlformats.org/officeDocument/2006/relationships/image" Target="../media/image214.emf"/><Relationship Id="rId115" Type="http://schemas.openxmlformats.org/officeDocument/2006/relationships/image" Target="../media/image219.emf"/><Relationship Id="rId131" Type="http://schemas.openxmlformats.org/officeDocument/2006/relationships/image" Target="../media/image235.emf"/><Relationship Id="rId136" Type="http://schemas.openxmlformats.org/officeDocument/2006/relationships/image" Target="../media/image240.emf"/><Relationship Id="rId157" Type="http://schemas.openxmlformats.org/officeDocument/2006/relationships/image" Target="../media/image261.emf"/><Relationship Id="rId61" Type="http://schemas.openxmlformats.org/officeDocument/2006/relationships/image" Target="../media/image165.emf"/><Relationship Id="rId82" Type="http://schemas.openxmlformats.org/officeDocument/2006/relationships/image" Target="../media/image186.emf"/><Relationship Id="rId152" Type="http://schemas.openxmlformats.org/officeDocument/2006/relationships/image" Target="../media/image256.emf"/><Relationship Id="rId19" Type="http://schemas.openxmlformats.org/officeDocument/2006/relationships/image" Target="../media/image123.emf"/><Relationship Id="rId14" Type="http://schemas.openxmlformats.org/officeDocument/2006/relationships/image" Target="../media/image118.emf"/><Relationship Id="rId30" Type="http://schemas.openxmlformats.org/officeDocument/2006/relationships/image" Target="../media/image134.emf"/><Relationship Id="rId35" Type="http://schemas.openxmlformats.org/officeDocument/2006/relationships/image" Target="../media/image139.emf"/><Relationship Id="rId56" Type="http://schemas.openxmlformats.org/officeDocument/2006/relationships/image" Target="../media/image160.emf"/><Relationship Id="rId77" Type="http://schemas.openxmlformats.org/officeDocument/2006/relationships/image" Target="../media/image181.emf"/><Relationship Id="rId100" Type="http://schemas.openxmlformats.org/officeDocument/2006/relationships/image" Target="../media/image204.emf"/><Relationship Id="rId105" Type="http://schemas.openxmlformats.org/officeDocument/2006/relationships/image" Target="../media/image209.emf"/><Relationship Id="rId126" Type="http://schemas.openxmlformats.org/officeDocument/2006/relationships/image" Target="../media/image230.emf"/><Relationship Id="rId147" Type="http://schemas.openxmlformats.org/officeDocument/2006/relationships/image" Target="../media/image251.emf"/><Relationship Id="rId8" Type="http://schemas.openxmlformats.org/officeDocument/2006/relationships/image" Target="../media/image112.emf"/><Relationship Id="rId51" Type="http://schemas.openxmlformats.org/officeDocument/2006/relationships/image" Target="../media/image155.emf"/><Relationship Id="rId72" Type="http://schemas.openxmlformats.org/officeDocument/2006/relationships/image" Target="../media/image176.emf"/><Relationship Id="rId93" Type="http://schemas.openxmlformats.org/officeDocument/2006/relationships/image" Target="../media/image197.emf"/><Relationship Id="rId98" Type="http://schemas.openxmlformats.org/officeDocument/2006/relationships/image" Target="../media/image202.emf"/><Relationship Id="rId121" Type="http://schemas.openxmlformats.org/officeDocument/2006/relationships/image" Target="../media/image225.emf"/><Relationship Id="rId142" Type="http://schemas.openxmlformats.org/officeDocument/2006/relationships/image" Target="../media/image246.emf"/><Relationship Id="rId3" Type="http://schemas.openxmlformats.org/officeDocument/2006/relationships/image" Target="../media/image107.emf"/><Relationship Id="rId25" Type="http://schemas.openxmlformats.org/officeDocument/2006/relationships/image" Target="../media/image129.emf"/><Relationship Id="rId46" Type="http://schemas.openxmlformats.org/officeDocument/2006/relationships/image" Target="../media/image150.emf"/><Relationship Id="rId67" Type="http://schemas.openxmlformats.org/officeDocument/2006/relationships/image" Target="../media/image171.emf"/><Relationship Id="rId116" Type="http://schemas.openxmlformats.org/officeDocument/2006/relationships/image" Target="../media/image220.emf"/><Relationship Id="rId137" Type="http://schemas.openxmlformats.org/officeDocument/2006/relationships/image" Target="../media/image241.emf"/><Relationship Id="rId158" Type="http://schemas.openxmlformats.org/officeDocument/2006/relationships/image" Target="../media/image262.emf"/></Relationships>
</file>

<file path=ppt/drawings/_rels/vmlDrawing3.vml.rels><?xml version="1.0" encoding="UTF-8" standalone="yes"?>
<Relationships xmlns="http://schemas.openxmlformats.org/package/2006/relationships"><Relationship Id="rId13" Type="http://schemas.openxmlformats.org/officeDocument/2006/relationships/image" Target="../media/image283.emf"/><Relationship Id="rId18" Type="http://schemas.openxmlformats.org/officeDocument/2006/relationships/image" Target="../media/image288.emf"/><Relationship Id="rId26" Type="http://schemas.openxmlformats.org/officeDocument/2006/relationships/image" Target="../media/image296.emf"/><Relationship Id="rId39" Type="http://schemas.openxmlformats.org/officeDocument/2006/relationships/image" Target="../media/image309.emf"/><Relationship Id="rId21" Type="http://schemas.openxmlformats.org/officeDocument/2006/relationships/image" Target="../media/image291.emf"/><Relationship Id="rId34" Type="http://schemas.openxmlformats.org/officeDocument/2006/relationships/image" Target="../media/image304.emf"/><Relationship Id="rId42" Type="http://schemas.openxmlformats.org/officeDocument/2006/relationships/image" Target="../media/image312.emf"/><Relationship Id="rId47" Type="http://schemas.openxmlformats.org/officeDocument/2006/relationships/image" Target="../media/image317.emf"/><Relationship Id="rId50" Type="http://schemas.openxmlformats.org/officeDocument/2006/relationships/image" Target="../media/image320.emf"/><Relationship Id="rId55" Type="http://schemas.openxmlformats.org/officeDocument/2006/relationships/image" Target="../media/image325.emf"/><Relationship Id="rId63" Type="http://schemas.openxmlformats.org/officeDocument/2006/relationships/image" Target="../media/image333.emf"/><Relationship Id="rId68" Type="http://schemas.openxmlformats.org/officeDocument/2006/relationships/image" Target="../media/image338.emf"/><Relationship Id="rId7" Type="http://schemas.openxmlformats.org/officeDocument/2006/relationships/image" Target="../media/image277.emf"/><Relationship Id="rId71" Type="http://schemas.openxmlformats.org/officeDocument/2006/relationships/image" Target="../media/image341.emf"/><Relationship Id="rId2" Type="http://schemas.openxmlformats.org/officeDocument/2006/relationships/image" Target="../media/image272.emf"/><Relationship Id="rId16" Type="http://schemas.openxmlformats.org/officeDocument/2006/relationships/image" Target="../media/image286.emf"/><Relationship Id="rId29" Type="http://schemas.openxmlformats.org/officeDocument/2006/relationships/image" Target="../media/image299.emf"/><Relationship Id="rId1" Type="http://schemas.openxmlformats.org/officeDocument/2006/relationships/image" Target="../media/image271.emf"/><Relationship Id="rId6" Type="http://schemas.openxmlformats.org/officeDocument/2006/relationships/image" Target="../media/image276.emf"/><Relationship Id="rId11" Type="http://schemas.openxmlformats.org/officeDocument/2006/relationships/image" Target="../media/image281.emf"/><Relationship Id="rId24" Type="http://schemas.openxmlformats.org/officeDocument/2006/relationships/image" Target="../media/image294.emf"/><Relationship Id="rId32" Type="http://schemas.openxmlformats.org/officeDocument/2006/relationships/image" Target="../media/image302.emf"/><Relationship Id="rId37" Type="http://schemas.openxmlformats.org/officeDocument/2006/relationships/image" Target="../media/image307.emf"/><Relationship Id="rId40" Type="http://schemas.openxmlformats.org/officeDocument/2006/relationships/image" Target="../media/image310.emf"/><Relationship Id="rId45" Type="http://schemas.openxmlformats.org/officeDocument/2006/relationships/image" Target="../media/image315.emf"/><Relationship Id="rId53" Type="http://schemas.openxmlformats.org/officeDocument/2006/relationships/image" Target="../media/image323.emf"/><Relationship Id="rId58" Type="http://schemas.openxmlformats.org/officeDocument/2006/relationships/image" Target="../media/image328.emf"/><Relationship Id="rId66" Type="http://schemas.openxmlformats.org/officeDocument/2006/relationships/image" Target="../media/image336.emf"/><Relationship Id="rId5" Type="http://schemas.openxmlformats.org/officeDocument/2006/relationships/image" Target="../media/image275.emf"/><Relationship Id="rId15" Type="http://schemas.openxmlformats.org/officeDocument/2006/relationships/image" Target="../media/image285.emf"/><Relationship Id="rId23" Type="http://schemas.openxmlformats.org/officeDocument/2006/relationships/image" Target="../media/image293.emf"/><Relationship Id="rId28" Type="http://schemas.openxmlformats.org/officeDocument/2006/relationships/image" Target="../media/image298.emf"/><Relationship Id="rId36" Type="http://schemas.openxmlformats.org/officeDocument/2006/relationships/image" Target="../media/image306.emf"/><Relationship Id="rId49" Type="http://schemas.openxmlformats.org/officeDocument/2006/relationships/image" Target="../media/image319.emf"/><Relationship Id="rId57" Type="http://schemas.openxmlformats.org/officeDocument/2006/relationships/image" Target="../media/image327.emf"/><Relationship Id="rId61" Type="http://schemas.openxmlformats.org/officeDocument/2006/relationships/image" Target="../media/image331.emf"/><Relationship Id="rId10" Type="http://schemas.openxmlformats.org/officeDocument/2006/relationships/image" Target="../media/image280.emf"/><Relationship Id="rId19" Type="http://schemas.openxmlformats.org/officeDocument/2006/relationships/image" Target="../media/image289.emf"/><Relationship Id="rId31" Type="http://schemas.openxmlformats.org/officeDocument/2006/relationships/image" Target="../media/image301.emf"/><Relationship Id="rId44" Type="http://schemas.openxmlformats.org/officeDocument/2006/relationships/image" Target="../media/image314.emf"/><Relationship Id="rId52" Type="http://schemas.openxmlformats.org/officeDocument/2006/relationships/image" Target="../media/image322.emf"/><Relationship Id="rId60" Type="http://schemas.openxmlformats.org/officeDocument/2006/relationships/image" Target="../media/image330.emf"/><Relationship Id="rId65" Type="http://schemas.openxmlformats.org/officeDocument/2006/relationships/image" Target="../media/image335.emf"/><Relationship Id="rId4" Type="http://schemas.openxmlformats.org/officeDocument/2006/relationships/image" Target="../media/image274.emf"/><Relationship Id="rId9" Type="http://schemas.openxmlformats.org/officeDocument/2006/relationships/image" Target="../media/image279.emf"/><Relationship Id="rId14" Type="http://schemas.openxmlformats.org/officeDocument/2006/relationships/image" Target="../media/image284.emf"/><Relationship Id="rId22" Type="http://schemas.openxmlformats.org/officeDocument/2006/relationships/image" Target="../media/image292.emf"/><Relationship Id="rId27" Type="http://schemas.openxmlformats.org/officeDocument/2006/relationships/image" Target="../media/image297.emf"/><Relationship Id="rId30" Type="http://schemas.openxmlformats.org/officeDocument/2006/relationships/image" Target="../media/image300.emf"/><Relationship Id="rId35" Type="http://schemas.openxmlformats.org/officeDocument/2006/relationships/image" Target="../media/image305.emf"/><Relationship Id="rId43" Type="http://schemas.openxmlformats.org/officeDocument/2006/relationships/image" Target="../media/image313.emf"/><Relationship Id="rId48" Type="http://schemas.openxmlformats.org/officeDocument/2006/relationships/image" Target="../media/image318.emf"/><Relationship Id="rId56" Type="http://schemas.openxmlformats.org/officeDocument/2006/relationships/image" Target="../media/image326.emf"/><Relationship Id="rId64" Type="http://schemas.openxmlformats.org/officeDocument/2006/relationships/image" Target="../media/image334.emf"/><Relationship Id="rId69" Type="http://schemas.openxmlformats.org/officeDocument/2006/relationships/image" Target="../media/image339.emf"/><Relationship Id="rId8" Type="http://schemas.openxmlformats.org/officeDocument/2006/relationships/image" Target="../media/image278.emf"/><Relationship Id="rId51" Type="http://schemas.openxmlformats.org/officeDocument/2006/relationships/image" Target="../media/image321.emf"/><Relationship Id="rId72" Type="http://schemas.openxmlformats.org/officeDocument/2006/relationships/image" Target="../media/image342.emf"/><Relationship Id="rId3" Type="http://schemas.openxmlformats.org/officeDocument/2006/relationships/image" Target="../media/image273.emf"/><Relationship Id="rId12" Type="http://schemas.openxmlformats.org/officeDocument/2006/relationships/image" Target="../media/image282.emf"/><Relationship Id="rId17" Type="http://schemas.openxmlformats.org/officeDocument/2006/relationships/image" Target="../media/image287.emf"/><Relationship Id="rId25" Type="http://schemas.openxmlformats.org/officeDocument/2006/relationships/image" Target="../media/image295.emf"/><Relationship Id="rId33" Type="http://schemas.openxmlformats.org/officeDocument/2006/relationships/image" Target="../media/image303.emf"/><Relationship Id="rId38" Type="http://schemas.openxmlformats.org/officeDocument/2006/relationships/image" Target="../media/image308.emf"/><Relationship Id="rId46" Type="http://schemas.openxmlformats.org/officeDocument/2006/relationships/image" Target="../media/image316.emf"/><Relationship Id="rId59" Type="http://schemas.openxmlformats.org/officeDocument/2006/relationships/image" Target="../media/image329.emf"/><Relationship Id="rId67" Type="http://schemas.openxmlformats.org/officeDocument/2006/relationships/image" Target="../media/image337.emf"/><Relationship Id="rId20" Type="http://schemas.openxmlformats.org/officeDocument/2006/relationships/image" Target="../media/image290.emf"/><Relationship Id="rId41" Type="http://schemas.openxmlformats.org/officeDocument/2006/relationships/image" Target="../media/image311.emf"/><Relationship Id="rId54" Type="http://schemas.openxmlformats.org/officeDocument/2006/relationships/image" Target="../media/image324.emf"/><Relationship Id="rId62" Type="http://schemas.openxmlformats.org/officeDocument/2006/relationships/image" Target="../media/image332.emf"/><Relationship Id="rId70" Type="http://schemas.openxmlformats.org/officeDocument/2006/relationships/image" Target="../media/image340.emf"/></Relationships>
</file>

<file path=ppt/drawings/_rels/vmlDrawing4.vml.rels><?xml version="1.0" encoding="UTF-8" standalone="yes"?>
<Relationships xmlns="http://schemas.openxmlformats.org/package/2006/relationships"><Relationship Id="rId26" Type="http://schemas.openxmlformats.org/officeDocument/2006/relationships/image" Target="../media/image372.emf"/><Relationship Id="rId21" Type="http://schemas.openxmlformats.org/officeDocument/2006/relationships/image" Target="../media/image367.emf"/><Relationship Id="rId42" Type="http://schemas.openxmlformats.org/officeDocument/2006/relationships/image" Target="../media/image388.emf"/><Relationship Id="rId47" Type="http://schemas.openxmlformats.org/officeDocument/2006/relationships/image" Target="../media/image393.emf"/><Relationship Id="rId63" Type="http://schemas.openxmlformats.org/officeDocument/2006/relationships/image" Target="../media/image409.emf"/><Relationship Id="rId68" Type="http://schemas.openxmlformats.org/officeDocument/2006/relationships/image" Target="../media/image414.emf"/><Relationship Id="rId84" Type="http://schemas.openxmlformats.org/officeDocument/2006/relationships/image" Target="../media/image430.emf"/><Relationship Id="rId89" Type="http://schemas.openxmlformats.org/officeDocument/2006/relationships/image" Target="../media/image435.emf"/><Relationship Id="rId7" Type="http://schemas.openxmlformats.org/officeDocument/2006/relationships/image" Target="../media/image353.emf"/><Relationship Id="rId71" Type="http://schemas.openxmlformats.org/officeDocument/2006/relationships/image" Target="../media/image417.emf"/><Relationship Id="rId92" Type="http://schemas.openxmlformats.org/officeDocument/2006/relationships/image" Target="../media/image438.emf"/><Relationship Id="rId2" Type="http://schemas.openxmlformats.org/officeDocument/2006/relationships/image" Target="../media/image348.emf"/><Relationship Id="rId16" Type="http://schemas.openxmlformats.org/officeDocument/2006/relationships/image" Target="../media/image362.emf"/><Relationship Id="rId29" Type="http://schemas.openxmlformats.org/officeDocument/2006/relationships/image" Target="../media/image375.emf"/><Relationship Id="rId107" Type="http://schemas.openxmlformats.org/officeDocument/2006/relationships/image" Target="../media/image453.emf"/><Relationship Id="rId11" Type="http://schemas.openxmlformats.org/officeDocument/2006/relationships/image" Target="../media/image357.emf"/><Relationship Id="rId24" Type="http://schemas.openxmlformats.org/officeDocument/2006/relationships/image" Target="../media/image370.emf"/><Relationship Id="rId32" Type="http://schemas.openxmlformats.org/officeDocument/2006/relationships/image" Target="../media/image378.emf"/><Relationship Id="rId37" Type="http://schemas.openxmlformats.org/officeDocument/2006/relationships/image" Target="../media/image383.emf"/><Relationship Id="rId40" Type="http://schemas.openxmlformats.org/officeDocument/2006/relationships/image" Target="../media/image386.emf"/><Relationship Id="rId45" Type="http://schemas.openxmlformats.org/officeDocument/2006/relationships/image" Target="../media/image391.emf"/><Relationship Id="rId53" Type="http://schemas.openxmlformats.org/officeDocument/2006/relationships/image" Target="../media/image399.emf"/><Relationship Id="rId58" Type="http://schemas.openxmlformats.org/officeDocument/2006/relationships/image" Target="../media/image404.emf"/><Relationship Id="rId66" Type="http://schemas.openxmlformats.org/officeDocument/2006/relationships/image" Target="../media/image412.emf"/><Relationship Id="rId74" Type="http://schemas.openxmlformats.org/officeDocument/2006/relationships/image" Target="../media/image420.emf"/><Relationship Id="rId79" Type="http://schemas.openxmlformats.org/officeDocument/2006/relationships/image" Target="../media/image425.emf"/><Relationship Id="rId87" Type="http://schemas.openxmlformats.org/officeDocument/2006/relationships/image" Target="../media/image433.emf"/><Relationship Id="rId102" Type="http://schemas.openxmlformats.org/officeDocument/2006/relationships/image" Target="../media/image448.emf"/><Relationship Id="rId5" Type="http://schemas.openxmlformats.org/officeDocument/2006/relationships/image" Target="../media/image351.emf"/><Relationship Id="rId61" Type="http://schemas.openxmlformats.org/officeDocument/2006/relationships/image" Target="../media/image407.emf"/><Relationship Id="rId82" Type="http://schemas.openxmlformats.org/officeDocument/2006/relationships/image" Target="../media/image428.emf"/><Relationship Id="rId90" Type="http://schemas.openxmlformats.org/officeDocument/2006/relationships/image" Target="../media/image436.emf"/><Relationship Id="rId95" Type="http://schemas.openxmlformats.org/officeDocument/2006/relationships/image" Target="../media/image441.emf"/><Relationship Id="rId19" Type="http://schemas.openxmlformats.org/officeDocument/2006/relationships/image" Target="../media/image365.emf"/><Relationship Id="rId14" Type="http://schemas.openxmlformats.org/officeDocument/2006/relationships/image" Target="../media/image360.emf"/><Relationship Id="rId22" Type="http://schemas.openxmlformats.org/officeDocument/2006/relationships/image" Target="../media/image368.emf"/><Relationship Id="rId27" Type="http://schemas.openxmlformats.org/officeDocument/2006/relationships/image" Target="../media/image373.emf"/><Relationship Id="rId30" Type="http://schemas.openxmlformats.org/officeDocument/2006/relationships/image" Target="../media/image376.emf"/><Relationship Id="rId35" Type="http://schemas.openxmlformats.org/officeDocument/2006/relationships/image" Target="../media/image381.emf"/><Relationship Id="rId43" Type="http://schemas.openxmlformats.org/officeDocument/2006/relationships/image" Target="../media/image389.emf"/><Relationship Id="rId48" Type="http://schemas.openxmlformats.org/officeDocument/2006/relationships/image" Target="../media/image394.emf"/><Relationship Id="rId56" Type="http://schemas.openxmlformats.org/officeDocument/2006/relationships/image" Target="../media/image402.emf"/><Relationship Id="rId64" Type="http://schemas.openxmlformats.org/officeDocument/2006/relationships/image" Target="../media/image410.emf"/><Relationship Id="rId69" Type="http://schemas.openxmlformats.org/officeDocument/2006/relationships/image" Target="../media/image415.emf"/><Relationship Id="rId77" Type="http://schemas.openxmlformats.org/officeDocument/2006/relationships/image" Target="../media/image423.emf"/><Relationship Id="rId100" Type="http://schemas.openxmlformats.org/officeDocument/2006/relationships/image" Target="../media/image446.emf"/><Relationship Id="rId105" Type="http://schemas.openxmlformats.org/officeDocument/2006/relationships/image" Target="../media/image451.emf"/><Relationship Id="rId8" Type="http://schemas.openxmlformats.org/officeDocument/2006/relationships/image" Target="../media/image354.emf"/><Relationship Id="rId51" Type="http://schemas.openxmlformats.org/officeDocument/2006/relationships/image" Target="../media/image397.emf"/><Relationship Id="rId72" Type="http://schemas.openxmlformats.org/officeDocument/2006/relationships/image" Target="../media/image418.emf"/><Relationship Id="rId80" Type="http://schemas.openxmlformats.org/officeDocument/2006/relationships/image" Target="../media/image426.emf"/><Relationship Id="rId85" Type="http://schemas.openxmlformats.org/officeDocument/2006/relationships/image" Target="../media/image431.emf"/><Relationship Id="rId93" Type="http://schemas.openxmlformats.org/officeDocument/2006/relationships/image" Target="../media/image439.emf"/><Relationship Id="rId98" Type="http://schemas.openxmlformats.org/officeDocument/2006/relationships/image" Target="../media/image444.emf"/><Relationship Id="rId3" Type="http://schemas.openxmlformats.org/officeDocument/2006/relationships/image" Target="../media/image349.emf"/><Relationship Id="rId12" Type="http://schemas.openxmlformats.org/officeDocument/2006/relationships/image" Target="../media/image358.emf"/><Relationship Id="rId17" Type="http://schemas.openxmlformats.org/officeDocument/2006/relationships/image" Target="../media/image363.emf"/><Relationship Id="rId25" Type="http://schemas.openxmlformats.org/officeDocument/2006/relationships/image" Target="../media/image371.emf"/><Relationship Id="rId33" Type="http://schemas.openxmlformats.org/officeDocument/2006/relationships/image" Target="../media/image379.emf"/><Relationship Id="rId38" Type="http://schemas.openxmlformats.org/officeDocument/2006/relationships/image" Target="../media/image384.emf"/><Relationship Id="rId46" Type="http://schemas.openxmlformats.org/officeDocument/2006/relationships/image" Target="../media/image392.emf"/><Relationship Id="rId59" Type="http://schemas.openxmlformats.org/officeDocument/2006/relationships/image" Target="../media/image405.emf"/><Relationship Id="rId67" Type="http://schemas.openxmlformats.org/officeDocument/2006/relationships/image" Target="../media/image413.emf"/><Relationship Id="rId103" Type="http://schemas.openxmlformats.org/officeDocument/2006/relationships/image" Target="../media/image449.emf"/><Relationship Id="rId108" Type="http://schemas.openxmlformats.org/officeDocument/2006/relationships/image" Target="../media/image454.emf"/><Relationship Id="rId20" Type="http://schemas.openxmlformats.org/officeDocument/2006/relationships/image" Target="../media/image366.emf"/><Relationship Id="rId41" Type="http://schemas.openxmlformats.org/officeDocument/2006/relationships/image" Target="../media/image387.emf"/><Relationship Id="rId54" Type="http://schemas.openxmlformats.org/officeDocument/2006/relationships/image" Target="../media/image400.emf"/><Relationship Id="rId62" Type="http://schemas.openxmlformats.org/officeDocument/2006/relationships/image" Target="../media/image408.emf"/><Relationship Id="rId70" Type="http://schemas.openxmlformats.org/officeDocument/2006/relationships/image" Target="../media/image416.emf"/><Relationship Id="rId75" Type="http://schemas.openxmlformats.org/officeDocument/2006/relationships/image" Target="../media/image421.emf"/><Relationship Id="rId83" Type="http://schemas.openxmlformats.org/officeDocument/2006/relationships/image" Target="../media/image429.emf"/><Relationship Id="rId88" Type="http://schemas.openxmlformats.org/officeDocument/2006/relationships/image" Target="../media/image434.emf"/><Relationship Id="rId91" Type="http://schemas.openxmlformats.org/officeDocument/2006/relationships/image" Target="../media/image437.emf"/><Relationship Id="rId96" Type="http://schemas.openxmlformats.org/officeDocument/2006/relationships/image" Target="../media/image442.emf"/><Relationship Id="rId1" Type="http://schemas.openxmlformats.org/officeDocument/2006/relationships/image" Target="../media/image347.emf"/><Relationship Id="rId6" Type="http://schemas.openxmlformats.org/officeDocument/2006/relationships/image" Target="../media/image352.emf"/><Relationship Id="rId15" Type="http://schemas.openxmlformats.org/officeDocument/2006/relationships/image" Target="../media/image361.emf"/><Relationship Id="rId23" Type="http://schemas.openxmlformats.org/officeDocument/2006/relationships/image" Target="../media/image369.emf"/><Relationship Id="rId28" Type="http://schemas.openxmlformats.org/officeDocument/2006/relationships/image" Target="../media/image374.emf"/><Relationship Id="rId36" Type="http://schemas.openxmlformats.org/officeDocument/2006/relationships/image" Target="../media/image382.emf"/><Relationship Id="rId49" Type="http://schemas.openxmlformats.org/officeDocument/2006/relationships/image" Target="../media/image395.emf"/><Relationship Id="rId57" Type="http://schemas.openxmlformats.org/officeDocument/2006/relationships/image" Target="../media/image403.emf"/><Relationship Id="rId106" Type="http://schemas.openxmlformats.org/officeDocument/2006/relationships/image" Target="../media/image452.emf"/><Relationship Id="rId10" Type="http://schemas.openxmlformats.org/officeDocument/2006/relationships/image" Target="../media/image356.emf"/><Relationship Id="rId31" Type="http://schemas.openxmlformats.org/officeDocument/2006/relationships/image" Target="../media/image377.emf"/><Relationship Id="rId44" Type="http://schemas.openxmlformats.org/officeDocument/2006/relationships/image" Target="../media/image390.emf"/><Relationship Id="rId52" Type="http://schemas.openxmlformats.org/officeDocument/2006/relationships/image" Target="../media/image398.emf"/><Relationship Id="rId60" Type="http://schemas.openxmlformats.org/officeDocument/2006/relationships/image" Target="../media/image406.emf"/><Relationship Id="rId65" Type="http://schemas.openxmlformats.org/officeDocument/2006/relationships/image" Target="../media/image411.emf"/><Relationship Id="rId73" Type="http://schemas.openxmlformats.org/officeDocument/2006/relationships/image" Target="../media/image419.emf"/><Relationship Id="rId78" Type="http://schemas.openxmlformats.org/officeDocument/2006/relationships/image" Target="../media/image424.emf"/><Relationship Id="rId81" Type="http://schemas.openxmlformats.org/officeDocument/2006/relationships/image" Target="../media/image427.emf"/><Relationship Id="rId86" Type="http://schemas.openxmlformats.org/officeDocument/2006/relationships/image" Target="../media/image432.emf"/><Relationship Id="rId94" Type="http://schemas.openxmlformats.org/officeDocument/2006/relationships/image" Target="../media/image440.emf"/><Relationship Id="rId99" Type="http://schemas.openxmlformats.org/officeDocument/2006/relationships/image" Target="../media/image445.emf"/><Relationship Id="rId101" Type="http://schemas.openxmlformats.org/officeDocument/2006/relationships/image" Target="../media/image447.emf"/><Relationship Id="rId4" Type="http://schemas.openxmlformats.org/officeDocument/2006/relationships/image" Target="../media/image350.emf"/><Relationship Id="rId9" Type="http://schemas.openxmlformats.org/officeDocument/2006/relationships/image" Target="../media/image355.emf"/><Relationship Id="rId13" Type="http://schemas.openxmlformats.org/officeDocument/2006/relationships/image" Target="../media/image359.emf"/><Relationship Id="rId18" Type="http://schemas.openxmlformats.org/officeDocument/2006/relationships/image" Target="../media/image364.emf"/><Relationship Id="rId39" Type="http://schemas.openxmlformats.org/officeDocument/2006/relationships/image" Target="../media/image385.emf"/><Relationship Id="rId34" Type="http://schemas.openxmlformats.org/officeDocument/2006/relationships/image" Target="../media/image380.emf"/><Relationship Id="rId50" Type="http://schemas.openxmlformats.org/officeDocument/2006/relationships/image" Target="../media/image396.emf"/><Relationship Id="rId55" Type="http://schemas.openxmlformats.org/officeDocument/2006/relationships/image" Target="../media/image401.emf"/><Relationship Id="rId76" Type="http://schemas.openxmlformats.org/officeDocument/2006/relationships/image" Target="../media/image422.emf"/><Relationship Id="rId97" Type="http://schemas.openxmlformats.org/officeDocument/2006/relationships/image" Target="../media/image443.emf"/><Relationship Id="rId104" Type="http://schemas.openxmlformats.org/officeDocument/2006/relationships/image" Target="../media/image450.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66.emf"/><Relationship Id="rId13" Type="http://schemas.openxmlformats.org/officeDocument/2006/relationships/image" Target="../media/image471.emf"/><Relationship Id="rId18" Type="http://schemas.openxmlformats.org/officeDocument/2006/relationships/image" Target="../media/image476.emf"/><Relationship Id="rId26" Type="http://schemas.openxmlformats.org/officeDocument/2006/relationships/image" Target="../media/image484.emf"/><Relationship Id="rId3" Type="http://schemas.openxmlformats.org/officeDocument/2006/relationships/image" Target="../media/image461.emf"/><Relationship Id="rId21" Type="http://schemas.openxmlformats.org/officeDocument/2006/relationships/image" Target="../media/image479.emf"/><Relationship Id="rId7" Type="http://schemas.openxmlformats.org/officeDocument/2006/relationships/image" Target="../media/image465.emf"/><Relationship Id="rId12" Type="http://schemas.openxmlformats.org/officeDocument/2006/relationships/image" Target="../media/image470.emf"/><Relationship Id="rId17" Type="http://schemas.openxmlformats.org/officeDocument/2006/relationships/image" Target="../media/image475.emf"/><Relationship Id="rId25" Type="http://schemas.openxmlformats.org/officeDocument/2006/relationships/image" Target="../media/image483.emf"/><Relationship Id="rId2" Type="http://schemas.openxmlformats.org/officeDocument/2006/relationships/image" Target="../media/image460.emf"/><Relationship Id="rId16" Type="http://schemas.openxmlformats.org/officeDocument/2006/relationships/image" Target="../media/image474.emf"/><Relationship Id="rId20" Type="http://schemas.openxmlformats.org/officeDocument/2006/relationships/image" Target="../media/image478.emf"/><Relationship Id="rId1" Type="http://schemas.openxmlformats.org/officeDocument/2006/relationships/image" Target="../media/image459.emf"/><Relationship Id="rId6" Type="http://schemas.openxmlformats.org/officeDocument/2006/relationships/image" Target="../media/image464.emf"/><Relationship Id="rId11" Type="http://schemas.openxmlformats.org/officeDocument/2006/relationships/image" Target="../media/image469.emf"/><Relationship Id="rId24" Type="http://schemas.openxmlformats.org/officeDocument/2006/relationships/image" Target="../media/image482.emf"/><Relationship Id="rId5" Type="http://schemas.openxmlformats.org/officeDocument/2006/relationships/image" Target="../media/image463.emf"/><Relationship Id="rId15" Type="http://schemas.openxmlformats.org/officeDocument/2006/relationships/image" Target="../media/image473.emf"/><Relationship Id="rId23" Type="http://schemas.openxmlformats.org/officeDocument/2006/relationships/image" Target="../media/image481.emf"/><Relationship Id="rId28" Type="http://schemas.openxmlformats.org/officeDocument/2006/relationships/image" Target="../media/image486.emf"/><Relationship Id="rId10" Type="http://schemas.openxmlformats.org/officeDocument/2006/relationships/image" Target="../media/image468.emf"/><Relationship Id="rId19" Type="http://schemas.openxmlformats.org/officeDocument/2006/relationships/image" Target="../media/image477.emf"/><Relationship Id="rId4" Type="http://schemas.openxmlformats.org/officeDocument/2006/relationships/image" Target="../media/image462.emf"/><Relationship Id="rId9" Type="http://schemas.openxmlformats.org/officeDocument/2006/relationships/image" Target="../media/image467.emf"/><Relationship Id="rId14" Type="http://schemas.openxmlformats.org/officeDocument/2006/relationships/image" Target="../media/image472.emf"/><Relationship Id="rId22" Type="http://schemas.openxmlformats.org/officeDocument/2006/relationships/image" Target="../media/image480.emf"/><Relationship Id="rId27" Type="http://schemas.openxmlformats.org/officeDocument/2006/relationships/image" Target="../media/image485.emf"/></Relationships>
</file>

<file path=ppt/drawings/_rels/vmlDrawing6.vml.rels><?xml version="1.0" encoding="UTF-8" standalone="yes"?>
<Relationships xmlns="http://schemas.openxmlformats.org/package/2006/relationships"><Relationship Id="rId13" Type="http://schemas.openxmlformats.org/officeDocument/2006/relationships/image" Target="../media/image500.emf"/><Relationship Id="rId18" Type="http://schemas.openxmlformats.org/officeDocument/2006/relationships/image" Target="../media/image505.emf"/><Relationship Id="rId26" Type="http://schemas.openxmlformats.org/officeDocument/2006/relationships/image" Target="../media/image513.emf"/><Relationship Id="rId39" Type="http://schemas.openxmlformats.org/officeDocument/2006/relationships/image" Target="../media/image526.emf"/><Relationship Id="rId21" Type="http://schemas.openxmlformats.org/officeDocument/2006/relationships/image" Target="../media/image508.emf"/><Relationship Id="rId34" Type="http://schemas.openxmlformats.org/officeDocument/2006/relationships/image" Target="../media/image521.emf"/><Relationship Id="rId42" Type="http://schemas.openxmlformats.org/officeDocument/2006/relationships/image" Target="../media/image529.emf"/><Relationship Id="rId47" Type="http://schemas.openxmlformats.org/officeDocument/2006/relationships/image" Target="../media/image534.emf"/><Relationship Id="rId50" Type="http://schemas.openxmlformats.org/officeDocument/2006/relationships/image" Target="../media/image537.emf"/><Relationship Id="rId55" Type="http://schemas.openxmlformats.org/officeDocument/2006/relationships/image" Target="../media/image542.emf"/><Relationship Id="rId63" Type="http://schemas.openxmlformats.org/officeDocument/2006/relationships/image" Target="../media/image550.emf"/><Relationship Id="rId68" Type="http://schemas.openxmlformats.org/officeDocument/2006/relationships/image" Target="../media/image555.emf"/><Relationship Id="rId7" Type="http://schemas.openxmlformats.org/officeDocument/2006/relationships/image" Target="../media/image494.emf"/><Relationship Id="rId71" Type="http://schemas.openxmlformats.org/officeDocument/2006/relationships/image" Target="../media/image558.emf"/><Relationship Id="rId2" Type="http://schemas.openxmlformats.org/officeDocument/2006/relationships/image" Target="../media/image489.emf"/><Relationship Id="rId16" Type="http://schemas.openxmlformats.org/officeDocument/2006/relationships/image" Target="../media/image503.emf"/><Relationship Id="rId29" Type="http://schemas.openxmlformats.org/officeDocument/2006/relationships/image" Target="../media/image516.emf"/><Relationship Id="rId11" Type="http://schemas.openxmlformats.org/officeDocument/2006/relationships/image" Target="../media/image498.emf"/><Relationship Id="rId24" Type="http://schemas.openxmlformats.org/officeDocument/2006/relationships/image" Target="../media/image511.emf"/><Relationship Id="rId32" Type="http://schemas.openxmlformats.org/officeDocument/2006/relationships/image" Target="../media/image519.emf"/><Relationship Id="rId37" Type="http://schemas.openxmlformats.org/officeDocument/2006/relationships/image" Target="../media/image524.emf"/><Relationship Id="rId40" Type="http://schemas.openxmlformats.org/officeDocument/2006/relationships/image" Target="../media/image527.emf"/><Relationship Id="rId45" Type="http://schemas.openxmlformats.org/officeDocument/2006/relationships/image" Target="../media/image532.emf"/><Relationship Id="rId53" Type="http://schemas.openxmlformats.org/officeDocument/2006/relationships/image" Target="../media/image540.emf"/><Relationship Id="rId58" Type="http://schemas.openxmlformats.org/officeDocument/2006/relationships/image" Target="../media/image545.emf"/><Relationship Id="rId66" Type="http://schemas.openxmlformats.org/officeDocument/2006/relationships/image" Target="../media/image553.emf"/><Relationship Id="rId74" Type="http://schemas.openxmlformats.org/officeDocument/2006/relationships/image" Target="../media/image561.emf"/><Relationship Id="rId5" Type="http://schemas.openxmlformats.org/officeDocument/2006/relationships/image" Target="../media/image492.emf"/><Relationship Id="rId15" Type="http://schemas.openxmlformats.org/officeDocument/2006/relationships/image" Target="../media/image502.emf"/><Relationship Id="rId23" Type="http://schemas.openxmlformats.org/officeDocument/2006/relationships/image" Target="../media/image510.emf"/><Relationship Id="rId28" Type="http://schemas.openxmlformats.org/officeDocument/2006/relationships/image" Target="../media/image515.emf"/><Relationship Id="rId36" Type="http://schemas.openxmlformats.org/officeDocument/2006/relationships/image" Target="../media/image523.emf"/><Relationship Id="rId49" Type="http://schemas.openxmlformats.org/officeDocument/2006/relationships/image" Target="../media/image536.emf"/><Relationship Id="rId57" Type="http://schemas.openxmlformats.org/officeDocument/2006/relationships/image" Target="../media/image544.emf"/><Relationship Id="rId61" Type="http://schemas.openxmlformats.org/officeDocument/2006/relationships/image" Target="../media/image548.emf"/><Relationship Id="rId10" Type="http://schemas.openxmlformats.org/officeDocument/2006/relationships/image" Target="../media/image497.emf"/><Relationship Id="rId19" Type="http://schemas.openxmlformats.org/officeDocument/2006/relationships/image" Target="../media/image506.emf"/><Relationship Id="rId31" Type="http://schemas.openxmlformats.org/officeDocument/2006/relationships/image" Target="../media/image518.emf"/><Relationship Id="rId44" Type="http://schemas.openxmlformats.org/officeDocument/2006/relationships/image" Target="../media/image531.emf"/><Relationship Id="rId52" Type="http://schemas.openxmlformats.org/officeDocument/2006/relationships/image" Target="../media/image539.emf"/><Relationship Id="rId60" Type="http://schemas.openxmlformats.org/officeDocument/2006/relationships/image" Target="../media/image547.emf"/><Relationship Id="rId65" Type="http://schemas.openxmlformats.org/officeDocument/2006/relationships/image" Target="../media/image552.emf"/><Relationship Id="rId73" Type="http://schemas.openxmlformats.org/officeDocument/2006/relationships/image" Target="../media/image560.emf"/><Relationship Id="rId4" Type="http://schemas.openxmlformats.org/officeDocument/2006/relationships/image" Target="../media/image491.emf"/><Relationship Id="rId9" Type="http://schemas.openxmlformats.org/officeDocument/2006/relationships/image" Target="../media/image496.emf"/><Relationship Id="rId14" Type="http://schemas.openxmlformats.org/officeDocument/2006/relationships/image" Target="../media/image501.emf"/><Relationship Id="rId22" Type="http://schemas.openxmlformats.org/officeDocument/2006/relationships/image" Target="../media/image509.emf"/><Relationship Id="rId27" Type="http://schemas.openxmlformats.org/officeDocument/2006/relationships/image" Target="../media/image514.emf"/><Relationship Id="rId30" Type="http://schemas.openxmlformats.org/officeDocument/2006/relationships/image" Target="../media/image517.emf"/><Relationship Id="rId35" Type="http://schemas.openxmlformats.org/officeDocument/2006/relationships/image" Target="../media/image522.emf"/><Relationship Id="rId43" Type="http://schemas.openxmlformats.org/officeDocument/2006/relationships/image" Target="../media/image530.emf"/><Relationship Id="rId48" Type="http://schemas.openxmlformats.org/officeDocument/2006/relationships/image" Target="../media/image535.emf"/><Relationship Id="rId56" Type="http://schemas.openxmlformats.org/officeDocument/2006/relationships/image" Target="../media/image543.emf"/><Relationship Id="rId64" Type="http://schemas.openxmlformats.org/officeDocument/2006/relationships/image" Target="../media/image551.emf"/><Relationship Id="rId69" Type="http://schemas.openxmlformats.org/officeDocument/2006/relationships/image" Target="../media/image556.emf"/><Relationship Id="rId8" Type="http://schemas.openxmlformats.org/officeDocument/2006/relationships/image" Target="../media/image495.emf"/><Relationship Id="rId51" Type="http://schemas.openxmlformats.org/officeDocument/2006/relationships/image" Target="../media/image538.emf"/><Relationship Id="rId72" Type="http://schemas.openxmlformats.org/officeDocument/2006/relationships/image" Target="../media/image559.emf"/><Relationship Id="rId3" Type="http://schemas.openxmlformats.org/officeDocument/2006/relationships/image" Target="../media/image490.emf"/><Relationship Id="rId12" Type="http://schemas.openxmlformats.org/officeDocument/2006/relationships/image" Target="../media/image499.emf"/><Relationship Id="rId17" Type="http://schemas.openxmlformats.org/officeDocument/2006/relationships/image" Target="../media/image504.emf"/><Relationship Id="rId25" Type="http://schemas.openxmlformats.org/officeDocument/2006/relationships/image" Target="../media/image512.emf"/><Relationship Id="rId33" Type="http://schemas.openxmlformats.org/officeDocument/2006/relationships/image" Target="../media/image520.emf"/><Relationship Id="rId38" Type="http://schemas.openxmlformats.org/officeDocument/2006/relationships/image" Target="../media/image525.emf"/><Relationship Id="rId46" Type="http://schemas.openxmlformats.org/officeDocument/2006/relationships/image" Target="../media/image533.emf"/><Relationship Id="rId59" Type="http://schemas.openxmlformats.org/officeDocument/2006/relationships/image" Target="../media/image546.emf"/><Relationship Id="rId67" Type="http://schemas.openxmlformats.org/officeDocument/2006/relationships/image" Target="../media/image554.emf"/><Relationship Id="rId20" Type="http://schemas.openxmlformats.org/officeDocument/2006/relationships/image" Target="../media/image507.emf"/><Relationship Id="rId41" Type="http://schemas.openxmlformats.org/officeDocument/2006/relationships/image" Target="../media/image528.emf"/><Relationship Id="rId54" Type="http://schemas.openxmlformats.org/officeDocument/2006/relationships/image" Target="../media/image541.emf"/><Relationship Id="rId62" Type="http://schemas.openxmlformats.org/officeDocument/2006/relationships/image" Target="../media/image549.emf"/><Relationship Id="rId70" Type="http://schemas.openxmlformats.org/officeDocument/2006/relationships/image" Target="../media/image557.emf"/><Relationship Id="rId1" Type="http://schemas.openxmlformats.org/officeDocument/2006/relationships/image" Target="../media/image488.emf"/><Relationship Id="rId6" Type="http://schemas.openxmlformats.org/officeDocument/2006/relationships/image" Target="../media/image493.emf"/></Relationships>
</file>

<file path=ppt/drawings/_rels/vmlDrawing7.vml.rels><?xml version="1.0" encoding="UTF-8" standalone="yes"?>
<Relationships xmlns="http://schemas.openxmlformats.org/package/2006/relationships"><Relationship Id="rId13" Type="http://schemas.openxmlformats.org/officeDocument/2006/relationships/image" Target="../media/image576.emf"/><Relationship Id="rId18" Type="http://schemas.openxmlformats.org/officeDocument/2006/relationships/image" Target="../media/image581.emf"/><Relationship Id="rId26" Type="http://schemas.openxmlformats.org/officeDocument/2006/relationships/image" Target="../media/image589.emf"/><Relationship Id="rId39" Type="http://schemas.openxmlformats.org/officeDocument/2006/relationships/image" Target="../media/image602.emf"/><Relationship Id="rId21" Type="http://schemas.openxmlformats.org/officeDocument/2006/relationships/image" Target="../media/image584.emf"/><Relationship Id="rId34" Type="http://schemas.openxmlformats.org/officeDocument/2006/relationships/image" Target="../media/image597.emf"/><Relationship Id="rId42" Type="http://schemas.openxmlformats.org/officeDocument/2006/relationships/image" Target="../media/image605.emf"/><Relationship Id="rId47" Type="http://schemas.openxmlformats.org/officeDocument/2006/relationships/image" Target="../media/image610.emf"/><Relationship Id="rId50" Type="http://schemas.openxmlformats.org/officeDocument/2006/relationships/image" Target="../media/image613.emf"/><Relationship Id="rId55" Type="http://schemas.openxmlformats.org/officeDocument/2006/relationships/image" Target="../media/image618.emf"/><Relationship Id="rId7" Type="http://schemas.openxmlformats.org/officeDocument/2006/relationships/image" Target="../media/image570.emf"/><Relationship Id="rId12" Type="http://schemas.openxmlformats.org/officeDocument/2006/relationships/image" Target="../media/image575.emf"/><Relationship Id="rId17" Type="http://schemas.openxmlformats.org/officeDocument/2006/relationships/image" Target="../media/image580.emf"/><Relationship Id="rId25" Type="http://schemas.openxmlformats.org/officeDocument/2006/relationships/image" Target="../media/image588.emf"/><Relationship Id="rId33" Type="http://schemas.openxmlformats.org/officeDocument/2006/relationships/image" Target="../media/image596.emf"/><Relationship Id="rId38" Type="http://schemas.openxmlformats.org/officeDocument/2006/relationships/image" Target="../media/image601.emf"/><Relationship Id="rId46" Type="http://schemas.openxmlformats.org/officeDocument/2006/relationships/image" Target="../media/image609.emf"/><Relationship Id="rId59" Type="http://schemas.openxmlformats.org/officeDocument/2006/relationships/image" Target="../media/image622.emf"/><Relationship Id="rId2" Type="http://schemas.openxmlformats.org/officeDocument/2006/relationships/image" Target="../media/image565.emf"/><Relationship Id="rId16" Type="http://schemas.openxmlformats.org/officeDocument/2006/relationships/image" Target="../media/image579.emf"/><Relationship Id="rId20" Type="http://schemas.openxmlformats.org/officeDocument/2006/relationships/image" Target="../media/image583.emf"/><Relationship Id="rId29" Type="http://schemas.openxmlformats.org/officeDocument/2006/relationships/image" Target="../media/image592.emf"/><Relationship Id="rId41" Type="http://schemas.openxmlformats.org/officeDocument/2006/relationships/image" Target="../media/image604.emf"/><Relationship Id="rId54" Type="http://schemas.openxmlformats.org/officeDocument/2006/relationships/image" Target="../media/image617.emf"/><Relationship Id="rId1" Type="http://schemas.openxmlformats.org/officeDocument/2006/relationships/image" Target="../media/image564.emf"/><Relationship Id="rId6" Type="http://schemas.openxmlformats.org/officeDocument/2006/relationships/image" Target="../media/image569.emf"/><Relationship Id="rId11" Type="http://schemas.openxmlformats.org/officeDocument/2006/relationships/image" Target="../media/image574.emf"/><Relationship Id="rId24" Type="http://schemas.openxmlformats.org/officeDocument/2006/relationships/image" Target="../media/image587.emf"/><Relationship Id="rId32" Type="http://schemas.openxmlformats.org/officeDocument/2006/relationships/image" Target="../media/image595.emf"/><Relationship Id="rId37" Type="http://schemas.openxmlformats.org/officeDocument/2006/relationships/image" Target="../media/image600.emf"/><Relationship Id="rId40" Type="http://schemas.openxmlformats.org/officeDocument/2006/relationships/image" Target="../media/image603.emf"/><Relationship Id="rId45" Type="http://schemas.openxmlformats.org/officeDocument/2006/relationships/image" Target="../media/image608.emf"/><Relationship Id="rId53" Type="http://schemas.openxmlformats.org/officeDocument/2006/relationships/image" Target="../media/image616.emf"/><Relationship Id="rId58" Type="http://schemas.openxmlformats.org/officeDocument/2006/relationships/image" Target="../media/image621.emf"/><Relationship Id="rId5" Type="http://schemas.openxmlformats.org/officeDocument/2006/relationships/image" Target="../media/image568.emf"/><Relationship Id="rId15" Type="http://schemas.openxmlformats.org/officeDocument/2006/relationships/image" Target="../media/image578.emf"/><Relationship Id="rId23" Type="http://schemas.openxmlformats.org/officeDocument/2006/relationships/image" Target="../media/image586.emf"/><Relationship Id="rId28" Type="http://schemas.openxmlformats.org/officeDocument/2006/relationships/image" Target="../media/image591.emf"/><Relationship Id="rId36" Type="http://schemas.openxmlformats.org/officeDocument/2006/relationships/image" Target="../media/image599.emf"/><Relationship Id="rId49" Type="http://schemas.openxmlformats.org/officeDocument/2006/relationships/image" Target="../media/image612.emf"/><Relationship Id="rId57" Type="http://schemas.openxmlformats.org/officeDocument/2006/relationships/image" Target="../media/image620.emf"/><Relationship Id="rId10" Type="http://schemas.openxmlformats.org/officeDocument/2006/relationships/image" Target="../media/image573.emf"/><Relationship Id="rId19" Type="http://schemas.openxmlformats.org/officeDocument/2006/relationships/image" Target="../media/image582.emf"/><Relationship Id="rId31" Type="http://schemas.openxmlformats.org/officeDocument/2006/relationships/image" Target="../media/image594.emf"/><Relationship Id="rId44" Type="http://schemas.openxmlformats.org/officeDocument/2006/relationships/image" Target="../media/image607.emf"/><Relationship Id="rId52" Type="http://schemas.openxmlformats.org/officeDocument/2006/relationships/image" Target="../media/image615.emf"/><Relationship Id="rId60" Type="http://schemas.openxmlformats.org/officeDocument/2006/relationships/image" Target="../media/image623.emf"/><Relationship Id="rId4" Type="http://schemas.openxmlformats.org/officeDocument/2006/relationships/image" Target="../media/image567.emf"/><Relationship Id="rId9" Type="http://schemas.openxmlformats.org/officeDocument/2006/relationships/image" Target="../media/image572.emf"/><Relationship Id="rId14" Type="http://schemas.openxmlformats.org/officeDocument/2006/relationships/image" Target="../media/image577.emf"/><Relationship Id="rId22" Type="http://schemas.openxmlformats.org/officeDocument/2006/relationships/image" Target="../media/image585.emf"/><Relationship Id="rId27" Type="http://schemas.openxmlformats.org/officeDocument/2006/relationships/image" Target="../media/image590.emf"/><Relationship Id="rId30" Type="http://schemas.openxmlformats.org/officeDocument/2006/relationships/image" Target="../media/image593.emf"/><Relationship Id="rId35" Type="http://schemas.openxmlformats.org/officeDocument/2006/relationships/image" Target="../media/image598.emf"/><Relationship Id="rId43" Type="http://schemas.openxmlformats.org/officeDocument/2006/relationships/image" Target="../media/image606.emf"/><Relationship Id="rId48" Type="http://schemas.openxmlformats.org/officeDocument/2006/relationships/image" Target="../media/image611.emf"/><Relationship Id="rId56" Type="http://schemas.openxmlformats.org/officeDocument/2006/relationships/image" Target="../media/image619.emf"/><Relationship Id="rId8" Type="http://schemas.openxmlformats.org/officeDocument/2006/relationships/image" Target="../media/image571.emf"/><Relationship Id="rId51" Type="http://schemas.openxmlformats.org/officeDocument/2006/relationships/image" Target="../media/image614.emf"/><Relationship Id="rId3" Type="http://schemas.openxmlformats.org/officeDocument/2006/relationships/image" Target="../media/image566.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47.emf"/><Relationship Id="rId13" Type="http://schemas.openxmlformats.org/officeDocument/2006/relationships/image" Target="../media/image652.emf"/><Relationship Id="rId18" Type="http://schemas.openxmlformats.org/officeDocument/2006/relationships/image" Target="../media/image657.emf"/><Relationship Id="rId26" Type="http://schemas.openxmlformats.org/officeDocument/2006/relationships/image" Target="../media/image665.emf"/><Relationship Id="rId3" Type="http://schemas.openxmlformats.org/officeDocument/2006/relationships/image" Target="../media/image642.emf"/><Relationship Id="rId21" Type="http://schemas.openxmlformats.org/officeDocument/2006/relationships/image" Target="../media/image660.emf"/><Relationship Id="rId34" Type="http://schemas.openxmlformats.org/officeDocument/2006/relationships/image" Target="../media/image673.emf"/><Relationship Id="rId7" Type="http://schemas.openxmlformats.org/officeDocument/2006/relationships/image" Target="../media/image646.emf"/><Relationship Id="rId12" Type="http://schemas.openxmlformats.org/officeDocument/2006/relationships/image" Target="../media/image651.emf"/><Relationship Id="rId17" Type="http://schemas.openxmlformats.org/officeDocument/2006/relationships/image" Target="../media/image656.emf"/><Relationship Id="rId25" Type="http://schemas.openxmlformats.org/officeDocument/2006/relationships/image" Target="../media/image664.emf"/><Relationship Id="rId33" Type="http://schemas.openxmlformats.org/officeDocument/2006/relationships/image" Target="../media/image672.emf"/><Relationship Id="rId38" Type="http://schemas.openxmlformats.org/officeDocument/2006/relationships/image" Target="../media/image677.emf"/><Relationship Id="rId2" Type="http://schemas.openxmlformats.org/officeDocument/2006/relationships/image" Target="../media/image641.emf"/><Relationship Id="rId16" Type="http://schemas.openxmlformats.org/officeDocument/2006/relationships/image" Target="../media/image655.emf"/><Relationship Id="rId20" Type="http://schemas.openxmlformats.org/officeDocument/2006/relationships/image" Target="../media/image659.emf"/><Relationship Id="rId29" Type="http://schemas.openxmlformats.org/officeDocument/2006/relationships/image" Target="../media/image668.emf"/><Relationship Id="rId1" Type="http://schemas.openxmlformats.org/officeDocument/2006/relationships/image" Target="../media/image640.emf"/><Relationship Id="rId6" Type="http://schemas.openxmlformats.org/officeDocument/2006/relationships/image" Target="../media/image645.emf"/><Relationship Id="rId11" Type="http://schemas.openxmlformats.org/officeDocument/2006/relationships/image" Target="../media/image650.emf"/><Relationship Id="rId24" Type="http://schemas.openxmlformats.org/officeDocument/2006/relationships/image" Target="../media/image663.emf"/><Relationship Id="rId32" Type="http://schemas.openxmlformats.org/officeDocument/2006/relationships/image" Target="../media/image671.emf"/><Relationship Id="rId37" Type="http://schemas.openxmlformats.org/officeDocument/2006/relationships/image" Target="../media/image676.emf"/><Relationship Id="rId5" Type="http://schemas.openxmlformats.org/officeDocument/2006/relationships/image" Target="../media/image644.emf"/><Relationship Id="rId15" Type="http://schemas.openxmlformats.org/officeDocument/2006/relationships/image" Target="../media/image654.emf"/><Relationship Id="rId23" Type="http://schemas.openxmlformats.org/officeDocument/2006/relationships/image" Target="../media/image662.emf"/><Relationship Id="rId28" Type="http://schemas.openxmlformats.org/officeDocument/2006/relationships/image" Target="../media/image667.emf"/><Relationship Id="rId36" Type="http://schemas.openxmlformats.org/officeDocument/2006/relationships/image" Target="../media/image675.emf"/><Relationship Id="rId10" Type="http://schemas.openxmlformats.org/officeDocument/2006/relationships/image" Target="../media/image649.emf"/><Relationship Id="rId19" Type="http://schemas.openxmlformats.org/officeDocument/2006/relationships/image" Target="../media/image658.emf"/><Relationship Id="rId31" Type="http://schemas.openxmlformats.org/officeDocument/2006/relationships/image" Target="../media/image670.emf"/><Relationship Id="rId4" Type="http://schemas.openxmlformats.org/officeDocument/2006/relationships/image" Target="../media/image643.emf"/><Relationship Id="rId9" Type="http://schemas.openxmlformats.org/officeDocument/2006/relationships/image" Target="../media/image648.emf"/><Relationship Id="rId14" Type="http://schemas.openxmlformats.org/officeDocument/2006/relationships/image" Target="../media/image653.emf"/><Relationship Id="rId22" Type="http://schemas.openxmlformats.org/officeDocument/2006/relationships/image" Target="../media/image661.emf"/><Relationship Id="rId27" Type="http://schemas.openxmlformats.org/officeDocument/2006/relationships/image" Target="../media/image666.emf"/><Relationship Id="rId30" Type="http://schemas.openxmlformats.org/officeDocument/2006/relationships/image" Target="../media/image669.emf"/><Relationship Id="rId35" Type="http://schemas.openxmlformats.org/officeDocument/2006/relationships/image" Target="../media/image674.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90.emf"/><Relationship Id="rId3" Type="http://schemas.openxmlformats.org/officeDocument/2006/relationships/image" Target="../media/image685.emf"/><Relationship Id="rId7" Type="http://schemas.openxmlformats.org/officeDocument/2006/relationships/image" Target="../media/image689.emf"/><Relationship Id="rId2" Type="http://schemas.openxmlformats.org/officeDocument/2006/relationships/image" Target="../media/image684.emf"/><Relationship Id="rId1" Type="http://schemas.openxmlformats.org/officeDocument/2006/relationships/image" Target="../media/image683.emf"/><Relationship Id="rId6" Type="http://schemas.openxmlformats.org/officeDocument/2006/relationships/image" Target="../media/image688.emf"/><Relationship Id="rId5" Type="http://schemas.openxmlformats.org/officeDocument/2006/relationships/image" Target="../media/image687.emf"/><Relationship Id="rId10" Type="http://schemas.openxmlformats.org/officeDocument/2006/relationships/image" Target="../media/image692.emf"/><Relationship Id="rId4" Type="http://schemas.openxmlformats.org/officeDocument/2006/relationships/image" Target="../media/image686.emf"/><Relationship Id="rId9" Type="http://schemas.openxmlformats.org/officeDocument/2006/relationships/image" Target="../media/image69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Si může </a:t>
            </a:r>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19</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20</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hyperlink" Target="http://www.izolace-beran.cz/index.php?lg=cz"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28.jpeg"/><Relationship Id="rId3" Type="http://schemas.openxmlformats.org/officeDocument/2006/relationships/notesSlide" Target="../notesSlides/notesSlide10.xml"/><Relationship Id="rId7" Type="http://schemas.openxmlformats.org/officeDocument/2006/relationships/image" Target="../media/image627.jpe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26.png"/><Relationship Id="rId5" Type="http://schemas.openxmlformats.org/officeDocument/2006/relationships/image" Target="../media/image625.png"/><Relationship Id="rId4" Type="http://schemas.openxmlformats.org/officeDocument/2006/relationships/image" Target="../media/image624.jpeg"/></Relationships>
</file>

<file path=ppt/slides/_rels/slide11.xml.rels><?xml version="1.0" encoding="UTF-8" standalone="yes"?>
<Relationships xmlns="http://schemas.openxmlformats.org/package/2006/relationships"><Relationship Id="rId3" Type="http://schemas.openxmlformats.org/officeDocument/2006/relationships/image" Target="../media/image629.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31.jpeg"/><Relationship Id="rId4" Type="http://schemas.openxmlformats.org/officeDocument/2006/relationships/image" Target="../media/image630.png"/></Relationships>
</file>

<file path=ppt/slides/_rels/slide12.xml.rels><?xml version="1.0" encoding="UTF-8" standalone="yes"?>
<Relationships xmlns="http://schemas.openxmlformats.org/package/2006/relationships"><Relationship Id="rId3" Type="http://schemas.openxmlformats.org/officeDocument/2006/relationships/image" Target="../media/image63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34.png"/><Relationship Id="rId4" Type="http://schemas.openxmlformats.org/officeDocument/2006/relationships/image" Target="../media/image633.jpeg"/></Relationships>
</file>

<file path=ppt/slides/_rels/slide13.xml.rels><?xml version="1.0" encoding="UTF-8" standalone="yes"?>
<Relationships xmlns="http://schemas.openxmlformats.org/package/2006/relationships"><Relationship Id="rId3" Type="http://schemas.openxmlformats.org/officeDocument/2006/relationships/image" Target="../media/image63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37.png"/><Relationship Id="rId4" Type="http://schemas.openxmlformats.org/officeDocument/2006/relationships/image" Target="../media/image636.jpeg"/></Relationships>
</file>

<file path=ppt/slides/_rels/slide14.xml.rels><?xml version="1.0" encoding="UTF-8" standalone="yes"?>
<Relationships xmlns="http://schemas.openxmlformats.org/package/2006/relationships"><Relationship Id="rId3" Type="http://schemas.openxmlformats.org/officeDocument/2006/relationships/image" Target="../media/image638.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3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79.png"/><Relationship Id="rId5" Type="http://schemas.openxmlformats.org/officeDocument/2006/relationships/image" Target="../media/image678.jpeg"/><Relationship Id="rId4" Type="http://schemas.openxmlformats.org/officeDocument/2006/relationships/image" Target="../media/image633.jpeg"/></Relationships>
</file>

<file path=ppt/slides/_rels/slide16.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682.png"/><Relationship Id="rId4" Type="http://schemas.openxmlformats.org/officeDocument/2006/relationships/image" Target="../media/image68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695.jpeg"/><Relationship Id="rId5" Type="http://schemas.openxmlformats.org/officeDocument/2006/relationships/image" Target="../media/image694.jpeg"/><Relationship Id="rId4" Type="http://schemas.openxmlformats.org/officeDocument/2006/relationships/image" Target="../media/image693.jpeg"/></Relationships>
</file>

<file path=ppt/slides/_rels/slide18.xml.rels><?xml version="1.0" encoding="UTF-8" standalone="yes"?>
<Relationships xmlns="http://schemas.openxmlformats.org/package/2006/relationships"><Relationship Id="rId3" Type="http://schemas.openxmlformats.org/officeDocument/2006/relationships/image" Target="../media/image69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698.jpeg"/><Relationship Id="rId4" Type="http://schemas.openxmlformats.org/officeDocument/2006/relationships/image" Target="../media/image697.png"/></Relationships>
</file>

<file path=ppt/slides/_rels/slide19.xml.rels><?xml version="1.0" encoding="UTF-8" standalone="yes"?>
<Relationships xmlns="http://schemas.openxmlformats.org/package/2006/relationships"><Relationship Id="rId3" Type="http://schemas.openxmlformats.org/officeDocument/2006/relationships/image" Target="../media/image699.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701.jpeg"/><Relationship Id="rId4" Type="http://schemas.openxmlformats.org/officeDocument/2006/relationships/image" Target="../media/image700.jpe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702.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703.jpeg"/><Relationship Id="rId4" Type="http://schemas.openxmlformats.org/officeDocument/2006/relationships/image" Target="../media/image701.jpeg"/></Relationships>
</file>

<file path=ppt/slides/_rels/slide21.xml.rels><?xml version="1.0" encoding="UTF-8" standalone="yes"?>
<Relationships xmlns="http://schemas.openxmlformats.org/package/2006/relationships"><Relationship Id="rId3" Type="http://schemas.openxmlformats.org/officeDocument/2006/relationships/image" Target="../media/image705.png"/><Relationship Id="rId2" Type="http://schemas.openxmlformats.org/officeDocument/2006/relationships/image" Target="../media/image70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07.png"/><Relationship Id="rId2" Type="http://schemas.openxmlformats.org/officeDocument/2006/relationships/image" Target="../media/image706.jpeg"/><Relationship Id="rId1" Type="http://schemas.openxmlformats.org/officeDocument/2006/relationships/slideLayout" Target="../slideLayouts/slideLayout12.xml"/><Relationship Id="rId4" Type="http://schemas.openxmlformats.org/officeDocument/2006/relationships/image" Target="../media/image708.png"/></Relationships>
</file>

<file path=ppt/slides/_rels/slide23.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709.jpeg"/><Relationship Id="rId1" Type="http://schemas.openxmlformats.org/officeDocument/2006/relationships/slideLayout" Target="../slideLayouts/slideLayout12.xml"/><Relationship Id="rId4" Type="http://schemas.openxmlformats.org/officeDocument/2006/relationships/image" Target="../media/image711.png"/></Relationships>
</file>

<file path=ppt/slides/_rels/slide24.xml.rels><?xml version="1.0" encoding="UTF-8" standalone="yes"?>
<Relationships xmlns="http://schemas.openxmlformats.org/package/2006/relationships"><Relationship Id="rId3" Type="http://schemas.openxmlformats.org/officeDocument/2006/relationships/image" Target="../media/image713.png"/><Relationship Id="rId2" Type="http://schemas.openxmlformats.org/officeDocument/2006/relationships/image" Target="../media/image7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4.png"/><Relationship Id="rId5" Type="http://schemas.openxmlformats.org/officeDocument/2006/relationships/image" Target="../media/image103.gif"/><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70.jpe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69.gif"/><Relationship Id="rId5" Type="http://schemas.openxmlformats.org/officeDocument/2006/relationships/image" Target="../media/image268.jpeg"/><Relationship Id="rId4" Type="http://schemas.openxmlformats.org/officeDocument/2006/relationships/image" Target="../media/image267.jpeg"/></Relationships>
</file>

<file path=ppt/slides/_rels/slide6.xml.rels><?xml version="1.0" encoding="UTF-8" standalone="yes"?>
<Relationships xmlns="http://schemas.openxmlformats.org/package/2006/relationships"><Relationship Id="rId8" Type="http://schemas.openxmlformats.org/officeDocument/2006/relationships/image" Target="../media/image346.png"/><Relationship Id="rId3" Type="http://schemas.openxmlformats.org/officeDocument/2006/relationships/notesSlide" Target="../notesSlides/notesSlide6.xml"/><Relationship Id="rId7" Type="http://schemas.openxmlformats.org/officeDocument/2006/relationships/image" Target="../media/image345.gi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44.jpeg"/><Relationship Id="rId5" Type="http://schemas.openxmlformats.org/officeDocument/2006/relationships/image" Target="../media/image343.png"/><Relationship Id="rId4" Type="http://schemas.openxmlformats.org/officeDocument/2006/relationships/image" Target="../media/image26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58.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57.png"/><Relationship Id="rId5" Type="http://schemas.openxmlformats.org/officeDocument/2006/relationships/image" Target="../media/image456.jpeg"/><Relationship Id="rId4" Type="http://schemas.openxmlformats.org/officeDocument/2006/relationships/image" Target="../media/image45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48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563.jpeg"/><Relationship Id="rId4" Type="http://schemas.openxmlformats.org/officeDocument/2006/relationships/image" Target="../media/image5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43992" y="91108"/>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2016</a:t>
            </a:r>
            <a:endParaRPr lang="cs-CZ" sz="2400" dirty="0">
              <a:latin typeface="Albertus MT" pitchFamily="18" charset="0"/>
            </a:endParaRPr>
          </a:p>
        </p:txBody>
      </p:sp>
      <p:sp>
        <p:nvSpPr>
          <p:cNvPr id="22" name="Rectangle 1280"/>
          <p:cNvSpPr>
            <a:spLocks noChangeArrowheads="1"/>
          </p:cNvSpPr>
          <p:nvPr/>
        </p:nvSpPr>
        <p:spPr bwMode="auto">
          <a:xfrm>
            <a:off x="143992" y="2035324"/>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2016</a:t>
            </a:r>
            <a:endParaRPr lang="cs-CZ" sz="2400" b="0" dirty="0">
              <a:latin typeface="Times New Roman" pitchFamily="18" charset="0"/>
            </a:endParaRPr>
          </a:p>
        </p:txBody>
      </p:sp>
      <p:sp>
        <p:nvSpPr>
          <p:cNvPr id="23" name="Rectangle 1339"/>
          <p:cNvSpPr>
            <a:spLocks noChangeArrowheads="1"/>
          </p:cNvSpPr>
          <p:nvPr/>
        </p:nvSpPr>
        <p:spPr bwMode="auto">
          <a:xfrm>
            <a:off x="143992"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748364" y="739180"/>
            <a:ext cx="1024087" cy="936625"/>
          </a:xfrm>
          <a:prstGeom prst="rect">
            <a:avLst/>
          </a:prstGeom>
          <a:noFill/>
          <a:ln w="9525">
            <a:noFill/>
            <a:miter lim="800000"/>
            <a:headEnd/>
            <a:tailEnd/>
          </a:ln>
        </p:spPr>
      </p:pic>
      <p:sp>
        <p:nvSpPr>
          <p:cNvPr id="25" name="Rectangle 1278"/>
          <p:cNvSpPr>
            <a:spLocks noChangeArrowheads="1"/>
          </p:cNvSpPr>
          <p:nvPr/>
        </p:nvSpPr>
        <p:spPr bwMode="auto">
          <a:xfrm>
            <a:off x="143992" y="2467372"/>
            <a:ext cx="4437183"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Restaurace </a:t>
            </a: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Klub  ve Štětí</a:t>
            </a:r>
          </a:p>
          <a:p>
            <a:pPr algn="ctr" eaLnBrk="0" hangingPunct="0">
              <a:defRPr/>
            </a:pPr>
            <a:r>
              <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FORNAXA </a:t>
            </a: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1600" dirty="0" err="1"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Ahlfit</a:t>
            </a:r>
            <a:r>
              <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 </a:t>
            </a: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Izolace </a:t>
            </a: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1600" dirty="0" err="1"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Průmstav</a:t>
            </a:r>
            <a:r>
              <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 </a:t>
            </a: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sz="1600" dirty="0" smtClean="0">
                <a:solidFill>
                  <a:srgbClr val="006600"/>
                </a:solidFill>
                <a:effectLst>
                  <a:outerShdw blurRad="38100" dist="38100" dir="2700000" algn="tl">
                    <a:srgbClr val="000000">
                      <a:alpha val="43137"/>
                    </a:srgbClr>
                  </a:outerShdw>
                </a:effectLst>
                <a:latin typeface="Century Gothic" pitchFamily="34" charset="0"/>
              </a:rPr>
              <a:t>D</a:t>
            </a:r>
            <a:r>
              <a:rPr lang="en-GB" sz="1600" dirty="0">
                <a:solidFill>
                  <a:srgbClr val="006600"/>
                </a:solidFill>
                <a:effectLst>
                  <a:outerShdw blurRad="38100" dist="38100" dir="2700000" algn="tl">
                    <a:srgbClr val="000000">
                      <a:alpha val="43137"/>
                    </a:srgbClr>
                  </a:outerShdw>
                </a:effectLst>
                <a:latin typeface="Century Gothic" pitchFamily="34" charset="0"/>
              </a:rPr>
              <a:t>EKRA Industrial s.r.o. </a:t>
            </a:r>
            <a:endParaRPr lang="cs-CZ" sz="1600" dirty="0">
              <a:solidFill>
                <a:srgbClr val="0066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INDUSTRIAL </a:t>
            </a: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spol. s r.o.</a:t>
            </a:r>
          </a:p>
          <a:p>
            <a:pPr algn="ctr" eaLnBrk="0" hangingPunct="0">
              <a:defRPr/>
            </a:pP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Tyma </a:t>
            </a:r>
            <a:r>
              <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s.r.o.</a:t>
            </a:r>
          </a:p>
          <a:p>
            <a:pPr algn="ctr" eaLnBrk="0" hangingPunct="0">
              <a:defRPr/>
            </a:pPr>
            <a:r>
              <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Ruml s.r.o.</a:t>
            </a:r>
            <a:endParaRPr lang="cs-CZ" sz="1600" b="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GEAR SERVICE s.r.o.</a:t>
            </a:r>
          </a:p>
          <a:p>
            <a:pPr algn="ctr" eaLnBrk="0" hangingPunct="0">
              <a:defRPr/>
            </a:pPr>
            <a:r>
              <a:rPr lang="cs-CZ" sz="1600" dirty="0" smtClean="0">
                <a:latin typeface="Century Gothic" pitchFamily="34" charset="0"/>
              </a:rPr>
              <a:t>.</a:t>
            </a:r>
            <a:endPar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255693" y="4339580"/>
            <a:ext cx="4866526" cy="2617427"/>
          </a:xfrm>
          <a:prstGeom prst="rect">
            <a:avLst/>
          </a:prstGeom>
          <a:blipFill>
            <a:blip r:embed="rId6" cstate="print"/>
            <a:stretch>
              <a:fillRect/>
            </a:stretch>
          </a:blipFill>
          <a:ln w="85725" cap="rnd" cmpd="sng">
            <a:gradFill flip="none" rotWithShape="1">
              <a:gsLst>
                <a:gs pos="0">
                  <a:srgbClr val="000000"/>
                </a:gs>
                <a:gs pos="39999">
                  <a:srgbClr val="0A128C"/>
                </a:gs>
                <a:gs pos="70000">
                  <a:srgbClr val="181CC7"/>
                </a:gs>
                <a:gs pos="88000">
                  <a:srgbClr val="7005D4">
                    <a:alpha val="73000"/>
                  </a:srgbClr>
                </a:gs>
                <a:gs pos="100000">
                  <a:srgbClr val="8C3D91"/>
                </a:gs>
              </a:gsLst>
              <a:lin ang="5400000" scaled="0"/>
              <a:tileRect r="-100000" b="-100000"/>
            </a:gradFill>
            <a:prstDash val="solid"/>
            <a:miter lim="800000"/>
            <a:headEnd/>
            <a:tailEnd/>
          </a:ln>
          <a:effectLst/>
        </p:spPr>
        <p:txBody>
          <a:bodyPr wrap="square" lIns="0" tIns="108000"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4000" dirty="0" smtClean="0">
                <a:ln w="38100" cap="rnd" cmpd="dbl">
                  <a:solidFill>
                    <a:srgbClr val="FFFF99"/>
                  </a:solidFill>
                  <a:bevel/>
                </a:ln>
                <a:blipFill>
                  <a:blip r:embed="rId7"/>
                  <a:stretch>
                    <a:fillRect/>
                  </a:stretch>
                </a:blipFill>
                <a:latin typeface="Swis721 BlkEx BT" pitchFamily="34" charset="0"/>
                <a:ea typeface="Gungsuh" pitchFamily="18" charset="-127"/>
                <a:cs typeface="Arial" pitchFamily="34" charset="0"/>
              </a:rPr>
              <a:t>7.</a:t>
            </a:r>
          </a:p>
          <a:p>
            <a:pPr algn="ctr" eaLnBrk="0" hangingPunct="0">
              <a:defRPr/>
            </a:pPr>
            <a:r>
              <a:rPr lang="cs-CZ" sz="6000" dirty="0" smtClean="0">
                <a:ln w="38100" cap="rnd" cmpd="dbl">
                  <a:solidFill>
                    <a:srgbClr val="FFFF99"/>
                  </a:solidFill>
                  <a:bevel/>
                </a:ln>
                <a:blipFill>
                  <a:blip r:embed="rId7"/>
                  <a:stretch>
                    <a:fillRect/>
                  </a:stretch>
                </a:blipFill>
                <a:latin typeface="Swis721 BlkEx BT" pitchFamily="34" charset="0"/>
                <a:ea typeface="Gungsuh" pitchFamily="18" charset="-127"/>
                <a:cs typeface="Arial" pitchFamily="34" charset="0"/>
              </a:rPr>
              <a:t>TJ Sokol</a:t>
            </a:r>
          </a:p>
          <a:p>
            <a:pPr algn="ctr" eaLnBrk="0" hangingPunct="0">
              <a:defRPr/>
            </a:pPr>
            <a:r>
              <a:rPr lang="cs-CZ" sz="6000" dirty="0" smtClean="0">
                <a:ln w="38100" cap="rnd" cmpd="dbl">
                  <a:solidFill>
                    <a:srgbClr val="FFFF99"/>
                  </a:solidFill>
                  <a:bevel/>
                </a:ln>
                <a:blipFill>
                  <a:blip r:embed="rId7"/>
                  <a:stretch>
                    <a:fillRect/>
                  </a:stretch>
                </a:blipFill>
                <a:latin typeface="Swis721 BlkEx BT" pitchFamily="34" charset="0"/>
                <a:ea typeface="Gungsuh" pitchFamily="18" charset="-127"/>
                <a:cs typeface="Arial" pitchFamily="34" charset="0"/>
              </a:rPr>
              <a:t> </a:t>
            </a:r>
            <a:r>
              <a:rPr lang="cs-CZ" sz="6000" dirty="0" err="1" smtClean="0">
                <a:ln w="38100" cap="rnd" cmpd="dbl">
                  <a:solidFill>
                    <a:srgbClr val="FFFF99"/>
                  </a:solidFill>
                  <a:bevel/>
                </a:ln>
                <a:blipFill>
                  <a:blip r:embed="rId7"/>
                  <a:stretch>
                    <a:fillRect/>
                  </a:stretch>
                </a:blipFill>
                <a:latin typeface="Swis721 BlkEx BT" pitchFamily="34" charset="0"/>
                <a:ea typeface="Gungsuh" pitchFamily="18" charset="-127"/>
                <a:cs typeface="Arial" pitchFamily="34" charset="0"/>
              </a:rPr>
              <a:t>Hostouň</a:t>
            </a:r>
            <a:endParaRPr lang="cs-CZ" sz="6000" dirty="0" smtClean="0">
              <a:ln w="38100" cap="rnd" cmpd="dbl">
                <a:solidFill>
                  <a:srgbClr val="FFFF99"/>
                </a:solidFill>
                <a:bevel/>
              </a:ln>
              <a:blipFill>
                <a:blip r:embed="rId7"/>
                <a:stretch>
                  <a:fillRect/>
                </a:stretch>
              </a:blipFill>
              <a:latin typeface="Swis721 BlkEx BT" pitchFamily="34" charset="0"/>
              <a:ea typeface="Gungsuh" pitchFamily="18" charset="-127"/>
              <a:cs typeface="Arial" pitchFamily="34" charset="0"/>
            </a:endParaRPr>
          </a:p>
        </p:txBody>
      </p:sp>
      <p:sp>
        <p:nvSpPr>
          <p:cNvPr id="27" name="TextovéPole 26"/>
          <p:cNvSpPr txBox="1"/>
          <p:nvPr/>
        </p:nvSpPr>
        <p:spPr>
          <a:xfrm>
            <a:off x="5255694" y="2323356"/>
            <a:ext cx="4867074" cy="1728192"/>
          </a:xfrm>
          <a:prstGeom prst="rect">
            <a:avLst/>
          </a:prstGeom>
          <a:blipFill>
            <a:blip r:embed="rId8" cstate="print"/>
            <a:stretch>
              <a:fillRect/>
            </a:stretch>
          </a:blipFill>
          <a:ln w="66675" cap="rnd" cmpd="sng">
            <a:solidFill>
              <a:srgbClr val="FFCC99"/>
            </a:solidFill>
            <a:prstDash val="sysDot"/>
            <a:miter lim="800000"/>
          </a:ln>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3600" dirty="0" smtClean="0">
                <a:ln w="19050">
                  <a:solidFill>
                    <a:srgbClr val="D60093"/>
                  </a:solidFill>
                </a:ln>
                <a:solidFill>
                  <a:srgbClr val="009900"/>
                </a:solidFill>
                <a:effectLst>
                  <a:outerShdw blurRad="38100" dist="38100" dir="2700000" algn="tl">
                    <a:srgbClr val="000000">
                      <a:alpha val="43137"/>
                    </a:srgbClr>
                  </a:outerShdw>
                </a:effectLst>
                <a:latin typeface="Bookman Old Style" pitchFamily="18" charset="0"/>
                <a:ea typeface="FangSong" pitchFamily="49" charset="-122"/>
                <a:cs typeface="Arial" pitchFamily="34" charset="0"/>
              </a:rPr>
              <a:t>19.11.2016  </a:t>
            </a:r>
          </a:p>
          <a:p>
            <a:pPr algn="ctr"/>
            <a:r>
              <a:rPr lang="cs-CZ" sz="3600" dirty="0" smtClean="0">
                <a:ln w="19050">
                  <a:solidFill>
                    <a:srgbClr val="D60093"/>
                  </a:solidFill>
                </a:ln>
                <a:solidFill>
                  <a:srgbClr val="009900"/>
                </a:solidFill>
                <a:effectLst>
                  <a:outerShdw blurRad="38100" dist="38100" dir="2700000" algn="tl">
                    <a:srgbClr val="000000">
                      <a:alpha val="43137"/>
                    </a:srgbClr>
                  </a:outerShdw>
                </a:effectLst>
                <a:latin typeface="Bookman Old Style" pitchFamily="18" charset="0"/>
                <a:ea typeface="FangSong" pitchFamily="49" charset="-122"/>
                <a:cs typeface="Arial" pitchFamily="34" charset="0"/>
              </a:rPr>
              <a:t>sobota    </a:t>
            </a:r>
          </a:p>
          <a:p>
            <a:pPr algn="ctr"/>
            <a:r>
              <a:rPr lang="cs-CZ" sz="3600" dirty="0" smtClean="0">
                <a:ln w="19050">
                  <a:solidFill>
                    <a:srgbClr val="D60093"/>
                  </a:solidFill>
                </a:ln>
                <a:solidFill>
                  <a:srgbClr val="009900"/>
                </a:solidFill>
                <a:effectLst>
                  <a:outerShdw blurRad="38100" dist="38100" dir="2700000" algn="tl">
                    <a:srgbClr val="000000">
                      <a:alpha val="43137"/>
                    </a:srgbClr>
                  </a:outerShdw>
                </a:effectLst>
                <a:latin typeface="Bookman Old Style" pitchFamily="18" charset="0"/>
                <a:ea typeface="FangSong" pitchFamily="49" charset="-122"/>
                <a:cs typeface="Arial" pitchFamily="34" charset="0"/>
              </a:rPr>
              <a:t>10:15 hod  15. kolo</a:t>
            </a:r>
          </a:p>
        </p:txBody>
      </p:sp>
      <p:sp>
        <p:nvSpPr>
          <p:cNvPr id="28" name="AutoShape 3" descr="ů§"/>
          <p:cNvSpPr>
            <a:spLocks noChangeArrowheads="1"/>
          </p:cNvSpPr>
          <p:nvPr/>
        </p:nvSpPr>
        <p:spPr bwMode="auto">
          <a:xfrm>
            <a:off x="5255694" y="74422"/>
            <a:ext cx="4867074" cy="1116000"/>
          </a:xfrm>
          <a:prstGeom prst="flowChartAlternateProcess">
            <a:avLst/>
          </a:prstGeom>
          <a:blipFill>
            <a:blip r:embed="rId9" cstate="print"/>
            <a:stretch>
              <a:fillRect/>
            </a:stretch>
          </a:blipFill>
          <a:ln w="57150" cap="rnd" cmpd="sng">
            <a:solidFill>
              <a:schemeClr val="bg1">
                <a:lumMod val="65000"/>
              </a:schemeClr>
            </a:solidFill>
            <a:prstDash val="lgDashDotDot"/>
            <a:miter lim="800000"/>
            <a:headEnd/>
            <a:tailEnd/>
          </a:ln>
          <a:effectLst/>
          <a:scene3d>
            <a:camera prst="orthographicFront"/>
            <a:lightRig rig="threePt" dir="t"/>
          </a:scene3d>
          <a:sp3d>
            <a:bevelT prst="relaxedInset"/>
          </a:sp3d>
        </p:spPr>
        <p:txBody>
          <a:bodyPr wrap="none" lIns="0" tIns="45713" rIns="91425" bIns="45713" anchor="ctr"/>
          <a:lstStyle/>
          <a:p>
            <a:pPr algn="ctr" eaLnBrk="0" hangingPunct="0">
              <a:defRPr/>
            </a:pPr>
            <a:r>
              <a:rPr lang="cs-CZ" sz="3200" dirty="0">
                <a:ln w="19050" cap="rnd">
                  <a:solidFill>
                    <a:srgbClr val="FFFF00"/>
                  </a:solidFill>
                  <a:miter lim="800000"/>
                </a:ln>
                <a:blipFill>
                  <a:blip r:embed="rId10"/>
                  <a:stretch>
                    <a:fillRect/>
                  </a:stretch>
                </a:blipFill>
                <a:latin typeface="Khmer UI" pitchFamily="34" charset="0"/>
                <a:cs typeface="Khmer UI" pitchFamily="34" charset="0"/>
              </a:rPr>
              <a:t> </a:t>
            </a:r>
            <a:r>
              <a:rPr lang="cs-CZ" sz="3200" dirty="0">
                <a:ln w="19050" cap="rnd">
                  <a:solidFill>
                    <a:srgbClr val="FFFF00"/>
                  </a:solidFill>
                  <a:miter lim="800000"/>
                </a:ln>
                <a:solidFill>
                  <a:srgbClr val="009900"/>
                </a:solidFill>
                <a:latin typeface="Elephant" pitchFamily="18" charset="0"/>
                <a:ea typeface="SimHei" pitchFamily="49" charset="-122"/>
                <a:cs typeface="Arial" pitchFamily="34" charset="0"/>
              </a:rPr>
              <a:t>Fotbalový </a:t>
            </a:r>
            <a:r>
              <a:rPr lang="cs-CZ" sz="3200" dirty="0" smtClean="0">
                <a:ln w="19050" cap="rnd">
                  <a:solidFill>
                    <a:srgbClr val="FFFF00"/>
                  </a:solidFill>
                  <a:miter lim="800000"/>
                </a:ln>
                <a:solidFill>
                  <a:srgbClr val="009900"/>
                </a:solidFill>
                <a:latin typeface="Elephant" pitchFamily="18" charset="0"/>
                <a:ea typeface="SimHei" pitchFamily="49" charset="-122"/>
                <a:cs typeface="Arial" pitchFamily="34" charset="0"/>
              </a:rPr>
              <a:t>zpravodaj</a:t>
            </a:r>
            <a:endParaRPr lang="cs-CZ" sz="3200" dirty="0">
              <a:ln w="19050" cap="rnd">
                <a:solidFill>
                  <a:srgbClr val="FFFF00"/>
                </a:solidFill>
                <a:miter lim="800000"/>
              </a:ln>
              <a:solidFill>
                <a:srgbClr val="009900"/>
              </a:solidFill>
              <a:latin typeface="Elephant" pitchFamily="18" charset="0"/>
              <a:ea typeface="SimHei" pitchFamily="49" charset="-122"/>
              <a:cs typeface="Arial" pitchFamily="34" charset="0"/>
            </a:endParaRPr>
          </a:p>
          <a:p>
            <a:pPr algn="ctr" eaLnBrk="0" hangingPunct="0">
              <a:defRPr/>
            </a:pPr>
            <a:r>
              <a:rPr lang="cs-CZ" sz="4400" dirty="0">
                <a:ln w="19050" cap="rnd">
                  <a:solidFill>
                    <a:srgbClr val="FFFF00"/>
                  </a:solidFill>
                  <a:miter lim="800000"/>
                </a:ln>
                <a:solidFill>
                  <a:srgbClr val="009900"/>
                </a:solidFill>
                <a:latin typeface="Elephant" pitchFamily="18" charset="0"/>
                <a:ea typeface="SimHei" pitchFamily="49" charset="-122"/>
                <a:cs typeface="Arial" pitchFamily="34" charset="0"/>
              </a:rPr>
              <a:t>SK </a:t>
            </a:r>
            <a:r>
              <a:rPr lang="cs-CZ" sz="4400" dirty="0" smtClean="0">
                <a:ln w="19050" cap="rnd">
                  <a:solidFill>
                    <a:srgbClr val="FFFF00"/>
                  </a:solidFill>
                  <a:miter lim="800000"/>
                </a:ln>
                <a:solidFill>
                  <a:srgbClr val="009900"/>
                </a:solidFill>
                <a:latin typeface="Elephant" pitchFamily="18" charset="0"/>
                <a:ea typeface="SimHei" pitchFamily="49" charset="-122"/>
                <a:cs typeface="Arial" pitchFamily="34" charset="0"/>
              </a:rPr>
              <a:t>Štětí, z.s.</a:t>
            </a:r>
            <a:endParaRPr lang="cs-CZ" sz="4400" dirty="0">
              <a:ln w="19050" cap="rnd">
                <a:solidFill>
                  <a:srgbClr val="FFFF00"/>
                </a:solidFill>
                <a:miter lim="800000"/>
              </a:ln>
              <a:solidFill>
                <a:srgbClr val="009900"/>
              </a:solidFill>
              <a:latin typeface="Elephant" pitchFamily="18" charset="0"/>
              <a:ea typeface="SimHei" pitchFamily="49" charset="-122"/>
              <a:cs typeface="Arial" pitchFamily="34" charset="0"/>
            </a:endParaRPr>
          </a:p>
        </p:txBody>
      </p:sp>
      <p:sp>
        <p:nvSpPr>
          <p:cNvPr id="32" name="TextovéPole 31"/>
          <p:cNvSpPr txBox="1"/>
          <p:nvPr/>
        </p:nvSpPr>
        <p:spPr>
          <a:xfrm>
            <a:off x="5255693" y="1296603"/>
            <a:ext cx="4866534" cy="882737"/>
          </a:xfrm>
          <a:prstGeom prst="rect">
            <a:avLst/>
          </a:prstGeom>
          <a:blipFill dpi="0" rotWithShape="1">
            <a:blip r:embed="rId11" cstate="print">
              <a:alphaModFix amt="63000"/>
            </a:blip>
            <a:srcRect/>
            <a:stretch>
              <a:fillRect/>
            </a:stretch>
          </a:blipFill>
          <a:ln w="57150" cmpd="sng">
            <a:solidFill>
              <a:srgbClr val="336600"/>
            </a:solidFill>
            <a:prstDash val="sysDot"/>
          </a:ln>
          <a:effectLst>
            <a:innerShdw blurRad="63500" dist="50800" dir="10800000">
              <a:srgbClr val="FF3399">
                <a:alpha val="49804"/>
              </a:srgbClr>
            </a:innerShdw>
          </a:effectLst>
          <a:scene3d>
            <a:camera prst="orthographicFront"/>
            <a:lightRig rig="threePt" dir="t"/>
          </a:scene3d>
          <a:sp3d prstMaterial="matte">
            <a:bevelT w="0" h="0" prst="coolSlant"/>
            <a:extrusionClr>
              <a:srgbClr val="CC00CC"/>
            </a:extrusionClr>
            <a:contourClr>
              <a:srgbClr val="CC66FF"/>
            </a:contourClr>
          </a:sp3d>
        </p:spPr>
        <p:txBody>
          <a:bodyPr wrap="square" tIns="36000" rtlCol="0" anchor="ctr">
            <a:spAutoFit/>
            <a:sp3d/>
          </a:bodyPr>
          <a:lstStyle/>
          <a:p>
            <a:pPr algn="ctr"/>
            <a:r>
              <a:rPr lang="cs-CZ" sz="2600" dirty="0" smtClean="0">
                <a:ln w="19050" cmpd="dbl">
                  <a:noFill/>
                </a:ln>
                <a:solidFill>
                  <a:srgbClr val="0000FF"/>
                </a:solidFill>
                <a:effectLst>
                  <a:outerShdw blurRad="38100" dist="38100" dir="2700000" algn="tl">
                    <a:srgbClr val="000000">
                      <a:alpha val="43137"/>
                    </a:srgbClr>
                  </a:outerShdw>
                </a:effectLst>
                <a:latin typeface="Viner Hand ITC" pitchFamily="66" charset="0"/>
                <a:ea typeface="GungsuhChe" pitchFamily="49" charset="-127"/>
                <a:cs typeface="Arial" pitchFamily="34" charset="0"/>
              </a:rPr>
              <a:t>Sezóna 2016/2017</a:t>
            </a:r>
          </a:p>
          <a:p>
            <a:pPr algn="ctr"/>
            <a:r>
              <a:rPr lang="cs-CZ" sz="2600" dirty="0" smtClean="0">
                <a:ln w="19050" cmpd="dbl">
                  <a:noFill/>
                </a:ln>
                <a:solidFill>
                  <a:srgbClr val="0000FF"/>
                </a:solidFill>
                <a:effectLst>
                  <a:outerShdw blurRad="38100" dist="38100" dir="2700000" algn="tl">
                    <a:srgbClr val="000000">
                      <a:alpha val="43137"/>
                    </a:srgbClr>
                  </a:outerShdw>
                </a:effectLst>
                <a:latin typeface="Viner Hand ITC" pitchFamily="66" charset="0"/>
                <a:ea typeface="GungsuhChe" pitchFamily="49" charset="-127"/>
                <a:cs typeface="Arial" pitchFamily="34" charset="0"/>
              </a:rPr>
              <a:t>Divize skupina B  Podzim</a:t>
            </a:r>
          </a:p>
        </p:txBody>
      </p:sp>
      <p:pic>
        <p:nvPicPr>
          <p:cNvPr id="33" name="Picture 2"/>
          <p:cNvPicPr>
            <a:picLocks noChangeAspect="1" noChangeArrowheads="1"/>
          </p:cNvPicPr>
          <p:nvPr/>
        </p:nvPicPr>
        <p:blipFill>
          <a:blip r:embed="rId12" cstate="print"/>
          <a:srcRect/>
          <a:stretch>
            <a:fillRect/>
          </a:stretch>
        </p:blipFill>
        <p:spPr bwMode="auto">
          <a:xfrm>
            <a:off x="5544592" y="4411588"/>
            <a:ext cx="752483" cy="684000"/>
          </a:xfrm>
          <a:prstGeom prst="rect">
            <a:avLst/>
          </a:prstGeom>
          <a:noFill/>
          <a:ln w="28575">
            <a:noFill/>
            <a:miter lim="800000"/>
            <a:headEnd/>
            <a:tailEnd/>
          </a:ln>
        </p:spPr>
      </p:pic>
      <p:sp>
        <p:nvSpPr>
          <p:cNvPr id="14" name="TextovéPole 13"/>
          <p:cNvSpPr txBox="1">
            <a:spLocks noChangeArrowheads="1"/>
          </p:cNvSpPr>
          <p:nvPr/>
        </p:nvSpPr>
        <p:spPr bwMode="auto">
          <a:xfrm>
            <a:off x="5327269" y="695335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pic>
        <p:nvPicPr>
          <p:cNvPr id="15" name="Picture 1"/>
          <p:cNvPicPr>
            <a:picLocks noChangeAspect="1" noChangeArrowheads="1"/>
          </p:cNvPicPr>
          <p:nvPr/>
        </p:nvPicPr>
        <p:blipFill>
          <a:blip r:embed="rId13" cstate="print"/>
          <a:srcRect/>
          <a:stretch>
            <a:fillRect/>
          </a:stretch>
        </p:blipFill>
        <p:spPr bwMode="auto">
          <a:xfrm>
            <a:off x="8928968" y="4447668"/>
            <a:ext cx="695334" cy="68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02933"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sp>
        <p:nvSpPr>
          <p:cNvPr id="7" name="Obdélník 6"/>
          <p:cNvSpPr/>
          <p:nvPr/>
        </p:nvSpPr>
        <p:spPr>
          <a:xfrm>
            <a:off x="143992" y="91108"/>
            <a:ext cx="4608512" cy="2862322"/>
          </a:xfrm>
          <a:prstGeom prst="rect">
            <a:avLst/>
          </a:prstGeom>
          <a:blipFill>
            <a:blip r:embed="rId4" cstate="print"/>
            <a:stretch>
              <a:fillRect/>
            </a:stretch>
          </a:blipFill>
        </p:spPr>
        <p:txBody>
          <a:bodyPr wrap="square">
            <a:spAutoFit/>
          </a:bodyPr>
          <a:lstStyle/>
          <a:p>
            <a:pPr algn="ctr"/>
            <a:r>
              <a:rPr lang="cs-CZ" sz="2400" u="sng" dirty="0" smtClean="0">
                <a:ln>
                  <a:solidFill>
                    <a:srgbClr val="0033CC"/>
                  </a:solidFill>
                </a:ln>
                <a:latin typeface="Eras Bold ITC" pitchFamily="34" charset="0"/>
                <a:cs typeface="Arial" pitchFamily="34" charset="0"/>
              </a:rPr>
              <a:t>Milan Plíšek – sekretář SK </a:t>
            </a:r>
            <a:r>
              <a:rPr lang="cs-CZ" sz="2400" u="sng" dirty="0" err="1" smtClean="0">
                <a:ln>
                  <a:solidFill>
                    <a:srgbClr val="0033CC"/>
                  </a:solidFill>
                </a:ln>
                <a:latin typeface="Eras Bold ITC" pitchFamily="34" charset="0"/>
                <a:cs typeface="Arial" pitchFamily="34" charset="0"/>
              </a:rPr>
              <a:t>Štětí</a:t>
            </a:r>
            <a:r>
              <a:rPr lang="cs-CZ" sz="2400" u="sng" dirty="0" smtClean="0">
                <a:ln>
                  <a:solidFill>
                    <a:srgbClr val="0033CC"/>
                  </a:solidFill>
                </a:ln>
                <a:latin typeface="Eras Bold ITC" pitchFamily="34" charset="0"/>
                <a:cs typeface="Arial" pitchFamily="34" charset="0"/>
              </a:rPr>
              <a:t> po zápase v Rakovníku</a:t>
            </a:r>
          </a:p>
          <a:p>
            <a:pPr algn="just"/>
            <a:r>
              <a:rPr lang="cs-CZ" b="0" dirty="0" smtClean="0">
                <a:latin typeface="Arial" pitchFamily="34" charset="0"/>
                <a:cs typeface="Arial" pitchFamily="34" charset="0"/>
              </a:rPr>
              <a:t>Zápas dvou zcela rozdílných poločasů. První patřil domácím a druhý nám. Nepohlídali jsme si ofsajdové postavení mimo hru a v 18. minutě pustili Rakovník do vedení. I když jsme se na zdejší prostředí připravovali, tak jsme to nezvládli. Konkrétně </a:t>
            </a:r>
            <a:r>
              <a:rPr lang="cs-CZ" b="0" dirty="0" err="1" smtClean="0">
                <a:latin typeface="Arial" pitchFamily="34" charset="0"/>
                <a:cs typeface="Arial" pitchFamily="34" charset="0"/>
              </a:rPr>
              <a:t>Böhm</a:t>
            </a:r>
            <a:r>
              <a:rPr lang="cs-CZ" b="0" dirty="0" smtClean="0">
                <a:latin typeface="Arial" pitchFamily="34" charset="0"/>
                <a:cs typeface="Arial" pitchFamily="34" charset="0"/>
              </a:rPr>
              <a:t>, který se nechal za protesty zbytečně vyloučit a museli jsme hrát v 10. V první pětačtyřicetiminutovce si s námi domácí často dělali, co chtěli a byl z toho také hrozivý výsledek 0:5. Jak by měla hra vypadat, jsme předvedli po změně stran. Hezké kombinace, důrazné napadání soupeře a pěkné branky v síti Rakovníka. Za 2. Poločas zaslouží hráči pochvalu. Škoda, že se nehrálo o něco déle.</a:t>
            </a:r>
            <a:endParaRPr lang="cs-CZ" dirty="0"/>
          </a:p>
        </p:txBody>
      </p:sp>
      <p:pic>
        <p:nvPicPr>
          <p:cNvPr id="2" name="Picture 62"/>
          <p:cNvPicPr>
            <a:picLocks noChangeAspect="1" noChangeArrowheads="1"/>
          </p:cNvPicPr>
          <p:nvPr/>
        </p:nvPicPr>
        <p:blipFill>
          <a:blip r:embed="rId5" cstate="print"/>
          <a:srcRect/>
          <a:stretch>
            <a:fillRect/>
          </a:stretch>
        </p:blipFill>
        <p:spPr bwMode="auto">
          <a:xfrm>
            <a:off x="1944192" y="5743852"/>
            <a:ext cx="892939" cy="1044000"/>
          </a:xfrm>
          <a:prstGeom prst="rect">
            <a:avLst/>
          </a:prstGeom>
          <a:noFill/>
          <a:ln w="9525">
            <a:noFill/>
            <a:miter lim="800000"/>
            <a:headEnd/>
            <a:tailEnd/>
          </a:ln>
        </p:spPr>
      </p:pic>
      <p:pic>
        <p:nvPicPr>
          <p:cNvPr id="7231" name="Picture 63"/>
          <p:cNvPicPr>
            <a:picLocks noChangeAspect="1" noChangeArrowheads="1"/>
          </p:cNvPicPr>
          <p:nvPr/>
        </p:nvPicPr>
        <p:blipFill>
          <a:blip r:embed="rId6" cstate="print"/>
          <a:srcRect/>
          <a:stretch>
            <a:fillRect/>
          </a:stretch>
        </p:blipFill>
        <p:spPr bwMode="auto">
          <a:xfrm>
            <a:off x="216000" y="3151716"/>
            <a:ext cx="4466428" cy="2412000"/>
          </a:xfrm>
          <a:prstGeom prst="rect">
            <a:avLst/>
          </a:prstGeom>
          <a:noFill/>
          <a:ln w="22225">
            <a:solidFill>
              <a:srgbClr val="006600"/>
            </a:solidFill>
            <a:prstDash val="sysDot"/>
            <a:miter lim="800000"/>
            <a:headEnd/>
            <a:tailEnd/>
          </a:ln>
        </p:spPr>
      </p:pic>
      <p:sp>
        <p:nvSpPr>
          <p:cNvPr id="9" name="TextovéPole 8"/>
          <p:cNvSpPr txBox="1"/>
          <p:nvPr/>
        </p:nvSpPr>
        <p:spPr>
          <a:xfrm>
            <a:off x="5616600" y="739180"/>
            <a:ext cx="4536504" cy="5816977"/>
          </a:xfrm>
          <a:prstGeom prst="rect">
            <a:avLst/>
          </a:prstGeom>
          <a:blipFill dpi="0" rotWithShape="1">
            <a:blip r:embed="rId7" cstate="print">
              <a:alphaModFix amt="58000"/>
            </a:blip>
            <a:srcRect/>
            <a:stretch>
              <a:fillRect/>
            </a:stretch>
          </a:blipFill>
          <a:ln w="34925">
            <a:solidFill>
              <a:srgbClr val="808000"/>
            </a:solidFill>
          </a:ln>
        </p:spPr>
        <p:txBody>
          <a:bodyPr wrap="square" rtlCol="0">
            <a:spAutoFit/>
          </a:bodyPr>
          <a:lstStyle/>
          <a:p>
            <a:pPr algn="ctr"/>
            <a:r>
              <a:rPr lang="cs-CZ" sz="2400" u="sng"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Starší žáci</a:t>
            </a:r>
          </a:p>
          <a:p>
            <a:r>
              <a:rPr lang="cs-CZ" u="sng" dirty="0" smtClean="0">
                <a:latin typeface="Arial" pitchFamily="34" charset="0"/>
                <a:cs typeface="Arial" pitchFamily="34" charset="0"/>
              </a:rPr>
              <a:t>Trenér: </a:t>
            </a:r>
            <a:r>
              <a:rPr lang="cs-CZ" dirty="0" err="1" smtClean="0">
                <a:latin typeface="Arial" pitchFamily="34" charset="0"/>
                <a:cs typeface="Arial" pitchFamily="34" charset="0"/>
              </a:rPr>
              <a:t>Z</a:t>
            </a:r>
            <a:r>
              <a:rPr lang="cs-CZ" dirty="0" smtClean="0">
                <a:latin typeface="Arial" pitchFamily="34" charset="0"/>
                <a:cs typeface="Arial" pitchFamily="34" charset="0"/>
              </a:rPr>
              <a:t>.</a:t>
            </a:r>
            <a:r>
              <a:rPr lang="cs-CZ" dirty="0" err="1" smtClean="0">
                <a:latin typeface="Arial" pitchFamily="34" charset="0"/>
                <a:cs typeface="Arial" pitchFamily="34" charset="0"/>
              </a:rPr>
              <a:t>Németh</a:t>
            </a:r>
            <a:r>
              <a:rPr lang="cs-CZ" dirty="0" smtClean="0">
                <a:latin typeface="Arial" pitchFamily="34" charset="0"/>
                <a:cs typeface="Arial" pitchFamily="34" charset="0"/>
              </a:rPr>
              <a:t>, </a:t>
            </a:r>
            <a:r>
              <a:rPr lang="cs-CZ" dirty="0" err="1" smtClean="0">
                <a:latin typeface="Arial" pitchFamily="34" charset="0"/>
                <a:cs typeface="Arial" pitchFamily="34" charset="0"/>
              </a:rPr>
              <a:t>R.Hrdlička</a:t>
            </a:r>
            <a:endParaRPr lang="cs-CZ" dirty="0" smtClean="0">
              <a:latin typeface="Arial" pitchFamily="34" charset="0"/>
              <a:cs typeface="Arial" pitchFamily="34" charset="0"/>
            </a:endParaRPr>
          </a:p>
          <a:p>
            <a:r>
              <a:rPr lang="cs-CZ" u="sng" dirty="0" smtClean="0">
                <a:latin typeface="Arial" pitchFamily="34" charset="0"/>
                <a:cs typeface="Arial" pitchFamily="34" charset="0"/>
              </a:rPr>
              <a:t>Asistent rozhodčího  jako laik: </a:t>
            </a:r>
            <a:r>
              <a:rPr lang="cs-CZ" dirty="0" smtClean="0">
                <a:latin typeface="Arial" pitchFamily="34" charset="0"/>
                <a:cs typeface="Arial" pitchFamily="34" charset="0"/>
              </a:rPr>
              <a:t>   </a:t>
            </a:r>
            <a:r>
              <a:rPr lang="cs-CZ" dirty="0" err="1" smtClean="0">
                <a:latin typeface="Arial" pitchFamily="34" charset="0"/>
                <a:cs typeface="Arial" pitchFamily="34" charset="0"/>
              </a:rPr>
              <a:t>D.Németh</a:t>
            </a:r>
            <a:endParaRPr lang="cs-CZ" dirty="0" smtClean="0">
              <a:latin typeface="Arial" pitchFamily="34" charset="0"/>
              <a:cs typeface="Arial" pitchFamily="34" charset="0"/>
            </a:endParaRPr>
          </a:p>
          <a:p>
            <a:pPr algn="just"/>
            <a:r>
              <a:rPr lang="cs-CZ" b="0" dirty="0" smtClean="0">
                <a:latin typeface="Arial" pitchFamily="34" charset="0"/>
                <a:cs typeface="Arial" pitchFamily="34" charset="0"/>
              </a:rPr>
              <a:t>hrají Ústecký přebor, který je v letošním ročníku rozdělen do 2 skupin po 12 mužstvech. Jsme zařazeni do skupiny A </a:t>
            </a:r>
            <a:r>
              <a:rPr lang="cs-CZ" b="0" dirty="0" err="1" smtClean="0">
                <a:latin typeface="Arial" pitchFamily="34" charset="0"/>
                <a:cs typeface="Arial" pitchFamily="34" charset="0"/>
              </a:rPr>
              <a:t>a</a:t>
            </a:r>
            <a:r>
              <a:rPr lang="cs-CZ" b="0" dirty="0" smtClean="0">
                <a:latin typeface="Arial" pitchFamily="34" charset="0"/>
                <a:cs typeface="Arial" pitchFamily="34" charset="0"/>
              </a:rPr>
              <a:t> za sebou již máme 15 utkání. Důvodem, proč jsou již odehrány 4 kola odvetných zápasů, je novinka v letošní soutěži. Na jaře se hraje ještě 7 kol a tím se dvoukolová soutěž uzavře. Prvních 6 týmů z každé skupiny postoupí do finálové, která se bude hrát </a:t>
            </a:r>
            <a:r>
              <a:rPr lang="cs-CZ" b="0" dirty="0" err="1" smtClean="0">
                <a:latin typeface="Arial" pitchFamily="34" charset="0"/>
                <a:cs typeface="Arial" pitchFamily="34" charset="0"/>
              </a:rPr>
              <a:t>jednokolově</a:t>
            </a:r>
            <a:r>
              <a:rPr lang="cs-CZ" b="0" dirty="0" smtClean="0">
                <a:latin typeface="Arial" pitchFamily="34" charset="0"/>
                <a:cs typeface="Arial" pitchFamily="34" charset="0"/>
              </a:rPr>
              <a:t> o 1. až 12. místo.  Kolektivy na 7. až 12. místě se stejným systémem střetnou o 13. až 24. postavení v tabulce. </a:t>
            </a:r>
          </a:p>
          <a:p>
            <a:pPr algn="just"/>
            <a:r>
              <a:rPr lang="cs-CZ" b="0" dirty="0" smtClean="0">
                <a:latin typeface="Arial" pitchFamily="34" charset="0"/>
                <a:cs typeface="Arial" pitchFamily="34" charset="0"/>
              </a:rPr>
              <a:t>Do soutěže jsme vstupovali s velkou neznámou, protože, jak už to v mládežnických soutěžích bývá, tak se kádry z roku na rok hodně mění a výkonnost oproti minulému roku může být odlišná. V prvních 4 kolech jsme zaznamenali 2 výhry a 2 prohry a v tabulce nám patřilo 9. místo. Soutěž pokračovalo rychlým tempem. Na programu byly předehrávky a už 28. září bylo odehráno 8 zápasů. Měli jsme 12 bodů a chyběl nám bod na 6. postupové místo. První 2 říjnové zápasy jsme hráli v domácím prostředí a moc se nedařilo. 2 porážky a zvlášť ta druhé 10:1 s </a:t>
            </a:r>
            <a:r>
              <a:rPr lang="cs-CZ" b="0" dirty="0" err="1" smtClean="0">
                <a:latin typeface="Arial" pitchFamily="34" charset="0"/>
                <a:cs typeface="Arial" pitchFamily="34" charset="0"/>
              </a:rPr>
              <a:t>Neštěmicemi</a:t>
            </a:r>
            <a:r>
              <a:rPr lang="cs-CZ" b="0" dirty="0" smtClean="0">
                <a:latin typeface="Arial" pitchFamily="34" charset="0"/>
                <a:cs typeface="Arial" pitchFamily="34" charset="0"/>
              </a:rPr>
              <a:t> byla hodně krutá. Bodový odstup na 6. Děčín se zvětšil na 4 body. Dobré výkony jsme podali v 8. a 9. kole. Ve Velkém Březně zvítězili 2:0 a doma porazili poslední Litoměřicko B 5:0. Vítězil i náš konkurent na 6. místo Junior Děčín a 4 bodový odstup se nezměnil  ani po 12 zápasech. V posledních 3 podzimních kolech jsme hráli proti celkům z nejvyšších pater tabulky a výsledky podle toho také vypadaly. Doma Litoměřicko 1:12, venku Lovosice 0:7,  Roudnice </a:t>
            </a:r>
            <a:r>
              <a:rPr lang="cs-CZ" b="0" dirty="0" err="1" smtClean="0">
                <a:latin typeface="Arial" pitchFamily="34" charset="0"/>
                <a:cs typeface="Arial" pitchFamily="34" charset="0"/>
              </a:rPr>
              <a:t>n.L.</a:t>
            </a:r>
            <a:r>
              <a:rPr lang="cs-CZ" b="0" dirty="0" smtClean="0">
                <a:latin typeface="Arial" pitchFamily="34" charset="0"/>
                <a:cs typeface="Arial" pitchFamily="34" charset="0"/>
              </a:rPr>
              <a:t> 1:8. Podzim jsme zakončili na 8. místě s 18 body, když nás ještě v závěru předstihlo Ústí </a:t>
            </a:r>
            <a:r>
              <a:rPr lang="cs-CZ" b="0" dirty="0" err="1" smtClean="0">
                <a:latin typeface="Arial" pitchFamily="34" charset="0"/>
                <a:cs typeface="Arial" pitchFamily="34" charset="0"/>
              </a:rPr>
              <a:t>n.L.</a:t>
            </a:r>
            <a:r>
              <a:rPr lang="cs-CZ" b="0" dirty="0" smtClean="0">
                <a:latin typeface="Arial" pitchFamily="34" charset="0"/>
                <a:cs typeface="Arial" pitchFamily="34" charset="0"/>
              </a:rPr>
              <a:t> </a:t>
            </a:r>
          </a:p>
        </p:txBody>
      </p:sp>
      <p:sp>
        <p:nvSpPr>
          <p:cNvPr id="11" name="TextovéPole 10"/>
          <p:cNvSpPr txBox="1"/>
          <p:nvPr/>
        </p:nvSpPr>
        <p:spPr>
          <a:xfrm>
            <a:off x="5688608" y="91108"/>
            <a:ext cx="4464496" cy="523220"/>
          </a:xfrm>
          <a:prstGeom prst="rect">
            <a:avLst/>
          </a:prstGeom>
          <a:blipFill>
            <a:blip r:embed="rId8" cstate="print"/>
            <a:stretch>
              <a:fillRect/>
            </a:stretch>
          </a:blipFill>
          <a:ln w="57150" cmpd="sng">
            <a:gradFill>
              <a:gsLst>
                <a:gs pos="0">
                  <a:srgbClr val="FFF200"/>
                </a:gs>
                <a:gs pos="45000">
                  <a:srgbClr val="FF7A00"/>
                </a:gs>
                <a:gs pos="70000">
                  <a:srgbClr val="FF0300"/>
                </a:gs>
                <a:gs pos="100000">
                  <a:srgbClr val="4D0808"/>
                </a:gs>
              </a:gsLst>
              <a:lin ang="5400000" scaled="0"/>
            </a:gradFill>
            <a:prstDash val="lgDash"/>
          </a:ln>
        </p:spPr>
        <p:txBody>
          <a:bodyPr wrap="square" rtlCol="0">
            <a:spAutoFit/>
          </a:bodyPr>
          <a:lstStyle/>
          <a:p>
            <a:pPr algn="ctr"/>
            <a:r>
              <a:rPr lang="cs-CZ" sz="2800" dirty="0" smtClean="0">
                <a:effectLst>
                  <a:outerShdw blurRad="38100" dist="38100" dir="2700000" algn="tl">
                    <a:srgbClr val="000000">
                      <a:alpha val="43137"/>
                    </a:srgbClr>
                  </a:outerShdw>
                </a:effectLst>
                <a:latin typeface="Mongolian Baiti" pitchFamily="66" charset="0"/>
                <a:cs typeface="Mongolian Baiti" pitchFamily="66" charset="0"/>
              </a:rPr>
              <a:t>15 podzimních zápasů</a:t>
            </a:r>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6" name="TextovéPole 5"/>
          <p:cNvSpPr txBox="1"/>
          <p:nvPr/>
        </p:nvSpPr>
        <p:spPr>
          <a:xfrm>
            <a:off x="5832624" y="71363"/>
            <a:ext cx="4320480" cy="369332"/>
          </a:xfrm>
          <a:prstGeom prst="rect">
            <a:avLst/>
          </a:prstGeom>
          <a:blipFill dpi="0" rotWithShape="1">
            <a:blip r:embed="rId3" cstate="print">
              <a:alphaModFix amt="70000"/>
            </a:blip>
            <a:srcRect/>
            <a:stretch>
              <a:fillRect/>
            </a:stretch>
          </a:blipFill>
        </p:spPr>
        <p:txBody>
          <a:bodyPr wrap="square" rtlCol="0">
            <a:spAutoFit/>
          </a:bodyPr>
          <a:lstStyle/>
          <a:p>
            <a:pPr algn="ctr"/>
            <a:r>
              <a:rPr lang="cs-CZ" sz="1800" dirty="0" smtClean="0">
                <a:latin typeface="Bookman Old Style" pitchFamily="18" charset="0"/>
              </a:rPr>
              <a:t>Převzato z Rakovnického deníku</a:t>
            </a:r>
          </a:p>
        </p:txBody>
      </p:sp>
      <p:pic>
        <p:nvPicPr>
          <p:cNvPr id="41985" name="Picture 1"/>
          <p:cNvPicPr>
            <a:picLocks noChangeAspect="1" noChangeArrowheads="1"/>
          </p:cNvPicPr>
          <p:nvPr/>
        </p:nvPicPr>
        <p:blipFill>
          <a:blip r:embed="rId4" cstate="print"/>
          <a:srcRect/>
          <a:stretch>
            <a:fillRect/>
          </a:stretch>
        </p:blipFill>
        <p:spPr bwMode="auto">
          <a:xfrm>
            <a:off x="6912744" y="523156"/>
            <a:ext cx="2028825" cy="733425"/>
          </a:xfrm>
          <a:prstGeom prst="rect">
            <a:avLst/>
          </a:prstGeom>
          <a:noFill/>
          <a:ln w="9525">
            <a:noFill/>
            <a:miter lim="800000"/>
            <a:headEnd/>
            <a:tailEnd/>
          </a:ln>
        </p:spPr>
      </p:pic>
      <p:sp>
        <p:nvSpPr>
          <p:cNvPr id="8" name="TextovéPole 7"/>
          <p:cNvSpPr txBox="1"/>
          <p:nvPr/>
        </p:nvSpPr>
        <p:spPr>
          <a:xfrm>
            <a:off x="5688608" y="1315244"/>
            <a:ext cx="4464496" cy="5493812"/>
          </a:xfrm>
          <a:prstGeom prst="rect">
            <a:avLst/>
          </a:prstGeom>
          <a:noFill/>
        </p:spPr>
        <p:txBody>
          <a:bodyPr wrap="square" rtlCol="0">
            <a:spAutoFit/>
          </a:bodyPr>
          <a:lstStyle/>
          <a:p>
            <a:pPr algn="just"/>
            <a:r>
              <a:rPr lang="cs-CZ" sz="1300" dirty="0" smtClean="0">
                <a:latin typeface="Arial" pitchFamily="34" charset="0"/>
                <a:cs typeface="Arial" pitchFamily="34" charset="0"/>
              </a:rPr>
              <a:t>Rakovník – Senzace. Fotbalisté </a:t>
            </a:r>
            <a:r>
              <a:rPr lang="cs-CZ" sz="1300" dirty="0" err="1" smtClean="0">
                <a:latin typeface="Arial" pitchFamily="34" charset="0"/>
                <a:cs typeface="Arial" pitchFamily="34" charset="0"/>
              </a:rPr>
              <a:t>Tatranu</a:t>
            </a:r>
            <a:r>
              <a:rPr lang="cs-CZ" sz="1300" dirty="0" smtClean="0">
                <a:latin typeface="Arial" pitchFamily="34" charset="0"/>
                <a:cs typeface="Arial" pitchFamily="34" charset="0"/>
              </a:rPr>
              <a:t> Rakovník dokázali v předposledním podzimním kole fotbalové divize B porazit na svém hřišti mužstvo SK </a:t>
            </a:r>
            <a:r>
              <a:rPr lang="cs-CZ" sz="1300" dirty="0" err="1" smtClean="0">
                <a:latin typeface="Arial" pitchFamily="34" charset="0"/>
                <a:cs typeface="Arial" pitchFamily="34" charset="0"/>
              </a:rPr>
              <a:t>Štětí</a:t>
            </a:r>
            <a:r>
              <a:rPr lang="cs-CZ" sz="1300" dirty="0" smtClean="0">
                <a:latin typeface="Arial" pitchFamily="34" charset="0"/>
                <a:cs typeface="Arial" pitchFamily="34" charset="0"/>
              </a:rPr>
              <a:t> 5:3 (5:0) a získali tak do tabulky velmi důležité body, které se budou při konečném zúčtování určitě hodit. „Získali jsme důležité tři body. Zejména první poločas byl z naší strany velmi povedený, nechyběla bojovnost, kombinace, měli jsme větší vůli po vítězství. Hráče musím za tento nadstandardní výkon pochválit," nešetřil chválou po utkání rakovnický trenér Pavel Mareš.</a:t>
            </a:r>
          </a:p>
          <a:p>
            <a:pPr algn="just"/>
            <a:r>
              <a:rPr lang="cs-CZ" sz="1300" dirty="0" smtClean="0">
                <a:latin typeface="Arial" pitchFamily="34" charset="0"/>
                <a:cs typeface="Arial" pitchFamily="34" charset="0"/>
              </a:rPr>
              <a:t>Aby také ne. Jeho svěřenci doslova svého soka v prvním dějství přejeli. Domácím zápas do jisté míry ulehčil hostující Jiří </a:t>
            </a:r>
            <a:r>
              <a:rPr lang="cs-CZ" sz="1300" dirty="0" err="1" smtClean="0">
                <a:latin typeface="Arial" pitchFamily="34" charset="0"/>
                <a:cs typeface="Arial" pitchFamily="34" charset="0"/>
              </a:rPr>
              <a:t>Böhm</a:t>
            </a:r>
            <a:r>
              <a:rPr lang="cs-CZ" sz="1300" dirty="0" smtClean="0">
                <a:latin typeface="Arial" pitchFamily="34" charset="0"/>
                <a:cs typeface="Arial" pitchFamily="34" charset="0"/>
              </a:rPr>
              <a:t>. Ten v osmnácté minutě obdržel od hlavního sudího dvě žluté karty za protesty a následně červenou kartu. </a:t>
            </a:r>
            <a:r>
              <a:rPr lang="cs-CZ" sz="1300" dirty="0" err="1" smtClean="0">
                <a:latin typeface="Arial" pitchFamily="34" charset="0"/>
                <a:cs typeface="Arial" pitchFamily="34" charset="0"/>
              </a:rPr>
              <a:t>Hatrickem</a:t>
            </a:r>
            <a:r>
              <a:rPr lang="cs-CZ" sz="1300" dirty="0" smtClean="0">
                <a:latin typeface="Arial" pitchFamily="34" charset="0"/>
                <a:cs typeface="Arial" pitchFamily="34" charset="0"/>
              </a:rPr>
              <a:t> se v prvním dějství blýskl P. Kučera, po jedné brance přidal Novák a Mařík.</a:t>
            </a:r>
          </a:p>
          <a:p>
            <a:pPr algn="just"/>
            <a:r>
              <a:rPr lang="cs-CZ" sz="1300" dirty="0" smtClean="0">
                <a:latin typeface="Arial" pitchFamily="34" charset="0"/>
                <a:cs typeface="Arial" pitchFamily="34" charset="0"/>
              </a:rPr>
              <a:t>Tatranská kanonáda ovšem ve druhém poločase nepokračovala. Naopak hosté třikrát překonali tatranského Zacha a stanovili tak konečnou podobu výsledku na 5:3. „Hosté se semkli, neměli co ztratit. Byla to z naší strany taková naivita, že už se již nic nemůže stát. Ale nejen hosté, ale i my jsme si vytvořili šance, ovšem jsme je již nedokázali proměnit. Ale jinak musím hráče pochválit," dodal Pavel Mareš.</a:t>
            </a:r>
            <a:endParaRPr lang="cs-CZ" sz="1300" dirty="0"/>
          </a:p>
        </p:txBody>
      </p:sp>
      <p:graphicFrame>
        <p:nvGraphicFramePr>
          <p:cNvPr id="11" name="Tabulka 10"/>
          <p:cNvGraphicFramePr>
            <a:graphicFrameLocks noGrp="1"/>
          </p:cNvGraphicFramePr>
          <p:nvPr/>
        </p:nvGraphicFramePr>
        <p:xfrm>
          <a:off x="143992" y="667172"/>
          <a:ext cx="4536505" cy="2756782"/>
        </p:xfrm>
        <a:graphic>
          <a:graphicData uri="http://schemas.openxmlformats.org/drawingml/2006/table">
            <a:tbl>
              <a:tblPr/>
              <a:tblGrid>
                <a:gridCol w="251003"/>
                <a:gridCol w="295297"/>
                <a:gridCol w="1494941"/>
                <a:gridCol w="265767"/>
                <a:gridCol w="210401"/>
                <a:gridCol w="210401"/>
                <a:gridCol w="210401"/>
                <a:gridCol w="280531"/>
                <a:gridCol w="753007"/>
                <a:gridCol w="254694"/>
                <a:gridCol w="310062"/>
              </a:tblGrid>
              <a:tr h="150196">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900" b="1" i="0" u="none" strike="noStrike">
                          <a:solidFill>
                            <a:srgbClr val="0000CC"/>
                          </a:solidFill>
                          <a:latin typeface="Calibri"/>
                        </a:rPr>
                        <a:t>Ústecký přebor starších žáků 2016/2017 po 15.odehraných kolech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latin typeface="Arial"/>
                        </a:rPr>
                        <a:t>SK Roudnice n. L.</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99:16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98:19</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19502">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Český Lev Neštěmice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69:23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60:23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latin typeface="Arial"/>
                        </a:rPr>
                        <a:t>SK Sokol </a:t>
                      </a:r>
                      <a:r>
                        <a:rPr lang="cs-CZ" sz="800" b="1" i="0" u="none" strike="noStrike" dirty="0" err="1">
                          <a:solidFill>
                            <a:srgbClr val="000000"/>
                          </a:solidFill>
                          <a:latin typeface="Arial"/>
                        </a:rPr>
                        <a:t>Brozany</a:t>
                      </a:r>
                      <a:endParaRPr lang="cs-CZ" sz="8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63:31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dirty="0">
                          <a:solidFill>
                            <a:srgbClr val="000000"/>
                          </a:solidFill>
                          <a:latin typeface="Arial"/>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55:37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Ústí n.L.</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64:68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FF0000"/>
                          </a:solidFill>
                          <a:latin typeface="Arial"/>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latin typeface="Calibri"/>
                        </a:rPr>
                        <a:t>34:73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00"/>
                          </a:solidFill>
                          <a:latin typeface="Arial"/>
                        </a:rPr>
                        <a:t>18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29:63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TJ Hvězda Trnovany</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14:71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3413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8:82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Litoměřicko, z.s. B</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28:105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019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graphicFrame>
        <p:nvGraphicFramePr>
          <p:cNvPr id="12" name="Tabulka 11"/>
          <p:cNvGraphicFramePr>
            <a:graphicFrameLocks noGrp="1"/>
          </p:cNvGraphicFramePr>
          <p:nvPr/>
        </p:nvGraphicFramePr>
        <p:xfrm>
          <a:off x="143992" y="4127046"/>
          <a:ext cx="4464496" cy="2804822"/>
        </p:xfrm>
        <a:graphic>
          <a:graphicData uri="http://schemas.openxmlformats.org/drawingml/2006/table">
            <a:tbl>
              <a:tblPr/>
              <a:tblGrid>
                <a:gridCol w="339882"/>
                <a:gridCol w="297397"/>
                <a:gridCol w="1671089"/>
                <a:gridCol w="201805"/>
                <a:gridCol w="201805"/>
                <a:gridCol w="201805"/>
                <a:gridCol w="110553"/>
                <a:gridCol w="91252"/>
                <a:gridCol w="201805"/>
                <a:gridCol w="495662"/>
                <a:gridCol w="382367"/>
                <a:gridCol w="269074"/>
              </a:tblGrid>
              <a:tr h="17518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2">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7518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10">
                  <a:txBody>
                    <a:bodyPr/>
                    <a:lstStyle/>
                    <a:p>
                      <a:pPr algn="ctr" fontAlgn="ctr"/>
                      <a:r>
                        <a:rPr lang="cs-CZ" sz="900" b="1" i="0" u="none" strike="noStrike">
                          <a:solidFill>
                            <a:srgbClr val="0000CC"/>
                          </a:solidFill>
                          <a:latin typeface="Calibri"/>
                        </a:rPr>
                        <a:t>Ústecký přebor mladších žáků 2016/2017 po 15.odehraných kolech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518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gridSpan="2">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Calibri"/>
                        </a:rPr>
                        <a:t>92:10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518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SK Roudnice n. L.</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gridSpan="2">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113:19</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4274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gridSpan="2">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95:22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7518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dirty="0">
                          <a:solidFill>
                            <a:srgbClr val="000000"/>
                          </a:solidFill>
                          <a:latin typeface="Arial"/>
                        </a:rPr>
                        <a:t>SK Sokol </a:t>
                      </a:r>
                      <a:r>
                        <a:rPr lang="cs-CZ" sz="800" b="1" i="0" u="none" strike="noStrike" dirty="0" err="1">
                          <a:solidFill>
                            <a:srgbClr val="000000"/>
                          </a:solidFill>
                          <a:latin typeface="Arial"/>
                        </a:rPr>
                        <a:t>Brozany</a:t>
                      </a:r>
                      <a:endParaRPr lang="cs-CZ" sz="8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gridSpan="2">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81:27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518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Ústí n.L.</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gridSpan="2">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111:54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518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gridSpan="2">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57:45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518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gridSpan="2">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37:33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518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Český Lev Neštěmice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gridSpan="2">
                  <a:txBody>
                    <a:bodyPr/>
                    <a:lstStyle/>
                    <a:p>
                      <a:pPr algn="ctr" fontAlgn="ctr"/>
                      <a:r>
                        <a:rPr lang="cs-CZ" sz="8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32:68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518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TJ Hvězda Trnovany</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gridSpan="2">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Calibri"/>
                        </a:rPr>
                        <a:t>26:76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4584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66"/>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FF0066"/>
                          </a:solidFill>
                          <a:latin typeface="Arial"/>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latin typeface="Arial"/>
                        </a:rPr>
                        <a:t>0</a:t>
                      </a:r>
                    </a:p>
                  </a:txBody>
                  <a:tcPr marL="9525" marR="9525" marT="9525" marB="0" anchor="ctr">
                    <a:lnL>
                      <a:noFill/>
                    </a:lnL>
                    <a:lnR>
                      <a:noFill/>
                    </a:lnR>
                    <a:lnT>
                      <a:noFill/>
                    </a:lnT>
                    <a:lnB>
                      <a:noFill/>
                    </a:lnB>
                    <a:solidFill>
                      <a:srgbClr val="99FF99"/>
                    </a:solidFill>
                  </a:tcPr>
                </a:tc>
                <a:tc gridSpan="2">
                  <a:txBody>
                    <a:bodyPr/>
                    <a:lstStyle/>
                    <a:p>
                      <a:pPr algn="ctr" fontAlgn="ctr"/>
                      <a:r>
                        <a:rPr lang="cs-CZ" sz="1000" b="1" i="0" u="none" strike="noStrike">
                          <a:solidFill>
                            <a:srgbClr val="FF0066"/>
                          </a:solidFill>
                          <a:latin typeface="Arial"/>
                        </a:rPr>
                        <a:t>12</a:t>
                      </a:r>
                    </a:p>
                  </a:txBody>
                  <a:tcPr marL="9525" marR="9525" marT="9525" marB="0" anchor="ctr">
                    <a:lnL>
                      <a:noFill/>
                    </a:lnL>
                    <a:lnR>
                      <a:noFill/>
                    </a:lnR>
                    <a:lnT>
                      <a:noFill/>
                    </a:lnT>
                    <a:lnB>
                      <a:noFill/>
                    </a:lnB>
                    <a:solidFill>
                      <a:srgbClr val="99FF99"/>
                    </a:solidFill>
                  </a:tcPr>
                </a:tc>
                <a:tc hMerge="1">
                  <a:txBody>
                    <a:bodyPr/>
                    <a:lstStyle/>
                    <a:p>
                      <a:pPr algn="ctr" fontAlgn="ctr"/>
                      <a:endParaRPr lang="cs-CZ" sz="1000" b="1" i="0" u="none" strike="noStrike">
                        <a:solidFill>
                          <a:srgbClr val="FF0066"/>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latin typeface="Calibri"/>
                        </a:rPr>
                        <a:t>34:89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FF0066"/>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5893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gridSpan="2">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15:134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518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gridSpan="2">
                  <a:txBody>
                    <a:bodyPr/>
                    <a:lstStyle/>
                    <a:p>
                      <a:pPr algn="ctr"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18:134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7518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2">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hMerge="1">
                  <a:txBody>
                    <a:bodyPr/>
                    <a:lstStyle/>
                    <a:p>
                      <a:pPr algn="l" fontAlgn="b"/>
                      <a:endParaRPr lang="cs-CZ" sz="1100" b="0" i="0" u="none" strike="noStrike">
                        <a:solidFill>
                          <a:srgbClr val="000000"/>
                        </a:solidFill>
                        <a:latin typeface="Calibri"/>
                      </a:endParaRP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
        <p:nvSpPr>
          <p:cNvPr id="13" name="TextovéPole 12"/>
          <p:cNvSpPr txBox="1"/>
          <p:nvPr/>
        </p:nvSpPr>
        <p:spPr>
          <a:xfrm>
            <a:off x="143992" y="19100"/>
            <a:ext cx="4536504" cy="523220"/>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pPr algn="ctr"/>
            <a:r>
              <a:rPr lang="cs-CZ" sz="1400" dirty="0" smtClean="0">
                <a:latin typeface="Arial Black" pitchFamily="34" charset="0"/>
              </a:rPr>
              <a:t>Starší žáci mají po 15 podzimních zápasech 18 bodů a jsou na 8. místě </a:t>
            </a:r>
            <a:r>
              <a:rPr lang="cs-CZ" sz="1400" dirty="0" err="1" smtClean="0">
                <a:latin typeface="Arial Black" pitchFamily="34" charset="0"/>
              </a:rPr>
              <a:t>Ústec.přeboru</a:t>
            </a:r>
            <a:endParaRPr lang="cs-CZ" sz="1400" dirty="0" smtClean="0">
              <a:latin typeface="Arial Black" pitchFamily="34" charset="0"/>
            </a:endParaRPr>
          </a:p>
        </p:txBody>
      </p:sp>
      <p:sp>
        <p:nvSpPr>
          <p:cNvPr id="14" name="TextovéPole 13"/>
          <p:cNvSpPr txBox="1"/>
          <p:nvPr/>
        </p:nvSpPr>
        <p:spPr>
          <a:xfrm>
            <a:off x="143992" y="3528328"/>
            <a:ext cx="4464496" cy="523220"/>
          </a:xfrm>
          <a:prstGeom prst="rect">
            <a:avLst/>
          </a:prstGeom>
          <a:blipFill>
            <a:blip r:embed="rId5" cstate="print"/>
            <a:tile tx="0" ty="0" sx="100000" sy="100000" flip="none" algn="tl"/>
          </a:blipFill>
        </p:spPr>
        <p:txBody>
          <a:bodyPr wrap="square" rtlCol="0">
            <a:spAutoFit/>
          </a:bodyPr>
          <a:lstStyle/>
          <a:p>
            <a:pPr algn="ctr"/>
            <a:r>
              <a:rPr lang="cs-CZ" sz="1400" dirty="0" smtClean="0">
                <a:latin typeface="Arial Black" pitchFamily="34" charset="0"/>
              </a:rPr>
              <a:t>Mladší žáci se radovali na podzim 3x a je z toho 10. místo Ústeckého přeboru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cxnSp>
        <p:nvCxnSpPr>
          <p:cNvPr id="16" name="Přímá spojovací šipka 15"/>
          <p:cNvCxnSpPr/>
          <p:nvPr/>
        </p:nvCxnSpPr>
        <p:spPr bwMode="auto">
          <a:xfrm>
            <a:off x="3394753"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p>
        </p:txBody>
      </p:sp>
      <p:sp>
        <p:nvSpPr>
          <p:cNvPr id="17" name="Obdélník 16"/>
          <p:cNvSpPr/>
          <p:nvPr/>
        </p:nvSpPr>
        <p:spPr>
          <a:xfrm>
            <a:off x="71984" y="679504"/>
            <a:ext cx="4824536" cy="5532284"/>
          </a:xfrm>
          <a:prstGeom prst="rect">
            <a:avLst/>
          </a:prstGeom>
          <a:noFill/>
          <a:ln w="44450" cmpd="sng">
            <a:solidFill>
              <a:schemeClr val="tx1"/>
            </a:solidFill>
            <a:prstDash val="solid"/>
          </a:ln>
          <a:effectLst/>
        </p:spPr>
        <p:txBody>
          <a:bodyPr wrap="square">
            <a:spAutoFit/>
          </a:bodyPr>
          <a:lstStyle/>
          <a:p>
            <a:pPr fontAlgn="ctr"/>
            <a:r>
              <a:rPr lang="cs-CZ" sz="1400" dirty="0" smtClean="0">
                <a:solidFill>
                  <a:srgbClr val="FF0000"/>
                </a:solidFill>
              </a:rPr>
              <a:t>TJ Sokol </a:t>
            </a:r>
            <a:r>
              <a:rPr lang="cs-CZ" sz="1400" dirty="0" err="1" smtClean="0">
                <a:solidFill>
                  <a:srgbClr val="FF0000"/>
                </a:solidFill>
              </a:rPr>
              <a:t>Libiš</a:t>
            </a:r>
            <a:r>
              <a:rPr lang="cs-CZ" sz="1400" b="0" dirty="0" smtClean="0">
                <a:solidFill>
                  <a:srgbClr val="FF0000"/>
                </a:solidFill>
              </a:rPr>
              <a:t> - </a:t>
            </a:r>
            <a:r>
              <a:rPr lang="cs-CZ" sz="1400" dirty="0" smtClean="0">
                <a:solidFill>
                  <a:srgbClr val="FF0000"/>
                </a:solidFill>
              </a:rPr>
              <a:t>Mostecký fotbalový klub  1:5(0:0)</a:t>
            </a:r>
          </a:p>
          <a:p>
            <a:pPr algn="just" fontAlgn="ctr"/>
            <a:r>
              <a:rPr lang="cs-CZ" sz="1050" dirty="0" smtClean="0">
                <a:solidFill>
                  <a:srgbClr val="3333CC"/>
                </a:solidFill>
                <a:latin typeface="Arial" pitchFamily="34" charset="0"/>
                <a:cs typeface="Arial" pitchFamily="34" charset="0"/>
              </a:rPr>
              <a:t>ještě v poločase to zdaleka nevypadalo, že to skončí takovým debaklem. Hosté se ale rozstříleli a domácím uštědřili pětku. </a:t>
            </a:r>
            <a:r>
              <a:rPr lang="cs-CZ" sz="1050" dirty="0" err="1" smtClean="0">
                <a:solidFill>
                  <a:srgbClr val="3333CC"/>
                </a:solidFill>
                <a:latin typeface="Arial" pitchFamily="34" charset="0"/>
                <a:cs typeface="Arial" pitchFamily="34" charset="0"/>
              </a:rPr>
              <a:t>Libiš</a:t>
            </a:r>
            <a:r>
              <a:rPr lang="cs-CZ" sz="1050" dirty="0" smtClean="0">
                <a:solidFill>
                  <a:srgbClr val="3333CC"/>
                </a:solidFill>
                <a:latin typeface="Arial" pitchFamily="34" charset="0"/>
                <a:cs typeface="Arial" pitchFamily="34" charset="0"/>
              </a:rPr>
              <a:t> stále čeká na 1 vítězství v soutěži.</a:t>
            </a:r>
          </a:p>
          <a:p>
            <a:pPr fontAlgn="ctr"/>
            <a:r>
              <a:rPr lang="cs-CZ" sz="1400" dirty="0" smtClean="0">
                <a:solidFill>
                  <a:srgbClr val="FF0000"/>
                </a:solidFill>
              </a:rPr>
              <a:t>SK Kladno</a:t>
            </a:r>
            <a:r>
              <a:rPr lang="cs-CZ" sz="1400" b="0" dirty="0" smtClean="0">
                <a:solidFill>
                  <a:srgbClr val="FF0000"/>
                </a:solidFill>
              </a:rPr>
              <a:t> - </a:t>
            </a:r>
            <a:r>
              <a:rPr lang="cs-CZ" sz="1400" dirty="0" smtClean="0">
                <a:solidFill>
                  <a:srgbClr val="FF0000"/>
                </a:solidFill>
              </a:rPr>
              <a:t>FK </a:t>
            </a:r>
            <a:r>
              <a:rPr lang="cs-CZ" sz="1400" dirty="0" err="1" smtClean="0">
                <a:solidFill>
                  <a:srgbClr val="FF0000"/>
                </a:solidFill>
              </a:rPr>
              <a:t>Neratovice</a:t>
            </a:r>
            <a:r>
              <a:rPr lang="cs-CZ" sz="1400" dirty="0" smtClean="0">
                <a:solidFill>
                  <a:srgbClr val="FF0000"/>
                </a:solidFill>
              </a:rPr>
              <a:t>-</a:t>
            </a:r>
            <a:r>
              <a:rPr lang="cs-CZ" sz="1400" dirty="0" err="1" smtClean="0">
                <a:solidFill>
                  <a:srgbClr val="FF0000"/>
                </a:solidFill>
              </a:rPr>
              <a:t>Byškovice</a:t>
            </a:r>
            <a:r>
              <a:rPr lang="cs-CZ" sz="1400" dirty="0" smtClean="0">
                <a:solidFill>
                  <a:srgbClr val="FF0000"/>
                </a:solidFill>
              </a:rPr>
              <a:t>   1:0(0:0)</a:t>
            </a:r>
          </a:p>
          <a:p>
            <a:pPr algn="just" fontAlgn="ctr"/>
            <a:r>
              <a:rPr lang="cs-CZ" sz="1050" dirty="0" smtClean="0">
                <a:solidFill>
                  <a:srgbClr val="3333CC"/>
                </a:solidFill>
                <a:latin typeface="Arial" pitchFamily="34" charset="0"/>
                <a:cs typeface="Arial" pitchFamily="34" charset="0"/>
              </a:rPr>
              <a:t>zápas rozhodl kapitán domácích Jan Procházka 4 minuty před koncem. Domácí byli častěji na míči a zaslouženě vyhráli, i když branka padla až po chybě v úplném závěru.</a:t>
            </a:r>
          </a:p>
          <a:p>
            <a:pPr algn="just" fontAlgn="ctr"/>
            <a:r>
              <a:rPr lang="cs-CZ" sz="1400" dirty="0" smtClean="0">
                <a:solidFill>
                  <a:srgbClr val="FF0000"/>
                </a:solidFill>
              </a:rPr>
              <a:t>TJ TATRAN Rakovník </a:t>
            </a:r>
            <a:r>
              <a:rPr lang="cs-CZ" sz="1400" b="0" dirty="0" smtClean="0">
                <a:solidFill>
                  <a:srgbClr val="FF0000"/>
                </a:solidFill>
              </a:rPr>
              <a:t>- </a:t>
            </a:r>
            <a:r>
              <a:rPr lang="cs-CZ" sz="1400" dirty="0" smtClean="0">
                <a:solidFill>
                  <a:srgbClr val="FF0000"/>
                </a:solidFill>
              </a:rPr>
              <a:t>SK </a:t>
            </a:r>
            <a:r>
              <a:rPr lang="cs-CZ" sz="1400" dirty="0" err="1" smtClean="0">
                <a:solidFill>
                  <a:srgbClr val="FF0000"/>
                </a:solidFill>
              </a:rPr>
              <a:t>Štětí</a:t>
            </a:r>
            <a:r>
              <a:rPr lang="cs-CZ" sz="1400" dirty="0" smtClean="0">
                <a:solidFill>
                  <a:srgbClr val="FF0000"/>
                </a:solidFill>
              </a:rPr>
              <a:t>     5:3(5:0)</a:t>
            </a:r>
          </a:p>
          <a:p>
            <a:pPr algn="just" fontAlgn="ctr"/>
            <a:r>
              <a:rPr lang="cs-CZ" sz="1050" dirty="0" smtClean="0">
                <a:solidFill>
                  <a:srgbClr val="3333CC"/>
                </a:solidFill>
                <a:latin typeface="Arial" pitchFamily="34" charset="0"/>
                <a:cs typeface="Arial" pitchFamily="34" charset="0"/>
              </a:rPr>
              <a:t>o poločas byli hosté na ručník a to ještě hráli jen v 10. Ve druhé poločase zvedli hlavu  a hrozivý výsledek stačili korigovat, i když to na body stejně nestačilo.</a:t>
            </a:r>
          </a:p>
          <a:p>
            <a:pPr fontAlgn="ctr"/>
            <a:r>
              <a:rPr lang="cs-CZ" sz="1400" dirty="0" smtClean="0">
                <a:solidFill>
                  <a:srgbClr val="FF0000"/>
                </a:solidFill>
              </a:rPr>
              <a:t>FC Nový Bor</a:t>
            </a:r>
            <a:r>
              <a:rPr lang="cs-CZ" sz="1400" b="0" dirty="0" smtClean="0">
                <a:solidFill>
                  <a:srgbClr val="FF0000"/>
                </a:solidFill>
              </a:rPr>
              <a:t> - </a:t>
            </a:r>
            <a:r>
              <a:rPr lang="cs-CZ" sz="1400" dirty="0" smtClean="0">
                <a:solidFill>
                  <a:srgbClr val="FF0000"/>
                </a:solidFill>
              </a:rPr>
              <a:t>FC CHOMUTOV 0:1(0:1)</a:t>
            </a:r>
          </a:p>
          <a:p>
            <a:pPr algn="just" fontAlgn="ctr"/>
            <a:r>
              <a:rPr lang="cs-CZ" sz="1050" dirty="0" smtClean="0">
                <a:solidFill>
                  <a:srgbClr val="3333CC"/>
                </a:solidFill>
                <a:latin typeface="Arial" pitchFamily="34" charset="0"/>
                <a:cs typeface="Arial" pitchFamily="34" charset="0"/>
              </a:rPr>
              <a:t>hrstka 40 diváků sledovala ve 30. minutě penaltu hostů, která nakonec rozhodla celý zápas. Domácí v závěru hosty zatlačili, ale trefili jen břevno.</a:t>
            </a:r>
          </a:p>
          <a:p>
            <a:pPr fontAlgn="ctr"/>
            <a:r>
              <a:rPr lang="cs-CZ" sz="1400" dirty="0" smtClean="0">
                <a:solidFill>
                  <a:srgbClr val="FF0000"/>
                </a:solidFill>
              </a:rPr>
              <a:t>SK Český Brod</a:t>
            </a:r>
            <a:r>
              <a:rPr lang="cs-CZ" sz="1400" b="0" dirty="0" smtClean="0">
                <a:solidFill>
                  <a:srgbClr val="FF0000"/>
                </a:solidFill>
              </a:rPr>
              <a:t> - </a:t>
            </a:r>
            <a:r>
              <a:rPr lang="cs-CZ" sz="1400" dirty="0" smtClean="0">
                <a:solidFill>
                  <a:srgbClr val="FF0000"/>
                </a:solidFill>
              </a:rPr>
              <a:t>TJ Slovan VELVARY 2:3 PK (0:0)</a:t>
            </a:r>
          </a:p>
          <a:p>
            <a:pPr algn="just" fontAlgn="ctr"/>
            <a:r>
              <a:rPr lang="cs-CZ" sz="1050" dirty="0" smtClean="0">
                <a:solidFill>
                  <a:srgbClr val="3333CC"/>
                </a:solidFill>
                <a:latin typeface="Arial" pitchFamily="34" charset="0"/>
                <a:cs typeface="Arial" pitchFamily="34" charset="0"/>
              </a:rPr>
              <a:t>branky padaly po změně stran a vždy vedly domácí. 9 minut před koncem ale vyrovnal</a:t>
            </a:r>
            <a:r>
              <a:rPr lang="de-DE" sz="1050" dirty="0" smtClean="0">
                <a:solidFill>
                  <a:srgbClr val="3333CC"/>
                </a:solidFill>
                <a:latin typeface="Arial" pitchFamily="34" charset="0"/>
                <a:cs typeface="Arial" pitchFamily="34" charset="0"/>
              </a:rPr>
              <a:t> na </a:t>
            </a:r>
            <a:r>
              <a:rPr lang="de-DE" sz="1050" dirty="0" err="1" smtClean="0">
                <a:solidFill>
                  <a:srgbClr val="3333CC"/>
                </a:solidFill>
                <a:latin typeface="Arial" pitchFamily="34" charset="0"/>
                <a:cs typeface="Arial" pitchFamily="34" charset="0"/>
              </a:rPr>
              <a:t>kon</a:t>
            </a:r>
            <a:r>
              <a:rPr lang="cs-CZ" sz="1050" dirty="0" err="1" smtClean="0">
                <a:solidFill>
                  <a:srgbClr val="3333CC"/>
                </a:solidFill>
                <a:latin typeface="Arial" pitchFamily="34" charset="0"/>
                <a:cs typeface="Arial" pitchFamily="34" charset="0"/>
              </a:rPr>
              <a:t>ečných</a:t>
            </a:r>
            <a:r>
              <a:rPr lang="cs-CZ" sz="1050" dirty="0" smtClean="0">
                <a:solidFill>
                  <a:srgbClr val="3333CC"/>
                </a:solidFill>
                <a:latin typeface="Arial" pitchFamily="34" charset="0"/>
                <a:cs typeface="Arial" pitchFamily="34" charset="0"/>
              </a:rPr>
              <a:t> 2:2</a:t>
            </a:r>
            <a:r>
              <a:rPr lang="de-DE" sz="1050" dirty="0" smtClean="0">
                <a:solidFill>
                  <a:srgbClr val="3333CC"/>
                </a:solidFill>
                <a:latin typeface="Arial" pitchFamily="34" charset="0"/>
                <a:cs typeface="Arial" pitchFamily="34" charset="0"/>
              </a:rPr>
              <a:t> </a:t>
            </a:r>
            <a:r>
              <a:rPr lang="cs-CZ" sz="1050" dirty="0" smtClean="0">
                <a:solidFill>
                  <a:srgbClr val="3333CC"/>
                </a:solidFill>
                <a:latin typeface="Arial" pitchFamily="34" charset="0"/>
                <a:cs typeface="Arial" pitchFamily="34" charset="0"/>
              </a:rPr>
              <a:t>M</a:t>
            </a:r>
            <a:r>
              <a:rPr lang="de-DE" sz="1050" dirty="0" err="1" smtClean="0">
                <a:solidFill>
                  <a:srgbClr val="3333CC"/>
                </a:solidFill>
                <a:latin typeface="Arial" pitchFamily="34" charset="0"/>
                <a:cs typeface="Arial" pitchFamily="34" charset="0"/>
              </a:rPr>
              <a:t>üller</a:t>
            </a:r>
            <a:r>
              <a:rPr lang="de-DE" sz="1050" dirty="0" smtClean="0">
                <a:solidFill>
                  <a:srgbClr val="3333CC"/>
                </a:solidFill>
                <a:latin typeface="Arial" pitchFamily="34" charset="0"/>
                <a:cs typeface="Arial" pitchFamily="34" charset="0"/>
              </a:rPr>
              <a:t>.  </a:t>
            </a:r>
            <a:r>
              <a:rPr lang="cs-CZ" sz="1050" dirty="0" smtClean="0">
                <a:solidFill>
                  <a:srgbClr val="3333CC"/>
                </a:solidFill>
                <a:latin typeface="Arial" pitchFamily="34" charset="0"/>
                <a:cs typeface="Arial" pitchFamily="34" charset="0"/>
              </a:rPr>
              <a:t>Penalty lépe vyšly hostům.</a:t>
            </a:r>
          </a:p>
          <a:p>
            <a:pPr fontAlgn="ctr"/>
            <a:r>
              <a:rPr lang="cs-CZ" sz="1400" dirty="0" smtClean="0">
                <a:solidFill>
                  <a:srgbClr val="FF0000"/>
                </a:solidFill>
              </a:rPr>
              <a:t>Sokol </a:t>
            </a:r>
            <a:r>
              <a:rPr lang="cs-CZ" sz="1400" dirty="0" err="1" smtClean="0">
                <a:solidFill>
                  <a:srgbClr val="FF0000"/>
                </a:solidFill>
              </a:rPr>
              <a:t>Hostouň</a:t>
            </a:r>
            <a:r>
              <a:rPr lang="cs-CZ" sz="1400" b="0" dirty="0" smtClean="0">
                <a:solidFill>
                  <a:srgbClr val="FF0000"/>
                </a:solidFill>
              </a:rPr>
              <a:t> - </a:t>
            </a:r>
            <a:r>
              <a:rPr lang="cs-CZ" sz="1400" dirty="0" smtClean="0">
                <a:solidFill>
                  <a:srgbClr val="FF0000"/>
                </a:solidFill>
              </a:rPr>
              <a:t>FK </a:t>
            </a:r>
            <a:r>
              <a:rPr lang="cs-CZ" sz="1400" dirty="0" err="1" smtClean="0">
                <a:solidFill>
                  <a:srgbClr val="FF0000"/>
                </a:solidFill>
              </a:rPr>
              <a:t>Baník</a:t>
            </a:r>
            <a:r>
              <a:rPr lang="cs-CZ" sz="1400" dirty="0" smtClean="0">
                <a:solidFill>
                  <a:srgbClr val="FF0000"/>
                </a:solidFill>
              </a:rPr>
              <a:t> Souš 2:1 PK(1:0)</a:t>
            </a:r>
          </a:p>
          <a:p>
            <a:pPr algn="just" fontAlgn="ctr"/>
            <a:r>
              <a:rPr lang="cs-CZ" sz="1050" dirty="0" smtClean="0">
                <a:solidFill>
                  <a:srgbClr val="3333CC"/>
                </a:solidFill>
                <a:latin typeface="Arial" pitchFamily="34" charset="0"/>
                <a:cs typeface="Arial" pitchFamily="34" charset="0"/>
              </a:rPr>
              <a:t>v normální hrací době skončil zápas remízou a na řadu přišly penalty. Rozhodovalo se až v 11. sérii, kdy museli nastoupit brankáři.  Hostující </a:t>
            </a:r>
            <a:r>
              <a:rPr lang="cs-CZ" sz="1050" dirty="0" err="1" smtClean="0">
                <a:solidFill>
                  <a:srgbClr val="3333CC"/>
                </a:solidFill>
                <a:latin typeface="Arial" pitchFamily="34" charset="0"/>
                <a:cs typeface="Arial" pitchFamily="34" charset="0"/>
              </a:rPr>
              <a:t>Unger</a:t>
            </a:r>
            <a:r>
              <a:rPr lang="cs-CZ" sz="1050" dirty="0" smtClean="0">
                <a:solidFill>
                  <a:srgbClr val="3333CC"/>
                </a:solidFill>
                <a:latin typeface="Arial" pitchFamily="34" charset="0"/>
                <a:cs typeface="Arial" pitchFamily="34" charset="0"/>
              </a:rPr>
              <a:t> neuspěl, ale jeho protějšek </a:t>
            </a:r>
            <a:r>
              <a:rPr lang="cs-CZ" sz="1050" dirty="0" err="1" smtClean="0">
                <a:solidFill>
                  <a:srgbClr val="3333CC"/>
                </a:solidFill>
                <a:latin typeface="Arial" pitchFamily="34" charset="0"/>
                <a:cs typeface="Arial" pitchFamily="34" charset="0"/>
              </a:rPr>
              <a:t>Pettík</a:t>
            </a:r>
            <a:r>
              <a:rPr lang="cs-CZ" sz="1050" dirty="0" smtClean="0">
                <a:solidFill>
                  <a:srgbClr val="3333CC"/>
                </a:solidFill>
                <a:latin typeface="Arial" pitchFamily="34" charset="0"/>
                <a:cs typeface="Arial" pitchFamily="34" charset="0"/>
              </a:rPr>
              <a:t> ano.</a:t>
            </a:r>
          </a:p>
          <a:p>
            <a:pPr fontAlgn="ctr"/>
            <a:r>
              <a:rPr lang="cs-CZ" sz="1400" dirty="0" smtClean="0">
                <a:solidFill>
                  <a:srgbClr val="FF0000"/>
                </a:solidFill>
              </a:rPr>
              <a:t>SK Úvaly</a:t>
            </a:r>
            <a:r>
              <a:rPr lang="cs-CZ" sz="1400" b="0" dirty="0" smtClean="0">
                <a:solidFill>
                  <a:srgbClr val="FF0000"/>
                </a:solidFill>
              </a:rPr>
              <a:t> - </a:t>
            </a:r>
            <a:r>
              <a:rPr lang="cs-CZ" sz="1400" dirty="0" smtClean="0">
                <a:solidFill>
                  <a:srgbClr val="FF0000"/>
                </a:solidFill>
              </a:rPr>
              <a:t>SK POLABAN Nymburk 1:2(1:0)</a:t>
            </a:r>
          </a:p>
          <a:p>
            <a:pPr algn="just" fontAlgn="ctr"/>
            <a:r>
              <a:rPr lang="cs-CZ" sz="1050" dirty="0" smtClean="0">
                <a:solidFill>
                  <a:srgbClr val="3333CC"/>
                </a:solidFill>
                <a:latin typeface="Arial" pitchFamily="34" charset="0"/>
                <a:cs typeface="Arial" pitchFamily="34" charset="0"/>
              </a:rPr>
              <a:t>o obrat v zápase se postaral hostující </a:t>
            </a:r>
            <a:r>
              <a:rPr lang="cs-CZ" sz="1050" dirty="0" err="1" smtClean="0">
                <a:solidFill>
                  <a:srgbClr val="3333CC"/>
                </a:solidFill>
                <a:latin typeface="Arial" pitchFamily="34" charset="0"/>
                <a:cs typeface="Arial" pitchFamily="34" charset="0"/>
              </a:rPr>
              <a:t>Baratynskyy</a:t>
            </a:r>
            <a:r>
              <a:rPr lang="cs-CZ" sz="1050" dirty="0" smtClean="0">
                <a:solidFill>
                  <a:srgbClr val="3333CC"/>
                </a:solidFill>
                <a:latin typeface="Arial" pitchFamily="34" charset="0"/>
                <a:cs typeface="Arial" pitchFamily="34" charset="0"/>
              </a:rPr>
              <a:t> v 63. a 65. minutě. Hosté ještě neprohráli a podzim budou chtít doma zakončit výhrou nad poslední </a:t>
            </a:r>
            <a:r>
              <a:rPr lang="cs-CZ" sz="1050" dirty="0" err="1" smtClean="0">
                <a:solidFill>
                  <a:srgbClr val="3333CC"/>
                </a:solidFill>
                <a:latin typeface="Arial" pitchFamily="34" charset="0"/>
                <a:cs typeface="Arial" pitchFamily="34" charset="0"/>
              </a:rPr>
              <a:t>Libiší</a:t>
            </a:r>
            <a:r>
              <a:rPr lang="cs-CZ" sz="1050" dirty="0" smtClean="0">
                <a:solidFill>
                  <a:srgbClr val="3333CC"/>
                </a:solidFill>
                <a:latin typeface="Arial" pitchFamily="34" charset="0"/>
                <a:cs typeface="Arial" pitchFamily="34" charset="0"/>
              </a:rPr>
              <a:t> znamenající celkový zisk 40 bodů.</a:t>
            </a:r>
          </a:p>
          <a:p>
            <a:pPr fontAlgn="ctr"/>
            <a:r>
              <a:rPr lang="cs-CZ" sz="1400" dirty="0" smtClean="0">
                <a:solidFill>
                  <a:srgbClr val="FF0000"/>
                </a:solidFill>
              </a:rPr>
              <a:t>SK Sokol </a:t>
            </a:r>
            <a:r>
              <a:rPr lang="cs-CZ" sz="1400" dirty="0" err="1" smtClean="0">
                <a:solidFill>
                  <a:srgbClr val="FF0000"/>
                </a:solidFill>
              </a:rPr>
              <a:t>Brozany</a:t>
            </a:r>
            <a:r>
              <a:rPr lang="cs-CZ" sz="1400" b="0" dirty="0" smtClean="0">
                <a:solidFill>
                  <a:srgbClr val="FF0000"/>
                </a:solidFill>
              </a:rPr>
              <a:t> - </a:t>
            </a:r>
            <a:r>
              <a:rPr lang="cs-CZ" sz="1400" dirty="0" smtClean="0">
                <a:solidFill>
                  <a:srgbClr val="FF0000"/>
                </a:solidFill>
              </a:rPr>
              <a:t>FK Meteor Praha VIII 2:1(1:1)</a:t>
            </a:r>
          </a:p>
          <a:p>
            <a:pPr algn="just" fontAlgn="ctr"/>
            <a:r>
              <a:rPr lang="cs-CZ" sz="1050" dirty="0" smtClean="0">
                <a:solidFill>
                  <a:srgbClr val="3333CC"/>
                </a:solidFill>
                <a:latin typeface="Arial" pitchFamily="34" charset="0"/>
                <a:cs typeface="Arial" pitchFamily="34" charset="0"/>
              </a:rPr>
              <a:t>vedoucí domácího týmu Ján Kudlička po zápase přiznal, že to bylo spíš šťastné vítězství, když rozhodující branku vstřelili v 79. minutě </a:t>
            </a:r>
            <a:r>
              <a:rPr lang="cs-CZ" sz="1050" dirty="0" err="1" smtClean="0">
                <a:solidFill>
                  <a:srgbClr val="3333CC"/>
                </a:solidFill>
                <a:latin typeface="Arial" pitchFamily="34" charset="0"/>
                <a:cs typeface="Arial" pitchFamily="34" charset="0"/>
              </a:rPr>
              <a:t>Šollar</a:t>
            </a:r>
            <a:r>
              <a:rPr lang="cs-CZ" sz="1050" dirty="0" smtClean="0">
                <a:solidFill>
                  <a:srgbClr val="3333CC"/>
                </a:solidFill>
                <a:latin typeface="Arial" pitchFamily="34" charset="0"/>
                <a:cs typeface="Arial" pitchFamily="34" charset="0"/>
              </a:rPr>
              <a:t>.</a:t>
            </a:r>
            <a:endParaRPr lang="cs-CZ" sz="1100" dirty="0" smtClean="0">
              <a:solidFill>
                <a:srgbClr val="3333CC"/>
              </a:solidFill>
              <a:latin typeface="Arial" pitchFamily="34" charset="0"/>
              <a:cs typeface="Arial" pitchFamily="34" charset="0"/>
            </a:endParaRPr>
          </a:p>
        </p:txBody>
      </p:sp>
      <p:sp>
        <p:nvSpPr>
          <p:cNvPr id="22" name="TextovéPole 21"/>
          <p:cNvSpPr txBox="1"/>
          <p:nvPr/>
        </p:nvSpPr>
        <p:spPr>
          <a:xfrm>
            <a:off x="143991" y="91108"/>
            <a:ext cx="4752530" cy="400110"/>
          </a:xfrm>
          <a:prstGeom prst="rect">
            <a:avLst/>
          </a:prstGeom>
          <a:solidFill>
            <a:srgbClr val="AED422"/>
          </a:solidFill>
          <a:ln w="66675" cmpd="dbl">
            <a:gradFill>
              <a:gsLst>
                <a:gs pos="0">
                  <a:srgbClr val="000082"/>
                </a:gs>
                <a:gs pos="13000">
                  <a:srgbClr val="0047FF"/>
                </a:gs>
                <a:gs pos="28000">
                  <a:srgbClr val="000082"/>
                </a:gs>
                <a:gs pos="42999">
                  <a:srgbClr val="0047FF"/>
                </a:gs>
                <a:gs pos="58000">
                  <a:srgbClr val="000082"/>
                </a:gs>
                <a:gs pos="72000">
                  <a:srgbClr val="F6F29C">
                    <a:alpha val="52000"/>
                  </a:srgbClr>
                </a:gs>
                <a:gs pos="87000">
                  <a:srgbClr val="000082"/>
                </a:gs>
                <a:gs pos="100000">
                  <a:srgbClr val="0047FF"/>
                </a:gs>
              </a:gsLst>
              <a:lin ang="5400000" scaled="0"/>
            </a:gradFill>
            <a:prstDash val="sysDash"/>
          </a:ln>
        </p:spPr>
        <p:txBody>
          <a:bodyPr wrap="square" rtlCol="0">
            <a:spAutoFit/>
          </a:bodyPr>
          <a:lstStyle/>
          <a:p>
            <a:pPr algn="ctr"/>
            <a:r>
              <a:rPr lang="cs-CZ" sz="2000" u="sng" dirty="0" smtClean="0">
                <a:latin typeface="Ravie" pitchFamily="82" charset="0"/>
              </a:rPr>
              <a:t>14. kolo divizní soutěže</a:t>
            </a:r>
          </a:p>
        </p:txBody>
      </p:sp>
      <p:pic>
        <p:nvPicPr>
          <p:cNvPr id="40961" name="Picture 1"/>
          <p:cNvPicPr>
            <a:picLocks noChangeAspect="1" noChangeArrowheads="1"/>
          </p:cNvPicPr>
          <p:nvPr/>
        </p:nvPicPr>
        <p:blipFill>
          <a:blip r:embed="rId3" cstate="print"/>
          <a:srcRect/>
          <a:stretch>
            <a:fillRect/>
          </a:stretch>
        </p:blipFill>
        <p:spPr bwMode="auto">
          <a:xfrm>
            <a:off x="2736280" y="6355804"/>
            <a:ext cx="783145" cy="792000"/>
          </a:xfrm>
          <a:prstGeom prst="rect">
            <a:avLst/>
          </a:prstGeom>
          <a:noFill/>
          <a:ln w="9525">
            <a:noFill/>
            <a:miter lim="800000"/>
            <a:headEnd/>
            <a:tailEnd/>
          </a:ln>
        </p:spPr>
      </p:pic>
      <p:graphicFrame>
        <p:nvGraphicFramePr>
          <p:cNvPr id="14" name="Tabulka 13"/>
          <p:cNvGraphicFramePr>
            <a:graphicFrameLocks noGrp="1"/>
          </p:cNvGraphicFramePr>
          <p:nvPr/>
        </p:nvGraphicFramePr>
        <p:xfrm>
          <a:off x="5832623" y="118120"/>
          <a:ext cx="4248473" cy="2781300"/>
        </p:xfrm>
        <a:graphic>
          <a:graphicData uri="http://schemas.openxmlformats.org/drawingml/2006/table">
            <a:tbl>
              <a:tblPr/>
              <a:tblGrid>
                <a:gridCol w="1301032"/>
                <a:gridCol w="1800655"/>
                <a:gridCol w="513036"/>
                <a:gridCol w="633750"/>
              </a:tblGrid>
              <a:tr h="495300">
                <a:tc gridSpan="4">
                  <a:txBody>
                    <a:bodyPr/>
                    <a:lstStyle/>
                    <a:p>
                      <a:pPr algn="ctr" rtl="0" fontAlgn="ctr"/>
                      <a:r>
                        <a:rPr lang="cs-CZ" sz="1200" b="1" i="0" u="none" strike="noStrike" dirty="0">
                          <a:solidFill>
                            <a:srgbClr val="000000"/>
                          </a:solidFill>
                          <a:latin typeface="Century Gothic"/>
                        </a:rPr>
                        <a:t>Výsledky posledních 2 kol  podzimní části Ústeckého přeboru starších a mladších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152400">
                <a:tc gridSpan="2">
                  <a:txBody>
                    <a:bodyPr/>
                    <a:lstStyle/>
                    <a:p>
                      <a:pPr algn="ctr" rtl="0" fontAlgn="ctr"/>
                      <a:r>
                        <a:rPr lang="cs-CZ" sz="800" b="1" i="0" u="none" strike="noStrike">
                          <a:solidFill>
                            <a:srgbClr val="000000"/>
                          </a:solidFill>
                          <a:latin typeface="Comic Sans MS"/>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hMerge="1">
                  <a:txBody>
                    <a:bodyPr/>
                    <a:lstStyle/>
                    <a:p>
                      <a:endParaRPr lang="cs-CZ"/>
                    </a:p>
                  </a:txBody>
                  <a:tcPr/>
                </a:tc>
                <a:tc>
                  <a:txBody>
                    <a:bodyPr/>
                    <a:lstStyle/>
                    <a:p>
                      <a:pPr algn="ctr" rtl="0" fontAlgn="ctr"/>
                      <a:r>
                        <a:rPr lang="cs-CZ" sz="800" b="1" i="0" u="none" strike="noStrike">
                          <a:solidFill>
                            <a:srgbClr val="000000"/>
                          </a:solidFill>
                          <a:latin typeface="Comic Sans MS"/>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a:txBody>
                    <a:bodyPr/>
                    <a:lstStyle/>
                    <a:p>
                      <a:pPr algn="ctr" rtl="0" fontAlgn="ctr"/>
                      <a:r>
                        <a:rPr lang="cs-CZ" sz="800" b="1" i="0" u="none" strike="noStrike">
                          <a:solidFill>
                            <a:srgbClr val="000000"/>
                          </a:solidFill>
                          <a:latin typeface="Comic Sans MS"/>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r>
              <a:tr h="152400">
                <a:tc gridSpan="4">
                  <a:txBody>
                    <a:bodyPr/>
                    <a:lstStyle/>
                    <a:p>
                      <a:pPr algn="ctr" rtl="0" fontAlgn="ctr"/>
                      <a:r>
                        <a:rPr lang="cs-CZ" sz="800" b="1" i="0" u="none" strike="noStrike">
                          <a:solidFill>
                            <a:srgbClr val="000000"/>
                          </a:solidFill>
                          <a:latin typeface="Comic Sans MS"/>
                        </a:rPr>
                        <a:t>11. kolo   5.-6.11.2016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152400">
                <a:tc>
                  <a:txBody>
                    <a:bodyPr/>
                    <a:lstStyle/>
                    <a:p>
                      <a:pPr algn="ctr" rtl="0" fontAlgn="ctr"/>
                      <a:r>
                        <a:rPr lang="cs-CZ" sz="800" b="1" i="0" u="none" strike="noStrike">
                          <a:solidFill>
                            <a:srgbClr val="000000"/>
                          </a:solidFill>
                          <a:latin typeface="Comic Sans MS"/>
                        </a:rPr>
                        <a:t>SK Roudnice n.L.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FK Jiskra V. Březno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13:1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a:txBody>
                    <a:bodyPr/>
                    <a:lstStyle/>
                    <a:p>
                      <a:pPr algn="ctr" rtl="0" fontAlgn="ctr"/>
                      <a:r>
                        <a:rPr lang="cs-CZ" sz="800" b="1" i="0" u="none" strike="noStrike">
                          <a:solidFill>
                            <a:srgbClr val="000000"/>
                          </a:solidFill>
                          <a:latin typeface="Comic Sans MS"/>
                        </a:rPr>
                        <a:t>FK Ústí n.L.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FK ČESKÝ LEV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8:1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a:txBody>
                    <a:bodyPr/>
                    <a:lstStyle/>
                    <a:p>
                      <a:pPr algn="ctr" rtl="0" fontAlgn="ctr"/>
                      <a:r>
                        <a:rPr lang="cs-CZ" sz="800" b="1" i="0" u="none" strike="noStrike">
                          <a:solidFill>
                            <a:srgbClr val="000000"/>
                          </a:solidFill>
                          <a:latin typeface="Comic Sans MS"/>
                        </a:rPr>
                        <a:t>TJ Hvězda Trnovany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TJ Krupka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a:txBody>
                    <a:bodyPr/>
                    <a:lstStyle/>
                    <a:p>
                      <a:pPr algn="ctr" rtl="0" fontAlgn="ctr"/>
                      <a:r>
                        <a:rPr lang="cs-CZ" sz="800" b="1" i="0" u="none" strike="noStrike">
                          <a:solidFill>
                            <a:srgbClr val="000000"/>
                          </a:solidFill>
                          <a:latin typeface="Comic Sans MS"/>
                        </a:rPr>
                        <a:t>SK Sokol Brozany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FK JUNIOR Děčín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a:txBody>
                    <a:bodyPr/>
                    <a:lstStyle/>
                    <a:p>
                      <a:pPr algn="ctr" rtl="0" fontAlgn="ctr"/>
                      <a:r>
                        <a:rPr lang="cs-CZ" sz="800" b="1" i="0" u="none" strike="noStrike">
                          <a:solidFill>
                            <a:srgbClr val="000000"/>
                          </a:solidFill>
                          <a:latin typeface="Comic Sans MS"/>
                        </a:rPr>
                        <a:t>FK Litoměřicko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FK Litoměřicko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a:txBody>
                    <a:bodyPr/>
                    <a:lstStyle/>
                    <a:p>
                      <a:pPr algn="ctr" rtl="0" fontAlgn="ctr"/>
                      <a:r>
                        <a:rPr lang="cs-CZ" sz="800" b="1" i="0" u="none" strike="noStrike">
                          <a:solidFill>
                            <a:srgbClr val="000000"/>
                          </a:solidFill>
                          <a:latin typeface="Comic Sans MS"/>
                        </a:rPr>
                        <a:t>ASK Lovosice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a:solidFill>
                            <a:srgbClr val="000000"/>
                          </a:solidFill>
                          <a:latin typeface="Comic Sans MS"/>
                        </a:rPr>
                        <a:t>SK </a:t>
                      </a:r>
                      <a:r>
                        <a:rPr lang="cs-CZ" sz="800" b="1" i="0" u="none" strike="noStrike" dirty="0" err="1">
                          <a:solidFill>
                            <a:srgbClr val="000000"/>
                          </a:solidFill>
                          <a:latin typeface="Comic Sans MS"/>
                        </a:rPr>
                        <a:t>Štětí</a:t>
                      </a:r>
                      <a:r>
                        <a:rPr lang="cs-CZ" sz="800" b="1" i="0" u="none" strike="noStrike" dirty="0">
                          <a:solidFill>
                            <a:srgbClr val="000000"/>
                          </a:solidFill>
                          <a:latin typeface="Comic Sans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gridSpan="4">
                  <a:txBody>
                    <a:bodyPr/>
                    <a:lstStyle/>
                    <a:p>
                      <a:pPr algn="ctr" rtl="0" fontAlgn="ctr"/>
                      <a:r>
                        <a:rPr lang="cs-CZ" sz="800" b="1" i="0" u="none" strike="noStrike">
                          <a:solidFill>
                            <a:srgbClr val="000000"/>
                          </a:solidFill>
                          <a:latin typeface="Comic Sans MS"/>
                        </a:rPr>
                        <a:t>12. kolo  12.-13.11.2016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152400">
                <a:tc>
                  <a:txBody>
                    <a:bodyPr/>
                    <a:lstStyle/>
                    <a:p>
                      <a:pPr algn="ctr" rtl="0" fontAlgn="ctr"/>
                      <a:r>
                        <a:rPr lang="cs-CZ" sz="800" b="1" i="0" u="none" strike="noStrike">
                          <a:solidFill>
                            <a:srgbClr val="000000"/>
                          </a:solidFill>
                          <a:latin typeface="Comic Sans MS"/>
                        </a:rPr>
                        <a:t>TJ Hvězda Trnovany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FK ČL Neštěmice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smtClean="0">
                          <a:solidFill>
                            <a:srgbClr val="000000"/>
                          </a:solidFill>
                          <a:latin typeface="Comic Sans MS"/>
                        </a:rPr>
                        <a:t>1:2</a:t>
                      </a:r>
                      <a:r>
                        <a:rPr lang="cs-CZ" sz="800" b="1" i="0" u="none" strike="noStrike" dirty="0">
                          <a:solidFill>
                            <a:srgbClr val="000000"/>
                          </a:solidFill>
                          <a:latin typeface="Comic Sans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smtClean="0">
                          <a:solidFill>
                            <a:srgbClr val="000000"/>
                          </a:solidFill>
                          <a:latin typeface="Comic Sans MS"/>
                        </a:rPr>
                        <a:t>1:2</a:t>
                      </a:r>
                      <a:r>
                        <a:rPr lang="cs-CZ" sz="800" b="1" i="0" u="none" strike="noStrike" dirty="0">
                          <a:solidFill>
                            <a:srgbClr val="000000"/>
                          </a:solidFill>
                          <a:latin typeface="Comic Sans MS"/>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a:txBody>
                    <a:bodyPr/>
                    <a:lstStyle/>
                    <a:p>
                      <a:pPr algn="ctr" rtl="0" fontAlgn="ctr"/>
                      <a:r>
                        <a:rPr lang="cs-CZ" sz="800" b="1" i="0" u="none" strike="noStrike">
                          <a:solidFill>
                            <a:srgbClr val="000000"/>
                          </a:solidFill>
                          <a:latin typeface="Comic Sans MS"/>
                        </a:rPr>
                        <a:t>FK Ústí n.L.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FK Jiskra V. Březno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a:solidFill>
                            <a:srgbClr val="000000"/>
                          </a:solidFill>
                          <a:latin typeface="Comic Sans MS"/>
                        </a:rPr>
                        <a:t> </a:t>
                      </a:r>
                      <a:r>
                        <a:rPr lang="cs-CZ" sz="800" b="1" i="0" u="none" strike="noStrike" dirty="0" smtClean="0">
                          <a:solidFill>
                            <a:srgbClr val="000000"/>
                          </a:solidFill>
                          <a:latin typeface="Comic Sans MS"/>
                        </a:rPr>
                        <a:t>5:2</a:t>
                      </a:r>
                      <a:endParaRPr lang="cs-CZ" sz="800" b="1" i="0" u="none" strike="noStrike" dirty="0">
                        <a:solidFill>
                          <a:srgbClr val="000000"/>
                        </a:solidFill>
                        <a:latin typeface="Comic Sans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smtClean="0">
                          <a:solidFill>
                            <a:srgbClr val="000000"/>
                          </a:solidFill>
                          <a:latin typeface="Comic Sans MS"/>
                        </a:rPr>
                        <a:t>10:0</a:t>
                      </a:r>
                      <a:r>
                        <a:rPr lang="cs-CZ" sz="800" b="1" i="0" u="none" strike="noStrike" dirty="0">
                          <a:solidFill>
                            <a:srgbClr val="000000"/>
                          </a:solidFill>
                          <a:latin typeface="Comic Sans MS"/>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a:txBody>
                    <a:bodyPr/>
                    <a:lstStyle/>
                    <a:p>
                      <a:pPr algn="ctr" rtl="0" fontAlgn="ctr"/>
                      <a:r>
                        <a:rPr lang="cs-CZ" sz="800" b="1" i="0" u="none" strike="noStrike" dirty="0">
                          <a:solidFill>
                            <a:srgbClr val="000000"/>
                          </a:solidFill>
                          <a:latin typeface="Comic Sans MS"/>
                        </a:rPr>
                        <a:t>SK Roudnice </a:t>
                      </a:r>
                      <a:r>
                        <a:rPr lang="cs-CZ" sz="800" b="1" i="0" u="none" strike="noStrike" dirty="0" err="1">
                          <a:solidFill>
                            <a:srgbClr val="000000"/>
                          </a:solidFill>
                          <a:latin typeface="Comic Sans MS"/>
                        </a:rPr>
                        <a:t>n.L.</a:t>
                      </a:r>
                      <a:r>
                        <a:rPr lang="cs-CZ" sz="800" b="1" i="0" u="none" strike="noStrike" dirty="0">
                          <a:solidFill>
                            <a:srgbClr val="000000"/>
                          </a:solidFill>
                          <a:latin typeface="Comic Sans MS"/>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a:solidFill>
                            <a:srgbClr val="000000"/>
                          </a:solidFill>
                          <a:latin typeface="Comic Sans MS"/>
                        </a:rPr>
                        <a:t>SK </a:t>
                      </a:r>
                      <a:r>
                        <a:rPr lang="cs-CZ" sz="800" b="1" i="0" u="none" strike="noStrike" dirty="0" err="1">
                          <a:solidFill>
                            <a:srgbClr val="000000"/>
                          </a:solidFill>
                          <a:latin typeface="Comic Sans MS"/>
                        </a:rPr>
                        <a:t>Štětí</a:t>
                      </a:r>
                      <a:r>
                        <a:rPr lang="cs-CZ" sz="800" b="1" i="0" u="none" strike="noStrike" dirty="0">
                          <a:solidFill>
                            <a:srgbClr val="000000"/>
                          </a:solidFill>
                          <a:latin typeface="Comic Sans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smtClean="0">
                          <a:solidFill>
                            <a:srgbClr val="000000"/>
                          </a:solidFill>
                          <a:latin typeface="Comic Sans MS"/>
                        </a:rPr>
                        <a:t>8:1</a:t>
                      </a:r>
                      <a:r>
                        <a:rPr lang="cs-CZ" sz="800" b="1" i="0" u="none" strike="noStrike" dirty="0">
                          <a:solidFill>
                            <a:srgbClr val="000000"/>
                          </a:solidFill>
                          <a:latin typeface="Comic Sans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a:solidFill>
                            <a:srgbClr val="000000"/>
                          </a:solidFill>
                          <a:latin typeface="Comic Sans MS"/>
                        </a:rPr>
                        <a:t> </a:t>
                      </a:r>
                      <a:r>
                        <a:rPr lang="cs-CZ" sz="800" b="1" i="0" u="none" strike="noStrike" dirty="0" smtClean="0">
                          <a:solidFill>
                            <a:srgbClr val="000000"/>
                          </a:solidFill>
                          <a:latin typeface="Comic Sans MS"/>
                        </a:rPr>
                        <a:t>20:1</a:t>
                      </a:r>
                      <a:endParaRPr lang="cs-CZ" sz="800" b="1" i="0" u="none" strike="noStrike" dirty="0">
                        <a:solidFill>
                          <a:srgbClr val="000000"/>
                        </a:solidFill>
                        <a:latin typeface="Comic Sans MS"/>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a:txBody>
                    <a:bodyPr/>
                    <a:lstStyle/>
                    <a:p>
                      <a:pPr algn="ctr" rtl="0" fontAlgn="ctr"/>
                      <a:r>
                        <a:rPr lang="cs-CZ" sz="800" b="1" i="0" u="none" strike="noStrike">
                          <a:solidFill>
                            <a:srgbClr val="000000"/>
                          </a:solidFill>
                          <a:latin typeface="Comic Sans MS"/>
                        </a:rPr>
                        <a:t>ASK Lovosice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FK Litoměřicko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smtClean="0">
                          <a:solidFill>
                            <a:srgbClr val="000000"/>
                          </a:solidFill>
                          <a:latin typeface="Comic Sans MS"/>
                        </a:rPr>
                        <a:t>1:4</a:t>
                      </a:r>
                      <a:r>
                        <a:rPr lang="cs-CZ" sz="800" b="1" i="0" u="none" strike="noStrike" dirty="0">
                          <a:solidFill>
                            <a:srgbClr val="000000"/>
                          </a:solidFill>
                          <a:latin typeface="Comic Sans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a:solidFill>
                            <a:srgbClr val="000000"/>
                          </a:solidFill>
                          <a:latin typeface="Comic Sans MS"/>
                        </a:rPr>
                        <a:t> </a:t>
                      </a:r>
                      <a:r>
                        <a:rPr lang="cs-CZ" sz="800" b="1" i="0" u="none" strike="noStrike" dirty="0" smtClean="0">
                          <a:solidFill>
                            <a:srgbClr val="000000"/>
                          </a:solidFill>
                          <a:latin typeface="Comic Sans MS"/>
                        </a:rPr>
                        <a:t>0:9</a:t>
                      </a:r>
                      <a:endParaRPr lang="cs-CZ" sz="800" b="1" i="0" u="none" strike="noStrike" dirty="0">
                        <a:solidFill>
                          <a:srgbClr val="000000"/>
                        </a:solidFill>
                        <a:latin typeface="Comic Sans MS"/>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a:txBody>
                    <a:bodyPr/>
                    <a:lstStyle/>
                    <a:p>
                      <a:pPr algn="ctr" rtl="0" fontAlgn="ctr"/>
                      <a:r>
                        <a:rPr lang="cs-CZ" sz="800" b="1" i="0" u="none" strike="noStrike">
                          <a:solidFill>
                            <a:srgbClr val="000000"/>
                          </a:solidFill>
                          <a:latin typeface="Comic Sans MS"/>
                        </a:rPr>
                        <a:t>SK Sokol Brozany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TJ Krupka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smtClean="0">
                          <a:solidFill>
                            <a:srgbClr val="000000"/>
                          </a:solidFill>
                          <a:latin typeface="Comic Sans MS"/>
                        </a:rPr>
                        <a:t>3:1</a:t>
                      </a:r>
                      <a:r>
                        <a:rPr lang="cs-CZ" sz="800" b="1" i="0" u="none" strike="noStrike" dirty="0">
                          <a:solidFill>
                            <a:srgbClr val="000000"/>
                          </a:solidFill>
                          <a:latin typeface="Comic Sans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a:solidFill>
                            <a:srgbClr val="000000"/>
                          </a:solidFill>
                          <a:latin typeface="Comic Sans MS"/>
                        </a:rPr>
                        <a:t> </a:t>
                      </a:r>
                      <a:r>
                        <a:rPr lang="cs-CZ" sz="800" b="1" i="0" u="none" strike="noStrike" dirty="0" smtClean="0">
                          <a:solidFill>
                            <a:srgbClr val="000000"/>
                          </a:solidFill>
                          <a:latin typeface="Comic Sans MS"/>
                        </a:rPr>
                        <a:t>4:1</a:t>
                      </a:r>
                      <a:endParaRPr lang="cs-CZ" sz="800" b="1" i="0" u="none" strike="noStrike" dirty="0">
                        <a:solidFill>
                          <a:srgbClr val="000000"/>
                        </a:solidFill>
                        <a:latin typeface="Comic Sans MS"/>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a:txBody>
                    <a:bodyPr/>
                    <a:lstStyle/>
                    <a:p>
                      <a:pPr algn="ctr" rtl="0" fontAlgn="ctr"/>
                      <a:r>
                        <a:rPr lang="cs-CZ" sz="800" b="1" i="0" u="none" strike="noStrike">
                          <a:solidFill>
                            <a:srgbClr val="000000"/>
                          </a:solidFill>
                          <a:latin typeface="Comic Sans MS"/>
                        </a:rPr>
                        <a:t>FK Litoměřicko B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a:solidFill>
                            <a:srgbClr val="000000"/>
                          </a:solidFill>
                          <a:latin typeface="Comic Sans MS"/>
                        </a:rPr>
                        <a:t>FK JUNIOR Děčín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a:solidFill>
                            <a:srgbClr val="000000"/>
                          </a:solidFill>
                          <a:latin typeface="Comic Sans MS"/>
                        </a:rPr>
                        <a:t> </a:t>
                      </a:r>
                      <a:r>
                        <a:rPr lang="cs-CZ" sz="800" b="1" i="0" u="none" strike="noStrike" dirty="0" smtClean="0">
                          <a:solidFill>
                            <a:srgbClr val="000000"/>
                          </a:solidFill>
                          <a:latin typeface="Comic Sans MS"/>
                        </a:rPr>
                        <a:t>odloženo</a:t>
                      </a:r>
                      <a:endParaRPr lang="cs-CZ" sz="800" b="1" i="0" u="none" strike="noStrike" dirty="0">
                        <a:solidFill>
                          <a:srgbClr val="000000"/>
                        </a:solidFill>
                        <a:latin typeface="Comic Sans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1" i="0" u="none" strike="noStrike" dirty="0" smtClean="0">
                          <a:solidFill>
                            <a:srgbClr val="000000"/>
                          </a:solidFill>
                          <a:latin typeface="Comic Sans MS"/>
                        </a:rPr>
                        <a:t>15.4.2017</a:t>
                      </a:r>
                      <a:r>
                        <a:rPr lang="cs-CZ" sz="800" b="1" i="0" u="none" strike="noStrike" dirty="0">
                          <a:solidFill>
                            <a:srgbClr val="000000"/>
                          </a:solidFill>
                          <a:latin typeface="Comic Sans MS"/>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21" name="Obdélník 20"/>
          <p:cNvSpPr/>
          <p:nvPr/>
        </p:nvSpPr>
        <p:spPr>
          <a:xfrm>
            <a:off x="5832624" y="2971428"/>
            <a:ext cx="4303423" cy="923330"/>
          </a:xfrm>
          <a:prstGeom prst="rect">
            <a:avLst/>
          </a:prstGeom>
          <a:blipFill>
            <a:blip r:embed="rId4" cstate="print"/>
            <a:tile tx="0" ty="0" sx="100000" sy="100000" flip="none" algn="tl"/>
          </a:blipFill>
          <a:ln w="25400">
            <a:solidFill>
              <a:srgbClr val="FF0066"/>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1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 toto místo do Harrachova vyrazí </a:t>
            </a:r>
          </a:p>
          <a:p>
            <a:pPr algn="ctr"/>
            <a:r>
              <a:rPr lang="cs-CZ" sz="1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 zimě starší, </a:t>
            </a:r>
          </a:p>
          <a:p>
            <a:pPr algn="ctr"/>
            <a:r>
              <a:rPr lang="cs-CZ" sz="1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mladší žáci a starší přípravka </a:t>
            </a:r>
            <a:endParaRPr lang="cs-CZ"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3" name="Picture 1"/>
          <p:cNvPicPr>
            <a:picLocks noChangeAspect="1" noChangeArrowheads="1"/>
          </p:cNvPicPr>
          <p:nvPr/>
        </p:nvPicPr>
        <p:blipFill>
          <a:blip r:embed="rId5" cstate="print"/>
          <a:srcRect/>
          <a:stretch>
            <a:fillRect/>
          </a:stretch>
        </p:blipFill>
        <p:spPr bwMode="auto">
          <a:xfrm>
            <a:off x="5904632" y="4051548"/>
            <a:ext cx="4056641" cy="2736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685986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sp>
        <p:nvSpPr>
          <p:cNvPr id="12" name="TextovéPole 11"/>
          <p:cNvSpPr txBox="1"/>
          <p:nvPr/>
        </p:nvSpPr>
        <p:spPr>
          <a:xfrm>
            <a:off x="5616600" y="3158266"/>
            <a:ext cx="4536504" cy="3485570"/>
          </a:xfrm>
          <a:prstGeom prst="rect">
            <a:avLst/>
          </a:prstGeom>
          <a:blipFill dpi="0" rotWithShape="1">
            <a:blip r:embed="rId3" cstate="print">
              <a:alphaModFix amt="59000"/>
            </a:blip>
            <a:srcRect/>
            <a:stretch>
              <a:fillRect/>
            </a:stretch>
          </a:blipFill>
          <a:ln w="34925">
            <a:solidFill>
              <a:schemeClr val="tx1"/>
            </a:solidFill>
            <a:prstDash val="dash"/>
          </a:ln>
        </p:spPr>
        <p:txBody>
          <a:bodyPr wrap="square" rtlCol="0">
            <a:spAutoFit/>
          </a:bodyPr>
          <a:lstStyle/>
          <a:p>
            <a:pPr algn="just"/>
            <a:r>
              <a:rPr lang="cs-CZ" sz="1050" b="0" dirty="0" smtClean="0">
                <a:latin typeface="Arial" pitchFamily="34" charset="0"/>
                <a:cs typeface="Arial" pitchFamily="34" charset="0"/>
              </a:rPr>
              <a:t>Na čele jsou 3 týmy z nichž nejlépe je na tom Nymburk, který ještě neprohrál a je málo pravděpodobné, že by v posledním kole doma s poslední </a:t>
            </a:r>
            <a:r>
              <a:rPr lang="cs-CZ" sz="1050" b="0" dirty="0" err="1" smtClean="0">
                <a:latin typeface="Arial" pitchFamily="34" charset="0"/>
                <a:cs typeface="Arial" pitchFamily="34" charset="0"/>
              </a:rPr>
              <a:t>Libiší</a:t>
            </a:r>
            <a:r>
              <a:rPr lang="cs-CZ" sz="1050" b="0" dirty="0" smtClean="0">
                <a:latin typeface="Arial" pitchFamily="34" charset="0"/>
                <a:cs typeface="Arial" pitchFamily="34" charset="0"/>
              </a:rPr>
              <a:t> zaváhal, takže si troufáme tvrdit, že známe podzimního mistra. </a:t>
            </a:r>
            <a:r>
              <a:rPr lang="cs-CZ" sz="1050" b="0" dirty="0" err="1" smtClean="0">
                <a:latin typeface="Arial" pitchFamily="34" charset="0"/>
                <a:cs typeface="Arial" pitchFamily="34" charset="0"/>
              </a:rPr>
              <a:t>Brozany</a:t>
            </a:r>
            <a:r>
              <a:rPr lang="cs-CZ" sz="1050" b="0" dirty="0" smtClean="0">
                <a:latin typeface="Arial" pitchFamily="34" charset="0"/>
                <a:cs typeface="Arial" pitchFamily="34" charset="0"/>
              </a:rPr>
              <a:t> a Kladno(už </a:t>
            </a:r>
            <a:r>
              <a:rPr lang="cs-CZ" sz="1050" b="0" dirty="0" err="1" smtClean="0">
                <a:latin typeface="Arial" pitchFamily="34" charset="0"/>
                <a:cs typeface="Arial" pitchFamily="34" charset="0"/>
              </a:rPr>
              <a:t>udehrály</a:t>
            </a:r>
            <a:r>
              <a:rPr lang="cs-CZ" sz="1050" b="0" dirty="0" smtClean="0">
                <a:latin typeface="Arial" pitchFamily="34" charset="0"/>
                <a:cs typeface="Arial" pitchFamily="34" charset="0"/>
              </a:rPr>
              <a:t> i 15. kolo) na 2. a 3. místě se na jaře určitě pokusí mužstvu na čele jeho </a:t>
            </a:r>
            <a:r>
              <a:rPr lang="cs-CZ" sz="1050" b="0" dirty="0" err="1" smtClean="0">
                <a:latin typeface="Arial" pitchFamily="34" charset="0"/>
                <a:cs typeface="Arial" pitchFamily="34" charset="0"/>
              </a:rPr>
              <a:t>cestuo</a:t>
            </a:r>
            <a:r>
              <a:rPr lang="cs-CZ" sz="1050" b="0" dirty="0" smtClean="0">
                <a:latin typeface="Arial" pitchFamily="34" charset="0"/>
                <a:cs typeface="Arial" pitchFamily="34" charset="0"/>
              </a:rPr>
              <a:t> za 1. místem znepříjemnit. Na 4. místo se propracovala Souš, kde vystřídala Český Brod, který už se propadl na 5. místo. Stíhají ho </a:t>
            </a:r>
            <a:r>
              <a:rPr lang="cs-CZ" sz="1050" b="0" dirty="0" err="1" smtClean="0">
                <a:latin typeface="Arial" pitchFamily="34" charset="0"/>
                <a:cs typeface="Arial" pitchFamily="34" charset="0"/>
              </a:rPr>
              <a:t>Neratovice</a:t>
            </a:r>
            <a:r>
              <a:rPr lang="cs-CZ" sz="1050" b="0" dirty="0" smtClean="0">
                <a:latin typeface="Arial" pitchFamily="34" charset="0"/>
                <a:cs typeface="Arial" pitchFamily="34" charset="0"/>
              </a:rPr>
              <a:t>-</a:t>
            </a:r>
            <a:r>
              <a:rPr lang="cs-CZ" sz="1050" b="0" dirty="0" err="1" smtClean="0">
                <a:latin typeface="Arial" pitchFamily="34" charset="0"/>
                <a:cs typeface="Arial" pitchFamily="34" charset="0"/>
              </a:rPr>
              <a:t>Byškovice</a:t>
            </a:r>
            <a:r>
              <a:rPr lang="cs-CZ" sz="1050" b="0" dirty="0" smtClean="0">
                <a:latin typeface="Arial" pitchFamily="34" charset="0"/>
                <a:cs typeface="Arial" pitchFamily="34" charset="0"/>
              </a:rPr>
              <a:t>, které ztrácí jen bod. 7. místo a klidný střed tabulky patří Úvalům. Z nejhoršího venku už je  i Chomutov, kterému nevyšel úvod sezóny, ale nyní je s 21 body na 8. místě.  Rakovník má za sebou již 15. kolo a s 19 body je na 9. místě.Přestalo se dařit Novému Boru, který už 7 kol nevyhrál v normální hrací době a s 19. body je na 10 místě. Od 10. místa dolů se hraje o záchranu. </a:t>
            </a:r>
            <a:r>
              <a:rPr lang="cs-CZ" sz="1050" b="0" dirty="0" err="1" smtClean="0">
                <a:latin typeface="Arial" pitchFamily="34" charset="0"/>
                <a:cs typeface="Arial" pitchFamily="34" charset="0"/>
              </a:rPr>
              <a:t>Hostouň</a:t>
            </a:r>
            <a:r>
              <a:rPr lang="cs-CZ" sz="1050" b="0" dirty="0" smtClean="0">
                <a:latin typeface="Arial" pitchFamily="34" charset="0"/>
                <a:cs typeface="Arial" pitchFamily="34" charset="0"/>
              </a:rPr>
              <a:t>, náš dnešní soupeř, z posledních 2 zápasů vydoloval 5 bodů a v tabulce si polepšil na 11. místo. Zklamáním jsou výkony Meteoru, který vždy patřil k předním celkům divize, ale teď to vypadá, že se bude se 16 body zachraňovat.  Pak je tu na 13. místě s 15 body naše mužstvo </a:t>
            </a:r>
            <a:r>
              <a:rPr lang="cs-CZ" sz="1050" b="0" dirty="0" err="1" smtClean="0">
                <a:latin typeface="Arial" pitchFamily="34" charset="0"/>
                <a:cs typeface="Arial" pitchFamily="34" charset="0"/>
              </a:rPr>
              <a:t>Štětí</a:t>
            </a:r>
            <a:r>
              <a:rPr lang="cs-CZ" sz="1050" b="0" dirty="0" smtClean="0">
                <a:latin typeface="Arial" pitchFamily="34" charset="0"/>
                <a:cs typeface="Arial" pitchFamily="34" charset="0"/>
              </a:rPr>
              <a:t>, které v posledních 2 kolech získalo jen bod a šanci být v tabulce výše nevyužilo. </a:t>
            </a:r>
            <a:r>
              <a:rPr lang="cs-CZ" sz="1050" b="0" dirty="0" err="1" smtClean="0">
                <a:latin typeface="Arial" pitchFamily="34" charset="0"/>
                <a:cs typeface="Arial" pitchFamily="34" charset="0"/>
              </a:rPr>
              <a:t>Velvary</a:t>
            </a:r>
            <a:r>
              <a:rPr lang="cs-CZ" sz="1050" b="0" dirty="0" smtClean="0">
                <a:latin typeface="Arial" pitchFamily="34" charset="0"/>
                <a:cs typeface="Arial" pitchFamily="34" charset="0"/>
              </a:rPr>
              <a:t> a Mostecký fotbalový klub na 14., resp. 15. místě mají 13 bodů. Most už si nepolepší, protože v </a:t>
            </a:r>
            <a:r>
              <a:rPr lang="cs-CZ" sz="1050" b="0" dirty="0" err="1" smtClean="0">
                <a:latin typeface="Arial" pitchFamily="34" charset="0"/>
                <a:cs typeface="Arial" pitchFamily="34" charset="0"/>
              </a:rPr>
              <a:t>předhrávce</a:t>
            </a:r>
            <a:r>
              <a:rPr lang="cs-CZ" sz="1050" b="0" dirty="0" smtClean="0">
                <a:latin typeface="Arial" pitchFamily="34" charset="0"/>
                <a:cs typeface="Arial" pitchFamily="34" charset="0"/>
              </a:rPr>
              <a:t> 15. kola prohrál. Beznadějně poslední je </a:t>
            </a:r>
            <a:r>
              <a:rPr lang="cs-CZ" sz="1050" b="0" dirty="0" err="1" smtClean="0">
                <a:latin typeface="Arial" pitchFamily="34" charset="0"/>
                <a:cs typeface="Arial" pitchFamily="34" charset="0"/>
              </a:rPr>
              <a:t>Libiš</a:t>
            </a:r>
            <a:r>
              <a:rPr lang="cs-CZ" sz="1050" b="0" dirty="0" smtClean="0">
                <a:latin typeface="Arial" pitchFamily="34" charset="0"/>
                <a:cs typeface="Arial" pitchFamily="34" charset="0"/>
              </a:rPr>
              <a:t>, která má jen 4 body a ještě nedokázala vyhrát.   </a:t>
            </a:r>
          </a:p>
        </p:txBody>
      </p:sp>
      <p:sp>
        <p:nvSpPr>
          <p:cNvPr id="14" name="TextovéPole 13"/>
          <p:cNvSpPr txBox="1"/>
          <p:nvPr/>
        </p:nvSpPr>
        <p:spPr>
          <a:xfrm>
            <a:off x="71984" y="1675284"/>
            <a:ext cx="4536504" cy="3924151"/>
          </a:xfrm>
          <a:prstGeom prst="rect">
            <a:avLst/>
          </a:prstGeom>
          <a:noFill/>
        </p:spPr>
        <p:txBody>
          <a:bodyPr wrap="square" rtlCol="0">
            <a:spAutoFit/>
          </a:bodyPr>
          <a:lstStyle/>
          <a:p>
            <a:pPr algn="ctr"/>
            <a:r>
              <a:rPr lang="cs-CZ" sz="2000" u="sng" dirty="0" smtClean="0">
                <a:ln>
                  <a:solidFill>
                    <a:srgbClr val="6666FF"/>
                  </a:solidFill>
                </a:ln>
                <a:latin typeface="Bookman Old Style" pitchFamily="18" charset="0"/>
              </a:rPr>
              <a:t>ASK Lovosice – SK </a:t>
            </a:r>
            <a:r>
              <a:rPr lang="cs-CZ" sz="2000" u="sng" dirty="0" err="1" smtClean="0">
                <a:ln>
                  <a:solidFill>
                    <a:srgbClr val="6666FF"/>
                  </a:solidFill>
                </a:ln>
                <a:latin typeface="Bookman Old Style" pitchFamily="18" charset="0"/>
              </a:rPr>
              <a:t>Štětí</a:t>
            </a:r>
            <a:endParaRPr lang="cs-CZ" sz="2000" u="sng" dirty="0" smtClean="0">
              <a:ln>
                <a:solidFill>
                  <a:srgbClr val="6666FF"/>
                </a:solidFill>
              </a:ln>
              <a:latin typeface="Bookman Old Style" pitchFamily="18" charset="0"/>
            </a:endParaRPr>
          </a:p>
          <a:p>
            <a:pPr algn="ctr"/>
            <a:r>
              <a:rPr lang="cs-CZ" sz="2000" u="sng" dirty="0" smtClean="0">
                <a:ln>
                  <a:solidFill>
                    <a:srgbClr val="6666FF"/>
                  </a:solidFill>
                </a:ln>
                <a:latin typeface="Bookman Old Style" pitchFamily="18" charset="0"/>
              </a:rPr>
              <a:t>4:3(2:1)   </a:t>
            </a:r>
            <a:r>
              <a:rPr lang="cs-CZ" sz="1600" u="sng" dirty="0" smtClean="0">
                <a:ln>
                  <a:solidFill>
                    <a:srgbClr val="6666FF"/>
                  </a:solidFill>
                </a:ln>
                <a:latin typeface="Bookman Old Style" pitchFamily="18" charset="0"/>
              </a:rPr>
              <a:t>6</a:t>
            </a:r>
            <a:r>
              <a:rPr lang="cs-CZ" u="sng" dirty="0" smtClean="0">
                <a:ln>
                  <a:solidFill>
                    <a:srgbClr val="6666FF"/>
                  </a:solidFill>
                </a:ln>
                <a:latin typeface="Bookman Old Style" pitchFamily="18" charset="0"/>
              </a:rPr>
              <a:t>.1</a:t>
            </a:r>
            <a:r>
              <a:rPr lang="cs-CZ" sz="1600" u="sng" dirty="0" smtClean="0">
                <a:ln>
                  <a:solidFill>
                    <a:srgbClr val="6666FF"/>
                  </a:solidFill>
                </a:ln>
                <a:latin typeface="Bookman Old Style" pitchFamily="18" charset="0"/>
              </a:rPr>
              <a:t>1.2016 14 hrané kolo</a:t>
            </a:r>
            <a:endParaRPr lang="cs-CZ" sz="1400" u="sng" dirty="0" smtClean="0">
              <a:ln>
                <a:solidFill>
                  <a:srgbClr val="6666FF"/>
                </a:solidFill>
              </a:ln>
              <a:latin typeface="Bookman Old Style" pitchFamily="18" charset="0"/>
            </a:endParaRPr>
          </a:p>
          <a:p>
            <a:pPr algn="just"/>
            <a:r>
              <a:rPr lang="cs-CZ" sz="1100" b="0" dirty="0" smtClean="0">
                <a:latin typeface="Arial" pitchFamily="34" charset="0"/>
                <a:cs typeface="Arial" pitchFamily="34" charset="0"/>
              </a:rPr>
              <a:t>Hrálo se na umělé trávě kam byl zápas z důvodu špatných povětrnostních podmínek přesunut. V brance musela za nemocného  Šimona Černého zaskakovala Aneta </a:t>
            </a:r>
            <a:r>
              <a:rPr lang="cs-CZ" sz="1100" b="0" dirty="0" err="1" smtClean="0">
                <a:latin typeface="Arial" pitchFamily="34" charset="0"/>
                <a:cs typeface="Arial" pitchFamily="34" charset="0"/>
              </a:rPr>
              <a:t>Kožarská</a:t>
            </a:r>
            <a:r>
              <a:rPr lang="cs-CZ" sz="1100" b="0" dirty="0" smtClean="0">
                <a:latin typeface="Arial" pitchFamily="34" charset="0"/>
                <a:cs typeface="Arial" pitchFamily="34" charset="0"/>
              </a:rPr>
              <a:t>, ale to nebylo jediné oslabení. Chyběli i další hráči a to byl dle trenérů hlavní důvod proč jsme si odtud žádné body nepřivezli. Skóre se měnilo v průběhu celého zápasu s  velkou pravidelnosti. Domácí šli do vedení 1:0 v 6. minutě a v 16. vyrovnal  na 1:1 Jakub Novák. Tak to pokračovalo až do 48. minuty. Domácí vedli a my jsme vždy vyrovnali. V již zmiňované minutě 48. minutě byl výsledek 3:3. Pak se však prosadil domácí Lukáš Čech, získal Lovosicím opět vedení 4:3, a protože my jsme již odpověď nenašli, tak jsme se museli smířit s porážkou.  V tabulce po tomto kole máme stejně jako Lovosice 9 bodů a přetěžký zápas v Roudnici </a:t>
            </a:r>
            <a:r>
              <a:rPr lang="cs-CZ" sz="1100" b="0" dirty="0" err="1" smtClean="0">
                <a:latin typeface="Arial" pitchFamily="34" charset="0"/>
                <a:cs typeface="Arial" pitchFamily="34" charset="0"/>
              </a:rPr>
              <a:t>n.L.</a:t>
            </a:r>
            <a:r>
              <a:rPr lang="cs-CZ" sz="1100" b="0" dirty="0" smtClean="0">
                <a:latin typeface="Arial" pitchFamily="34" charset="0"/>
                <a:cs typeface="Arial" pitchFamily="34" charset="0"/>
              </a:rPr>
              <a:t> v neděli 13.11.2016 před sebou.</a:t>
            </a:r>
          </a:p>
          <a:p>
            <a:pPr algn="just"/>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Jakub Novák 2,  </a:t>
            </a:r>
            <a:r>
              <a:rPr lang="cs-CZ" sz="1100" b="0" dirty="0" err="1" smtClean="0">
                <a:latin typeface="Arial" pitchFamily="34" charset="0"/>
                <a:cs typeface="Arial" pitchFamily="34" charset="0"/>
              </a:rPr>
              <a:t>Ivanič</a:t>
            </a:r>
            <a:r>
              <a:rPr lang="cs-CZ" sz="1100" b="0" dirty="0" smtClean="0">
                <a:latin typeface="Arial" pitchFamily="34" charset="0"/>
                <a:cs typeface="Arial" pitchFamily="34" charset="0"/>
              </a:rPr>
              <a:t> 1 </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Kožarská</a:t>
            </a:r>
            <a:r>
              <a:rPr lang="cs-CZ" sz="1100" b="0" dirty="0" smtClean="0">
                <a:latin typeface="Arial" pitchFamily="34" charset="0"/>
                <a:cs typeface="Arial" pitchFamily="34" charset="0"/>
              </a:rPr>
              <a:t>- Bílá, Mizer, </a:t>
            </a:r>
            <a:r>
              <a:rPr lang="cs-CZ" sz="1100" b="0" dirty="0" err="1" smtClean="0">
                <a:latin typeface="Arial" pitchFamily="34" charset="0"/>
                <a:cs typeface="Arial" pitchFamily="34" charset="0"/>
              </a:rPr>
              <a:t>Kačo</a:t>
            </a:r>
            <a:r>
              <a:rPr lang="cs-CZ" sz="1100" b="0" dirty="0" smtClean="0">
                <a:latin typeface="Arial" pitchFamily="34" charset="0"/>
                <a:cs typeface="Arial" pitchFamily="34" charset="0"/>
              </a:rPr>
              <a:t>, Kroupa, Jakub Novák, Vích,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Ivanič</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Kettner</a:t>
            </a:r>
            <a:r>
              <a:rPr lang="cs-CZ" sz="1100" b="0" dirty="0" smtClean="0">
                <a:latin typeface="Arial" pitchFamily="34" charset="0"/>
                <a:cs typeface="Arial" pitchFamily="34" charset="0"/>
              </a:rPr>
              <a:t>, Franc , Kubánek, Procházka, </a:t>
            </a:r>
            <a:r>
              <a:rPr lang="cs-CZ" sz="1100" b="0" dirty="0" err="1" smtClean="0">
                <a:latin typeface="Arial" pitchFamily="34" charset="0"/>
                <a:cs typeface="Arial" pitchFamily="34" charset="0"/>
              </a:rPr>
              <a:t>Cízler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Sičák</a:t>
            </a:r>
            <a:endParaRPr lang="cs-CZ" sz="1100" b="0" dirty="0" smtClean="0">
              <a:latin typeface="Arial" pitchFamily="34" charset="0"/>
              <a:cs typeface="Arial" pitchFamily="34" charset="0"/>
            </a:endParaRPr>
          </a:p>
          <a:p>
            <a:pPr algn="just"/>
            <a:r>
              <a:rPr lang="cs-CZ" sz="1100" b="0" dirty="0" smtClean="0">
                <a:latin typeface="Arial" pitchFamily="34" charset="0"/>
                <a:cs typeface="Arial" pitchFamily="34" charset="0"/>
              </a:rPr>
              <a:t>               Kabelka 1, Jakub Novák 1, Prokopec 1</a:t>
            </a:r>
            <a:endParaRPr lang="cs-CZ" sz="1100" b="0" u="sng" dirty="0" smtClean="0">
              <a:latin typeface="Arial" pitchFamily="34" charset="0"/>
              <a:cs typeface="Arial" pitchFamily="34" charset="0"/>
            </a:endParaRPr>
          </a:p>
          <a:p>
            <a:pPr algn="just"/>
            <a:r>
              <a:rPr lang="cs-CZ" sz="1100" b="0" u="sng" dirty="0" smtClean="0">
                <a:latin typeface="Arial" pitchFamily="34" charset="0"/>
                <a:cs typeface="Arial" pitchFamily="34" charset="0"/>
              </a:rPr>
              <a:t>Trenér:  </a:t>
            </a:r>
            <a:r>
              <a:rPr lang="cs-CZ" sz="1100" b="0" dirty="0" err="1" smtClean="0">
                <a:latin typeface="Arial" pitchFamily="34" charset="0"/>
                <a:cs typeface="Arial" pitchFamily="34" charset="0"/>
              </a:rPr>
              <a:t>P.Záloha</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 </a:t>
            </a:r>
            <a:r>
              <a:rPr lang="cs-CZ" sz="1100" b="0" dirty="0" err="1" smtClean="0">
                <a:latin typeface="Arial" pitchFamily="34" charset="0"/>
                <a:cs typeface="Arial" pitchFamily="34" charset="0"/>
              </a:rPr>
              <a:t>P.Gabriel</a:t>
            </a:r>
            <a:r>
              <a:rPr lang="cs-CZ" sz="1100" b="0" dirty="0" smtClean="0">
                <a:latin typeface="Arial" pitchFamily="34" charset="0"/>
                <a:cs typeface="Arial" pitchFamily="34" charset="0"/>
              </a:rPr>
              <a:t>   30 diváků</a:t>
            </a:r>
            <a:endParaRPr lang="cs-CZ" sz="1400" u="sng" dirty="0" smtClean="0">
              <a:latin typeface="Bookman Old Style" pitchFamily="18" charset="0"/>
            </a:endParaRPr>
          </a:p>
        </p:txBody>
      </p:sp>
      <p:sp>
        <p:nvSpPr>
          <p:cNvPr id="16" name="TextovéPole 15"/>
          <p:cNvSpPr txBox="1"/>
          <p:nvPr/>
        </p:nvSpPr>
        <p:spPr>
          <a:xfrm>
            <a:off x="143992" y="72524"/>
            <a:ext cx="4536504" cy="1569660"/>
          </a:xfrm>
          <a:prstGeom prst="rect">
            <a:avLst/>
          </a:prstGeom>
          <a:blipFill>
            <a:blip r:embed="rId4" cstate="print"/>
            <a:stretch>
              <a:fillRect/>
            </a:stretch>
          </a:blipFill>
          <a:ln w="85725" cmpd="sng">
            <a:gradFill>
              <a:gsLst>
                <a:gs pos="0">
                  <a:srgbClr val="FFF200"/>
                </a:gs>
                <a:gs pos="45000">
                  <a:srgbClr val="FF7A00"/>
                </a:gs>
                <a:gs pos="70000">
                  <a:srgbClr val="FF0300"/>
                </a:gs>
                <a:gs pos="100000">
                  <a:srgbClr val="4D0808"/>
                </a:gs>
              </a:gsLst>
              <a:lin ang="5400000" scaled="0"/>
            </a:gradFill>
            <a:prstDash val="sysDot"/>
          </a:ln>
        </p:spPr>
        <p:txBody>
          <a:bodyPr wrap="square" rtlCol="0">
            <a:spAutoFit/>
          </a:bodyPr>
          <a:lstStyle/>
          <a:p>
            <a:pPr algn="ctr"/>
            <a:r>
              <a:rPr lang="cs-CZ" sz="3200" dirty="0" smtClean="0">
                <a:ln w="34925">
                  <a:solidFill>
                    <a:srgbClr val="000099"/>
                  </a:solidFill>
                </a:ln>
                <a:solidFill>
                  <a:srgbClr val="FF3300"/>
                </a:solidFill>
                <a:latin typeface="Aharoni" pitchFamily="2" charset="-79"/>
                <a:cs typeface="Aharoni" pitchFamily="2" charset="-79"/>
              </a:rPr>
              <a:t>Lovosice bodově dohnaly mladší žáky </a:t>
            </a:r>
            <a:r>
              <a:rPr lang="cs-CZ" sz="3200" dirty="0" err="1" smtClean="0">
                <a:ln w="34925">
                  <a:solidFill>
                    <a:srgbClr val="000099"/>
                  </a:solidFill>
                </a:ln>
                <a:solidFill>
                  <a:srgbClr val="FF3300"/>
                </a:solidFill>
                <a:latin typeface="Aharoni" pitchFamily="2" charset="-79"/>
                <a:cs typeface="Aharoni" pitchFamily="2" charset="-79"/>
              </a:rPr>
              <a:t>Štětí</a:t>
            </a:r>
            <a:endParaRPr lang="cs-CZ" sz="3200" dirty="0" smtClean="0">
              <a:ln w="34925">
                <a:solidFill>
                  <a:srgbClr val="000099"/>
                </a:solidFill>
              </a:ln>
              <a:solidFill>
                <a:srgbClr val="FF3300"/>
              </a:solidFill>
              <a:latin typeface="Aharoni" pitchFamily="2" charset="-79"/>
              <a:cs typeface="Aharoni" pitchFamily="2" charset="-79"/>
            </a:endParaRPr>
          </a:p>
        </p:txBody>
      </p:sp>
      <p:pic>
        <p:nvPicPr>
          <p:cNvPr id="17" name="Picture 40"/>
          <p:cNvPicPr>
            <a:picLocks noChangeAspect="1" noChangeArrowheads="1"/>
          </p:cNvPicPr>
          <p:nvPr/>
        </p:nvPicPr>
        <p:blipFill>
          <a:blip r:embed="rId5" cstate="print"/>
          <a:srcRect/>
          <a:stretch>
            <a:fillRect/>
          </a:stretch>
        </p:blipFill>
        <p:spPr bwMode="auto">
          <a:xfrm>
            <a:off x="1512144" y="5635724"/>
            <a:ext cx="1152128" cy="1126807"/>
          </a:xfrm>
          <a:prstGeom prst="rect">
            <a:avLst/>
          </a:prstGeom>
          <a:noFill/>
          <a:ln w="9525">
            <a:noFill/>
            <a:miter lim="800000"/>
            <a:headEnd/>
            <a:tailEnd/>
          </a:ln>
        </p:spPr>
      </p:pic>
      <p:graphicFrame>
        <p:nvGraphicFramePr>
          <p:cNvPr id="9" name="Tabulka 8"/>
          <p:cNvGraphicFramePr>
            <a:graphicFrameLocks noGrp="1"/>
          </p:cNvGraphicFramePr>
          <p:nvPr/>
        </p:nvGraphicFramePr>
        <p:xfrm>
          <a:off x="5616604" y="163116"/>
          <a:ext cx="4392484" cy="2863215"/>
        </p:xfrm>
        <a:graphic>
          <a:graphicData uri="http://schemas.openxmlformats.org/drawingml/2006/table">
            <a:tbl>
              <a:tblPr/>
              <a:tblGrid>
                <a:gridCol w="222404"/>
                <a:gridCol w="422568"/>
                <a:gridCol w="1656913"/>
                <a:gridCol w="222404"/>
                <a:gridCol w="222404"/>
                <a:gridCol w="222404"/>
                <a:gridCol w="222404"/>
                <a:gridCol w="222404"/>
                <a:gridCol w="556011"/>
                <a:gridCol w="222404"/>
                <a:gridCol w="200164"/>
              </a:tblGrid>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200" b="1" i="0" u="none" strike="noStrike">
                          <a:solidFill>
                            <a:srgbClr val="0000CC"/>
                          </a:solidFill>
                          <a:latin typeface="Calibri"/>
                        </a:rPr>
                        <a:t>Divize skupina B 14. kolo 2016-2017</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FF0000"/>
                          </a:solidFill>
                          <a:latin typeface="Arial"/>
                        </a:rPr>
                        <a:t>SK POLABAN Nymburk s.r.o.</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36:12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37</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31:12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SK Kladno, a.s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31:14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34</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Baník Souš,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23:12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SK Český Brod</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31:17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25</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FK </a:t>
                      </a:r>
                      <a:r>
                        <a:rPr lang="cs-CZ" sz="900" b="1" i="0" u="none" strike="noStrike" dirty="0" err="1">
                          <a:solidFill>
                            <a:srgbClr val="000000"/>
                          </a:solidFill>
                          <a:latin typeface="Arial"/>
                        </a:rPr>
                        <a:t>Neratovice</a:t>
                      </a:r>
                      <a:r>
                        <a:rPr lang="cs-CZ" sz="900" b="1" i="0" u="none" strike="noStrike" dirty="0">
                          <a:solidFill>
                            <a:srgbClr val="000000"/>
                          </a:solidFill>
                          <a:latin typeface="Arial"/>
                        </a:rPr>
                        <a:t>-</a:t>
                      </a:r>
                      <a:r>
                        <a:rPr lang="cs-CZ" sz="900" b="1" i="0" u="none" strike="noStrike" dirty="0" err="1">
                          <a:solidFill>
                            <a:srgbClr val="000000"/>
                          </a:solidFill>
                          <a:latin typeface="Arial"/>
                        </a:rPr>
                        <a:t>Byškovice</a:t>
                      </a:r>
                      <a:r>
                        <a:rPr lang="cs-CZ" sz="900" b="1" i="0" u="none" strike="noStrike" dirty="0">
                          <a:solidFill>
                            <a:srgbClr val="000000"/>
                          </a:solidFill>
                          <a:latin typeface="Arial"/>
                        </a:rPr>
                        <a:t>, </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20:18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Sportovní klub Úvaly</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17:18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23</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FC Chomutov s.r.o.</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19:20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TJ Tatran Rako Rakovník</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18:26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FC Nový Bor, z.s.</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17:25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TJ Sokol Hostouň</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17:23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Fotbalový klub Meteor </a:t>
                      </a:r>
                      <a:r>
                        <a:rPr lang="cs-CZ" sz="900" b="1" i="0" u="none" strike="noStrike" dirty="0" smtClean="0">
                          <a:solidFill>
                            <a:srgbClr val="000000"/>
                          </a:solidFill>
                          <a:latin typeface="Arial"/>
                        </a:rPr>
                        <a:t>Praha</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22:19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latin typeface="Arial"/>
                        </a:rPr>
                        <a:t>13.</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latin typeface="Arial"/>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14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24:38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15</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Slovan Velvary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20:27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Mostecký fotbalový klub</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16:41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Sokol Libiš</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10:30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31574">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graphicFrame>
        <p:nvGraphicFramePr>
          <p:cNvPr id="12" name="Tabulka 11"/>
          <p:cNvGraphicFramePr>
            <a:graphicFrameLocks noGrp="1"/>
          </p:cNvGraphicFramePr>
          <p:nvPr/>
        </p:nvGraphicFramePr>
        <p:xfrm>
          <a:off x="143992" y="3403476"/>
          <a:ext cx="4680519" cy="3276339"/>
        </p:xfrm>
        <a:graphic>
          <a:graphicData uri="http://schemas.openxmlformats.org/drawingml/2006/table">
            <a:tbl>
              <a:tblPr/>
              <a:tblGrid>
                <a:gridCol w="1081990"/>
                <a:gridCol w="1702007"/>
                <a:gridCol w="1896522"/>
              </a:tblGrid>
              <a:tr h="247570">
                <a:tc gridSpan="3">
                  <a:txBody>
                    <a:bodyPr/>
                    <a:lstStyle/>
                    <a:p>
                      <a:pPr algn="ctr" rtl="0" fontAlgn="ctr"/>
                      <a:r>
                        <a:rPr lang="cs-CZ" sz="1600" b="1" i="0" u="none" strike="noStrike" dirty="0">
                          <a:solidFill>
                            <a:srgbClr val="000000"/>
                          </a:solidFill>
                          <a:latin typeface="Berlin Sans FB Demi"/>
                        </a:rPr>
                        <a:t>16.kolo </a:t>
                      </a:r>
                      <a:r>
                        <a:rPr lang="cs-CZ" sz="1600" b="1" i="0" u="none" strike="noStrike" dirty="0" smtClean="0">
                          <a:solidFill>
                            <a:srgbClr val="000000"/>
                          </a:solidFill>
                          <a:latin typeface="Berlin Sans FB Demi"/>
                        </a:rPr>
                        <a:t>divize – další kolo se hraje až na jaře</a:t>
                      </a:r>
                      <a:endParaRPr lang="cs-CZ" sz="1600" b="1" i="0" u="none" strike="noStrike" dirty="0">
                        <a:solidFill>
                          <a:srgbClr val="000000"/>
                        </a:solidFill>
                        <a:latin typeface="Berlin Sans FB Demi"/>
                      </a:endParaRPr>
                    </a:p>
                  </a:txBody>
                  <a:tcPr marL="9525" marR="9525" marT="9525" marB="0" anchor="ctr">
                    <a:lnL>
                      <a:noFill/>
                    </a:lnL>
                    <a:lnR>
                      <a:noFill/>
                    </a:lnR>
                    <a:lnT>
                      <a:noFill/>
                    </a:lnT>
                    <a:lnB>
                      <a:noFill/>
                    </a:lnB>
                    <a:solidFill>
                      <a:srgbClr val="00FFFF"/>
                    </a:solidFill>
                  </a:tcPr>
                </a:tc>
                <a:tc hMerge="1">
                  <a:txBody>
                    <a:bodyPr/>
                    <a:lstStyle/>
                    <a:p>
                      <a:endParaRPr lang="cs-CZ"/>
                    </a:p>
                  </a:txBody>
                  <a:tcPr/>
                </a:tc>
                <a:tc hMerge="1">
                  <a:txBody>
                    <a:bodyPr/>
                    <a:lstStyle/>
                    <a:p>
                      <a:endParaRPr lang="cs-CZ"/>
                    </a:p>
                  </a:txBody>
                  <a:tcPr/>
                </a:tc>
              </a:tr>
              <a:tr h="278952">
                <a:tc>
                  <a:txBody>
                    <a:bodyPr/>
                    <a:lstStyle/>
                    <a:p>
                      <a:pPr algn="ctr" rtl="0" fontAlgn="ctr"/>
                      <a:r>
                        <a:rPr lang="cs-CZ" sz="1100" b="1" i="0" u="none" strike="noStrike" dirty="0">
                          <a:solidFill>
                            <a:srgbClr val="000000"/>
                          </a:solidFill>
                          <a:latin typeface="Bookman Old Style"/>
                        </a:rPr>
                        <a:t>12.3.2016</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dirty="0">
                          <a:solidFill>
                            <a:srgbClr val="000000"/>
                          </a:solidFill>
                          <a:latin typeface="Bookman Old Style"/>
                        </a:rPr>
                        <a:t>FK </a:t>
                      </a:r>
                      <a:r>
                        <a:rPr lang="cs-CZ" sz="1400" b="1" i="0" u="none" strike="noStrike" dirty="0" err="1">
                          <a:solidFill>
                            <a:srgbClr val="000000"/>
                          </a:solidFill>
                          <a:latin typeface="Bookman Old Style"/>
                        </a:rPr>
                        <a:t>Baník</a:t>
                      </a:r>
                      <a:r>
                        <a:rPr lang="cs-CZ" sz="1400" b="1" i="0" u="none" strike="noStrike" dirty="0">
                          <a:solidFill>
                            <a:srgbClr val="000000"/>
                          </a:solidFill>
                          <a:latin typeface="Bookman Old Style"/>
                        </a:rPr>
                        <a:t> Souš </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Bookman Old Style"/>
                        </a:rPr>
                        <a:t>SK Kladno </a:t>
                      </a:r>
                    </a:p>
                  </a:txBody>
                  <a:tcPr marL="9525" marR="9525" marT="9525" marB="0" anchor="ctr">
                    <a:lnL>
                      <a:noFill/>
                    </a:lnL>
                    <a:lnR>
                      <a:noFill/>
                    </a:lnR>
                    <a:lnT>
                      <a:noFill/>
                    </a:lnT>
                    <a:lnB>
                      <a:noFill/>
                    </a:lnB>
                    <a:solidFill>
                      <a:srgbClr val="99FF99"/>
                    </a:solidFill>
                  </a:tcPr>
                </a:tc>
              </a:tr>
              <a:tr h="278952">
                <a:tc>
                  <a:txBody>
                    <a:bodyPr/>
                    <a:lstStyle/>
                    <a:p>
                      <a:pPr algn="ctr" rtl="0" fontAlgn="ctr"/>
                      <a:r>
                        <a:rPr lang="cs-CZ" sz="1100" b="1" i="0" u="none" strike="noStrike">
                          <a:solidFill>
                            <a:srgbClr val="000000"/>
                          </a:solidFill>
                          <a:latin typeface="Bookman Old Style"/>
                        </a:rPr>
                        <a:t>12.3.2016</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dirty="0">
                          <a:solidFill>
                            <a:srgbClr val="000000"/>
                          </a:solidFill>
                          <a:latin typeface="Bookman Old Style"/>
                        </a:rPr>
                        <a:t>FC CHOMUTOV </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dirty="0">
                          <a:solidFill>
                            <a:srgbClr val="000000"/>
                          </a:solidFill>
                          <a:latin typeface="Bookman Old Style"/>
                        </a:rPr>
                        <a:t>SK Český Brod </a:t>
                      </a:r>
                    </a:p>
                  </a:txBody>
                  <a:tcPr marL="9525" marR="9525" marT="9525" marB="0" anchor="ctr">
                    <a:lnL>
                      <a:noFill/>
                    </a:lnL>
                    <a:lnR>
                      <a:noFill/>
                    </a:lnR>
                    <a:lnT>
                      <a:noFill/>
                    </a:lnT>
                    <a:lnB>
                      <a:noFill/>
                    </a:lnB>
                    <a:solidFill>
                      <a:srgbClr val="FFFF00"/>
                    </a:solidFill>
                  </a:tcPr>
                </a:tc>
              </a:tr>
              <a:tr h="278952">
                <a:tc>
                  <a:txBody>
                    <a:bodyPr/>
                    <a:lstStyle/>
                    <a:p>
                      <a:pPr algn="ctr" rtl="0" fontAlgn="ctr"/>
                      <a:r>
                        <a:rPr lang="cs-CZ" sz="1100" b="1" i="0" u="none" strike="noStrike">
                          <a:solidFill>
                            <a:srgbClr val="000000"/>
                          </a:solidFill>
                          <a:latin typeface="Bookman Old Style"/>
                        </a:rPr>
                        <a:t>12.3.2016</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dirty="0">
                          <a:solidFill>
                            <a:srgbClr val="000000"/>
                          </a:solidFill>
                          <a:latin typeface="Bookman Old Style"/>
                        </a:rPr>
                        <a:t>TJ Sokol </a:t>
                      </a:r>
                      <a:r>
                        <a:rPr lang="cs-CZ" sz="1400" b="1" i="0" u="none" strike="noStrike" dirty="0" err="1">
                          <a:solidFill>
                            <a:srgbClr val="000000"/>
                          </a:solidFill>
                          <a:latin typeface="Bookman Old Style"/>
                        </a:rPr>
                        <a:t>Libiš</a:t>
                      </a:r>
                      <a:r>
                        <a:rPr lang="cs-CZ" sz="1400" b="1" i="0" u="none" strike="noStrike" dirty="0">
                          <a:solidFill>
                            <a:srgbClr val="000000"/>
                          </a:solidFill>
                          <a:latin typeface="Bookman Old Style"/>
                        </a:rPr>
                        <a:t> </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dirty="0">
                          <a:solidFill>
                            <a:srgbClr val="000000"/>
                          </a:solidFill>
                          <a:latin typeface="Bookman Old Style"/>
                        </a:rPr>
                        <a:t>TJ TATRAN Rakovník </a:t>
                      </a:r>
                    </a:p>
                  </a:txBody>
                  <a:tcPr marL="9525" marR="9525" marT="9525" marB="0" anchor="ctr">
                    <a:lnL>
                      <a:noFill/>
                    </a:lnL>
                    <a:lnR>
                      <a:noFill/>
                    </a:lnR>
                    <a:lnT>
                      <a:noFill/>
                    </a:lnT>
                    <a:lnB>
                      <a:noFill/>
                    </a:lnB>
                    <a:solidFill>
                      <a:srgbClr val="99FF99"/>
                    </a:solidFill>
                  </a:tcPr>
                </a:tc>
              </a:tr>
              <a:tr h="278952">
                <a:tc>
                  <a:txBody>
                    <a:bodyPr/>
                    <a:lstStyle/>
                    <a:p>
                      <a:pPr algn="ctr" rtl="0" fontAlgn="ctr"/>
                      <a:r>
                        <a:rPr lang="cs-CZ" sz="1100" b="1" i="0" u="none" strike="noStrike">
                          <a:solidFill>
                            <a:srgbClr val="000000"/>
                          </a:solidFill>
                          <a:latin typeface="Bookman Old Style"/>
                        </a:rPr>
                        <a:t>12.3.2016</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a:solidFill>
                            <a:srgbClr val="000000"/>
                          </a:solidFill>
                          <a:latin typeface="Bookman Old Style"/>
                        </a:rPr>
                        <a:t>FK Meteor Praha VIII </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dirty="0">
                          <a:solidFill>
                            <a:srgbClr val="000000"/>
                          </a:solidFill>
                          <a:latin typeface="Bookman Old Style"/>
                        </a:rPr>
                        <a:t>SK POLABAN Nymburk </a:t>
                      </a:r>
                    </a:p>
                  </a:txBody>
                  <a:tcPr marL="9525" marR="9525" marT="9525" marB="0" anchor="ctr">
                    <a:lnL>
                      <a:noFill/>
                    </a:lnL>
                    <a:lnR>
                      <a:noFill/>
                    </a:lnR>
                    <a:lnT>
                      <a:noFill/>
                    </a:lnT>
                    <a:lnB>
                      <a:noFill/>
                    </a:lnB>
                    <a:solidFill>
                      <a:srgbClr val="FFFF00"/>
                    </a:solidFill>
                  </a:tcPr>
                </a:tc>
              </a:tr>
              <a:tr h="278952">
                <a:tc>
                  <a:txBody>
                    <a:bodyPr/>
                    <a:lstStyle/>
                    <a:p>
                      <a:pPr algn="ctr" rtl="0" fontAlgn="ctr"/>
                      <a:r>
                        <a:rPr lang="cs-CZ" sz="1100" b="1" i="0" u="none" strike="noStrike">
                          <a:solidFill>
                            <a:srgbClr val="000000"/>
                          </a:solidFill>
                          <a:latin typeface="Bookman Old Style"/>
                        </a:rPr>
                        <a:t>12.3.2016</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Bookman Old Style"/>
                        </a:rPr>
                        <a:t>Mostecký fotbalový klub </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dirty="0">
                          <a:solidFill>
                            <a:srgbClr val="000000"/>
                          </a:solidFill>
                          <a:latin typeface="Bookman Old Style"/>
                        </a:rPr>
                        <a:t>Sokol </a:t>
                      </a:r>
                      <a:r>
                        <a:rPr lang="cs-CZ" sz="1400" b="1" i="0" u="none" strike="noStrike" dirty="0" err="1">
                          <a:solidFill>
                            <a:srgbClr val="000000"/>
                          </a:solidFill>
                          <a:latin typeface="Bookman Old Style"/>
                        </a:rPr>
                        <a:t>Hostouň</a:t>
                      </a:r>
                      <a:r>
                        <a:rPr lang="cs-CZ" sz="1400" b="1" i="0" u="none" strike="noStrike" dirty="0">
                          <a:solidFill>
                            <a:srgbClr val="000000"/>
                          </a:solidFill>
                          <a:latin typeface="Bookman Old Style"/>
                        </a:rPr>
                        <a:t> </a:t>
                      </a:r>
                    </a:p>
                  </a:txBody>
                  <a:tcPr marL="9525" marR="9525" marT="9525" marB="0" anchor="ctr">
                    <a:lnL>
                      <a:noFill/>
                    </a:lnL>
                    <a:lnR>
                      <a:noFill/>
                    </a:lnR>
                    <a:lnT>
                      <a:noFill/>
                    </a:lnT>
                    <a:lnB>
                      <a:noFill/>
                    </a:lnB>
                    <a:solidFill>
                      <a:srgbClr val="99FF99"/>
                    </a:solidFill>
                  </a:tcPr>
                </a:tc>
              </a:tr>
              <a:tr h="278952">
                <a:tc>
                  <a:txBody>
                    <a:bodyPr/>
                    <a:lstStyle/>
                    <a:p>
                      <a:pPr algn="ctr" rtl="0" fontAlgn="ctr"/>
                      <a:r>
                        <a:rPr lang="cs-CZ" sz="1400" b="1" i="0" u="none" strike="noStrike">
                          <a:solidFill>
                            <a:srgbClr val="FF0000"/>
                          </a:solidFill>
                          <a:latin typeface="Bookman Old Style"/>
                        </a:rPr>
                        <a:t>12.3.2016</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dirty="0">
                          <a:solidFill>
                            <a:srgbClr val="FF0000"/>
                          </a:solidFill>
                          <a:latin typeface="Bookman Old Style"/>
                        </a:rPr>
                        <a:t>SK </a:t>
                      </a:r>
                      <a:r>
                        <a:rPr lang="cs-CZ" sz="1800" b="1" i="0" u="none" strike="noStrike" dirty="0" err="1">
                          <a:solidFill>
                            <a:srgbClr val="FF0000"/>
                          </a:solidFill>
                          <a:latin typeface="Bookman Old Style"/>
                        </a:rPr>
                        <a:t>Štětí</a:t>
                      </a:r>
                      <a:r>
                        <a:rPr lang="cs-CZ" sz="1800" b="1" i="0" u="none" strike="noStrike" dirty="0">
                          <a:solidFill>
                            <a:srgbClr val="FF0000"/>
                          </a:solidFill>
                          <a:latin typeface="Bookman Old Style"/>
                        </a:rPr>
                        <a:t> </a:t>
                      </a:r>
                    </a:p>
                  </a:txBody>
                  <a:tcPr marL="9525" marR="9525" marT="9525" marB="0" anchor="ctr">
                    <a:lnL>
                      <a:noFill/>
                    </a:lnL>
                    <a:lnR>
                      <a:noFill/>
                    </a:lnR>
                    <a:lnT>
                      <a:noFill/>
                    </a:lnT>
                    <a:lnB>
                      <a:noFill/>
                    </a:lnB>
                    <a:solidFill>
                      <a:srgbClr val="FFFF00"/>
                    </a:solidFill>
                  </a:tcPr>
                </a:tc>
                <a:tc>
                  <a:txBody>
                    <a:bodyPr/>
                    <a:lstStyle/>
                    <a:p>
                      <a:pPr algn="ctr" rtl="0" fontAlgn="ctr"/>
                      <a:r>
                        <a:rPr lang="cs-CZ" sz="1800" b="1" i="0" u="none" strike="noStrike" dirty="0">
                          <a:solidFill>
                            <a:srgbClr val="FF0000"/>
                          </a:solidFill>
                          <a:latin typeface="Bookman Old Style"/>
                        </a:rPr>
                        <a:t>FC Nový Bor </a:t>
                      </a:r>
                    </a:p>
                  </a:txBody>
                  <a:tcPr marL="9525" marR="9525" marT="9525" marB="0" anchor="ctr">
                    <a:lnL>
                      <a:noFill/>
                    </a:lnL>
                    <a:lnR>
                      <a:noFill/>
                    </a:lnR>
                    <a:lnT>
                      <a:noFill/>
                    </a:lnT>
                    <a:lnB>
                      <a:noFill/>
                    </a:lnB>
                    <a:solidFill>
                      <a:srgbClr val="FFFF00"/>
                    </a:solidFill>
                  </a:tcPr>
                </a:tc>
              </a:tr>
              <a:tr h="278952">
                <a:tc>
                  <a:txBody>
                    <a:bodyPr/>
                    <a:lstStyle/>
                    <a:p>
                      <a:pPr algn="ctr" rtl="0" fontAlgn="ctr"/>
                      <a:r>
                        <a:rPr lang="cs-CZ" sz="1100" b="1" i="0" u="none" strike="noStrike">
                          <a:solidFill>
                            <a:srgbClr val="000000"/>
                          </a:solidFill>
                          <a:latin typeface="Bookman Old Style"/>
                        </a:rPr>
                        <a:t>12.3.2016</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dirty="0">
                          <a:solidFill>
                            <a:srgbClr val="000000"/>
                          </a:solidFill>
                          <a:latin typeface="Bookman Old Style"/>
                        </a:rPr>
                        <a:t>TJ Slovan VELVARY </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Bookman Old Style"/>
                        </a:rPr>
                        <a:t>SK Úvaly </a:t>
                      </a:r>
                    </a:p>
                  </a:txBody>
                  <a:tcPr marL="9525" marR="9525" marT="9525" marB="0" anchor="ctr">
                    <a:lnL>
                      <a:noFill/>
                    </a:lnL>
                    <a:lnR>
                      <a:noFill/>
                    </a:lnR>
                    <a:lnT>
                      <a:noFill/>
                    </a:lnT>
                    <a:lnB>
                      <a:noFill/>
                    </a:lnB>
                    <a:solidFill>
                      <a:srgbClr val="99FF99"/>
                    </a:solidFill>
                  </a:tcPr>
                </a:tc>
              </a:tr>
              <a:tr h="278952">
                <a:tc>
                  <a:txBody>
                    <a:bodyPr/>
                    <a:lstStyle/>
                    <a:p>
                      <a:pPr algn="ctr" rtl="0" fontAlgn="ctr"/>
                      <a:r>
                        <a:rPr lang="cs-CZ" sz="1100" b="1" i="0" u="none" strike="noStrike">
                          <a:solidFill>
                            <a:srgbClr val="000000"/>
                          </a:solidFill>
                          <a:latin typeface="Bookman Old Style"/>
                        </a:rPr>
                        <a:t>12.3.2016</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dirty="0">
                          <a:solidFill>
                            <a:srgbClr val="000000"/>
                          </a:solidFill>
                          <a:latin typeface="Bookman Old Style"/>
                        </a:rPr>
                        <a:t>FK </a:t>
                      </a:r>
                      <a:r>
                        <a:rPr lang="cs-CZ" sz="1400" b="1" i="0" u="none" strike="noStrike" dirty="0" err="1">
                          <a:solidFill>
                            <a:srgbClr val="000000"/>
                          </a:solidFill>
                          <a:latin typeface="Bookman Old Style"/>
                        </a:rPr>
                        <a:t>Neratovice</a:t>
                      </a:r>
                      <a:r>
                        <a:rPr lang="cs-CZ" sz="1400" b="1" i="0" u="none" strike="noStrike" dirty="0">
                          <a:solidFill>
                            <a:srgbClr val="000000"/>
                          </a:solidFill>
                          <a:latin typeface="Bookman Old Style"/>
                        </a:rPr>
                        <a:t>-</a:t>
                      </a:r>
                      <a:r>
                        <a:rPr lang="cs-CZ" sz="1400" b="1" i="0" u="none" strike="noStrike" dirty="0" err="1">
                          <a:solidFill>
                            <a:srgbClr val="000000"/>
                          </a:solidFill>
                          <a:latin typeface="Bookman Old Style"/>
                        </a:rPr>
                        <a:t>Byškovice</a:t>
                      </a:r>
                      <a:r>
                        <a:rPr lang="cs-CZ" sz="1400" b="1" i="0" u="none" strike="noStrike" dirty="0">
                          <a:solidFill>
                            <a:srgbClr val="000000"/>
                          </a:solidFill>
                          <a:latin typeface="Bookman Old Style"/>
                        </a:rPr>
                        <a:t> </a:t>
                      </a:r>
                    </a:p>
                  </a:txBody>
                  <a:tcPr marL="9525" marR="9525" marT="9525" marB="0" anchor="ctr">
                    <a:lnL>
                      <a:noFill/>
                    </a:lnL>
                    <a:lnR>
                      <a:noFill/>
                    </a:lnR>
                    <a:lnT>
                      <a:noFill/>
                    </a:lnT>
                    <a:lnB>
                      <a:noFill/>
                    </a:lnB>
                    <a:solidFill>
                      <a:srgbClr val="FFFF00"/>
                    </a:solidFill>
                  </a:tcPr>
                </a:tc>
                <a:tc>
                  <a:txBody>
                    <a:bodyPr/>
                    <a:lstStyle/>
                    <a:p>
                      <a:pPr algn="ctr" rtl="0" fontAlgn="ctr"/>
                      <a:r>
                        <a:rPr lang="cs-CZ" sz="1400" b="1" i="0" u="none" strike="noStrike" dirty="0">
                          <a:solidFill>
                            <a:srgbClr val="000000"/>
                          </a:solidFill>
                          <a:latin typeface="Bookman Old Style"/>
                        </a:rPr>
                        <a:t>SK Sokol </a:t>
                      </a:r>
                      <a:r>
                        <a:rPr lang="cs-CZ" sz="1400" b="1" i="0" u="none" strike="noStrike" dirty="0" err="1">
                          <a:solidFill>
                            <a:srgbClr val="000000"/>
                          </a:solidFill>
                          <a:latin typeface="Bookman Old Style"/>
                        </a:rPr>
                        <a:t>Brozany</a:t>
                      </a:r>
                      <a:r>
                        <a:rPr lang="cs-CZ" sz="1400" b="1" i="0" u="none" strike="noStrike" dirty="0">
                          <a:solidFill>
                            <a:srgbClr val="000000"/>
                          </a:solidFill>
                          <a:latin typeface="Bookman Old Style"/>
                        </a:rPr>
                        <a:t> </a:t>
                      </a:r>
                    </a:p>
                  </a:txBody>
                  <a:tcPr marL="9525" marR="9525" marT="9525" marB="0" anchor="ctr">
                    <a:lnL>
                      <a:noFill/>
                    </a:lnL>
                    <a:lnR>
                      <a:noFill/>
                    </a:lnR>
                    <a:lnT>
                      <a:noFill/>
                    </a:lnT>
                    <a:lnB>
                      <a:noFill/>
                    </a:lnB>
                    <a:solidFill>
                      <a:srgbClr val="FFFF00"/>
                    </a:solidFill>
                  </a:tcPr>
                </a:tc>
              </a:tr>
            </a:tbl>
          </a:graphicData>
        </a:graphic>
      </p:graphicFrame>
      <p:graphicFrame>
        <p:nvGraphicFramePr>
          <p:cNvPr id="7" name="Tabulka 6"/>
          <p:cNvGraphicFramePr>
            <a:graphicFrameLocks noGrp="1"/>
          </p:cNvGraphicFramePr>
          <p:nvPr/>
        </p:nvGraphicFramePr>
        <p:xfrm>
          <a:off x="143992" y="163116"/>
          <a:ext cx="4752529" cy="3009900"/>
        </p:xfrm>
        <a:graphic>
          <a:graphicData uri="http://schemas.openxmlformats.org/drawingml/2006/table">
            <a:tbl>
              <a:tblPr/>
              <a:tblGrid>
                <a:gridCol w="816841"/>
                <a:gridCol w="445550"/>
                <a:gridCol w="1953168"/>
                <a:gridCol w="1536970"/>
              </a:tblGrid>
              <a:tr h="571500">
                <a:tc gridSpan="4">
                  <a:txBody>
                    <a:bodyPr/>
                    <a:lstStyle/>
                    <a:p>
                      <a:pPr algn="ctr" fontAlgn="ctr"/>
                      <a:r>
                        <a:rPr lang="cs-CZ" sz="1800" b="1" i="0" u="none" strike="noStrike" dirty="0">
                          <a:solidFill>
                            <a:srgbClr val="000000"/>
                          </a:solidFill>
                          <a:latin typeface="Baskerville Old Face"/>
                        </a:rPr>
                        <a:t>Poslední 15. kolo podzimu divizní </a:t>
                      </a:r>
                      <a:r>
                        <a:rPr lang="cs-CZ" sz="1800" b="1" i="0" u="none" strike="noStrike" dirty="0" smtClean="0">
                          <a:solidFill>
                            <a:srgbClr val="000000"/>
                          </a:solidFill>
                          <a:latin typeface="Baskerville Old Face"/>
                        </a:rPr>
                        <a:t>soutěže, 2 výsledky už známe</a:t>
                      </a:r>
                      <a:endParaRPr lang="cs-CZ" sz="1800" b="1" i="0" u="none" strike="noStrike" dirty="0">
                        <a:solidFill>
                          <a:srgbClr val="000000"/>
                        </a:solidFill>
                        <a:latin typeface="Baskerville Old Face"/>
                      </a:endParaRPr>
                    </a:p>
                  </a:txBody>
                  <a:tcPr marL="9525" marR="9525" marT="9525" marB="0" anchor="ctr">
                    <a:lnL>
                      <a:noFill/>
                    </a:lnL>
                    <a:lnR>
                      <a:noFill/>
                    </a:lnR>
                    <a:lnT>
                      <a:noFill/>
                    </a:lnT>
                    <a:lnB>
                      <a:noFill/>
                    </a:lnB>
                    <a:solidFill>
                      <a:srgbClr val="99FFCC"/>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304800">
                <a:tc>
                  <a:txBody>
                    <a:bodyPr/>
                    <a:lstStyle/>
                    <a:p>
                      <a:pPr algn="ctr" fontAlgn="ctr"/>
                      <a:r>
                        <a:rPr lang="cs-CZ" sz="900" b="1" i="0" u="none" strike="noStrike" dirty="0">
                          <a:solidFill>
                            <a:srgbClr val="000000"/>
                          </a:solidFill>
                          <a:latin typeface="Arial"/>
                        </a:rPr>
                        <a:t>17.11.2016</a:t>
                      </a:r>
                    </a:p>
                  </a:txBody>
                  <a:tcPr marL="9525" marR="9525" marT="9525" marB="0" anchor="ctr">
                    <a:lnL>
                      <a:noFill/>
                    </a:lnL>
                    <a:lnR>
                      <a:noFill/>
                    </a:lnR>
                    <a:lnT>
                      <a:noFill/>
                    </a:lnT>
                    <a:lnB>
                      <a:noFill/>
                    </a:lnB>
                    <a:solidFill>
                      <a:srgbClr val="FFFF99"/>
                    </a:solidFill>
                  </a:tcPr>
                </a:tc>
                <a:tc>
                  <a:txBody>
                    <a:bodyPr/>
                    <a:lstStyle/>
                    <a:p>
                      <a:pPr algn="ctr" fontAlgn="ctr"/>
                      <a:r>
                        <a:rPr lang="cs-CZ" sz="1600" b="1" i="0" u="none" strike="noStrike" dirty="0" smtClean="0">
                          <a:solidFill>
                            <a:srgbClr val="000000"/>
                          </a:solidFill>
                          <a:latin typeface="Arial"/>
                        </a:rPr>
                        <a:t>0:2</a:t>
                      </a:r>
                      <a:endParaRPr lang="cs-CZ" sz="1600" b="1" i="0" u="none" strike="noStrike" dirty="0">
                        <a:solidFill>
                          <a:srgbClr val="000000"/>
                        </a:solidFill>
                        <a:latin typeface="Arial"/>
                      </a:endParaRP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smtClean="0">
                          <a:solidFill>
                            <a:srgbClr val="000000"/>
                          </a:solidFill>
                          <a:latin typeface="Arial"/>
                        </a:rPr>
                        <a:t>Mostecký </a:t>
                      </a:r>
                      <a:r>
                        <a:rPr lang="cs-CZ" sz="1200" b="1" i="0" u="none" strike="noStrike" dirty="0">
                          <a:solidFill>
                            <a:srgbClr val="000000"/>
                          </a:solidFill>
                          <a:latin typeface="Arial"/>
                        </a:rPr>
                        <a:t>fotbalová klub</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000000"/>
                          </a:solidFill>
                          <a:latin typeface="Arial"/>
                        </a:rPr>
                        <a:t>TJ Tatrana Rakovník</a:t>
                      </a:r>
                    </a:p>
                  </a:txBody>
                  <a:tcPr marL="9525" marR="9525" marT="9525" marB="0" anchor="ctr">
                    <a:lnL>
                      <a:noFill/>
                    </a:lnL>
                    <a:lnR>
                      <a:noFill/>
                    </a:lnR>
                    <a:lnT>
                      <a:noFill/>
                    </a:lnT>
                    <a:lnB>
                      <a:noFill/>
                    </a:lnB>
                    <a:solidFill>
                      <a:srgbClr val="FFFF99"/>
                    </a:solidFill>
                  </a:tcPr>
                </a:tc>
              </a:tr>
              <a:tr h="304800">
                <a:tc>
                  <a:txBody>
                    <a:bodyPr/>
                    <a:lstStyle/>
                    <a:p>
                      <a:pPr algn="ctr" fontAlgn="ctr"/>
                      <a:r>
                        <a:rPr lang="cs-CZ" sz="900" b="1" i="0" u="none" strike="noStrike" dirty="0">
                          <a:solidFill>
                            <a:srgbClr val="000000"/>
                          </a:solidFill>
                          <a:latin typeface="Arial"/>
                        </a:rPr>
                        <a:t>17.11.2016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smtClean="0">
                          <a:solidFill>
                            <a:srgbClr val="000000"/>
                          </a:solidFill>
                          <a:latin typeface="Arial"/>
                        </a:rPr>
                        <a:t>0:1 PK</a:t>
                      </a:r>
                      <a:endParaRPr lang="cs-CZ" sz="105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FC Chomutov</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SK Kladno</a:t>
                      </a:r>
                    </a:p>
                  </a:txBody>
                  <a:tcPr marL="9525" marR="9525" marT="9525" marB="0" anchor="ctr">
                    <a:lnL>
                      <a:noFill/>
                    </a:lnL>
                    <a:lnR>
                      <a:noFill/>
                    </a:lnR>
                    <a:lnT>
                      <a:noFill/>
                    </a:lnT>
                    <a:lnB>
                      <a:noFill/>
                    </a:lnB>
                    <a:solidFill>
                      <a:srgbClr val="CCFFFF"/>
                    </a:solidFill>
                  </a:tcPr>
                </a:tc>
              </a:tr>
              <a:tr h="304800">
                <a:tc>
                  <a:txBody>
                    <a:bodyPr/>
                    <a:lstStyle/>
                    <a:p>
                      <a:pPr algn="ctr" fontAlgn="ctr"/>
                      <a:r>
                        <a:rPr lang="cs-CZ" sz="900" b="1" i="0" u="none" strike="noStrike">
                          <a:solidFill>
                            <a:srgbClr val="000000"/>
                          </a:solidFill>
                          <a:latin typeface="Arial"/>
                        </a:rPr>
                        <a:t>19.11.2016</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dirty="0">
                          <a:solidFill>
                            <a:srgbClr val="000000"/>
                          </a:solidFill>
                          <a:latin typeface="Arial"/>
                        </a:rPr>
                        <a:t>10:15</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latin typeface="Arial"/>
                        </a:rPr>
                        <a:t>FK </a:t>
                      </a:r>
                      <a:r>
                        <a:rPr lang="cs-CZ" sz="1200" b="1" i="0" u="none" strike="noStrike" dirty="0" err="1">
                          <a:solidFill>
                            <a:srgbClr val="000000"/>
                          </a:solidFill>
                          <a:latin typeface="Arial"/>
                        </a:rPr>
                        <a:t>Neratovice</a:t>
                      </a:r>
                      <a:r>
                        <a:rPr lang="cs-CZ" sz="1200" b="1" i="0" u="none" strike="noStrike" dirty="0">
                          <a:solidFill>
                            <a:srgbClr val="000000"/>
                          </a:solidFill>
                          <a:latin typeface="Arial"/>
                        </a:rPr>
                        <a:t>-</a:t>
                      </a:r>
                      <a:r>
                        <a:rPr lang="cs-CZ" sz="1200" b="1" i="0" u="none" strike="noStrike" dirty="0" err="1">
                          <a:solidFill>
                            <a:srgbClr val="000000"/>
                          </a:solidFill>
                          <a:latin typeface="Arial"/>
                        </a:rPr>
                        <a:t>Byškovice</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000000"/>
                          </a:solidFill>
                          <a:latin typeface="Arial"/>
                        </a:rPr>
                        <a:t>SK Český Brod</a:t>
                      </a:r>
                    </a:p>
                  </a:txBody>
                  <a:tcPr marL="9525" marR="9525" marT="9525" marB="0" anchor="ctr">
                    <a:lnL>
                      <a:noFill/>
                    </a:lnL>
                    <a:lnR>
                      <a:noFill/>
                    </a:lnR>
                    <a:lnT>
                      <a:noFill/>
                    </a:lnT>
                    <a:lnB>
                      <a:noFill/>
                    </a:lnB>
                    <a:solidFill>
                      <a:srgbClr val="FFFF99"/>
                    </a:solidFill>
                  </a:tcPr>
                </a:tc>
              </a:tr>
              <a:tr h="304800">
                <a:tc>
                  <a:txBody>
                    <a:bodyPr/>
                    <a:lstStyle/>
                    <a:p>
                      <a:pPr algn="ctr" fontAlgn="ctr"/>
                      <a:r>
                        <a:rPr lang="cs-CZ" sz="900" b="1" i="0" u="none" strike="noStrike">
                          <a:solidFill>
                            <a:srgbClr val="000000"/>
                          </a:solidFill>
                          <a:latin typeface="Arial"/>
                        </a:rPr>
                        <a:t>19.11.2016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10:15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Sokol </a:t>
                      </a:r>
                      <a:r>
                        <a:rPr lang="cs-CZ" sz="1200" b="1" i="0" u="none" strike="noStrike" dirty="0" err="1">
                          <a:solidFill>
                            <a:srgbClr val="000000"/>
                          </a:solidFill>
                          <a:latin typeface="Arial"/>
                        </a:rPr>
                        <a:t>Hostouň</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r>
              <a:tr h="304800">
                <a:tc>
                  <a:txBody>
                    <a:bodyPr/>
                    <a:lstStyle/>
                    <a:p>
                      <a:pPr algn="ctr" fontAlgn="ctr"/>
                      <a:r>
                        <a:rPr lang="cs-CZ" sz="900" b="1" i="0" u="none" strike="noStrike">
                          <a:solidFill>
                            <a:srgbClr val="000000"/>
                          </a:solidFill>
                          <a:latin typeface="Arial"/>
                        </a:rPr>
                        <a:t>19.11.2016</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dirty="0">
                          <a:solidFill>
                            <a:srgbClr val="000000"/>
                          </a:solidFill>
                          <a:latin typeface="Arial"/>
                        </a:rPr>
                        <a:t>13:30</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latin typeface="Arial"/>
                        </a:rPr>
                        <a:t>FK </a:t>
                      </a:r>
                      <a:r>
                        <a:rPr lang="cs-CZ" sz="1200" b="1" i="0" u="none" strike="noStrike" dirty="0" err="1">
                          <a:solidFill>
                            <a:srgbClr val="000000"/>
                          </a:solidFill>
                          <a:latin typeface="Arial"/>
                        </a:rPr>
                        <a:t>Baník</a:t>
                      </a:r>
                      <a:r>
                        <a:rPr lang="cs-CZ" sz="1200" b="1" i="0" u="none" strike="noStrike" dirty="0">
                          <a:solidFill>
                            <a:srgbClr val="000000"/>
                          </a:solidFill>
                          <a:latin typeface="Arial"/>
                        </a:rPr>
                        <a:t> Most</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latin typeface="Arial"/>
                        </a:rPr>
                        <a:t>FC Nový Bor</a:t>
                      </a:r>
                    </a:p>
                  </a:txBody>
                  <a:tcPr marL="9525" marR="9525" marT="9525" marB="0" anchor="ctr">
                    <a:lnL>
                      <a:noFill/>
                    </a:lnL>
                    <a:lnR>
                      <a:noFill/>
                    </a:lnR>
                    <a:lnT>
                      <a:noFill/>
                    </a:lnT>
                    <a:lnB>
                      <a:noFill/>
                    </a:lnB>
                    <a:solidFill>
                      <a:srgbClr val="FFFF99"/>
                    </a:solidFill>
                  </a:tcPr>
                </a:tc>
              </a:tr>
              <a:tr h="304800">
                <a:tc>
                  <a:txBody>
                    <a:bodyPr/>
                    <a:lstStyle/>
                    <a:p>
                      <a:pPr algn="ctr" fontAlgn="ctr"/>
                      <a:r>
                        <a:rPr lang="cs-CZ" sz="900" b="1" i="0" u="none" strike="noStrike">
                          <a:solidFill>
                            <a:srgbClr val="000000"/>
                          </a:solidFill>
                          <a:latin typeface="Arial"/>
                        </a:rPr>
                        <a:t>19.11.2016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13:30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TJ Slovan </a:t>
                      </a:r>
                      <a:r>
                        <a:rPr lang="cs-CZ" sz="1200" b="1" i="0" u="none" strike="noStrike" dirty="0" err="1">
                          <a:solidFill>
                            <a:srgbClr val="000000"/>
                          </a:solidFill>
                          <a:latin typeface="Arial"/>
                        </a:rPr>
                        <a:t>Velvary</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SK Sokol </a:t>
                      </a:r>
                      <a:r>
                        <a:rPr lang="cs-CZ" sz="1200" b="1" i="0" u="none" strike="noStrike" dirty="0" err="1">
                          <a:solidFill>
                            <a:srgbClr val="000000"/>
                          </a:solidFill>
                          <a:latin typeface="Arial"/>
                        </a:rPr>
                        <a:t>Brozany</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r>
              <a:tr h="304800">
                <a:tc>
                  <a:txBody>
                    <a:bodyPr/>
                    <a:lstStyle/>
                    <a:p>
                      <a:pPr algn="ctr" fontAlgn="ctr"/>
                      <a:r>
                        <a:rPr lang="cs-CZ" sz="900" b="1" i="0" u="none" strike="noStrike">
                          <a:solidFill>
                            <a:srgbClr val="000000"/>
                          </a:solidFill>
                          <a:latin typeface="Arial"/>
                        </a:rPr>
                        <a:t>20.11.2016</a:t>
                      </a:r>
                    </a:p>
                  </a:txBody>
                  <a:tcPr marL="9525" marR="9525" marT="9525" marB="0" anchor="ctr">
                    <a:lnL>
                      <a:noFill/>
                    </a:lnL>
                    <a:lnR>
                      <a:noFill/>
                    </a:lnR>
                    <a:lnT>
                      <a:noFill/>
                    </a:lnT>
                    <a:lnB>
                      <a:noFill/>
                    </a:lnB>
                    <a:solidFill>
                      <a:srgbClr val="FFFF99"/>
                    </a:solidFill>
                  </a:tcPr>
                </a:tc>
                <a:tc>
                  <a:txBody>
                    <a:bodyPr/>
                    <a:lstStyle/>
                    <a:p>
                      <a:pPr algn="ctr" fontAlgn="ctr"/>
                      <a:r>
                        <a:rPr lang="cs-CZ" sz="900" b="1" i="0" u="none" strike="noStrike" dirty="0">
                          <a:solidFill>
                            <a:srgbClr val="000000"/>
                          </a:solidFill>
                          <a:latin typeface="Arial"/>
                        </a:rPr>
                        <a:t>10:15</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000000"/>
                          </a:solidFill>
                          <a:latin typeface="Arial"/>
                        </a:rPr>
                        <a:t>FK Meteor Praha</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latin typeface="Arial"/>
                        </a:rPr>
                        <a:t>SK Úvaly</a:t>
                      </a:r>
                    </a:p>
                  </a:txBody>
                  <a:tcPr marL="9525" marR="9525" marT="9525" marB="0" anchor="ctr">
                    <a:lnL>
                      <a:noFill/>
                    </a:lnL>
                    <a:lnR>
                      <a:noFill/>
                    </a:lnR>
                    <a:lnT>
                      <a:noFill/>
                    </a:lnT>
                    <a:lnB>
                      <a:noFill/>
                    </a:lnB>
                    <a:solidFill>
                      <a:srgbClr val="FFFF99"/>
                    </a:solidFill>
                  </a:tcPr>
                </a:tc>
              </a:tr>
              <a:tr h="304800">
                <a:tc>
                  <a:txBody>
                    <a:bodyPr/>
                    <a:lstStyle/>
                    <a:p>
                      <a:pPr algn="ctr" fontAlgn="ctr"/>
                      <a:r>
                        <a:rPr lang="cs-CZ" sz="900" b="1" i="0" u="none" strike="noStrike">
                          <a:solidFill>
                            <a:srgbClr val="000000"/>
                          </a:solidFill>
                          <a:latin typeface="Arial"/>
                        </a:rPr>
                        <a:t>20.11.2016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13:30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SK Polaban Nymburk</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TJ Sokol </a:t>
                      </a:r>
                      <a:r>
                        <a:rPr lang="cs-CZ" sz="1200" b="1" i="0" u="none" strike="noStrike" dirty="0" err="1">
                          <a:solidFill>
                            <a:srgbClr val="000000"/>
                          </a:solidFill>
                          <a:latin typeface="Arial"/>
                        </a:rPr>
                        <a:t>Libiš</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r>
            </a:tbl>
          </a:graphicData>
        </a:graphic>
      </p:graphicFrame>
      <p:sp>
        <p:nvSpPr>
          <p:cNvPr id="13" name="TextovéPole 12"/>
          <p:cNvSpPr txBox="1"/>
          <p:nvPr/>
        </p:nvSpPr>
        <p:spPr>
          <a:xfrm>
            <a:off x="5544592" y="2971428"/>
            <a:ext cx="4536504" cy="2508379"/>
          </a:xfrm>
          <a:prstGeom prst="rect">
            <a:avLst/>
          </a:prstGeom>
          <a:noFill/>
        </p:spPr>
        <p:txBody>
          <a:bodyPr wrap="square" rtlCol="0">
            <a:spAutoFit/>
          </a:bodyPr>
          <a:lstStyle/>
          <a:p>
            <a:pPr algn="ctr"/>
            <a:r>
              <a:rPr lang="cs-CZ" sz="1800" u="sng" dirty="0" smtClean="0">
                <a:ln>
                  <a:solidFill>
                    <a:srgbClr val="00CC00"/>
                  </a:solidFill>
                </a:ln>
                <a:latin typeface="Bookman Old Style" pitchFamily="18" charset="0"/>
              </a:rPr>
              <a:t>SK Roudnice </a:t>
            </a:r>
            <a:r>
              <a:rPr lang="cs-CZ" sz="1800" u="sng" dirty="0" err="1" smtClean="0">
                <a:ln>
                  <a:solidFill>
                    <a:srgbClr val="00CC00"/>
                  </a:solidFill>
                </a:ln>
                <a:latin typeface="Bookman Old Style" pitchFamily="18" charset="0"/>
              </a:rPr>
              <a:t>n.L.</a:t>
            </a:r>
            <a:r>
              <a:rPr lang="cs-CZ" sz="1800" u="sng" dirty="0" smtClean="0">
                <a:ln>
                  <a:solidFill>
                    <a:srgbClr val="00CC00"/>
                  </a:solidFill>
                </a:ln>
                <a:latin typeface="Bookman Old Style" pitchFamily="18" charset="0"/>
              </a:rPr>
              <a:t> – SK </a:t>
            </a:r>
            <a:r>
              <a:rPr lang="cs-CZ" sz="1800" u="sng" dirty="0" err="1" smtClean="0">
                <a:ln>
                  <a:solidFill>
                    <a:srgbClr val="00CC00"/>
                  </a:solidFill>
                </a:ln>
                <a:latin typeface="Bookman Old Style" pitchFamily="18" charset="0"/>
              </a:rPr>
              <a:t>Štětí</a:t>
            </a:r>
            <a:endParaRPr lang="cs-CZ" sz="1800" u="sng" dirty="0" smtClean="0">
              <a:ln>
                <a:solidFill>
                  <a:srgbClr val="00CC00"/>
                </a:solidFill>
              </a:ln>
              <a:latin typeface="Bookman Old Style" pitchFamily="18" charset="0"/>
            </a:endParaRPr>
          </a:p>
          <a:p>
            <a:pPr algn="ctr"/>
            <a:r>
              <a:rPr lang="cs-CZ" sz="1800" u="sng" dirty="0" smtClean="0">
                <a:ln>
                  <a:solidFill>
                    <a:srgbClr val="00CC00"/>
                  </a:solidFill>
                </a:ln>
                <a:latin typeface="Bookman Old Style" pitchFamily="18" charset="0"/>
              </a:rPr>
              <a:t>20:1(11:1)   </a:t>
            </a:r>
            <a:r>
              <a:rPr lang="cs-CZ" sz="1400" u="sng" dirty="0" smtClean="0">
                <a:ln>
                  <a:solidFill>
                    <a:srgbClr val="00CC00"/>
                  </a:solidFill>
                </a:ln>
                <a:latin typeface="Bookman Old Style" pitchFamily="18" charset="0"/>
              </a:rPr>
              <a:t>13.11.2016 15 hrané kolo</a:t>
            </a:r>
          </a:p>
          <a:p>
            <a:pPr algn="just"/>
            <a:r>
              <a:rPr lang="cs-CZ" sz="1100" b="0" dirty="0" smtClean="0">
                <a:latin typeface="Arial" pitchFamily="34" charset="0"/>
                <a:cs typeface="Arial" pitchFamily="34" charset="0"/>
              </a:rPr>
              <a:t>Utkání ani nepotřebuje dlouhý komentář. Výsledek napovídá, jak to na hřišti vypadalo.  Ještě, že je konec podzimu a hráči společně s trenéry se mohou v klidu  připravit na jarní část soutěže, která jak věříme přinese lepší  výsledky i výkony. Na podzim mladší žáci z 15 zápasů 3x vyhráli.</a:t>
            </a:r>
          </a:p>
          <a:p>
            <a:pPr algn="just"/>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Jakub Novák 1</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Kožarská</a:t>
            </a:r>
            <a:r>
              <a:rPr lang="cs-CZ" sz="1100" b="0" dirty="0" smtClean="0">
                <a:latin typeface="Arial" pitchFamily="34" charset="0"/>
                <a:cs typeface="Arial" pitchFamily="34" charset="0"/>
              </a:rPr>
              <a:t>-Bílá, Mizer, </a:t>
            </a:r>
            <a:r>
              <a:rPr lang="cs-CZ" sz="1100" b="0" dirty="0" err="1" smtClean="0">
                <a:latin typeface="Arial" pitchFamily="34" charset="0"/>
                <a:cs typeface="Arial" pitchFamily="34" charset="0"/>
              </a:rPr>
              <a:t>Kačo</a:t>
            </a:r>
            <a:r>
              <a:rPr lang="cs-CZ" sz="1100" b="0" dirty="0" smtClean="0">
                <a:latin typeface="Arial" pitchFamily="34" charset="0"/>
                <a:cs typeface="Arial" pitchFamily="34" charset="0"/>
              </a:rPr>
              <a:t>, Kroupa, </a:t>
            </a:r>
            <a:r>
              <a:rPr lang="cs-CZ" sz="1100" b="0" dirty="0" err="1" smtClean="0">
                <a:latin typeface="Arial" pitchFamily="34" charset="0"/>
                <a:cs typeface="Arial" pitchFamily="34" charset="0"/>
              </a:rPr>
              <a:t>Jkaub</a:t>
            </a:r>
            <a:r>
              <a:rPr lang="cs-CZ" sz="1100" b="0" dirty="0" smtClean="0">
                <a:latin typeface="Arial" pitchFamily="34" charset="0"/>
                <a:cs typeface="Arial" pitchFamily="34" charset="0"/>
              </a:rPr>
              <a:t> Novák, Vích, </a:t>
            </a:r>
          </a:p>
          <a:p>
            <a:pPr algn="just"/>
            <a:r>
              <a:rPr lang="cs-CZ" sz="1100" b="0" dirty="0" smtClean="0">
                <a:latin typeface="Arial" pitchFamily="34" charset="0"/>
                <a:cs typeface="Arial" pitchFamily="34" charset="0"/>
              </a:rPr>
              <a:t>                Kabelka, </a:t>
            </a:r>
            <a:r>
              <a:rPr lang="cs-CZ" sz="1100" b="0" dirty="0" err="1" smtClean="0">
                <a:latin typeface="Arial" pitchFamily="34" charset="0"/>
                <a:cs typeface="Arial" pitchFamily="34" charset="0"/>
              </a:rPr>
              <a:t>Ivanič</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Kettner</a:t>
            </a:r>
            <a:r>
              <a:rPr lang="cs-CZ" sz="1100" b="0" dirty="0" smtClean="0">
                <a:latin typeface="Arial" pitchFamily="34" charset="0"/>
                <a:cs typeface="Arial" pitchFamily="34" charset="0"/>
              </a:rPr>
              <a:t>, Franc, Kubánek, Procházka,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Cízler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Sičák</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Koleničová</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Trenér:  </a:t>
            </a:r>
            <a:r>
              <a:rPr lang="cs-CZ" sz="1100" b="0" dirty="0" err="1" smtClean="0">
                <a:latin typeface="Arial" pitchFamily="34" charset="0"/>
                <a:cs typeface="Arial" pitchFamily="34" charset="0"/>
              </a:rPr>
              <a:t>F.Kučera</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P.Záloha</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Šrettr</a:t>
            </a:r>
            <a:r>
              <a:rPr lang="cs-CZ" sz="1100" b="0" dirty="0" smtClean="0">
                <a:latin typeface="Arial" pitchFamily="34" charset="0"/>
                <a:cs typeface="Arial" pitchFamily="34" charset="0"/>
              </a:rPr>
              <a:t>   30 diváků</a:t>
            </a:r>
            <a:endParaRPr lang="cs-CZ" sz="1400" u="sng" dirty="0" smtClean="0">
              <a:latin typeface="Bookman Old Style" pitchFamily="18" charset="0"/>
            </a:endParaRPr>
          </a:p>
        </p:txBody>
      </p:sp>
      <p:sp>
        <p:nvSpPr>
          <p:cNvPr id="15" name="TextovéPole 14"/>
          <p:cNvSpPr txBox="1"/>
          <p:nvPr/>
        </p:nvSpPr>
        <p:spPr>
          <a:xfrm>
            <a:off x="5616600" y="77748"/>
            <a:ext cx="4464496" cy="2800767"/>
          </a:xfrm>
          <a:prstGeom prst="rect">
            <a:avLst/>
          </a:prstGeom>
          <a:blipFill dpi="0" rotWithShape="1">
            <a:blip r:embed="rId3" cstate="print"/>
            <a:srcRect/>
            <a:stretch>
              <a:fillRect l="-1000" t="12000" r="9000"/>
            </a:stretch>
          </a:blipFill>
          <a:ln w="60325">
            <a:solidFill>
              <a:srgbClr val="FF0066"/>
            </a:solidFill>
            <a:prstDash val="sysDash"/>
          </a:ln>
        </p:spPr>
        <p:txBody>
          <a:bodyPr wrap="square" rtlCol="0">
            <a:spAutoFit/>
          </a:bodyPr>
          <a:lstStyle/>
          <a:p>
            <a:pPr algn="ctr"/>
            <a:r>
              <a:rPr lang="cs-CZ" sz="2200" b="0" dirty="0" smtClean="0">
                <a:solidFill>
                  <a:srgbClr val="0033CC"/>
                </a:solidFill>
                <a:latin typeface="Imprint MT Shadow" pitchFamily="82" charset="0"/>
              </a:rPr>
              <a:t>Největší porážku v dosavadním průběhu soutěže utrpěli mladší žáci v posledním zápase podzimu. Jenom potvrdila, že  mužstvo není v optimální herní pohodě a i když někteří hráči základní sestavy chyběli, tak je porážka přeci jenom až moc vysoká </a:t>
            </a:r>
          </a:p>
        </p:txBody>
      </p:sp>
      <p:pic>
        <p:nvPicPr>
          <p:cNvPr id="16" name="Picture 1"/>
          <p:cNvPicPr>
            <a:picLocks noChangeAspect="1" noChangeArrowheads="1"/>
          </p:cNvPicPr>
          <p:nvPr/>
        </p:nvPicPr>
        <p:blipFill>
          <a:blip r:embed="rId4" cstate="print"/>
          <a:srcRect/>
          <a:stretch>
            <a:fillRect/>
          </a:stretch>
        </p:blipFill>
        <p:spPr bwMode="auto">
          <a:xfrm>
            <a:off x="6336680" y="5563716"/>
            <a:ext cx="2432500" cy="1296000"/>
          </a:xfrm>
          <a:prstGeom prst="rect">
            <a:avLst/>
          </a:prstGeom>
          <a:noFill/>
          <a:ln w="44450">
            <a:solidFill>
              <a:srgbClr val="FF3399"/>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11" name="Rectangle 1"/>
          <p:cNvSpPr>
            <a:spLocks noChangeArrowheads="1"/>
          </p:cNvSpPr>
          <p:nvPr/>
        </p:nvSpPr>
        <p:spPr bwMode="auto">
          <a:xfrm>
            <a:off x="5328568" y="1878816"/>
            <a:ext cx="4896544"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343025" algn="l"/>
              </a:tabLst>
            </a:pPr>
            <a:r>
              <a:rPr kumimoji="0" lang="cs-CZ" sz="1800" b="0" i="0" u="sng" strike="noStrike" cap="none" normalizeH="0" baseline="0" dirty="0" smtClean="0">
                <a:ln w="19050">
                  <a:solidFill>
                    <a:srgbClr val="000099"/>
                  </a:solidFill>
                </a:ln>
                <a:solidFill>
                  <a:schemeClr val="tx1"/>
                </a:solidFill>
                <a:effectLst/>
                <a:latin typeface="Arial Black" pitchFamily="34" charset="0"/>
                <a:ea typeface="Calibri" pitchFamily="34" charset="0"/>
                <a:cs typeface="Times New Roman" pitchFamily="18" charset="0"/>
              </a:rPr>
              <a:t>SK </a:t>
            </a:r>
            <a:r>
              <a:rPr kumimoji="0" lang="cs-CZ" sz="1800" b="0" i="0" u="sng" strike="noStrike" cap="none" normalizeH="0" baseline="0" dirty="0" err="1" smtClean="0">
                <a:ln w="19050">
                  <a:solidFill>
                    <a:srgbClr val="000099"/>
                  </a:solidFill>
                </a:ln>
                <a:solidFill>
                  <a:schemeClr val="tx1"/>
                </a:solidFill>
                <a:effectLst/>
                <a:latin typeface="Arial Black" pitchFamily="34" charset="0"/>
                <a:ea typeface="Calibri" pitchFamily="34" charset="0"/>
                <a:cs typeface="Times New Roman" pitchFamily="18" charset="0"/>
              </a:rPr>
              <a:t>Štětí</a:t>
            </a:r>
            <a:r>
              <a:rPr kumimoji="0" lang="cs-CZ" sz="1800" b="0" i="0" u="sng" strike="noStrike" cap="none" normalizeH="0" baseline="0" dirty="0" smtClean="0">
                <a:ln w="19050">
                  <a:solidFill>
                    <a:srgbClr val="000099"/>
                  </a:solidFill>
                </a:ln>
                <a:solidFill>
                  <a:schemeClr val="tx1"/>
                </a:solidFill>
                <a:effectLst/>
                <a:latin typeface="Arial Black" pitchFamily="34" charset="0"/>
                <a:ea typeface="Calibri" pitchFamily="34" charset="0"/>
                <a:cs typeface="Times New Roman" pitchFamily="18" charset="0"/>
              </a:rPr>
              <a:t> – Mostecký fotbalový klub</a:t>
            </a:r>
            <a:endParaRPr kumimoji="0" lang="cs-CZ" sz="1000" b="0" i="0" u="none" strike="noStrike" cap="none" normalizeH="0" baseline="0" dirty="0" smtClean="0">
              <a:ln w="19050">
                <a:solidFill>
                  <a:srgbClr val="000099"/>
                </a:solidFill>
              </a:ln>
              <a:solidFill>
                <a:schemeClr val="tx1"/>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343025" algn="l"/>
              </a:tabLst>
            </a:pPr>
            <a:r>
              <a:rPr kumimoji="0" lang="cs-CZ" sz="1800" b="0" i="0" u="sng" strike="noStrike" cap="none" normalizeH="0" baseline="0" dirty="0" smtClean="0">
                <a:ln w="19050">
                  <a:solidFill>
                    <a:srgbClr val="000099"/>
                  </a:solidFill>
                </a:ln>
                <a:solidFill>
                  <a:schemeClr val="tx1"/>
                </a:solidFill>
                <a:effectLst/>
                <a:latin typeface="Arial Black" pitchFamily="34" charset="0"/>
                <a:ea typeface="Calibri" pitchFamily="34" charset="0"/>
                <a:cs typeface="Times New Roman" pitchFamily="18" charset="0"/>
              </a:rPr>
              <a:t>4:5 PK(3:3)   5.11.2016    13. kolo</a:t>
            </a:r>
            <a:endParaRPr kumimoji="0" lang="cs-CZ" sz="1000" b="0" i="0" u="none" strike="noStrike" cap="none" normalizeH="0" baseline="0" dirty="0" smtClean="0">
              <a:ln w="19050">
                <a:solidFill>
                  <a:srgbClr val="000099"/>
                </a:solidFill>
              </a:ln>
              <a:solidFill>
                <a:schemeClr val="tx1"/>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343025" algn="l"/>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Navázat na vítězství v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Libiši</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ještě více se vzdálit sestupovým místům, s tím jsme nastupovali do zápasu proti týmu, který ještě před několika lety hrál o několik tříd, ale nyní bojuje v divizi a má sestupové starosti.  Vypadalo, že jsme do zápasů vyběhli s cílem rychle vstřelit branku a už v 1. minutě se před brankou hlásil o míč Slanička, ale střelu nevyprodukoval. Snaha otevřít skóre rychle zmizela. V 10. minutě se štírek Petr Tichý protáhl mezi 2 obránci a ti jen sledovali, jak míč končí v brance na 1:0 pro hosty. V 18. minutě namířil k tyči z velkého vápna Hrdý, ale Radel Hlaváč v brance Mostu ladným skokem vytěsnil balón na roh. Vyrovnání viselo na vlásku o minutu později. Po rohu z malého vápna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Ransdorf</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hlavou, nikým neobtěžován poslal míč mimo branku. Od těchto chvil už ale začínalo přituhovat v našem vápně. Hosté nás přehrávali pohybem, rychlostí, a když se k tomu přidaly nepřesné přihrávky, tak jsme ve 25. minutě inkasovali z kopačky Petra Macháčka podruhé.  Mostecký fotbalový klub, který v předchozích 4 utkáních nevstřelil gól, to teď to stihnul za 25 minut 2x.  Nehodlal, ale skončit. Hororovou půlhodinku pro náš tým završil Andrej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Weicker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krásnou střelou k bližší tyči. 0:3, a jak jsme se dozvěděli po zápase, tak lavička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štětského</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týmu už chtěla na hřiště házet ručník. Ještě, že tak neudělala. Neskutečný obrat ještě během 1. půle nastartovala vlastní branka Zdeňka Macháčka ve 36. minutě, který si srazil míč do vlastní sítě, když se snažil odvrátit přihrávku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Kuclera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1:3 a za další 2 minuty už to bylo 2:3 po labužnické střele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do šibenice. Pohroma pro Most pokračovala ve 42. minutě. V pokutovém území byl poslán k zemi ve vyložené brankové příležitosti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Šoupa Michal putoval po červené kartě pod sprchy a Slanička, na rozdíl od zápasu před týdnem v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Libiši</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penaltu na 3:3 proměnil. Diváci, kteří se za stavu 0:3 už chystali jít domu, udělali dobře, že zůstali. Úvodních 10 minut 2. poločasu jsme herní iniciativu přenechali Mostu.  Hráč hostů snadno prošel přes 2 naše hráče a ještě, že jsme odkopli</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ovéPole 16"/>
          <p:cNvSpPr txBox="1"/>
          <p:nvPr/>
        </p:nvSpPr>
        <p:spPr>
          <a:xfrm>
            <a:off x="5400576" y="126529"/>
            <a:ext cx="4824536" cy="1692771"/>
          </a:xfrm>
          <a:prstGeom prst="rect">
            <a:avLst/>
          </a:prstGeom>
          <a:blipFill>
            <a:blip r:embed="rId4" cstate="print"/>
            <a:tile tx="0" ty="0" sx="100000" sy="100000" flip="none" algn="tl"/>
          </a:blipFill>
          <a:ln w="63500" cap="flat">
            <a:solidFill>
              <a:srgbClr val="0033CC"/>
            </a:solidFill>
            <a:prstDash val="sysDot"/>
          </a:ln>
          <a:effectLst>
            <a:innerShdw blurRad="114300" dist="1168400" dir="10200000">
              <a:srgbClr val="FFFF66"/>
            </a:innerShdw>
          </a:effectLst>
          <a:scene3d>
            <a:camera prst="orthographicFront"/>
            <a:lightRig rig="threePt" dir="t"/>
          </a:scene3d>
          <a:sp3d extrusionH="139700" contourW="57150" prstMaterial="metal">
            <a:bevelT w="19050"/>
            <a:extrusionClr>
              <a:srgbClr val="FFCC66"/>
            </a:extrusionClr>
            <a:contourClr>
              <a:schemeClr val="accent1">
                <a:lumMod val="60000"/>
                <a:lumOff val="40000"/>
              </a:schemeClr>
            </a:contourClr>
          </a:sp3d>
        </p:spPr>
        <p:txBody>
          <a:bodyPr wrap="square" rtlCol="0">
            <a:spAutoFit/>
          </a:bodyPr>
          <a:lstStyle/>
          <a:p>
            <a:pPr algn="ctr"/>
            <a:r>
              <a:rPr lang="cs-CZ" sz="2600" dirty="0" smtClean="0">
                <a:solidFill>
                  <a:srgbClr val="006600"/>
                </a:solidFill>
                <a:effectLst>
                  <a:outerShdw blurRad="38100" dist="38100" dir="2700000" algn="tl">
                    <a:srgbClr val="000000">
                      <a:alpha val="43137"/>
                    </a:srgbClr>
                  </a:outerShdw>
                </a:effectLst>
                <a:latin typeface="Centaur" pitchFamily="18" charset="0"/>
              </a:rPr>
              <a:t>První půlhodinu jsme se nestačili divit. Prohrávali 3:0  Pak jsme ožili, do poločasu vyrovnali, ale ve 2. části do vítězného konce nedotáhli.</a:t>
            </a:r>
          </a:p>
        </p:txBody>
      </p:sp>
      <p:sp>
        <p:nvSpPr>
          <p:cNvPr id="20" name="TextovéPole 19"/>
          <p:cNvSpPr txBox="1"/>
          <p:nvPr/>
        </p:nvSpPr>
        <p:spPr>
          <a:xfrm>
            <a:off x="143992" y="1099220"/>
            <a:ext cx="4608512" cy="5262979"/>
          </a:xfrm>
          <a:prstGeom prst="rect">
            <a:avLst/>
          </a:prstGeom>
          <a:noFill/>
        </p:spPr>
        <p:txBody>
          <a:bodyPr wrap="square" rtlCol="0">
            <a:spAutoFit/>
          </a:bodyPr>
          <a:lstStyle/>
          <a:p>
            <a:pPr algn="ctr"/>
            <a:r>
              <a:rPr lang="cs-CZ" sz="1800" u="sng" dirty="0" smtClean="0">
                <a:solidFill>
                  <a:srgbClr val="D60093"/>
                </a:solidFill>
                <a:effectLst>
                  <a:outerShdw blurRad="38100" dist="38100" dir="2700000" algn="tl">
                    <a:srgbClr val="000000">
                      <a:alpha val="43137"/>
                    </a:srgbClr>
                  </a:outerShdw>
                </a:effectLst>
                <a:latin typeface="Georgia" pitchFamily="18" charset="0"/>
              </a:rPr>
              <a:t>ASK Lovosice – SK </a:t>
            </a:r>
            <a:r>
              <a:rPr lang="cs-CZ" sz="1800" u="sng" dirty="0" err="1" smtClean="0">
                <a:solidFill>
                  <a:srgbClr val="D60093"/>
                </a:solidFill>
                <a:effectLst>
                  <a:outerShdw blurRad="38100" dist="38100" dir="2700000" algn="tl">
                    <a:srgbClr val="000000">
                      <a:alpha val="43137"/>
                    </a:srgbClr>
                  </a:outerShdw>
                </a:effectLst>
                <a:latin typeface="Georgia" pitchFamily="18" charset="0"/>
              </a:rPr>
              <a:t>Štětí</a:t>
            </a:r>
            <a:r>
              <a:rPr lang="cs-CZ" sz="1800" u="sng" dirty="0" smtClean="0">
                <a:solidFill>
                  <a:srgbClr val="D60093"/>
                </a:solidFill>
                <a:effectLst>
                  <a:outerShdw blurRad="38100" dist="38100" dir="2700000" algn="tl">
                    <a:srgbClr val="000000">
                      <a:alpha val="43137"/>
                    </a:srgbClr>
                  </a:outerShdw>
                </a:effectLst>
                <a:latin typeface="Georgia" pitchFamily="18" charset="0"/>
              </a:rPr>
              <a:t> </a:t>
            </a:r>
          </a:p>
          <a:p>
            <a:pPr algn="ctr"/>
            <a:r>
              <a:rPr lang="cs-CZ" sz="1800" u="sng" dirty="0" smtClean="0">
                <a:solidFill>
                  <a:srgbClr val="D60093"/>
                </a:solidFill>
                <a:effectLst>
                  <a:outerShdw blurRad="38100" dist="38100" dir="2700000" algn="tl">
                    <a:srgbClr val="000000">
                      <a:alpha val="43137"/>
                    </a:srgbClr>
                  </a:outerShdw>
                </a:effectLst>
                <a:latin typeface="Georgia" pitchFamily="18" charset="0"/>
              </a:rPr>
              <a:t>7:0 (4:0)  6.11.2016 14. hrané kolo</a:t>
            </a:r>
            <a:endParaRPr lang="cs-CZ" sz="1400" u="sng" dirty="0" smtClean="0">
              <a:solidFill>
                <a:srgbClr val="D60093"/>
              </a:solidFill>
              <a:effectLst>
                <a:outerShdw blurRad="38100" dist="38100" dir="2700000" algn="tl">
                  <a:srgbClr val="000000">
                    <a:alpha val="43137"/>
                  </a:srgbClr>
                </a:outerShdw>
              </a:effectLst>
              <a:latin typeface="Georgia" pitchFamily="18" charset="0"/>
            </a:endParaRPr>
          </a:p>
          <a:p>
            <a:pPr algn="just"/>
            <a:r>
              <a:rPr lang="cs-CZ" b="0" dirty="0" smtClean="0">
                <a:latin typeface="Arial" pitchFamily="34" charset="0"/>
                <a:cs typeface="Arial" pitchFamily="34" charset="0"/>
              </a:rPr>
              <a:t>Zajímavé hodnocení zápasu přivezl jeden z trenérů René Hrdlička. I přes vysokou porážku své svěřence  za předvedený výkon chválil. Referát z jeho dílny vám přinášíme v nezněné podobě.</a:t>
            </a:r>
          </a:p>
          <a:p>
            <a:pPr algn="just"/>
            <a:r>
              <a:rPr lang="cs-CZ" b="0" u="sng" dirty="0" smtClean="0">
                <a:latin typeface="Arial" pitchFamily="34" charset="0"/>
                <a:cs typeface="Arial" pitchFamily="34" charset="0"/>
              </a:rPr>
              <a:t>René Hrdlička – trenér </a:t>
            </a:r>
            <a:r>
              <a:rPr lang="cs-CZ" b="0" u="sng" dirty="0" err="1" smtClean="0">
                <a:latin typeface="Arial" pitchFamily="34" charset="0"/>
                <a:cs typeface="Arial" pitchFamily="34" charset="0"/>
              </a:rPr>
              <a:t>Štětí</a:t>
            </a:r>
            <a:r>
              <a:rPr lang="cs-CZ" b="0" u="sng" dirty="0" smtClean="0">
                <a:latin typeface="Arial" pitchFamily="34" charset="0"/>
                <a:cs typeface="Arial" pitchFamily="34" charset="0"/>
              </a:rPr>
              <a:t>    </a:t>
            </a:r>
          </a:p>
          <a:p>
            <a:pPr algn="just"/>
            <a:r>
              <a:rPr lang="cs-CZ" b="0" i="1" dirty="0" smtClean="0">
                <a:solidFill>
                  <a:srgbClr val="0033CC"/>
                </a:solidFill>
                <a:latin typeface="Arial" pitchFamily="34" charset="0"/>
                <a:cs typeface="Arial" pitchFamily="34" charset="0"/>
              </a:rPr>
              <a:t>Výsledek vypadá jako jednoznačný zápas pro domácí Lovosice. Pravda je jiná. Naši hráli bez opor </a:t>
            </a:r>
            <a:r>
              <a:rPr lang="cs-CZ" b="0" i="1" dirty="0" err="1" smtClean="0">
                <a:solidFill>
                  <a:srgbClr val="0033CC"/>
                </a:solidFill>
                <a:latin typeface="Arial" pitchFamily="34" charset="0"/>
                <a:cs typeface="Arial" pitchFamily="34" charset="0"/>
              </a:rPr>
              <a:t>Dopatera</a:t>
            </a:r>
            <a:r>
              <a:rPr lang="cs-CZ" b="0" i="1" dirty="0" smtClean="0">
                <a:solidFill>
                  <a:srgbClr val="0033CC"/>
                </a:solidFill>
                <a:latin typeface="Arial" pitchFamily="34" charset="0"/>
                <a:cs typeface="Arial" pitchFamily="34" charset="0"/>
              </a:rPr>
              <a:t> a Ladiče. Nenechali se zastrašit a hráli jsme velice dobře. Snažili jsme se více hrát míč po zemi na jednoduché přihrávky, ale většinou jsme skončili na velkém vápně soupeře. A to bylo pro nás vždy špatný. Rychlými útoky za podpory domácího brankáře, který měl vynikající výkopy až na naší polovinu a pro domácí už pak nebyl problém zakončovat. </a:t>
            </a:r>
          </a:p>
          <a:p>
            <a:pPr algn="just"/>
            <a:r>
              <a:rPr lang="cs-CZ" u="sng" dirty="0" smtClean="0">
                <a:effectLst>
                  <a:outerShdw blurRad="38100" dist="38100" dir="2700000" algn="tl">
                    <a:srgbClr val="000000">
                      <a:alpha val="43137"/>
                    </a:srgbClr>
                  </a:outerShdw>
                </a:effectLst>
                <a:latin typeface="Arial" pitchFamily="34" charset="0"/>
                <a:cs typeface="Arial" pitchFamily="34" charset="0"/>
              </a:rPr>
              <a:t>Poznámka zpravodaje :</a:t>
            </a:r>
          </a:p>
          <a:p>
            <a:pPr algn="just"/>
            <a:r>
              <a:rPr lang="cs-CZ" b="0" dirty="0" smtClean="0">
                <a:latin typeface="Arial" pitchFamily="34" charset="0"/>
                <a:cs typeface="Arial" pitchFamily="34" charset="0"/>
              </a:rPr>
              <a:t>Horší už je to po tomto kole v tabulce. Junior Děčín překvapivě vyhrál v </a:t>
            </a:r>
            <a:r>
              <a:rPr lang="cs-CZ" b="0" dirty="0" err="1" smtClean="0">
                <a:latin typeface="Arial" pitchFamily="34" charset="0"/>
                <a:cs typeface="Arial" pitchFamily="34" charset="0"/>
              </a:rPr>
              <a:t>Brozanech</a:t>
            </a:r>
            <a:r>
              <a:rPr lang="cs-CZ" b="0" dirty="0" smtClean="0">
                <a:latin typeface="Arial" pitchFamily="34" charset="0"/>
                <a:cs typeface="Arial" pitchFamily="34" charset="0"/>
              </a:rPr>
              <a:t> a na 6. místě před námi má již o 7 bodů více a to nás na závěr podzimu čeká ještě v neděli 13.11.2016 utkání na hřišti 1. mužstva tabulky SK Roudnice.  </a:t>
            </a:r>
          </a:p>
          <a:p>
            <a:pPr algn="just"/>
            <a:r>
              <a:rPr lang="cs-CZ" b="0" u="sng" dirty="0" smtClean="0">
                <a:latin typeface="Arial" pitchFamily="34" charset="0"/>
                <a:cs typeface="Arial" pitchFamily="34" charset="0"/>
              </a:rPr>
              <a:t>  </a:t>
            </a:r>
          </a:p>
          <a:p>
            <a:r>
              <a:rPr lang="cs-CZ" b="0" u="sng" dirty="0" smtClean="0">
                <a:latin typeface="Arial" pitchFamily="34" charset="0"/>
                <a:cs typeface="Arial" pitchFamily="34" charset="0"/>
              </a:rPr>
              <a:t>Sestava: </a:t>
            </a:r>
            <a:r>
              <a:rPr lang="cs-CZ" b="0" dirty="0" err="1" smtClean="0">
                <a:latin typeface="Arial" pitchFamily="34" charset="0"/>
                <a:cs typeface="Arial" pitchFamily="34" charset="0"/>
              </a:rPr>
              <a:t>Šrotýř</a:t>
            </a:r>
            <a:r>
              <a:rPr lang="cs-CZ" b="0" dirty="0" smtClean="0">
                <a:latin typeface="Arial" pitchFamily="34" charset="0"/>
                <a:cs typeface="Arial" pitchFamily="34" charset="0"/>
              </a:rPr>
              <a:t>-Ladislav Novák, </a:t>
            </a:r>
            <a:r>
              <a:rPr lang="cs-CZ" b="0" dirty="0" err="1" smtClean="0">
                <a:latin typeface="Arial" pitchFamily="34" charset="0"/>
                <a:cs typeface="Arial" pitchFamily="34" charset="0"/>
              </a:rPr>
              <a:t>T.Németh</a:t>
            </a:r>
            <a:r>
              <a:rPr lang="cs-CZ" b="0" dirty="0" smtClean="0">
                <a:latin typeface="Arial" pitchFamily="34" charset="0"/>
                <a:cs typeface="Arial" pitchFamily="34" charset="0"/>
              </a:rPr>
              <a:t>, Špaček, </a:t>
            </a:r>
            <a:r>
              <a:rPr lang="cs-CZ" b="0" dirty="0" err="1" smtClean="0">
                <a:latin typeface="Arial" pitchFamily="34" charset="0"/>
                <a:cs typeface="Arial" pitchFamily="34" charset="0"/>
              </a:rPr>
              <a:t>Bartko</a:t>
            </a:r>
            <a:r>
              <a:rPr lang="cs-CZ" b="0" dirty="0" smtClean="0">
                <a:latin typeface="Arial" pitchFamily="34" charset="0"/>
                <a:cs typeface="Arial" pitchFamily="34" charset="0"/>
              </a:rPr>
              <a:t>,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Malecha</a:t>
            </a:r>
            <a:r>
              <a:rPr lang="cs-CZ" b="0" dirty="0" smtClean="0">
                <a:latin typeface="Arial" pitchFamily="34" charset="0"/>
                <a:cs typeface="Arial" pitchFamily="34" charset="0"/>
              </a:rPr>
              <a:t>, </a:t>
            </a:r>
            <a:r>
              <a:rPr lang="cs-CZ" b="0" dirty="0" err="1" smtClean="0">
                <a:latin typeface="Arial" pitchFamily="34" charset="0"/>
                <a:cs typeface="Arial" pitchFamily="34" charset="0"/>
              </a:rPr>
              <a:t>Kuča</a:t>
            </a:r>
            <a:r>
              <a:rPr lang="cs-CZ" b="0" dirty="0" smtClean="0">
                <a:latin typeface="Arial" pitchFamily="34" charset="0"/>
                <a:cs typeface="Arial" pitchFamily="34" charset="0"/>
              </a:rPr>
              <a:t>, </a:t>
            </a:r>
            <a:r>
              <a:rPr lang="cs-CZ" b="0" dirty="0" err="1" smtClean="0">
                <a:latin typeface="Arial" pitchFamily="34" charset="0"/>
                <a:cs typeface="Arial" pitchFamily="34" charset="0"/>
              </a:rPr>
              <a:t>Daniluk</a:t>
            </a:r>
            <a:r>
              <a:rPr lang="cs-CZ" b="0" dirty="0" smtClean="0">
                <a:latin typeface="Arial" pitchFamily="34" charset="0"/>
                <a:cs typeface="Arial" pitchFamily="34" charset="0"/>
              </a:rPr>
              <a:t>, Jakub Pilař, Holeb, Nedvěd,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Schleiss</a:t>
            </a:r>
            <a:r>
              <a:rPr lang="cs-CZ" b="0" dirty="0" smtClean="0">
                <a:latin typeface="Arial" pitchFamily="34" charset="0"/>
                <a:cs typeface="Arial" pitchFamily="34" charset="0"/>
              </a:rPr>
              <a:t>, Šedivý</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Z</a:t>
            </a:r>
            <a:r>
              <a:rPr lang="cs-CZ" b="0" dirty="0" smtClean="0">
                <a:latin typeface="Arial" pitchFamily="34" charset="0"/>
                <a:cs typeface="Arial" pitchFamily="34" charset="0"/>
              </a:rPr>
              <a:t>.</a:t>
            </a:r>
            <a:r>
              <a:rPr lang="cs-CZ" b="0" dirty="0" err="1" smtClean="0">
                <a:latin typeface="Arial" pitchFamily="34" charset="0"/>
                <a:cs typeface="Arial" pitchFamily="34" charset="0"/>
              </a:rPr>
              <a:t>Németh</a:t>
            </a:r>
            <a:r>
              <a:rPr lang="cs-CZ" b="0" dirty="0" smtClean="0">
                <a:latin typeface="Arial" pitchFamily="34" charset="0"/>
                <a:cs typeface="Arial" pitchFamily="34" charset="0"/>
              </a:rPr>
              <a:t>  Vedoucí: </a:t>
            </a:r>
            <a:r>
              <a:rPr lang="cs-CZ" b="0" dirty="0" err="1" smtClean="0">
                <a:latin typeface="Arial" pitchFamily="34" charset="0"/>
                <a:cs typeface="Arial" pitchFamily="34" charset="0"/>
              </a:rPr>
              <a:t>R.Hrdlička</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 </a:t>
            </a:r>
            <a:r>
              <a:rPr lang="cs-CZ" b="0" dirty="0" err="1" smtClean="0">
                <a:latin typeface="Arial" pitchFamily="34" charset="0"/>
                <a:cs typeface="Arial" pitchFamily="34" charset="0"/>
              </a:rPr>
              <a:t>P.Gabriel</a:t>
            </a:r>
            <a:r>
              <a:rPr lang="cs-CZ" b="0" dirty="0" smtClean="0">
                <a:latin typeface="Arial" pitchFamily="34" charset="0"/>
                <a:cs typeface="Arial" pitchFamily="34" charset="0"/>
              </a:rPr>
              <a:t>-</a:t>
            </a:r>
            <a:r>
              <a:rPr lang="cs-CZ" b="0" dirty="0" err="1" smtClean="0">
                <a:latin typeface="Arial" pitchFamily="34" charset="0"/>
                <a:cs typeface="Arial" pitchFamily="34" charset="0"/>
              </a:rPr>
              <a:t>B.Nedorost</a:t>
            </a:r>
            <a:r>
              <a:rPr lang="cs-CZ" b="0" dirty="0" smtClean="0">
                <a:latin typeface="Arial" pitchFamily="34" charset="0"/>
                <a:cs typeface="Arial" pitchFamily="34" charset="0"/>
              </a:rPr>
              <a:t>, </a:t>
            </a:r>
            <a:r>
              <a:rPr lang="cs-CZ" b="0" dirty="0" err="1" smtClean="0">
                <a:latin typeface="Arial" pitchFamily="34" charset="0"/>
                <a:cs typeface="Arial" pitchFamily="34" charset="0"/>
              </a:rPr>
              <a:t>P.Zaloha</a:t>
            </a:r>
            <a:r>
              <a:rPr lang="cs-CZ" b="0" dirty="0" smtClean="0">
                <a:latin typeface="Arial" pitchFamily="34" charset="0"/>
                <a:cs typeface="Arial" pitchFamily="34" charset="0"/>
              </a:rPr>
              <a:t>(laik)</a:t>
            </a:r>
            <a:endParaRPr lang="cs-CZ" sz="1400" u="sng" dirty="0" smtClean="0">
              <a:latin typeface="Bookman Old Style" pitchFamily="18" charset="0"/>
            </a:endParaRPr>
          </a:p>
        </p:txBody>
      </p:sp>
      <p:sp>
        <p:nvSpPr>
          <p:cNvPr id="21" name="TextovéPole 20"/>
          <p:cNvSpPr txBox="1"/>
          <p:nvPr/>
        </p:nvSpPr>
        <p:spPr>
          <a:xfrm>
            <a:off x="143992" y="91108"/>
            <a:ext cx="4608512" cy="892552"/>
          </a:xfrm>
          <a:prstGeom prst="rect">
            <a:avLst/>
          </a:prstGeom>
          <a:blipFill>
            <a:blip r:embed="rId5" cstate="print"/>
            <a:stretch>
              <a:fillRect/>
            </a:stretch>
          </a:blipFill>
          <a:ln w="57150">
            <a:solidFill>
              <a:srgbClr val="D60093"/>
            </a:solidFill>
            <a:prstDash val="sysDash"/>
          </a:ln>
        </p:spPr>
        <p:txBody>
          <a:bodyPr wrap="square" rtlCol="0">
            <a:spAutoFit/>
          </a:bodyPr>
          <a:lstStyle/>
          <a:p>
            <a:pPr algn="ctr"/>
            <a:r>
              <a:rPr lang="cs-CZ" sz="1400" dirty="0" smtClean="0">
                <a:latin typeface="Arial Black" pitchFamily="34" charset="0"/>
                <a:cs typeface="David" pitchFamily="34" charset="-79"/>
              </a:rPr>
              <a:t>I </a:t>
            </a:r>
            <a:r>
              <a:rPr lang="cs-CZ" sz="1700" dirty="0" smtClean="0">
                <a:latin typeface="Arial Black" pitchFamily="34" charset="0"/>
                <a:cs typeface="David" pitchFamily="34" charset="-79"/>
              </a:rPr>
              <a:t>když </a:t>
            </a:r>
            <a:r>
              <a:rPr lang="cs-CZ" sz="1800" dirty="0" smtClean="0">
                <a:latin typeface="Arial Black" pitchFamily="34" charset="0"/>
                <a:cs typeface="David" pitchFamily="34" charset="-79"/>
              </a:rPr>
              <a:t>starší žáci </a:t>
            </a:r>
            <a:r>
              <a:rPr lang="cs-CZ" sz="1700" dirty="0" smtClean="0">
                <a:latin typeface="Arial Black" pitchFamily="34" charset="0"/>
                <a:cs typeface="David" pitchFamily="34" charset="-79"/>
              </a:rPr>
              <a:t>na hřišti okresního soupeře v ústeckém přeboru vysoko prohráli, tak  je trenéři chválili</a:t>
            </a:r>
          </a:p>
        </p:txBody>
      </p:sp>
      <p:pic>
        <p:nvPicPr>
          <p:cNvPr id="22" name="Picture 2"/>
          <p:cNvPicPr>
            <a:picLocks noChangeAspect="1" noChangeArrowheads="1"/>
          </p:cNvPicPr>
          <p:nvPr/>
        </p:nvPicPr>
        <p:blipFill>
          <a:blip r:embed="rId6" cstate="print"/>
          <a:srcRect/>
          <a:stretch>
            <a:fillRect/>
          </a:stretch>
        </p:blipFill>
        <p:spPr bwMode="auto">
          <a:xfrm>
            <a:off x="3240334" y="6283796"/>
            <a:ext cx="846095" cy="82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5" y="70235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sp>
        <p:nvSpPr>
          <p:cNvPr id="17" name="TextovéPole 16"/>
          <p:cNvSpPr txBox="1"/>
          <p:nvPr/>
        </p:nvSpPr>
        <p:spPr>
          <a:xfrm>
            <a:off x="1748537"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8" name="TextovéPole 7"/>
          <p:cNvSpPr txBox="1"/>
          <p:nvPr/>
        </p:nvSpPr>
        <p:spPr>
          <a:xfrm>
            <a:off x="71984" y="91108"/>
            <a:ext cx="4536504" cy="307777"/>
          </a:xfrm>
          <a:prstGeom prst="rect">
            <a:avLst/>
          </a:prstGeom>
          <a:solidFill>
            <a:schemeClr val="accent1">
              <a:lumMod val="40000"/>
              <a:lumOff val="60000"/>
            </a:schemeClr>
          </a:solidFill>
        </p:spPr>
        <p:txBody>
          <a:bodyPr wrap="square" rtlCol="0">
            <a:spAutoFit/>
          </a:bodyPr>
          <a:lstStyle/>
          <a:p>
            <a:pPr algn="ctr"/>
            <a:r>
              <a:rPr lang="cs-CZ" sz="1400" dirty="0" smtClean="0">
                <a:latin typeface="Baskerville Old Face" pitchFamily="18" charset="0"/>
              </a:rPr>
              <a:t> </a:t>
            </a:r>
            <a:r>
              <a:rPr lang="cs-CZ" sz="1400" dirty="0" err="1" smtClean="0">
                <a:latin typeface="Baskerville Old Face" pitchFamily="18" charset="0"/>
              </a:rPr>
              <a:t>Štětí</a:t>
            </a:r>
            <a:r>
              <a:rPr lang="cs-CZ" sz="1400" dirty="0" smtClean="0">
                <a:latin typeface="Baskerville Old Face" pitchFamily="18" charset="0"/>
              </a:rPr>
              <a:t>  - Mostecký fotbalový klub  5.11.2016</a:t>
            </a:r>
          </a:p>
        </p:txBody>
      </p:sp>
      <p:sp>
        <p:nvSpPr>
          <p:cNvPr id="10" name="Obdélník 9"/>
          <p:cNvSpPr/>
          <p:nvPr/>
        </p:nvSpPr>
        <p:spPr>
          <a:xfrm>
            <a:off x="71984" y="451148"/>
            <a:ext cx="4536504" cy="5786199"/>
          </a:xfrm>
          <a:prstGeom prst="rect">
            <a:avLst/>
          </a:prstGeom>
        </p:spPr>
        <p:txBody>
          <a:bodyPr wrap="square">
            <a:spAutoFit/>
          </a:bodyPr>
          <a:lstStyle/>
          <a:p>
            <a:pPr lvl="0" algn="just" eaLnBrk="0" hangingPunct="0">
              <a:tabLst>
                <a:tab pos="1343025" algn="l"/>
              </a:tabLst>
            </a:pPr>
            <a:r>
              <a:rPr lang="cs-CZ" sz="1000" b="0" dirty="0" smtClean="0">
                <a:latin typeface="Calibri" pitchFamily="34" charset="0"/>
                <a:ea typeface="Calibri" pitchFamily="34" charset="0"/>
                <a:cs typeface="Times New Roman" pitchFamily="18" charset="0"/>
              </a:rPr>
              <a:t>míč na roh. </a:t>
            </a:r>
            <a:r>
              <a:rPr lang="cs-CZ" sz="1000" b="0" dirty="0" err="1" smtClean="0">
                <a:latin typeface="Calibri" pitchFamily="34" charset="0"/>
                <a:ea typeface="Calibri" pitchFamily="34" charset="0"/>
                <a:cs typeface="Times New Roman" pitchFamily="18" charset="0"/>
              </a:rPr>
              <a:t>Ransdorf</a:t>
            </a:r>
            <a:r>
              <a:rPr lang="cs-CZ" sz="1000" b="0" dirty="0" smtClean="0">
                <a:latin typeface="Calibri" pitchFamily="34" charset="0"/>
                <a:ea typeface="Calibri" pitchFamily="34" charset="0"/>
                <a:cs typeface="Times New Roman" pitchFamily="18" charset="0"/>
              </a:rPr>
              <a:t> musel v obraně zasahovat před nabíhajícím hráčem Mostu 52. minutě. Ve stoprocentní šanci se ocitl </a:t>
            </a:r>
            <a:r>
              <a:rPr lang="cs-CZ" sz="1000" b="0" dirty="0" err="1" smtClean="0">
                <a:latin typeface="Calibri" pitchFamily="34" charset="0"/>
                <a:ea typeface="Calibri" pitchFamily="34" charset="0"/>
                <a:cs typeface="Times New Roman" pitchFamily="18" charset="0"/>
              </a:rPr>
              <a:t>Belák</a:t>
            </a:r>
            <a:r>
              <a:rPr lang="cs-CZ" sz="1000" b="0" dirty="0" smtClean="0">
                <a:latin typeface="Calibri" pitchFamily="34" charset="0"/>
                <a:ea typeface="Calibri" pitchFamily="34" charset="0"/>
                <a:cs typeface="Times New Roman" pitchFamily="18" charset="0"/>
              </a:rPr>
              <a:t>, ale brankáře překonat nedokázal. Mnohem lépe si na druhé straně v 55. minutě vedl Michal Macháček a v 10 hrající hosté šli opět do vedení 4:3. Brzy se nám podařilo vyrovnat. Za ruku jsme kopali 2. penaltu. Tentokrát na 4:4 srovnal </a:t>
            </a:r>
            <a:r>
              <a:rPr lang="cs-CZ" sz="1000" b="0" dirty="0" err="1" smtClean="0">
                <a:latin typeface="Calibri" pitchFamily="34" charset="0"/>
                <a:ea typeface="Calibri" pitchFamily="34" charset="0"/>
                <a:cs typeface="Times New Roman" pitchFamily="18" charset="0"/>
              </a:rPr>
              <a:t>Böhm</a:t>
            </a:r>
            <a:r>
              <a:rPr lang="cs-CZ" sz="1000" b="0" dirty="0" smtClean="0">
                <a:latin typeface="Calibri" pitchFamily="34" charset="0"/>
                <a:ea typeface="Calibri" pitchFamily="34" charset="0"/>
                <a:cs typeface="Times New Roman" pitchFamily="18" charset="0"/>
              </a:rPr>
              <a:t>. Do konce na vstřelení vítězné branky zbývalo ještě hodně času. Po přesné přihrávce od </a:t>
            </a:r>
            <a:r>
              <a:rPr lang="cs-CZ" sz="1000" b="0" dirty="0" err="1" smtClean="0">
                <a:latin typeface="Calibri" pitchFamily="34" charset="0"/>
                <a:ea typeface="Calibri" pitchFamily="34" charset="0"/>
                <a:cs typeface="Times New Roman" pitchFamily="18" charset="0"/>
              </a:rPr>
              <a:t>Beláka</a:t>
            </a:r>
            <a:r>
              <a:rPr lang="cs-CZ" sz="1000" b="0" dirty="0" smtClean="0">
                <a:latin typeface="Calibri" pitchFamily="34" charset="0"/>
                <a:ea typeface="Calibri" pitchFamily="34" charset="0"/>
                <a:cs typeface="Times New Roman" pitchFamily="18" charset="0"/>
              </a:rPr>
              <a:t> pálil z </a:t>
            </a:r>
            <a:r>
              <a:rPr lang="cs-CZ" sz="1000" b="0" dirty="0" err="1" smtClean="0">
                <a:latin typeface="Calibri" pitchFamily="34" charset="0"/>
                <a:ea typeface="Calibri" pitchFamily="34" charset="0"/>
                <a:cs typeface="Times New Roman" pitchFamily="18" charset="0"/>
              </a:rPr>
              <a:t>voleje</a:t>
            </a:r>
            <a:r>
              <a:rPr lang="cs-CZ" sz="1000" b="0" dirty="0" smtClean="0">
                <a:latin typeface="Calibri" pitchFamily="34" charset="0"/>
                <a:ea typeface="Calibri" pitchFamily="34" charset="0"/>
                <a:cs typeface="Times New Roman" pitchFamily="18" charset="0"/>
              </a:rPr>
              <a:t> vysoko nad </a:t>
            </a:r>
            <a:r>
              <a:rPr lang="cs-CZ" sz="1000" b="0" dirty="0" err="1" smtClean="0">
                <a:latin typeface="Calibri" pitchFamily="34" charset="0"/>
                <a:ea typeface="Calibri" pitchFamily="34" charset="0"/>
                <a:cs typeface="Times New Roman" pitchFamily="18" charset="0"/>
              </a:rPr>
              <a:t>Böhm</a:t>
            </a:r>
            <a:r>
              <a:rPr lang="cs-CZ" sz="1000" b="0" dirty="0" smtClean="0">
                <a:latin typeface="Calibri" pitchFamily="34" charset="0"/>
                <a:ea typeface="Calibri" pitchFamily="34" charset="0"/>
                <a:cs typeface="Times New Roman" pitchFamily="18" charset="0"/>
              </a:rPr>
              <a:t>. V 71. </a:t>
            </a:r>
            <a:r>
              <a:rPr lang="cs-CZ" sz="1000" b="0" dirty="0" err="1" smtClean="0">
                <a:latin typeface="Calibri" pitchFamily="34" charset="0"/>
                <a:ea typeface="Calibri" pitchFamily="34" charset="0"/>
                <a:cs typeface="Times New Roman" pitchFamily="18" charset="0"/>
              </a:rPr>
              <a:t>minutěl</a:t>
            </a:r>
            <a:r>
              <a:rPr lang="cs-CZ" sz="1000" b="0" dirty="0" smtClean="0">
                <a:latin typeface="Calibri" pitchFamily="34" charset="0"/>
                <a:ea typeface="Calibri" pitchFamily="34" charset="0"/>
                <a:cs typeface="Times New Roman" pitchFamily="18" charset="0"/>
              </a:rPr>
              <a:t> na druhé straně zasahovat proti nepříjemné střele Kloub v brance. Dobrou střeleckou příležitost měl střídající Vokoun. Brankář však hosty podržel. Festival zahozených šancí v našem podání pokračoval v 73. minutě. Nejprve </a:t>
            </a:r>
            <a:r>
              <a:rPr lang="cs-CZ" sz="1000" b="0" dirty="0" err="1" smtClean="0">
                <a:latin typeface="Calibri" pitchFamily="34" charset="0"/>
                <a:ea typeface="Calibri" pitchFamily="34" charset="0"/>
                <a:cs typeface="Times New Roman" pitchFamily="18" charset="0"/>
              </a:rPr>
              <a:t>Kucler</a:t>
            </a:r>
            <a:r>
              <a:rPr lang="cs-CZ" sz="1000" b="0" dirty="0" smtClean="0">
                <a:latin typeface="Calibri" pitchFamily="34" charset="0"/>
                <a:ea typeface="Calibri" pitchFamily="34" charset="0"/>
                <a:cs typeface="Times New Roman" pitchFamily="18" charset="0"/>
              </a:rPr>
              <a:t> trefil jen brankáře a střelu Mencla konečky prstů vystrčil brankář na roh. 11. minut před koncem </a:t>
            </a:r>
            <a:r>
              <a:rPr lang="cs-CZ" sz="1000" b="0" dirty="0" err="1" smtClean="0">
                <a:latin typeface="Calibri" pitchFamily="34" charset="0"/>
                <a:ea typeface="Calibri" pitchFamily="34" charset="0"/>
                <a:cs typeface="Times New Roman" pitchFamily="18" charset="0"/>
              </a:rPr>
              <a:t>Böhm</a:t>
            </a:r>
            <a:r>
              <a:rPr lang="cs-CZ" sz="1000" b="0" dirty="0" smtClean="0">
                <a:latin typeface="Calibri" pitchFamily="34" charset="0"/>
                <a:ea typeface="Calibri" pitchFamily="34" charset="0"/>
                <a:cs typeface="Times New Roman" pitchFamily="18" charset="0"/>
              </a:rPr>
              <a:t> opět po přihrávce od </a:t>
            </a:r>
            <a:r>
              <a:rPr lang="cs-CZ" sz="1000" b="0" dirty="0" err="1" smtClean="0">
                <a:latin typeface="Calibri" pitchFamily="34" charset="0"/>
                <a:ea typeface="Calibri" pitchFamily="34" charset="0"/>
                <a:cs typeface="Times New Roman" pitchFamily="18" charset="0"/>
              </a:rPr>
              <a:t>Beláka</a:t>
            </a:r>
            <a:r>
              <a:rPr lang="cs-CZ" sz="1000" b="0" dirty="0" smtClean="0">
                <a:latin typeface="Calibri" pitchFamily="34" charset="0"/>
                <a:ea typeface="Calibri" pitchFamily="34" charset="0"/>
                <a:cs typeface="Times New Roman" pitchFamily="18" charset="0"/>
              </a:rPr>
              <a:t> vysoko přestřelil. Přesné parametry neměl ani volný přímý kop </a:t>
            </a:r>
            <a:r>
              <a:rPr lang="cs-CZ" sz="1000" b="0" dirty="0" err="1" smtClean="0">
                <a:latin typeface="Calibri" pitchFamily="34" charset="0"/>
                <a:ea typeface="Calibri" pitchFamily="34" charset="0"/>
                <a:cs typeface="Times New Roman" pitchFamily="18" charset="0"/>
              </a:rPr>
              <a:t>Slaničky</a:t>
            </a:r>
            <a:r>
              <a:rPr lang="cs-CZ" sz="1000" b="0" dirty="0" smtClean="0">
                <a:latin typeface="Calibri" pitchFamily="34" charset="0"/>
                <a:ea typeface="Calibri" pitchFamily="34" charset="0"/>
                <a:cs typeface="Times New Roman" pitchFamily="18" charset="0"/>
              </a:rPr>
              <a:t> z volného přímého kopu ze vzdálenosti 22 metrů. Nakonec to mohlo skončit i prohrou a jen díky zákroku </a:t>
            </a:r>
            <a:r>
              <a:rPr lang="cs-CZ" sz="1000" b="0" dirty="0" err="1" smtClean="0">
                <a:latin typeface="Calibri" pitchFamily="34" charset="0"/>
                <a:ea typeface="Calibri" pitchFamily="34" charset="0"/>
                <a:cs typeface="Times New Roman" pitchFamily="18" charset="0"/>
              </a:rPr>
              <a:t>Klouba</a:t>
            </a:r>
            <a:r>
              <a:rPr lang="cs-CZ" sz="1000" b="0" dirty="0" smtClean="0">
                <a:latin typeface="Calibri" pitchFamily="34" charset="0"/>
                <a:ea typeface="Calibri" pitchFamily="34" charset="0"/>
                <a:cs typeface="Times New Roman" pitchFamily="18" charset="0"/>
              </a:rPr>
              <a:t> v 83. minutě po střele </a:t>
            </a:r>
            <a:r>
              <a:rPr lang="cs-CZ" sz="1000" b="0" dirty="0" err="1" smtClean="0">
                <a:latin typeface="Calibri" pitchFamily="34" charset="0"/>
                <a:ea typeface="Calibri" pitchFamily="34" charset="0"/>
                <a:cs typeface="Times New Roman" pitchFamily="18" charset="0"/>
              </a:rPr>
              <a:t>Beleje</a:t>
            </a:r>
            <a:r>
              <a:rPr lang="cs-CZ" sz="1000" b="0" dirty="0" smtClean="0">
                <a:latin typeface="Calibri" pitchFamily="34" charset="0"/>
                <a:ea typeface="Calibri" pitchFamily="34" charset="0"/>
                <a:cs typeface="Times New Roman" pitchFamily="18" charset="0"/>
              </a:rPr>
              <a:t> se výsledek neměnil.  V úplném závěru se v náš prospěch mohla kopat už 3. penalta, ale rozhodčí ji už nenařídil.  Z výkonu rozhodčích jsme měli určité obavy, ale nutno konstatovat, že řídili zápas velmi dobře. Za svůj výkon zaslouží pochvalu a dobré hodnocení. </a:t>
            </a:r>
            <a:endParaRPr lang="cs-CZ" sz="1000" b="0" dirty="0" smtClean="0">
              <a:latin typeface="Arial" pitchFamily="34" charset="0"/>
              <a:cs typeface="Arial" pitchFamily="34" charset="0"/>
            </a:endParaRPr>
          </a:p>
          <a:p>
            <a:pPr lvl="0" algn="just" eaLnBrk="0" hangingPunct="0">
              <a:tabLst>
                <a:tab pos="1343025" algn="l"/>
              </a:tabLst>
            </a:pPr>
            <a:r>
              <a:rPr lang="cs-CZ" sz="1000" b="0" dirty="0" smtClean="0">
                <a:latin typeface="Calibri" pitchFamily="34" charset="0"/>
                <a:ea typeface="Calibri" pitchFamily="34" charset="0"/>
                <a:cs typeface="Times New Roman" pitchFamily="18" charset="0"/>
              </a:rPr>
              <a:t>     Pro diváky gólově atraktivní zápas vrcholil penaltami. Začínali hosté a po prvních 5 sériích to bylo 4:4, když za domácí neuspěl Slanička a za hosty </a:t>
            </a:r>
            <a:r>
              <a:rPr lang="cs-CZ" sz="1000" b="0" dirty="0" err="1" smtClean="0">
                <a:latin typeface="Calibri" pitchFamily="34" charset="0"/>
                <a:ea typeface="Calibri" pitchFamily="34" charset="0"/>
                <a:cs typeface="Times New Roman" pitchFamily="18" charset="0"/>
              </a:rPr>
              <a:t>Belej</a:t>
            </a:r>
            <a:r>
              <a:rPr lang="cs-CZ" sz="1000" b="0" dirty="0" smtClean="0">
                <a:latin typeface="Calibri" pitchFamily="34" charset="0"/>
                <a:ea typeface="Calibri" pitchFamily="34" charset="0"/>
                <a:cs typeface="Times New Roman" pitchFamily="18" charset="0"/>
              </a:rPr>
              <a:t>. Kopalo se dál a rozhodnutí přišlo 7. sérii, kdy neuspěl domácí Tomáš </a:t>
            </a:r>
            <a:r>
              <a:rPr lang="cs-CZ" sz="1000" b="0" dirty="0" err="1" smtClean="0">
                <a:latin typeface="Calibri" pitchFamily="34" charset="0"/>
                <a:ea typeface="Calibri" pitchFamily="34" charset="0"/>
                <a:cs typeface="Times New Roman" pitchFamily="18" charset="0"/>
              </a:rPr>
              <a:t>Belák</a:t>
            </a:r>
            <a:r>
              <a:rPr lang="cs-CZ" sz="1000" b="0" dirty="0" smtClean="0">
                <a:latin typeface="Calibri" pitchFamily="34" charset="0"/>
                <a:ea typeface="Calibri" pitchFamily="34" charset="0"/>
                <a:cs typeface="Times New Roman" pitchFamily="18" charset="0"/>
              </a:rPr>
              <a:t>. Naše mužstvo nepodalo dobrý výkon a teď nezbývá nic jiného než ztracený body dohnat za týden 12. listopadu v Rakovníku.</a:t>
            </a:r>
            <a:endParaRPr lang="cs-CZ" sz="1000" b="0" dirty="0" smtClean="0">
              <a:latin typeface="Arial" pitchFamily="34" charset="0"/>
              <a:cs typeface="Arial" pitchFamily="34" charset="0"/>
            </a:endParaRPr>
          </a:p>
          <a:p>
            <a:pPr lvl="0" algn="just" eaLnBrk="0" hangingPunct="0">
              <a:tabLst>
                <a:tab pos="1343025" algn="l"/>
              </a:tabLst>
            </a:pPr>
            <a:r>
              <a:rPr lang="cs-CZ" sz="1000" b="0" dirty="0" smtClean="0">
                <a:latin typeface="Calibri" pitchFamily="34" charset="0"/>
                <a:ea typeface="Calibri" pitchFamily="34" charset="0"/>
                <a:cs typeface="Times New Roman" pitchFamily="18" charset="0"/>
              </a:rPr>
              <a:t>     Zklamání z výkonu i výsledku. Cenné body z </a:t>
            </a:r>
            <a:r>
              <a:rPr lang="cs-CZ" sz="1000" b="0" dirty="0" err="1" smtClean="0">
                <a:latin typeface="Calibri" pitchFamily="34" charset="0"/>
                <a:ea typeface="Calibri" pitchFamily="34" charset="0"/>
                <a:cs typeface="Times New Roman" pitchFamily="18" charset="0"/>
              </a:rPr>
              <a:t>Libiše</a:t>
            </a:r>
            <a:r>
              <a:rPr lang="cs-CZ" sz="1000" b="0" dirty="0" smtClean="0">
                <a:latin typeface="Calibri" pitchFamily="34" charset="0"/>
                <a:ea typeface="Calibri" pitchFamily="34" charset="0"/>
                <a:cs typeface="Times New Roman" pitchFamily="18" charset="0"/>
              </a:rPr>
              <a:t> jsme nepotvrdili a postavení v tabulce to nevylepšilo. Když v 1. poločase Most 3x kopnul na branku a bylo to 0:3 z našeho pohledu, tak to mohli říci, že je to jen souhra náhod. Když jsme během 6 minuty ještě v 1. poločase vyrovnali na 3:3 a hostující Michael Šoupa musel po červené kartě pod sprchy, tak se zdálo, že máme soupeře na lopatkách.  Nevyužili  jsme toho a za předvedenou ve 2. poločase jsme si po prohraných penaltách víc jako bod do tabulky nezapsali a . Máme jich 15.</a:t>
            </a:r>
            <a:endParaRPr lang="cs-CZ" sz="1000" b="0" dirty="0" smtClean="0">
              <a:latin typeface="Arial" pitchFamily="34" charset="0"/>
              <a:cs typeface="Arial" pitchFamily="34" charset="0"/>
            </a:endParaRPr>
          </a:p>
          <a:p>
            <a:pPr lvl="0" algn="just" eaLnBrk="0" hangingPunct="0">
              <a:tabLst>
                <a:tab pos="1343025" algn="l"/>
              </a:tabLst>
            </a:pPr>
            <a:r>
              <a:rPr lang="cs-CZ" sz="1000" b="0" u="sng" dirty="0" smtClean="0">
                <a:latin typeface="Calibri" pitchFamily="34" charset="0"/>
                <a:ea typeface="Calibri" pitchFamily="34" charset="0"/>
                <a:cs typeface="Times New Roman" pitchFamily="18" charset="0"/>
              </a:rPr>
              <a:t>Branky:</a:t>
            </a:r>
            <a:r>
              <a:rPr lang="cs-CZ" sz="1000" b="0" dirty="0" smtClean="0">
                <a:latin typeface="Calibri" pitchFamily="34" charset="0"/>
                <a:ea typeface="Calibri" pitchFamily="34" charset="0"/>
                <a:cs typeface="Times New Roman" pitchFamily="18" charset="0"/>
              </a:rPr>
              <a:t> Slanička 2(1 z penalty ), </a:t>
            </a:r>
            <a:r>
              <a:rPr lang="cs-CZ" sz="1000" b="0" dirty="0" err="1" smtClean="0">
                <a:latin typeface="Calibri" pitchFamily="34" charset="0"/>
                <a:ea typeface="Calibri" pitchFamily="34" charset="0"/>
                <a:cs typeface="Times New Roman" pitchFamily="18" charset="0"/>
              </a:rPr>
              <a:t>Böhm</a:t>
            </a:r>
            <a:r>
              <a:rPr lang="cs-CZ" sz="1000" b="0" dirty="0" smtClean="0">
                <a:latin typeface="Calibri" pitchFamily="34" charset="0"/>
                <a:ea typeface="Calibri" pitchFamily="34" charset="0"/>
                <a:cs typeface="Times New Roman" pitchFamily="18" charset="0"/>
              </a:rPr>
              <a:t> 1 penalty, vlastní 1 (Zdeněk Macháček) </a:t>
            </a:r>
            <a:endParaRPr lang="cs-CZ" sz="1000" b="0" dirty="0" smtClean="0">
              <a:latin typeface="Arial" pitchFamily="34" charset="0"/>
              <a:cs typeface="Arial" pitchFamily="34" charset="0"/>
            </a:endParaRPr>
          </a:p>
          <a:p>
            <a:pPr lvl="0" algn="just" eaLnBrk="0" hangingPunct="0">
              <a:tabLst>
                <a:tab pos="1343025" algn="l"/>
              </a:tabLst>
            </a:pPr>
            <a:r>
              <a:rPr lang="cs-CZ" sz="1000" b="0" u="sng" dirty="0" smtClean="0">
                <a:latin typeface="Calibri" pitchFamily="34" charset="0"/>
                <a:ea typeface="Calibri" pitchFamily="34" charset="0"/>
                <a:cs typeface="Times New Roman" pitchFamily="18" charset="0"/>
              </a:rPr>
              <a:t>Sestava:</a:t>
            </a:r>
            <a:r>
              <a:rPr lang="cs-CZ" sz="1000" b="0" dirty="0" smtClean="0">
                <a:latin typeface="Calibri" pitchFamily="34" charset="0"/>
                <a:ea typeface="Calibri" pitchFamily="34" charset="0"/>
                <a:cs typeface="Times New Roman" pitchFamily="18" charset="0"/>
              </a:rPr>
              <a:t> Kloub-Tichý, Šimral, </a:t>
            </a:r>
            <a:r>
              <a:rPr lang="cs-CZ" sz="1000" b="0" dirty="0" err="1" smtClean="0">
                <a:latin typeface="Calibri" pitchFamily="34" charset="0"/>
                <a:ea typeface="Calibri" pitchFamily="34" charset="0"/>
                <a:cs typeface="Times New Roman" pitchFamily="18" charset="0"/>
              </a:rPr>
              <a:t>Ransdorf</a:t>
            </a:r>
            <a:r>
              <a:rPr lang="cs-CZ" sz="1000" b="0" dirty="0" smtClean="0">
                <a:latin typeface="Calibri" pitchFamily="34" charset="0"/>
                <a:ea typeface="Calibri" pitchFamily="34" charset="0"/>
                <a:cs typeface="Times New Roman" pitchFamily="18" charset="0"/>
              </a:rPr>
              <a:t>, Vacek(58.Mencl)-</a:t>
            </a:r>
            <a:r>
              <a:rPr lang="cs-CZ" sz="1000" b="0" dirty="0" err="1" smtClean="0">
                <a:latin typeface="Calibri" pitchFamily="34" charset="0"/>
                <a:ea typeface="Calibri" pitchFamily="34" charset="0"/>
                <a:cs typeface="Times New Roman" pitchFamily="18" charset="0"/>
              </a:rPr>
              <a:t>Kucler</a:t>
            </a:r>
            <a:r>
              <a:rPr lang="cs-CZ" sz="1000" b="0" dirty="0" smtClean="0">
                <a:latin typeface="Calibri" pitchFamily="34" charset="0"/>
                <a:ea typeface="Calibri" pitchFamily="34" charset="0"/>
                <a:cs typeface="Times New Roman" pitchFamily="18" charset="0"/>
              </a:rPr>
              <a:t>, Slanička, Hrdý, Stejskal(58.Vokoun)-</a:t>
            </a:r>
            <a:endParaRPr lang="cs-CZ" sz="1000" b="0" dirty="0" smtClean="0">
              <a:latin typeface="Arial" pitchFamily="34" charset="0"/>
              <a:cs typeface="Arial" pitchFamily="34" charset="0"/>
            </a:endParaRPr>
          </a:p>
          <a:p>
            <a:pPr lvl="0" algn="just" eaLnBrk="0" hangingPunct="0">
              <a:tabLst>
                <a:tab pos="1343025" algn="l"/>
              </a:tabLst>
            </a:pPr>
            <a:r>
              <a:rPr lang="cs-CZ" sz="1000" b="0" dirty="0" smtClean="0">
                <a:latin typeface="Calibri" pitchFamily="34" charset="0"/>
                <a:ea typeface="Calibri" pitchFamily="34" charset="0"/>
                <a:cs typeface="Times New Roman" pitchFamily="18" charset="0"/>
              </a:rPr>
              <a:t>                </a:t>
            </a:r>
            <a:r>
              <a:rPr lang="cs-CZ" sz="1000" b="0" dirty="0" err="1" smtClean="0">
                <a:latin typeface="Calibri" pitchFamily="34" charset="0"/>
                <a:ea typeface="Calibri" pitchFamily="34" charset="0"/>
                <a:cs typeface="Times New Roman" pitchFamily="18" charset="0"/>
              </a:rPr>
              <a:t>Böhm</a:t>
            </a:r>
            <a:r>
              <a:rPr lang="cs-CZ" sz="1000" b="0" dirty="0" smtClean="0">
                <a:latin typeface="Calibri" pitchFamily="34" charset="0"/>
                <a:ea typeface="Calibri" pitchFamily="34" charset="0"/>
                <a:cs typeface="Times New Roman" pitchFamily="18" charset="0"/>
              </a:rPr>
              <a:t>, </a:t>
            </a:r>
            <a:r>
              <a:rPr lang="cs-CZ" sz="1000" b="0" dirty="0" err="1" smtClean="0">
                <a:latin typeface="Calibri" pitchFamily="34" charset="0"/>
                <a:ea typeface="Calibri" pitchFamily="34" charset="0"/>
                <a:cs typeface="Times New Roman" pitchFamily="18" charset="0"/>
              </a:rPr>
              <a:t>Belák</a:t>
            </a:r>
            <a:r>
              <a:rPr lang="cs-CZ" sz="1000" b="0" dirty="0" smtClean="0">
                <a:latin typeface="Calibri" pitchFamily="34" charset="0"/>
                <a:ea typeface="Calibri" pitchFamily="34" charset="0"/>
                <a:cs typeface="Times New Roman" pitchFamily="18" charset="0"/>
              </a:rPr>
              <a:t> </a:t>
            </a:r>
            <a:endParaRPr lang="cs-CZ" sz="1000" b="0" dirty="0" smtClean="0">
              <a:latin typeface="Arial" pitchFamily="34" charset="0"/>
              <a:cs typeface="Arial" pitchFamily="34" charset="0"/>
            </a:endParaRPr>
          </a:p>
          <a:p>
            <a:pPr lvl="0" algn="just" eaLnBrk="0" hangingPunct="0">
              <a:tabLst>
                <a:tab pos="1343025" algn="l"/>
              </a:tabLst>
            </a:pPr>
            <a:r>
              <a:rPr lang="cs-CZ" sz="1000" b="0" u="sng" dirty="0" smtClean="0">
                <a:latin typeface="Calibri" pitchFamily="34" charset="0"/>
                <a:ea typeface="Calibri" pitchFamily="34" charset="0"/>
                <a:cs typeface="Times New Roman" pitchFamily="18" charset="0"/>
              </a:rPr>
              <a:t>Připraveni:</a:t>
            </a:r>
            <a:r>
              <a:rPr lang="cs-CZ" sz="1000" b="0" dirty="0" smtClean="0">
                <a:latin typeface="Calibri" pitchFamily="34" charset="0"/>
                <a:ea typeface="Calibri" pitchFamily="34" charset="0"/>
                <a:cs typeface="Times New Roman" pitchFamily="18" charset="0"/>
              </a:rPr>
              <a:t> Doležal, Lelek, </a:t>
            </a:r>
            <a:r>
              <a:rPr lang="cs-CZ" sz="1000" b="0" dirty="0" err="1" smtClean="0">
                <a:latin typeface="Calibri" pitchFamily="34" charset="0"/>
                <a:ea typeface="Calibri" pitchFamily="34" charset="0"/>
                <a:cs typeface="Times New Roman" pitchFamily="18" charset="0"/>
              </a:rPr>
              <a:t>Čámský</a:t>
            </a:r>
            <a:r>
              <a:rPr lang="cs-CZ" sz="1000" b="0" dirty="0" smtClean="0">
                <a:latin typeface="Calibri" pitchFamily="34" charset="0"/>
                <a:ea typeface="Calibri" pitchFamily="34" charset="0"/>
                <a:cs typeface="Times New Roman" pitchFamily="18" charset="0"/>
              </a:rPr>
              <a:t>,</a:t>
            </a:r>
            <a:r>
              <a:rPr lang="cs-CZ" sz="1000" b="0" dirty="0" err="1" smtClean="0">
                <a:latin typeface="Calibri" pitchFamily="34" charset="0"/>
                <a:ea typeface="Calibri" pitchFamily="34" charset="0"/>
                <a:cs typeface="Times New Roman" pitchFamily="18" charset="0"/>
              </a:rPr>
              <a:t>Michovský</a:t>
            </a:r>
            <a:endParaRPr lang="cs-CZ" sz="1000" b="0" dirty="0" smtClean="0">
              <a:latin typeface="Arial" pitchFamily="34" charset="0"/>
              <a:cs typeface="Arial" pitchFamily="34" charset="0"/>
            </a:endParaRPr>
          </a:p>
          <a:p>
            <a:pPr lvl="0" algn="just" eaLnBrk="0" hangingPunct="0">
              <a:tabLst>
                <a:tab pos="1343025" algn="l"/>
              </a:tabLst>
            </a:pPr>
            <a:r>
              <a:rPr lang="cs-CZ" sz="1000" b="0" u="sng" dirty="0" smtClean="0">
                <a:latin typeface="Calibri" pitchFamily="34" charset="0"/>
                <a:ea typeface="Calibri" pitchFamily="34" charset="0"/>
                <a:cs typeface="Times New Roman" pitchFamily="18" charset="0"/>
              </a:rPr>
              <a:t>Trenér:</a:t>
            </a:r>
            <a:r>
              <a:rPr lang="cs-CZ" sz="1000" b="0" dirty="0" smtClean="0">
                <a:latin typeface="Calibri" pitchFamily="34" charset="0"/>
                <a:ea typeface="Calibri" pitchFamily="34" charset="0"/>
                <a:cs typeface="Times New Roman" pitchFamily="18" charset="0"/>
              </a:rPr>
              <a:t> </a:t>
            </a:r>
            <a:r>
              <a:rPr lang="cs-CZ" sz="1000" b="0" dirty="0" err="1" smtClean="0">
                <a:latin typeface="Calibri" pitchFamily="34" charset="0"/>
                <a:ea typeface="Calibri" pitchFamily="34" charset="0"/>
                <a:cs typeface="Times New Roman" pitchFamily="18" charset="0"/>
              </a:rPr>
              <a:t>J.Vinš</a:t>
            </a:r>
            <a:r>
              <a:rPr lang="cs-CZ" sz="1000" b="0" dirty="0" smtClean="0">
                <a:latin typeface="Calibri" pitchFamily="34" charset="0"/>
                <a:ea typeface="Calibri" pitchFamily="34" charset="0"/>
                <a:cs typeface="Times New Roman" pitchFamily="18" charset="0"/>
              </a:rPr>
              <a:t>  </a:t>
            </a:r>
            <a:r>
              <a:rPr lang="cs-CZ" sz="1000" b="0" u="sng" dirty="0" smtClean="0">
                <a:latin typeface="Calibri" pitchFamily="34" charset="0"/>
                <a:ea typeface="Calibri" pitchFamily="34" charset="0"/>
                <a:cs typeface="Times New Roman" pitchFamily="18" charset="0"/>
              </a:rPr>
              <a:t>Vedoucí:</a:t>
            </a:r>
            <a:r>
              <a:rPr lang="cs-CZ" sz="1000" b="0" dirty="0" smtClean="0">
                <a:latin typeface="Calibri" pitchFamily="34" charset="0"/>
                <a:ea typeface="Calibri" pitchFamily="34" charset="0"/>
                <a:cs typeface="Times New Roman" pitchFamily="18" charset="0"/>
              </a:rPr>
              <a:t> </a:t>
            </a:r>
            <a:r>
              <a:rPr lang="cs-CZ" sz="1000" b="0" dirty="0" err="1" smtClean="0">
                <a:latin typeface="Calibri" pitchFamily="34" charset="0"/>
                <a:ea typeface="Calibri" pitchFamily="34" charset="0"/>
                <a:cs typeface="Times New Roman" pitchFamily="18" charset="0"/>
              </a:rPr>
              <a:t>J.Havner</a:t>
            </a:r>
            <a:r>
              <a:rPr lang="cs-CZ" sz="1000" b="0" dirty="0" smtClean="0">
                <a:latin typeface="Calibri" pitchFamily="34" charset="0"/>
                <a:ea typeface="Calibri" pitchFamily="34" charset="0"/>
                <a:cs typeface="Times New Roman" pitchFamily="18" charset="0"/>
              </a:rPr>
              <a:t>  </a:t>
            </a:r>
            <a:r>
              <a:rPr lang="cs-CZ" sz="1000" b="0" u="sng" dirty="0" smtClean="0">
                <a:latin typeface="Calibri" pitchFamily="34" charset="0"/>
                <a:ea typeface="Calibri" pitchFamily="34" charset="0"/>
                <a:cs typeface="Times New Roman" pitchFamily="18" charset="0"/>
              </a:rPr>
              <a:t>Masér:</a:t>
            </a:r>
            <a:r>
              <a:rPr lang="cs-CZ" sz="1000" b="0" dirty="0" smtClean="0">
                <a:latin typeface="Calibri" pitchFamily="34" charset="0"/>
                <a:ea typeface="Calibri" pitchFamily="34" charset="0"/>
                <a:cs typeface="Times New Roman" pitchFamily="18" charset="0"/>
              </a:rPr>
              <a:t> </a:t>
            </a:r>
            <a:r>
              <a:rPr lang="cs-CZ" sz="1000" b="0" dirty="0" err="1" smtClean="0">
                <a:latin typeface="Calibri" pitchFamily="34" charset="0"/>
                <a:ea typeface="Calibri" pitchFamily="34" charset="0"/>
                <a:cs typeface="Times New Roman" pitchFamily="18" charset="0"/>
              </a:rPr>
              <a:t>V</a:t>
            </a:r>
            <a:r>
              <a:rPr lang="cs-CZ" sz="1000" b="0" dirty="0" smtClean="0">
                <a:latin typeface="Calibri" pitchFamily="34" charset="0"/>
                <a:ea typeface="Calibri" pitchFamily="34" charset="0"/>
                <a:cs typeface="Times New Roman" pitchFamily="18" charset="0"/>
              </a:rPr>
              <a:t>.</a:t>
            </a:r>
            <a:r>
              <a:rPr lang="cs-CZ" sz="1000" b="0" dirty="0" err="1" smtClean="0">
                <a:latin typeface="Calibri" pitchFamily="34" charset="0"/>
                <a:ea typeface="Calibri" pitchFamily="34" charset="0"/>
                <a:cs typeface="Times New Roman" pitchFamily="18" charset="0"/>
              </a:rPr>
              <a:t>Frey</a:t>
            </a:r>
            <a:endParaRPr lang="cs-CZ" sz="1000" b="0" dirty="0" smtClean="0">
              <a:latin typeface="Arial" pitchFamily="34" charset="0"/>
              <a:cs typeface="Arial" pitchFamily="34" charset="0"/>
            </a:endParaRPr>
          </a:p>
          <a:p>
            <a:pPr lvl="0" algn="just" eaLnBrk="0" hangingPunct="0">
              <a:tabLst>
                <a:tab pos="1343025" algn="l"/>
              </a:tabLst>
            </a:pPr>
            <a:r>
              <a:rPr lang="cs-CZ" sz="1000" b="0" u="sng" dirty="0" smtClean="0">
                <a:latin typeface="Calibri" pitchFamily="34" charset="0"/>
                <a:ea typeface="Calibri" pitchFamily="34" charset="0"/>
                <a:cs typeface="Times New Roman" pitchFamily="18" charset="0"/>
              </a:rPr>
              <a:t>Rozhodčí:</a:t>
            </a:r>
            <a:r>
              <a:rPr lang="cs-CZ" sz="1000" b="0" dirty="0" smtClean="0">
                <a:latin typeface="Calibri" pitchFamily="34" charset="0"/>
                <a:ea typeface="Calibri" pitchFamily="34" charset="0"/>
                <a:cs typeface="Times New Roman" pitchFamily="18" charset="0"/>
              </a:rPr>
              <a:t> </a:t>
            </a:r>
            <a:r>
              <a:rPr lang="cs-CZ" sz="1000" b="0" dirty="0" err="1" smtClean="0">
                <a:latin typeface="Calibri" pitchFamily="34" charset="0"/>
                <a:ea typeface="Calibri" pitchFamily="34" charset="0"/>
                <a:cs typeface="Times New Roman" pitchFamily="18" charset="0"/>
              </a:rPr>
              <a:t>T.Baum</a:t>
            </a:r>
            <a:r>
              <a:rPr lang="cs-CZ" sz="1000" b="0" dirty="0" smtClean="0">
                <a:latin typeface="Calibri" pitchFamily="34" charset="0"/>
                <a:ea typeface="Calibri" pitchFamily="34" charset="0"/>
                <a:cs typeface="Times New Roman" pitchFamily="18" charset="0"/>
              </a:rPr>
              <a:t>-</a:t>
            </a:r>
            <a:r>
              <a:rPr lang="cs-CZ" sz="1000" b="0" dirty="0" err="1" smtClean="0">
                <a:latin typeface="Calibri" pitchFamily="34" charset="0"/>
                <a:ea typeface="Calibri" pitchFamily="34" charset="0"/>
                <a:cs typeface="Times New Roman" pitchFamily="18" charset="0"/>
              </a:rPr>
              <a:t>P.Krupka</a:t>
            </a:r>
            <a:r>
              <a:rPr lang="cs-CZ" sz="1000" b="0" dirty="0" smtClean="0">
                <a:latin typeface="Calibri" pitchFamily="34" charset="0"/>
                <a:ea typeface="Calibri" pitchFamily="34" charset="0"/>
                <a:cs typeface="Times New Roman" pitchFamily="18" charset="0"/>
              </a:rPr>
              <a:t>, </a:t>
            </a:r>
            <a:r>
              <a:rPr lang="cs-CZ" sz="1000" b="0" dirty="0" err="1" smtClean="0">
                <a:latin typeface="Calibri" pitchFamily="34" charset="0"/>
                <a:ea typeface="Calibri" pitchFamily="34" charset="0"/>
                <a:cs typeface="Times New Roman" pitchFamily="18" charset="0"/>
              </a:rPr>
              <a:t>P.Klupák</a:t>
            </a:r>
            <a:r>
              <a:rPr lang="cs-CZ" sz="1000" b="0" dirty="0" smtClean="0">
                <a:latin typeface="Calibri" pitchFamily="34" charset="0"/>
                <a:ea typeface="Calibri" pitchFamily="34" charset="0"/>
                <a:cs typeface="Times New Roman" pitchFamily="18" charset="0"/>
              </a:rPr>
              <a:t>  </a:t>
            </a:r>
            <a:r>
              <a:rPr lang="cs-CZ" sz="1000" b="0" u="sng" dirty="0" smtClean="0">
                <a:latin typeface="Calibri" pitchFamily="34" charset="0"/>
                <a:ea typeface="Calibri" pitchFamily="34" charset="0"/>
                <a:cs typeface="Times New Roman" pitchFamily="18" charset="0"/>
              </a:rPr>
              <a:t>Delegát:</a:t>
            </a:r>
            <a:r>
              <a:rPr lang="cs-CZ" sz="1000" b="0" dirty="0" smtClean="0">
                <a:latin typeface="Calibri" pitchFamily="34" charset="0"/>
                <a:ea typeface="Calibri" pitchFamily="34" charset="0"/>
                <a:cs typeface="Times New Roman" pitchFamily="18" charset="0"/>
              </a:rPr>
              <a:t> </a:t>
            </a:r>
            <a:r>
              <a:rPr lang="cs-CZ" sz="1000" b="0" dirty="0" err="1" smtClean="0">
                <a:latin typeface="Calibri" pitchFamily="34" charset="0"/>
                <a:ea typeface="Calibri" pitchFamily="34" charset="0"/>
                <a:cs typeface="Times New Roman" pitchFamily="18" charset="0"/>
              </a:rPr>
              <a:t>V</a:t>
            </a:r>
            <a:r>
              <a:rPr lang="cs-CZ" sz="1000" b="0" dirty="0" smtClean="0">
                <a:latin typeface="Calibri" pitchFamily="34" charset="0"/>
                <a:ea typeface="Calibri" pitchFamily="34" charset="0"/>
                <a:cs typeface="Times New Roman" pitchFamily="18" charset="0"/>
              </a:rPr>
              <a:t>.Říha   </a:t>
            </a:r>
            <a:r>
              <a:rPr lang="cs-CZ" sz="1000" b="0" u="sng" dirty="0" smtClean="0">
                <a:latin typeface="Calibri" pitchFamily="34" charset="0"/>
                <a:ea typeface="Calibri" pitchFamily="34" charset="0"/>
                <a:cs typeface="Times New Roman" pitchFamily="18" charset="0"/>
              </a:rPr>
              <a:t>Hlavní pořadatel:</a:t>
            </a:r>
            <a:r>
              <a:rPr lang="cs-CZ" sz="1000" b="0" dirty="0" smtClean="0">
                <a:latin typeface="Calibri" pitchFamily="34" charset="0"/>
                <a:ea typeface="Calibri" pitchFamily="34" charset="0"/>
                <a:cs typeface="Times New Roman" pitchFamily="18" charset="0"/>
              </a:rPr>
              <a:t> </a:t>
            </a:r>
            <a:r>
              <a:rPr lang="cs-CZ" sz="1000" b="0" dirty="0" err="1" smtClean="0">
                <a:latin typeface="Calibri" pitchFamily="34" charset="0"/>
                <a:ea typeface="Calibri" pitchFamily="34" charset="0"/>
                <a:cs typeface="Times New Roman" pitchFamily="18" charset="0"/>
              </a:rPr>
              <a:t>J.Havner</a:t>
            </a:r>
            <a:r>
              <a:rPr lang="cs-CZ" sz="1000" b="0" dirty="0" smtClean="0">
                <a:latin typeface="Calibri" pitchFamily="34" charset="0"/>
                <a:ea typeface="Calibri" pitchFamily="34" charset="0"/>
                <a:cs typeface="Times New Roman" pitchFamily="18" charset="0"/>
              </a:rPr>
              <a:t>      150 diváků</a:t>
            </a:r>
            <a:endParaRPr lang="cs-CZ" sz="1000" b="0" dirty="0" smtClean="0">
              <a:latin typeface="Arial" pitchFamily="34" charset="0"/>
              <a:cs typeface="Arial" pitchFamily="34" charset="0"/>
            </a:endParaRPr>
          </a:p>
        </p:txBody>
      </p:sp>
      <p:pic>
        <p:nvPicPr>
          <p:cNvPr id="14" name="Picture 1"/>
          <p:cNvPicPr>
            <a:picLocks noChangeAspect="1" noChangeArrowheads="1"/>
          </p:cNvPicPr>
          <p:nvPr/>
        </p:nvPicPr>
        <p:blipFill>
          <a:blip r:embed="rId3" cstate="print"/>
          <a:srcRect/>
          <a:stretch>
            <a:fillRect/>
          </a:stretch>
        </p:blipFill>
        <p:spPr bwMode="auto">
          <a:xfrm>
            <a:off x="2880296" y="6211788"/>
            <a:ext cx="647931" cy="720000"/>
          </a:xfrm>
          <a:prstGeom prst="rect">
            <a:avLst/>
          </a:prstGeom>
          <a:noFill/>
          <a:ln w="9525">
            <a:noFill/>
            <a:miter lim="800000"/>
            <a:headEnd/>
            <a:tailEnd/>
          </a:ln>
        </p:spPr>
      </p:pic>
      <p:sp>
        <p:nvSpPr>
          <p:cNvPr id="16" name="TextovéPole 15"/>
          <p:cNvSpPr txBox="1"/>
          <p:nvPr/>
        </p:nvSpPr>
        <p:spPr>
          <a:xfrm>
            <a:off x="5688608" y="2755404"/>
            <a:ext cx="4392488" cy="3693319"/>
          </a:xfrm>
          <a:prstGeom prst="rect">
            <a:avLst/>
          </a:prstGeom>
          <a:noFill/>
        </p:spPr>
        <p:txBody>
          <a:bodyPr wrap="square" rtlCol="0">
            <a:spAutoFit/>
          </a:bodyPr>
          <a:lstStyle/>
          <a:p>
            <a:pPr algn="ctr"/>
            <a:r>
              <a:rPr lang="cs-CZ" sz="1800" u="sng"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Bookman Old Style" pitchFamily="18" charset="0"/>
              </a:rPr>
              <a:t>SK Roudnice </a:t>
            </a:r>
            <a:r>
              <a:rPr lang="cs-CZ" sz="1800" u="sng" dirty="0" err="1"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Bookman Old Style" pitchFamily="18" charset="0"/>
              </a:rPr>
              <a:t>n.L.</a:t>
            </a:r>
            <a:r>
              <a:rPr lang="cs-CZ" sz="1800" u="sng"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Bookman Old Style" pitchFamily="18" charset="0"/>
              </a:rPr>
              <a:t> – SK </a:t>
            </a:r>
            <a:r>
              <a:rPr lang="cs-CZ" sz="1800" u="sng" dirty="0" err="1"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Bookman Old Style" pitchFamily="18" charset="0"/>
              </a:rPr>
              <a:t>Štětí</a:t>
            </a:r>
            <a:endParaRPr lang="cs-CZ" sz="1800" u="sng"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Bookman Old Style" pitchFamily="18" charset="0"/>
            </a:endParaRPr>
          </a:p>
          <a:p>
            <a:pPr algn="ctr"/>
            <a:r>
              <a:rPr lang="cs-CZ" sz="1800" u="sng"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Bookman Old Style" pitchFamily="18" charset="0"/>
              </a:rPr>
              <a:t>8:1(4:0)   </a:t>
            </a:r>
            <a:r>
              <a:rPr lang="cs-CZ" sz="1400" u="sng" dirty="0" smtClean="0">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latin typeface="Bookman Old Style" pitchFamily="18" charset="0"/>
              </a:rPr>
              <a:t>13.11.2016 15 hrané kolo</a:t>
            </a:r>
          </a:p>
          <a:p>
            <a:pPr algn="just"/>
            <a:r>
              <a:rPr lang="cs-CZ" sz="1100" b="0" dirty="0" smtClean="0">
                <a:latin typeface="Arial" pitchFamily="34" charset="0"/>
                <a:cs typeface="Arial" pitchFamily="34" charset="0"/>
              </a:rPr>
              <a:t>Velké naděje našemu mužstvu před posledním zápasem podzimu na hřišti vedoucího celku tabulky nedával.  Roudnice v dosavadním průběhu soutěže zatím prohrálo jen jednou a i v tomto utkání od začátku jasně ukazoval, že se toto číslo měnit nebude. Už ve 4. minutě jsme 2x vytahovali míč ze sítě a průběh zápasu se vydal jedním směrem, co se vstřelených branek týče. Do poločasu přidal ještě 2 góly Aleš Trejbal a bylo rozhodnuto. I 2. poločas začali lépe domácí a ve 39. minutě upravil na 5:0 Štěpán Malý. V pohodě hrající Roudnice </a:t>
            </a:r>
            <a:r>
              <a:rPr lang="cs-CZ" sz="1100" b="0" dirty="0" err="1" smtClean="0">
                <a:latin typeface="Arial" pitchFamily="34" charset="0"/>
                <a:cs typeface="Arial" pitchFamily="34" charset="0"/>
              </a:rPr>
              <a:t>n.L.si</a:t>
            </a:r>
            <a:r>
              <a:rPr lang="cs-CZ" sz="1100" b="0" dirty="0" smtClean="0">
                <a:latin typeface="Arial" pitchFamily="34" charset="0"/>
                <a:cs typeface="Arial" pitchFamily="34" charset="0"/>
              </a:rPr>
              <a:t> zastřílela i v dalším průběhu zápasu a skóre se zastavilo na konečném výsledku 8:1, když jedinou radost v našem týmu jsme zažili ve 44. minutě, kdy na 1:6 snižoval Oldřich </a:t>
            </a:r>
            <a:r>
              <a:rPr lang="cs-CZ" sz="1100" b="0" dirty="0" err="1" smtClean="0">
                <a:latin typeface="Arial" pitchFamily="34" charset="0"/>
                <a:cs typeface="Arial" pitchFamily="34" charset="0"/>
              </a:rPr>
              <a:t>Malecha</a:t>
            </a:r>
            <a:r>
              <a:rPr lang="cs-CZ" sz="1100" b="0" dirty="0" smtClean="0">
                <a:latin typeface="Arial" pitchFamily="34" charset="0"/>
                <a:cs typeface="Arial" pitchFamily="34" charset="0"/>
              </a:rPr>
              <a:t>. </a:t>
            </a:r>
          </a:p>
          <a:p>
            <a:pPr algn="just"/>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Malecha</a:t>
            </a:r>
            <a:r>
              <a:rPr lang="cs-CZ" sz="1100" b="0" dirty="0" smtClean="0">
                <a:latin typeface="Arial" pitchFamily="34" charset="0"/>
                <a:cs typeface="Arial" pitchFamily="34" charset="0"/>
              </a:rPr>
              <a:t> 1</a:t>
            </a:r>
            <a:endParaRPr lang="cs-CZ" sz="1100" b="0" u="sng" dirty="0" smtClean="0">
              <a:latin typeface="Arial" pitchFamily="34" charset="0"/>
              <a:cs typeface="Arial" pitchFamily="34" charset="0"/>
            </a:endParaRP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Šrotýř</a:t>
            </a:r>
            <a:r>
              <a:rPr lang="cs-CZ" sz="1100" b="0" dirty="0" smtClean="0">
                <a:latin typeface="Arial" pitchFamily="34" charset="0"/>
                <a:cs typeface="Arial" pitchFamily="34" charset="0"/>
              </a:rPr>
              <a:t>-Ladislav Novák, </a:t>
            </a:r>
            <a:r>
              <a:rPr lang="cs-CZ" sz="1100" b="0" dirty="0" err="1" smtClean="0">
                <a:latin typeface="Arial" pitchFamily="34" charset="0"/>
                <a:cs typeface="Arial" pitchFamily="34" charset="0"/>
              </a:rPr>
              <a:t>T.Németh</a:t>
            </a:r>
            <a:r>
              <a:rPr lang="cs-CZ" sz="1100" b="0" dirty="0" smtClean="0">
                <a:latin typeface="Arial" pitchFamily="34" charset="0"/>
                <a:cs typeface="Arial" pitchFamily="34" charset="0"/>
              </a:rPr>
              <a:t>, Špaček, </a:t>
            </a:r>
            <a:r>
              <a:rPr lang="cs-CZ" sz="1100" b="0" dirty="0" err="1" smtClean="0">
                <a:latin typeface="Arial" pitchFamily="34" charset="0"/>
                <a:cs typeface="Arial" pitchFamily="34" charset="0"/>
              </a:rPr>
              <a:t>Bartko</a:t>
            </a:r>
            <a:r>
              <a:rPr lang="cs-CZ" sz="1100" b="0" dirty="0" smtClean="0">
                <a:latin typeface="Arial" pitchFamily="34" charset="0"/>
                <a:cs typeface="Arial" pitchFamily="34" charset="0"/>
              </a:rPr>
              <a:t>,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Malecha</a:t>
            </a:r>
            <a:r>
              <a:rPr lang="cs-CZ" sz="1100" b="0" dirty="0" smtClean="0">
                <a:latin typeface="Arial" pitchFamily="34" charset="0"/>
                <a:cs typeface="Arial" pitchFamily="34" charset="0"/>
              </a:rPr>
              <a:t>, Ladič, </a:t>
            </a:r>
            <a:r>
              <a:rPr lang="cs-CZ" sz="1100" b="0" dirty="0" err="1" smtClean="0">
                <a:latin typeface="Arial" pitchFamily="34" charset="0"/>
                <a:cs typeface="Arial" pitchFamily="34" charset="0"/>
              </a:rPr>
              <a:t>Daniluk</a:t>
            </a:r>
            <a:r>
              <a:rPr lang="cs-CZ" sz="1100" b="0" dirty="0" smtClean="0">
                <a:latin typeface="Arial" pitchFamily="34" charset="0"/>
                <a:cs typeface="Arial" pitchFamily="34" charset="0"/>
              </a:rPr>
              <a:t>, Jakub Pilař, Holub, Nedvěd,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Kuča</a:t>
            </a:r>
            <a:r>
              <a:rPr lang="cs-CZ" sz="1100" b="0" dirty="0" smtClean="0">
                <a:latin typeface="Arial" pitchFamily="34" charset="0"/>
                <a:cs typeface="Arial" pitchFamily="34" charset="0"/>
              </a:rPr>
              <a:t>, Šedivý, Bílý, </a:t>
            </a:r>
            <a:r>
              <a:rPr lang="cs-CZ" sz="1100" b="0" dirty="0" err="1" smtClean="0">
                <a:latin typeface="Arial" pitchFamily="34" charset="0"/>
                <a:cs typeface="Arial" pitchFamily="34" charset="0"/>
              </a:rPr>
              <a:t>Schleiss</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Slapnička</a:t>
            </a:r>
            <a:endParaRPr lang="cs-CZ" sz="1100" b="0" dirty="0" smtClean="0">
              <a:latin typeface="Arial" pitchFamily="34" charset="0"/>
              <a:cs typeface="Arial" pitchFamily="34" charset="0"/>
            </a:endParaRPr>
          </a:p>
          <a:p>
            <a:pPr algn="just"/>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Trenér:  </a:t>
            </a:r>
            <a:r>
              <a:rPr lang="cs-CZ" sz="1100" b="0" dirty="0" err="1" smtClean="0">
                <a:latin typeface="Arial" pitchFamily="34" charset="0"/>
                <a:cs typeface="Arial" pitchFamily="34" charset="0"/>
              </a:rPr>
              <a:t>Z</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Németh</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D.Németh</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Rozhodčí: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Šrettr</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Z</a:t>
            </a:r>
            <a:r>
              <a:rPr lang="cs-CZ" sz="1100" b="0" dirty="0" smtClean="0">
                <a:latin typeface="Arial" pitchFamily="34" charset="0"/>
                <a:cs typeface="Arial" pitchFamily="34" charset="0"/>
              </a:rPr>
              <a:t>.Houdek, </a:t>
            </a:r>
            <a:r>
              <a:rPr lang="cs-CZ" sz="1100" b="0" dirty="0" err="1" smtClean="0">
                <a:latin typeface="Arial" pitchFamily="34" charset="0"/>
                <a:cs typeface="Arial" pitchFamily="34" charset="0"/>
              </a:rPr>
              <a:t>R.Hrdlička</a:t>
            </a:r>
            <a:r>
              <a:rPr lang="cs-CZ" sz="1100" b="0" dirty="0" smtClean="0">
                <a:latin typeface="Arial" pitchFamily="34" charset="0"/>
                <a:cs typeface="Arial" pitchFamily="34" charset="0"/>
              </a:rPr>
              <a:t>   30 diváků</a:t>
            </a:r>
            <a:endParaRPr lang="cs-CZ" sz="1400" u="sng" dirty="0" smtClean="0">
              <a:latin typeface="Bookman Old Style" pitchFamily="18" charset="0"/>
            </a:endParaRPr>
          </a:p>
        </p:txBody>
      </p:sp>
      <p:sp>
        <p:nvSpPr>
          <p:cNvPr id="18" name="TextovéPole 17"/>
          <p:cNvSpPr txBox="1"/>
          <p:nvPr/>
        </p:nvSpPr>
        <p:spPr>
          <a:xfrm>
            <a:off x="5688608" y="91108"/>
            <a:ext cx="4392488" cy="2554545"/>
          </a:xfrm>
          <a:prstGeom prst="rect">
            <a:avLst/>
          </a:prstGeom>
          <a:blipFill dpi="0" rotWithShape="1">
            <a:blip r:embed="rId4" cstate="print">
              <a:alphaModFix amt="29000"/>
            </a:blip>
            <a:srcRect/>
            <a:stretch>
              <a:fillRect l="13000"/>
            </a:stretch>
          </a:blipFill>
          <a:ln w="57150">
            <a:solidFill>
              <a:srgbClr val="6600FF"/>
            </a:solidFill>
          </a:ln>
        </p:spPr>
        <p:txBody>
          <a:bodyPr wrap="square" rtlCol="0">
            <a:spAutoFit/>
          </a:bodyPr>
          <a:lstStyle/>
          <a:p>
            <a:pPr algn="ctr"/>
            <a:r>
              <a:rPr lang="cs-CZ" sz="3200" dirty="0" smtClean="0">
                <a:solidFill>
                  <a:srgbClr val="FF3399"/>
                </a:solidFill>
                <a:effectLst>
                  <a:outerShdw blurRad="38100" dist="38100" dir="2700000" algn="tl">
                    <a:srgbClr val="000000">
                      <a:alpha val="43137"/>
                    </a:srgbClr>
                  </a:outerShdw>
                </a:effectLst>
                <a:latin typeface="Britannic Bold" pitchFamily="34" charset="0"/>
              </a:rPr>
              <a:t>Starší žáci zakončili rok vysokou porážkou a propadli se na 8. místo 	Ústeckého přeboru</a:t>
            </a:r>
          </a:p>
        </p:txBody>
      </p:sp>
      <p:pic>
        <p:nvPicPr>
          <p:cNvPr id="19" name="Picture 2"/>
          <p:cNvPicPr>
            <a:picLocks noChangeAspect="1" noChangeArrowheads="1"/>
          </p:cNvPicPr>
          <p:nvPr/>
        </p:nvPicPr>
        <p:blipFill>
          <a:blip r:embed="rId5" cstate="print"/>
          <a:srcRect/>
          <a:stretch>
            <a:fillRect/>
          </a:stretch>
        </p:blipFill>
        <p:spPr bwMode="auto">
          <a:xfrm>
            <a:off x="9289008" y="6211788"/>
            <a:ext cx="701721" cy="684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5544592" y="1525453"/>
            <a:ext cx="4608512" cy="5364000"/>
          </a:xfrm>
          <a:prstGeom prst="rect">
            <a:avLst/>
          </a:prstGeom>
          <a:blipFill dpi="0" rotWithShape="1">
            <a:blip r:embed="rId4" cstate="print">
              <a:alphaModFix amt="25000"/>
            </a:blip>
            <a:srcRect/>
            <a:stretch>
              <a:fillRect/>
            </a:stretch>
          </a:blipFill>
        </p:spPr>
        <p:txBody>
          <a:bodyPr wrap="square" rtlCol="0">
            <a:spAutoFit/>
          </a:bodyPr>
          <a:lstStyle/>
          <a:p>
            <a:pPr algn="ctr"/>
            <a:r>
              <a:rPr lang="cs-CZ" sz="1800" u="sng" dirty="0" smtClean="0">
                <a:ln>
                  <a:solidFill>
                    <a:schemeClr val="accent2">
                      <a:lumMod val="75000"/>
                    </a:schemeClr>
                  </a:solidFill>
                </a:ln>
                <a:latin typeface="Rockwell" pitchFamily="18" charset="0"/>
              </a:rPr>
              <a:t>Zbyšek </a:t>
            </a:r>
            <a:r>
              <a:rPr lang="cs-CZ" sz="1800" u="sng" dirty="0" err="1" smtClean="0">
                <a:ln>
                  <a:solidFill>
                    <a:schemeClr val="accent2">
                      <a:lumMod val="75000"/>
                    </a:schemeClr>
                  </a:solidFill>
                </a:ln>
                <a:latin typeface="Rockwell" pitchFamily="18" charset="0"/>
              </a:rPr>
              <a:t>Klimpl</a:t>
            </a:r>
            <a:r>
              <a:rPr lang="cs-CZ" sz="1800" u="sng" dirty="0" smtClean="0">
                <a:ln>
                  <a:solidFill>
                    <a:schemeClr val="accent2">
                      <a:lumMod val="75000"/>
                    </a:schemeClr>
                  </a:solidFill>
                </a:ln>
                <a:latin typeface="Rockwell" pitchFamily="18" charset="0"/>
              </a:rPr>
              <a:t> – trenér Mosteckého fotbalového klubu</a:t>
            </a:r>
          </a:p>
          <a:p>
            <a:pPr algn="just"/>
            <a:r>
              <a:rPr lang="cs-CZ" sz="1400" b="0" dirty="0" smtClean="0">
                <a:latin typeface="Arial" pitchFamily="34" charset="0"/>
                <a:cs typeface="Arial" pitchFamily="34" charset="0"/>
              </a:rPr>
              <a:t>Celou sezónu máme problémy se základní sestavou. Nemáme útočníka. Teď se objevil Michal Macháček a hned to bylo znát. Vedli jsme 3:0 a hráči už si mysleli, že zápas mají doma. Vaši hráči zabrali a za 6 minut srovnali na 3:3. Z naší strany to bylo strašný. Ve 2. poločase nás podržel brankář Hlaváč, který vychytal minimálně 3 velké šance. My jsme chodili také do otevřené obrany, ale buďme</a:t>
            </a:r>
            <a:r>
              <a:rPr lang="cs-CZ" sz="1100" b="0" dirty="0" smtClean="0">
                <a:latin typeface="Arial" pitchFamily="34" charset="0"/>
                <a:cs typeface="Arial" pitchFamily="34" charset="0"/>
              </a:rPr>
              <a:t> rádi aspoň za ty 2 body. </a:t>
            </a:r>
          </a:p>
          <a:p>
            <a:pPr algn="ctr"/>
            <a:r>
              <a:rPr lang="cs-CZ" sz="2000" u="sng" dirty="0" smtClean="0">
                <a:ln>
                  <a:solidFill>
                    <a:srgbClr val="B53C0B"/>
                  </a:solidFill>
                </a:ln>
                <a:latin typeface="Rockwell" pitchFamily="18" charset="0"/>
              </a:rPr>
              <a:t>Josef  Vinš – trenér SK </a:t>
            </a:r>
            <a:r>
              <a:rPr lang="cs-CZ" sz="2000" u="sng" dirty="0" err="1" smtClean="0">
                <a:ln>
                  <a:solidFill>
                    <a:srgbClr val="B53C0B"/>
                  </a:solidFill>
                </a:ln>
                <a:latin typeface="Rockwell" pitchFamily="18" charset="0"/>
              </a:rPr>
              <a:t>Štětí</a:t>
            </a:r>
            <a:endParaRPr lang="cs-CZ" sz="2000" u="sng" dirty="0" smtClean="0">
              <a:ln>
                <a:solidFill>
                  <a:srgbClr val="B53C0B"/>
                </a:solidFill>
              </a:ln>
              <a:latin typeface="Rockwell" pitchFamily="18" charset="0"/>
            </a:endParaRPr>
          </a:p>
          <a:p>
            <a:pPr algn="just"/>
            <a:r>
              <a:rPr lang="cs-CZ" sz="1400" b="0" dirty="0" err="1" smtClean="0">
                <a:latin typeface="Arial" pitchFamily="34" charset="0"/>
                <a:cs typeface="Arial" pitchFamily="34" charset="0"/>
              </a:rPr>
              <a:t>Štětí</a:t>
            </a:r>
            <a:r>
              <a:rPr lang="cs-CZ" sz="1400" b="0" dirty="0" smtClean="0">
                <a:latin typeface="Arial" pitchFamily="34" charset="0"/>
                <a:cs typeface="Arial" pitchFamily="34" charset="0"/>
              </a:rPr>
              <a:t> padlo na penalty, ale nemůžeme hrát na začátku jako tady. Řekneme si, že na ně vlétneme, ale nakonec hrajeme bez bojovnosti. Teprve 9. minutě jsme se dostali k velkému vápnu soupeře. Pak jsme však inkasovali jednu branku za druhou a ve 30. minutě jsme byli na ručník. Pak jsme neskutečně povstali  a do poločasu vyrovnali na 3:3. S tímto výkonem se nedá hrát o záchranu v divizi. Strašně moc doteků s míčem. Měli jsme šance , ale ani jednu nevyužili. Navíc jsme se klepali při každé standardní situaci soupeře. Za stavu 4:4 chytil Kloub jasnou </a:t>
            </a:r>
            <a:r>
              <a:rPr lang="cs-CZ" sz="1400" b="0" dirty="0" err="1" smtClean="0">
                <a:latin typeface="Arial" pitchFamily="34" charset="0"/>
                <a:cs typeface="Arial" pitchFamily="34" charset="0"/>
              </a:rPr>
              <a:t>gólovku</a:t>
            </a:r>
            <a:r>
              <a:rPr lang="cs-CZ" sz="1400" b="0" dirty="0" smtClean="0">
                <a:latin typeface="Arial" pitchFamily="34" charset="0"/>
                <a:cs typeface="Arial" pitchFamily="34" charset="0"/>
              </a:rPr>
              <a:t>, ale my jsme před tím měli také šance. Hlavně nám ale chyběl pohyb a bojovnost. </a:t>
            </a:r>
            <a:endParaRPr lang="cs-CZ" sz="1050" b="0" dirty="0" smtClean="0">
              <a:latin typeface="Arial" pitchFamily="34" charset="0"/>
              <a:cs typeface="Arial" pitchFamily="34" charset="0"/>
            </a:endParaRPr>
          </a:p>
        </p:txBody>
      </p:sp>
      <p:sp>
        <p:nvSpPr>
          <p:cNvPr id="12" name="TextovéPole 11"/>
          <p:cNvSpPr txBox="1"/>
          <p:nvPr/>
        </p:nvSpPr>
        <p:spPr>
          <a:xfrm>
            <a:off x="5544592" y="91108"/>
            <a:ext cx="4536504" cy="1384995"/>
          </a:xfrm>
          <a:prstGeom prst="rect">
            <a:avLst/>
          </a:prstGeom>
          <a:blipFill dpi="0" rotWithShape="1">
            <a:blip r:embed="rId5" cstate="print">
              <a:alphaModFix amt="43000"/>
            </a:blip>
            <a:srcRect/>
            <a:stretch>
              <a:fillRect/>
            </a:stretch>
          </a:blipFill>
        </p:spPr>
        <p:txBody>
          <a:bodyPr wrap="square" rtlCol="0">
            <a:spAutoFit/>
          </a:bodyPr>
          <a:lstStyle/>
          <a:p>
            <a:pPr algn="ctr"/>
            <a:r>
              <a:rPr lang="cs-CZ" sz="2800" dirty="0" smtClean="0">
                <a:solidFill>
                  <a:srgbClr val="FF0000"/>
                </a:solidFill>
                <a:latin typeface="Colonna MT" pitchFamily="82" charset="0"/>
              </a:rPr>
              <a:t>Ohlasy trenérů po zápase</a:t>
            </a:r>
          </a:p>
          <a:p>
            <a:pPr algn="ctr"/>
            <a:r>
              <a:rPr lang="cs-CZ" sz="2800" dirty="0" smtClean="0">
                <a:solidFill>
                  <a:srgbClr val="FF0000"/>
                </a:solidFill>
                <a:latin typeface="Colonna MT" pitchFamily="82" charset="0"/>
              </a:rPr>
              <a:t>SK </a:t>
            </a:r>
            <a:r>
              <a:rPr lang="cs-CZ" sz="2800" dirty="0" err="1" smtClean="0">
                <a:solidFill>
                  <a:srgbClr val="FF0000"/>
                </a:solidFill>
                <a:latin typeface="Colonna MT" pitchFamily="82" charset="0"/>
              </a:rPr>
              <a:t>Štětí</a:t>
            </a:r>
            <a:r>
              <a:rPr lang="cs-CZ" sz="2800" dirty="0" smtClean="0">
                <a:solidFill>
                  <a:srgbClr val="FF0000"/>
                </a:solidFill>
                <a:latin typeface="Colonna MT" pitchFamily="82" charset="0"/>
              </a:rPr>
              <a:t> – Mostecký fotbalový klub  5.11.2016</a:t>
            </a:r>
          </a:p>
        </p:txBody>
      </p:sp>
      <p:graphicFrame>
        <p:nvGraphicFramePr>
          <p:cNvPr id="14" name="Tabulka 13"/>
          <p:cNvGraphicFramePr>
            <a:graphicFrameLocks noGrp="1"/>
          </p:cNvGraphicFramePr>
          <p:nvPr/>
        </p:nvGraphicFramePr>
        <p:xfrm>
          <a:off x="71984" y="1819300"/>
          <a:ext cx="4608513" cy="4985363"/>
        </p:xfrm>
        <a:graphic>
          <a:graphicData uri="http://schemas.openxmlformats.org/drawingml/2006/table">
            <a:tbl>
              <a:tblPr/>
              <a:tblGrid>
                <a:gridCol w="551299"/>
                <a:gridCol w="1785514"/>
                <a:gridCol w="886377"/>
                <a:gridCol w="360252"/>
                <a:gridCol w="1025071"/>
              </a:tblGrid>
              <a:tr h="477556">
                <a:tc>
                  <a:txBody>
                    <a:bodyPr/>
                    <a:lstStyle/>
                    <a:p>
                      <a:pPr algn="ctr" fontAlgn="ctr"/>
                      <a:r>
                        <a:rPr lang="cs-CZ" sz="1200" b="1" i="0" u="none" strike="noStrike" dirty="0">
                          <a:solidFill>
                            <a:srgbClr val="000000"/>
                          </a:solidFill>
                          <a:latin typeface="Calibri"/>
                        </a:rPr>
                        <a:t>Pořadí</a:t>
                      </a:r>
                    </a:p>
                  </a:txBody>
                  <a:tcPr marL="7703" marR="7703" marT="7703"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200" b="1" i="0" u="none" strike="noStrike" dirty="0">
                          <a:solidFill>
                            <a:srgbClr val="000000"/>
                          </a:solidFill>
                          <a:latin typeface="Calibri"/>
                        </a:rPr>
                        <a:t>Hráč</a:t>
                      </a:r>
                    </a:p>
                  </a:txBody>
                  <a:tcPr marL="7703" marR="7703" marT="7703"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200" b="1" i="0" u="none" strike="noStrike" dirty="0">
                          <a:solidFill>
                            <a:srgbClr val="000000"/>
                          </a:solidFill>
                          <a:latin typeface="Calibri"/>
                        </a:rPr>
                        <a:t>Počet odehraných zápasů</a:t>
                      </a:r>
                    </a:p>
                  </a:txBody>
                  <a:tcPr marL="7703" marR="7703" marT="7703"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200" b="1" i="0" u="none" strike="noStrike" dirty="0">
                          <a:solidFill>
                            <a:srgbClr val="000000"/>
                          </a:solidFill>
                          <a:latin typeface="Calibri"/>
                        </a:rPr>
                        <a:t>Počet Branek</a:t>
                      </a:r>
                    </a:p>
                  </a:txBody>
                  <a:tcPr marL="7703" marR="7703" marT="7703"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cs-CZ" sz="1200" b="1" i="0" u="none" strike="noStrike" dirty="0">
                          <a:solidFill>
                            <a:srgbClr val="000000"/>
                          </a:solidFill>
                          <a:latin typeface="Calibri"/>
                        </a:rPr>
                        <a:t>Počet žlutých karet</a:t>
                      </a:r>
                    </a:p>
                  </a:txBody>
                  <a:tcPr marL="7703" marR="7703" marT="7703" marB="0" anchor="ctr">
                    <a:lnL>
                      <a:noFill/>
                    </a:lnL>
                    <a:lnR>
                      <a:noFill/>
                    </a:lnR>
                    <a:lnT>
                      <a:noFill/>
                    </a:lnT>
                    <a:lnB w="19050" cap="flat" cmpd="sng" algn="ctr">
                      <a:solidFill>
                        <a:srgbClr val="000000"/>
                      </a:solidFill>
                      <a:prstDash val="solid"/>
                      <a:round/>
                      <a:headEnd type="none" w="med" len="med"/>
                      <a:tailEnd type="none" w="med" len="med"/>
                    </a:lnB>
                    <a:solidFill>
                      <a:srgbClr val="FDE9D9"/>
                    </a:solidFill>
                  </a:tcPr>
                </a:tc>
              </a:tr>
              <a:tr h="184860">
                <a:tc>
                  <a:txBody>
                    <a:bodyPr/>
                    <a:lstStyle/>
                    <a:p>
                      <a:pPr algn="ctr" fontAlgn="ctr"/>
                      <a:r>
                        <a:rPr lang="cs-CZ" sz="1200" b="1" i="0" u="none" strike="noStrike" dirty="0">
                          <a:solidFill>
                            <a:srgbClr val="000000"/>
                          </a:solidFill>
                          <a:latin typeface="Calibri"/>
                        </a:rPr>
                        <a:t>1</a:t>
                      </a:r>
                    </a:p>
                  </a:txBody>
                  <a:tcPr marL="7703" marR="7703" marT="7703" marB="0" anchor="ctr">
                    <a:lnL>
                      <a:noFill/>
                    </a:lnL>
                    <a:lnR>
                      <a:noFill/>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ctr"/>
                      <a:r>
                        <a:rPr lang="cs-CZ" sz="1200" b="1" i="0" u="none" strike="noStrike">
                          <a:solidFill>
                            <a:srgbClr val="000000"/>
                          </a:solidFill>
                          <a:latin typeface="Arial"/>
                        </a:rPr>
                        <a:t>Koloman Horváth</a:t>
                      </a:r>
                    </a:p>
                  </a:txBody>
                  <a:tcPr marL="7703" marR="7703" marT="7703" marB="0" anchor="ctr">
                    <a:lnL>
                      <a:noFill/>
                    </a:lnL>
                    <a:lnR>
                      <a:noFill/>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a:solidFill>
                            <a:srgbClr val="000000"/>
                          </a:solidFill>
                          <a:latin typeface="Arial"/>
                        </a:rPr>
                        <a:t>9</a:t>
                      </a:r>
                    </a:p>
                  </a:txBody>
                  <a:tcPr marL="7703" marR="7703" marT="7703" marB="0" anchor="ctr">
                    <a:lnL>
                      <a:noFill/>
                    </a:lnL>
                    <a:lnR>
                      <a:noFill/>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a:solidFill>
                            <a:srgbClr val="000000"/>
                          </a:solidFill>
                          <a:latin typeface="Arial"/>
                        </a:rPr>
                        <a:t>8</a:t>
                      </a:r>
                    </a:p>
                  </a:txBody>
                  <a:tcPr marL="7703" marR="7703" marT="7703" marB="0" anchor="ctr">
                    <a:lnL>
                      <a:noFill/>
                    </a:lnL>
                    <a:lnR>
                      <a:noFill/>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w="19050" cap="flat" cmpd="sng" algn="ctr">
                      <a:solidFill>
                        <a:srgbClr val="000000"/>
                      </a:solidFill>
                      <a:prstDash val="solid"/>
                      <a:round/>
                      <a:headEnd type="none" w="med" len="med"/>
                      <a:tailEnd type="none" w="med" len="med"/>
                    </a:lnT>
                    <a:lnB>
                      <a:noFill/>
                    </a:lnB>
                    <a:solidFill>
                      <a:srgbClr val="FFFF00"/>
                    </a:solidFill>
                  </a:tcPr>
                </a:tc>
              </a:tr>
              <a:tr h="184860">
                <a:tc>
                  <a:txBody>
                    <a:bodyPr/>
                    <a:lstStyle/>
                    <a:p>
                      <a:pPr algn="ctr" fontAlgn="ctr"/>
                      <a:r>
                        <a:rPr lang="cs-CZ" sz="1200" b="1" i="0" u="none" strike="noStrike" dirty="0">
                          <a:solidFill>
                            <a:srgbClr val="000000"/>
                          </a:solidFill>
                          <a:latin typeface="Calibri"/>
                        </a:rPr>
                        <a:t>2</a:t>
                      </a:r>
                    </a:p>
                  </a:txBody>
                  <a:tcPr marL="7703" marR="7703" marT="7703"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Patrik Možný</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8</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5</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CCFFFF"/>
                    </a:solidFill>
                  </a:tcPr>
                </a:tc>
              </a:tr>
              <a:tr h="184860">
                <a:tc>
                  <a:txBody>
                    <a:bodyPr/>
                    <a:lstStyle/>
                    <a:p>
                      <a:pPr algn="ctr" fontAlgn="ctr"/>
                      <a:r>
                        <a:rPr lang="cs-CZ" sz="1200" b="1" i="0" u="none" strike="noStrike" dirty="0">
                          <a:solidFill>
                            <a:srgbClr val="000000"/>
                          </a:solidFill>
                          <a:latin typeface="Calibri"/>
                        </a:rPr>
                        <a:t>3</a:t>
                      </a:r>
                    </a:p>
                  </a:txBody>
                  <a:tcPr marL="7703" marR="7703" marT="7703" marB="0" anchor="ctr">
                    <a:lnL>
                      <a:noFill/>
                    </a:lnL>
                    <a:lnR>
                      <a:noFill/>
                    </a:lnR>
                    <a:lnT>
                      <a:noFill/>
                    </a:lnT>
                    <a:lnB>
                      <a:noFill/>
                    </a:lnB>
                    <a:solidFill>
                      <a:srgbClr val="FFFF00"/>
                    </a:solidFill>
                  </a:tcPr>
                </a:tc>
                <a:tc>
                  <a:txBody>
                    <a:bodyPr/>
                    <a:lstStyle/>
                    <a:p>
                      <a:pPr algn="l" fontAlgn="ctr"/>
                      <a:r>
                        <a:rPr lang="cs-CZ" sz="1200" b="1" i="0" u="none" strike="noStrike" dirty="0">
                          <a:solidFill>
                            <a:srgbClr val="000000"/>
                          </a:solidFill>
                          <a:latin typeface="Arial"/>
                        </a:rPr>
                        <a:t>Kamil </a:t>
                      </a:r>
                      <a:r>
                        <a:rPr lang="cs-CZ" sz="1200" b="1" i="0" u="none" strike="noStrike" dirty="0" err="1">
                          <a:solidFill>
                            <a:srgbClr val="000000"/>
                          </a:solidFill>
                          <a:latin typeface="Arial"/>
                        </a:rPr>
                        <a:t>Cap</a:t>
                      </a:r>
                      <a:endParaRPr lang="cs-CZ" sz="1200" b="1" i="0" u="none" strike="noStrike" dirty="0">
                        <a:solidFill>
                          <a:srgbClr val="000000"/>
                        </a:solidFill>
                        <a:latin typeface="Arial"/>
                      </a:endParaRP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9</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3</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FFFF00"/>
                    </a:solidFill>
                  </a:tcPr>
                </a:tc>
              </a:tr>
              <a:tr h="184860">
                <a:tc>
                  <a:txBody>
                    <a:bodyPr/>
                    <a:lstStyle/>
                    <a:p>
                      <a:pPr algn="ctr" fontAlgn="ctr"/>
                      <a:r>
                        <a:rPr lang="cs-CZ" sz="1200" b="1" i="0" u="none" strike="noStrike">
                          <a:solidFill>
                            <a:srgbClr val="000000"/>
                          </a:solidFill>
                          <a:latin typeface="Calibri"/>
                        </a:rPr>
                        <a:t>4</a:t>
                      </a:r>
                    </a:p>
                  </a:txBody>
                  <a:tcPr marL="7703" marR="7703" marT="7703"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Arial"/>
                        </a:rPr>
                        <a:t>Robert </a:t>
                      </a:r>
                      <a:r>
                        <a:rPr lang="cs-CZ" sz="1200" b="1" i="0" u="none" strike="noStrike" dirty="0" err="1">
                          <a:solidFill>
                            <a:srgbClr val="000000"/>
                          </a:solidFill>
                          <a:latin typeface="Arial"/>
                        </a:rPr>
                        <a:t>Feko</a:t>
                      </a:r>
                      <a:endParaRPr lang="cs-CZ" sz="1200" b="1" i="0" u="none" strike="noStrike" dirty="0">
                        <a:solidFill>
                          <a:srgbClr val="000000"/>
                        </a:solidFill>
                        <a:latin typeface="Arial"/>
                      </a:endParaRP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8</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3</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CCFFFF"/>
                    </a:solidFill>
                  </a:tcPr>
                </a:tc>
              </a:tr>
              <a:tr h="184860">
                <a:tc>
                  <a:txBody>
                    <a:bodyPr/>
                    <a:lstStyle/>
                    <a:p>
                      <a:pPr algn="ctr" fontAlgn="ctr"/>
                      <a:r>
                        <a:rPr lang="cs-CZ" sz="1200" b="1" i="0" u="none" strike="noStrike">
                          <a:solidFill>
                            <a:srgbClr val="000000"/>
                          </a:solidFill>
                          <a:latin typeface="Calibri"/>
                        </a:rPr>
                        <a:t>5</a:t>
                      </a:r>
                    </a:p>
                  </a:txBody>
                  <a:tcPr marL="7703" marR="7703" marT="7703" marB="0" anchor="ctr">
                    <a:lnL>
                      <a:noFill/>
                    </a:lnL>
                    <a:lnR>
                      <a:noFill/>
                    </a:lnR>
                    <a:lnT>
                      <a:noFill/>
                    </a:lnT>
                    <a:lnB>
                      <a:noFill/>
                    </a:lnB>
                    <a:solidFill>
                      <a:srgbClr val="FFFF00"/>
                    </a:solidFill>
                  </a:tcPr>
                </a:tc>
                <a:tc>
                  <a:txBody>
                    <a:bodyPr/>
                    <a:lstStyle/>
                    <a:p>
                      <a:pPr algn="l" fontAlgn="ctr"/>
                      <a:r>
                        <a:rPr lang="cs-CZ" sz="1200" b="1" i="0" u="none" strike="noStrike" dirty="0">
                          <a:solidFill>
                            <a:srgbClr val="000000"/>
                          </a:solidFill>
                          <a:latin typeface="Arial"/>
                        </a:rPr>
                        <a:t>Dominik Beruška</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9</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7703" marR="7703" marT="7703" marB="0" anchor="ctr">
                    <a:lnL>
                      <a:noFill/>
                    </a:lnL>
                    <a:lnR>
                      <a:noFill/>
                    </a:lnR>
                    <a:lnT>
                      <a:noFill/>
                    </a:lnT>
                    <a:lnB>
                      <a:noFill/>
                    </a:lnB>
                    <a:solidFill>
                      <a:srgbClr val="FFFF00"/>
                    </a:solidFill>
                  </a:tcPr>
                </a:tc>
              </a:tr>
              <a:tr h="184860">
                <a:tc>
                  <a:txBody>
                    <a:bodyPr/>
                    <a:lstStyle/>
                    <a:p>
                      <a:pPr algn="ctr" fontAlgn="ctr"/>
                      <a:r>
                        <a:rPr lang="cs-CZ" sz="1200" b="1" i="0" u="none" strike="noStrike">
                          <a:solidFill>
                            <a:srgbClr val="000000"/>
                          </a:solidFill>
                          <a:latin typeface="Calibri"/>
                        </a:rPr>
                        <a:t>6</a:t>
                      </a:r>
                    </a:p>
                  </a:txBody>
                  <a:tcPr marL="7703" marR="7703" marT="7703"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Arial"/>
                        </a:rPr>
                        <a:t>František </a:t>
                      </a:r>
                      <a:r>
                        <a:rPr lang="cs-CZ" sz="1200" b="1" i="0" u="none" strike="noStrike" dirty="0" err="1">
                          <a:solidFill>
                            <a:srgbClr val="000000"/>
                          </a:solidFill>
                          <a:latin typeface="Arial"/>
                        </a:rPr>
                        <a:t>Deák</a:t>
                      </a:r>
                      <a:endParaRPr lang="cs-CZ" sz="1200" b="1" i="0" u="none" strike="noStrike" dirty="0">
                        <a:solidFill>
                          <a:srgbClr val="000000"/>
                        </a:solidFill>
                        <a:latin typeface="Arial"/>
                      </a:endParaRP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8</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CCFFFF"/>
                    </a:solidFill>
                  </a:tcPr>
                </a:tc>
              </a:tr>
              <a:tr h="184860">
                <a:tc>
                  <a:txBody>
                    <a:bodyPr/>
                    <a:lstStyle/>
                    <a:p>
                      <a:pPr algn="ctr" fontAlgn="ctr"/>
                      <a:r>
                        <a:rPr lang="cs-CZ" sz="1200" b="1" i="0" u="none" strike="noStrike">
                          <a:solidFill>
                            <a:srgbClr val="000000"/>
                          </a:solidFill>
                          <a:latin typeface="Calibri"/>
                        </a:rPr>
                        <a:t>7</a:t>
                      </a:r>
                    </a:p>
                  </a:txBody>
                  <a:tcPr marL="7703" marR="7703" marT="7703" marB="0" anchor="ctr">
                    <a:lnL>
                      <a:noFill/>
                    </a:lnL>
                    <a:lnR>
                      <a:noFill/>
                    </a:lnR>
                    <a:lnT>
                      <a:noFill/>
                    </a:lnT>
                    <a:lnB>
                      <a:noFill/>
                    </a:lnB>
                    <a:solidFill>
                      <a:srgbClr val="FFFF00"/>
                    </a:solidFill>
                  </a:tcPr>
                </a:tc>
                <a:tc>
                  <a:txBody>
                    <a:bodyPr/>
                    <a:lstStyle/>
                    <a:p>
                      <a:pPr algn="l" fontAlgn="ctr"/>
                      <a:r>
                        <a:rPr lang="cs-CZ" sz="1200" b="1" i="0" u="none" strike="noStrike" dirty="0">
                          <a:solidFill>
                            <a:srgbClr val="000000"/>
                          </a:solidFill>
                          <a:latin typeface="Arial"/>
                        </a:rPr>
                        <a:t>Matěj Svoboda</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8</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0</a:t>
                      </a:r>
                    </a:p>
                  </a:txBody>
                  <a:tcPr marL="7703" marR="7703" marT="7703" marB="0" anchor="ctr">
                    <a:lnL>
                      <a:noFill/>
                    </a:lnL>
                    <a:lnR>
                      <a:noFill/>
                    </a:lnR>
                    <a:lnT>
                      <a:noFill/>
                    </a:lnT>
                    <a:lnB>
                      <a:noFill/>
                    </a:lnB>
                    <a:solidFill>
                      <a:srgbClr val="FFFF00"/>
                    </a:solidFill>
                  </a:tcPr>
                </a:tc>
              </a:tr>
              <a:tr h="184860">
                <a:tc>
                  <a:txBody>
                    <a:bodyPr/>
                    <a:lstStyle/>
                    <a:p>
                      <a:pPr algn="ctr" fontAlgn="ctr"/>
                      <a:r>
                        <a:rPr lang="cs-CZ" sz="1200" b="1" i="0" u="none" strike="noStrike">
                          <a:solidFill>
                            <a:srgbClr val="000000"/>
                          </a:solidFill>
                          <a:latin typeface="Calibri"/>
                        </a:rPr>
                        <a:t>8</a:t>
                      </a:r>
                    </a:p>
                  </a:txBody>
                  <a:tcPr marL="7703" marR="7703" marT="7703"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Arial"/>
                        </a:rPr>
                        <a:t>Josef </a:t>
                      </a:r>
                      <a:r>
                        <a:rPr lang="cs-CZ" sz="1200" b="1" i="0" u="none" strike="noStrike" dirty="0" err="1">
                          <a:solidFill>
                            <a:srgbClr val="000000"/>
                          </a:solidFill>
                          <a:latin typeface="Arial"/>
                        </a:rPr>
                        <a:t>Chaloupecký</a:t>
                      </a:r>
                      <a:endParaRPr lang="cs-CZ" sz="1200" b="1" i="0" u="none" strike="noStrike" dirty="0">
                        <a:solidFill>
                          <a:srgbClr val="000000"/>
                        </a:solidFill>
                        <a:latin typeface="Arial"/>
                      </a:endParaRP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5</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CCFFFF"/>
                    </a:solidFill>
                  </a:tcPr>
                </a:tc>
              </a:tr>
              <a:tr h="184860">
                <a:tc>
                  <a:txBody>
                    <a:bodyPr/>
                    <a:lstStyle/>
                    <a:p>
                      <a:pPr algn="ctr" fontAlgn="ctr"/>
                      <a:r>
                        <a:rPr lang="cs-CZ" sz="1200" b="1" i="0" u="none" strike="noStrike">
                          <a:solidFill>
                            <a:srgbClr val="000000"/>
                          </a:solidFill>
                          <a:latin typeface="Calibri"/>
                        </a:rPr>
                        <a:t>9</a:t>
                      </a:r>
                    </a:p>
                  </a:txBody>
                  <a:tcPr marL="7703" marR="7703" marT="7703" marB="0" anchor="ctr">
                    <a:lnL>
                      <a:noFill/>
                    </a:lnL>
                    <a:lnR>
                      <a:noFill/>
                    </a:lnR>
                    <a:lnT>
                      <a:noFill/>
                    </a:lnT>
                    <a:lnB>
                      <a:noFill/>
                    </a:lnB>
                    <a:solidFill>
                      <a:srgbClr val="FFFF00"/>
                    </a:solidFill>
                  </a:tcPr>
                </a:tc>
                <a:tc>
                  <a:txBody>
                    <a:bodyPr/>
                    <a:lstStyle/>
                    <a:p>
                      <a:pPr algn="l" fontAlgn="ctr"/>
                      <a:r>
                        <a:rPr lang="cs-CZ" sz="1200" b="1" i="0" u="none" strike="noStrike">
                          <a:solidFill>
                            <a:srgbClr val="000000"/>
                          </a:solidFill>
                          <a:latin typeface="Arial"/>
                        </a:rPr>
                        <a:t>Ladislav Ladič</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2</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0</a:t>
                      </a:r>
                    </a:p>
                  </a:txBody>
                  <a:tcPr marL="7703" marR="7703" marT="7703" marB="0" anchor="ctr">
                    <a:lnL>
                      <a:noFill/>
                    </a:lnL>
                    <a:lnR>
                      <a:noFill/>
                    </a:lnR>
                    <a:lnT>
                      <a:noFill/>
                    </a:lnT>
                    <a:lnB>
                      <a:noFill/>
                    </a:lnB>
                    <a:solidFill>
                      <a:srgbClr val="FFFF00"/>
                    </a:solidFill>
                  </a:tcPr>
                </a:tc>
              </a:tr>
              <a:tr h="184860">
                <a:tc>
                  <a:txBody>
                    <a:bodyPr/>
                    <a:lstStyle/>
                    <a:p>
                      <a:pPr algn="ctr" fontAlgn="ctr"/>
                      <a:r>
                        <a:rPr lang="cs-CZ" sz="1200" b="1" i="0" u="none" strike="noStrike">
                          <a:solidFill>
                            <a:srgbClr val="000000"/>
                          </a:solidFill>
                          <a:latin typeface="Calibri"/>
                        </a:rPr>
                        <a:t>10</a:t>
                      </a:r>
                    </a:p>
                  </a:txBody>
                  <a:tcPr marL="7703" marR="7703" marT="7703"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Filip Podhorský</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2</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1</a:t>
                      </a:r>
                    </a:p>
                  </a:txBody>
                  <a:tcPr marL="7703" marR="7703" marT="7703" marB="0" anchor="ctr">
                    <a:lnL>
                      <a:noFill/>
                    </a:lnL>
                    <a:lnR>
                      <a:noFill/>
                    </a:lnR>
                    <a:lnT>
                      <a:noFill/>
                    </a:lnT>
                    <a:lnB>
                      <a:noFill/>
                    </a:lnB>
                    <a:solidFill>
                      <a:srgbClr val="CCFFFF"/>
                    </a:solidFill>
                  </a:tcPr>
                </a:tc>
              </a:tr>
              <a:tr h="184860">
                <a:tc>
                  <a:txBody>
                    <a:bodyPr/>
                    <a:lstStyle/>
                    <a:p>
                      <a:pPr algn="ctr" fontAlgn="ctr"/>
                      <a:r>
                        <a:rPr lang="cs-CZ" sz="1200" b="1" i="0" u="none" strike="noStrike">
                          <a:solidFill>
                            <a:srgbClr val="000000"/>
                          </a:solidFill>
                          <a:latin typeface="Calibri"/>
                        </a:rPr>
                        <a:t>11</a:t>
                      </a:r>
                    </a:p>
                  </a:txBody>
                  <a:tcPr marL="7703" marR="7703" marT="7703" marB="0" anchor="ctr">
                    <a:lnL>
                      <a:noFill/>
                    </a:lnL>
                    <a:lnR>
                      <a:noFill/>
                    </a:lnR>
                    <a:lnT>
                      <a:noFill/>
                    </a:lnT>
                    <a:lnB>
                      <a:noFill/>
                    </a:lnB>
                    <a:solidFill>
                      <a:srgbClr val="FFFF00"/>
                    </a:solidFill>
                  </a:tcPr>
                </a:tc>
                <a:tc>
                  <a:txBody>
                    <a:bodyPr/>
                    <a:lstStyle/>
                    <a:p>
                      <a:pPr algn="l" fontAlgn="ctr"/>
                      <a:r>
                        <a:rPr lang="cs-CZ" sz="1200" b="1" i="0" u="none" strike="noStrike">
                          <a:solidFill>
                            <a:srgbClr val="000000"/>
                          </a:solidFill>
                          <a:latin typeface="Arial"/>
                        </a:rPr>
                        <a:t>Lukáš Jakl</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9</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1</a:t>
                      </a:r>
                    </a:p>
                  </a:txBody>
                  <a:tcPr marL="7703" marR="7703" marT="7703" marB="0" anchor="ctr">
                    <a:lnL>
                      <a:noFill/>
                    </a:lnL>
                    <a:lnR>
                      <a:noFill/>
                    </a:lnR>
                    <a:lnT>
                      <a:noFill/>
                    </a:lnT>
                    <a:lnB>
                      <a:noFill/>
                    </a:lnB>
                    <a:solidFill>
                      <a:srgbClr val="FFFF00"/>
                    </a:solidFill>
                  </a:tcPr>
                </a:tc>
              </a:tr>
              <a:tr h="184860">
                <a:tc>
                  <a:txBody>
                    <a:bodyPr/>
                    <a:lstStyle/>
                    <a:p>
                      <a:pPr algn="ctr" fontAlgn="ctr"/>
                      <a:r>
                        <a:rPr lang="cs-CZ" sz="1200" b="1" i="0" u="none" strike="noStrike">
                          <a:solidFill>
                            <a:srgbClr val="000000"/>
                          </a:solidFill>
                          <a:latin typeface="Calibri"/>
                        </a:rPr>
                        <a:t>12</a:t>
                      </a:r>
                    </a:p>
                  </a:txBody>
                  <a:tcPr marL="7703" marR="7703" marT="7703"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René Moučka</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9</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0</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a:t>
                      </a:r>
                    </a:p>
                  </a:txBody>
                  <a:tcPr marL="7703" marR="7703" marT="7703" marB="0" anchor="ctr">
                    <a:lnL>
                      <a:noFill/>
                    </a:lnL>
                    <a:lnR>
                      <a:noFill/>
                    </a:lnR>
                    <a:lnT>
                      <a:noFill/>
                    </a:lnT>
                    <a:lnB>
                      <a:noFill/>
                    </a:lnB>
                    <a:solidFill>
                      <a:srgbClr val="CCFFFF"/>
                    </a:solidFill>
                  </a:tcPr>
                </a:tc>
              </a:tr>
              <a:tr h="184860">
                <a:tc>
                  <a:txBody>
                    <a:bodyPr/>
                    <a:lstStyle/>
                    <a:p>
                      <a:pPr algn="ctr" fontAlgn="ctr"/>
                      <a:r>
                        <a:rPr lang="cs-CZ" sz="1200" b="1" i="0" u="none" strike="noStrike">
                          <a:solidFill>
                            <a:srgbClr val="000000"/>
                          </a:solidFill>
                          <a:latin typeface="Calibri"/>
                        </a:rPr>
                        <a:t>13</a:t>
                      </a:r>
                    </a:p>
                  </a:txBody>
                  <a:tcPr marL="7703" marR="7703" marT="7703" marB="0" anchor="ctr">
                    <a:lnL>
                      <a:noFill/>
                    </a:lnL>
                    <a:lnR>
                      <a:noFill/>
                    </a:lnR>
                    <a:lnT>
                      <a:noFill/>
                    </a:lnT>
                    <a:lnB>
                      <a:noFill/>
                    </a:lnB>
                    <a:solidFill>
                      <a:srgbClr val="FFFF00"/>
                    </a:solidFill>
                  </a:tcPr>
                </a:tc>
                <a:tc>
                  <a:txBody>
                    <a:bodyPr/>
                    <a:lstStyle/>
                    <a:p>
                      <a:pPr algn="l" fontAlgn="ctr"/>
                      <a:r>
                        <a:rPr lang="cs-CZ" sz="1200" b="1" i="0" u="none" strike="noStrike">
                          <a:solidFill>
                            <a:srgbClr val="000000"/>
                          </a:solidFill>
                          <a:latin typeface="Arial"/>
                        </a:rPr>
                        <a:t>Šimon Vála</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8</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FFFF00"/>
                    </a:solidFill>
                  </a:tcPr>
                </a:tc>
              </a:tr>
              <a:tr h="184860">
                <a:tc>
                  <a:txBody>
                    <a:bodyPr/>
                    <a:lstStyle/>
                    <a:p>
                      <a:pPr algn="ctr" fontAlgn="ctr"/>
                      <a:r>
                        <a:rPr lang="cs-CZ" sz="1200" b="1" i="0" u="none" strike="noStrike">
                          <a:solidFill>
                            <a:srgbClr val="000000"/>
                          </a:solidFill>
                          <a:latin typeface="Calibri"/>
                        </a:rPr>
                        <a:t>14</a:t>
                      </a:r>
                    </a:p>
                  </a:txBody>
                  <a:tcPr marL="7703" marR="7703" marT="7703"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Petr Fulín</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7</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CCFFFF"/>
                    </a:solidFill>
                  </a:tcPr>
                </a:tc>
              </a:tr>
              <a:tr h="184860">
                <a:tc>
                  <a:txBody>
                    <a:bodyPr/>
                    <a:lstStyle/>
                    <a:p>
                      <a:pPr algn="ctr" fontAlgn="ctr"/>
                      <a:r>
                        <a:rPr lang="cs-CZ" sz="1200" b="1" i="0" u="none" strike="noStrike">
                          <a:solidFill>
                            <a:srgbClr val="000000"/>
                          </a:solidFill>
                          <a:latin typeface="Calibri"/>
                        </a:rPr>
                        <a:t>15</a:t>
                      </a:r>
                    </a:p>
                  </a:txBody>
                  <a:tcPr marL="7703" marR="7703" marT="7703" marB="0" anchor="ctr">
                    <a:lnL>
                      <a:noFill/>
                    </a:lnL>
                    <a:lnR>
                      <a:noFill/>
                    </a:lnR>
                    <a:lnT>
                      <a:noFill/>
                    </a:lnT>
                    <a:lnB>
                      <a:noFill/>
                    </a:lnB>
                    <a:solidFill>
                      <a:srgbClr val="FFFF00"/>
                    </a:solidFill>
                  </a:tcPr>
                </a:tc>
                <a:tc>
                  <a:txBody>
                    <a:bodyPr/>
                    <a:lstStyle/>
                    <a:p>
                      <a:pPr algn="l" fontAlgn="ctr"/>
                      <a:r>
                        <a:rPr lang="cs-CZ" sz="1200" b="1" i="0" u="none" strike="noStrike">
                          <a:solidFill>
                            <a:srgbClr val="000000"/>
                          </a:solidFill>
                          <a:latin typeface="Arial"/>
                        </a:rPr>
                        <a:t>Roman Judytka</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5</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0</a:t>
                      </a:r>
                    </a:p>
                  </a:txBody>
                  <a:tcPr marL="7703" marR="7703" marT="7703" marB="0" anchor="ctr">
                    <a:lnL>
                      <a:noFill/>
                    </a:lnL>
                    <a:lnR>
                      <a:noFill/>
                    </a:lnR>
                    <a:lnT>
                      <a:noFill/>
                    </a:lnT>
                    <a:lnB>
                      <a:noFill/>
                    </a:lnB>
                    <a:solidFill>
                      <a:srgbClr val="FFFF00"/>
                    </a:solidFill>
                  </a:tcPr>
                </a:tc>
              </a:tr>
              <a:tr h="184860">
                <a:tc>
                  <a:txBody>
                    <a:bodyPr/>
                    <a:lstStyle/>
                    <a:p>
                      <a:pPr algn="ctr" fontAlgn="ctr"/>
                      <a:r>
                        <a:rPr lang="cs-CZ" sz="1200" b="1" i="0" u="none" strike="noStrike">
                          <a:solidFill>
                            <a:srgbClr val="000000"/>
                          </a:solidFill>
                          <a:latin typeface="Calibri"/>
                        </a:rPr>
                        <a:t>16</a:t>
                      </a:r>
                    </a:p>
                  </a:txBody>
                  <a:tcPr marL="7703" marR="7703" marT="7703"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Miroslav Horváth</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5</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CCFFFF"/>
                    </a:solidFill>
                  </a:tcPr>
                </a:tc>
              </a:tr>
              <a:tr h="243897">
                <a:tc>
                  <a:txBody>
                    <a:bodyPr/>
                    <a:lstStyle/>
                    <a:p>
                      <a:pPr algn="ctr" fontAlgn="ctr"/>
                      <a:r>
                        <a:rPr lang="cs-CZ" sz="1200" b="1" i="0" u="none" strike="noStrike">
                          <a:solidFill>
                            <a:srgbClr val="000000"/>
                          </a:solidFill>
                          <a:latin typeface="Calibri"/>
                        </a:rPr>
                        <a:t>17</a:t>
                      </a:r>
                    </a:p>
                  </a:txBody>
                  <a:tcPr marL="7703" marR="7703" marT="7703" marB="0" anchor="ctr">
                    <a:lnL>
                      <a:noFill/>
                    </a:lnL>
                    <a:lnR>
                      <a:noFill/>
                    </a:lnR>
                    <a:lnT>
                      <a:noFill/>
                    </a:lnT>
                    <a:lnB>
                      <a:noFill/>
                    </a:lnB>
                    <a:solidFill>
                      <a:srgbClr val="FFFF00"/>
                    </a:solidFill>
                  </a:tcPr>
                </a:tc>
                <a:tc>
                  <a:txBody>
                    <a:bodyPr/>
                    <a:lstStyle/>
                    <a:p>
                      <a:pPr algn="l" fontAlgn="ctr"/>
                      <a:r>
                        <a:rPr lang="cs-CZ" sz="1200" b="1" i="0" u="none" strike="noStrike">
                          <a:solidFill>
                            <a:srgbClr val="000000"/>
                          </a:solidFill>
                          <a:latin typeface="Arial"/>
                        </a:rPr>
                        <a:t>Aleš Štekr</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FFFF00"/>
                    </a:solidFill>
                  </a:tcPr>
                </a:tc>
              </a:tr>
              <a:tr h="184860">
                <a:tc>
                  <a:txBody>
                    <a:bodyPr/>
                    <a:lstStyle/>
                    <a:p>
                      <a:pPr algn="ctr" fontAlgn="ctr"/>
                      <a:r>
                        <a:rPr lang="cs-CZ" sz="1200" b="1" i="0" u="none" strike="noStrike">
                          <a:solidFill>
                            <a:srgbClr val="000000"/>
                          </a:solidFill>
                          <a:latin typeface="Calibri"/>
                        </a:rPr>
                        <a:t>18</a:t>
                      </a:r>
                    </a:p>
                  </a:txBody>
                  <a:tcPr marL="7703" marR="7703" marT="7703"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Martin Nedomlel</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0</a:t>
                      </a:r>
                    </a:p>
                  </a:txBody>
                  <a:tcPr marL="7703" marR="7703" marT="7703" marB="0" anchor="ctr">
                    <a:lnL>
                      <a:noFill/>
                    </a:lnL>
                    <a:lnR>
                      <a:noFill/>
                    </a:lnR>
                    <a:lnT>
                      <a:noFill/>
                    </a:lnT>
                    <a:lnB>
                      <a:noFill/>
                    </a:lnB>
                    <a:solidFill>
                      <a:srgbClr val="CCFFFF"/>
                    </a:solidFill>
                  </a:tcPr>
                </a:tc>
              </a:tr>
              <a:tr h="184860">
                <a:tc>
                  <a:txBody>
                    <a:bodyPr/>
                    <a:lstStyle/>
                    <a:p>
                      <a:pPr algn="ctr" fontAlgn="ctr"/>
                      <a:r>
                        <a:rPr lang="cs-CZ" sz="1200" b="1" i="0" u="none" strike="noStrike">
                          <a:solidFill>
                            <a:srgbClr val="000000"/>
                          </a:solidFill>
                          <a:latin typeface="Calibri"/>
                        </a:rPr>
                        <a:t>19</a:t>
                      </a:r>
                    </a:p>
                  </a:txBody>
                  <a:tcPr marL="7703" marR="7703" marT="7703" marB="0" anchor="ctr">
                    <a:lnL>
                      <a:noFill/>
                    </a:lnL>
                    <a:lnR>
                      <a:noFill/>
                    </a:lnR>
                    <a:lnT>
                      <a:noFill/>
                    </a:lnT>
                    <a:lnB>
                      <a:noFill/>
                    </a:lnB>
                    <a:solidFill>
                      <a:srgbClr val="FFFF00"/>
                    </a:solidFill>
                  </a:tcPr>
                </a:tc>
                <a:tc>
                  <a:txBody>
                    <a:bodyPr/>
                    <a:lstStyle/>
                    <a:p>
                      <a:pPr algn="l" fontAlgn="ctr"/>
                      <a:r>
                        <a:rPr lang="cs-CZ" sz="1200" b="1" i="0" u="none" strike="noStrike">
                          <a:solidFill>
                            <a:srgbClr val="000000"/>
                          </a:solidFill>
                          <a:latin typeface="Arial"/>
                        </a:rPr>
                        <a:t>Tomáš Neméth</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0</a:t>
                      </a:r>
                    </a:p>
                  </a:txBody>
                  <a:tcPr marL="7703" marR="7703" marT="7703" marB="0" anchor="ctr">
                    <a:lnL>
                      <a:noFill/>
                    </a:lnL>
                    <a:lnR>
                      <a:noFill/>
                    </a:lnR>
                    <a:lnT>
                      <a:noFill/>
                    </a:lnT>
                    <a:lnB>
                      <a:noFill/>
                    </a:lnB>
                    <a:solidFill>
                      <a:srgbClr val="FFFF00"/>
                    </a:solidFill>
                  </a:tcPr>
                </a:tc>
              </a:tr>
              <a:tr h="184860">
                <a:tc>
                  <a:txBody>
                    <a:bodyPr/>
                    <a:lstStyle/>
                    <a:p>
                      <a:pPr algn="ctr" fontAlgn="ctr"/>
                      <a:r>
                        <a:rPr lang="cs-CZ" sz="1200" b="1" i="0" u="none" strike="noStrike">
                          <a:solidFill>
                            <a:srgbClr val="000000"/>
                          </a:solidFill>
                          <a:latin typeface="Calibri"/>
                        </a:rPr>
                        <a:t>20</a:t>
                      </a:r>
                    </a:p>
                  </a:txBody>
                  <a:tcPr marL="7703" marR="7703" marT="7703"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Tomáš Dopater</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0</a:t>
                      </a:r>
                    </a:p>
                  </a:txBody>
                  <a:tcPr marL="7703" marR="7703" marT="7703" marB="0" anchor="ctr">
                    <a:lnL>
                      <a:noFill/>
                    </a:lnL>
                    <a:lnR>
                      <a:noFill/>
                    </a:lnR>
                    <a:lnT>
                      <a:noFill/>
                    </a:lnT>
                    <a:lnB>
                      <a:noFill/>
                    </a:lnB>
                    <a:solidFill>
                      <a:srgbClr val="CCFFFF"/>
                    </a:solidFill>
                  </a:tcPr>
                </a:tc>
              </a:tr>
              <a:tr h="184860">
                <a:tc>
                  <a:txBody>
                    <a:bodyPr/>
                    <a:lstStyle/>
                    <a:p>
                      <a:pPr algn="ctr" fontAlgn="ctr"/>
                      <a:r>
                        <a:rPr lang="cs-CZ" sz="1200" b="1" i="0" u="none" strike="noStrike">
                          <a:solidFill>
                            <a:srgbClr val="000000"/>
                          </a:solidFill>
                          <a:latin typeface="Calibri"/>
                        </a:rPr>
                        <a:t>21</a:t>
                      </a:r>
                    </a:p>
                  </a:txBody>
                  <a:tcPr marL="7703" marR="7703" marT="7703" marB="0" anchor="ctr">
                    <a:lnL>
                      <a:noFill/>
                    </a:lnL>
                    <a:lnR>
                      <a:noFill/>
                    </a:lnR>
                    <a:lnT>
                      <a:noFill/>
                    </a:lnT>
                    <a:lnB>
                      <a:noFill/>
                    </a:lnB>
                    <a:solidFill>
                      <a:srgbClr val="FFFF00"/>
                    </a:solidFill>
                  </a:tcPr>
                </a:tc>
                <a:tc>
                  <a:txBody>
                    <a:bodyPr/>
                    <a:lstStyle/>
                    <a:p>
                      <a:pPr algn="l" fontAlgn="ctr"/>
                      <a:r>
                        <a:rPr lang="cs-CZ" sz="1200" b="1" i="0" u="none" strike="noStrike">
                          <a:solidFill>
                            <a:srgbClr val="000000"/>
                          </a:solidFill>
                          <a:latin typeface="Arial"/>
                        </a:rPr>
                        <a:t>Václav Podhorský</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1</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latin typeface="Arial"/>
                        </a:rPr>
                        <a:t>0</a:t>
                      </a:r>
                    </a:p>
                  </a:txBody>
                  <a:tcPr marL="7703" marR="7703" marT="7703" marB="0" anchor="ctr">
                    <a:lnL>
                      <a:noFill/>
                    </a:lnL>
                    <a:lnR>
                      <a:noFill/>
                    </a:lnR>
                    <a:lnT>
                      <a:noFill/>
                    </a:lnT>
                    <a:lnB>
                      <a:noFill/>
                    </a:lnB>
                    <a:solidFill>
                      <a:srgbClr val="FFFF00"/>
                    </a:solidFill>
                  </a:tcPr>
                </a:tc>
              </a:tr>
              <a:tr h="184860">
                <a:tc>
                  <a:txBody>
                    <a:bodyPr/>
                    <a:lstStyle/>
                    <a:p>
                      <a:pPr algn="ctr" fontAlgn="ctr"/>
                      <a:r>
                        <a:rPr lang="cs-CZ" sz="1200" b="1" i="0" u="none" strike="noStrike">
                          <a:solidFill>
                            <a:srgbClr val="000000"/>
                          </a:solidFill>
                          <a:latin typeface="Calibri"/>
                        </a:rPr>
                        <a:t>22</a:t>
                      </a:r>
                    </a:p>
                  </a:txBody>
                  <a:tcPr marL="7703" marR="7703" marT="7703"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Jakub Pilař</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1</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7703" marR="7703" marT="7703"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Arial"/>
                        </a:rPr>
                        <a:t>0</a:t>
                      </a:r>
                    </a:p>
                  </a:txBody>
                  <a:tcPr marL="7703" marR="7703" marT="7703" marB="0" anchor="ctr">
                    <a:lnL>
                      <a:noFill/>
                    </a:lnL>
                    <a:lnR>
                      <a:noFill/>
                    </a:lnR>
                    <a:lnT>
                      <a:noFill/>
                    </a:lnT>
                    <a:lnB>
                      <a:noFill/>
                    </a:lnB>
                    <a:solidFill>
                      <a:srgbClr val="CCFFFF"/>
                    </a:solidFill>
                  </a:tcPr>
                </a:tc>
              </a:tr>
            </a:tbl>
          </a:graphicData>
        </a:graphic>
      </p:graphicFrame>
      <p:sp>
        <p:nvSpPr>
          <p:cNvPr id="16" name="TextovéPole 15"/>
          <p:cNvSpPr txBox="1"/>
          <p:nvPr/>
        </p:nvSpPr>
        <p:spPr>
          <a:xfrm>
            <a:off x="71984" y="91108"/>
            <a:ext cx="4536504" cy="1446550"/>
          </a:xfrm>
          <a:prstGeom prst="rect">
            <a:avLst/>
          </a:prstGeom>
          <a:blipFill>
            <a:blip r:embed="rId6" cstate="print"/>
            <a:stretch>
              <a:fillRect/>
            </a:stretch>
          </a:blipFill>
          <a:ln w="53975" cmpd="sng">
            <a:solidFill>
              <a:schemeClr val="accent6">
                <a:lumMod val="75000"/>
              </a:schemeClr>
            </a:solidFill>
          </a:ln>
        </p:spPr>
        <p:txBody>
          <a:bodyPr wrap="square" rtlCol="0">
            <a:spAutoFit/>
          </a:bodyPr>
          <a:lstStyle/>
          <a:p>
            <a:pPr algn="ctr"/>
            <a:r>
              <a:rPr lang="cs-CZ" sz="2200" dirty="0" smtClean="0">
                <a:solidFill>
                  <a:srgbClr val="D60093"/>
                </a:solidFill>
                <a:effectLst>
                  <a:outerShdw blurRad="38100" dist="38100" dir="2700000" algn="tl">
                    <a:srgbClr val="000000">
                      <a:alpha val="43137"/>
                    </a:srgbClr>
                  </a:outerShdw>
                </a:effectLst>
                <a:latin typeface="Calisto MT" pitchFamily="18" charset="0"/>
              </a:rPr>
              <a:t>Hráčská statistika dorostu. Kdo všechno na podzim nastoupil, kdo dal nejvíce a branek  kdo viděl žlutou kartu.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31</a:t>
            </a:r>
          </a:p>
        </p:txBody>
      </p:sp>
      <p:sp>
        <p:nvSpPr>
          <p:cNvPr id="12" name="TextovéPole 11"/>
          <p:cNvSpPr txBox="1"/>
          <p:nvPr/>
        </p:nvSpPr>
        <p:spPr>
          <a:xfrm>
            <a:off x="1440136"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pic>
        <p:nvPicPr>
          <p:cNvPr id="8" name="Picture 2"/>
          <p:cNvPicPr>
            <a:picLocks noChangeAspect="1" noChangeArrowheads="1"/>
          </p:cNvPicPr>
          <p:nvPr/>
        </p:nvPicPr>
        <p:blipFill>
          <a:blip r:embed="rId3" cstate="print"/>
          <a:srcRect/>
          <a:stretch>
            <a:fillRect/>
          </a:stretch>
        </p:blipFill>
        <p:spPr bwMode="auto">
          <a:xfrm>
            <a:off x="143992" y="955516"/>
            <a:ext cx="4471829" cy="2808000"/>
          </a:xfrm>
          <a:prstGeom prst="rect">
            <a:avLst/>
          </a:prstGeom>
          <a:noFill/>
          <a:ln w="44450">
            <a:solidFill>
              <a:schemeClr val="bg1">
                <a:lumMod val="75000"/>
              </a:schemeClr>
            </a:solid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143992" y="3907868"/>
            <a:ext cx="4470437" cy="3024000"/>
          </a:xfrm>
          <a:prstGeom prst="rect">
            <a:avLst/>
          </a:prstGeom>
          <a:noFill/>
          <a:ln w="44450">
            <a:solidFill>
              <a:schemeClr val="bg1">
                <a:lumMod val="65000"/>
              </a:schemeClr>
            </a:solidFill>
            <a:miter lim="800000"/>
            <a:headEnd/>
            <a:tailEnd/>
          </a:ln>
        </p:spPr>
      </p:pic>
      <p:sp>
        <p:nvSpPr>
          <p:cNvPr id="11" name="TextovéPole 10"/>
          <p:cNvSpPr txBox="1"/>
          <p:nvPr/>
        </p:nvSpPr>
        <p:spPr>
          <a:xfrm>
            <a:off x="71984" y="19100"/>
            <a:ext cx="4536504" cy="830997"/>
          </a:xfrm>
          <a:prstGeom prst="rect">
            <a:avLst/>
          </a:prstGeom>
          <a:solidFill>
            <a:srgbClr val="FFFF00"/>
          </a:solidFill>
          <a:ln w="34925">
            <a:solidFill>
              <a:schemeClr val="accent6">
                <a:lumMod val="75000"/>
              </a:schemeClr>
            </a:solidFill>
            <a:prstDash val="sysDot"/>
          </a:ln>
        </p:spPr>
        <p:txBody>
          <a:bodyPr wrap="square" rtlCol="0">
            <a:spAutoFit/>
          </a:bodyPr>
          <a:lstStyle/>
          <a:p>
            <a:pPr algn="ctr"/>
            <a:r>
              <a:rPr lang="cs-CZ" sz="1600" dirty="0" smtClean="0">
                <a:latin typeface="Cambria Math" pitchFamily="18" charset="0"/>
                <a:ea typeface="Cambria Math" pitchFamily="18" charset="0"/>
              </a:rPr>
              <a:t>SK </a:t>
            </a:r>
            <a:r>
              <a:rPr lang="cs-CZ" sz="1600" dirty="0" err="1" smtClean="0">
                <a:latin typeface="Cambria Math" pitchFamily="18" charset="0"/>
                <a:ea typeface="Cambria Math" pitchFamily="18" charset="0"/>
              </a:rPr>
              <a:t>Štětí</a:t>
            </a:r>
            <a:r>
              <a:rPr lang="cs-CZ" sz="1600" dirty="0" smtClean="0">
                <a:latin typeface="Cambria Math" pitchFamily="18" charset="0"/>
                <a:ea typeface="Cambria Math" pitchFamily="18" charset="0"/>
              </a:rPr>
              <a:t> – Mostecký fotbalový klub 5.11.2016</a:t>
            </a:r>
          </a:p>
          <a:p>
            <a:pPr algn="ctr"/>
            <a:r>
              <a:rPr lang="cs-CZ" sz="1600" dirty="0" smtClean="0">
                <a:latin typeface="Cambria Math" pitchFamily="18" charset="0"/>
                <a:ea typeface="Cambria Math" pitchFamily="18" charset="0"/>
              </a:rPr>
              <a:t>Dole s 12 hráč </a:t>
            </a:r>
            <a:r>
              <a:rPr lang="cs-CZ" sz="1600" dirty="0" err="1" smtClean="0">
                <a:latin typeface="Cambria Math" pitchFamily="18" charset="0"/>
                <a:ea typeface="Cambria Math" pitchFamily="18" charset="0"/>
              </a:rPr>
              <a:t>Štětí</a:t>
            </a:r>
            <a:r>
              <a:rPr lang="cs-CZ" sz="1600" dirty="0" smtClean="0">
                <a:latin typeface="Cambria Math" pitchFamily="18" charset="0"/>
                <a:ea typeface="Cambria Math" pitchFamily="18" charset="0"/>
              </a:rPr>
              <a:t> Slavoj Tichý, sleduje ho Radek Hrdý</a:t>
            </a:r>
          </a:p>
        </p:txBody>
      </p:sp>
      <p:sp>
        <p:nvSpPr>
          <p:cNvPr id="14" name="TextovéPole 13"/>
          <p:cNvSpPr txBox="1"/>
          <p:nvPr/>
        </p:nvSpPr>
        <p:spPr>
          <a:xfrm>
            <a:off x="5328568" y="91108"/>
            <a:ext cx="4752528" cy="830997"/>
          </a:xfrm>
          <a:prstGeom prst="rect">
            <a:avLst/>
          </a:prstGeom>
          <a:blipFill>
            <a:blip r:embed="rId5" cstate="print"/>
            <a:stretch>
              <a:fillRect/>
            </a:stretch>
          </a:blipFill>
          <a:ln w="53975">
            <a:solidFill>
              <a:srgbClr val="9F0F2E"/>
            </a:solidFill>
          </a:ln>
        </p:spPr>
        <p:txBody>
          <a:bodyPr wrap="square" rtlCol="0">
            <a:spAutoFit/>
          </a:bodyPr>
          <a:lstStyle/>
          <a:p>
            <a:pPr algn="ctr"/>
            <a:r>
              <a:rPr lang="cs-CZ" sz="2400" dirty="0" smtClean="0">
                <a:latin typeface="Arial Black" pitchFamily="34" charset="0"/>
              </a:rPr>
              <a:t>Přečtěte si podzimní výsledky dorostu</a:t>
            </a:r>
            <a:endParaRPr lang="cs-CZ" sz="2000" dirty="0" smtClean="0">
              <a:latin typeface="Arial Black" pitchFamily="34" charset="0"/>
            </a:endParaRPr>
          </a:p>
        </p:txBody>
      </p:sp>
      <p:graphicFrame>
        <p:nvGraphicFramePr>
          <p:cNvPr id="15" name="Tabulka 14"/>
          <p:cNvGraphicFramePr>
            <a:graphicFrameLocks noGrp="1"/>
          </p:cNvGraphicFramePr>
          <p:nvPr/>
        </p:nvGraphicFramePr>
        <p:xfrm>
          <a:off x="5328568" y="1099220"/>
          <a:ext cx="4752526" cy="5544613"/>
        </p:xfrm>
        <a:graphic>
          <a:graphicData uri="http://schemas.openxmlformats.org/drawingml/2006/table">
            <a:tbl>
              <a:tblPr/>
              <a:tblGrid>
                <a:gridCol w="593678"/>
                <a:gridCol w="630456"/>
                <a:gridCol w="977425"/>
                <a:gridCol w="1066767"/>
                <a:gridCol w="630785"/>
                <a:gridCol w="853415"/>
              </a:tblGrid>
              <a:tr h="393609">
                <a:tc gridSpan="6">
                  <a:txBody>
                    <a:bodyPr/>
                    <a:lstStyle/>
                    <a:p>
                      <a:pPr algn="ctr" fontAlgn="ctr"/>
                      <a:r>
                        <a:rPr lang="pl-PL" sz="1400" b="1" i="0" u="none" strike="noStrike" dirty="0">
                          <a:solidFill>
                            <a:srgbClr val="000000"/>
                          </a:solidFill>
                          <a:latin typeface="Verdana"/>
                        </a:rPr>
                        <a:t>I.A třída dorostu Podzim  2016 </a:t>
                      </a:r>
                    </a:p>
                  </a:txBody>
                  <a:tcPr marL="8893" marR="8893" marT="8893" marB="0" anchor="ctr">
                    <a:lnL>
                      <a:noFill/>
                    </a:lnL>
                    <a:lnR>
                      <a:noFill/>
                    </a:lnR>
                    <a:lnT>
                      <a:noFill/>
                    </a:lnT>
                    <a:lnB>
                      <a:noFill/>
                    </a:lnB>
                    <a:solidFill>
                      <a:srgbClr val="99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455309">
                <a:tc>
                  <a:txBody>
                    <a:bodyPr/>
                    <a:lstStyle/>
                    <a:p>
                      <a:pPr algn="ctr" fontAlgn="ctr"/>
                      <a:r>
                        <a:rPr lang="cs-CZ" sz="1000" b="1" i="0" u="none" strike="noStrike" dirty="0">
                          <a:solidFill>
                            <a:srgbClr val="000000"/>
                          </a:solidFill>
                          <a:latin typeface="Arial" pitchFamily="34" charset="0"/>
                          <a:cs typeface="Arial" pitchFamily="34" charset="0"/>
                        </a:rPr>
                        <a:t>27.8.2016</a:t>
                      </a:r>
                    </a:p>
                  </a:txBody>
                  <a:tcPr marL="8893" marR="8893" marT="8893"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sobota</a:t>
                      </a: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SK </a:t>
                      </a:r>
                      <a:r>
                        <a:rPr lang="cs-CZ" sz="1050" b="1" i="0" u="none" strike="noStrike" dirty="0" err="1">
                          <a:solidFill>
                            <a:srgbClr val="000000"/>
                          </a:solidFill>
                          <a:latin typeface="Arial" pitchFamily="34" charset="0"/>
                          <a:cs typeface="Arial" pitchFamily="34" charset="0"/>
                        </a:rPr>
                        <a:t>Štětí</a:t>
                      </a:r>
                      <a:endParaRPr lang="cs-CZ" sz="105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volno</a:t>
                      </a: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pitchFamily="34" charset="0"/>
                          <a:cs typeface="Arial" pitchFamily="34" charset="0"/>
                        </a:rPr>
                        <a:t>1</a:t>
                      </a: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pitchFamily="34" charset="0"/>
                          <a:cs typeface="Arial" pitchFamily="34" charset="0"/>
                        </a:rPr>
                        <a:t> </a:t>
                      </a:r>
                    </a:p>
                  </a:txBody>
                  <a:tcPr marL="8893" marR="8893" marT="8893" marB="0" anchor="ctr">
                    <a:lnL>
                      <a:noFill/>
                    </a:lnL>
                    <a:lnR>
                      <a:noFill/>
                    </a:lnR>
                    <a:lnT>
                      <a:noFill/>
                    </a:lnT>
                    <a:lnB>
                      <a:noFill/>
                    </a:lnB>
                    <a:solidFill>
                      <a:srgbClr val="FFFF00"/>
                    </a:solidFill>
                  </a:tcPr>
                </a:tc>
              </a:tr>
              <a:tr h="502844">
                <a:tc>
                  <a:txBody>
                    <a:bodyPr/>
                    <a:lstStyle/>
                    <a:p>
                      <a:pPr algn="ctr" fontAlgn="ctr"/>
                      <a:r>
                        <a:rPr lang="cs-CZ" sz="1000" b="1" i="0" u="none" strike="noStrike" dirty="0">
                          <a:solidFill>
                            <a:srgbClr val="000000"/>
                          </a:solidFill>
                          <a:latin typeface="Arial" pitchFamily="34" charset="0"/>
                          <a:cs typeface="Arial" pitchFamily="34" charset="0"/>
                        </a:rPr>
                        <a:t>4.9.2016</a:t>
                      </a:r>
                    </a:p>
                  </a:txBody>
                  <a:tcPr marL="8893" marR="8893" marT="8893"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neděle</a:t>
                      </a:r>
                    </a:p>
                  </a:txBody>
                  <a:tcPr marL="8893" marR="8893" marT="8893"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pitchFamily="34" charset="0"/>
                          <a:cs typeface="Arial" pitchFamily="34" charset="0"/>
                        </a:rPr>
                        <a:t>SK Velký </a:t>
                      </a:r>
                      <a:r>
                        <a:rPr lang="cs-CZ" sz="1050" b="1" i="0" u="none" strike="noStrike" dirty="0" err="1">
                          <a:solidFill>
                            <a:srgbClr val="000000"/>
                          </a:solidFill>
                          <a:latin typeface="Arial" pitchFamily="34" charset="0"/>
                          <a:cs typeface="Arial" pitchFamily="34" charset="0"/>
                        </a:rPr>
                        <a:t>Šenov</a:t>
                      </a:r>
                      <a:r>
                        <a:rPr lang="cs-CZ" sz="1050" b="1" i="0" u="none" strike="noStrike" dirty="0">
                          <a:solidFill>
                            <a:srgbClr val="000000"/>
                          </a:solidFill>
                          <a:latin typeface="Arial" pitchFamily="34" charset="0"/>
                          <a:cs typeface="Arial" pitchFamily="34" charset="0"/>
                        </a:rPr>
                        <a:t> / </a:t>
                      </a:r>
                      <a:r>
                        <a:rPr lang="cs-CZ" sz="1050" b="1" i="0" u="none" strike="noStrike" dirty="0" err="1">
                          <a:solidFill>
                            <a:srgbClr val="000000"/>
                          </a:solidFill>
                          <a:latin typeface="Arial" pitchFamily="34" charset="0"/>
                          <a:cs typeface="Arial" pitchFamily="34" charset="0"/>
                        </a:rPr>
                        <a:t>Mikulášovice</a:t>
                      </a:r>
                      <a:endParaRPr lang="cs-CZ" sz="105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pitchFamily="34" charset="0"/>
                          <a:cs typeface="Arial" pitchFamily="34" charset="0"/>
                        </a:rPr>
                        <a:t>SK </a:t>
                      </a:r>
                      <a:r>
                        <a:rPr lang="cs-CZ" sz="1050" b="1" i="0" u="none" strike="noStrike" dirty="0" err="1">
                          <a:solidFill>
                            <a:srgbClr val="000000"/>
                          </a:solidFill>
                          <a:latin typeface="Arial" pitchFamily="34" charset="0"/>
                          <a:cs typeface="Arial" pitchFamily="34" charset="0"/>
                        </a:rPr>
                        <a:t>Štětí</a:t>
                      </a:r>
                      <a:endParaRPr lang="cs-CZ" sz="105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pitchFamily="34" charset="0"/>
                          <a:cs typeface="Arial" pitchFamily="34" charset="0"/>
                        </a:rPr>
                        <a:t>2</a:t>
                      </a:r>
                    </a:p>
                  </a:txBody>
                  <a:tcPr marL="8893" marR="8893" marT="8893"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pitchFamily="34" charset="0"/>
                          <a:cs typeface="Arial" pitchFamily="34" charset="0"/>
                        </a:rPr>
                        <a:t>4:3 PK</a:t>
                      </a:r>
                    </a:p>
                  </a:txBody>
                  <a:tcPr marL="8893" marR="8893" marT="8893" marB="0" anchor="ctr">
                    <a:lnL>
                      <a:noFill/>
                    </a:lnL>
                    <a:lnR>
                      <a:noFill/>
                    </a:lnR>
                    <a:lnT>
                      <a:noFill/>
                    </a:lnT>
                    <a:lnB>
                      <a:noFill/>
                    </a:lnB>
                    <a:solidFill>
                      <a:srgbClr val="CCFFFF"/>
                    </a:solidFill>
                  </a:tcPr>
                </a:tc>
              </a:tr>
              <a:tr h="455309">
                <a:tc>
                  <a:txBody>
                    <a:bodyPr/>
                    <a:lstStyle/>
                    <a:p>
                      <a:pPr algn="ctr" fontAlgn="ctr"/>
                      <a:r>
                        <a:rPr lang="cs-CZ" sz="1000" b="1" i="0" u="none" strike="noStrike">
                          <a:solidFill>
                            <a:srgbClr val="000000"/>
                          </a:solidFill>
                          <a:latin typeface="Arial" pitchFamily="34" charset="0"/>
                          <a:cs typeface="Arial" pitchFamily="34" charset="0"/>
                        </a:rPr>
                        <a:t>10.9.2016</a:t>
                      </a:r>
                    </a:p>
                  </a:txBody>
                  <a:tcPr marL="8893" marR="8893" marT="8893"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sobota</a:t>
                      </a: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SK Štětí</a:t>
                      </a: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 TJ </a:t>
                      </a:r>
                      <a:r>
                        <a:rPr lang="cs-CZ" sz="1050" b="1" i="0" u="none" strike="noStrike" dirty="0" err="1">
                          <a:solidFill>
                            <a:srgbClr val="000000"/>
                          </a:solidFill>
                          <a:latin typeface="Arial" pitchFamily="34" charset="0"/>
                          <a:cs typeface="Arial" pitchFamily="34" charset="0"/>
                        </a:rPr>
                        <a:t>Košťany</a:t>
                      </a:r>
                      <a:r>
                        <a:rPr lang="cs-CZ" sz="1050" b="1" i="0" u="none" strike="noStrike" dirty="0">
                          <a:solidFill>
                            <a:srgbClr val="000000"/>
                          </a:solidFill>
                          <a:latin typeface="Arial" pitchFamily="34" charset="0"/>
                          <a:cs typeface="Arial" pitchFamily="34" charset="0"/>
                        </a:rPr>
                        <a:t> / </a:t>
                      </a:r>
                      <a:r>
                        <a:rPr lang="cs-CZ" sz="1050" b="1" i="0" u="none" strike="noStrike" dirty="0" err="1">
                          <a:solidFill>
                            <a:srgbClr val="000000"/>
                          </a:solidFill>
                          <a:latin typeface="Arial" pitchFamily="34" charset="0"/>
                          <a:cs typeface="Arial" pitchFamily="34" charset="0"/>
                        </a:rPr>
                        <a:t>Oldřichov</a:t>
                      </a:r>
                      <a:r>
                        <a:rPr lang="cs-CZ" sz="1050" b="1" i="0" u="none" strike="noStrike" dirty="0">
                          <a:solidFill>
                            <a:srgbClr val="000000"/>
                          </a:solidFill>
                          <a:latin typeface="Arial" pitchFamily="34" charset="0"/>
                          <a:cs typeface="Arial" pitchFamily="34" charset="0"/>
                        </a:rPr>
                        <a:t> </a:t>
                      </a: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pitchFamily="34" charset="0"/>
                          <a:cs typeface="Arial" pitchFamily="34" charset="0"/>
                        </a:rPr>
                        <a:t>3</a:t>
                      </a: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pitchFamily="34" charset="0"/>
                          <a:cs typeface="Arial" pitchFamily="34" charset="0"/>
                        </a:rPr>
                        <a:t>3:4</a:t>
                      </a:r>
                    </a:p>
                  </a:txBody>
                  <a:tcPr marL="8893" marR="8893" marT="8893" marB="0" anchor="ctr">
                    <a:lnL>
                      <a:noFill/>
                    </a:lnL>
                    <a:lnR>
                      <a:noFill/>
                    </a:lnR>
                    <a:lnT>
                      <a:noFill/>
                    </a:lnT>
                    <a:lnB>
                      <a:noFill/>
                    </a:lnB>
                    <a:solidFill>
                      <a:srgbClr val="FFFF00"/>
                    </a:solidFill>
                  </a:tcPr>
                </a:tc>
              </a:tr>
              <a:tr h="455309">
                <a:tc>
                  <a:txBody>
                    <a:bodyPr/>
                    <a:lstStyle/>
                    <a:p>
                      <a:pPr algn="ctr" fontAlgn="ctr"/>
                      <a:r>
                        <a:rPr lang="cs-CZ" sz="1000" b="1" i="0" u="none" strike="noStrike">
                          <a:solidFill>
                            <a:srgbClr val="000000"/>
                          </a:solidFill>
                          <a:latin typeface="Arial" pitchFamily="34" charset="0"/>
                          <a:cs typeface="Arial" pitchFamily="34" charset="0"/>
                        </a:rPr>
                        <a:t>17.9.2016</a:t>
                      </a:r>
                    </a:p>
                  </a:txBody>
                  <a:tcPr marL="8893" marR="8893" marT="8893"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sobota</a:t>
                      </a:r>
                    </a:p>
                  </a:txBody>
                  <a:tcPr marL="8893" marR="8893" marT="8893"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pitchFamily="34" charset="0"/>
                          <a:cs typeface="Arial" pitchFamily="34" charset="0"/>
                        </a:rPr>
                        <a:t>SK Sokol </a:t>
                      </a:r>
                      <a:r>
                        <a:rPr lang="cs-CZ" sz="1050" b="1" i="0" u="none" strike="noStrike" dirty="0" err="1">
                          <a:solidFill>
                            <a:srgbClr val="000000"/>
                          </a:solidFill>
                          <a:latin typeface="Arial" pitchFamily="34" charset="0"/>
                          <a:cs typeface="Arial" pitchFamily="34" charset="0"/>
                        </a:rPr>
                        <a:t>Brozany</a:t>
                      </a:r>
                      <a:endParaRPr lang="cs-CZ" sz="105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pitchFamily="34" charset="0"/>
                          <a:cs typeface="Arial" pitchFamily="34" charset="0"/>
                        </a:rPr>
                        <a:t>SK </a:t>
                      </a:r>
                      <a:r>
                        <a:rPr lang="cs-CZ" sz="1050" b="1" i="0" u="none" strike="noStrike" dirty="0" err="1">
                          <a:solidFill>
                            <a:srgbClr val="000000"/>
                          </a:solidFill>
                          <a:latin typeface="Arial" pitchFamily="34" charset="0"/>
                          <a:cs typeface="Arial" pitchFamily="34" charset="0"/>
                        </a:rPr>
                        <a:t>Štětí</a:t>
                      </a:r>
                      <a:endParaRPr lang="cs-CZ" sz="105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pitchFamily="34" charset="0"/>
                          <a:cs typeface="Arial" pitchFamily="34" charset="0"/>
                        </a:rPr>
                        <a:t>4</a:t>
                      </a:r>
                    </a:p>
                  </a:txBody>
                  <a:tcPr marL="8893" marR="8893" marT="8893"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pitchFamily="34" charset="0"/>
                          <a:cs typeface="Arial" pitchFamily="34" charset="0"/>
                        </a:rPr>
                        <a:t>0:2</a:t>
                      </a:r>
                    </a:p>
                  </a:txBody>
                  <a:tcPr marL="8893" marR="8893" marT="8893" marB="0" anchor="ctr">
                    <a:lnL>
                      <a:noFill/>
                    </a:lnL>
                    <a:lnR>
                      <a:noFill/>
                    </a:lnR>
                    <a:lnT>
                      <a:noFill/>
                    </a:lnT>
                    <a:lnB>
                      <a:noFill/>
                    </a:lnB>
                    <a:solidFill>
                      <a:srgbClr val="CCFFFF"/>
                    </a:solidFill>
                  </a:tcPr>
                </a:tc>
              </a:tr>
              <a:tr h="455309">
                <a:tc>
                  <a:txBody>
                    <a:bodyPr/>
                    <a:lstStyle/>
                    <a:p>
                      <a:pPr algn="ctr" fontAlgn="ctr"/>
                      <a:r>
                        <a:rPr lang="cs-CZ" sz="1000" b="1" i="0" u="none" strike="sngStrike">
                          <a:solidFill>
                            <a:srgbClr val="000000"/>
                          </a:solidFill>
                          <a:latin typeface="Arial" pitchFamily="34" charset="0"/>
                          <a:cs typeface="Arial" pitchFamily="34" charset="0"/>
                        </a:rPr>
                        <a:t>24.9.2016</a:t>
                      </a:r>
                      <a:endParaRPr lang="cs-CZ" sz="1000" b="1" i="0" u="none" strike="noStrike">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FFFF00"/>
                    </a:solidFill>
                  </a:tcPr>
                </a:tc>
                <a:tc>
                  <a:txBody>
                    <a:bodyPr/>
                    <a:lstStyle/>
                    <a:p>
                      <a:pPr algn="ctr" fontAlgn="ctr"/>
                      <a:r>
                        <a:rPr lang="cs-CZ" sz="1000" b="1" i="0" u="none" strike="sngStrike" dirty="0">
                          <a:solidFill>
                            <a:srgbClr val="000000"/>
                          </a:solidFill>
                          <a:latin typeface="Arial" pitchFamily="34" charset="0"/>
                          <a:cs typeface="Arial" pitchFamily="34" charset="0"/>
                        </a:rPr>
                        <a:t>sobota</a:t>
                      </a:r>
                      <a:endParaRPr lang="cs-CZ" sz="100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sngStrike">
                          <a:solidFill>
                            <a:srgbClr val="000000"/>
                          </a:solidFill>
                          <a:latin typeface="Arial" pitchFamily="34" charset="0"/>
                          <a:cs typeface="Arial" pitchFamily="34" charset="0"/>
                        </a:rPr>
                        <a:t>SK Štětí</a:t>
                      </a:r>
                      <a:endParaRPr lang="cs-CZ" sz="1050" b="1" i="0" u="none" strike="noStrike">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sngStrike">
                          <a:solidFill>
                            <a:srgbClr val="000000"/>
                          </a:solidFill>
                          <a:latin typeface="Arial" pitchFamily="34" charset="0"/>
                          <a:cs typeface="Arial" pitchFamily="34" charset="0"/>
                        </a:rPr>
                        <a:t>SK Březiny z.s. / Jílové</a:t>
                      </a:r>
                      <a:endParaRPr lang="cs-CZ" sz="1050" b="1" i="0" u="none" strike="noStrike">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sngStrike" dirty="0">
                          <a:solidFill>
                            <a:srgbClr val="000000"/>
                          </a:solidFill>
                          <a:latin typeface="Arial" pitchFamily="34" charset="0"/>
                          <a:cs typeface="Arial" pitchFamily="34" charset="0"/>
                        </a:rPr>
                        <a:t>5</a:t>
                      </a:r>
                      <a:endParaRPr lang="cs-CZ" sz="90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pitchFamily="34" charset="0"/>
                          <a:cs typeface="Arial" pitchFamily="34" charset="0"/>
                        </a:rPr>
                        <a:t>ODHLÁŠENO ZE SOUTĚŽE</a:t>
                      </a:r>
                    </a:p>
                  </a:txBody>
                  <a:tcPr marL="8893" marR="8893" marT="8893" marB="0" anchor="ctr">
                    <a:lnL>
                      <a:noFill/>
                    </a:lnL>
                    <a:lnR>
                      <a:noFill/>
                    </a:lnR>
                    <a:lnT>
                      <a:noFill/>
                    </a:lnT>
                    <a:lnB>
                      <a:noFill/>
                    </a:lnB>
                    <a:solidFill>
                      <a:srgbClr val="FFFF00"/>
                    </a:solidFill>
                  </a:tcPr>
                </a:tc>
              </a:tr>
              <a:tr h="455309">
                <a:tc>
                  <a:txBody>
                    <a:bodyPr/>
                    <a:lstStyle/>
                    <a:p>
                      <a:pPr algn="ctr" fontAlgn="ctr"/>
                      <a:r>
                        <a:rPr lang="cs-CZ" sz="1000" b="1" i="0" u="none" strike="noStrike">
                          <a:solidFill>
                            <a:srgbClr val="000000"/>
                          </a:solidFill>
                          <a:latin typeface="Arial" pitchFamily="34" charset="0"/>
                          <a:cs typeface="Arial" pitchFamily="34" charset="0"/>
                        </a:rPr>
                        <a:t>2.10.2016</a:t>
                      </a:r>
                    </a:p>
                  </a:txBody>
                  <a:tcPr marL="8893" marR="8893" marT="8893"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neděle</a:t>
                      </a:r>
                    </a:p>
                  </a:txBody>
                  <a:tcPr marL="8893" marR="8893" marT="8893"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pitchFamily="34" charset="0"/>
                          <a:cs typeface="Arial" pitchFamily="34" charset="0"/>
                        </a:rPr>
                        <a:t>FK </a:t>
                      </a:r>
                      <a:r>
                        <a:rPr lang="cs-CZ" sz="1050" b="1" i="0" u="none" strike="noStrike" dirty="0" err="1">
                          <a:solidFill>
                            <a:srgbClr val="000000"/>
                          </a:solidFill>
                          <a:latin typeface="Arial" pitchFamily="34" charset="0"/>
                          <a:cs typeface="Arial" pitchFamily="34" charset="0"/>
                        </a:rPr>
                        <a:t>Duchcov</a:t>
                      </a:r>
                      <a:endParaRPr lang="cs-CZ" sz="105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pitchFamily="34" charset="0"/>
                          <a:cs typeface="Arial" pitchFamily="34" charset="0"/>
                        </a:rPr>
                        <a:t>SK Štětí</a:t>
                      </a:r>
                    </a:p>
                  </a:txBody>
                  <a:tcPr marL="8893" marR="8893" marT="8893"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pitchFamily="34" charset="0"/>
                          <a:cs typeface="Arial" pitchFamily="34" charset="0"/>
                        </a:rPr>
                        <a:t>6</a:t>
                      </a:r>
                    </a:p>
                  </a:txBody>
                  <a:tcPr marL="8893" marR="8893" marT="8893"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pitchFamily="34" charset="0"/>
                          <a:cs typeface="Arial" pitchFamily="34" charset="0"/>
                        </a:rPr>
                        <a:t>3:2 PK</a:t>
                      </a:r>
                    </a:p>
                  </a:txBody>
                  <a:tcPr marL="8893" marR="8893" marT="8893" marB="0" anchor="ctr">
                    <a:lnL>
                      <a:noFill/>
                    </a:lnL>
                    <a:lnR>
                      <a:noFill/>
                    </a:lnR>
                    <a:lnT>
                      <a:noFill/>
                    </a:lnT>
                    <a:lnB>
                      <a:noFill/>
                    </a:lnB>
                    <a:solidFill>
                      <a:srgbClr val="CCFFFF"/>
                    </a:solidFill>
                  </a:tcPr>
                </a:tc>
              </a:tr>
              <a:tr h="455309">
                <a:tc>
                  <a:txBody>
                    <a:bodyPr/>
                    <a:lstStyle/>
                    <a:p>
                      <a:pPr algn="ctr" fontAlgn="ctr"/>
                      <a:r>
                        <a:rPr lang="cs-CZ" sz="1000" b="1" i="0" u="none" strike="noStrike">
                          <a:solidFill>
                            <a:srgbClr val="000000"/>
                          </a:solidFill>
                          <a:latin typeface="Arial" pitchFamily="34" charset="0"/>
                          <a:cs typeface="Arial" pitchFamily="34" charset="0"/>
                        </a:rPr>
                        <a:t>8.10.2016</a:t>
                      </a:r>
                    </a:p>
                  </a:txBody>
                  <a:tcPr marL="8893" marR="8893" marT="8893"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sobota</a:t>
                      </a: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SK </a:t>
                      </a:r>
                      <a:r>
                        <a:rPr lang="cs-CZ" sz="1050" b="1" i="0" u="none" strike="noStrike" dirty="0" err="1">
                          <a:solidFill>
                            <a:srgbClr val="000000"/>
                          </a:solidFill>
                          <a:latin typeface="Arial" pitchFamily="34" charset="0"/>
                          <a:cs typeface="Arial" pitchFamily="34" charset="0"/>
                        </a:rPr>
                        <a:t>Štětí</a:t>
                      </a:r>
                      <a:endParaRPr lang="cs-CZ" sz="105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FK Jiskra Velké Březno</a:t>
                      </a: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pitchFamily="34" charset="0"/>
                          <a:cs typeface="Arial" pitchFamily="34" charset="0"/>
                        </a:rPr>
                        <a:t>7</a:t>
                      </a: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pitchFamily="34" charset="0"/>
                          <a:cs typeface="Arial" pitchFamily="34" charset="0"/>
                        </a:rPr>
                        <a:t>5:1</a:t>
                      </a:r>
                    </a:p>
                  </a:txBody>
                  <a:tcPr marL="8893" marR="8893" marT="8893" marB="0" anchor="ctr">
                    <a:lnL>
                      <a:noFill/>
                    </a:lnL>
                    <a:lnR>
                      <a:noFill/>
                    </a:lnR>
                    <a:lnT>
                      <a:noFill/>
                    </a:lnT>
                    <a:lnB>
                      <a:noFill/>
                    </a:lnB>
                    <a:solidFill>
                      <a:srgbClr val="FFFF00"/>
                    </a:solidFill>
                  </a:tcPr>
                </a:tc>
              </a:tr>
              <a:tr h="455309">
                <a:tc>
                  <a:txBody>
                    <a:bodyPr/>
                    <a:lstStyle/>
                    <a:p>
                      <a:pPr algn="ctr" fontAlgn="ctr"/>
                      <a:r>
                        <a:rPr lang="cs-CZ" sz="1000" b="1" i="0" u="none" strike="noStrike">
                          <a:solidFill>
                            <a:srgbClr val="000000"/>
                          </a:solidFill>
                          <a:latin typeface="Arial" pitchFamily="34" charset="0"/>
                          <a:cs typeface="Arial" pitchFamily="34" charset="0"/>
                        </a:rPr>
                        <a:t>15.10.2016</a:t>
                      </a:r>
                    </a:p>
                  </a:txBody>
                  <a:tcPr marL="8893" marR="8893" marT="8893"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pitchFamily="34" charset="0"/>
                          <a:cs typeface="Arial" pitchFamily="34" charset="0"/>
                        </a:rPr>
                        <a:t>sobota</a:t>
                      </a:r>
                    </a:p>
                  </a:txBody>
                  <a:tcPr marL="8893" marR="8893" marT="8893"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pitchFamily="34" charset="0"/>
                          <a:cs typeface="Arial" pitchFamily="34" charset="0"/>
                        </a:rPr>
                        <a:t>SK PLASTON Šluknov</a:t>
                      </a:r>
                    </a:p>
                  </a:txBody>
                  <a:tcPr marL="8893" marR="8893" marT="8893"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pitchFamily="34" charset="0"/>
                          <a:cs typeface="Arial" pitchFamily="34" charset="0"/>
                        </a:rPr>
                        <a:t>SK Štětí</a:t>
                      </a:r>
                    </a:p>
                  </a:txBody>
                  <a:tcPr marL="8893" marR="8893" marT="8893"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pitchFamily="34" charset="0"/>
                          <a:cs typeface="Arial" pitchFamily="34" charset="0"/>
                        </a:rPr>
                        <a:t>8</a:t>
                      </a:r>
                    </a:p>
                  </a:txBody>
                  <a:tcPr marL="8893" marR="8893" marT="8893"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pitchFamily="34" charset="0"/>
                          <a:cs typeface="Arial" pitchFamily="34" charset="0"/>
                        </a:rPr>
                        <a:t>1:2 PK</a:t>
                      </a:r>
                    </a:p>
                  </a:txBody>
                  <a:tcPr marL="8893" marR="8893" marT="8893" marB="0" anchor="ctr">
                    <a:lnL>
                      <a:noFill/>
                    </a:lnL>
                    <a:lnR>
                      <a:noFill/>
                    </a:lnR>
                    <a:lnT>
                      <a:noFill/>
                    </a:lnT>
                    <a:lnB>
                      <a:noFill/>
                    </a:lnB>
                    <a:solidFill>
                      <a:srgbClr val="CCFFFF"/>
                    </a:solidFill>
                  </a:tcPr>
                </a:tc>
              </a:tr>
              <a:tr h="455309">
                <a:tc>
                  <a:txBody>
                    <a:bodyPr/>
                    <a:lstStyle/>
                    <a:p>
                      <a:pPr algn="ctr" fontAlgn="ctr"/>
                      <a:r>
                        <a:rPr lang="cs-CZ" sz="1000" b="1" i="0" u="none" strike="noStrike">
                          <a:solidFill>
                            <a:srgbClr val="000000"/>
                          </a:solidFill>
                          <a:latin typeface="Arial" pitchFamily="34" charset="0"/>
                          <a:cs typeface="Arial" pitchFamily="34" charset="0"/>
                        </a:rPr>
                        <a:t>22.10.2016</a:t>
                      </a:r>
                    </a:p>
                  </a:txBody>
                  <a:tcPr marL="8893" marR="8893" marT="8893" marB="0" anchor="ctr">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pitchFamily="34" charset="0"/>
                          <a:cs typeface="Arial" pitchFamily="34" charset="0"/>
                        </a:rPr>
                        <a:t>sobota</a:t>
                      </a: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SK </a:t>
                      </a:r>
                      <a:r>
                        <a:rPr lang="cs-CZ" sz="1050" b="1" i="0" u="none" strike="noStrike" dirty="0" err="1">
                          <a:solidFill>
                            <a:srgbClr val="000000"/>
                          </a:solidFill>
                          <a:latin typeface="Arial" pitchFamily="34" charset="0"/>
                          <a:cs typeface="Arial" pitchFamily="34" charset="0"/>
                        </a:rPr>
                        <a:t>Štětí</a:t>
                      </a:r>
                      <a:endParaRPr lang="cs-CZ" sz="105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TJ Skorotice</a:t>
                      </a: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pitchFamily="34" charset="0"/>
                          <a:cs typeface="Arial" pitchFamily="34" charset="0"/>
                        </a:rPr>
                        <a:t>9</a:t>
                      </a: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pitchFamily="34" charset="0"/>
                          <a:cs typeface="Arial" pitchFamily="34" charset="0"/>
                        </a:rPr>
                        <a:t>5:1</a:t>
                      </a:r>
                    </a:p>
                  </a:txBody>
                  <a:tcPr marL="8893" marR="8893" marT="8893" marB="0" anchor="ctr">
                    <a:lnL>
                      <a:noFill/>
                    </a:lnL>
                    <a:lnR>
                      <a:noFill/>
                    </a:lnR>
                    <a:lnT>
                      <a:noFill/>
                    </a:lnT>
                    <a:lnB>
                      <a:noFill/>
                    </a:lnB>
                    <a:solidFill>
                      <a:srgbClr val="FFFF00"/>
                    </a:solidFill>
                  </a:tcPr>
                </a:tc>
              </a:tr>
              <a:tr h="502844">
                <a:tc>
                  <a:txBody>
                    <a:bodyPr/>
                    <a:lstStyle/>
                    <a:p>
                      <a:pPr algn="ctr" fontAlgn="ctr"/>
                      <a:r>
                        <a:rPr lang="cs-CZ" sz="1000" b="1" i="0" u="none" strike="noStrike">
                          <a:solidFill>
                            <a:srgbClr val="000000"/>
                          </a:solidFill>
                          <a:latin typeface="Arial" pitchFamily="34" charset="0"/>
                          <a:cs typeface="Arial" pitchFamily="34" charset="0"/>
                        </a:rPr>
                        <a:t>30.10.2016</a:t>
                      </a:r>
                    </a:p>
                  </a:txBody>
                  <a:tcPr marL="8893" marR="8893" marT="8893"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pitchFamily="34" charset="0"/>
                          <a:cs typeface="Arial" pitchFamily="34" charset="0"/>
                        </a:rPr>
                        <a:t>neděle</a:t>
                      </a:r>
                    </a:p>
                  </a:txBody>
                  <a:tcPr marL="8893" marR="8893" marT="8893"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pitchFamily="34" charset="0"/>
                          <a:cs typeface="Arial" pitchFamily="34" charset="0"/>
                        </a:rPr>
                        <a:t>SK </a:t>
                      </a:r>
                      <a:r>
                        <a:rPr lang="cs-CZ" sz="1050" b="1" i="0" u="none" strike="noStrike" dirty="0" err="1">
                          <a:solidFill>
                            <a:srgbClr val="000000"/>
                          </a:solidFill>
                          <a:latin typeface="Arial" pitchFamily="34" charset="0"/>
                          <a:cs typeface="Arial" pitchFamily="34" charset="0"/>
                        </a:rPr>
                        <a:t>Štětí</a:t>
                      </a:r>
                      <a:endParaRPr lang="cs-CZ" sz="105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pitchFamily="34" charset="0"/>
                          <a:cs typeface="Arial" pitchFamily="34" charset="0"/>
                        </a:rPr>
                        <a:t>TJ Spartak </a:t>
                      </a:r>
                      <a:r>
                        <a:rPr lang="cs-CZ" sz="1050" b="1" i="0" u="none" strike="noStrike" dirty="0" err="1">
                          <a:solidFill>
                            <a:srgbClr val="000000"/>
                          </a:solidFill>
                          <a:latin typeface="Arial" pitchFamily="34" charset="0"/>
                          <a:cs typeface="Arial" pitchFamily="34" charset="0"/>
                        </a:rPr>
                        <a:t>Boletice</a:t>
                      </a:r>
                      <a:r>
                        <a:rPr lang="cs-CZ" sz="1050" b="1" i="0" u="none" strike="noStrike" dirty="0">
                          <a:solidFill>
                            <a:srgbClr val="000000"/>
                          </a:solidFill>
                          <a:latin typeface="Arial" pitchFamily="34" charset="0"/>
                          <a:cs typeface="Arial" pitchFamily="34" charset="0"/>
                        </a:rPr>
                        <a:t> </a:t>
                      </a:r>
                      <a:r>
                        <a:rPr lang="cs-CZ" sz="1050" b="1" i="0" u="none" strike="noStrike" dirty="0" err="1">
                          <a:solidFill>
                            <a:srgbClr val="000000"/>
                          </a:solidFill>
                          <a:latin typeface="Arial" pitchFamily="34" charset="0"/>
                          <a:cs typeface="Arial" pitchFamily="34" charset="0"/>
                        </a:rPr>
                        <a:t>n.L.</a:t>
                      </a:r>
                      <a:r>
                        <a:rPr lang="cs-CZ" sz="1050" b="1" i="0" u="none" strike="noStrike" dirty="0">
                          <a:solidFill>
                            <a:srgbClr val="000000"/>
                          </a:solidFill>
                          <a:latin typeface="Arial" pitchFamily="34" charset="0"/>
                          <a:cs typeface="Arial" pitchFamily="34" charset="0"/>
                        </a:rPr>
                        <a:t>,z.s. / Modrá</a:t>
                      </a:r>
                    </a:p>
                  </a:txBody>
                  <a:tcPr marL="8893" marR="8893" marT="8893"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pitchFamily="34" charset="0"/>
                          <a:cs typeface="Arial" pitchFamily="34" charset="0"/>
                        </a:rPr>
                        <a:t>10</a:t>
                      </a:r>
                    </a:p>
                  </a:txBody>
                  <a:tcPr marL="8893" marR="8893" marT="8893"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pitchFamily="34" charset="0"/>
                          <a:cs typeface="Arial" pitchFamily="34" charset="0"/>
                        </a:rPr>
                        <a:t>3:1</a:t>
                      </a:r>
                    </a:p>
                  </a:txBody>
                  <a:tcPr marL="8893" marR="8893" marT="8893" marB="0" anchor="ctr">
                    <a:lnL>
                      <a:noFill/>
                    </a:lnL>
                    <a:lnR>
                      <a:noFill/>
                    </a:lnR>
                    <a:lnT>
                      <a:noFill/>
                    </a:lnT>
                    <a:lnB>
                      <a:noFill/>
                    </a:lnB>
                    <a:solidFill>
                      <a:srgbClr val="CCFFFF"/>
                    </a:solidFill>
                  </a:tcPr>
                </a:tc>
              </a:tr>
              <a:tr h="502844">
                <a:tc>
                  <a:txBody>
                    <a:bodyPr/>
                    <a:lstStyle/>
                    <a:p>
                      <a:pPr algn="ctr" fontAlgn="ctr"/>
                      <a:r>
                        <a:rPr lang="cs-CZ" sz="1000" b="1" i="0" u="none" strike="noStrike">
                          <a:solidFill>
                            <a:srgbClr val="000000"/>
                          </a:solidFill>
                          <a:latin typeface="Arial" pitchFamily="34" charset="0"/>
                          <a:cs typeface="Arial" pitchFamily="34" charset="0"/>
                        </a:rPr>
                        <a:t>5.11.2016</a:t>
                      </a:r>
                    </a:p>
                  </a:txBody>
                  <a:tcPr marL="8893" marR="8893" marT="8893"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pitchFamily="34" charset="0"/>
                          <a:cs typeface="Arial" pitchFamily="34" charset="0"/>
                        </a:rPr>
                        <a:t>sobota</a:t>
                      </a: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TJ Hvězda </a:t>
                      </a:r>
                      <a:r>
                        <a:rPr lang="cs-CZ" sz="1050" b="1" i="0" u="none" strike="noStrike" dirty="0" err="1">
                          <a:solidFill>
                            <a:srgbClr val="000000"/>
                          </a:solidFill>
                          <a:latin typeface="Arial" pitchFamily="34" charset="0"/>
                          <a:cs typeface="Arial" pitchFamily="34" charset="0"/>
                        </a:rPr>
                        <a:t>Trnovany</a:t>
                      </a:r>
                      <a:r>
                        <a:rPr lang="cs-CZ" sz="1050" b="1" i="0" u="none" strike="noStrike" dirty="0">
                          <a:solidFill>
                            <a:srgbClr val="000000"/>
                          </a:solidFill>
                          <a:latin typeface="Arial" pitchFamily="34" charset="0"/>
                          <a:cs typeface="Arial" pitchFamily="34" charset="0"/>
                        </a:rPr>
                        <a:t> z.s. / </a:t>
                      </a:r>
                      <a:r>
                        <a:rPr lang="cs-CZ" sz="1050" b="1" i="0" u="none" strike="noStrike" dirty="0" err="1">
                          <a:solidFill>
                            <a:srgbClr val="000000"/>
                          </a:solidFill>
                          <a:latin typeface="Arial" pitchFamily="34" charset="0"/>
                          <a:cs typeface="Arial" pitchFamily="34" charset="0"/>
                        </a:rPr>
                        <a:t>Sobědruhy</a:t>
                      </a:r>
                      <a:endParaRPr lang="cs-CZ" sz="105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SK </a:t>
                      </a:r>
                      <a:r>
                        <a:rPr lang="cs-CZ" sz="1050" b="1" i="0" u="none" strike="noStrike" dirty="0" err="1">
                          <a:solidFill>
                            <a:srgbClr val="000000"/>
                          </a:solidFill>
                          <a:latin typeface="Arial" pitchFamily="34" charset="0"/>
                          <a:cs typeface="Arial" pitchFamily="34" charset="0"/>
                        </a:rPr>
                        <a:t>Štětí</a:t>
                      </a:r>
                      <a:endParaRPr lang="cs-CZ" sz="1050" b="1" i="0" u="none" strike="noStrike" dirty="0">
                        <a:solidFill>
                          <a:srgbClr val="000000"/>
                        </a:solidFill>
                        <a:latin typeface="Arial" pitchFamily="34" charset="0"/>
                        <a:cs typeface="Arial" pitchFamily="34" charset="0"/>
                      </a:endParaRP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pitchFamily="34" charset="0"/>
                          <a:cs typeface="Arial" pitchFamily="34" charset="0"/>
                        </a:rPr>
                        <a:t>11</a:t>
                      </a:r>
                    </a:p>
                  </a:txBody>
                  <a:tcPr marL="8893" marR="8893" marT="8893"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pitchFamily="34" charset="0"/>
                          <a:cs typeface="Arial" pitchFamily="34" charset="0"/>
                        </a:rPr>
                        <a:t>0:1</a:t>
                      </a:r>
                    </a:p>
                  </a:txBody>
                  <a:tcPr marL="8893" marR="8893" marT="8893" marB="0" anchor="ctr">
                    <a:lnL>
                      <a:noFill/>
                    </a:lnL>
                    <a:lnR>
                      <a:noFill/>
                    </a:lnR>
                    <a:lnT>
                      <a:noFill/>
                    </a:lnT>
                    <a:lnB>
                      <a:noFill/>
                    </a:lnB>
                    <a:solidFill>
                      <a:srgbClr val="FFFF00"/>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06411"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30</a:t>
            </a:r>
          </a:p>
        </p:txBody>
      </p:sp>
      <p:sp>
        <p:nvSpPr>
          <p:cNvPr id="10" name="TextovéPole 9"/>
          <p:cNvSpPr txBox="1"/>
          <p:nvPr/>
        </p:nvSpPr>
        <p:spPr>
          <a:xfrm>
            <a:off x="7546081"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14" name="TextovéPole 13"/>
          <p:cNvSpPr txBox="1"/>
          <p:nvPr/>
        </p:nvSpPr>
        <p:spPr>
          <a:xfrm>
            <a:off x="5544592" y="1299557"/>
            <a:ext cx="4608512" cy="5816977"/>
          </a:xfrm>
          <a:prstGeom prst="rect">
            <a:avLst/>
          </a:prstGeom>
          <a:blipFill dpi="0" rotWithShape="1">
            <a:blip r:embed="rId3" cstate="print">
              <a:alphaModFix amt="76000"/>
            </a:blip>
            <a:srcRect/>
            <a:stretch>
              <a:fillRect/>
            </a:stretch>
          </a:blipFill>
        </p:spPr>
        <p:txBody>
          <a:bodyPr wrap="square" rtlCol="0">
            <a:spAutoFit/>
          </a:bodyPr>
          <a:lstStyle/>
          <a:p>
            <a:pPr algn="just"/>
            <a:r>
              <a:rPr lang="cs-CZ" b="0" dirty="0" smtClean="0">
                <a:latin typeface="Arial" pitchFamily="34" charset="0"/>
                <a:cs typeface="Arial" pitchFamily="34" charset="0"/>
              </a:rPr>
              <a:t>Podzim divizní soutěže dnešním zápasem končí. Zbývá ještě 1 kolo. Pokud se nám podaří zvítězit budeme mít 18 bodů.  Do soutěže jsme vstupovali jako jasný vítěz Ústeckého přeboru a obhájce Poháru hejtmana Ústeckého kraje. Kádr velkých změn nedoznal a příležitost zahrát si divizi dostali hráči, kteří se o postup zasloužili. Trenérem zůstal Josef Vinš, funkci vedoucího týmu  i nadále vykonává Jiří </a:t>
            </a:r>
            <a:r>
              <a:rPr lang="cs-CZ" b="0" dirty="0" err="1" smtClean="0">
                <a:latin typeface="Arial" pitchFamily="34" charset="0"/>
                <a:cs typeface="Arial" pitchFamily="34" charset="0"/>
              </a:rPr>
              <a:t>Havner</a:t>
            </a:r>
            <a:r>
              <a:rPr lang="cs-CZ" b="0" dirty="0" smtClean="0">
                <a:latin typeface="Arial" pitchFamily="34" charset="0"/>
                <a:cs typeface="Arial" pitchFamily="34" charset="0"/>
              </a:rPr>
              <a:t>. Nezměnil se ani masér, kterým je Karel Zavřel. Čeká nás poslední podzimní utkání, ale už dnes se ohlédněme za podzimem a zhodnoťme dosažené úspěchy i neúspěchy. Bodů jsme čekali více. Hodně jsme ztráceli v domácím prostředí. Nedařily se penalty a výkon mužstva nebyl vždy takový jaký jsme si přáli. S nováčkovským elánem jsme se vydali na 1. kolo do Nové Boru a všechny překvapili jasným vítězstvím 3:0. Doma nás čekal jeden z loňských aspirantů na postup Kladno. Vedli jsme 1:0 , ale vedení neudrželi. Na penalty pak prohráli a na podzim ne naposledy. Těžký náklad jsme si naložili 27. srpna v Českém Brodu a domů se vrátili se 7 naloženými góly.  Vylepšit náladu jsme chtěli doma 3. září proti rivalovi z </a:t>
            </a:r>
            <a:r>
              <a:rPr lang="cs-CZ" b="0" dirty="0" err="1" smtClean="0">
                <a:latin typeface="Arial" pitchFamily="34" charset="0"/>
                <a:cs typeface="Arial" pitchFamily="34" charset="0"/>
              </a:rPr>
              <a:t>Brozan</a:t>
            </a:r>
            <a:r>
              <a:rPr lang="cs-CZ" b="0" dirty="0" smtClean="0">
                <a:latin typeface="Arial" pitchFamily="34" charset="0"/>
                <a:cs typeface="Arial" pitchFamily="34" charset="0"/>
              </a:rPr>
              <a:t>. Vedli jsme 1:0, ale stejně jako proti Kladnu jsme nechali soupeře vyrovnat a opakovala se i prohra na penalty.  Ke 3. venkovnímu zápasu jsme zamířili do Úval a bezbrankovou remízu drželi do závěru 1. poločasu. Stačila však jedna chyba a do kabin se šlo s jednobrankovým mankem. Inkasovali jsme i ve 2. části a domů se vraceli s nepořízenou a porážkou 4:1. Po 5. kolech jsme měli 5 bodů a patřila nám 11. příčka v tabulce. 17. září doma čekal dosud neporažený celek Nymburka, kterému od konce loňské sezóny velí Jiří </a:t>
            </a:r>
            <a:r>
              <a:rPr lang="cs-CZ" b="0" dirty="0" err="1" smtClean="0">
                <a:latin typeface="Arial" pitchFamily="34" charset="0"/>
                <a:cs typeface="Arial" pitchFamily="34" charset="0"/>
              </a:rPr>
              <a:t>Kabyl</a:t>
            </a:r>
            <a:r>
              <a:rPr lang="cs-CZ" b="0" dirty="0" smtClean="0">
                <a:latin typeface="Arial" pitchFamily="34" charset="0"/>
                <a:cs typeface="Arial" pitchFamily="34" charset="0"/>
              </a:rPr>
              <a:t> a mužstvo má ty nejvyšší ambice. U nás zase až tak zářný výkon nepředvedl, ale ještě hůře na tom byl náš kolektiv, který se herně trápil a nakonec jsme prohráli 2:0. </a:t>
            </a:r>
            <a:endParaRPr lang="cs-CZ" sz="1100" u="sng" dirty="0" smtClean="0">
              <a:latin typeface="Bookman Old Style" pitchFamily="18" charset="0"/>
            </a:endParaRPr>
          </a:p>
        </p:txBody>
      </p:sp>
      <p:sp>
        <p:nvSpPr>
          <p:cNvPr id="15" name="TextovéPole 14"/>
          <p:cNvSpPr txBox="1"/>
          <p:nvPr/>
        </p:nvSpPr>
        <p:spPr>
          <a:xfrm>
            <a:off x="5544592" y="91108"/>
            <a:ext cx="4608512" cy="1015663"/>
          </a:xfrm>
          <a:prstGeom prst="rect">
            <a:avLst/>
          </a:prstGeom>
          <a:blipFill>
            <a:blip r:embed="rId4" cstate="print"/>
            <a:stretch>
              <a:fillRect/>
            </a:stretch>
          </a:blipFill>
          <a:ln w="60325" cap="flat" cmpd="dbl">
            <a:solidFill>
              <a:srgbClr val="6666FF"/>
            </a:solidFill>
            <a:prstDash val="lgDashDot"/>
          </a:ln>
        </p:spPr>
        <p:txBody>
          <a:bodyPr wrap="square" rtlCol="0">
            <a:spAutoFit/>
          </a:bodyPr>
          <a:lstStyle/>
          <a:p>
            <a:pPr algn="ctr"/>
            <a:r>
              <a:rPr lang="cs-CZ" sz="3000" dirty="0" smtClean="0">
                <a:solidFill>
                  <a:srgbClr val="CC0066"/>
                </a:solidFill>
                <a:latin typeface="Colonna MT" pitchFamily="82" charset="0"/>
              </a:rPr>
              <a:t>Podzim mužstva dospělých dnešním dnem končí  </a:t>
            </a:r>
          </a:p>
        </p:txBody>
      </p:sp>
      <p:sp>
        <p:nvSpPr>
          <p:cNvPr id="8" name="TextovéPole 7"/>
          <p:cNvSpPr txBox="1"/>
          <p:nvPr/>
        </p:nvSpPr>
        <p:spPr>
          <a:xfrm>
            <a:off x="143992" y="595164"/>
            <a:ext cx="4608512" cy="6001643"/>
          </a:xfrm>
          <a:prstGeom prst="rect">
            <a:avLst/>
          </a:prstGeom>
          <a:blipFill>
            <a:blip r:embed="rId5" cstate="print"/>
            <a:stretch>
              <a:fillRect/>
            </a:stretch>
          </a:blipFill>
        </p:spPr>
        <p:txBody>
          <a:bodyPr wrap="square" rtlCol="0">
            <a:spAutoFit/>
          </a:bodyPr>
          <a:lstStyle/>
          <a:p>
            <a:pPr algn="just"/>
            <a:r>
              <a:rPr lang="cs-CZ" b="0" dirty="0" smtClean="0">
                <a:latin typeface="Arial" pitchFamily="34" charset="0"/>
                <a:cs typeface="Arial" pitchFamily="34" charset="0"/>
              </a:rPr>
              <a:t>Když se však odehrály 2 kola, tak se ze soutěže odhlásil sdružený tým Březiny /Jílové a to znamenalo, že jsme měli druhý volný víkend  v průběhu podzimu.  Vraťme se na začátek soutěže. 1. kolo jsme měli volný los a ve 2. jsme zajížděli do dalekého Velkého </a:t>
            </a:r>
            <a:r>
              <a:rPr lang="cs-CZ" b="0" dirty="0" err="1" smtClean="0">
                <a:latin typeface="Arial" pitchFamily="34" charset="0"/>
                <a:cs typeface="Arial" pitchFamily="34" charset="0"/>
              </a:rPr>
              <a:t>Šenova</a:t>
            </a:r>
            <a:r>
              <a:rPr lang="cs-CZ" b="0" dirty="0" smtClean="0">
                <a:latin typeface="Arial" pitchFamily="34" charset="0"/>
                <a:cs typeface="Arial" pitchFamily="34" charset="0"/>
              </a:rPr>
              <a:t>. Že náš soupeř bude po podzimu na 1. místě jsme ještě netušili. Z tohoto pohledu je dnes zde získaný bod po penaltovém rozstřelu úspěchem.   Doma jsme se poprvé představili 4. září a prohráli s </a:t>
            </a:r>
            <a:r>
              <a:rPr lang="cs-CZ" b="0" dirty="0" err="1" smtClean="0">
                <a:latin typeface="Arial" pitchFamily="34" charset="0"/>
                <a:cs typeface="Arial" pitchFamily="34" charset="0"/>
              </a:rPr>
              <a:t>Košťany</a:t>
            </a:r>
            <a:r>
              <a:rPr lang="cs-CZ" b="0" dirty="0" smtClean="0">
                <a:latin typeface="Arial" pitchFamily="34" charset="0"/>
                <a:cs typeface="Arial" pitchFamily="34" charset="0"/>
              </a:rPr>
              <a:t>/</a:t>
            </a:r>
            <a:r>
              <a:rPr lang="cs-CZ" b="0" dirty="0" err="1" smtClean="0">
                <a:latin typeface="Arial" pitchFamily="34" charset="0"/>
                <a:cs typeface="Arial" pitchFamily="34" charset="0"/>
              </a:rPr>
              <a:t>Oldřichov</a:t>
            </a:r>
            <a:r>
              <a:rPr lang="cs-CZ" b="0" dirty="0" smtClean="0">
                <a:latin typeface="Arial" pitchFamily="34" charset="0"/>
                <a:cs typeface="Arial" pitchFamily="34" charset="0"/>
              </a:rPr>
              <a:t> 4:3. To je zase pro změnu mužstvo na 2. místě tabulky. Ještě v závěru jsme nad ním vedli 3:2, ale v úplném konci jsme si vítězství nechali vzít. První letošní výhry jsme dosáhli v </a:t>
            </a:r>
            <a:r>
              <a:rPr lang="cs-CZ" b="0" dirty="0" err="1" smtClean="0">
                <a:latin typeface="Arial" pitchFamily="34" charset="0"/>
                <a:cs typeface="Arial" pitchFamily="34" charset="0"/>
              </a:rPr>
              <a:t>Brozanech</a:t>
            </a:r>
            <a:r>
              <a:rPr lang="cs-CZ" b="0" dirty="0" smtClean="0">
                <a:latin typeface="Arial" pitchFamily="34" charset="0"/>
                <a:cs typeface="Arial" pitchFamily="34" charset="0"/>
              </a:rPr>
              <a:t> 17. září. Následoval již zmiňovaný volný víkend a opět se jelo ven. Tentokrát do </a:t>
            </a:r>
            <a:r>
              <a:rPr lang="cs-CZ" b="0" dirty="0" err="1" smtClean="0">
                <a:latin typeface="Arial" pitchFamily="34" charset="0"/>
                <a:cs typeface="Arial" pitchFamily="34" charset="0"/>
              </a:rPr>
              <a:t>Duchcova</a:t>
            </a:r>
            <a:r>
              <a:rPr lang="cs-CZ" b="0" dirty="0" smtClean="0">
                <a:latin typeface="Arial" pitchFamily="34" charset="0"/>
                <a:cs typeface="Arial" pitchFamily="34" charset="0"/>
              </a:rPr>
              <a:t> a tentokrát jsme na penalty vyhráli. Náladu jsme si vylepšili doma proti Velkému Březnu  a vyhráli 5:1. Po 5 zápasech jsme byli na 5. místě. Týden na to, 15. října se jelo do Šluknovského výběžku hrát proti Šluknovu.. Potřetí v sezóně jsme kopali penalty. Podruhé vítězně.  Před námi byly 2 domácí utkání. 22. října </a:t>
            </a:r>
            <a:r>
              <a:rPr lang="cs-CZ" b="0" dirty="0" err="1" smtClean="0">
                <a:latin typeface="Arial" pitchFamily="34" charset="0"/>
                <a:cs typeface="Arial" pitchFamily="34" charset="0"/>
              </a:rPr>
              <a:t>Skorotice</a:t>
            </a:r>
            <a:r>
              <a:rPr lang="cs-CZ" b="0" dirty="0" smtClean="0">
                <a:latin typeface="Arial" pitchFamily="34" charset="0"/>
                <a:cs typeface="Arial" pitchFamily="34" charset="0"/>
              </a:rPr>
              <a:t>, které jsme porazili 5:1 a 30. října tehdy poslední tým tabulky TJ Spartak </a:t>
            </a:r>
            <a:r>
              <a:rPr lang="cs-CZ" b="0" dirty="0" err="1" smtClean="0">
                <a:latin typeface="Arial" pitchFamily="34" charset="0"/>
                <a:cs typeface="Arial" pitchFamily="34" charset="0"/>
              </a:rPr>
              <a:t>Boletice</a:t>
            </a:r>
            <a:r>
              <a:rPr lang="cs-CZ" b="0" dirty="0" smtClean="0">
                <a:latin typeface="Arial" pitchFamily="34" charset="0"/>
                <a:cs typeface="Arial" pitchFamily="34" charset="0"/>
              </a:rPr>
              <a:t>/Modrá. Zápas snímala i kamera KTV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a měli jsme namále. Výhru 3:1  jsme zachraňovali až v úplném konci. Poslední letošní zápas jsme sehráli 5. listopadu. Vyhráli brankou </a:t>
            </a:r>
            <a:r>
              <a:rPr lang="cs-CZ" b="0" dirty="0" err="1" smtClean="0">
                <a:latin typeface="Arial" pitchFamily="34" charset="0"/>
                <a:cs typeface="Arial" pitchFamily="34" charset="0"/>
              </a:rPr>
              <a:t>Capa</a:t>
            </a:r>
            <a:r>
              <a:rPr lang="cs-CZ" b="0" dirty="0" smtClean="0">
                <a:latin typeface="Arial" pitchFamily="34" charset="0"/>
                <a:cs typeface="Arial" pitchFamily="34" charset="0"/>
              </a:rPr>
              <a:t> těsně 1:0 v </a:t>
            </a:r>
            <a:r>
              <a:rPr lang="cs-CZ" b="0" dirty="0" err="1" smtClean="0">
                <a:latin typeface="Arial" pitchFamily="34" charset="0"/>
                <a:cs typeface="Arial" pitchFamily="34" charset="0"/>
              </a:rPr>
              <a:t>Trnovanech</a:t>
            </a:r>
            <a:r>
              <a:rPr lang="cs-CZ" b="0" dirty="0" smtClean="0">
                <a:latin typeface="Arial" pitchFamily="34" charset="0"/>
                <a:cs typeface="Arial" pitchFamily="34" charset="0"/>
              </a:rPr>
              <a:t>. V posledních 5 utkáních jsme 5x vyhráli, z toho 1x na penalty.  V tabulce po skončení podzimu nám patří 3. místo. Před zahájením soutěže jsme mysleli trochu výše, ale s ohledem na skutečnosti popsané v úvodu našeho malého ohlédnutí za skončeným podzimem, to odpovídá realitě. Kluci určitě hráli, jak jen to šlo a patří jim poděkování.  Nyní čeká zimní příprava. Přátelské zápasy, turnaj </a:t>
            </a:r>
            <a:r>
              <a:rPr lang="cs-CZ" b="0" dirty="0" err="1" smtClean="0">
                <a:latin typeface="Arial" pitchFamily="34" charset="0"/>
                <a:cs typeface="Arial" pitchFamily="34" charset="0"/>
              </a:rPr>
              <a:t>Gazzasport</a:t>
            </a:r>
            <a:r>
              <a:rPr lang="cs-CZ" b="0" dirty="0" smtClean="0">
                <a:latin typeface="Arial" pitchFamily="34" charset="0"/>
                <a:cs typeface="Arial" pitchFamily="34" charset="0"/>
              </a:rPr>
              <a:t> na  UT v Mělníku  a soustředění ve Sloupu v Čechách. Příprava je zajímavá a bude dobrým základem, abychom na jaře  první 2  mužstva  tabulky ještě potrápili.</a:t>
            </a:r>
          </a:p>
        </p:txBody>
      </p:sp>
      <p:sp>
        <p:nvSpPr>
          <p:cNvPr id="11" name="TextovéPole 10"/>
          <p:cNvSpPr txBox="1"/>
          <p:nvPr/>
        </p:nvSpPr>
        <p:spPr>
          <a:xfrm>
            <a:off x="360016" y="112594"/>
            <a:ext cx="4392488" cy="338554"/>
          </a:xfrm>
          <a:prstGeom prst="rect">
            <a:avLst/>
          </a:prstGeom>
          <a:solidFill>
            <a:schemeClr val="accent2">
              <a:lumMod val="40000"/>
              <a:lumOff val="60000"/>
            </a:schemeClr>
          </a:solidFill>
        </p:spPr>
        <p:txBody>
          <a:bodyPr wrap="square" rtlCol="0">
            <a:spAutoFit/>
          </a:bodyPr>
          <a:lstStyle/>
          <a:p>
            <a:pPr algn="ctr"/>
            <a:r>
              <a:rPr lang="cs-CZ" sz="1600" dirty="0" smtClean="0">
                <a:latin typeface="Colonna MT" pitchFamily="82" charset="0"/>
              </a:rPr>
              <a:t>Pokračování za podzimní dorostenců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7"/>
          <p:cNvSpPr>
            <a:spLocks noChangeArrowheads="1"/>
          </p:cNvSpPr>
          <p:nvPr/>
        </p:nvSpPr>
        <p:spPr bwMode="auto">
          <a:xfrm>
            <a:off x="71984" y="39800"/>
            <a:ext cx="4937782" cy="1015663"/>
          </a:xfrm>
          <a:prstGeom prst="rect">
            <a:avLst/>
          </a:prstGeom>
          <a:solidFill>
            <a:srgbClr val="0033CC"/>
          </a:solidFill>
          <a:ln w="60325" cmpd="sng">
            <a:solidFill>
              <a:srgbClr val="FFFF00"/>
            </a:soli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anchor="b">
            <a:normAutofit fontScale="77500" lnSpcReduction="20000"/>
            <a:scene3d>
              <a:camera prst="orthographicFront"/>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10300" i="1" dirty="0" smtClean="0">
                <a:ln w="60325">
                  <a:solidFill>
                    <a:srgbClr val="FFCCCC"/>
                  </a:solidFill>
                </a:ln>
                <a:solidFill>
                  <a:schemeClr val="bg1"/>
                </a:solidFill>
                <a:latin typeface="Dutch801 XBd BT" pitchFamily="18" charset="0"/>
                <a:ea typeface="Gungsuh" pitchFamily="18" charset="-127"/>
                <a:cs typeface="Arial" pitchFamily="34" charset="0"/>
              </a:rPr>
              <a:t>Vítáme</a:t>
            </a:r>
            <a:endParaRPr lang="cs-CZ" sz="10300" b="0" i="1" dirty="0">
              <a:ln w="60325">
                <a:solidFill>
                  <a:srgbClr val="FFCCCC"/>
                </a:solidFill>
              </a:ln>
              <a:solidFill>
                <a:schemeClr val="bg1"/>
              </a:solidFill>
              <a:effectLst>
                <a:outerShdw blurRad="50800" dist="50800" dir="5400000" algn="ctr" rotWithShape="0">
                  <a:srgbClr val="99FF33"/>
                </a:outerShdw>
              </a:effectLst>
              <a:latin typeface="Dutch801 XBd BT" pitchFamily="18" charset="0"/>
              <a:ea typeface="Gungsuh" pitchFamily="18" charset="-127"/>
              <a:cs typeface="Arial" pitchFamily="34" charset="0"/>
            </a:endParaRPr>
          </a:p>
        </p:txBody>
      </p:sp>
      <p:sp>
        <p:nvSpPr>
          <p:cNvPr id="3" name="Rectangle 129"/>
          <p:cNvSpPr>
            <a:spLocks noChangeArrowheads="1"/>
          </p:cNvSpPr>
          <p:nvPr/>
        </p:nvSpPr>
        <p:spPr bwMode="auto">
          <a:xfrm>
            <a:off x="30747" y="1963404"/>
            <a:ext cx="4937782" cy="792000"/>
          </a:xfrm>
          <a:prstGeom prst="rect">
            <a:avLst/>
          </a:prstGeom>
          <a:blipFill>
            <a:blip r:embed="rId3" cstate="print"/>
            <a:stretch>
              <a:fillRect/>
            </a:stretch>
          </a:blipFill>
          <a:ln w="53975" cmpd="sng">
            <a:solidFill>
              <a:schemeClr val="tx1"/>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4800" dirty="0" smtClean="0">
                <a:ln w="25400">
                  <a:solidFill>
                    <a:schemeClr val="bg1"/>
                  </a:solidFill>
                </a:ln>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SK </a:t>
            </a:r>
            <a:r>
              <a:rPr lang="cs-CZ" sz="4800" dirty="0" err="1" smtClean="0">
                <a:ln w="25400">
                  <a:solidFill>
                    <a:schemeClr val="bg1"/>
                  </a:solidFill>
                </a:ln>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Štětí</a:t>
            </a:r>
            <a:r>
              <a:rPr lang="cs-CZ" sz="4800" dirty="0" smtClean="0">
                <a:ln w="25400">
                  <a:solidFill>
                    <a:schemeClr val="bg1"/>
                  </a:solidFill>
                </a:ln>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z.s.</a:t>
            </a:r>
            <a:endParaRPr lang="cs-CZ" sz="4800" dirty="0">
              <a:ln w="25400">
                <a:solidFill>
                  <a:schemeClr val="bg1"/>
                </a:solidFill>
              </a:ln>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Text Box 148"/>
          <p:cNvSpPr txBox="1">
            <a:spLocks noChangeArrowheads="1"/>
          </p:cNvSpPr>
          <p:nvPr/>
        </p:nvSpPr>
        <p:spPr bwMode="auto">
          <a:xfrm>
            <a:off x="30747" y="3874441"/>
            <a:ext cx="4937782" cy="2646864"/>
          </a:xfrm>
          <a:prstGeom prst="rect">
            <a:avLst/>
          </a:prstGeom>
          <a:blipFill dpi="0" rotWithShape="1">
            <a:blip r:embed="rId4" cstate="print">
              <a:alphaModFix amt="73000"/>
            </a:blip>
            <a:srcRect/>
            <a:stretch>
              <a:fillRect/>
            </a:stretch>
          </a:blipFill>
          <a:ln w="53975" cmpd="sng">
            <a:solidFill>
              <a:schemeClr val="accent6">
                <a:lumMod val="60000"/>
                <a:lumOff val="40000"/>
              </a:schemeClr>
            </a:solidFill>
            <a:prstDash val="sysDash"/>
            <a:miter lim="800000"/>
            <a:headEnd/>
            <a:tailEnd/>
          </a:ln>
          <a:effectLst>
            <a:innerShdw blurRad="63500" dist="88900" dir="6600000">
              <a:schemeClr val="accent1">
                <a:lumMod val="20000"/>
                <a:lumOff val="80000"/>
                <a:alpha val="50000"/>
              </a:schemeClr>
            </a:innerShdw>
          </a:effectLst>
          <a:scene3d>
            <a:camera prst="orthographicFront"/>
            <a:lightRig rig="threePt" dir="t"/>
          </a:scene3d>
          <a:sp3d contourW="12700">
            <a:bevelT w="152400" h="50800" prst="softRound"/>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800" u="sng" dirty="0" smtClean="0">
                <a:ln w="3175">
                  <a:noFill/>
                </a:ln>
                <a:solidFill>
                  <a:srgbClr val="467BCA"/>
                </a:solidFill>
                <a:effectLst>
                  <a:outerShdw blurRad="38100" dist="38100" dir="2700000" algn="tl">
                    <a:srgbClr val="000000">
                      <a:alpha val="43137"/>
                    </a:srgbClr>
                  </a:outerShdw>
                </a:effectLst>
                <a:latin typeface="Bauhaus 93" pitchFamily="82" charset="0"/>
                <a:ea typeface="GungsuhChe" pitchFamily="49" charset="-127"/>
                <a:cs typeface="Arial" pitchFamily="34" charset="0"/>
              </a:rPr>
              <a:t>Hlavního rozhodčího</a:t>
            </a:r>
          </a:p>
          <a:p>
            <a:pPr algn="ctr" eaLnBrk="0" hangingPunct="0">
              <a:defRPr/>
            </a:pPr>
            <a:r>
              <a:rPr lang="cs-CZ" sz="2200" dirty="0" smtClean="0">
                <a:ln w="3175">
                  <a:noFill/>
                </a:ln>
                <a:blipFill>
                  <a:blip r:embed="rId5"/>
                  <a:stretch>
                    <a:fillRect/>
                  </a:stretch>
                </a:blipFill>
                <a:effectLst>
                  <a:outerShdw blurRad="38100" dist="38100" dir="2700000" algn="tl">
                    <a:srgbClr val="000000">
                      <a:alpha val="43137"/>
                    </a:srgbClr>
                  </a:outerShdw>
                </a:effectLst>
                <a:latin typeface="Bookman Old Style" pitchFamily="18" charset="0"/>
                <a:ea typeface="GungsuhChe" pitchFamily="49" charset="-127"/>
                <a:cs typeface="Arial" pitchFamily="34" charset="0"/>
              </a:rPr>
              <a:t>Martina </a:t>
            </a:r>
            <a:r>
              <a:rPr lang="cs-CZ" sz="2200" dirty="0" err="1" smtClean="0">
                <a:ln w="3175">
                  <a:noFill/>
                </a:ln>
                <a:blipFill>
                  <a:blip r:embed="rId5"/>
                  <a:stretch>
                    <a:fillRect/>
                  </a:stretch>
                </a:blipFill>
                <a:effectLst>
                  <a:outerShdw blurRad="38100" dist="38100" dir="2700000" algn="tl">
                    <a:srgbClr val="000000">
                      <a:alpha val="43137"/>
                    </a:srgbClr>
                  </a:outerShdw>
                </a:effectLst>
                <a:latin typeface="Bookman Old Style" pitchFamily="18" charset="0"/>
                <a:ea typeface="GungsuhChe" pitchFamily="49" charset="-127"/>
                <a:cs typeface="Arial" pitchFamily="34" charset="0"/>
              </a:rPr>
              <a:t>Hányše</a:t>
            </a:r>
            <a:r>
              <a:rPr lang="cs-CZ" sz="2200" dirty="0" smtClean="0">
                <a:ln w="3175">
                  <a:noFill/>
                </a:ln>
                <a:blipFill>
                  <a:blip r:embed="rId5"/>
                  <a:stretch>
                    <a:fillRect/>
                  </a:stretch>
                </a:blipFill>
                <a:effectLst>
                  <a:outerShdw blurRad="38100" dist="38100" dir="2700000" algn="tl">
                    <a:srgbClr val="000000">
                      <a:alpha val="43137"/>
                    </a:srgbClr>
                  </a:outerShdw>
                </a:effectLst>
                <a:latin typeface="Bookman Old Style" pitchFamily="18" charset="0"/>
                <a:ea typeface="GungsuhChe" pitchFamily="49" charset="-127"/>
                <a:cs typeface="Arial" pitchFamily="34" charset="0"/>
              </a:rPr>
              <a:t>  z Nového Sedla</a:t>
            </a:r>
          </a:p>
          <a:p>
            <a:pPr algn="ctr" eaLnBrk="0" hangingPunct="0">
              <a:defRPr/>
            </a:pPr>
            <a:r>
              <a:rPr lang="cs-CZ" sz="2000" b="0" dirty="0"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000" u="sng" dirty="0" smtClean="0">
                <a:ln w="3175">
                  <a:noFill/>
                </a:ln>
                <a:solidFill>
                  <a:srgbClr val="467BCA"/>
                </a:solidFill>
                <a:effectLst>
                  <a:outerShdw blurRad="38100" dist="38100" dir="2700000" algn="tl">
                    <a:srgbClr val="000000">
                      <a:alpha val="43137"/>
                    </a:srgbClr>
                  </a:outerShdw>
                </a:effectLst>
                <a:latin typeface="Bauhaus 93" pitchFamily="82" charset="0"/>
                <a:ea typeface="GungsuhChe" pitchFamily="49" charset="-127"/>
                <a:cs typeface="Arial" pitchFamily="34" charset="0"/>
              </a:rPr>
              <a:t>Asistenty hlavního rozhodčího</a:t>
            </a:r>
            <a:endParaRPr lang="cs-CZ" sz="2400" u="sng" dirty="0" smtClean="0">
              <a:ln w="3175">
                <a:noFill/>
              </a:ln>
              <a:solidFill>
                <a:srgbClr val="467BCA"/>
              </a:solidFill>
              <a:effectLst>
                <a:outerShdw blurRad="38100" dist="38100" dir="2700000" algn="tl">
                  <a:srgbClr val="000000">
                    <a:alpha val="43137"/>
                  </a:srgbClr>
                </a:outerShdw>
              </a:effectLst>
              <a:latin typeface="Bauhaus 93" pitchFamily="82" charset="0"/>
              <a:ea typeface="GungsuhChe" pitchFamily="49" charset="-127"/>
              <a:cs typeface="Arial" pitchFamily="34" charset="0"/>
            </a:endParaRPr>
          </a:p>
          <a:p>
            <a:pPr algn="ctr" eaLnBrk="0" hangingPunct="0">
              <a:defRPr/>
            </a:pPr>
            <a:r>
              <a:rPr lang="cs-CZ" sz="2200" dirty="0" smtClean="0">
                <a:ln w="3175">
                  <a:noFill/>
                </a:ln>
                <a:blipFill>
                  <a:blip r:embed="rId5"/>
                  <a:stretch>
                    <a:fillRect/>
                  </a:stretch>
                </a:blipFill>
                <a:effectLst>
                  <a:outerShdw blurRad="38100" dist="38100" dir="2700000" algn="tl">
                    <a:srgbClr val="000000">
                      <a:alpha val="43137"/>
                    </a:srgbClr>
                  </a:outerShdw>
                </a:effectLst>
                <a:latin typeface="Bookman Old Style" pitchFamily="18" charset="0"/>
                <a:ea typeface="GungsuhChe" pitchFamily="49" charset="-127"/>
                <a:cs typeface="Arial" pitchFamily="34" charset="0"/>
              </a:rPr>
              <a:t>Ivana Tvrdíka z Chebu</a:t>
            </a:r>
          </a:p>
          <a:p>
            <a:pPr algn="ctr" eaLnBrk="0" hangingPunct="0">
              <a:defRPr/>
            </a:pPr>
            <a:r>
              <a:rPr lang="cs-CZ" sz="2200" dirty="0" smtClean="0">
                <a:ln w="3175">
                  <a:noFill/>
                </a:ln>
                <a:blipFill>
                  <a:blip r:embed="rId5"/>
                  <a:stretch>
                    <a:fillRect/>
                  </a:stretch>
                </a:blipFill>
                <a:effectLst>
                  <a:outerShdw blurRad="38100" dist="38100" dir="2700000" algn="tl">
                    <a:srgbClr val="000000">
                      <a:alpha val="43137"/>
                    </a:srgbClr>
                  </a:outerShdw>
                </a:effectLst>
                <a:latin typeface="Bookman Old Style" pitchFamily="18" charset="0"/>
                <a:ea typeface="GungsuhChe" pitchFamily="49" charset="-127"/>
                <a:cs typeface="Arial" pitchFamily="34" charset="0"/>
              </a:rPr>
              <a:t>Jana Aubrechta z Prahy</a:t>
            </a:r>
            <a:endParaRPr lang="cs-CZ" sz="2200" dirty="0" smtClean="0">
              <a:ln w="3175">
                <a:solidFill>
                  <a:srgbClr val="FFFF00"/>
                </a:solidFill>
              </a:ln>
              <a:blipFill>
                <a:blip r:embed="rId5"/>
                <a:stretch>
                  <a:fillRect/>
                </a:stretch>
              </a:blipFill>
              <a:effectLst>
                <a:outerShdw blurRad="38100" dist="38100" dir="2700000" algn="tl">
                  <a:srgbClr val="000000">
                    <a:alpha val="43137"/>
                  </a:srgbClr>
                </a:outerShdw>
              </a:effectLst>
              <a:latin typeface="Bookman Old Style" pitchFamily="18" charset="0"/>
              <a:ea typeface="GungsuhChe" pitchFamily="49" charset="-127"/>
              <a:cs typeface="Arial" pitchFamily="34" charset="0"/>
            </a:endParaRPr>
          </a:p>
          <a:p>
            <a:pPr algn="ctr" eaLnBrk="0" hangingPunct="0">
              <a:defRPr/>
            </a:pPr>
            <a:r>
              <a:rPr lang="cs-CZ" sz="2800" u="sng" dirty="0" smtClean="0">
                <a:ln w="3175">
                  <a:noFill/>
                </a:ln>
                <a:solidFill>
                  <a:srgbClr val="467BCA"/>
                </a:solidFill>
                <a:effectLst>
                  <a:outerShdw blurRad="38100" dist="38100" dir="2700000" algn="tl">
                    <a:srgbClr val="000000">
                      <a:alpha val="43137"/>
                    </a:srgbClr>
                  </a:outerShdw>
                </a:effectLst>
                <a:latin typeface="Bauhaus 93" pitchFamily="82" charset="0"/>
                <a:ea typeface="GungsuhChe" pitchFamily="49" charset="-127"/>
                <a:cs typeface="Arial" pitchFamily="34" charset="0"/>
              </a:rPr>
              <a:t>Delegáta FAČR</a:t>
            </a:r>
          </a:p>
          <a:p>
            <a:pPr algn="ctr" eaLnBrk="0" hangingPunct="0">
              <a:defRPr/>
            </a:pPr>
            <a:r>
              <a:rPr lang="cs-CZ" sz="2400" dirty="0" smtClean="0">
                <a:ln w="3175">
                  <a:noFill/>
                </a:ln>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400" dirty="0" smtClean="0">
                <a:ln w="3175">
                  <a:noFill/>
                </a:ln>
                <a:blipFill>
                  <a:blip r:embed="rId5"/>
                  <a:stretch>
                    <a:fillRect/>
                  </a:stretch>
                </a:blipFill>
                <a:effectLst>
                  <a:outerShdw blurRad="38100" dist="38100" dir="2700000" algn="tl">
                    <a:srgbClr val="000000">
                      <a:alpha val="43137"/>
                    </a:srgbClr>
                  </a:outerShdw>
                </a:effectLst>
                <a:latin typeface="Bookman Old Style" pitchFamily="18" charset="0"/>
                <a:ea typeface="GungsuhChe" pitchFamily="49" charset="-127"/>
                <a:cs typeface="Arial" pitchFamily="34" charset="0"/>
              </a:rPr>
              <a:t>Roberta </a:t>
            </a:r>
            <a:r>
              <a:rPr lang="cs-CZ" sz="2400" dirty="0" err="1" smtClean="0">
                <a:ln w="3175">
                  <a:noFill/>
                </a:ln>
                <a:blipFill>
                  <a:blip r:embed="rId5"/>
                  <a:stretch>
                    <a:fillRect/>
                  </a:stretch>
                </a:blipFill>
                <a:effectLst>
                  <a:outerShdw blurRad="38100" dist="38100" dir="2700000" algn="tl">
                    <a:srgbClr val="000000">
                      <a:alpha val="43137"/>
                    </a:srgbClr>
                  </a:outerShdw>
                </a:effectLst>
                <a:latin typeface="Bookman Old Style" pitchFamily="18" charset="0"/>
                <a:ea typeface="GungsuhChe" pitchFamily="49" charset="-127"/>
                <a:cs typeface="Arial" pitchFamily="34" charset="0"/>
              </a:rPr>
              <a:t>Hamouze</a:t>
            </a:r>
            <a:endParaRPr lang="cs-CZ" sz="2400" dirty="0" smtClean="0">
              <a:ln w="3175">
                <a:noFill/>
              </a:ln>
              <a:blipFill>
                <a:blip r:embed="rId5"/>
                <a:stretch>
                  <a:fillRect/>
                </a:stretch>
              </a:blipFill>
              <a:effectLst>
                <a:outerShdw blurRad="38100" dist="38100" dir="2700000" algn="tl">
                  <a:srgbClr val="000000">
                    <a:alpha val="43137"/>
                  </a:srgbClr>
                </a:outerShdw>
              </a:effectLst>
              <a:latin typeface="Bookman Old Style" pitchFamily="18" charset="0"/>
              <a:ea typeface="GungsuhChe" pitchFamily="49" charset="-127"/>
              <a:cs typeface="Arial" pitchFamily="34" charset="0"/>
            </a:endParaRPr>
          </a:p>
        </p:txBody>
      </p:sp>
      <p:sp>
        <p:nvSpPr>
          <p:cNvPr id="5" name="TextovéPole 4"/>
          <p:cNvSpPr txBox="1"/>
          <p:nvPr/>
        </p:nvSpPr>
        <p:spPr>
          <a:xfrm>
            <a:off x="71984" y="1172970"/>
            <a:ext cx="4897821" cy="646331"/>
          </a:xfrm>
          <a:prstGeom prst="rect">
            <a:avLst/>
          </a:prstGeom>
          <a:solidFill>
            <a:schemeClr val="bg1">
              <a:lumMod val="95000"/>
            </a:schemeClr>
          </a:solidFill>
          <a:ln w="38100">
            <a:solidFill>
              <a:schemeClr val="tx1"/>
            </a:solidFill>
          </a:ln>
          <a:effectLst/>
        </p:spPr>
        <p:txBody>
          <a:bodyPr wrap="square" rtlCol="0">
            <a:spAutoFit/>
            <a:scene3d>
              <a:camera prst="orthographicFront"/>
              <a:lightRig rig="freezing" dir="t"/>
            </a:scene3d>
            <a:sp3d extrusionH="57150" contourW="6350" prstMaterial="matte">
              <a:extrusionClr>
                <a:schemeClr val="bg1"/>
              </a:extrusionClr>
              <a:contourClr>
                <a:schemeClr val="bg1"/>
              </a:contourClr>
            </a:sp3d>
          </a:bodyPr>
          <a:lstStyle/>
          <a:p>
            <a:pPr algn="ctr"/>
            <a:r>
              <a:rPr lang="cs-CZ" sz="1800" i="1" dirty="0" smtClean="0">
                <a:solidFill>
                  <a:srgbClr val="D60093"/>
                </a:solidFill>
                <a:latin typeface="Georgia" pitchFamily="18" charset="0"/>
                <a:ea typeface="Tahoma" pitchFamily="34" charset="0"/>
                <a:cs typeface="Arial" pitchFamily="34" charset="0"/>
              </a:rPr>
              <a:t>Při příležitosti dnešního utkání divizní soutěže funkcionáře, hráče a příznivce</a:t>
            </a:r>
          </a:p>
        </p:txBody>
      </p:sp>
      <p:sp>
        <p:nvSpPr>
          <p:cNvPr id="6" name="Rectangle 129"/>
          <p:cNvSpPr>
            <a:spLocks noChangeArrowheads="1"/>
          </p:cNvSpPr>
          <p:nvPr/>
        </p:nvSpPr>
        <p:spPr bwMode="auto">
          <a:xfrm>
            <a:off x="71984" y="2971516"/>
            <a:ext cx="4896544" cy="792000"/>
          </a:xfrm>
          <a:prstGeom prst="rect">
            <a:avLst/>
          </a:prstGeom>
          <a:blipFill>
            <a:blip r:embed="rId6" cstate="print"/>
            <a:stretch>
              <a:fillRect/>
            </a:stretch>
          </a:blipFill>
          <a:ln w="57150" cmpd="sng">
            <a:solidFill>
              <a:srgbClr val="FF0066"/>
            </a:solidFill>
            <a:prstDash val="solid"/>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400" dirty="0" smtClean="0">
                <a:ln w="25400">
                  <a:solidFill>
                    <a:schemeClr val="accent6">
                      <a:lumMod val="60000"/>
                      <a:lumOff val="40000"/>
                    </a:schemeClr>
                  </a:solidFill>
                </a:ln>
                <a:solidFill>
                  <a:srgbClr val="009900"/>
                </a:solidFill>
                <a:latin typeface="Modern No. 20" pitchFamily="18" charset="0"/>
                <a:ea typeface="GulimChe" pitchFamily="49" charset="-127"/>
                <a:cs typeface="Arial" pitchFamily="34" charset="0"/>
              </a:rPr>
              <a:t>TJ Sokol </a:t>
            </a:r>
            <a:r>
              <a:rPr lang="cs-CZ" sz="4400" dirty="0" err="1" smtClean="0">
                <a:ln w="25400">
                  <a:solidFill>
                    <a:schemeClr val="accent6">
                      <a:lumMod val="60000"/>
                      <a:lumOff val="40000"/>
                    </a:schemeClr>
                  </a:solidFill>
                </a:ln>
                <a:solidFill>
                  <a:srgbClr val="009900"/>
                </a:solidFill>
                <a:latin typeface="Modern No. 20" pitchFamily="18" charset="0"/>
                <a:ea typeface="GulimChe" pitchFamily="49" charset="-127"/>
                <a:cs typeface="Arial" pitchFamily="34" charset="0"/>
              </a:rPr>
              <a:t>Hostouň</a:t>
            </a:r>
            <a:endParaRPr lang="cs-CZ" sz="4400" dirty="0">
              <a:ln w="25400">
                <a:solidFill>
                  <a:schemeClr val="accent6">
                    <a:lumMod val="60000"/>
                    <a:lumOff val="40000"/>
                  </a:schemeClr>
                </a:solidFill>
              </a:ln>
              <a:solidFill>
                <a:srgbClr val="009900"/>
              </a:solidFill>
              <a:latin typeface="Modern No. 20" pitchFamily="18" charset="0"/>
              <a:ea typeface="GulimChe" pitchFamily="49" charset="-127"/>
              <a:cs typeface="Arial" pitchFamily="34" charset="0"/>
            </a:endParaRPr>
          </a:p>
        </p:txBody>
      </p:sp>
      <p:sp>
        <p:nvSpPr>
          <p:cNvPr id="15" name="TextovéPole 14"/>
          <p:cNvSpPr txBox="1"/>
          <p:nvPr/>
        </p:nvSpPr>
        <p:spPr>
          <a:xfrm>
            <a:off x="1944192"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6" name="TextovéPole 15"/>
          <p:cNvSpPr txBox="1"/>
          <p:nvPr/>
        </p:nvSpPr>
        <p:spPr>
          <a:xfrm>
            <a:off x="7560816"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47</a:t>
            </a:r>
          </a:p>
        </p:txBody>
      </p:sp>
      <p:sp>
        <p:nvSpPr>
          <p:cNvPr id="18" name="Obdélník 17"/>
          <p:cNvSpPr/>
          <p:nvPr/>
        </p:nvSpPr>
        <p:spPr>
          <a:xfrm>
            <a:off x="5344302" y="91108"/>
            <a:ext cx="4808802" cy="954107"/>
          </a:xfrm>
          <a:prstGeom prst="rect">
            <a:avLst/>
          </a:prstGeom>
          <a:blipFill dpi="0" rotWithShape="1">
            <a:blip r:embed="rId7" cstate="print">
              <a:alphaModFix amt="8000"/>
            </a:blip>
            <a:srcRect/>
            <a:stretch>
              <a:fillRect/>
            </a:stretch>
          </a:blipFill>
          <a:ln w="73025">
            <a:solidFill>
              <a:srgbClr val="FFFF00"/>
            </a:solidFill>
            <a:prstDash val="sysDash"/>
          </a:ln>
        </p:spPr>
        <p:txBody>
          <a:bodyPr wrap="square" lIns="91440" tIns="45720" rIns="91440" bIns="45720">
            <a:spAutoFit/>
          </a:bodyPr>
          <a:lstStyle/>
          <a:p>
            <a:pPr algn="ctr"/>
            <a:r>
              <a:rPr lang="cs-CZ" sz="2800" b="1" cap="none" spc="0" dirty="0" smtClean="0">
                <a:ln w="24500" cmpd="dbl">
                  <a:solidFill>
                    <a:srgbClr val="FF3300"/>
                  </a:solidFill>
                  <a:prstDash val="solid"/>
                  <a:miter lim="800000"/>
                </a:ln>
                <a:gradFill>
                  <a:gsLst>
                    <a:gs pos="0">
                      <a:srgbClr val="DDEBCF"/>
                    </a:gs>
                    <a:gs pos="50000">
                      <a:srgbClr val="9CB86E"/>
                    </a:gs>
                    <a:gs pos="100000">
                      <a:srgbClr val="156B13"/>
                    </a:gs>
                  </a:gsLst>
                  <a:lin ang="5400000" scaled="0"/>
                </a:gradFill>
                <a:effectLst>
                  <a:outerShdw blurRad="38100" dist="38100" dir="7020000" algn="tl">
                    <a:srgbClr val="000000">
                      <a:alpha val="35000"/>
                    </a:srgbClr>
                  </a:outerShdw>
                </a:effectLst>
              </a:rPr>
              <a:t>Fotbalový oddíl přeje všem hezkou zimu a nový rok</a:t>
            </a:r>
            <a:endParaRPr lang="cs-CZ" sz="2800" b="1" cap="none" spc="0" dirty="0">
              <a:ln w="24500" cmpd="dbl">
                <a:solidFill>
                  <a:srgbClr val="FF3300"/>
                </a:solidFill>
                <a:prstDash val="solid"/>
                <a:miter lim="800000"/>
              </a:ln>
              <a:gradFill>
                <a:gsLst>
                  <a:gs pos="0">
                    <a:srgbClr val="DDEBCF"/>
                  </a:gs>
                  <a:gs pos="50000">
                    <a:srgbClr val="9CB86E"/>
                  </a:gs>
                  <a:gs pos="100000">
                    <a:srgbClr val="156B13"/>
                  </a:gs>
                </a:gsLst>
                <a:lin ang="5400000" scaled="0"/>
              </a:gradFill>
              <a:effectLst>
                <a:outerShdw blurRad="38100" dist="38100" dir="7020000" algn="tl">
                  <a:srgbClr val="000000">
                    <a:alpha val="35000"/>
                  </a:srgbClr>
                </a:outerShdw>
              </a:effectLst>
            </a:endParaRPr>
          </a:p>
        </p:txBody>
      </p:sp>
      <p:sp>
        <p:nvSpPr>
          <p:cNvPr id="19" name="Obdélník 18"/>
          <p:cNvSpPr/>
          <p:nvPr/>
        </p:nvSpPr>
        <p:spPr>
          <a:xfrm>
            <a:off x="5328568" y="3475484"/>
            <a:ext cx="4808802" cy="954107"/>
          </a:xfrm>
          <a:prstGeom prst="rect">
            <a:avLst/>
          </a:prstGeom>
          <a:blipFill>
            <a:blip r:embed="rId8" cstate="print"/>
            <a:stretch>
              <a:fillRect/>
            </a:stretch>
          </a:blipFill>
          <a:ln w="60325">
            <a:solidFill>
              <a:srgbClr val="0000FF"/>
            </a:solidFill>
            <a:prstDash val="sysDash"/>
          </a:ln>
        </p:spPr>
        <p:txBody>
          <a:bodyPr wrap="square" lIns="91440" tIns="45720" rIns="91440" bIns="45720">
            <a:spAutoFit/>
          </a:bodyPr>
          <a:lstStyle/>
          <a:p>
            <a:pPr algn="ctr"/>
            <a:r>
              <a:rPr lang="cs-CZ" sz="2800" b="1" cap="none" spc="0" dirty="0" smtClean="0">
                <a:ln w="24500" cmpd="dbl">
                  <a:solidFill>
                    <a:srgbClr val="9900CC"/>
                  </a:solidFill>
                  <a:prstDash val="solid"/>
                  <a:miter lim="800000"/>
                </a:ln>
                <a:gradFill>
                  <a:gsLst>
                    <a:gs pos="0">
                      <a:srgbClr val="DDEBCF"/>
                    </a:gs>
                    <a:gs pos="50000">
                      <a:srgbClr val="9CB86E"/>
                    </a:gs>
                    <a:gs pos="100000">
                      <a:srgbClr val="156B13"/>
                    </a:gs>
                  </a:gsLst>
                  <a:lin ang="5400000" scaled="0"/>
                </a:gradFill>
                <a:effectLst>
                  <a:outerShdw blurRad="38100" dist="38100" dir="7020000" algn="tl">
                    <a:srgbClr val="000000">
                      <a:alpha val="35000"/>
                    </a:srgbClr>
                  </a:outerShdw>
                </a:effectLst>
              </a:rPr>
              <a:t>Na jaře se na vás opět  těšíme </a:t>
            </a:r>
            <a:endParaRPr lang="cs-CZ" sz="2800" b="1" cap="none" spc="0" dirty="0">
              <a:ln w="24500" cmpd="dbl">
                <a:solidFill>
                  <a:srgbClr val="9900CC"/>
                </a:solidFill>
                <a:prstDash val="solid"/>
                <a:miter lim="800000"/>
              </a:ln>
              <a:gradFill>
                <a:gsLst>
                  <a:gs pos="0">
                    <a:srgbClr val="DDEBCF"/>
                  </a:gs>
                  <a:gs pos="50000">
                    <a:srgbClr val="9CB86E"/>
                  </a:gs>
                  <a:gs pos="100000">
                    <a:srgbClr val="156B13"/>
                  </a:gs>
                </a:gsLst>
                <a:lin ang="5400000" scaled="0"/>
              </a:gradFill>
              <a:effectLst>
                <a:outerShdw blurRad="38100" dist="38100" dir="7020000" algn="tl">
                  <a:srgbClr val="000000">
                    <a:alpha val="35000"/>
                  </a:srgbClr>
                </a:outerShdw>
              </a:effectLst>
            </a:endParaRPr>
          </a:p>
        </p:txBody>
      </p:sp>
      <p:pic>
        <p:nvPicPr>
          <p:cNvPr id="21" name="Obrázek 20" descr="a.jpg"/>
          <p:cNvPicPr>
            <a:picLocks noChangeAspect="1"/>
          </p:cNvPicPr>
          <p:nvPr/>
        </p:nvPicPr>
        <p:blipFill>
          <a:blip r:embed="rId9" cstate="print"/>
          <a:stretch>
            <a:fillRect/>
          </a:stretch>
        </p:blipFill>
        <p:spPr>
          <a:xfrm>
            <a:off x="5040536" y="1243236"/>
            <a:ext cx="2593321" cy="2088000"/>
          </a:xfrm>
          <a:prstGeom prst="rect">
            <a:avLst/>
          </a:prstGeom>
        </p:spPr>
      </p:pic>
      <p:pic>
        <p:nvPicPr>
          <p:cNvPr id="30722" name="Picture 2"/>
          <p:cNvPicPr>
            <a:picLocks noChangeAspect="1" noChangeArrowheads="1"/>
          </p:cNvPicPr>
          <p:nvPr/>
        </p:nvPicPr>
        <p:blipFill>
          <a:blip r:embed="rId10" cstate="print"/>
          <a:srcRect/>
          <a:stretch>
            <a:fillRect/>
          </a:stretch>
        </p:blipFill>
        <p:spPr bwMode="auto">
          <a:xfrm>
            <a:off x="5976640" y="4555604"/>
            <a:ext cx="3211700" cy="2376000"/>
          </a:xfrm>
          <a:prstGeom prst="rect">
            <a:avLst/>
          </a:prstGeom>
          <a:noFill/>
          <a:ln w="22225" cmpd="sng">
            <a:solidFill>
              <a:srgbClr val="6600FF"/>
            </a:solidFill>
            <a:miter lim="800000"/>
            <a:headEnd/>
            <a:tailEnd/>
          </a:ln>
        </p:spPr>
      </p:pic>
      <p:pic>
        <p:nvPicPr>
          <p:cNvPr id="30723" name="Picture 3"/>
          <p:cNvPicPr>
            <a:picLocks noChangeAspect="1" noChangeArrowheads="1"/>
          </p:cNvPicPr>
          <p:nvPr/>
        </p:nvPicPr>
        <p:blipFill>
          <a:blip r:embed="rId11" cstate="print"/>
          <a:srcRect/>
          <a:stretch>
            <a:fillRect/>
          </a:stretch>
        </p:blipFill>
        <p:spPr bwMode="auto">
          <a:xfrm>
            <a:off x="7632824" y="1819300"/>
            <a:ext cx="2117141" cy="936000"/>
          </a:xfrm>
          <a:prstGeom prst="rect">
            <a:avLst/>
          </a:prstGeom>
          <a:noFill/>
          <a:ln w="9525">
            <a:noFill/>
            <a:miter lim="800000"/>
            <a:headEnd/>
            <a:tailEnd/>
          </a:ln>
        </p:spPr>
      </p:pic>
      <p:pic>
        <p:nvPicPr>
          <p:cNvPr id="30721" name="Picture 1"/>
          <p:cNvPicPr>
            <a:picLocks noChangeAspect="1" noChangeArrowheads="1"/>
          </p:cNvPicPr>
          <p:nvPr/>
        </p:nvPicPr>
        <p:blipFill>
          <a:blip r:embed="rId12" cstate="print"/>
          <a:srcRect/>
          <a:stretch>
            <a:fillRect/>
          </a:stretch>
        </p:blipFill>
        <p:spPr bwMode="auto">
          <a:xfrm>
            <a:off x="3312344" y="6607892"/>
            <a:ext cx="982478" cy="540000"/>
          </a:xfrm>
          <a:prstGeom prst="rect">
            <a:avLst/>
          </a:prstGeom>
          <a:noFill/>
          <a:ln w="9525">
            <a:noFill/>
            <a:miter lim="800000"/>
            <a:headEnd/>
            <a:tailEnd/>
          </a:ln>
        </p:spPr>
      </p:pic>
      <p:pic>
        <p:nvPicPr>
          <p:cNvPr id="7" name="Picture 2"/>
          <p:cNvPicPr>
            <a:picLocks noChangeAspect="1" noChangeArrowheads="1"/>
          </p:cNvPicPr>
          <p:nvPr/>
        </p:nvPicPr>
        <p:blipFill>
          <a:blip r:embed="rId13" cstate="print"/>
          <a:srcRect/>
          <a:stretch>
            <a:fillRect/>
          </a:stretch>
        </p:blipFill>
        <p:spPr bwMode="auto">
          <a:xfrm>
            <a:off x="504032" y="6591000"/>
            <a:ext cx="576267" cy="540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7272784"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sp>
        <p:nvSpPr>
          <p:cNvPr id="11" name="TextovéPole 10"/>
          <p:cNvSpPr txBox="1"/>
          <p:nvPr/>
        </p:nvSpPr>
        <p:spPr>
          <a:xfrm>
            <a:off x="2090808"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cxnSp>
        <p:nvCxnSpPr>
          <p:cNvPr id="8" name="Přímá spojovací šipka 7"/>
          <p:cNvCxnSpPr/>
          <p:nvPr/>
        </p:nvCxnSpPr>
        <p:spPr bwMode="auto">
          <a:xfrm>
            <a:off x="3108456" y="7075884"/>
            <a:ext cx="128834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1984" y="667172"/>
            <a:ext cx="4752528" cy="6192000"/>
          </a:xfrm>
          <a:prstGeom prst="rect">
            <a:avLst/>
          </a:prstGeom>
          <a:blipFill>
            <a:blip r:embed="rId3" cstate="print"/>
            <a:stretch>
              <a:fillRect/>
            </a:stretch>
          </a:blipFill>
        </p:spPr>
        <p:txBody>
          <a:bodyPr wrap="square" rtlCol="0">
            <a:spAutoFit/>
          </a:bodyPr>
          <a:lstStyle/>
          <a:p>
            <a:pPr algn="just"/>
            <a:r>
              <a:rPr lang="cs-CZ" b="0" dirty="0" smtClean="0">
                <a:latin typeface="Arial" pitchFamily="34" charset="0"/>
                <a:cs typeface="Arial" pitchFamily="34" charset="0"/>
              </a:rPr>
              <a:t>V neděli dopoledne 25. září byl na programu zápas 7. kola v Praze na Meteoru. Nedařilo se a prohráli jasně 3:0. Nováčka mužstvo </a:t>
            </a:r>
            <a:r>
              <a:rPr lang="cs-CZ" b="0" dirty="0" err="1" smtClean="0">
                <a:latin typeface="Arial" pitchFamily="34" charset="0"/>
                <a:cs typeface="Arial" pitchFamily="34" charset="0"/>
              </a:rPr>
              <a:t>Velvar</a:t>
            </a:r>
            <a:r>
              <a:rPr lang="cs-CZ" b="0" dirty="0" smtClean="0">
                <a:latin typeface="Arial" pitchFamily="34" charset="0"/>
                <a:cs typeface="Arial" pitchFamily="34" charset="0"/>
              </a:rPr>
              <a:t> jsme přivítali 1. října a střelecky se dařilo. Vedli jsme 4:1, soupeř sice ještě zazlobil a 5 minut před koncem snížil na 3:4, ale v závěru dal pojistku Hrdý na 5:3.  Následoval těžký protivník </a:t>
            </a:r>
            <a:r>
              <a:rPr lang="cs-CZ" b="0" dirty="0" err="1" smtClean="0">
                <a:latin typeface="Arial" pitchFamily="34" charset="0"/>
                <a:cs typeface="Arial" pitchFamily="34" charset="0"/>
              </a:rPr>
              <a:t>Neratovice</a:t>
            </a:r>
            <a:r>
              <a:rPr lang="cs-CZ" b="0" dirty="0" smtClean="0">
                <a:latin typeface="Arial" pitchFamily="34" charset="0"/>
                <a:cs typeface="Arial" pitchFamily="34" charset="0"/>
              </a:rPr>
              <a:t>-</a:t>
            </a:r>
            <a:r>
              <a:rPr lang="cs-CZ" b="0" dirty="0" err="1" smtClean="0">
                <a:latin typeface="Arial" pitchFamily="34" charset="0"/>
                <a:cs typeface="Arial" pitchFamily="34" charset="0"/>
              </a:rPr>
              <a:t>Byškovice</a:t>
            </a:r>
            <a:r>
              <a:rPr lang="cs-CZ" b="0" dirty="0" smtClean="0">
                <a:latin typeface="Arial" pitchFamily="34" charset="0"/>
                <a:cs typeface="Arial" pitchFamily="34" charset="0"/>
              </a:rPr>
              <a:t> a nejenom, že jsme  přišli o všechny body, ale i Hrdého, který byl ještě v 1. poločase vyloučen, a  brankáře </a:t>
            </a:r>
            <a:r>
              <a:rPr lang="cs-CZ" b="0" dirty="0" err="1" smtClean="0">
                <a:latin typeface="Arial" pitchFamily="34" charset="0"/>
                <a:cs typeface="Arial" pitchFamily="34" charset="0"/>
              </a:rPr>
              <a:t>Klouba</a:t>
            </a:r>
            <a:r>
              <a:rPr lang="cs-CZ" b="0" dirty="0" smtClean="0">
                <a:latin typeface="Arial" pitchFamily="34" charset="0"/>
                <a:cs typeface="Arial" pitchFamily="34" charset="0"/>
              </a:rPr>
              <a:t>, který zamířil pod sprchy ve 2. poločase.  Domácí  vedoucí gól dali až v závěru po sporné penaltě. Nabízely se i možnosti k vyrovnání , ale nakonec jsme ještě inkasovali.  Po 9. kole jsme byli na 13. místě. Na řadu přišel 15. října doma FC Chomutov.  V poločase někteří diváci už odcházeli domů, když jsme prohrávali 2:0. Neskutečný obrat nastal ve 2. poločase, když jsme soupeře zaskočili 4 brankami a vyhráli 4:2. Posíleni výhrou jsme  22. října jeli sehrát  zápas 11. kola do Souše. Vyrovnali jsme na 1:1, ale pak začali řádit sudí, k tomu se přidal špatný výkon mužstva a zrodila se prohra 4:1. O týden později nás čekal další venkovní zápas a to na hřišti posledního TJ Sokolu </a:t>
            </a:r>
            <a:r>
              <a:rPr lang="cs-CZ" b="0" dirty="0" err="1" smtClean="0">
                <a:latin typeface="Arial" pitchFamily="34" charset="0"/>
                <a:cs typeface="Arial" pitchFamily="34" charset="0"/>
              </a:rPr>
              <a:t>Libiš</a:t>
            </a:r>
            <a:r>
              <a:rPr lang="cs-CZ" b="0" dirty="0" smtClean="0">
                <a:latin typeface="Arial" pitchFamily="34" charset="0"/>
                <a:cs typeface="Arial" pitchFamily="34" charset="0"/>
              </a:rPr>
              <a:t>. Po zlepšeném výkonu ve 2. poločase jsme si domů přivezli zasloužené vítězství 1:0 a to ještě Slanička neproměnil penaltu. Měli jsme 14 bodů a ty značily 11. místo. Před domácím utkáním 5. listopadu proti Mosteckému fotbalovému klubu jsme  měli dobře našlápnuto v cestě do vyšších pater tabulky.  Na hřišti se ale v prvních 30 minutách odehrával fotbalový festival hostů, kteří vedli už 3:0. Obrovský obrat nastal ještě do konce poločasu. Vyrovnali jsme na 3:3 a ještě byl vyloučen hráč hostů. Ve 2. půli jsme ale propadli a skončilo to jen remízou 4:4.  Do třetice jsme doma během podzimu prohráli na penalty. Velká ztráta, která hodně mrzela. No a v posledním utkání před týdnem 12. listopadu jsme změřili  síly  v Rakovníku s domácím  </a:t>
            </a:r>
            <a:r>
              <a:rPr lang="cs-CZ" b="0" dirty="0" err="1" smtClean="0">
                <a:latin typeface="Arial" pitchFamily="34" charset="0"/>
                <a:cs typeface="Arial" pitchFamily="34" charset="0"/>
              </a:rPr>
              <a:t>Tatranem</a:t>
            </a:r>
            <a:r>
              <a:rPr lang="cs-CZ" b="0" dirty="0" smtClean="0">
                <a:latin typeface="Arial" pitchFamily="34" charset="0"/>
                <a:cs typeface="Arial" pitchFamily="34" charset="0"/>
              </a:rPr>
              <a:t>.  V poločase jsme prohrávali 5:0. Ano, 5:0. Od 20. minuty jsme hráli bez vyloučeného B</a:t>
            </a:r>
            <a:r>
              <a:rPr lang="de-DE" b="0" dirty="0" smtClean="0">
                <a:latin typeface="Arial" pitchFamily="34" charset="0"/>
                <a:cs typeface="Arial" pitchFamily="34" charset="0"/>
              </a:rPr>
              <a:t>ö</a:t>
            </a:r>
            <a:r>
              <a:rPr lang="cs-CZ" b="0" dirty="0" err="1" smtClean="0">
                <a:latin typeface="Arial" pitchFamily="34" charset="0"/>
                <a:cs typeface="Arial" pitchFamily="34" charset="0"/>
              </a:rPr>
              <a:t>hma</a:t>
            </a:r>
            <a:r>
              <a:rPr lang="cs-CZ" b="0" dirty="0" smtClean="0">
                <a:latin typeface="Arial" pitchFamily="34" charset="0"/>
                <a:cs typeface="Arial" pitchFamily="34" charset="0"/>
              </a:rPr>
              <a:t>  a výkon mužstva vypadal, že dostaneme desítku. Ve 2. části však nastal velký</a:t>
            </a:r>
          </a:p>
        </p:txBody>
      </p:sp>
      <p:sp>
        <p:nvSpPr>
          <p:cNvPr id="15" name="TextovéPole 14"/>
          <p:cNvSpPr txBox="1"/>
          <p:nvPr/>
        </p:nvSpPr>
        <p:spPr>
          <a:xfrm>
            <a:off x="143992" y="91108"/>
            <a:ext cx="4608512" cy="523220"/>
          </a:xfrm>
          <a:prstGeom prst="rect">
            <a:avLst/>
          </a:prstGeom>
          <a:solidFill>
            <a:schemeClr val="bg1">
              <a:lumMod val="95000"/>
            </a:schemeClr>
          </a:solidFill>
        </p:spPr>
        <p:txBody>
          <a:bodyPr wrap="square" rtlCol="0">
            <a:spAutoFit/>
          </a:bodyPr>
          <a:lstStyle/>
          <a:p>
            <a:pPr algn="ctr"/>
            <a:r>
              <a:rPr lang="cs-CZ" sz="1400" dirty="0" smtClean="0">
                <a:latin typeface="Arial" pitchFamily="34" charset="0"/>
                <a:cs typeface="Arial" pitchFamily="34" charset="0"/>
              </a:rPr>
              <a:t>Pokračování procházky podzimem mužstva dospělých </a:t>
            </a:r>
          </a:p>
        </p:txBody>
      </p:sp>
      <p:sp>
        <p:nvSpPr>
          <p:cNvPr id="9" name="TextovéPole 8"/>
          <p:cNvSpPr txBox="1"/>
          <p:nvPr/>
        </p:nvSpPr>
        <p:spPr>
          <a:xfrm>
            <a:off x="5616600" y="1819300"/>
            <a:ext cx="4536504" cy="4893647"/>
          </a:xfrm>
          <a:prstGeom prst="rect">
            <a:avLst/>
          </a:prstGeom>
          <a:blipFill>
            <a:blip r:embed="rId4" cstate="print"/>
            <a:stretch>
              <a:fillRect/>
            </a:stretch>
          </a:blipFill>
        </p:spPr>
        <p:txBody>
          <a:bodyPr wrap="square" rtlCol="0">
            <a:spAutoFit/>
          </a:bodyPr>
          <a:lstStyle/>
          <a:p>
            <a:pPr algn="just"/>
            <a:r>
              <a:rPr lang="cs-CZ" b="0" dirty="0" smtClean="0">
                <a:latin typeface="Arial" pitchFamily="34" charset="0"/>
                <a:cs typeface="Arial" pitchFamily="34" charset="0"/>
              </a:rPr>
              <a:t>Dorostenci hráli v loňské ročníku krajský přebor. Pro letošek už jsme 2 mužstva, jedno mladšího  a druhé staršího dorostu, dohromady nedali, a i když možnost hrát kraj byla, tak jsme se museli vydat do I. A třídy. V mužstvu došlo i k další změně a tou byl příchod trenéra Jiřího </a:t>
            </a:r>
            <a:r>
              <a:rPr lang="cs-CZ" b="0" dirty="0" err="1" smtClean="0">
                <a:latin typeface="Arial" pitchFamily="34" charset="0"/>
                <a:cs typeface="Arial" pitchFamily="34" charset="0"/>
              </a:rPr>
              <a:t>Ransdorfa</a:t>
            </a:r>
            <a:r>
              <a:rPr lang="cs-CZ" b="0" dirty="0" smtClean="0">
                <a:latin typeface="Arial" pitchFamily="34" charset="0"/>
                <a:cs typeface="Arial" pitchFamily="34" charset="0"/>
              </a:rPr>
              <a:t> seniora, který doplnil tým  trenérů Václava Podhorského a Josefa </a:t>
            </a:r>
            <a:r>
              <a:rPr lang="cs-CZ" b="0" dirty="0" err="1" smtClean="0">
                <a:latin typeface="Arial" pitchFamily="34" charset="0"/>
                <a:cs typeface="Arial" pitchFamily="34" charset="0"/>
              </a:rPr>
              <a:t>Chaloupeckého</a:t>
            </a:r>
            <a:r>
              <a:rPr lang="cs-CZ" b="0" dirty="0" smtClean="0">
                <a:latin typeface="Arial" pitchFamily="34" charset="0"/>
                <a:cs typeface="Arial" pitchFamily="34" charset="0"/>
              </a:rPr>
              <a:t>. Vedoucím mužstva je Jana  </a:t>
            </a:r>
            <a:r>
              <a:rPr lang="cs-CZ" b="0" dirty="0" err="1" smtClean="0">
                <a:latin typeface="Arial" pitchFamily="34" charset="0"/>
                <a:cs typeface="Arial" pitchFamily="34" charset="0"/>
              </a:rPr>
              <a:t>Nedomlelová</a:t>
            </a:r>
            <a:r>
              <a:rPr lang="cs-CZ" b="0" dirty="0" smtClean="0">
                <a:latin typeface="Arial" pitchFamily="34" charset="0"/>
                <a:cs typeface="Arial" pitchFamily="34" charset="0"/>
              </a:rPr>
              <a:t>.  Před začátkem podzimu se bohužel  zúžil hráčský kádr.  Hlavní příčinou jsou dlouhodobá zraněn. Jan </a:t>
            </a:r>
            <a:r>
              <a:rPr lang="cs-CZ" b="0" dirty="0" err="1" smtClean="0">
                <a:latin typeface="Arial" pitchFamily="34" charset="0"/>
                <a:cs typeface="Arial" pitchFamily="34" charset="0"/>
              </a:rPr>
              <a:t>Balaštík</a:t>
            </a:r>
            <a:r>
              <a:rPr lang="cs-CZ" b="0" dirty="0" smtClean="0">
                <a:latin typeface="Arial" pitchFamily="34" charset="0"/>
                <a:cs typeface="Arial" pitchFamily="34" charset="0"/>
              </a:rPr>
              <a:t> laboroval se zdravotními problémy už loni a ani letos se do hraní nezapojil. Tomáš Mejzr z Rovného byl jedním ze základních kamenů loňské sestavy, ale i on musel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říci „Bohužel“  z důvodu zranění.  Když se k těmto dvěma přidal Martin Nedomlel a v průběhu podzimu Filip Podhorský, kteří zdravotně také nejsou fit, tak v kádrů zůstalo 13 hráčů a často museli pomáhat starší žáci.  Bránu fotbalu ve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zavřel dorostenec Luboš </a:t>
            </a:r>
            <a:r>
              <a:rPr lang="cs-CZ" b="0" dirty="0" err="1" smtClean="0">
                <a:latin typeface="Arial" pitchFamily="34" charset="0"/>
                <a:cs typeface="Arial" pitchFamily="34" charset="0"/>
              </a:rPr>
              <a:t>Sviták</a:t>
            </a:r>
            <a:r>
              <a:rPr lang="cs-CZ" b="0" dirty="0" smtClean="0">
                <a:latin typeface="Arial" pitchFamily="34" charset="0"/>
                <a:cs typeface="Arial" pitchFamily="34" charset="0"/>
              </a:rPr>
              <a:t>.  Velká naděje, kdy mnozí věřili , že po skončení dorosteneckého věku má šanci dostat se  i do kádru mužstva dospělých, jako kdysi jeho bratr Michal. Odstěhoval se však do </a:t>
            </a:r>
            <a:r>
              <a:rPr lang="cs-CZ" b="0" dirty="0" err="1" smtClean="0">
                <a:latin typeface="Arial" pitchFamily="34" charset="0"/>
                <a:cs typeface="Arial" pitchFamily="34" charset="0"/>
              </a:rPr>
              <a:t>Dobříně</a:t>
            </a:r>
            <a:r>
              <a:rPr lang="cs-CZ" b="0" dirty="0" smtClean="0">
                <a:latin typeface="Arial" pitchFamily="34" charset="0"/>
                <a:cs typeface="Arial" pitchFamily="34" charset="0"/>
              </a:rPr>
              <a:t>  a  pokračovat v partě, se  kterou odmalička  vyrůstal, už nechtěl. Nyní hraje za dospělé právě v </a:t>
            </a:r>
            <a:r>
              <a:rPr lang="cs-CZ" b="0" dirty="0" err="1" smtClean="0">
                <a:latin typeface="Arial" pitchFamily="34" charset="0"/>
                <a:cs typeface="Arial" pitchFamily="34" charset="0"/>
              </a:rPr>
              <a:t>Dobříni</a:t>
            </a:r>
            <a:r>
              <a:rPr lang="cs-CZ" b="0" dirty="0" smtClean="0">
                <a:latin typeface="Arial" pitchFamily="34" charset="0"/>
                <a:cs typeface="Arial" pitchFamily="34" charset="0"/>
              </a:rPr>
              <a:t> III. Třídu a přejeme, aby se mu jak ve fotbalovém, tak i osobním životě dařilo. Ještě jednu věc je třeba zmínit. Do soutěže I.A třídy skupiny B bylo přihlášeno 11 mužstev a pro ně bylo provedeno i rozlosování. Znamenalo to, že každý týden má 1 mužstvo volno. 	  </a:t>
            </a:r>
          </a:p>
        </p:txBody>
      </p:sp>
      <p:sp>
        <p:nvSpPr>
          <p:cNvPr id="16" name="TextovéPole 15"/>
          <p:cNvSpPr txBox="1"/>
          <p:nvPr/>
        </p:nvSpPr>
        <p:spPr>
          <a:xfrm>
            <a:off x="5616600" y="91108"/>
            <a:ext cx="4464496" cy="1569660"/>
          </a:xfrm>
          <a:prstGeom prst="rect">
            <a:avLst/>
          </a:prstGeom>
          <a:blipFill>
            <a:blip r:embed="rId5" cstate="print"/>
            <a:stretch>
              <a:fillRect/>
            </a:stretch>
          </a:blipFill>
          <a:ln w="98425" cmpd="dbl">
            <a:gradFill flip="none" rotWithShape="1">
              <a:gsLst>
                <a:gs pos="0">
                  <a:srgbClr val="DDEBCF"/>
                </a:gs>
                <a:gs pos="50000">
                  <a:srgbClr val="9CB86E"/>
                </a:gs>
                <a:gs pos="100000">
                  <a:srgbClr val="156B13"/>
                </a:gs>
              </a:gsLst>
              <a:lin ang="5400000" scaled="0"/>
              <a:tileRect r="-100000" b="-100000"/>
            </a:gradFill>
            <a:prstDash val="dash"/>
          </a:ln>
        </p:spPr>
        <p:txBody>
          <a:bodyPr wrap="square" rtlCol="0">
            <a:spAutoFit/>
          </a:bodyPr>
          <a:lstStyle/>
          <a:p>
            <a:pPr algn="ctr"/>
            <a:r>
              <a:rPr lang="cs-CZ" sz="3200" dirty="0" smtClean="0">
                <a:latin typeface="Gill Sans Ultra Bold Condensed" pitchFamily="34" charset="0"/>
                <a:ea typeface="Cambria Math" pitchFamily="18" charset="0"/>
              </a:rPr>
              <a:t>Krátké ohlédnutí za dorosteneckým podzimem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416800"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10" name="TextovéPole 9"/>
          <p:cNvSpPr txBox="1"/>
          <p:nvPr/>
        </p:nvSpPr>
        <p:spPr>
          <a:xfrm>
            <a:off x="1872184"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sp>
        <p:nvSpPr>
          <p:cNvPr id="8" name="TextovéPole 7"/>
          <p:cNvSpPr txBox="1"/>
          <p:nvPr/>
        </p:nvSpPr>
        <p:spPr>
          <a:xfrm>
            <a:off x="5544592" y="667172"/>
            <a:ext cx="4608512" cy="2677656"/>
          </a:xfrm>
          <a:prstGeom prst="rect">
            <a:avLst/>
          </a:prstGeom>
          <a:noFill/>
        </p:spPr>
        <p:txBody>
          <a:bodyPr wrap="square" rtlCol="0">
            <a:spAutoFit/>
          </a:bodyPr>
          <a:lstStyle/>
          <a:p>
            <a:pPr algn="just"/>
            <a:r>
              <a:rPr lang="cs-CZ" b="0" dirty="0" smtClean="0">
                <a:latin typeface="Arial" pitchFamily="34" charset="0"/>
                <a:cs typeface="Arial" pitchFamily="34" charset="0"/>
              </a:rPr>
              <a:t>obrat. I když nás hrálo o jednoho hráče méně, tak jsme soupeře přehráli. Když se k tomu přidal parádní výkon </a:t>
            </a:r>
            <a:r>
              <a:rPr lang="cs-CZ" b="0" dirty="0" err="1" smtClean="0">
                <a:latin typeface="Arial" pitchFamily="34" charset="0"/>
                <a:cs typeface="Arial" pitchFamily="34" charset="0"/>
              </a:rPr>
              <a:t>Michovského</a:t>
            </a:r>
            <a:r>
              <a:rPr lang="cs-CZ" b="0" dirty="0" smtClean="0">
                <a:latin typeface="Arial" pitchFamily="34" charset="0"/>
                <a:cs typeface="Arial" pitchFamily="34" charset="0"/>
              </a:rPr>
              <a:t> v brance, tak jsme dokázali snížit na konečných 3:5. Porážka hodně mrzela a protože to bylo se sousedem v tabulce, tak nás stála i drahocenné body.  Po 14 zápasech máme 15 bodů a jsme na 13. místě. Nepříjemné postavení v tabulce, která nás v zimě v moc velkém klidu nemůže nechat.  4 jsme vyhrál 3x prohráli na penalty a 7x prohráli. Pohybujeme se v pásmu sestupu a v zimě nezbývá nic jiného než tvrdě </a:t>
            </a:r>
            <a:r>
              <a:rPr lang="cs-CZ" b="0" dirty="0" err="1" smtClean="0">
                <a:latin typeface="Arial" pitchFamily="34" charset="0"/>
                <a:cs typeface="Arial" pitchFamily="34" charset="0"/>
              </a:rPr>
              <a:t>potrénovat</a:t>
            </a:r>
            <a:r>
              <a:rPr lang="cs-CZ" b="0" dirty="0" smtClean="0">
                <a:latin typeface="Arial" pitchFamily="34" charset="0"/>
                <a:cs typeface="Arial" pitchFamily="34" charset="0"/>
              </a:rPr>
              <a:t> a připravit se na jarní část soutěže.  Co ještě stojí za zmínku je počet červených karet, kterých jsme inkasovali 5. Fauly a zbytečná kritika na adresu rozhodčího nám moc nepomohly. Program zimních přátelských zápasů je již připraven a najdete ho na dalších stánkách zpravodaje.</a:t>
            </a:r>
          </a:p>
        </p:txBody>
      </p:sp>
      <p:sp>
        <p:nvSpPr>
          <p:cNvPr id="11" name="TextovéPole 10"/>
          <p:cNvSpPr txBox="1"/>
          <p:nvPr/>
        </p:nvSpPr>
        <p:spPr>
          <a:xfrm>
            <a:off x="5544592" y="91108"/>
            <a:ext cx="4608512" cy="523220"/>
          </a:xfrm>
          <a:prstGeom prst="rect">
            <a:avLst/>
          </a:prstGeom>
          <a:solidFill>
            <a:schemeClr val="accent5">
              <a:lumMod val="40000"/>
              <a:lumOff val="60000"/>
            </a:schemeClr>
          </a:solidFill>
        </p:spPr>
        <p:txBody>
          <a:bodyPr wrap="square" rtlCol="0">
            <a:spAutoFit/>
          </a:bodyPr>
          <a:lstStyle/>
          <a:p>
            <a:pPr algn="ctr"/>
            <a:r>
              <a:rPr lang="cs-CZ" sz="1400" dirty="0" smtClean="0">
                <a:latin typeface="Arial" pitchFamily="34" charset="0"/>
                <a:cs typeface="Arial" pitchFamily="34" charset="0"/>
              </a:rPr>
              <a:t>Pokračování procházky podzimem mužstva dospělých </a:t>
            </a:r>
          </a:p>
        </p:txBody>
      </p:sp>
      <p:graphicFrame>
        <p:nvGraphicFramePr>
          <p:cNvPr id="12" name="Tabulka 11"/>
          <p:cNvGraphicFramePr>
            <a:graphicFrameLocks noGrp="1"/>
          </p:cNvGraphicFramePr>
          <p:nvPr/>
        </p:nvGraphicFramePr>
        <p:xfrm>
          <a:off x="143992" y="91108"/>
          <a:ext cx="4752528" cy="3240362"/>
        </p:xfrm>
        <a:graphic>
          <a:graphicData uri="http://schemas.openxmlformats.org/drawingml/2006/table">
            <a:tbl>
              <a:tblPr/>
              <a:tblGrid>
                <a:gridCol w="283733"/>
                <a:gridCol w="283733"/>
                <a:gridCol w="1702398"/>
                <a:gridCol w="269546"/>
                <a:gridCol w="157026"/>
                <a:gridCol w="45134"/>
                <a:gridCol w="256178"/>
                <a:gridCol w="98487"/>
                <a:gridCol w="202160"/>
                <a:gridCol w="297920"/>
                <a:gridCol w="500080"/>
                <a:gridCol w="368853"/>
                <a:gridCol w="287280"/>
              </a:tblGrid>
              <a:tr h="23497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2">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hMerge="1">
                  <a:txBody>
                    <a:bodyPr/>
                    <a:lstStyle/>
                    <a:p>
                      <a:endParaRPr lang="cs-CZ"/>
                    </a:p>
                  </a:txBody>
                  <a:tcPr/>
                </a:tc>
                <a:tc gridSpan="2">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52452">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11">
                  <a:txBody>
                    <a:bodyPr/>
                    <a:lstStyle/>
                    <a:p>
                      <a:pPr algn="ctr" fontAlgn="ctr"/>
                      <a:r>
                        <a:rPr lang="pl-PL" sz="1200" b="1" i="0" u="none" strike="noStrike" dirty="0">
                          <a:solidFill>
                            <a:srgbClr val="0000CC"/>
                          </a:solidFill>
                          <a:latin typeface="Calibri"/>
                        </a:rPr>
                        <a:t>I.A třída  dorostu  2016/2017 </a:t>
                      </a:r>
                      <a:r>
                        <a:rPr lang="pl-PL" sz="1200" b="1" i="0" u="none" strike="noStrike" dirty="0" smtClean="0">
                          <a:solidFill>
                            <a:srgbClr val="0000CC"/>
                          </a:solidFill>
                          <a:latin typeface="Calibri"/>
                        </a:rPr>
                        <a:t>konečná podzimní tabulka</a:t>
                      </a:r>
                      <a:endParaRPr lang="pl-PL" sz="1200" b="1" i="0" u="none" strike="noStrike" dirty="0">
                        <a:solidFill>
                          <a:srgbClr val="0000CC"/>
                        </a:solidFill>
                        <a:latin typeface="Calibri"/>
                      </a:endParaRP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38469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SK Velký </a:t>
                      </a:r>
                      <a:r>
                        <a:rPr lang="cs-CZ" sz="900" b="1" i="0" u="none" strike="noStrike" dirty="0" err="1">
                          <a:solidFill>
                            <a:srgbClr val="000000"/>
                          </a:solidFill>
                          <a:latin typeface="Arial"/>
                        </a:rPr>
                        <a:t>Šenov</a:t>
                      </a:r>
                      <a:r>
                        <a:rPr lang="cs-CZ" sz="900" b="1" i="0" u="none" strike="noStrike" dirty="0">
                          <a:solidFill>
                            <a:srgbClr val="000000"/>
                          </a:solidFill>
                          <a:latin typeface="Arial"/>
                        </a:rPr>
                        <a:t>/</a:t>
                      </a:r>
                      <a:r>
                        <a:rPr lang="cs-CZ" sz="900" b="1" i="0" u="none" strike="noStrike" dirty="0" err="1">
                          <a:solidFill>
                            <a:srgbClr val="000000"/>
                          </a:solidFill>
                          <a:latin typeface="Arial"/>
                        </a:rPr>
                        <a:t>Mikulášovice</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51:10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8469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TJ Sokol Košťany/Oldřichov</a:t>
                      </a: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57:20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40431">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66"/>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66"/>
                          </a:solidFill>
                          <a:latin typeface="Arial"/>
                        </a:rPr>
                        <a:t>SK Štětí, z.s.</a:t>
                      </a:r>
                    </a:p>
                  </a:txBody>
                  <a:tcPr marL="9525" marR="9525" marT="9525" marB="0" anchor="ctr">
                    <a:lnL>
                      <a:noFill/>
                    </a:lnL>
                    <a:lnR>
                      <a:noFill/>
                    </a:lnR>
                    <a:lnT>
                      <a:noFill/>
                    </a:lnT>
                    <a:lnB>
                      <a:noFill/>
                    </a:lnB>
                    <a:solidFill>
                      <a:srgbClr val="CCFFFF"/>
                    </a:solidFill>
                  </a:tcPr>
                </a:tc>
                <a:tc gridSpan="2">
                  <a:txBody>
                    <a:bodyPr/>
                    <a:lstStyle/>
                    <a:p>
                      <a:pPr algn="ctr" fontAlgn="ctr"/>
                      <a:r>
                        <a:rPr lang="cs-CZ" sz="1100" b="1" i="0" u="none" strike="noStrike">
                          <a:solidFill>
                            <a:srgbClr val="FF0066"/>
                          </a:solidFill>
                          <a:latin typeface="Arial"/>
                        </a:rPr>
                        <a:t>9</a:t>
                      </a:r>
                    </a:p>
                  </a:txBody>
                  <a:tcPr marL="9525" marR="9525" marT="9525" marB="0" anchor="ctr">
                    <a:lnL>
                      <a:noFill/>
                    </a:lnL>
                    <a:lnR>
                      <a:noFill/>
                    </a:lnR>
                    <a:lnT>
                      <a:noFill/>
                    </a:lnT>
                    <a:lnB>
                      <a:noFill/>
                    </a:lnB>
                    <a:solidFill>
                      <a:srgbClr val="CCFFFF"/>
                    </a:solidFill>
                  </a:tcPr>
                </a:tc>
                <a:tc hMerge="1">
                  <a:txBody>
                    <a:bodyPr/>
                    <a:lstStyle/>
                    <a:p>
                      <a:pPr algn="ctr" fontAlgn="ctr"/>
                      <a:endParaRPr lang="cs-CZ" sz="1100" b="1" i="0" u="none" strike="noStrike">
                        <a:solidFill>
                          <a:srgbClr val="FF0066"/>
                        </a:solidFill>
                        <a:latin typeface="Arial"/>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1100" b="1" i="0" u="none" strike="noStrike">
                          <a:solidFill>
                            <a:srgbClr val="FF0066"/>
                          </a:solidFill>
                          <a:latin typeface="Arial"/>
                        </a:rPr>
                        <a:t>5</a:t>
                      </a:r>
                    </a:p>
                  </a:txBody>
                  <a:tcPr marL="9525" marR="9525" marT="9525" marB="0" anchor="ctr">
                    <a:lnL>
                      <a:noFill/>
                    </a:lnL>
                    <a:lnR>
                      <a:noFill/>
                    </a:lnR>
                    <a:lnT>
                      <a:noFill/>
                    </a:lnT>
                    <a:lnB>
                      <a:noFill/>
                    </a:lnB>
                    <a:solidFill>
                      <a:srgbClr val="CCFFFF"/>
                    </a:solidFill>
                  </a:tcPr>
                </a:tc>
                <a:tc hMerge="1">
                  <a:txBody>
                    <a:bodyPr/>
                    <a:lstStyle/>
                    <a:p>
                      <a:pPr algn="ctr" fontAlgn="ctr"/>
                      <a:endParaRPr lang="cs-CZ" sz="1100" b="1" i="0" u="none" strike="noStrike">
                        <a:solidFill>
                          <a:srgbClr val="FF0066"/>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66"/>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66"/>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66"/>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66"/>
                          </a:solidFill>
                          <a:latin typeface="Arial"/>
                        </a:rPr>
                        <a:t>25:13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66"/>
                          </a:solidFill>
                          <a:latin typeface="Arial"/>
                        </a:rPr>
                        <a:t>20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234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SK </a:t>
                      </a:r>
                      <a:r>
                        <a:rPr lang="cs-CZ" sz="900" b="1" i="0" u="none" strike="noStrike" dirty="0" err="1">
                          <a:solidFill>
                            <a:srgbClr val="000000"/>
                          </a:solidFill>
                          <a:latin typeface="Arial"/>
                        </a:rPr>
                        <a:t>Plaston</a:t>
                      </a:r>
                      <a:r>
                        <a:rPr lang="cs-CZ" sz="900" b="1" i="0" u="none" strike="noStrike" dirty="0">
                          <a:solidFill>
                            <a:srgbClr val="000000"/>
                          </a:solidFill>
                          <a:latin typeface="Arial"/>
                        </a:rPr>
                        <a:t> Šluknov</a:t>
                      </a: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44:20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4366">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Duchcov</a:t>
                      </a: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hMerge="1">
                  <a:txBody>
                    <a:bodyPr/>
                    <a:lstStyle/>
                    <a:p>
                      <a:pPr algn="ctr" fontAlgn="ctr"/>
                      <a:endParaRPr lang="cs-CZ" sz="10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20:33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8469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TJ Hvězda Trnovany/Sobědruhy</a:t>
                      </a: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dirty="0">
                          <a:solidFill>
                            <a:srgbClr val="000000"/>
                          </a:solidFill>
                          <a:latin typeface="Arial"/>
                        </a:rPr>
                        <a:t>9</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20:30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234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Spartak Boletice/Modrá</a:t>
                      </a:r>
                    </a:p>
                  </a:txBody>
                  <a:tcPr marL="9525" marR="9525" marT="9525" marB="0" anchor="ctr">
                    <a:lnL>
                      <a:noFill/>
                    </a:lnL>
                    <a:lnR>
                      <a:noFill/>
                    </a:lnR>
                    <a:lnT>
                      <a:noFill/>
                    </a:lnT>
                    <a:lnB>
                      <a:noFill/>
                    </a:lnB>
                    <a:solidFill>
                      <a:srgbClr val="CCFFFF"/>
                    </a:solidFill>
                  </a:tcPr>
                </a:tc>
                <a:tc gridSpan="2">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17:30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234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SK Sokol Brozany</a:t>
                      </a:r>
                    </a:p>
                  </a:txBody>
                  <a:tcPr marL="9525" marR="9525" marT="9525" marB="0" anchor="ctr">
                    <a:lnL>
                      <a:noFill/>
                    </a:lnL>
                    <a:lnR>
                      <a:noFill/>
                    </a:lnR>
                    <a:lnT>
                      <a:noFill/>
                    </a:lnT>
                    <a:lnB>
                      <a:noFill/>
                    </a:lnB>
                    <a:solidFill>
                      <a:srgbClr val="99FF99"/>
                    </a:solidFill>
                  </a:tcPr>
                </a:tc>
                <a:tc gridSpan="2">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gridSpan="2">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hMerge="1">
                  <a:txBody>
                    <a:bodyPr/>
                    <a:lstStyle/>
                    <a:p>
                      <a:pPr algn="ctr" fontAlgn="ctr"/>
                      <a:endParaRPr lang="cs-CZ" sz="8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15:33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234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FK Jiskra Velké Březno</a:t>
                      </a:r>
                    </a:p>
                  </a:txBody>
                  <a:tcPr marL="9525" marR="9525" marT="9525" marB="0" anchor="ctr">
                    <a:lnL>
                      <a:noFill/>
                    </a:lnL>
                    <a:lnR>
                      <a:noFill/>
                    </a:lnR>
                    <a:lnT>
                      <a:noFill/>
                    </a:lnT>
                    <a:lnB>
                      <a:noFill/>
                    </a:lnB>
                    <a:solidFill>
                      <a:srgbClr val="CCFFFF"/>
                    </a:solidFill>
                  </a:tcPr>
                </a:tc>
                <a:tc gridSpan="2">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14:36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234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TJ Skorotice</a:t>
                      </a: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gridSpan="2">
                  <a:txBody>
                    <a:bodyPr/>
                    <a:lstStyle/>
                    <a:p>
                      <a:pPr algn="ctr" fontAlgn="ctr"/>
                      <a:r>
                        <a:rPr lang="cs-CZ" sz="9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hMerge="1">
                  <a:txBody>
                    <a:bodyPr/>
                    <a:lstStyle/>
                    <a:p>
                      <a:pPr algn="ctr" fontAlgn="ctr"/>
                      <a:endParaRPr lang="cs-CZ" sz="9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18:56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234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2">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hMerge="1">
                  <a:txBody>
                    <a:bodyPr/>
                    <a:lstStyle/>
                    <a:p>
                      <a:pPr algn="l" fontAlgn="b"/>
                      <a:endParaRPr lang="cs-CZ" sz="900" b="0" i="0" u="none" strike="noStrike">
                        <a:solidFill>
                          <a:srgbClr val="000000"/>
                        </a:solidFill>
                        <a:latin typeface="Calibri"/>
                      </a:endParaRPr>
                    </a:p>
                  </a:txBody>
                  <a:tcPr marL="9525" marR="9525" marT="9525" marB="0" anchor="b">
                    <a:lnL>
                      <a:noFill/>
                    </a:lnL>
                    <a:lnR>
                      <a:noFill/>
                    </a:lnR>
                    <a:lnT>
                      <a:noFill/>
                    </a:lnT>
                    <a:lnB>
                      <a:noFill/>
                    </a:lnB>
                    <a:solidFill>
                      <a:srgbClr val="FFFF00"/>
                    </a:solidFill>
                  </a:tcPr>
                </a:tc>
                <a:tc gridSpan="2">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hMerge="1">
                  <a:txBody>
                    <a:bodyPr/>
                    <a:lstStyle/>
                    <a:p>
                      <a:pPr algn="l" fontAlgn="b"/>
                      <a:endParaRPr lang="cs-CZ" sz="900" b="0" i="0" u="none" strike="noStrike">
                        <a:solidFill>
                          <a:srgbClr val="000000"/>
                        </a:solidFill>
                        <a:latin typeface="Calibri"/>
                      </a:endParaRP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graphicFrame>
        <p:nvGraphicFramePr>
          <p:cNvPr id="13" name="Tabulka 12"/>
          <p:cNvGraphicFramePr>
            <a:graphicFrameLocks noGrp="1"/>
          </p:cNvGraphicFramePr>
          <p:nvPr/>
        </p:nvGraphicFramePr>
        <p:xfrm>
          <a:off x="143992" y="3475484"/>
          <a:ext cx="4752528" cy="2183492"/>
        </p:xfrm>
        <a:graphic>
          <a:graphicData uri="http://schemas.openxmlformats.org/drawingml/2006/table">
            <a:tbl>
              <a:tblPr/>
              <a:tblGrid>
                <a:gridCol w="775987"/>
                <a:gridCol w="1882312"/>
                <a:gridCol w="1059580"/>
                <a:gridCol w="1034649"/>
              </a:tblGrid>
              <a:tr h="533400">
                <a:tc gridSpan="4">
                  <a:txBody>
                    <a:bodyPr/>
                    <a:lstStyle/>
                    <a:p>
                      <a:pPr algn="ctr" fontAlgn="ctr"/>
                      <a:r>
                        <a:rPr lang="cs-CZ" sz="1400" b="1" i="0" u="none" strike="noStrike" dirty="0">
                          <a:solidFill>
                            <a:srgbClr val="000000"/>
                          </a:solidFill>
                          <a:latin typeface="Century Schoolbook"/>
                        </a:rPr>
                        <a:t>Výsledky posledního podzimního kola Ústeckého přeboru</a:t>
                      </a:r>
                    </a:p>
                  </a:txBody>
                  <a:tcPr marL="9525" marR="9525" marT="9525" marB="0" anchor="ctr">
                    <a:lnL>
                      <a:noFill/>
                    </a:lnL>
                    <a:lnR>
                      <a:noFill/>
                    </a:lnR>
                    <a:lnT>
                      <a:noFill/>
                    </a:lnT>
                    <a:lnB>
                      <a:noFill/>
                    </a:lnB>
                    <a:solidFill>
                      <a:srgbClr val="EBF2DE"/>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407670">
                <a:tc>
                  <a:txBody>
                    <a:bodyPr/>
                    <a:lstStyle/>
                    <a:p>
                      <a:pPr algn="ctr" fontAlgn="ctr"/>
                      <a:r>
                        <a:rPr lang="cs-CZ" sz="1100" b="1" i="0" u="none" strike="noStrike">
                          <a:solidFill>
                            <a:srgbClr val="151515"/>
                          </a:solidFill>
                          <a:latin typeface="Century Schoolbook"/>
                        </a:rPr>
                        <a:t>5.11.2016</a:t>
                      </a:r>
                    </a:p>
                  </a:txBody>
                  <a:tcPr marL="9525" marR="9525" marT="9525" marB="0" anchor="ctr">
                    <a:lnL>
                      <a:noFill/>
                    </a:lnL>
                    <a:lnR>
                      <a:noFill/>
                    </a:lnR>
                    <a:lnT>
                      <a:noFill/>
                    </a:lnT>
                    <a:lnB>
                      <a:noFill/>
                    </a:lnB>
                    <a:solidFill>
                      <a:srgbClr val="FFCC00"/>
                    </a:solidFill>
                  </a:tcPr>
                </a:tc>
                <a:tc>
                  <a:txBody>
                    <a:bodyPr/>
                    <a:lstStyle/>
                    <a:p>
                      <a:pPr algn="ctr" fontAlgn="ctr"/>
                      <a:r>
                        <a:rPr lang="cs-CZ" sz="1100" b="1" i="0" u="none" strike="noStrike" dirty="0">
                          <a:solidFill>
                            <a:srgbClr val="151515"/>
                          </a:solidFill>
                          <a:latin typeface="Century Schoolbook"/>
                        </a:rPr>
                        <a:t>TJ Hvězda </a:t>
                      </a:r>
                      <a:r>
                        <a:rPr lang="cs-CZ" sz="1100" b="1" i="0" u="none" strike="noStrike" dirty="0" err="1">
                          <a:solidFill>
                            <a:srgbClr val="151515"/>
                          </a:solidFill>
                          <a:latin typeface="Century Schoolbook"/>
                        </a:rPr>
                        <a:t>Trnovany</a:t>
                      </a:r>
                      <a:r>
                        <a:rPr lang="cs-CZ" sz="1100" b="1" i="0" u="none" strike="noStrike" dirty="0">
                          <a:solidFill>
                            <a:srgbClr val="151515"/>
                          </a:solidFill>
                          <a:latin typeface="Century Schoolbook"/>
                        </a:rPr>
                        <a:t>/</a:t>
                      </a:r>
                      <a:r>
                        <a:rPr lang="cs-CZ" sz="1100" b="1" i="0" u="none" strike="noStrike" dirty="0" err="1">
                          <a:solidFill>
                            <a:srgbClr val="151515"/>
                          </a:solidFill>
                          <a:latin typeface="Century Schoolbook"/>
                        </a:rPr>
                        <a:t>Sobědruhy</a:t>
                      </a:r>
                      <a:endParaRPr lang="cs-CZ" sz="1100" b="1" i="0" u="none" strike="noStrike" dirty="0">
                        <a:solidFill>
                          <a:srgbClr val="151515"/>
                        </a:solidFill>
                        <a:latin typeface="Century Schoolbook"/>
                      </a:endParaRPr>
                    </a:p>
                  </a:txBody>
                  <a:tcPr marL="9525" marR="9525" marT="9525" marB="0" anchor="ctr">
                    <a:lnL>
                      <a:noFill/>
                    </a:lnL>
                    <a:lnR>
                      <a:noFill/>
                    </a:lnR>
                    <a:lnT>
                      <a:noFill/>
                    </a:lnT>
                    <a:lnB>
                      <a:noFill/>
                    </a:lnB>
                    <a:solidFill>
                      <a:srgbClr val="FFCC00"/>
                    </a:solidFill>
                  </a:tcPr>
                </a:tc>
                <a:tc>
                  <a:txBody>
                    <a:bodyPr/>
                    <a:lstStyle/>
                    <a:p>
                      <a:pPr algn="ctr" fontAlgn="ctr"/>
                      <a:r>
                        <a:rPr lang="cs-CZ" sz="1100" b="1" i="0" u="none" strike="noStrike" dirty="0">
                          <a:solidFill>
                            <a:srgbClr val="151515"/>
                          </a:solidFill>
                          <a:latin typeface="Century Schoolbook"/>
                        </a:rPr>
                        <a:t>SK </a:t>
                      </a:r>
                      <a:r>
                        <a:rPr lang="cs-CZ" sz="1100" b="1" i="0" u="none" strike="noStrike" dirty="0" err="1">
                          <a:solidFill>
                            <a:srgbClr val="151515"/>
                          </a:solidFill>
                          <a:latin typeface="Century Schoolbook"/>
                        </a:rPr>
                        <a:t>Štětí</a:t>
                      </a:r>
                      <a:r>
                        <a:rPr lang="cs-CZ" sz="1100" b="1" i="0" u="none" strike="noStrike" dirty="0">
                          <a:solidFill>
                            <a:srgbClr val="151515"/>
                          </a:solidFill>
                          <a:latin typeface="Century Schoolbook"/>
                        </a:rPr>
                        <a:t> </a:t>
                      </a:r>
                    </a:p>
                  </a:txBody>
                  <a:tcPr marL="9525" marR="9525" marT="9525" marB="0" anchor="ctr">
                    <a:lnL>
                      <a:noFill/>
                    </a:lnL>
                    <a:lnR>
                      <a:noFill/>
                    </a:lnR>
                    <a:lnT>
                      <a:noFill/>
                    </a:lnT>
                    <a:lnB>
                      <a:noFill/>
                    </a:lnB>
                    <a:solidFill>
                      <a:srgbClr val="FFCC00"/>
                    </a:solidFill>
                  </a:tcPr>
                </a:tc>
                <a:tc>
                  <a:txBody>
                    <a:bodyPr/>
                    <a:lstStyle/>
                    <a:p>
                      <a:pPr algn="ctr" fontAlgn="ctr"/>
                      <a:r>
                        <a:rPr lang="cs-CZ" sz="1100" b="1" i="0" u="none" strike="noStrike">
                          <a:solidFill>
                            <a:srgbClr val="000000"/>
                          </a:solidFill>
                          <a:latin typeface="Century Schoolbook"/>
                        </a:rPr>
                        <a:t>0:1</a:t>
                      </a:r>
                    </a:p>
                  </a:txBody>
                  <a:tcPr marL="9525" marR="9525" marT="9525" marB="0" anchor="ctr">
                    <a:lnL>
                      <a:noFill/>
                    </a:lnL>
                    <a:lnR>
                      <a:noFill/>
                    </a:lnR>
                    <a:lnT>
                      <a:noFill/>
                    </a:lnT>
                    <a:lnB>
                      <a:noFill/>
                    </a:lnB>
                    <a:solidFill>
                      <a:srgbClr val="FFCC00"/>
                    </a:solidFill>
                  </a:tcPr>
                </a:tc>
              </a:tr>
              <a:tr h="427082">
                <a:tc>
                  <a:txBody>
                    <a:bodyPr/>
                    <a:lstStyle/>
                    <a:p>
                      <a:pPr algn="ctr" fontAlgn="ctr"/>
                      <a:r>
                        <a:rPr lang="cs-CZ" sz="1100" b="1" i="0" u="none" strike="noStrike">
                          <a:solidFill>
                            <a:srgbClr val="151515"/>
                          </a:solidFill>
                          <a:latin typeface="Century Schoolbook"/>
                        </a:rPr>
                        <a:t>5.11.2016</a:t>
                      </a:r>
                    </a:p>
                  </a:txBody>
                  <a:tcPr marL="9525" marR="9525" marT="9525" marB="0" anchor="ctr">
                    <a:lnL>
                      <a:noFill/>
                    </a:lnL>
                    <a:lnR>
                      <a:noFill/>
                    </a:lnR>
                    <a:lnT>
                      <a:noFill/>
                    </a:lnT>
                    <a:lnB>
                      <a:noFill/>
                    </a:lnB>
                    <a:solidFill>
                      <a:srgbClr val="92D050"/>
                    </a:solidFill>
                  </a:tcPr>
                </a:tc>
                <a:tc>
                  <a:txBody>
                    <a:bodyPr/>
                    <a:lstStyle/>
                    <a:p>
                      <a:pPr algn="ctr" fontAlgn="ctr"/>
                      <a:r>
                        <a:rPr lang="cs-CZ" sz="1100" b="1" i="0" u="none" strike="noStrike">
                          <a:solidFill>
                            <a:srgbClr val="151515"/>
                          </a:solidFill>
                          <a:latin typeface="Century Schoolbook"/>
                        </a:rPr>
                        <a:t>TJ Sokol Košťany/Oldřichov </a:t>
                      </a:r>
                    </a:p>
                  </a:txBody>
                  <a:tcPr marL="9525" marR="9525" marT="9525" marB="0" anchor="ctr">
                    <a:lnL>
                      <a:noFill/>
                    </a:lnL>
                    <a:lnR>
                      <a:noFill/>
                    </a:lnR>
                    <a:lnT>
                      <a:noFill/>
                    </a:lnT>
                    <a:lnB>
                      <a:noFill/>
                    </a:lnB>
                    <a:solidFill>
                      <a:srgbClr val="92D050"/>
                    </a:solidFill>
                  </a:tcPr>
                </a:tc>
                <a:tc>
                  <a:txBody>
                    <a:bodyPr/>
                    <a:lstStyle/>
                    <a:p>
                      <a:pPr algn="ctr" fontAlgn="ctr"/>
                      <a:r>
                        <a:rPr lang="cs-CZ" sz="1100" b="1" i="0" u="none" strike="noStrike">
                          <a:solidFill>
                            <a:srgbClr val="151515"/>
                          </a:solidFill>
                          <a:latin typeface="Century Schoolbook"/>
                        </a:rPr>
                        <a:t>FK Duchcov </a:t>
                      </a:r>
                    </a:p>
                  </a:txBody>
                  <a:tcPr marL="9525" marR="9525" marT="9525" marB="0" anchor="ctr">
                    <a:lnL>
                      <a:noFill/>
                    </a:lnL>
                    <a:lnR>
                      <a:noFill/>
                    </a:lnR>
                    <a:lnT>
                      <a:noFill/>
                    </a:lnT>
                    <a:lnB>
                      <a:noFill/>
                    </a:lnB>
                    <a:solidFill>
                      <a:srgbClr val="92D050"/>
                    </a:solidFill>
                  </a:tcPr>
                </a:tc>
                <a:tc>
                  <a:txBody>
                    <a:bodyPr/>
                    <a:lstStyle/>
                    <a:p>
                      <a:pPr algn="ctr" fontAlgn="ctr"/>
                      <a:r>
                        <a:rPr lang="cs-CZ" sz="1100" b="1" i="0" u="none" strike="noStrike">
                          <a:solidFill>
                            <a:srgbClr val="000000"/>
                          </a:solidFill>
                          <a:latin typeface="Century Schoolbook"/>
                        </a:rPr>
                        <a:t>9:1</a:t>
                      </a:r>
                    </a:p>
                  </a:txBody>
                  <a:tcPr marL="9525" marR="9525" marT="9525" marB="0" anchor="ctr">
                    <a:lnL>
                      <a:noFill/>
                    </a:lnL>
                    <a:lnR>
                      <a:noFill/>
                    </a:lnR>
                    <a:lnT>
                      <a:noFill/>
                    </a:lnT>
                    <a:lnB>
                      <a:noFill/>
                    </a:lnB>
                    <a:solidFill>
                      <a:srgbClr val="92D050"/>
                    </a:solidFill>
                  </a:tcPr>
                </a:tc>
              </a:tr>
              <a:tr h="407670">
                <a:tc>
                  <a:txBody>
                    <a:bodyPr/>
                    <a:lstStyle/>
                    <a:p>
                      <a:pPr algn="ctr" fontAlgn="ctr"/>
                      <a:r>
                        <a:rPr lang="cs-CZ" sz="1100" b="1" i="0" u="none" strike="noStrike">
                          <a:solidFill>
                            <a:srgbClr val="151515"/>
                          </a:solidFill>
                          <a:latin typeface="Century Schoolbook"/>
                        </a:rPr>
                        <a:t>6.11.2016</a:t>
                      </a:r>
                    </a:p>
                  </a:txBody>
                  <a:tcPr marL="9525" marR="9525" marT="9525" marB="0" anchor="ctr">
                    <a:lnL>
                      <a:noFill/>
                    </a:lnL>
                    <a:lnR>
                      <a:noFill/>
                    </a:lnR>
                    <a:lnT>
                      <a:noFill/>
                    </a:lnT>
                    <a:lnB>
                      <a:noFill/>
                    </a:lnB>
                    <a:solidFill>
                      <a:srgbClr val="FFCC00"/>
                    </a:solidFill>
                  </a:tcPr>
                </a:tc>
                <a:tc>
                  <a:txBody>
                    <a:bodyPr/>
                    <a:lstStyle/>
                    <a:p>
                      <a:pPr algn="ctr" fontAlgn="ctr"/>
                      <a:r>
                        <a:rPr lang="cs-CZ" sz="1100" b="1" i="0" u="none" strike="noStrike">
                          <a:solidFill>
                            <a:srgbClr val="151515"/>
                          </a:solidFill>
                          <a:latin typeface="Century Schoolbook"/>
                        </a:rPr>
                        <a:t>SK V. Šenov/Mikulášovice </a:t>
                      </a:r>
                    </a:p>
                  </a:txBody>
                  <a:tcPr marL="9525" marR="9525" marT="9525" marB="0" anchor="ctr">
                    <a:lnL>
                      <a:noFill/>
                    </a:lnL>
                    <a:lnR>
                      <a:noFill/>
                    </a:lnR>
                    <a:lnT>
                      <a:noFill/>
                    </a:lnT>
                    <a:lnB>
                      <a:noFill/>
                    </a:lnB>
                    <a:solidFill>
                      <a:srgbClr val="FFCC00"/>
                    </a:solidFill>
                  </a:tcPr>
                </a:tc>
                <a:tc>
                  <a:txBody>
                    <a:bodyPr/>
                    <a:lstStyle/>
                    <a:p>
                      <a:pPr algn="ctr" fontAlgn="ctr"/>
                      <a:r>
                        <a:rPr lang="cs-CZ" sz="1100" b="1" i="0" u="none" strike="noStrike" dirty="0">
                          <a:solidFill>
                            <a:srgbClr val="151515"/>
                          </a:solidFill>
                          <a:latin typeface="Century Schoolbook"/>
                        </a:rPr>
                        <a:t>FK Jiskra V. Březno </a:t>
                      </a:r>
                    </a:p>
                  </a:txBody>
                  <a:tcPr marL="9525" marR="9525" marT="9525" marB="0" anchor="ctr">
                    <a:lnL>
                      <a:noFill/>
                    </a:lnL>
                    <a:lnR>
                      <a:noFill/>
                    </a:lnR>
                    <a:lnT>
                      <a:noFill/>
                    </a:lnT>
                    <a:lnB>
                      <a:noFill/>
                    </a:lnB>
                    <a:solidFill>
                      <a:srgbClr val="FFCC00"/>
                    </a:solidFill>
                  </a:tcPr>
                </a:tc>
                <a:tc>
                  <a:txBody>
                    <a:bodyPr/>
                    <a:lstStyle/>
                    <a:p>
                      <a:pPr algn="ctr" fontAlgn="ctr"/>
                      <a:r>
                        <a:rPr lang="cs-CZ" sz="1100" b="1" i="0" u="none" strike="noStrike" dirty="0">
                          <a:solidFill>
                            <a:srgbClr val="000000"/>
                          </a:solidFill>
                          <a:latin typeface="Century Schoolbook"/>
                        </a:rPr>
                        <a:t>8:1</a:t>
                      </a:r>
                    </a:p>
                  </a:txBody>
                  <a:tcPr marL="9525" marR="9525" marT="9525" marB="0" anchor="ctr">
                    <a:lnL>
                      <a:noFill/>
                    </a:lnL>
                    <a:lnR>
                      <a:noFill/>
                    </a:lnR>
                    <a:lnT>
                      <a:noFill/>
                    </a:lnT>
                    <a:lnB>
                      <a:noFill/>
                    </a:lnB>
                    <a:solidFill>
                      <a:srgbClr val="FFCC00"/>
                    </a:solidFill>
                  </a:tcPr>
                </a:tc>
              </a:tr>
              <a:tr h="407670">
                <a:tc>
                  <a:txBody>
                    <a:bodyPr/>
                    <a:lstStyle/>
                    <a:p>
                      <a:pPr algn="ctr" fontAlgn="ctr"/>
                      <a:r>
                        <a:rPr lang="cs-CZ" sz="1100" b="1" i="0" u="none" strike="noStrike">
                          <a:solidFill>
                            <a:srgbClr val="151515"/>
                          </a:solidFill>
                          <a:latin typeface="Century Schoolbook"/>
                        </a:rPr>
                        <a:t>6.11.2016</a:t>
                      </a:r>
                    </a:p>
                  </a:txBody>
                  <a:tcPr marL="9525" marR="9525" marT="9525" marB="0" anchor="ctr">
                    <a:lnL>
                      <a:noFill/>
                    </a:lnL>
                    <a:lnR>
                      <a:noFill/>
                    </a:lnR>
                    <a:lnT>
                      <a:noFill/>
                    </a:lnT>
                    <a:lnB>
                      <a:noFill/>
                    </a:lnB>
                    <a:solidFill>
                      <a:srgbClr val="92D050"/>
                    </a:solidFill>
                  </a:tcPr>
                </a:tc>
                <a:tc>
                  <a:txBody>
                    <a:bodyPr/>
                    <a:lstStyle/>
                    <a:p>
                      <a:pPr algn="ctr" fontAlgn="ctr"/>
                      <a:r>
                        <a:rPr lang="it-IT" sz="1100" b="1" i="0" u="none" strike="noStrike">
                          <a:solidFill>
                            <a:srgbClr val="151515"/>
                          </a:solidFill>
                          <a:latin typeface="Century Schoolbook"/>
                        </a:rPr>
                        <a:t>TJ Spartak Boletice n.L./ Modrá </a:t>
                      </a:r>
                    </a:p>
                  </a:txBody>
                  <a:tcPr marL="9525" marR="9525" marT="9525" marB="0" anchor="ctr">
                    <a:lnL>
                      <a:noFill/>
                    </a:lnL>
                    <a:lnR>
                      <a:noFill/>
                    </a:lnR>
                    <a:lnT>
                      <a:noFill/>
                    </a:lnT>
                    <a:lnB>
                      <a:noFill/>
                    </a:lnB>
                    <a:solidFill>
                      <a:srgbClr val="92D050"/>
                    </a:solidFill>
                  </a:tcPr>
                </a:tc>
                <a:tc>
                  <a:txBody>
                    <a:bodyPr/>
                    <a:lstStyle/>
                    <a:p>
                      <a:pPr algn="ctr" fontAlgn="ctr"/>
                      <a:r>
                        <a:rPr lang="cs-CZ" sz="1100" b="1" i="0" u="none" strike="noStrike">
                          <a:solidFill>
                            <a:srgbClr val="151515"/>
                          </a:solidFill>
                          <a:latin typeface="Century Schoolbook"/>
                        </a:rPr>
                        <a:t>TJ Skorotice </a:t>
                      </a:r>
                    </a:p>
                  </a:txBody>
                  <a:tcPr marL="9525" marR="9525" marT="9525" marB="0" anchor="ctr">
                    <a:lnL>
                      <a:noFill/>
                    </a:lnL>
                    <a:lnR>
                      <a:noFill/>
                    </a:lnR>
                    <a:lnT>
                      <a:noFill/>
                    </a:lnT>
                    <a:lnB>
                      <a:noFill/>
                    </a:lnB>
                    <a:solidFill>
                      <a:srgbClr val="92D050"/>
                    </a:solidFill>
                  </a:tcPr>
                </a:tc>
                <a:tc>
                  <a:txBody>
                    <a:bodyPr/>
                    <a:lstStyle/>
                    <a:p>
                      <a:pPr algn="ctr" fontAlgn="ctr"/>
                      <a:r>
                        <a:rPr lang="cs-CZ" sz="1100" b="1" i="0" u="none" strike="noStrike" dirty="0">
                          <a:solidFill>
                            <a:srgbClr val="000000"/>
                          </a:solidFill>
                          <a:latin typeface="Century Schoolbook"/>
                        </a:rPr>
                        <a:t>6:3</a:t>
                      </a:r>
                    </a:p>
                  </a:txBody>
                  <a:tcPr marL="9525" marR="9525" marT="9525" marB="0" anchor="ctr">
                    <a:lnL>
                      <a:noFill/>
                    </a:lnL>
                    <a:lnR>
                      <a:noFill/>
                    </a:lnR>
                    <a:lnT>
                      <a:noFill/>
                    </a:lnT>
                    <a:lnB>
                      <a:noFill/>
                    </a:lnB>
                    <a:solidFill>
                      <a:srgbClr val="92D050"/>
                    </a:solidFill>
                  </a:tcPr>
                </a:tc>
              </a:tr>
            </a:tbl>
          </a:graphicData>
        </a:graphic>
      </p:graphicFrame>
      <p:pic>
        <p:nvPicPr>
          <p:cNvPr id="14" name="Picture 2"/>
          <p:cNvPicPr>
            <a:picLocks noChangeAspect="1" noChangeArrowheads="1"/>
          </p:cNvPicPr>
          <p:nvPr/>
        </p:nvPicPr>
        <p:blipFill>
          <a:blip r:embed="rId2" cstate="print"/>
          <a:srcRect/>
          <a:stretch>
            <a:fillRect/>
          </a:stretch>
        </p:blipFill>
        <p:spPr bwMode="auto">
          <a:xfrm>
            <a:off x="360016" y="5779740"/>
            <a:ext cx="1053697" cy="1404000"/>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5688608" y="3475484"/>
            <a:ext cx="4121853" cy="295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872184"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p>
        </p:txBody>
      </p:sp>
      <p:sp>
        <p:nvSpPr>
          <p:cNvPr id="18" name="TextovéPole 17"/>
          <p:cNvSpPr txBox="1"/>
          <p:nvPr/>
        </p:nvSpPr>
        <p:spPr>
          <a:xfrm>
            <a:off x="6912744" y="6859860"/>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p>
        </p:txBody>
      </p:sp>
      <p:graphicFrame>
        <p:nvGraphicFramePr>
          <p:cNvPr id="13" name="Tabulka 12"/>
          <p:cNvGraphicFramePr>
            <a:graphicFrameLocks noGrp="1"/>
          </p:cNvGraphicFramePr>
          <p:nvPr/>
        </p:nvGraphicFramePr>
        <p:xfrm>
          <a:off x="71984" y="163116"/>
          <a:ext cx="4824535" cy="6480723"/>
        </p:xfrm>
        <a:graphic>
          <a:graphicData uri="http://schemas.openxmlformats.org/drawingml/2006/table">
            <a:tbl>
              <a:tblPr/>
              <a:tblGrid>
                <a:gridCol w="638864"/>
                <a:gridCol w="528716"/>
                <a:gridCol w="528716"/>
                <a:gridCol w="881193"/>
                <a:gridCol w="925254"/>
                <a:gridCol w="576586"/>
                <a:gridCol w="745206"/>
              </a:tblGrid>
              <a:tr h="294406">
                <a:tc gridSpan="7">
                  <a:txBody>
                    <a:bodyPr/>
                    <a:lstStyle/>
                    <a:p>
                      <a:pPr algn="ctr" fontAlgn="ctr"/>
                      <a:r>
                        <a:rPr lang="pl-PL" sz="1600" b="1" i="0" u="none" strike="noStrike" dirty="0">
                          <a:solidFill>
                            <a:srgbClr val="000000"/>
                          </a:solidFill>
                          <a:latin typeface="Calibri"/>
                        </a:rPr>
                        <a:t>Divize  skupina B dospělí podzim 2016 </a:t>
                      </a:r>
                    </a:p>
                  </a:txBody>
                  <a:tcPr marL="5789" marR="5789" marT="57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91172">
                <a:tc>
                  <a:txBody>
                    <a:bodyPr/>
                    <a:lstStyle/>
                    <a:p>
                      <a:pPr algn="ctr" fontAlgn="ctr"/>
                      <a:r>
                        <a:rPr lang="cs-CZ" sz="700" b="1" i="0" u="none" strike="noStrike">
                          <a:solidFill>
                            <a:srgbClr val="000000"/>
                          </a:solidFill>
                          <a:latin typeface="Calibri"/>
                        </a:rPr>
                        <a:t>Datum</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1" i="0" u="none" strike="noStrike">
                          <a:solidFill>
                            <a:srgbClr val="000000"/>
                          </a:solidFill>
                          <a:latin typeface="Calibri"/>
                        </a:rPr>
                        <a:t>Den</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1" i="0" u="none" strike="noStrike">
                          <a:solidFill>
                            <a:srgbClr val="000000"/>
                          </a:solidFill>
                          <a:latin typeface="Calibri"/>
                        </a:rPr>
                        <a:t>Čas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1" i="0" u="none" strike="noStrike">
                          <a:solidFill>
                            <a:srgbClr val="000000"/>
                          </a:solidFill>
                          <a:latin typeface="Calibri"/>
                        </a:rPr>
                        <a:t>Doma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1" i="0" u="none" strike="noStrike">
                          <a:solidFill>
                            <a:srgbClr val="000000"/>
                          </a:solidFill>
                          <a:latin typeface="Calibri"/>
                        </a:rPr>
                        <a:t>Venku</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1" i="0" u="none" strike="noStrike">
                          <a:solidFill>
                            <a:srgbClr val="000000"/>
                          </a:solidFill>
                          <a:latin typeface="Calibri"/>
                        </a:rPr>
                        <a:t>Kolo</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1" i="0" u="none" strike="noStrike">
                          <a:solidFill>
                            <a:srgbClr val="000000"/>
                          </a:solidFill>
                          <a:latin typeface="Calibri"/>
                        </a:rPr>
                        <a:t>Výsledek</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r>
              <a:tr h="327723">
                <a:tc>
                  <a:txBody>
                    <a:bodyPr/>
                    <a:lstStyle/>
                    <a:p>
                      <a:pPr algn="ctr" fontAlgn="ctr"/>
                      <a:r>
                        <a:rPr lang="cs-CZ" sz="800" b="1" i="0" u="none" strike="noStrike" dirty="0">
                          <a:solidFill>
                            <a:srgbClr val="000000"/>
                          </a:solidFill>
                          <a:latin typeface="Arial"/>
                        </a:rPr>
                        <a:t>13.8.2016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17:00</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FC Nový Bor </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SK Štětí, z.s.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0:3</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r>
              <a:tr h="366301">
                <a:tc>
                  <a:txBody>
                    <a:bodyPr/>
                    <a:lstStyle/>
                    <a:p>
                      <a:pPr algn="ctr" fontAlgn="ctr"/>
                      <a:r>
                        <a:rPr lang="cs-CZ" sz="800" b="1" i="0" u="none" strike="noStrike" dirty="0">
                          <a:solidFill>
                            <a:srgbClr val="000000"/>
                          </a:solidFill>
                          <a:latin typeface="Arial"/>
                        </a:rPr>
                        <a:t>20.8.2016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10:15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SK Kladno, a.s.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2</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1:2 PK</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66301">
                <a:tc>
                  <a:txBody>
                    <a:bodyPr/>
                    <a:lstStyle/>
                    <a:p>
                      <a:pPr algn="ctr" fontAlgn="ctr"/>
                      <a:r>
                        <a:rPr lang="cs-CZ" sz="800" b="1" i="0" u="none" strike="noStrike" dirty="0">
                          <a:solidFill>
                            <a:srgbClr val="000000"/>
                          </a:solidFill>
                          <a:latin typeface="Arial"/>
                        </a:rPr>
                        <a:t>27.8.2016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17:00</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SK Český Brod</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3</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7:0</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r>
              <a:tr h="366301">
                <a:tc>
                  <a:txBody>
                    <a:bodyPr/>
                    <a:lstStyle/>
                    <a:p>
                      <a:pPr algn="ctr" fontAlgn="ctr"/>
                      <a:r>
                        <a:rPr lang="cs-CZ" sz="800" b="1" i="0" u="none" strike="noStrike" dirty="0">
                          <a:solidFill>
                            <a:srgbClr val="000000"/>
                          </a:solidFill>
                          <a:latin typeface="Arial"/>
                        </a:rPr>
                        <a:t>3.9.2016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10:15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Sokol </a:t>
                      </a:r>
                      <a:r>
                        <a:rPr lang="cs-CZ" sz="1000" b="1" i="0" u="none" strike="noStrike" dirty="0" err="1">
                          <a:solidFill>
                            <a:srgbClr val="000000"/>
                          </a:solidFill>
                          <a:latin typeface="Arial"/>
                        </a:rPr>
                        <a:t>Brozany</a:t>
                      </a:r>
                      <a:endParaRPr lang="cs-CZ" sz="1000" b="1" i="0" u="none" strike="noStrike" dirty="0">
                        <a:solidFill>
                          <a:srgbClr val="000000"/>
                        </a:solidFill>
                        <a:latin typeface="Arial"/>
                      </a:endParaRP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4</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1:2 PK</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66301">
                <a:tc>
                  <a:txBody>
                    <a:bodyPr/>
                    <a:lstStyle/>
                    <a:p>
                      <a:pPr algn="ctr" fontAlgn="ctr"/>
                      <a:r>
                        <a:rPr lang="cs-CZ" sz="800" b="1" i="0" u="none" strike="noStrike" dirty="0">
                          <a:solidFill>
                            <a:srgbClr val="000000"/>
                          </a:solidFill>
                          <a:latin typeface="Arial"/>
                        </a:rPr>
                        <a:t>11.9.2016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neděle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17:00</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Sportovní klub Úvaly</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4:1</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r>
              <a:tr h="366301">
                <a:tc>
                  <a:txBody>
                    <a:bodyPr/>
                    <a:lstStyle/>
                    <a:p>
                      <a:pPr algn="ctr" fontAlgn="ctr"/>
                      <a:r>
                        <a:rPr lang="cs-CZ" sz="800" b="1" i="0" u="none" strike="noStrike" dirty="0">
                          <a:solidFill>
                            <a:srgbClr val="000000"/>
                          </a:solidFill>
                          <a:latin typeface="Arial"/>
                        </a:rPr>
                        <a:t>17.9.2016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10:15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SK POLABAN Nymburk </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6</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0:2</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546037">
                <a:tc>
                  <a:txBody>
                    <a:bodyPr/>
                    <a:lstStyle/>
                    <a:p>
                      <a:pPr algn="ctr" fontAlgn="ctr"/>
                      <a:r>
                        <a:rPr lang="cs-CZ" sz="800" b="1" i="0" u="none" strike="noStrike" dirty="0">
                          <a:solidFill>
                            <a:srgbClr val="000000"/>
                          </a:solidFill>
                          <a:latin typeface="Arial"/>
                        </a:rPr>
                        <a:t>25.9.2016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neděle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10:15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Fotbalový klub Meteor Praha VIII</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7</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3:0</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r>
              <a:tr h="366301">
                <a:tc>
                  <a:txBody>
                    <a:bodyPr/>
                    <a:lstStyle/>
                    <a:p>
                      <a:pPr algn="ctr" fontAlgn="ctr"/>
                      <a:r>
                        <a:rPr lang="cs-CZ" sz="800" b="1" i="0" u="none" strike="noStrike" dirty="0">
                          <a:solidFill>
                            <a:srgbClr val="000000"/>
                          </a:solidFill>
                          <a:latin typeface="Arial"/>
                        </a:rPr>
                        <a:t>1.10.2016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10:15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SK Štětí</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TJ Slovan </a:t>
                      </a:r>
                      <a:r>
                        <a:rPr lang="cs-CZ" sz="1000" b="1" i="0" u="none" strike="noStrike" dirty="0" err="1">
                          <a:solidFill>
                            <a:srgbClr val="000000"/>
                          </a:solidFill>
                          <a:latin typeface="Arial"/>
                        </a:rPr>
                        <a:t>Velvary</a:t>
                      </a:r>
                      <a:endParaRPr lang="cs-CZ" sz="1000" b="1" i="0" u="none" strike="noStrike" dirty="0">
                        <a:solidFill>
                          <a:srgbClr val="000000"/>
                        </a:solidFill>
                        <a:latin typeface="Arial"/>
                      </a:endParaRP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8</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5:3</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546037">
                <a:tc>
                  <a:txBody>
                    <a:bodyPr/>
                    <a:lstStyle/>
                    <a:p>
                      <a:pPr algn="ctr" fontAlgn="ctr"/>
                      <a:r>
                        <a:rPr lang="cs-CZ" sz="800" b="1" i="0" u="none" strike="noStrike" dirty="0">
                          <a:solidFill>
                            <a:srgbClr val="000000"/>
                          </a:solidFill>
                          <a:latin typeface="Arial"/>
                        </a:rPr>
                        <a:t>8.10.2016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10:15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FK </a:t>
                      </a:r>
                      <a:r>
                        <a:rPr lang="cs-CZ" sz="1000" b="1" i="0" u="none" strike="noStrike" dirty="0" err="1" smtClean="0">
                          <a:solidFill>
                            <a:srgbClr val="000000"/>
                          </a:solidFill>
                          <a:latin typeface="Arial"/>
                        </a:rPr>
                        <a:t>Neratovice</a:t>
                      </a:r>
                      <a:r>
                        <a:rPr lang="cs-CZ" sz="1000" b="1" i="0" u="none" strike="noStrike" dirty="0" smtClean="0">
                          <a:solidFill>
                            <a:srgbClr val="000000"/>
                          </a:solidFill>
                          <a:latin typeface="Arial"/>
                        </a:rPr>
                        <a:t>-</a:t>
                      </a:r>
                      <a:r>
                        <a:rPr lang="cs-CZ" sz="1000" b="1" i="0" u="none" strike="noStrike" dirty="0" err="1" smtClean="0">
                          <a:solidFill>
                            <a:srgbClr val="000000"/>
                          </a:solidFill>
                          <a:latin typeface="Arial"/>
                        </a:rPr>
                        <a:t>Byškovice</a:t>
                      </a:r>
                      <a:endParaRPr lang="cs-CZ" sz="1000" b="1" i="0" u="none" strike="noStrike" dirty="0">
                        <a:solidFill>
                          <a:srgbClr val="000000"/>
                        </a:solidFill>
                        <a:latin typeface="Arial"/>
                      </a:endParaRP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9</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2:0</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r>
              <a:tr h="366301">
                <a:tc>
                  <a:txBody>
                    <a:bodyPr/>
                    <a:lstStyle/>
                    <a:p>
                      <a:pPr algn="ctr" fontAlgn="ctr"/>
                      <a:r>
                        <a:rPr lang="cs-CZ" sz="800" b="1" i="0" u="none" strike="noStrike" dirty="0">
                          <a:solidFill>
                            <a:srgbClr val="000000"/>
                          </a:solidFill>
                          <a:latin typeface="Arial"/>
                        </a:rPr>
                        <a:t>15.10.2016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10:15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SK Štětí</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FC CHOMUTOV</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10</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4:2</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66301">
                <a:tc>
                  <a:txBody>
                    <a:bodyPr/>
                    <a:lstStyle/>
                    <a:p>
                      <a:pPr algn="ctr" fontAlgn="ctr"/>
                      <a:r>
                        <a:rPr lang="cs-CZ" sz="800" b="1" i="0" u="none" strike="noStrike" dirty="0">
                          <a:solidFill>
                            <a:srgbClr val="000000"/>
                          </a:solidFill>
                          <a:latin typeface="Arial"/>
                        </a:rPr>
                        <a:t>22.10.2016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15:30</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FK Baník Souš z.s.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SK Štětí, z.s.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11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4:1</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r>
              <a:tr h="366301">
                <a:tc>
                  <a:txBody>
                    <a:bodyPr/>
                    <a:lstStyle/>
                    <a:p>
                      <a:pPr algn="ctr" fontAlgn="ctr"/>
                      <a:r>
                        <a:rPr lang="cs-CZ" sz="800" b="1" i="0" u="none" strike="noStrike" dirty="0">
                          <a:solidFill>
                            <a:srgbClr val="000000"/>
                          </a:solidFill>
                          <a:latin typeface="Arial"/>
                        </a:rPr>
                        <a:t>29.10.2016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10:15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TJ Sokol Libiš</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SK Štětí, z.s.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12</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0:1</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r>
              <a:tr h="546037">
                <a:tc>
                  <a:txBody>
                    <a:bodyPr/>
                    <a:lstStyle/>
                    <a:p>
                      <a:pPr algn="ctr" fontAlgn="ctr"/>
                      <a:r>
                        <a:rPr lang="cs-CZ" sz="800" b="1" i="0" u="none" strike="noStrike">
                          <a:solidFill>
                            <a:srgbClr val="000000"/>
                          </a:solidFill>
                          <a:latin typeface="Arial"/>
                        </a:rPr>
                        <a:t>5.11.2016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10:15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SK Štětí</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Mostecký fotbalový klub o.p.s. </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13</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a:solidFill>
                            <a:srgbClr val="000000"/>
                          </a:solidFill>
                          <a:latin typeface="Arial"/>
                        </a:rPr>
                        <a:t>4:5 PK</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66301">
                <a:tc>
                  <a:txBody>
                    <a:bodyPr/>
                    <a:lstStyle/>
                    <a:p>
                      <a:pPr algn="ctr" fontAlgn="ctr"/>
                      <a:r>
                        <a:rPr lang="cs-CZ" sz="800" b="1" i="0" u="none" strike="noStrike">
                          <a:solidFill>
                            <a:srgbClr val="000000"/>
                          </a:solidFill>
                          <a:latin typeface="Arial"/>
                        </a:rPr>
                        <a:t>12.11.2016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800" b="1" i="0" u="none" strike="noStrike" dirty="0">
                          <a:solidFill>
                            <a:srgbClr val="000000"/>
                          </a:solidFill>
                          <a:latin typeface="Arial"/>
                        </a:rPr>
                        <a:t>sobota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14:00</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TJ Tatran Rakovník</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SK Štětí, z.s.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a:solidFill>
                            <a:srgbClr val="000000"/>
                          </a:solidFill>
                          <a:latin typeface="Arial"/>
                        </a:rPr>
                        <a:t>14</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00" b="1" i="0" u="none" strike="noStrike" dirty="0">
                          <a:solidFill>
                            <a:srgbClr val="000000"/>
                          </a:solidFill>
                          <a:latin typeface="Arial"/>
                        </a:rPr>
                        <a:t>5:3</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r>
              <a:tr h="366301">
                <a:tc>
                  <a:txBody>
                    <a:bodyPr/>
                    <a:lstStyle/>
                    <a:p>
                      <a:pPr algn="ctr" fontAlgn="ctr"/>
                      <a:r>
                        <a:rPr lang="cs-CZ" sz="800" b="1" i="0" u="none" strike="noStrike">
                          <a:solidFill>
                            <a:srgbClr val="000000"/>
                          </a:solidFill>
                          <a:latin typeface="Arial"/>
                        </a:rPr>
                        <a:t>19.11.2016</a:t>
                      </a:r>
                    </a:p>
                  </a:txBody>
                  <a:tcPr marL="5789" marR="5789" marT="57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dirty="0">
                          <a:solidFill>
                            <a:srgbClr val="000000"/>
                          </a:solidFill>
                          <a:latin typeface="Arial"/>
                        </a:rPr>
                        <a:t>sobota </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10:15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SK Štětí</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TJ Sokol Hostouň</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a:solidFill>
                            <a:srgbClr val="000000"/>
                          </a:solidFill>
                          <a:latin typeface="Arial"/>
                        </a:rPr>
                        <a:t>15</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000" b="1" i="0" u="none" strike="noStrike" dirty="0" smtClean="0">
                          <a:solidFill>
                            <a:srgbClr val="000000"/>
                          </a:solidFill>
                          <a:latin typeface="Arial"/>
                        </a:rPr>
                        <a:t>1:2</a:t>
                      </a:r>
                      <a:r>
                        <a:rPr lang="cs-CZ" sz="1000" b="1" i="0" u="none" strike="noStrike" dirty="0">
                          <a:solidFill>
                            <a:srgbClr val="000000"/>
                          </a:solidFill>
                          <a:latin typeface="Arial"/>
                        </a:rPr>
                        <a:t> </a:t>
                      </a:r>
                    </a:p>
                  </a:txBody>
                  <a:tcPr marL="5789" marR="5789" marT="578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66"/>
                    </a:solidFill>
                  </a:tcPr>
                </a:tc>
              </a:tr>
            </a:tbl>
          </a:graphicData>
        </a:graphic>
      </p:graphicFrame>
      <p:sp>
        <p:nvSpPr>
          <p:cNvPr id="7" name="TextovéPole 6"/>
          <p:cNvSpPr txBox="1"/>
          <p:nvPr/>
        </p:nvSpPr>
        <p:spPr>
          <a:xfrm>
            <a:off x="5472584" y="75426"/>
            <a:ext cx="4680520" cy="1815882"/>
          </a:xfrm>
          <a:prstGeom prst="rect">
            <a:avLst/>
          </a:prstGeom>
          <a:blipFill dpi="0" rotWithShape="1">
            <a:blip r:embed="rId2" cstate="print">
              <a:alphaModFix amt="69000"/>
            </a:blip>
            <a:srcRect/>
            <a:stretch>
              <a:fillRect/>
            </a:stretch>
          </a:blipFill>
          <a:ln w="41275">
            <a:solidFill>
              <a:schemeClr val="accent6">
                <a:lumMod val="75000"/>
              </a:schemeClr>
            </a:solidFill>
            <a:prstDash val="solid"/>
          </a:ln>
        </p:spPr>
        <p:txBody>
          <a:bodyPr wrap="square" rtlCol="0">
            <a:spAutoFit/>
          </a:bodyPr>
          <a:lstStyle/>
          <a:p>
            <a:pPr algn="ctr"/>
            <a:r>
              <a:rPr lang="cs-CZ" sz="2800" dirty="0" smtClean="0">
                <a:solidFill>
                  <a:srgbClr val="6600FF"/>
                </a:solidFill>
                <a:latin typeface="Bookman Old Style" pitchFamily="18" charset="0"/>
              </a:rPr>
              <a:t>Dorostenci poslední zápas podzimu zvládli a v tabulce I.A třídy se dostali na 3. místo</a:t>
            </a:r>
          </a:p>
        </p:txBody>
      </p:sp>
      <p:sp>
        <p:nvSpPr>
          <p:cNvPr id="8" name="TextovéPole 7"/>
          <p:cNvSpPr txBox="1"/>
          <p:nvPr/>
        </p:nvSpPr>
        <p:spPr>
          <a:xfrm>
            <a:off x="5472584" y="2179340"/>
            <a:ext cx="4680520" cy="2400657"/>
          </a:xfrm>
          <a:prstGeom prst="rect">
            <a:avLst/>
          </a:prstGeom>
          <a:noFill/>
        </p:spPr>
        <p:txBody>
          <a:bodyPr wrap="square" rtlCol="0">
            <a:spAutoFit/>
          </a:bodyPr>
          <a:lstStyle/>
          <a:p>
            <a:pPr algn="ctr"/>
            <a:r>
              <a:rPr lang="cs-CZ" sz="1500" dirty="0" smtClean="0">
                <a:ln>
                  <a:solidFill>
                    <a:srgbClr val="003300"/>
                  </a:solidFill>
                </a:ln>
                <a:effectLst>
                  <a:outerShdw blurRad="38100" dist="38100" dir="2700000" algn="tl">
                    <a:srgbClr val="000000">
                      <a:alpha val="43137"/>
                    </a:srgbClr>
                  </a:outerShdw>
                </a:effectLst>
                <a:latin typeface="Arial Black" pitchFamily="34" charset="0"/>
              </a:rPr>
              <a:t>TJ Hvězda </a:t>
            </a:r>
            <a:r>
              <a:rPr lang="cs-CZ" sz="1500" dirty="0" err="1" smtClean="0">
                <a:ln>
                  <a:solidFill>
                    <a:srgbClr val="003300"/>
                  </a:solidFill>
                </a:ln>
                <a:effectLst>
                  <a:outerShdw blurRad="38100" dist="38100" dir="2700000" algn="tl">
                    <a:srgbClr val="000000">
                      <a:alpha val="43137"/>
                    </a:srgbClr>
                  </a:outerShdw>
                </a:effectLst>
                <a:latin typeface="Arial Black" pitchFamily="34" charset="0"/>
              </a:rPr>
              <a:t>Trnovany</a:t>
            </a:r>
            <a:r>
              <a:rPr lang="cs-CZ" sz="1500" dirty="0" smtClean="0">
                <a:ln>
                  <a:solidFill>
                    <a:srgbClr val="003300"/>
                  </a:solidFill>
                </a:ln>
                <a:effectLst>
                  <a:outerShdw blurRad="38100" dist="38100" dir="2700000" algn="tl">
                    <a:srgbClr val="000000">
                      <a:alpha val="43137"/>
                    </a:srgbClr>
                  </a:outerShdw>
                </a:effectLst>
                <a:latin typeface="Arial Black" pitchFamily="34" charset="0"/>
              </a:rPr>
              <a:t>/</a:t>
            </a:r>
            <a:r>
              <a:rPr lang="cs-CZ" sz="1500" dirty="0" err="1" smtClean="0">
                <a:ln>
                  <a:solidFill>
                    <a:srgbClr val="003300"/>
                  </a:solidFill>
                </a:ln>
                <a:effectLst>
                  <a:outerShdw blurRad="38100" dist="38100" dir="2700000" algn="tl">
                    <a:srgbClr val="000000">
                      <a:alpha val="43137"/>
                    </a:srgbClr>
                  </a:outerShdw>
                </a:effectLst>
                <a:latin typeface="Arial Black" pitchFamily="34" charset="0"/>
              </a:rPr>
              <a:t>Oldřichov</a:t>
            </a:r>
            <a:r>
              <a:rPr lang="cs-CZ" sz="1500" dirty="0" smtClean="0">
                <a:ln>
                  <a:solidFill>
                    <a:srgbClr val="003300"/>
                  </a:solidFill>
                </a:ln>
                <a:effectLst>
                  <a:outerShdw blurRad="38100" dist="38100" dir="2700000" algn="tl">
                    <a:srgbClr val="000000">
                      <a:alpha val="43137"/>
                    </a:srgbClr>
                  </a:outerShdw>
                </a:effectLst>
                <a:latin typeface="Arial Black" pitchFamily="34" charset="0"/>
              </a:rPr>
              <a:t> - SK </a:t>
            </a:r>
            <a:r>
              <a:rPr lang="cs-CZ" sz="1500" dirty="0" err="1" smtClean="0">
                <a:ln>
                  <a:solidFill>
                    <a:srgbClr val="003300"/>
                  </a:solidFill>
                </a:ln>
                <a:effectLst>
                  <a:outerShdw blurRad="38100" dist="38100" dir="2700000" algn="tl">
                    <a:srgbClr val="000000">
                      <a:alpha val="43137"/>
                    </a:srgbClr>
                  </a:outerShdw>
                </a:effectLst>
                <a:latin typeface="Arial Black" pitchFamily="34" charset="0"/>
              </a:rPr>
              <a:t>Štětí</a:t>
            </a:r>
            <a:endParaRPr lang="cs-CZ" sz="1500" dirty="0" smtClean="0">
              <a:ln>
                <a:solidFill>
                  <a:srgbClr val="003300"/>
                </a:solidFill>
              </a:ln>
              <a:effectLst>
                <a:outerShdw blurRad="38100" dist="38100" dir="2700000" algn="tl">
                  <a:srgbClr val="000000">
                    <a:alpha val="43137"/>
                  </a:srgbClr>
                </a:outerShdw>
              </a:effectLst>
              <a:latin typeface="Arial Black" pitchFamily="34" charset="0"/>
            </a:endParaRPr>
          </a:p>
          <a:p>
            <a:pPr algn="ctr"/>
            <a:r>
              <a:rPr lang="cs-CZ" sz="1500" dirty="0" smtClean="0">
                <a:ln>
                  <a:solidFill>
                    <a:srgbClr val="003300"/>
                  </a:solidFill>
                </a:ln>
                <a:effectLst>
                  <a:outerShdw blurRad="38100" dist="38100" dir="2700000" algn="tl">
                    <a:srgbClr val="000000">
                      <a:alpha val="43137"/>
                    </a:srgbClr>
                  </a:outerShdw>
                </a:effectLst>
                <a:latin typeface="Arial Black" pitchFamily="34" charset="0"/>
              </a:rPr>
              <a:t>0:1(0:1)   5.11.2016   11.kolo</a:t>
            </a:r>
          </a:p>
          <a:p>
            <a:r>
              <a:rPr lang="cs-CZ" b="0" dirty="0" smtClean="0">
                <a:latin typeface="Arial" pitchFamily="34" charset="0"/>
                <a:cs typeface="Arial" pitchFamily="34" charset="0"/>
              </a:rPr>
              <a:t>K zápasu jsme odjížděli s vědomím, že pokud vyhrajeme, tak budeme přezimovat na 3. místě tabulky. Branek v tomto souboji moc nepadlo. Vlastně jenom jedna. V 17. minutě ji vstřelil </a:t>
            </a:r>
            <a:r>
              <a:rPr lang="cs-CZ" b="0" dirty="0" err="1" smtClean="0">
                <a:latin typeface="Arial" pitchFamily="34" charset="0"/>
                <a:cs typeface="Arial" pitchFamily="34" charset="0"/>
              </a:rPr>
              <a:t>Cap</a:t>
            </a:r>
            <a:r>
              <a:rPr lang="cs-CZ" b="0" dirty="0" smtClean="0">
                <a:latin typeface="Arial" pitchFamily="34" charset="0"/>
                <a:cs typeface="Arial" pitchFamily="34" charset="0"/>
              </a:rPr>
              <a:t>, a jak bylo v úvodu poznamenáno, tak měla cenu zlata. </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.Svoboda-Vála, Beruška, Jakl, Možný,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a:t>
            </a:r>
          </a:p>
          <a:p>
            <a:r>
              <a:rPr lang="cs-CZ" b="0" dirty="0" smtClean="0">
                <a:latin typeface="Arial" pitchFamily="34" charset="0"/>
                <a:cs typeface="Arial" pitchFamily="34" charset="0"/>
              </a:rPr>
              <a:t>              Moučka, </a:t>
            </a:r>
            <a:r>
              <a:rPr lang="cs-CZ" b="0" dirty="0" err="1" smtClean="0">
                <a:latin typeface="Arial" pitchFamily="34" charset="0"/>
                <a:cs typeface="Arial" pitchFamily="34" charset="0"/>
              </a:rPr>
              <a:t>K</a:t>
            </a:r>
            <a:r>
              <a:rPr lang="cs-CZ" b="0" dirty="0" smtClean="0">
                <a:latin typeface="Arial" pitchFamily="34" charset="0"/>
                <a:cs typeface="Arial" pitchFamily="34" charset="0"/>
              </a:rPr>
              <a:t>.</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a:t>
            </a:r>
            <a:r>
              <a:rPr lang="cs-CZ" b="0" dirty="0" err="1" smtClean="0">
                <a:latin typeface="Arial" pitchFamily="34" charset="0"/>
                <a:cs typeface="Arial" pitchFamily="34" charset="0"/>
              </a:rPr>
              <a:t>Fulín</a:t>
            </a:r>
            <a:r>
              <a:rPr lang="cs-CZ" b="0" dirty="0" smtClean="0">
                <a:latin typeface="Arial" pitchFamily="34" charset="0"/>
                <a:cs typeface="Arial" pitchFamily="34" charset="0"/>
              </a:rPr>
              <a:t>, </a:t>
            </a:r>
            <a:r>
              <a:rPr lang="cs-CZ" b="0" dirty="0" err="1" smtClean="0">
                <a:latin typeface="Arial" pitchFamily="34" charset="0"/>
                <a:cs typeface="Arial" pitchFamily="34" charset="0"/>
              </a:rPr>
              <a:t>Cap</a:t>
            </a:r>
            <a:r>
              <a:rPr lang="cs-CZ" b="0" dirty="0" smtClean="0">
                <a:latin typeface="Arial" pitchFamily="34" charset="0"/>
                <a:cs typeface="Arial" pitchFamily="34" charset="0"/>
              </a:rPr>
              <a:t>, </a:t>
            </a:r>
            <a:r>
              <a:rPr lang="cs-CZ" b="0" dirty="0" err="1" smtClean="0">
                <a:latin typeface="Arial" pitchFamily="34" charset="0"/>
                <a:cs typeface="Arial" pitchFamily="34" charset="0"/>
              </a:rPr>
              <a:t>Judytka</a:t>
            </a:r>
            <a:r>
              <a:rPr lang="cs-CZ" b="0" dirty="0" smtClean="0">
                <a:latin typeface="Arial" pitchFamily="34" charset="0"/>
                <a:cs typeface="Arial" pitchFamily="34" charset="0"/>
              </a:rPr>
              <a:t>, Ladič, Jakub </a:t>
            </a:r>
          </a:p>
          <a:p>
            <a:r>
              <a:rPr lang="cs-CZ" b="0" dirty="0" smtClean="0">
                <a:latin typeface="Arial" pitchFamily="34" charset="0"/>
                <a:cs typeface="Arial" pitchFamily="34" charset="0"/>
              </a:rPr>
              <a:t>              Pilař</a:t>
            </a:r>
          </a:p>
          <a:p>
            <a:r>
              <a:rPr lang="cs-CZ" b="0" u="sng" dirty="0" smtClean="0">
                <a:latin typeface="Arial" pitchFamily="34" charset="0"/>
                <a:cs typeface="Arial" pitchFamily="34" charset="0"/>
              </a:rPr>
              <a:t>Trenér: </a:t>
            </a:r>
            <a:r>
              <a:rPr lang="cs-CZ" b="0" dirty="0" err="1" smtClean="0">
                <a:latin typeface="Arial" pitchFamily="34" charset="0"/>
                <a:cs typeface="Arial" pitchFamily="34" charset="0"/>
              </a:rPr>
              <a:t>J.Ransdorf</a:t>
            </a:r>
            <a:r>
              <a:rPr lang="cs-CZ" b="0" dirty="0" smtClean="0">
                <a:latin typeface="Arial" pitchFamily="34" charset="0"/>
                <a:cs typeface="Arial" pitchFamily="34" charset="0"/>
              </a:rPr>
              <a:t>, </a:t>
            </a:r>
            <a:r>
              <a:rPr lang="cs-CZ" b="0" dirty="0" err="1" smtClean="0">
                <a:latin typeface="Arial" pitchFamily="34" charset="0"/>
                <a:cs typeface="Arial" pitchFamily="34" charset="0"/>
              </a:rPr>
              <a:t>V</a:t>
            </a:r>
            <a:r>
              <a:rPr lang="cs-CZ" b="0" dirty="0" smtClean="0">
                <a:latin typeface="Arial" pitchFamily="34" charset="0"/>
                <a:cs typeface="Arial" pitchFamily="34" charset="0"/>
              </a:rPr>
              <a:t>.Podhorský </a:t>
            </a:r>
            <a:r>
              <a:rPr lang="cs-CZ" b="0" u="sng" dirty="0" smtClean="0">
                <a:latin typeface="Arial" pitchFamily="34" charset="0"/>
                <a:cs typeface="Arial" pitchFamily="34" charset="0"/>
              </a:rPr>
              <a:t>Vedoucí: </a:t>
            </a:r>
            <a:r>
              <a:rPr lang="cs-CZ" b="0" dirty="0" err="1" smtClean="0">
                <a:latin typeface="Arial" pitchFamily="34" charset="0"/>
                <a:cs typeface="Arial" pitchFamily="34" charset="0"/>
              </a:rPr>
              <a:t>J.Nedomlelová</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 </a:t>
            </a:r>
            <a:r>
              <a:rPr lang="cs-CZ" b="0" dirty="0" err="1" smtClean="0">
                <a:latin typeface="Arial" pitchFamily="34" charset="0"/>
                <a:cs typeface="Arial" pitchFamily="34" charset="0"/>
              </a:rPr>
              <a:t>I</a:t>
            </a:r>
            <a:r>
              <a:rPr lang="cs-CZ" b="0" dirty="0" smtClean="0">
                <a:latin typeface="Arial" pitchFamily="34" charset="0"/>
                <a:cs typeface="Arial" pitchFamily="34" charset="0"/>
              </a:rPr>
              <a:t>.</a:t>
            </a:r>
            <a:r>
              <a:rPr lang="cs-CZ" b="0" dirty="0" err="1" smtClean="0">
                <a:latin typeface="Arial" pitchFamily="34" charset="0"/>
                <a:cs typeface="Arial" pitchFamily="34" charset="0"/>
              </a:rPr>
              <a:t>Kuriljak</a:t>
            </a:r>
            <a:r>
              <a:rPr lang="cs-CZ" b="0" dirty="0" smtClean="0">
                <a:latin typeface="Arial" pitchFamily="34" charset="0"/>
                <a:cs typeface="Arial" pitchFamily="34" charset="0"/>
              </a:rPr>
              <a:t>-</a:t>
            </a:r>
            <a:r>
              <a:rPr lang="cs-CZ" b="0" dirty="0" err="1" smtClean="0">
                <a:latin typeface="Arial" pitchFamily="34" charset="0"/>
                <a:cs typeface="Arial" pitchFamily="34" charset="0"/>
              </a:rPr>
              <a:t>A</a:t>
            </a:r>
            <a:r>
              <a:rPr lang="cs-CZ" b="0" dirty="0" smtClean="0">
                <a:latin typeface="Arial" pitchFamily="34" charset="0"/>
                <a:cs typeface="Arial" pitchFamily="34" charset="0"/>
              </a:rPr>
              <a:t>.</a:t>
            </a:r>
            <a:r>
              <a:rPr lang="cs-CZ" b="0" dirty="0" err="1" smtClean="0">
                <a:latin typeface="Arial" pitchFamily="34" charset="0"/>
                <a:cs typeface="Arial" pitchFamily="34" charset="0"/>
              </a:rPr>
              <a:t>Pichner</a:t>
            </a:r>
            <a:r>
              <a:rPr lang="cs-CZ" b="0" dirty="0" smtClean="0">
                <a:latin typeface="Arial" pitchFamily="34" charset="0"/>
                <a:cs typeface="Arial" pitchFamily="34" charset="0"/>
              </a:rPr>
              <a:t>(laik), </a:t>
            </a:r>
            <a:r>
              <a:rPr lang="cs-CZ" b="0" dirty="0" err="1" smtClean="0">
                <a:latin typeface="Arial" pitchFamily="34" charset="0"/>
                <a:cs typeface="Arial" pitchFamily="34" charset="0"/>
              </a:rPr>
              <a:t>J.Chaloupecký</a:t>
            </a:r>
            <a:r>
              <a:rPr lang="cs-CZ" b="0" dirty="0" smtClean="0">
                <a:latin typeface="Arial" pitchFamily="34" charset="0"/>
                <a:cs typeface="Arial" pitchFamily="34" charset="0"/>
              </a:rPr>
              <a:t>(laik) </a:t>
            </a:r>
            <a:endParaRPr lang="cs-CZ" dirty="0" smtClean="0">
              <a:latin typeface="Bookman Old Style" pitchFamily="18" charset="0"/>
            </a:endParaRPr>
          </a:p>
          <a:p>
            <a:pPr algn="ctr"/>
            <a:r>
              <a:rPr lang="cs-CZ" dirty="0" smtClean="0">
                <a:latin typeface="Bookman Old Style" pitchFamily="18" charset="0"/>
              </a:rPr>
              <a:t>    </a:t>
            </a:r>
          </a:p>
        </p:txBody>
      </p:sp>
      <p:pic>
        <p:nvPicPr>
          <p:cNvPr id="10" name="Picture 1"/>
          <p:cNvPicPr>
            <a:picLocks noChangeAspect="1" noChangeArrowheads="1"/>
          </p:cNvPicPr>
          <p:nvPr/>
        </p:nvPicPr>
        <p:blipFill>
          <a:blip r:embed="rId3" cstate="print"/>
          <a:srcRect/>
          <a:stretch>
            <a:fillRect/>
          </a:stretch>
        </p:blipFill>
        <p:spPr bwMode="auto">
          <a:xfrm>
            <a:off x="5760616" y="5059660"/>
            <a:ext cx="1543050" cy="1571625"/>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7848848" y="5059660"/>
            <a:ext cx="1562100" cy="17240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7704832"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sp>
        <p:nvSpPr>
          <p:cNvPr id="16" name="TextovéPole 15"/>
          <p:cNvSpPr txBox="1"/>
          <p:nvPr/>
        </p:nvSpPr>
        <p:spPr>
          <a:xfrm>
            <a:off x="1728168"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graphicFrame>
        <p:nvGraphicFramePr>
          <p:cNvPr id="10" name="Tabulka 9"/>
          <p:cNvGraphicFramePr>
            <a:graphicFrameLocks noGrp="1"/>
          </p:cNvGraphicFramePr>
          <p:nvPr/>
        </p:nvGraphicFramePr>
        <p:xfrm>
          <a:off x="5688608" y="1376129"/>
          <a:ext cx="4372619" cy="5339715"/>
        </p:xfrm>
        <a:graphic>
          <a:graphicData uri="http://schemas.openxmlformats.org/drawingml/2006/table">
            <a:tbl>
              <a:tblPr/>
              <a:tblGrid>
                <a:gridCol w="522754"/>
                <a:gridCol w="1277446"/>
                <a:gridCol w="848965"/>
                <a:gridCol w="522754"/>
                <a:gridCol w="522754"/>
                <a:gridCol w="677946"/>
              </a:tblGrid>
              <a:tr h="599979">
                <a:tc>
                  <a:txBody>
                    <a:bodyPr/>
                    <a:lstStyle/>
                    <a:p>
                      <a:pPr algn="ctr" fontAlgn="ctr"/>
                      <a:r>
                        <a:rPr lang="cs-CZ" sz="1200" b="1" i="0" u="none" strike="noStrike" dirty="0">
                          <a:solidFill>
                            <a:srgbClr val="000000"/>
                          </a:solidFill>
                          <a:latin typeface="Californian FB"/>
                        </a:rPr>
                        <a:t>Pořadí</a:t>
                      </a: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a:solidFill>
                            <a:srgbClr val="000000"/>
                          </a:solidFill>
                          <a:latin typeface="Californian FB"/>
                        </a:rPr>
                        <a:t>Hráč</a:t>
                      </a: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dirty="0">
                          <a:solidFill>
                            <a:srgbClr val="000000"/>
                          </a:solidFill>
                          <a:latin typeface="Californian FB"/>
                        </a:rPr>
                        <a:t>Počet zápasů ve kterých </a:t>
                      </a:r>
                      <a:r>
                        <a:rPr lang="cs-CZ" sz="1200" b="1" i="0" u="none" strike="noStrike" dirty="0" smtClean="0">
                          <a:solidFill>
                            <a:srgbClr val="000000"/>
                          </a:solidFill>
                          <a:latin typeface="Californian FB"/>
                        </a:rPr>
                        <a:t>se hráč </a:t>
                      </a:r>
                      <a:r>
                        <a:rPr lang="cs-CZ" sz="1200" b="1" i="0" u="none" strike="noStrike" dirty="0">
                          <a:solidFill>
                            <a:srgbClr val="000000"/>
                          </a:solidFill>
                          <a:latin typeface="Californian FB"/>
                        </a:rPr>
                        <a:t>objevil v sestavě</a:t>
                      </a: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a:solidFill>
                            <a:srgbClr val="000000"/>
                          </a:solidFill>
                          <a:latin typeface="Californian FB"/>
                        </a:rPr>
                        <a:t>Počet branek</a:t>
                      </a: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a:solidFill>
                            <a:srgbClr val="000000"/>
                          </a:solidFill>
                          <a:latin typeface="Californian FB"/>
                        </a:rPr>
                        <a:t>Žluté Karty</a:t>
                      </a:r>
                    </a:p>
                  </a:txBody>
                  <a:tcPr marL="9525" marR="9525" marT="9525" marB="0" anchor="ctr">
                    <a:lnL>
                      <a:noFill/>
                    </a:lnL>
                    <a:lnR>
                      <a:noFill/>
                    </a:lnR>
                    <a:lnT>
                      <a:noFill/>
                    </a:lnT>
                    <a:lnB>
                      <a:noFill/>
                    </a:lnB>
                    <a:solidFill>
                      <a:srgbClr val="FFFF66"/>
                    </a:solidFill>
                  </a:tcPr>
                </a:tc>
                <a:tc>
                  <a:txBody>
                    <a:bodyPr/>
                    <a:lstStyle/>
                    <a:p>
                      <a:pPr algn="ctr" fontAlgn="ctr"/>
                      <a:r>
                        <a:rPr lang="cs-CZ" sz="1200" b="1" i="0" u="none" strike="noStrike">
                          <a:solidFill>
                            <a:srgbClr val="000000"/>
                          </a:solidFill>
                          <a:latin typeface="Californian FB"/>
                        </a:rPr>
                        <a:t>Červené karty</a:t>
                      </a:r>
                    </a:p>
                  </a:txBody>
                  <a:tcPr marL="9525" marR="9525" marT="9525" marB="0" anchor="ctr">
                    <a:lnL>
                      <a:noFill/>
                    </a:lnL>
                    <a:lnR>
                      <a:noFill/>
                    </a:lnR>
                    <a:lnT>
                      <a:noFill/>
                    </a:lnT>
                    <a:lnB>
                      <a:noFill/>
                    </a:lnB>
                    <a:solidFill>
                      <a:srgbClr val="FFFF66"/>
                    </a:solidFill>
                  </a:tcPr>
                </a:tc>
              </a:tr>
              <a:tr h="124944">
                <a:tc>
                  <a:txBody>
                    <a:bodyPr/>
                    <a:lstStyle/>
                    <a:p>
                      <a:pPr algn="ctr" fontAlgn="ctr"/>
                      <a:r>
                        <a:rPr lang="cs-CZ" sz="1100" b="1" i="0" u="none" strike="noStrike">
                          <a:solidFill>
                            <a:srgbClr val="000000"/>
                          </a:solidFill>
                          <a:latin typeface="Calibri"/>
                        </a:rPr>
                        <a:t>1</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Arial"/>
                        </a:rPr>
                        <a:t>Rudolf Slanička</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14</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r>
              <a:tr h="124944">
                <a:tc>
                  <a:txBody>
                    <a:bodyPr/>
                    <a:lstStyle/>
                    <a:p>
                      <a:pPr algn="ctr" fontAlgn="ctr"/>
                      <a:r>
                        <a:rPr lang="cs-CZ" sz="1100" b="1" i="0" u="none" strike="noStrike">
                          <a:solidFill>
                            <a:srgbClr val="000000"/>
                          </a:solidFill>
                          <a:latin typeface="Calibri"/>
                        </a:rPr>
                        <a:t>2</a:t>
                      </a:r>
                    </a:p>
                  </a:txBody>
                  <a:tcPr marL="9525" marR="9525" marT="9525" marB="0" anchor="ctr">
                    <a:lnL>
                      <a:noFill/>
                    </a:lnL>
                    <a:lnR>
                      <a:noFill/>
                    </a:lnR>
                    <a:lnT>
                      <a:noFill/>
                    </a:lnT>
                    <a:lnB>
                      <a:noFill/>
                    </a:lnB>
                    <a:solidFill>
                      <a:srgbClr val="FFFFCC"/>
                    </a:solidFill>
                  </a:tcPr>
                </a:tc>
                <a:tc>
                  <a:txBody>
                    <a:bodyPr/>
                    <a:lstStyle/>
                    <a:p>
                      <a:pPr algn="l" fontAlgn="ctr"/>
                      <a:r>
                        <a:rPr lang="cs-CZ" sz="1200" b="1" i="0" u="none" strike="noStrike">
                          <a:solidFill>
                            <a:srgbClr val="000000"/>
                          </a:solidFill>
                          <a:latin typeface="Arial"/>
                        </a:rPr>
                        <a:t>Jiří Böhm</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7</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CC"/>
                    </a:solidFill>
                  </a:tcPr>
                </a:tc>
              </a:tr>
              <a:tr h="124944">
                <a:tc>
                  <a:txBody>
                    <a:bodyPr/>
                    <a:lstStyle/>
                    <a:p>
                      <a:pPr algn="ctr" fontAlgn="ctr"/>
                      <a:r>
                        <a:rPr lang="cs-CZ" sz="1100" b="1" i="0" u="none" strike="noStrike">
                          <a:solidFill>
                            <a:srgbClr val="000000"/>
                          </a:solidFill>
                          <a:latin typeface="Calibri"/>
                        </a:rPr>
                        <a:t>3</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Arial"/>
                        </a:rPr>
                        <a:t>Radek Hrdý</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13</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66"/>
                    </a:solidFill>
                  </a:tcPr>
                </a:tc>
              </a:tr>
              <a:tr h="124944">
                <a:tc>
                  <a:txBody>
                    <a:bodyPr/>
                    <a:lstStyle/>
                    <a:p>
                      <a:pPr algn="ctr" fontAlgn="ctr"/>
                      <a:r>
                        <a:rPr lang="cs-CZ" sz="1100" b="1" i="0" u="none" strike="noStrike">
                          <a:solidFill>
                            <a:srgbClr val="000000"/>
                          </a:solidFill>
                          <a:latin typeface="Calibri"/>
                        </a:rPr>
                        <a:t>4</a:t>
                      </a:r>
                    </a:p>
                  </a:txBody>
                  <a:tcPr marL="9525" marR="9525" marT="9525" marB="0" anchor="ctr">
                    <a:lnL>
                      <a:noFill/>
                    </a:lnL>
                    <a:lnR>
                      <a:noFill/>
                    </a:lnR>
                    <a:lnT>
                      <a:noFill/>
                    </a:lnT>
                    <a:lnB>
                      <a:noFill/>
                    </a:lnB>
                    <a:solidFill>
                      <a:srgbClr val="FFFFCC"/>
                    </a:solidFill>
                  </a:tcPr>
                </a:tc>
                <a:tc>
                  <a:txBody>
                    <a:bodyPr/>
                    <a:lstStyle/>
                    <a:p>
                      <a:pPr algn="l" fontAlgn="ctr"/>
                      <a:r>
                        <a:rPr lang="cs-CZ" sz="1200" b="1" i="0" u="none" strike="noStrike" dirty="0">
                          <a:solidFill>
                            <a:srgbClr val="000000"/>
                          </a:solidFill>
                          <a:latin typeface="Arial"/>
                        </a:rPr>
                        <a:t>Lukáš Stejskal</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12</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r>
              <a:tr h="124944">
                <a:tc>
                  <a:txBody>
                    <a:bodyPr/>
                    <a:lstStyle/>
                    <a:p>
                      <a:pPr algn="ctr" fontAlgn="ctr"/>
                      <a:r>
                        <a:rPr lang="cs-CZ" sz="1100" b="1" i="0" u="none" strike="noStrike">
                          <a:solidFill>
                            <a:srgbClr val="000000"/>
                          </a:solidFill>
                          <a:latin typeface="Calibri"/>
                        </a:rPr>
                        <a:t>5</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a:solidFill>
                            <a:srgbClr val="000000"/>
                          </a:solidFill>
                          <a:latin typeface="Arial"/>
                        </a:rPr>
                        <a:t>Vladimír Kucler</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r>
              <a:tr h="124944">
                <a:tc>
                  <a:txBody>
                    <a:bodyPr/>
                    <a:lstStyle/>
                    <a:p>
                      <a:pPr algn="ctr" fontAlgn="ctr"/>
                      <a:r>
                        <a:rPr lang="cs-CZ" sz="1100" b="1" i="0" u="none" strike="noStrike">
                          <a:solidFill>
                            <a:srgbClr val="000000"/>
                          </a:solidFill>
                          <a:latin typeface="Calibri"/>
                        </a:rPr>
                        <a:t>6</a:t>
                      </a:r>
                    </a:p>
                  </a:txBody>
                  <a:tcPr marL="9525" marR="9525" marT="9525" marB="0" anchor="ctr">
                    <a:lnL>
                      <a:noFill/>
                    </a:lnL>
                    <a:lnR>
                      <a:noFill/>
                    </a:lnR>
                    <a:lnT>
                      <a:noFill/>
                    </a:lnT>
                    <a:lnB>
                      <a:noFill/>
                    </a:lnB>
                    <a:solidFill>
                      <a:srgbClr val="FFFFCC"/>
                    </a:solidFill>
                  </a:tcPr>
                </a:tc>
                <a:tc>
                  <a:txBody>
                    <a:bodyPr/>
                    <a:lstStyle/>
                    <a:p>
                      <a:pPr algn="l" fontAlgn="ctr"/>
                      <a:r>
                        <a:rPr lang="cs-CZ" sz="1200" b="1" i="0" u="none" strike="noStrike">
                          <a:solidFill>
                            <a:srgbClr val="000000"/>
                          </a:solidFill>
                          <a:latin typeface="Arial"/>
                        </a:rPr>
                        <a:t>Tomáš Belák</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7</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r>
              <a:tr h="124944">
                <a:tc>
                  <a:txBody>
                    <a:bodyPr/>
                    <a:lstStyle/>
                    <a:p>
                      <a:pPr algn="ctr" fontAlgn="ctr"/>
                      <a:r>
                        <a:rPr lang="cs-CZ" sz="1100" b="1" i="0" u="none" strike="noStrike">
                          <a:solidFill>
                            <a:srgbClr val="000000"/>
                          </a:solidFill>
                          <a:latin typeface="Calibri"/>
                        </a:rPr>
                        <a:t>7</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Arial"/>
                        </a:rPr>
                        <a:t>Jiří Vokoun</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12</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r>
              <a:tr h="124944">
                <a:tc>
                  <a:txBody>
                    <a:bodyPr/>
                    <a:lstStyle/>
                    <a:p>
                      <a:pPr algn="ctr" fontAlgn="ctr"/>
                      <a:r>
                        <a:rPr lang="cs-CZ" sz="1100" b="1" i="0" u="none" strike="noStrike">
                          <a:solidFill>
                            <a:srgbClr val="000000"/>
                          </a:solidFill>
                          <a:latin typeface="Calibri"/>
                        </a:rPr>
                        <a:t>8</a:t>
                      </a:r>
                    </a:p>
                  </a:txBody>
                  <a:tcPr marL="9525" marR="9525" marT="9525" marB="0" anchor="ctr">
                    <a:lnL>
                      <a:noFill/>
                    </a:lnL>
                    <a:lnR>
                      <a:noFill/>
                    </a:lnR>
                    <a:lnT>
                      <a:noFill/>
                    </a:lnT>
                    <a:lnB>
                      <a:noFill/>
                    </a:lnB>
                    <a:solidFill>
                      <a:srgbClr val="FFFFCC"/>
                    </a:solidFill>
                  </a:tcPr>
                </a:tc>
                <a:tc>
                  <a:txBody>
                    <a:bodyPr/>
                    <a:lstStyle/>
                    <a:p>
                      <a:pPr algn="l" fontAlgn="ctr"/>
                      <a:r>
                        <a:rPr lang="cs-CZ" sz="1200" b="1" i="0" u="none" strike="noStrike">
                          <a:solidFill>
                            <a:srgbClr val="000000"/>
                          </a:solidFill>
                          <a:latin typeface="Arial"/>
                        </a:rPr>
                        <a:t>Jiří Ransdorf</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r>
              <a:tr h="124944">
                <a:tc>
                  <a:txBody>
                    <a:bodyPr/>
                    <a:lstStyle/>
                    <a:p>
                      <a:pPr algn="ctr" fontAlgn="ctr"/>
                      <a:r>
                        <a:rPr lang="cs-CZ" sz="1100" b="1" i="0" u="none" strike="noStrike">
                          <a:solidFill>
                            <a:srgbClr val="000000"/>
                          </a:solidFill>
                          <a:latin typeface="Calibri"/>
                        </a:rPr>
                        <a:t>9</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Arial"/>
                        </a:rPr>
                        <a:t>Jiří Šimral</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r>
              <a:tr h="124944">
                <a:tc>
                  <a:txBody>
                    <a:bodyPr/>
                    <a:lstStyle/>
                    <a:p>
                      <a:pPr algn="ctr" fontAlgn="ctr"/>
                      <a:r>
                        <a:rPr lang="cs-CZ" sz="1100" b="1" i="0" u="none" strike="noStrike">
                          <a:solidFill>
                            <a:srgbClr val="000000"/>
                          </a:solidFill>
                          <a:latin typeface="Calibri"/>
                        </a:rPr>
                        <a:t>10</a:t>
                      </a:r>
                    </a:p>
                  </a:txBody>
                  <a:tcPr marL="9525" marR="9525" marT="9525" marB="0" anchor="ctr">
                    <a:lnL>
                      <a:noFill/>
                    </a:lnL>
                    <a:lnR>
                      <a:noFill/>
                    </a:lnR>
                    <a:lnT>
                      <a:noFill/>
                    </a:lnT>
                    <a:lnB>
                      <a:noFill/>
                    </a:lnB>
                    <a:solidFill>
                      <a:srgbClr val="FFFFCC"/>
                    </a:solidFill>
                  </a:tcPr>
                </a:tc>
                <a:tc>
                  <a:txBody>
                    <a:bodyPr/>
                    <a:lstStyle/>
                    <a:p>
                      <a:pPr algn="l" fontAlgn="ctr"/>
                      <a:r>
                        <a:rPr lang="cs-CZ" sz="1200" b="1" i="0" u="none" strike="noStrike">
                          <a:solidFill>
                            <a:srgbClr val="000000"/>
                          </a:solidFill>
                          <a:latin typeface="Arial"/>
                        </a:rPr>
                        <a:t>Slavoj Tichý</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r>
              <a:tr h="124944">
                <a:tc>
                  <a:txBody>
                    <a:bodyPr/>
                    <a:lstStyle/>
                    <a:p>
                      <a:pPr algn="ctr" fontAlgn="ctr"/>
                      <a:r>
                        <a:rPr lang="cs-CZ" sz="1100" b="1" i="0" u="none" strike="noStrike">
                          <a:solidFill>
                            <a:srgbClr val="000000"/>
                          </a:solidFill>
                          <a:latin typeface="Calibri"/>
                        </a:rPr>
                        <a:t>11</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a:solidFill>
                            <a:srgbClr val="000000"/>
                          </a:solidFill>
                          <a:latin typeface="Arial"/>
                        </a:rPr>
                        <a:t>David Mencl</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12</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r>
              <a:tr h="124944">
                <a:tc>
                  <a:txBody>
                    <a:bodyPr/>
                    <a:lstStyle/>
                    <a:p>
                      <a:pPr algn="ctr" fontAlgn="ctr"/>
                      <a:r>
                        <a:rPr lang="cs-CZ" sz="1100" b="1" i="0" u="none" strike="noStrike">
                          <a:solidFill>
                            <a:srgbClr val="000000"/>
                          </a:solidFill>
                          <a:latin typeface="Calibri"/>
                        </a:rPr>
                        <a:t>12</a:t>
                      </a:r>
                    </a:p>
                  </a:txBody>
                  <a:tcPr marL="9525" marR="9525" marT="9525" marB="0" anchor="ctr">
                    <a:lnL>
                      <a:noFill/>
                    </a:lnL>
                    <a:lnR>
                      <a:noFill/>
                    </a:lnR>
                    <a:lnT>
                      <a:noFill/>
                    </a:lnT>
                    <a:lnB>
                      <a:noFill/>
                    </a:lnB>
                    <a:solidFill>
                      <a:srgbClr val="FFFFCC"/>
                    </a:solidFill>
                  </a:tcPr>
                </a:tc>
                <a:tc>
                  <a:txBody>
                    <a:bodyPr/>
                    <a:lstStyle/>
                    <a:p>
                      <a:pPr algn="l" fontAlgn="ctr"/>
                      <a:r>
                        <a:rPr lang="cs-CZ" sz="1200" b="1" i="0" u="none" strike="noStrike" dirty="0">
                          <a:solidFill>
                            <a:srgbClr val="000000"/>
                          </a:solidFill>
                          <a:latin typeface="Arial"/>
                        </a:rPr>
                        <a:t>Jiří Vacek</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dirty="0">
                          <a:solidFill>
                            <a:srgbClr val="000000"/>
                          </a:solidFill>
                          <a:latin typeface="Arial"/>
                        </a:rPr>
                        <a:t>12</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r>
              <a:tr h="124944">
                <a:tc>
                  <a:txBody>
                    <a:bodyPr/>
                    <a:lstStyle/>
                    <a:p>
                      <a:pPr algn="ctr" fontAlgn="ctr"/>
                      <a:r>
                        <a:rPr lang="cs-CZ" sz="1100" b="1" i="0" u="none" strike="noStrike">
                          <a:solidFill>
                            <a:srgbClr val="000000"/>
                          </a:solidFill>
                          <a:latin typeface="Calibri"/>
                        </a:rPr>
                        <a:t>13</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a:solidFill>
                            <a:srgbClr val="000000"/>
                          </a:solidFill>
                          <a:latin typeface="Arial"/>
                        </a:rPr>
                        <a:t>Milan Čámský</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11</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r>
              <a:tr h="243703">
                <a:tc>
                  <a:txBody>
                    <a:bodyPr/>
                    <a:lstStyle/>
                    <a:p>
                      <a:pPr algn="ctr" fontAlgn="ctr"/>
                      <a:r>
                        <a:rPr lang="cs-CZ" sz="1100" b="1" i="0" u="none" strike="noStrike">
                          <a:solidFill>
                            <a:srgbClr val="000000"/>
                          </a:solidFill>
                          <a:latin typeface="Calibri"/>
                        </a:rPr>
                        <a:t>14</a:t>
                      </a:r>
                    </a:p>
                  </a:txBody>
                  <a:tcPr marL="9525" marR="9525" marT="9525" marB="0" anchor="ctr">
                    <a:lnL>
                      <a:noFill/>
                    </a:lnL>
                    <a:lnR>
                      <a:noFill/>
                    </a:lnR>
                    <a:lnT>
                      <a:noFill/>
                    </a:lnT>
                    <a:lnB>
                      <a:noFill/>
                    </a:lnB>
                    <a:solidFill>
                      <a:srgbClr val="FFFFCC"/>
                    </a:solidFill>
                  </a:tcPr>
                </a:tc>
                <a:tc>
                  <a:txBody>
                    <a:bodyPr/>
                    <a:lstStyle/>
                    <a:p>
                      <a:pPr algn="l" fontAlgn="ctr"/>
                      <a:r>
                        <a:rPr lang="cs-CZ" sz="1200" b="1" i="0" u="none" strike="noStrike">
                          <a:solidFill>
                            <a:srgbClr val="000000"/>
                          </a:solidFill>
                          <a:latin typeface="Arial"/>
                        </a:rPr>
                        <a:t>Václav Michovský</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dirty="0">
                          <a:solidFill>
                            <a:srgbClr val="000000"/>
                          </a:solidFill>
                          <a:latin typeface="Arial"/>
                        </a:rPr>
                        <a:t>8</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r>
              <a:tr h="124944">
                <a:tc>
                  <a:txBody>
                    <a:bodyPr/>
                    <a:lstStyle/>
                    <a:p>
                      <a:pPr algn="ctr" fontAlgn="ctr"/>
                      <a:r>
                        <a:rPr lang="cs-CZ" sz="1100" b="1" i="0" u="none" strike="noStrike">
                          <a:solidFill>
                            <a:srgbClr val="000000"/>
                          </a:solidFill>
                          <a:latin typeface="Calibri"/>
                        </a:rPr>
                        <a:t>15</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a:solidFill>
                            <a:srgbClr val="000000"/>
                          </a:solidFill>
                          <a:latin typeface="Arial"/>
                        </a:rPr>
                        <a:t>Lukáš Kloub</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6</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66"/>
                    </a:solidFill>
                  </a:tcPr>
                </a:tc>
              </a:tr>
              <a:tr h="124944">
                <a:tc>
                  <a:txBody>
                    <a:bodyPr/>
                    <a:lstStyle/>
                    <a:p>
                      <a:pPr algn="ctr" fontAlgn="ctr"/>
                      <a:r>
                        <a:rPr lang="cs-CZ" sz="1100" b="1" i="0" u="none" strike="noStrike" dirty="0">
                          <a:solidFill>
                            <a:srgbClr val="000000"/>
                          </a:solidFill>
                          <a:latin typeface="Calibri"/>
                        </a:rPr>
                        <a:t>16</a:t>
                      </a:r>
                    </a:p>
                  </a:txBody>
                  <a:tcPr marL="9525" marR="9525" marT="9525" marB="0" anchor="ctr">
                    <a:lnL>
                      <a:noFill/>
                    </a:lnL>
                    <a:lnR>
                      <a:noFill/>
                    </a:lnR>
                    <a:lnT>
                      <a:noFill/>
                    </a:lnT>
                    <a:lnB>
                      <a:noFill/>
                    </a:lnB>
                    <a:solidFill>
                      <a:srgbClr val="FFFFCC"/>
                    </a:solidFill>
                  </a:tcPr>
                </a:tc>
                <a:tc>
                  <a:txBody>
                    <a:bodyPr/>
                    <a:lstStyle/>
                    <a:p>
                      <a:pPr algn="l" fontAlgn="ctr"/>
                      <a:r>
                        <a:rPr lang="cs-CZ" sz="1200" b="1" i="0" u="none" strike="noStrike">
                          <a:solidFill>
                            <a:srgbClr val="000000"/>
                          </a:solidFill>
                          <a:latin typeface="Arial"/>
                        </a:rPr>
                        <a:t>Vladimír Poráč</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r>
              <a:tr h="124944">
                <a:tc>
                  <a:txBody>
                    <a:bodyPr/>
                    <a:lstStyle/>
                    <a:p>
                      <a:pPr algn="ctr" fontAlgn="ctr"/>
                      <a:r>
                        <a:rPr lang="cs-CZ" sz="1100" b="1" i="0" u="none" strike="noStrike">
                          <a:solidFill>
                            <a:srgbClr val="000000"/>
                          </a:solidFill>
                          <a:latin typeface="Calibri"/>
                        </a:rPr>
                        <a:t>17</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a:solidFill>
                            <a:srgbClr val="000000"/>
                          </a:solidFill>
                          <a:latin typeface="Arial"/>
                        </a:rPr>
                        <a:t>Marek Malák</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6</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66"/>
                    </a:solidFill>
                  </a:tcPr>
                </a:tc>
              </a:tr>
              <a:tr h="124944">
                <a:tc>
                  <a:txBody>
                    <a:bodyPr/>
                    <a:lstStyle/>
                    <a:p>
                      <a:pPr algn="ctr" fontAlgn="ctr"/>
                      <a:r>
                        <a:rPr lang="cs-CZ" sz="1100" b="1" i="0" u="none" strike="noStrike">
                          <a:solidFill>
                            <a:srgbClr val="000000"/>
                          </a:solidFill>
                          <a:latin typeface="Calibri"/>
                        </a:rPr>
                        <a:t>18</a:t>
                      </a:r>
                    </a:p>
                  </a:txBody>
                  <a:tcPr marL="9525" marR="9525" marT="9525" marB="0" anchor="ctr">
                    <a:lnL>
                      <a:noFill/>
                    </a:lnL>
                    <a:lnR>
                      <a:noFill/>
                    </a:lnR>
                    <a:lnT>
                      <a:noFill/>
                    </a:lnT>
                    <a:lnB>
                      <a:noFill/>
                    </a:lnB>
                    <a:solidFill>
                      <a:srgbClr val="FFFFCC"/>
                    </a:solidFill>
                  </a:tcPr>
                </a:tc>
                <a:tc>
                  <a:txBody>
                    <a:bodyPr/>
                    <a:lstStyle/>
                    <a:p>
                      <a:pPr algn="l" fontAlgn="ctr"/>
                      <a:r>
                        <a:rPr lang="cs-CZ" sz="1200" b="1" i="0" u="none" strike="noStrike">
                          <a:solidFill>
                            <a:srgbClr val="000000"/>
                          </a:solidFill>
                          <a:latin typeface="Arial"/>
                        </a:rPr>
                        <a:t>Lukáš Lelek</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dirty="0">
                          <a:solidFill>
                            <a:srgbClr val="000000"/>
                          </a:solidFill>
                          <a:latin typeface="Arial"/>
                        </a:rPr>
                        <a:t>5</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r>
              <a:tr h="124944">
                <a:tc>
                  <a:txBody>
                    <a:bodyPr/>
                    <a:lstStyle/>
                    <a:p>
                      <a:pPr algn="ctr" fontAlgn="ctr"/>
                      <a:r>
                        <a:rPr lang="cs-CZ" sz="1100" b="1" i="0" u="none" strike="noStrike">
                          <a:solidFill>
                            <a:srgbClr val="000000"/>
                          </a:solidFill>
                          <a:latin typeface="Calibri"/>
                        </a:rPr>
                        <a:t>19</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a:solidFill>
                            <a:srgbClr val="000000"/>
                          </a:solidFill>
                          <a:latin typeface="Arial"/>
                        </a:rPr>
                        <a:t>Michal Šmidrkal</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r>
              <a:tr h="124944">
                <a:tc>
                  <a:txBody>
                    <a:bodyPr/>
                    <a:lstStyle/>
                    <a:p>
                      <a:pPr algn="ctr" fontAlgn="ctr"/>
                      <a:r>
                        <a:rPr lang="cs-CZ" sz="1100" b="1" i="0" u="none" strike="noStrike">
                          <a:solidFill>
                            <a:srgbClr val="000000"/>
                          </a:solidFill>
                          <a:latin typeface="Calibri"/>
                        </a:rPr>
                        <a:t>20</a:t>
                      </a:r>
                    </a:p>
                  </a:txBody>
                  <a:tcPr marL="9525" marR="9525" marT="9525" marB="0" anchor="ctr">
                    <a:lnL>
                      <a:noFill/>
                    </a:lnL>
                    <a:lnR>
                      <a:noFill/>
                    </a:lnR>
                    <a:lnT>
                      <a:noFill/>
                    </a:lnT>
                    <a:lnB>
                      <a:noFill/>
                    </a:lnB>
                    <a:solidFill>
                      <a:srgbClr val="FFFFCC"/>
                    </a:solidFill>
                  </a:tcPr>
                </a:tc>
                <a:tc>
                  <a:txBody>
                    <a:bodyPr/>
                    <a:lstStyle/>
                    <a:p>
                      <a:pPr algn="l" fontAlgn="ctr"/>
                      <a:r>
                        <a:rPr lang="cs-CZ" sz="1200" b="1" i="0" u="none" strike="noStrike">
                          <a:solidFill>
                            <a:srgbClr val="000000"/>
                          </a:solidFill>
                          <a:latin typeface="Arial"/>
                        </a:rPr>
                        <a:t>Dominik Beruška</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dirty="0">
                          <a:solidFill>
                            <a:srgbClr val="000000"/>
                          </a:solidFill>
                          <a:latin typeface="Arial"/>
                        </a:rPr>
                        <a:t>1</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r>
              <a:tr h="124944">
                <a:tc>
                  <a:txBody>
                    <a:bodyPr/>
                    <a:lstStyle/>
                    <a:p>
                      <a:pPr algn="ctr" fontAlgn="ctr"/>
                      <a:r>
                        <a:rPr lang="cs-CZ" sz="1100" b="1" i="0" u="none" strike="noStrike">
                          <a:solidFill>
                            <a:srgbClr val="000000"/>
                          </a:solidFill>
                          <a:latin typeface="Calibri"/>
                        </a:rPr>
                        <a:t>21</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a:solidFill>
                            <a:srgbClr val="000000"/>
                          </a:solidFill>
                          <a:latin typeface="Arial"/>
                        </a:rPr>
                        <a:t>Robert Feko</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99FF66"/>
                    </a:solidFill>
                  </a:tcPr>
                </a:tc>
              </a:tr>
              <a:tr h="124944">
                <a:tc>
                  <a:txBody>
                    <a:bodyPr/>
                    <a:lstStyle/>
                    <a:p>
                      <a:pPr algn="ctr" fontAlgn="ctr"/>
                      <a:r>
                        <a:rPr lang="cs-CZ" sz="1100" b="1" i="0" u="none" strike="noStrike">
                          <a:solidFill>
                            <a:srgbClr val="000000"/>
                          </a:solidFill>
                          <a:latin typeface="Calibri"/>
                        </a:rPr>
                        <a:t>22</a:t>
                      </a:r>
                    </a:p>
                  </a:txBody>
                  <a:tcPr marL="9525" marR="9525" marT="9525" marB="0" anchor="ctr">
                    <a:lnL>
                      <a:noFill/>
                    </a:lnL>
                    <a:lnR>
                      <a:noFill/>
                    </a:lnR>
                    <a:lnT>
                      <a:noFill/>
                    </a:lnT>
                    <a:lnB>
                      <a:noFill/>
                    </a:lnB>
                    <a:solidFill>
                      <a:srgbClr val="FFFFCC"/>
                    </a:solidFill>
                  </a:tcPr>
                </a:tc>
                <a:tc>
                  <a:txBody>
                    <a:bodyPr/>
                    <a:lstStyle/>
                    <a:p>
                      <a:pPr algn="l" fontAlgn="ctr"/>
                      <a:r>
                        <a:rPr lang="cs-CZ" sz="1200" b="1" i="0" u="none" strike="noStrike">
                          <a:solidFill>
                            <a:srgbClr val="000000"/>
                          </a:solidFill>
                          <a:latin typeface="Arial"/>
                        </a:rPr>
                        <a:t>Darek Doležal</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FFFFCC"/>
                    </a:solidFill>
                  </a:tcPr>
                </a:tc>
                <a:tc>
                  <a:txBody>
                    <a:bodyPr/>
                    <a:lstStyle/>
                    <a:p>
                      <a:pPr algn="ctr" fontAlgn="ctr"/>
                      <a:r>
                        <a:rPr lang="cs-CZ" sz="1200" b="1" i="0" u="none" strike="noStrike" dirty="0">
                          <a:solidFill>
                            <a:srgbClr val="000000"/>
                          </a:solidFill>
                          <a:latin typeface="Arial"/>
                        </a:rPr>
                        <a:t>0</a:t>
                      </a:r>
                    </a:p>
                  </a:txBody>
                  <a:tcPr marL="9525" marR="9525" marT="9525" marB="0" anchor="ctr">
                    <a:lnL>
                      <a:noFill/>
                    </a:lnL>
                    <a:lnR>
                      <a:noFill/>
                    </a:lnR>
                    <a:lnT>
                      <a:noFill/>
                    </a:lnT>
                    <a:lnB>
                      <a:noFill/>
                    </a:lnB>
                    <a:solidFill>
                      <a:srgbClr val="FFFFCC"/>
                    </a:solidFill>
                  </a:tcPr>
                </a:tc>
              </a:tr>
            </a:tbl>
          </a:graphicData>
        </a:graphic>
      </p:graphicFrame>
      <p:sp>
        <p:nvSpPr>
          <p:cNvPr id="11" name="TextovéPole 10"/>
          <p:cNvSpPr txBox="1"/>
          <p:nvPr/>
        </p:nvSpPr>
        <p:spPr>
          <a:xfrm>
            <a:off x="5688608" y="163116"/>
            <a:ext cx="4464496" cy="954107"/>
          </a:xfrm>
          <a:prstGeom prst="rect">
            <a:avLst/>
          </a:prstGeom>
          <a:blipFill dpi="0" rotWithShape="1">
            <a:blip r:embed="rId2" cstate="print">
              <a:alphaModFix amt="19000"/>
            </a:blip>
            <a:srcRect/>
            <a:stretch>
              <a:fillRect/>
            </a:stretch>
          </a:blipFill>
          <a:ln w="98425" cap="rnd">
            <a:solidFill>
              <a:srgbClr val="FF3300"/>
            </a:solidFill>
            <a:prstDash val="sysDot"/>
          </a:ln>
        </p:spPr>
        <p:txBody>
          <a:bodyPr wrap="square" rtlCol="0">
            <a:spAutoFit/>
          </a:bodyPr>
          <a:lstStyle/>
          <a:p>
            <a:pPr algn="ctr"/>
            <a:r>
              <a:rPr lang="cs-CZ" sz="2800" dirty="0" smtClean="0">
                <a:latin typeface="Comic Sans MS" pitchFamily="66" charset="0"/>
              </a:rPr>
              <a:t>Hráčská statistika mužstva dospělých</a:t>
            </a:r>
          </a:p>
        </p:txBody>
      </p:sp>
      <p:sp>
        <p:nvSpPr>
          <p:cNvPr id="6" name="TextovéPole 5"/>
          <p:cNvSpPr txBox="1"/>
          <p:nvPr/>
        </p:nvSpPr>
        <p:spPr>
          <a:xfrm>
            <a:off x="288008" y="19100"/>
            <a:ext cx="4176464" cy="369332"/>
          </a:xfrm>
          <a:prstGeom prst="rect">
            <a:avLst/>
          </a:prstGeom>
          <a:solidFill>
            <a:srgbClr val="FFFF99"/>
          </a:solidFill>
        </p:spPr>
        <p:txBody>
          <a:bodyPr wrap="square" rtlCol="0">
            <a:spAutoFit/>
          </a:bodyPr>
          <a:lstStyle/>
          <a:p>
            <a:pPr algn="ctr"/>
            <a:r>
              <a:rPr lang="cs-CZ" sz="1800" dirty="0" smtClean="0">
                <a:effectLst>
                  <a:outerShdw blurRad="38100" dist="38100" dir="2700000" algn="tl">
                    <a:srgbClr val="000000">
                      <a:alpha val="43137"/>
                    </a:srgbClr>
                  </a:outerShdw>
                </a:effectLst>
                <a:latin typeface="Iskoola Pota" pitchFamily="34" charset="0"/>
                <a:cs typeface="Iskoola Pota" pitchFamily="34" charset="0"/>
              </a:rPr>
              <a:t>Vytáhli jsme z archivu </a:t>
            </a:r>
          </a:p>
        </p:txBody>
      </p:sp>
      <p:pic>
        <p:nvPicPr>
          <p:cNvPr id="51202" name="Picture 2"/>
          <p:cNvPicPr>
            <a:picLocks noChangeAspect="1" noChangeArrowheads="1"/>
          </p:cNvPicPr>
          <p:nvPr/>
        </p:nvPicPr>
        <p:blipFill>
          <a:blip r:embed="rId3" cstate="print"/>
          <a:srcRect/>
          <a:stretch>
            <a:fillRect/>
          </a:stretch>
        </p:blipFill>
        <p:spPr bwMode="auto">
          <a:xfrm>
            <a:off x="216000" y="523156"/>
            <a:ext cx="4417294" cy="3204000"/>
          </a:xfrm>
          <a:prstGeom prst="rect">
            <a:avLst/>
          </a:prstGeom>
          <a:noFill/>
          <a:ln w="9525">
            <a:noFill/>
            <a:miter lim="800000"/>
            <a:headEnd/>
            <a:tailEnd/>
          </a:ln>
        </p:spPr>
      </p:pic>
      <p:pic>
        <p:nvPicPr>
          <p:cNvPr id="51203" name="Picture 3"/>
          <p:cNvPicPr>
            <a:picLocks noChangeAspect="1" noChangeArrowheads="1"/>
          </p:cNvPicPr>
          <p:nvPr/>
        </p:nvPicPr>
        <p:blipFill>
          <a:blip r:embed="rId4" cstate="print"/>
          <a:srcRect/>
          <a:stretch>
            <a:fillRect/>
          </a:stretch>
        </p:blipFill>
        <p:spPr bwMode="auto">
          <a:xfrm>
            <a:off x="576040" y="3835524"/>
            <a:ext cx="3733975" cy="2844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72184"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sp>
        <p:nvSpPr>
          <p:cNvPr id="12" name="TextovéPole 11"/>
          <p:cNvSpPr txBox="1"/>
          <p:nvPr/>
        </p:nvSpPr>
        <p:spPr>
          <a:xfrm>
            <a:off x="7563416"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graphicFrame>
        <p:nvGraphicFramePr>
          <p:cNvPr id="8" name="Tabulka 7"/>
          <p:cNvGraphicFramePr>
            <a:graphicFrameLocks noGrp="1"/>
          </p:cNvGraphicFramePr>
          <p:nvPr/>
        </p:nvGraphicFramePr>
        <p:xfrm>
          <a:off x="5616600" y="2184990"/>
          <a:ext cx="4536503" cy="4685030"/>
        </p:xfrm>
        <a:graphic>
          <a:graphicData uri="http://schemas.openxmlformats.org/drawingml/2006/table">
            <a:tbl>
              <a:tblPr/>
              <a:tblGrid>
                <a:gridCol w="951261"/>
                <a:gridCol w="724254"/>
                <a:gridCol w="767494"/>
                <a:gridCol w="1066565"/>
                <a:gridCol w="1026929"/>
              </a:tblGrid>
              <a:tr h="352425">
                <a:tc>
                  <a:txBody>
                    <a:bodyPr/>
                    <a:lstStyle/>
                    <a:p>
                      <a:pPr algn="ctr" fontAlgn="ctr"/>
                      <a:r>
                        <a:rPr lang="cs-CZ" sz="1100" b="1" i="0" u="none" strike="noStrike" dirty="0">
                          <a:solidFill>
                            <a:srgbClr val="000000"/>
                          </a:solidFill>
                          <a:latin typeface="Century Gothic"/>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100" b="1" i="0" u="none" strike="noStrike">
                          <a:solidFill>
                            <a:srgbClr val="000000"/>
                          </a:solidFill>
                          <a:latin typeface="Century Gothic"/>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100" b="1" i="0" u="none" strike="noStrike">
                          <a:solidFill>
                            <a:srgbClr val="000000"/>
                          </a:solidFill>
                          <a:latin typeface="Century Gothic"/>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100" b="1" i="0" u="none" strike="noStrike">
                          <a:solidFill>
                            <a:srgbClr val="000000"/>
                          </a:solidFill>
                          <a:latin typeface="Century Gothic"/>
                        </a:rPr>
                        <a:t>Kde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c>
                  <a:txBody>
                    <a:bodyPr/>
                    <a:lstStyle/>
                    <a:p>
                      <a:pPr algn="ctr" fontAlgn="ctr"/>
                      <a:r>
                        <a:rPr lang="cs-CZ" sz="1100" b="1" i="0" u="none" strike="noStrike" dirty="0">
                          <a:solidFill>
                            <a:srgbClr val="000000"/>
                          </a:solidFill>
                          <a:latin typeface="Century Gothic"/>
                        </a:rPr>
                        <a:t>Soupeř</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99"/>
                    </a:solidFill>
                  </a:tcPr>
                </a:tc>
              </a:tr>
              <a:tr h="431165">
                <a:tc>
                  <a:txBody>
                    <a:bodyPr/>
                    <a:lstStyle/>
                    <a:p>
                      <a:pPr algn="ctr" rtl="0" fontAlgn="ctr"/>
                      <a:r>
                        <a:rPr lang="cs-CZ" sz="1400" b="1" i="0" u="none" strike="noStrike" dirty="0">
                          <a:solidFill>
                            <a:srgbClr val="000000"/>
                          </a:solidFill>
                          <a:latin typeface="Arial"/>
                        </a:rPr>
                        <a:t>9.1.2017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a:solidFill>
                            <a:srgbClr val="000000"/>
                          </a:solidFill>
                          <a:latin typeface="Arial"/>
                        </a:rPr>
                        <a:t>pondělí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a:solidFill>
                            <a:srgbClr val="000000"/>
                          </a:solidFill>
                          <a:latin typeface="Arial"/>
                        </a:rPr>
                        <a:t>18:00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a:solidFill>
                            <a:srgbClr val="000000"/>
                          </a:solidFill>
                          <a:latin typeface="Arial"/>
                        </a:rPr>
                        <a:t>UT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dirty="0">
                          <a:solidFill>
                            <a:srgbClr val="000000"/>
                          </a:solidFill>
                          <a:latin typeface="Arial"/>
                        </a:rPr>
                        <a:t>1. trénink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431165">
                <a:tc>
                  <a:txBody>
                    <a:bodyPr/>
                    <a:lstStyle/>
                    <a:p>
                      <a:pPr algn="ctr" rtl="0" fontAlgn="ctr"/>
                      <a:r>
                        <a:rPr lang="cs-CZ" sz="1400" b="1" i="0" u="none" strike="noStrike">
                          <a:solidFill>
                            <a:srgbClr val="000000"/>
                          </a:solidFill>
                          <a:latin typeface="Arial"/>
                        </a:rPr>
                        <a:t>21.1.2017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latin typeface="Arial"/>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smtClean="0">
                          <a:solidFill>
                            <a:srgbClr val="000000"/>
                          </a:solidFill>
                          <a:latin typeface="Arial"/>
                        </a:rPr>
                        <a:t>UT Česká </a:t>
                      </a:r>
                      <a:r>
                        <a:rPr lang="cs-CZ" sz="1400" b="1" i="0" u="none" strike="noStrike" dirty="0">
                          <a:solidFill>
                            <a:srgbClr val="000000"/>
                          </a:solidFill>
                          <a:latin typeface="Arial"/>
                        </a:rPr>
                        <a:t>Lípa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latin typeface="Arial"/>
                        </a:rPr>
                        <a:t>Skalice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31165">
                <a:tc>
                  <a:txBody>
                    <a:bodyPr/>
                    <a:lstStyle/>
                    <a:p>
                      <a:pPr algn="ctr" rtl="0" fontAlgn="ctr"/>
                      <a:r>
                        <a:rPr lang="cs-CZ" sz="1400" b="1" i="0" u="none" strike="noStrike">
                          <a:solidFill>
                            <a:srgbClr val="000000"/>
                          </a:solidFill>
                          <a:latin typeface="Arial"/>
                        </a:rPr>
                        <a:t>28.1.2016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dirty="0">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dirty="0">
                          <a:solidFill>
                            <a:srgbClr val="000000"/>
                          </a:solidFill>
                          <a:latin typeface="Arial"/>
                        </a:rPr>
                        <a:t>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a:solidFill>
                            <a:srgbClr val="000000"/>
                          </a:solidFill>
                          <a:latin typeface="Arial"/>
                        </a:rPr>
                        <a:t>UT Česká Lípa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a:solidFill>
                            <a:srgbClr val="000000"/>
                          </a:solidFill>
                          <a:latin typeface="Arial"/>
                        </a:rPr>
                        <a:t>Arsenál Česká Lípa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431165">
                <a:tc>
                  <a:txBody>
                    <a:bodyPr/>
                    <a:lstStyle/>
                    <a:p>
                      <a:pPr algn="ctr" rtl="0" fontAlgn="ctr"/>
                      <a:r>
                        <a:rPr lang="cs-CZ" sz="1400" b="1" i="0" u="none" strike="noStrike">
                          <a:solidFill>
                            <a:srgbClr val="000000"/>
                          </a:solidFill>
                          <a:latin typeface="Arial"/>
                        </a:rPr>
                        <a:t>4.2.2017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latin typeface="Arial"/>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latin typeface="Arial"/>
                        </a:rPr>
                        <a:t>UT </a:t>
                      </a:r>
                      <a:r>
                        <a:rPr lang="cs-CZ" sz="1400" b="1" i="0" u="none" strike="noStrike" dirty="0" err="1">
                          <a:solidFill>
                            <a:srgbClr val="000000"/>
                          </a:solidFill>
                          <a:latin typeface="Arial"/>
                        </a:rPr>
                        <a:t>Brozany</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latin typeface="Arial"/>
                        </a:rPr>
                        <a:t>FK Litoměřicko 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31165">
                <a:tc>
                  <a:txBody>
                    <a:bodyPr/>
                    <a:lstStyle/>
                    <a:p>
                      <a:pPr algn="ctr" rtl="0" fontAlgn="ctr"/>
                      <a:r>
                        <a:rPr lang="cs-CZ" sz="1400" b="1" i="0" u="none" strike="noStrike">
                          <a:solidFill>
                            <a:srgbClr val="000000"/>
                          </a:solidFill>
                          <a:latin typeface="Arial"/>
                        </a:rPr>
                        <a:t>11.2.2017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a:solidFill>
                            <a:srgbClr val="000000"/>
                          </a:solidFill>
                          <a:latin typeface="Arial"/>
                        </a:rPr>
                        <a:t>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dirty="0">
                          <a:solidFill>
                            <a:srgbClr val="000000"/>
                          </a:solidFill>
                          <a:latin typeface="Arial"/>
                        </a:rPr>
                        <a:t>UT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a:solidFill>
                            <a:srgbClr val="000000"/>
                          </a:solidFill>
                          <a:latin typeface="Arial"/>
                        </a:rPr>
                        <a:t>FC Mělník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431165">
                <a:tc>
                  <a:txBody>
                    <a:bodyPr/>
                    <a:lstStyle/>
                    <a:p>
                      <a:pPr algn="ctr" rtl="0" fontAlgn="ctr"/>
                      <a:r>
                        <a:rPr lang="cs-CZ" sz="1400" b="1" i="0" u="none" strike="noStrike">
                          <a:solidFill>
                            <a:srgbClr val="000000"/>
                          </a:solidFill>
                          <a:latin typeface="Arial"/>
                        </a:rPr>
                        <a:t>18.2.2017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latin typeface="Arial"/>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smtClean="0">
                          <a:solidFill>
                            <a:srgbClr val="000000"/>
                          </a:solidFill>
                          <a:latin typeface="Arial"/>
                        </a:rPr>
                        <a:t>UT Česká </a:t>
                      </a:r>
                      <a:r>
                        <a:rPr lang="cs-CZ" sz="1400" b="1" i="0" u="none" strike="noStrike" dirty="0">
                          <a:solidFill>
                            <a:srgbClr val="000000"/>
                          </a:solidFill>
                          <a:latin typeface="Arial"/>
                        </a:rPr>
                        <a:t>Lípa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latin typeface="Arial"/>
                        </a:rPr>
                        <a:t>Chrastava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31165">
                <a:tc>
                  <a:txBody>
                    <a:bodyPr/>
                    <a:lstStyle/>
                    <a:p>
                      <a:pPr algn="ctr" rtl="0" fontAlgn="ctr"/>
                      <a:r>
                        <a:rPr lang="cs-CZ" sz="1400" b="1" i="0" u="none" strike="noStrike" dirty="0">
                          <a:solidFill>
                            <a:srgbClr val="000000"/>
                          </a:solidFill>
                          <a:latin typeface="Arial"/>
                        </a:rPr>
                        <a:t>25.2.2017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dirty="0">
                          <a:solidFill>
                            <a:srgbClr val="000000"/>
                          </a:solidFill>
                          <a:latin typeface="Arial"/>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dirty="0" smtClean="0">
                          <a:solidFill>
                            <a:srgbClr val="000000"/>
                          </a:solidFill>
                          <a:latin typeface="Arial"/>
                        </a:rPr>
                        <a:t>UT Krupka</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400" b="1" i="0" u="none" strike="noStrike">
                          <a:solidFill>
                            <a:srgbClr val="000000"/>
                          </a:solidFill>
                          <a:latin typeface="Arial"/>
                        </a:rPr>
                        <a:t>Krupka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431165">
                <a:tc>
                  <a:txBody>
                    <a:bodyPr/>
                    <a:lstStyle/>
                    <a:p>
                      <a:pPr algn="ctr" rtl="0" fontAlgn="ctr"/>
                      <a:r>
                        <a:rPr lang="cs-CZ" sz="1400" b="1" i="0" u="none" strike="noStrike">
                          <a:solidFill>
                            <a:srgbClr val="000000"/>
                          </a:solidFill>
                          <a:latin typeface="Arial"/>
                        </a:rPr>
                        <a:t>4.3.2017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a:solidFill>
                            <a:srgbClr val="000000"/>
                          </a:solidFill>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err="1">
                          <a:solidFill>
                            <a:srgbClr val="000000"/>
                          </a:solidFill>
                          <a:latin typeface="Arial"/>
                        </a:rPr>
                        <a:t>Štětí</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400" b="1" i="0" u="none" strike="noStrike" dirty="0">
                          <a:solidFill>
                            <a:srgbClr val="000000"/>
                          </a:solidFill>
                          <a:latin typeface="Arial"/>
                        </a:rPr>
                        <a:t>TJ Doksy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52450">
                <a:tc>
                  <a:txBody>
                    <a:bodyPr/>
                    <a:lstStyle/>
                    <a:p>
                      <a:pPr algn="ctr" rtl="0" fontAlgn="ctr"/>
                      <a:r>
                        <a:rPr lang="cs-CZ" sz="1400" b="1" i="0" u="none" strike="noStrike">
                          <a:solidFill>
                            <a:srgbClr val="000000"/>
                          </a:solidFill>
                          <a:latin typeface="Arial"/>
                        </a:rPr>
                        <a:t>11.3.2017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dirty="0">
                          <a:solidFill>
                            <a:srgbClr val="000000"/>
                          </a:solidFill>
                          <a:latin typeface="Arial"/>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a:solidFill>
                            <a:srgbClr val="000000"/>
                          </a:solidFill>
                          <a:latin typeface="Arial"/>
                        </a:rPr>
                        <a:t>Doma-mistrovský zápas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400" b="1" i="0" u="none" strike="noStrike" dirty="0">
                          <a:solidFill>
                            <a:srgbClr val="000000"/>
                          </a:solidFill>
                          <a:latin typeface="Arial"/>
                        </a:rPr>
                        <a:t>FC Jiskra Nový Bor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bl>
          </a:graphicData>
        </a:graphic>
      </p:graphicFrame>
      <p:sp>
        <p:nvSpPr>
          <p:cNvPr id="9" name="TextovéPole 8"/>
          <p:cNvSpPr txBox="1"/>
          <p:nvPr/>
        </p:nvSpPr>
        <p:spPr>
          <a:xfrm>
            <a:off x="5616600" y="72524"/>
            <a:ext cx="4536504" cy="1938992"/>
          </a:xfrm>
          <a:prstGeom prst="rect">
            <a:avLst/>
          </a:prstGeom>
          <a:solidFill>
            <a:srgbClr val="FF3300"/>
          </a:solidFill>
          <a:ln w="79375" cap="rnd">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prstDash val="sysDash"/>
          </a:ln>
        </p:spPr>
        <p:txBody>
          <a:bodyPr wrap="square" rtlCol="0">
            <a:spAutoFit/>
          </a:bodyPr>
          <a:lstStyle/>
          <a:p>
            <a:pPr algn="ctr"/>
            <a:r>
              <a:rPr lang="cs-CZ" sz="3000" dirty="0" smtClean="0">
                <a:solidFill>
                  <a:srgbClr val="FFFF00"/>
                </a:solidFill>
                <a:effectLst>
                  <a:outerShdw blurRad="38100" dist="38100" dir="2700000" algn="tl">
                    <a:srgbClr val="000000">
                      <a:alpha val="43137"/>
                    </a:srgbClr>
                  </a:outerShdw>
                </a:effectLst>
                <a:latin typeface="Californian FB" pitchFamily="18" charset="0"/>
              </a:rPr>
              <a:t>Mužstvo dospělých zahajuje zimní přípravu 9.ledna 2017 na umělé trávě ve </a:t>
            </a:r>
            <a:r>
              <a:rPr lang="cs-CZ" sz="3000" dirty="0" err="1" smtClean="0">
                <a:solidFill>
                  <a:srgbClr val="FFFF00"/>
                </a:solidFill>
                <a:effectLst>
                  <a:outerShdw blurRad="38100" dist="38100" dir="2700000" algn="tl">
                    <a:srgbClr val="000000">
                      <a:alpha val="43137"/>
                    </a:srgbClr>
                  </a:outerShdw>
                </a:effectLst>
                <a:latin typeface="Californian FB" pitchFamily="18" charset="0"/>
              </a:rPr>
              <a:t>Štětí</a:t>
            </a:r>
            <a:endParaRPr lang="cs-CZ" sz="3000" dirty="0" smtClean="0">
              <a:solidFill>
                <a:srgbClr val="FFFF00"/>
              </a:solidFill>
              <a:effectLst>
                <a:outerShdw blurRad="38100" dist="38100" dir="2700000" algn="tl">
                  <a:srgbClr val="000000">
                    <a:alpha val="43137"/>
                  </a:srgbClr>
                </a:outerShdw>
              </a:effectLst>
              <a:latin typeface="Californian FB" pitchFamily="18" charset="0"/>
            </a:endParaRPr>
          </a:p>
        </p:txBody>
      </p:sp>
      <p:pic>
        <p:nvPicPr>
          <p:cNvPr id="50178" name="Picture 2"/>
          <p:cNvPicPr>
            <a:picLocks noChangeAspect="1" noChangeArrowheads="1"/>
          </p:cNvPicPr>
          <p:nvPr/>
        </p:nvPicPr>
        <p:blipFill>
          <a:blip r:embed="rId2" cstate="print"/>
          <a:srcRect/>
          <a:stretch>
            <a:fillRect/>
          </a:stretch>
        </p:blipFill>
        <p:spPr bwMode="auto">
          <a:xfrm>
            <a:off x="143992" y="3583868"/>
            <a:ext cx="4702313" cy="3348000"/>
          </a:xfrm>
          <a:prstGeom prst="rect">
            <a:avLst/>
          </a:prstGeom>
          <a:noFill/>
          <a:ln w="28575">
            <a:solidFill>
              <a:schemeClr val="accent5">
                <a:lumMod val="40000"/>
                <a:lumOff val="60000"/>
              </a:schemeClr>
            </a:solid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143992" y="523492"/>
            <a:ext cx="4722774" cy="3024000"/>
          </a:xfrm>
          <a:prstGeom prst="rect">
            <a:avLst/>
          </a:prstGeom>
          <a:noFill/>
          <a:ln w="28575">
            <a:solidFill>
              <a:schemeClr val="accent5">
                <a:lumMod val="40000"/>
                <a:lumOff val="60000"/>
              </a:schemeClr>
            </a:solidFill>
            <a:miter lim="800000"/>
            <a:headEnd/>
            <a:tailEnd/>
          </a:ln>
        </p:spPr>
      </p:pic>
      <p:sp>
        <p:nvSpPr>
          <p:cNvPr id="10" name="TextovéPole 9"/>
          <p:cNvSpPr txBox="1"/>
          <p:nvPr/>
        </p:nvSpPr>
        <p:spPr>
          <a:xfrm>
            <a:off x="1656160" y="91108"/>
            <a:ext cx="1080120" cy="307777"/>
          </a:xfrm>
          <a:prstGeom prst="rect">
            <a:avLst/>
          </a:prstGeom>
          <a:solidFill>
            <a:srgbClr val="99FF66"/>
          </a:solidFill>
        </p:spPr>
        <p:txBody>
          <a:bodyPr wrap="square" rtlCol="0">
            <a:spAutoFit/>
          </a:bodyPr>
          <a:lstStyle/>
          <a:p>
            <a:pPr algn="just"/>
            <a:r>
              <a:rPr lang="cs-CZ" sz="1400" u="sng" dirty="0" smtClean="0">
                <a:latin typeface="Bookman Old Style" pitchFamily="18" charset="0"/>
              </a:rPr>
              <a:t>Z archivu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28568" y="32737"/>
            <a:ext cx="4826246" cy="6768000"/>
          </a:xfrm>
          <a:prstGeom prst="rect">
            <a:avLst/>
          </a:prstGeom>
          <a:blipFill dpi="0" rotWithShape="1">
            <a:blip r:embed="rId3" cstate="print">
              <a:alphaModFix amt="27000"/>
            </a:blip>
            <a:srcRect/>
            <a:stretch>
              <a:fillRect/>
            </a:stretch>
          </a:blip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4000" i="1" u="sng" dirty="0">
                <a:ln w="9525" cap="flat">
                  <a:solidFill>
                    <a:srgbClr val="8563E3"/>
                  </a:solidFill>
                  <a:prstDash val="solid"/>
                  <a:round/>
                </a:ln>
                <a:solidFill>
                  <a:srgbClr val="008000"/>
                </a:solidFill>
                <a:effectLst>
                  <a:outerShdw blurRad="50800" dist="38100" dir="2700000" algn="tl" rotWithShape="0">
                    <a:prstClr val="black">
                      <a:alpha val="40000"/>
                    </a:prstClr>
                  </a:outerShdw>
                </a:effectLst>
                <a:latin typeface="Algerian" pitchFamily="82" charset="0"/>
                <a:ea typeface="Malgun Gothic" pitchFamily="34" charset="-127"/>
                <a:cs typeface="Angsana New" pitchFamily="18" charset="-34"/>
              </a:rPr>
              <a:t>Vážení sportovní </a:t>
            </a:r>
            <a:endParaRPr lang="cs-CZ" sz="4000" i="1" u="sng" dirty="0" smtClean="0">
              <a:ln w="9525" cap="flat">
                <a:solidFill>
                  <a:srgbClr val="8563E3"/>
                </a:solidFill>
                <a:prstDash val="solid"/>
                <a:round/>
              </a:ln>
              <a:solidFill>
                <a:srgbClr val="008000"/>
              </a:solidFill>
              <a:effectLst>
                <a:outerShdw blurRad="50800" dist="38100" dir="2700000" algn="tl" rotWithShape="0">
                  <a:prstClr val="black">
                    <a:alpha val="40000"/>
                  </a:prstClr>
                </a:outerShdw>
              </a:effectLst>
              <a:latin typeface="Algerian" pitchFamily="82" charset="0"/>
              <a:ea typeface="Malgun Gothic" pitchFamily="34" charset="-127"/>
              <a:cs typeface="Angsana New" pitchFamily="18" charset="-34"/>
            </a:endParaRPr>
          </a:p>
          <a:p>
            <a:pPr algn="ctr" eaLnBrk="0" hangingPunct="0">
              <a:defRPr/>
            </a:pPr>
            <a:r>
              <a:rPr lang="cs-CZ" sz="4000" i="1" u="sng" dirty="0" smtClean="0">
                <a:ln w="9525" cap="flat">
                  <a:solidFill>
                    <a:srgbClr val="8563E3"/>
                  </a:solidFill>
                  <a:prstDash val="solid"/>
                  <a:round/>
                </a:ln>
                <a:solidFill>
                  <a:srgbClr val="008000"/>
                </a:solidFill>
                <a:effectLst>
                  <a:outerShdw blurRad="50800" dist="38100" dir="2700000" algn="tl" rotWithShape="0">
                    <a:prstClr val="black">
                      <a:alpha val="40000"/>
                    </a:prstClr>
                  </a:outerShdw>
                </a:effectLst>
                <a:latin typeface="Algerian" pitchFamily="82" charset="0"/>
                <a:ea typeface="Malgun Gothic" pitchFamily="34" charset="-127"/>
                <a:cs typeface="Angsana New" pitchFamily="18" charset="-34"/>
              </a:rPr>
              <a:t>Přátelé</a:t>
            </a:r>
          </a:p>
          <a:p>
            <a:pPr algn="just" eaLnBrk="0" hangingPunct="0">
              <a:defRPr/>
            </a:pPr>
            <a:r>
              <a:rPr lang="cs-CZ" sz="2600" i="1" dirty="0" smtClean="0">
                <a:latin typeface="Arial" pitchFamily="34" charset="0"/>
                <a:cs typeface="Arial" pitchFamily="34" charset="0"/>
              </a:rPr>
              <a:t>     </a:t>
            </a:r>
            <a:r>
              <a:rPr lang="cs-CZ" sz="1100" i="1" dirty="0" smtClean="0">
                <a:latin typeface="Arial" pitchFamily="34" charset="0"/>
                <a:cs typeface="Arial" pitchFamily="34" charset="0"/>
              </a:rPr>
              <a:t>otevře-li jste poslední vydání zpravodaje fotbalového oddílu SK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v tomto roce, který Vám přinášel spoustu informací s výsledky a zajímavostmi z našeho oddílu. Snažili jsme se zveřejnit všechno důležité, aby jste měli úplný přehled o dění v našem oddíle. Před námi je letošní poslední utkání mužstva dospělých v divizní soutěži, které ukončí první polovinu soutěže. Rok to byl úspěšný a většina očekávání byla splněna.  Mužstvo dospělých s velkou suverenitou oslavilo v červnu vítězství v Ústeckém přeboru a po právu si zajistilo postup do divize. Přidalo i třešinku na dortu,když obhájilo vítězství v Poháru hejtmana Ústeckého kraje. V Souši porazilo </a:t>
            </a:r>
            <a:r>
              <a:rPr lang="cs-CZ" sz="1100" i="1" dirty="0" err="1" smtClean="0">
                <a:latin typeface="Arial" pitchFamily="34" charset="0"/>
                <a:cs typeface="Arial" pitchFamily="34" charset="0"/>
              </a:rPr>
              <a:t>Proboštov</a:t>
            </a:r>
            <a:r>
              <a:rPr lang="cs-CZ" sz="1100" i="1" dirty="0" smtClean="0">
                <a:latin typeface="Arial" pitchFamily="34" charset="0"/>
                <a:cs typeface="Arial" pitchFamily="34" charset="0"/>
              </a:rPr>
              <a:t>. V letošním divizním ročníku už tak úspěšní v této kategorii nejsme, ale to se ani nemohlo čekat. Utkáváme se s kvalitními soupeři, ale uděláme všechno proto, abychom soutěž zachránili i pro příští ročník. Dorostenci si v minulém roce zahráli krajský přebor  a v plánu měli hrát stejnou soutěž i v roce 2016/2017. Těsně před rozlosováním jsme to ale museli odpískat, protože zde je povinnost mít, jak starší, tak i mladší dorost a tolik hráčů jsme v současné době v této věkové skupině nemohli zajistit. V žákovské kategorii už to bylo lepší a mužstva starších i mladších žáků byla přihlášena do Ústeckého přeboru stejně jako loni. Výsledky střídavě oblačno a dočtete se o nich podrobně v další části zpravodaje.  Náš oddíl má pod svými křídly také 4 mužstva přípravek v rozdělení na mladší a starší. Dělala nám radost nejenom  svou početností, ale i dosaženými výsledky. Mužstva byla přihlášena do soutěží na všech úrovních od okresní poháru i přeboru až po Ústecký přebor ve sdruženém týmu s SK Roudnicí </a:t>
            </a:r>
            <a:r>
              <a:rPr lang="cs-CZ" sz="1100" i="1" dirty="0" err="1" smtClean="0">
                <a:latin typeface="Arial" pitchFamily="34" charset="0"/>
                <a:cs typeface="Arial" pitchFamily="34" charset="0"/>
              </a:rPr>
              <a:t>n.L.</a:t>
            </a:r>
            <a:r>
              <a:rPr lang="cs-CZ" sz="1100" i="1" dirty="0" smtClean="0">
                <a:latin typeface="Arial" pitchFamily="34" charset="0"/>
                <a:cs typeface="Arial" pitchFamily="34" charset="0"/>
              </a:rPr>
              <a:t> Navíc se mužstva zúčastňovala i dalších turnajů jako třeba celostátního poháru pod názvem </a:t>
            </a:r>
            <a:r>
              <a:rPr lang="cs-CZ" sz="1100" i="1" dirty="0" err="1" smtClean="0">
                <a:latin typeface="Arial" pitchFamily="34" charset="0"/>
                <a:cs typeface="Arial" pitchFamily="34" charset="0"/>
              </a:rPr>
              <a:t>Ondrášovka</a:t>
            </a:r>
            <a:r>
              <a:rPr lang="cs-CZ" sz="1100" i="1" dirty="0" smtClean="0">
                <a:latin typeface="Arial" pitchFamily="34" charset="0"/>
                <a:cs typeface="Arial" pitchFamily="34" charset="0"/>
              </a:rPr>
              <a:t> </a:t>
            </a:r>
            <a:r>
              <a:rPr lang="cs-CZ" sz="1100" i="1" dirty="0" err="1" smtClean="0">
                <a:latin typeface="Arial" pitchFamily="34" charset="0"/>
                <a:cs typeface="Arial" pitchFamily="34" charset="0"/>
              </a:rPr>
              <a:t>cup</a:t>
            </a:r>
            <a:r>
              <a:rPr lang="cs-CZ" sz="1100" i="1" dirty="0" smtClean="0">
                <a:latin typeface="Arial" pitchFamily="34" charset="0"/>
                <a:cs typeface="Arial" pitchFamily="34" charset="0"/>
              </a:rPr>
              <a:t>. Letos si dokonce v jednom z kvalifikačních turnajů zajistila postup do velkého finále, které se v květnu příštího roku odehraje v Táboře a soupeři budou samé známé týmy České republiky. Hezké vzpomínky zůstanou na červnový memoriál Jiřího</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472586" y="2395364"/>
            <a:ext cx="787320"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4" name="TextovéPole 13"/>
          <p:cNvSpPr txBox="1"/>
          <p:nvPr/>
        </p:nvSpPr>
        <p:spPr>
          <a:xfrm>
            <a:off x="196325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46</a:t>
            </a:r>
          </a:p>
        </p:txBody>
      </p:sp>
      <p:sp>
        <p:nvSpPr>
          <p:cNvPr id="18" name="Šipka doprava se zářezem 17"/>
          <p:cNvSpPr/>
          <p:nvPr/>
        </p:nvSpPr>
        <p:spPr bwMode="auto">
          <a:xfrm>
            <a:off x="8784953" y="6931868"/>
            <a:ext cx="936103" cy="354706"/>
          </a:xfrm>
          <a:prstGeom prst="notchedRightArrow">
            <a:avLst/>
          </a:prstGeom>
          <a:solidFill>
            <a:srgbClr val="D9DFE9"/>
          </a:solid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11" name="TextovéPole 10"/>
          <p:cNvSpPr txBox="1"/>
          <p:nvPr/>
        </p:nvSpPr>
        <p:spPr>
          <a:xfrm>
            <a:off x="143992" y="91108"/>
            <a:ext cx="4248472" cy="1384995"/>
          </a:xfrm>
          <a:prstGeom prst="rect">
            <a:avLst/>
          </a:prstGeom>
          <a:blipFill dpi="0" rotWithShape="1">
            <a:blip r:embed="rId4" cstate="print">
              <a:alphaModFix amt="61000"/>
            </a:blip>
            <a:srcRect/>
            <a:stretch>
              <a:fillRect/>
            </a:stretch>
          </a:blipFill>
          <a:ln w="60325" cap="rnd">
            <a:solidFill>
              <a:schemeClr val="accent1">
                <a:lumMod val="50000"/>
              </a:schemeClr>
            </a:solidFill>
            <a:prstDash val="sysDash"/>
          </a:ln>
        </p:spPr>
        <p:txBody>
          <a:bodyPr wrap="square" rtlCol="0">
            <a:spAutoFit/>
          </a:bodyPr>
          <a:lstStyle/>
          <a:p>
            <a:pPr algn="ctr"/>
            <a:r>
              <a:rPr lang="cs-CZ" sz="2800" u="sng" dirty="0" smtClean="0">
                <a:solidFill>
                  <a:srgbClr val="3333CC"/>
                </a:solidFill>
                <a:latin typeface="Modern No. 20" pitchFamily="18" charset="0"/>
              </a:rPr>
              <a:t>Přípravky už znají své soupeře pro jarní část soutěže</a:t>
            </a:r>
          </a:p>
        </p:txBody>
      </p:sp>
      <p:sp>
        <p:nvSpPr>
          <p:cNvPr id="15" name="TextovéPole 14"/>
          <p:cNvSpPr txBox="1"/>
          <p:nvPr/>
        </p:nvSpPr>
        <p:spPr>
          <a:xfrm>
            <a:off x="71984" y="1675284"/>
            <a:ext cx="4320456" cy="1877437"/>
          </a:xfrm>
          <a:prstGeom prst="rect">
            <a:avLst/>
          </a:prstGeom>
          <a:solidFill>
            <a:srgbClr val="FFFF00"/>
          </a:solidFill>
          <a:ln w="44450">
            <a:solidFill>
              <a:srgbClr val="BA630C"/>
            </a:solidFill>
          </a:ln>
        </p:spPr>
        <p:txBody>
          <a:bodyPr wrap="square" rtlCol="0">
            <a:spAutoFit/>
          </a:bodyPr>
          <a:lstStyle/>
          <a:p>
            <a:pPr algn="ctr"/>
            <a:r>
              <a:rPr lang="cs-CZ" sz="2000" u="sng" dirty="0" smtClean="0">
                <a:latin typeface="Bookman Old Style" pitchFamily="18" charset="0"/>
              </a:rPr>
              <a:t>Starší přípravka:</a:t>
            </a:r>
          </a:p>
          <a:p>
            <a:r>
              <a:rPr lang="cs-CZ" sz="1800" u="sng" dirty="0" smtClean="0">
                <a:latin typeface="Bookman Old Style" pitchFamily="18" charset="0"/>
              </a:rPr>
              <a:t>Okresní liga o 9. až 12. místo</a:t>
            </a:r>
          </a:p>
          <a:p>
            <a:pPr algn="just"/>
            <a:r>
              <a:rPr lang="cs-CZ" sz="1400" dirty="0" err="1" smtClean="0">
                <a:latin typeface="Bookman Old Style" pitchFamily="18" charset="0"/>
              </a:rPr>
              <a:t>Liběšice</a:t>
            </a:r>
            <a:r>
              <a:rPr lang="cs-CZ" sz="1400" dirty="0" smtClean="0">
                <a:latin typeface="Bookman Old Style" pitchFamily="18" charset="0"/>
              </a:rPr>
              <a:t>, </a:t>
            </a:r>
            <a:r>
              <a:rPr lang="cs-CZ" sz="1400" dirty="0" err="1" smtClean="0">
                <a:latin typeface="Bookman Old Style" pitchFamily="18" charset="0"/>
              </a:rPr>
              <a:t>Travčice</a:t>
            </a:r>
            <a:r>
              <a:rPr lang="cs-CZ" sz="1400" dirty="0" smtClean="0">
                <a:latin typeface="Bookman Old Style" pitchFamily="18" charset="0"/>
              </a:rPr>
              <a:t>, </a:t>
            </a:r>
            <a:r>
              <a:rPr lang="cs-CZ" sz="1400" dirty="0" err="1" smtClean="0">
                <a:latin typeface="Bookman Old Style" pitchFamily="18" charset="0"/>
              </a:rPr>
              <a:t>Třebenice</a:t>
            </a:r>
            <a:r>
              <a:rPr lang="cs-CZ" sz="1400" dirty="0" smtClean="0">
                <a:latin typeface="Bookman Old Style" pitchFamily="18" charset="0"/>
              </a:rPr>
              <a:t>, </a:t>
            </a:r>
            <a:r>
              <a:rPr lang="cs-CZ" sz="1400" dirty="0" err="1" smtClean="0">
                <a:latin typeface="Bookman Old Style" pitchFamily="18" charset="0"/>
              </a:rPr>
              <a:t>Štětí</a:t>
            </a:r>
            <a:endParaRPr lang="cs-CZ" sz="1400" dirty="0" smtClean="0">
              <a:latin typeface="Bookman Old Style" pitchFamily="18" charset="0"/>
            </a:endParaRPr>
          </a:p>
          <a:p>
            <a:r>
              <a:rPr lang="cs-CZ" sz="1800" u="sng" dirty="0" smtClean="0">
                <a:latin typeface="Bookman Old Style" pitchFamily="18" charset="0"/>
              </a:rPr>
              <a:t>Okresní  pohár-semifinálová skupina</a:t>
            </a:r>
          </a:p>
          <a:p>
            <a:r>
              <a:rPr lang="cs-CZ" sz="1400" dirty="0" err="1" smtClean="0">
                <a:latin typeface="Bookman Old Style" pitchFamily="18" charset="0"/>
              </a:rPr>
              <a:t>Dobříň</a:t>
            </a:r>
            <a:r>
              <a:rPr lang="cs-CZ" sz="1400" dirty="0" smtClean="0">
                <a:latin typeface="Bookman Old Style" pitchFamily="18" charset="0"/>
              </a:rPr>
              <a:t>/</a:t>
            </a:r>
            <a:r>
              <a:rPr lang="cs-CZ" sz="1400" dirty="0" err="1" smtClean="0">
                <a:latin typeface="Bookman Old Style" pitchFamily="18" charset="0"/>
              </a:rPr>
              <a:t>Bezděkov</a:t>
            </a:r>
            <a:r>
              <a:rPr lang="cs-CZ" sz="1400" dirty="0" smtClean="0">
                <a:latin typeface="Bookman Old Style" pitchFamily="18" charset="0"/>
              </a:rPr>
              <a:t>, </a:t>
            </a:r>
            <a:r>
              <a:rPr lang="cs-CZ" sz="1400" dirty="0" err="1" smtClean="0">
                <a:latin typeface="Bookman Old Style" pitchFamily="18" charset="0"/>
              </a:rPr>
              <a:t>Podlusky</a:t>
            </a:r>
            <a:r>
              <a:rPr lang="cs-CZ" sz="1400" dirty="0" smtClean="0">
                <a:latin typeface="Bookman Old Style" pitchFamily="18" charset="0"/>
              </a:rPr>
              <a:t>, </a:t>
            </a:r>
            <a:r>
              <a:rPr lang="cs-CZ" sz="1400" dirty="0" err="1" smtClean="0">
                <a:latin typeface="Bookman Old Style" pitchFamily="18" charset="0"/>
              </a:rPr>
              <a:t>Třebenice</a:t>
            </a:r>
            <a:r>
              <a:rPr lang="cs-CZ" sz="1400" dirty="0" smtClean="0">
                <a:latin typeface="Bookman Old Style" pitchFamily="18" charset="0"/>
              </a:rPr>
              <a:t>, </a:t>
            </a:r>
            <a:r>
              <a:rPr lang="cs-CZ" sz="1400" dirty="0" err="1" smtClean="0">
                <a:latin typeface="Bookman Old Style" pitchFamily="18" charset="0"/>
              </a:rPr>
              <a:t>Štětí</a:t>
            </a:r>
            <a:endParaRPr lang="cs-CZ" sz="1400" dirty="0" smtClean="0">
              <a:latin typeface="Bookman Old Style" pitchFamily="18" charset="0"/>
            </a:endParaRPr>
          </a:p>
        </p:txBody>
      </p:sp>
      <p:sp>
        <p:nvSpPr>
          <p:cNvPr id="17" name="TextovéPole 16"/>
          <p:cNvSpPr txBox="1"/>
          <p:nvPr/>
        </p:nvSpPr>
        <p:spPr>
          <a:xfrm>
            <a:off x="72008" y="3746673"/>
            <a:ext cx="4320456" cy="1384995"/>
          </a:xfrm>
          <a:prstGeom prst="rect">
            <a:avLst/>
          </a:prstGeom>
          <a:solidFill>
            <a:schemeClr val="accent1">
              <a:lumMod val="20000"/>
              <a:lumOff val="80000"/>
            </a:schemeClr>
          </a:solidFill>
          <a:ln w="44450">
            <a:solidFill>
              <a:srgbClr val="BA630C"/>
            </a:solidFill>
          </a:ln>
        </p:spPr>
        <p:txBody>
          <a:bodyPr wrap="square" rtlCol="0">
            <a:spAutoFit/>
          </a:bodyPr>
          <a:lstStyle/>
          <a:p>
            <a:pPr algn="ctr"/>
            <a:r>
              <a:rPr lang="cs-CZ" sz="2000" u="sng" dirty="0" smtClean="0">
                <a:latin typeface="Bookman Old Style" pitchFamily="18" charset="0"/>
              </a:rPr>
              <a:t>Mladší přípravka  A:</a:t>
            </a:r>
          </a:p>
          <a:p>
            <a:r>
              <a:rPr lang="cs-CZ" sz="1800" u="sng" dirty="0" smtClean="0">
                <a:latin typeface="Bookman Old Style" pitchFamily="18" charset="0"/>
              </a:rPr>
              <a:t>Okresní liga o 9. až 12. místo</a:t>
            </a:r>
          </a:p>
          <a:p>
            <a:r>
              <a:rPr lang="pl-PL" sz="1400" dirty="0" smtClean="0">
                <a:latin typeface="Bookman Old Style" pitchFamily="18" charset="0"/>
              </a:rPr>
              <a:t>Štětí A, Libotenice, Podlusky, Brozany C </a:t>
            </a:r>
            <a:r>
              <a:rPr lang="cs-CZ" sz="1800" u="sng" dirty="0" smtClean="0">
                <a:latin typeface="Bookman Old Style" pitchFamily="18" charset="0"/>
              </a:rPr>
              <a:t>Okresní  pohár-13.-16. místo</a:t>
            </a:r>
            <a:endParaRPr lang="cs-CZ" sz="2000" u="sng" dirty="0" smtClean="0">
              <a:latin typeface="Bookman Old Style" pitchFamily="18" charset="0"/>
            </a:endParaRPr>
          </a:p>
          <a:p>
            <a:pPr algn="just"/>
            <a:r>
              <a:rPr lang="cs-CZ" sz="1400" dirty="0" err="1" smtClean="0">
                <a:latin typeface="Bookman Old Style" pitchFamily="18" charset="0"/>
              </a:rPr>
              <a:t>Štětí</a:t>
            </a:r>
            <a:r>
              <a:rPr lang="cs-CZ" sz="1400" dirty="0" smtClean="0">
                <a:latin typeface="Bookman Old Style" pitchFamily="18" charset="0"/>
              </a:rPr>
              <a:t> A, </a:t>
            </a:r>
            <a:r>
              <a:rPr lang="cs-CZ" sz="1400" dirty="0" err="1" smtClean="0">
                <a:latin typeface="Bookman Old Style" pitchFamily="18" charset="0"/>
              </a:rPr>
              <a:t>Brozany</a:t>
            </a:r>
            <a:r>
              <a:rPr lang="cs-CZ" sz="1400" dirty="0" smtClean="0">
                <a:latin typeface="Bookman Old Style" pitchFamily="18" charset="0"/>
              </a:rPr>
              <a:t> B, </a:t>
            </a:r>
            <a:r>
              <a:rPr lang="cs-CZ" sz="1400" dirty="0" err="1" smtClean="0">
                <a:latin typeface="Bookman Old Style" pitchFamily="18" charset="0"/>
              </a:rPr>
              <a:t>Žitenice</a:t>
            </a:r>
            <a:r>
              <a:rPr lang="cs-CZ" sz="1400" dirty="0" smtClean="0">
                <a:latin typeface="Bookman Old Style" pitchFamily="18" charset="0"/>
              </a:rPr>
              <a:t>, </a:t>
            </a:r>
            <a:r>
              <a:rPr lang="cs-CZ" sz="1400" dirty="0" err="1" smtClean="0">
                <a:latin typeface="Bookman Old Style" pitchFamily="18" charset="0"/>
              </a:rPr>
              <a:t>Libochovany</a:t>
            </a:r>
            <a:endParaRPr lang="cs-CZ" sz="1400" dirty="0" smtClean="0">
              <a:latin typeface="Bookman Old Style" pitchFamily="18" charset="0"/>
            </a:endParaRPr>
          </a:p>
        </p:txBody>
      </p:sp>
      <p:sp>
        <p:nvSpPr>
          <p:cNvPr id="19" name="TextovéPole 18"/>
          <p:cNvSpPr txBox="1"/>
          <p:nvPr/>
        </p:nvSpPr>
        <p:spPr>
          <a:xfrm>
            <a:off x="72008" y="5330849"/>
            <a:ext cx="4320456" cy="1384995"/>
          </a:xfrm>
          <a:prstGeom prst="rect">
            <a:avLst/>
          </a:prstGeom>
          <a:solidFill>
            <a:srgbClr val="CCFFFF"/>
          </a:solidFill>
          <a:ln w="44450">
            <a:solidFill>
              <a:srgbClr val="BA630C"/>
            </a:solidFill>
          </a:ln>
        </p:spPr>
        <p:txBody>
          <a:bodyPr wrap="square" rtlCol="0">
            <a:spAutoFit/>
          </a:bodyPr>
          <a:lstStyle/>
          <a:p>
            <a:pPr algn="ctr"/>
            <a:r>
              <a:rPr lang="cs-CZ" sz="2000" u="sng" dirty="0" smtClean="0">
                <a:latin typeface="Bookman Old Style" pitchFamily="18" charset="0"/>
              </a:rPr>
              <a:t>Mladší přípravka  B:</a:t>
            </a:r>
          </a:p>
          <a:p>
            <a:r>
              <a:rPr lang="cs-CZ" sz="1800" u="sng" dirty="0" smtClean="0">
                <a:latin typeface="Bookman Old Style" pitchFamily="18" charset="0"/>
              </a:rPr>
              <a:t>Okresní liga o 24. až 26. místo</a:t>
            </a:r>
          </a:p>
          <a:p>
            <a:r>
              <a:rPr lang="pl-PL" sz="1400" dirty="0" smtClean="0">
                <a:latin typeface="Bookman Old Style" pitchFamily="18" charset="0"/>
              </a:rPr>
              <a:t>Štětí B, Libochovice, Vědomice</a:t>
            </a:r>
          </a:p>
          <a:p>
            <a:r>
              <a:rPr lang="cs-CZ" sz="1800" u="sng" dirty="0" smtClean="0">
                <a:latin typeface="Bookman Old Style" pitchFamily="18" charset="0"/>
              </a:rPr>
              <a:t>Okresní  pohár 21.-23. místo</a:t>
            </a:r>
          </a:p>
          <a:p>
            <a:pPr algn="just"/>
            <a:r>
              <a:rPr lang="cs-CZ" sz="1400" dirty="0" err="1" smtClean="0">
                <a:latin typeface="Bookman Old Style" pitchFamily="18" charset="0"/>
              </a:rPr>
              <a:t>Štětí</a:t>
            </a:r>
            <a:r>
              <a:rPr lang="cs-CZ" sz="1400" dirty="0" smtClean="0">
                <a:latin typeface="Bookman Old Style" pitchFamily="18" charset="0"/>
              </a:rPr>
              <a:t> B, </a:t>
            </a:r>
            <a:r>
              <a:rPr lang="cs-CZ" sz="1400" dirty="0" err="1" smtClean="0">
                <a:latin typeface="Bookman Old Style" pitchFamily="18" charset="0"/>
              </a:rPr>
              <a:t>Budyně</a:t>
            </a:r>
            <a:r>
              <a:rPr lang="cs-CZ" sz="1400" dirty="0" smtClean="0">
                <a:latin typeface="Bookman Old Style" pitchFamily="18" charset="0"/>
              </a:rPr>
              <a:t>, Lounky</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45</a:t>
            </a:r>
          </a:p>
        </p:txBody>
      </p:sp>
      <p:sp>
        <p:nvSpPr>
          <p:cNvPr id="23" name="TextovéPole 22"/>
          <p:cNvSpPr txBox="1"/>
          <p:nvPr/>
        </p:nvSpPr>
        <p:spPr>
          <a:xfrm>
            <a:off x="70274" y="56837"/>
            <a:ext cx="4610222" cy="6370975"/>
          </a:xfrm>
          <a:prstGeom prst="rect">
            <a:avLst/>
          </a:prstGeom>
          <a:blipFill dpi="0" rotWithShape="1">
            <a:blip r:embed="rId4" cstate="print">
              <a:alphaModFix amt="53000"/>
            </a:blip>
            <a:srcRect/>
            <a:stretch>
              <a:fillRect/>
            </a:stretch>
          </a:blip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just" eaLnBrk="0" hangingPunct="0">
              <a:defRPr/>
            </a:pPr>
            <a:r>
              <a:rPr lang="cs-CZ" sz="1100" i="1" dirty="0" smtClean="0">
                <a:latin typeface="Arial" pitchFamily="34" charset="0"/>
                <a:cs typeface="Arial" pitchFamily="34" charset="0"/>
              </a:rPr>
              <a:t>Nedomlela mladší přípravky, který se odehrál na fotbalovém stadionu ve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za účasti velkých mužstev jako třeba Sparty Praha nebo Slavie Praha, která do našeho města poslala dívčí tým. Akce se povedla a připravuje se už další ročník, který je naplánován na 17.června 2017.  V tomto roce se konalo jako každý rok v době jarních prázdnin soustředění ve Sloupu v Čechách, o které byl velký zájem a setkalo se s kladným hodnocením, jak ze strany hráčů, trenérů, ale i rodičů.  Činnost mládežnických mužstev to nebyly jen zápasy a turnaje. Pořádali jsme den tzv. Létajících trenérů, kdy do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přijeli odborníci na trénink mládeže v doprovodu známých fotbalových tváří a přitažlivou formou se věnovali mládeži. Na městském stadionu jsme uspořádali náborový den, kterého se zúčastnily děti z mateřských škol a  nejnižších stupňů škol základních. </a:t>
            </a:r>
          </a:p>
          <a:p>
            <a:pPr algn="just" eaLnBrk="0" hangingPunct="0">
              <a:defRPr/>
            </a:pPr>
            <a:r>
              <a:rPr lang="cs-CZ" sz="1100" i="1" dirty="0" smtClean="0">
                <a:latin typeface="Arial" pitchFamily="34" charset="0"/>
                <a:cs typeface="Arial" pitchFamily="34" charset="0"/>
              </a:rPr>
              <a:t>       Aktivita fotbalového oddílu byla v průběhu celého roku 2016 velmi bohatá a ať už byl leden nebo srpen činnost se nezastavila. Stovky dětí sehrály stovky zápasů a turnajů.  Živo bylo na fotbalových trávnících a ve sportovních halách. Takováto zdařilá činnost by byla nemyslitelná bez trenérů a vedoucích jednotlivých mužstev,  kteří mládeži věnují   stovky neoceněných hodin a mají největší zásluhu na tom, že se fotbalu ve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daří.  Patří jim velké poděkování. Stejný dík i správci zdejšího stadionu Jiřímu Trutnovskému  a Blance Trutnovské, kteří zajišťují chod stadionu včetně úklidu šaten a praní dresů.  Soboty , neděle pro ně nejsou dny klidu.</a:t>
            </a:r>
          </a:p>
          <a:p>
            <a:pPr algn="just" eaLnBrk="0" hangingPunct="0">
              <a:defRPr/>
            </a:pPr>
            <a:r>
              <a:rPr lang="cs-CZ" sz="1100" i="1" dirty="0" smtClean="0">
                <a:latin typeface="Arial" pitchFamily="34" charset="0"/>
                <a:cs typeface="Arial" pitchFamily="34" charset="0"/>
              </a:rPr>
              <a:t>     Na úplný závěrem chceme poděkovat hlavnímu partnerovi našeho klubu, městu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především zastupitelům a radě města, bez jejichž podpory ve formě grantů na činnost klubu by jsme nemohli fungovat.  Výborná je i spolupráce s Domem dětí a mládeže ve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kde je většina členů evidována a pomoc od této organizace je velká. Do úplné mozaiky všech, kdo pomáhá patří i malí sponzoři z okolí města, ale i ze vzdálených míst. Moc děkujeme. Pro letošek se s Vámi loučíme, sledujte webové stránky  klubu , kde se dočtete o všech aktualitách  a těšíme se na Vás na prvním mistrovském zápasu doma proti Novému Boru v sobotu  11.března 2017.    </a:t>
            </a:r>
          </a:p>
        </p:txBody>
      </p:sp>
      <p:sp>
        <p:nvSpPr>
          <p:cNvPr id="24" name="TextovéPole 23"/>
          <p:cNvSpPr txBox="1"/>
          <p:nvPr/>
        </p:nvSpPr>
        <p:spPr>
          <a:xfrm>
            <a:off x="864072" y="6440006"/>
            <a:ext cx="4680520" cy="707886"/>
          </a:xfrm>
          <a:prstGeom prst="rect">
            <a:avLst/>
          </a:prstGeom>
          <a:noFill/>
          <a:ln>
            <a:noFill/>
          </a:ln>
        </p:spPr>
        <p:txBody>
          <a:bodyPr wrap="square" rtlCol="0">
            <a:spAutoFit/>
          </a:bodyPr>
          <a:lstStyle/>
          <a:p>
            <a:pPr algn="ctr"/>
            <a:r>
              <a:rPr lang="cs-CZ" sz="2000" dirty="0" err="1" smtClean="0">
                <a:solidFill>
                  <a:srgbClr val="645EB2"/>
                </a:solidFill>
                <a:latin typeface="Cooper Black" pitchFamily="18" charset="0"/>
                <a:cs typeface="David" pitchFamily="34" charset="-79"/>
              </a:rPr>
              <a:t>Štětí</a:t>
            </a:r>
            <a:r>
              <a:rPr lang="cs-CZ" sz="2000" dirty="0" smtClean="0">
                <a:solidFill>
                  <a:srgbClr val="645EB2"/>
                </a:solidFill>
                <a:latin typeface="Cooper Black" pitchFamily="18" charset="0"/>
                <a:cs typeface="David" pitchFamily="34" charset="-79"/>
              </a:rPr>
              <a:t> </a:t>
            </a:r>
          </a:p>
          <a:p>
            <a:pPr algn="ctr"/>
            <a:r>
              <a:rPr lang="cs-CZ" sz="2000" dirty="0" smtClean="0">
                <a:solidFill>
                  <a:srgbClr val="645EB2"/>
                </a:solidFill>
                <a:latin typeface="Cooper Black" pitchFamily="18" charset="0"/>
                <a:cs typeface="David" pitchFamily="34" charset="-79"/>
              </a:rPr>
              <a:t>Do toho</a:t>
            </a:r>
          </a:p>
        </p:txBody>
      </p:sp>
      <p:sp>
        <p:nvSpPr>
          <p:cNvPr id="13" name="TextovéPole 12"/>
          <p:cNvSpPr txBox="1"/>
          <p:nvPr/>
        </p:nvSpPr>
        <p:spPr>
          <a:xfrm>
            <a:off x="5400576" y="91108"/>
            <a:ext cx="4752528" cy="1107996"/>
          </a:xfrm>
          <a:prstGeom prst="rect">
            <a:avLst/>
          </a:prstGeom>
          <a:blipFill>
            <a:blip r:embed="rId5" cstate="print"/>
            <a:stretch>
              <a:fillRect/>
            </a:stretch>
          </a:blipFill>
          <a:ln w="85725" cmpd="dbl">
            <a:solidFill>
              <a:srgbClr val="FF00FF"/>
            </a:solidFill>
            <a:prstDash val="sysDash"/>
          </a:ln>
        </p:spPr>
        <p:txBody>
          <a:bodyPr wrap="square" rtlCol="0">
            <a:spAutoFit/>
          </a:bodyPr>
          <a:lstStyle/>
          <a:p>
            <a:pPr algn="ctr"/>
            <a:r>
              <a:rPr lang="cs-CZ" sz="2200" dirty="0" smtClean="0">
                <a:latin typeface="Eras Bold ITC" pitchFamily="34" charset="0"/>
              </a:rPr>
              <a:t>Halové turnaje mládeže</a:t>
            </a:r>
          </a:p>
          <a:p>
            <a:pPr algn="ctr"/>
            <a:r>
              <a:rPr lang="cs-CZ" sz="2200" dirty="0" smtClean="0">
                <a:latin typeface="Eras Bold ITC" pitchFamily="34" charset="0"/>
              </a:rPr>
              <a:t> „O pohár předsedy OFS Litoměřice“ 2017</a:t>
            </a:r>
            <a:endParaRPr lang="cs-CZ" sz="2200" u="sng" dirty="0" smtClean="0">
              <a:latin typeface="Eras Bold ITC" pitchFamily="34" charset="0"/>
            </a:endParaRPr>
          </a:p>
        </p:txBody>
      </p:sp>
      <p:sp>
        <p:nvSpPr>
          <p:cNvPr id="15" name="TextovéPole 14"/>
          <p:cNvSpPr txBox="1"/>
          <p:nvPr/>
        </p:nvSpPr>
        <p:spPr>
          <a:xfrm>
            <a:off x="5400576" y="1315244"/>
            <a:ext cx="4752528" cy="1138773"/>
          </a:xfrm>
          <a:prstGeom prst="rect">
            <a:avLst/>
          </a:prstGeom>
          <a:solidFill>
            <a:srgbClr val="FFFFCC"/>
          </a:solidFill>
          <a:ln w="44450">
            <a:solidFill>
              <a:schemeClr val="accent2">
                <a:lumMod val="50000"/>
              </a:schemeClr>
            </a:solidFill>
          </a:ln>
        </p:spPr>
        <p:txBody>
          <a:bodyPr wrap="square" rtlCol="0">
            <a:spAutoFit/>
          </a:bodyPr>
          <a:lstStyle/>
          <a:p>
            <a:pPr algn="ctr"/>
            <a:r>
              <a:rPr lang="cs-CZ" sz="2000" u="sng" dirty="0" smtClean="0">
                <a:effectLst>
                  <a:outerShdw blurRad="38100" dist="38100" dir="2700000" algn="tl">
                    <a:srgbClr val="000000">
                      <a:alpha val="43137"/>
                    </a:srgbClr>
                  </a:outerShdw>
                </a:effectLst>
                <a:latin typeface="Garamond" pitchFamily="18" charset="0"/>
              </a:rPr>
              <a:t>Starší žáci 28.1.2017  8:00 hala Roudnice </a:t>
            </a:r>
            <a:r>
              <a:rPr lang="cs-CZ" sz="2000" u="sng" dirty="0" err="1" smtClean="0">
                <a:effectLst>
                  <a:outerShdw blurRad="38100" dist="38100" dir="2700000" algn="tl">
                    <a:srgbClr val="000000">
                      <a:alpha val="43137"/>
                    </a:srgbClr>
                  </a:outerShdw>
                </a:effectLst>
                <a:latin typeface="Garamond" pitchFamily="18" charset="0"/>
              </a:rPr>
              <a:t>n.L</a:t>
            </a:r>
            <a:r>
              <a:rPr lang="cs-CZ" sz="2000" u="sng" dirty="0" smtClean="0">
                <a:effectLst>
                  <a:outerShdw blurRad="38100" dist="38100" dir="2700000" algn="tl">
                    <a:srgbClr val="000000">
                      <a:alpha val="43137"/>
                    </a:srgbClr>
                  </a:outerShdw>
                </a:effectLst>
                <a:latin typeface="Garamond" pitchFamily="18" charset="0"/>
              </a:rPr>
              <a:t>  Hala Pod lipou</a:t>
            </a:r>
          </a:p>
          <a:p>
            <a:pPr algn="just"/>
            <a:r>
              <a:rPr lang="cs-CZ" sz="1400" b="0" dirty="0" smtClean="0">
                <a:latin typeface="Arial" pitchFamily="34" charset="0"/>
                <a:cs typeface="Arial" pitchFamily="34" charset="0"/>
              </a:rPr>
              <a:t>SK Roudnice, Litoměřicko, Lovosice, </a:t>
            </a:r>
            <a:r>
              <a:rPr lang="cs-CZ" sz="1400" b="0" dirty="0" err="1" smtClean="0">
                <a:latin typeface="Arial" pitchFamily="34" charset="0"/>
                <a:cs typeface="Arial" pitchFamily="34" charset="0"/>
              </a:rPr>
              <a:t>Brozany</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Štětí</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Úštěk</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Mšené</a:t>
            </a:r>
            <a:r>
              <a:rPr lang="cs-CZ" sz="1400" b="0" dirty="0" smtClean="0">
                <a:latin typeface="Arial" pitchFamily="34" charset="0"/>
                <a:cs typeface="Arial" pitchFamily="34" charset="0"/>
              </a:rPr>
              <a:t> a Velké Žernoseky</a:t>
            </a:r>
            <a:endParaRPr lang="cs-CZ" sz="1400" u="sng" dirty="0" smtClean="0">
              <a:latin typeface="Bookman Old Style" pitchFamily="18" charset="0"/>
            </a:endParaRPr>
          </a:p>
        </p:txBody>
      </p:sp>
      <p:sp>
        <p:nvSpPr>
          <p:cNvPr id="16" name="TextovéPole 15"/>
          <p:cNvSpPr txBox="1"/>
          <p:nvPr/>
        </p:nvSpPr>
        <p:spPr>
          <a:xfrm>
            <a:off x="5400576" y="2755404"/>
            <a:ext cx="4752528" cy="1138773"/>
          </a:xfrm>
          <a:prstGeom prst="rect">
            <a:avLst/>
          </a:prstGeom>
          <a:solidFill>
            <a:schemeClr val="accent1">
              <a:lumMod val="40000"/>
              <a:lumOff val="60000"/>
            </a:schemeClr>
          </a:solidFill>
          <a:ln w="44450">
            <a:solidFill>
              <a:schemeClr val="accent2">
                <a:lumMod val="50000"/>
              </a:schemeClr>
            </a:solidFill>
          </a:ln>
        </p:spPr>
        <p:txBody>
          <a:bodyPr wrap="square" rtlCol="0">
            <a:spAutoFit/>
          </a:bodyPr>
          <a:lstStyle/>
          <a:p>
            <a:pPr algn="ctr"/>
            <a:r>
              <a:rPr lang="cs-CZ" sz="2000" u="sng" dirty="0" smtClean="0">
                <a:effectLst>
                  <a:outerShdw blurRad="38100" dist="38100" dir="2700000" algn="tl">
                    <a:srgbClr val="000000">
                      <a:alpha val="43137"/>
                    </a:srgbClr>
                  </a:outerShdw>
                </a:effectLst>
                <a:latin typeface="Garamond" pitchFamily="18" charset="0"/>
              </a:rPr>
              <a:t>Mladší žáci 28.1.2017  14:00 hala Roudnice </a:t>
            </a:r>
            <a:r>
              <a:rPr lang="cs-CZ" sz="2000" u="sng" dirty="0" err="1" smtClean="0">
                <a:effectLst>
                  <a:outerShdw blurRad="38100" dist="38100" dir="2700000" algn="tl">
                    <a:srgbClr val="000000">
                      <a:alpha val="43137"/>
                    </a:srgbClr>
                  </a:outerShdw>
                </a:effectLst>
                <a:latin typeface="Garamond" pitchFamily="18" charset="0"/>
              </a:rPr>
              <a:t>n.L</a:t>
            </a:r>
            <a:r>
              <a:rPr lang="cs-CZ" sz="2000" u="sng" dirty="0" smtClean="0">
                <a:effectLst>
                  <a:outerShdw blurRad="38100" dist="38100" dir="2700000" algn="tl">
                    <a:srgbClr val="000000">
                      <a:alpha val="43137"/>
                    </a:srgbClr>
                  </a:outerShdw>
                </a:effectLst>
                <a:latin typeface="Garamond" pitchFamily="18" charset="0"/>
              </a:rPr>
              <a:t>  Hala Pod lipou</a:t>
            </a:r>
          </a:p>
          <a:p>
            <a:pPr algn="just"/>
            <a:r>
              <a:rPr lang="cs-CZ" sz="1400" b="0" dirty="0" smtClean="0">
                <a:latin typeface="Arial" pitchFamily="34" charset="0"/>
                <a:cs typeface="Arial" pitchFamily="34" charset="0"/>
              </a:rPr>
              <a:t>Litoměřicko, SK Roudnice, </a:t>
            </a:r>
            <a:r>
              <a:rPr lang="cs-CZ" sz="1400" b="0" dirty="0" err="1" smtClean="0">
                <a:latin typeface="Arial" pitchFamily="34" charset="0"/>
                <a:cs typeface="Arial" pitchFamily="34" charset="0"/>
              </a:rPr>
              <a:t>Brozany</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Štětí</a:t>
            </a:r>
            <a:r>
              <a:rPr lang="cs-CZ" sz="1400" b="0" dirty="0" smtClean="0">
                <a:latin typeface="Arial" pitchFamily="34" charset="0"/>
                <a:cs typeface="Arial" pitchFamily="34" charset="0"/>
              </a:rPr>
              <a:t>, Lovosice, </a:t>
            </a:r>
            <a:r>
              <a:rPr lang="cs-CZ" sz="1400" b="0" dirty="0" err="1" smtClean="0">
                <a:latin typeface="Arial" pitchFamily="34" charset="0"/>
                <a:cs typeface="Arial" pitchFamily="34" charset="0"/>
              </a:rPr>
              <a:t>Straškov</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Liběšice</a:t>
            </a:r>
            <a:r>
              <a:rPr lang="cs-CZ" sz="1400" b="0" dirty="0" smtClean="0">
                <a:latin typeface="Arial" pitchFamily="34" charset="0"/>
                <a:cs typeface="Arial" pitchFamily="34" charset="0"/>
              </a:rPr>
              <a:t> a </a:t>
            </a:r>
            <a:r>
              <a:rPr lang="cs-CZ" sz="1400" b="0" dirty="0" err="1" smtClean="0">
                <a:latin typeface="Arial" pitchFamily="34" charset="0"/>
                <a:cs typeface="Arial" pitchFamily="34" charset="0"/>
              </a:rPr>
              <a:t>Podlusky</a:t>
            </a:r>
            <a:endParaRPr lang="cs-CZ" sz="1400" u="sng" dirty="0" smtClean="0">
              <a:latin typeface="Bookman Old Style" pitchFamily="18" charset="0"/>
            </a:endParaRPr>
          </a:p>
        </p:txBody>
      </p:sp>
      <p:sp>
        <p:nvSpPr>
          <p:cNvPr id="17" name="TextovéPole 16"/>
          <p:cNvSpPr txBox="1"/>
          <p:nvPr/>
        </p:nvSpPr>
        <p:spPr>
          <a:xfrm>
            <a:off x="5400576" y="4051548"/>
            <a:ext cx="4752528" cy="1354217"/>
          </a:xfrm>
          <a:prstGeom prst="rect">
            <a:avLst/>
          </a:prstGeom>
          <a:solidFill>
            <a:srgbClr val="CCECFF"/>
          </a:solidFill>
          <a:ln w="44450">
            <a:solidFill>
              <a:schemeClr val="accent2">
                <a:lumMod val="50000"/>
              </a:schemeClr>
            </a:solidFill>
          </a:ln>
        </p:spPr>
        <p:txBody>
          <a:bodyPr wrap="square" rtlCol="0">
            <a:spAutoFit/>
          </a:bodyPr>
          <a:lstStyle/>
          <a:p>
            <a:pPr algn="ctr"/>
            <a:r>
              <a:rPr lang="cs-CZ" sz="2000" u="sng" dirty="0" smtClean="0">
                <a:effectLst>
                  <a:outerShdw blurRad="38100" dist="38100" dir="2700000" algn="tl">
                    <a:srgbClr val="000000">
                      <a:alpha val="43137"/>
                    </a:srgbClr>
                  </a:outerShdw>
                </a:effectLst>
                <a:latin typeface="Garamond" pitchFamily="18" charset="0"/>
              </a:rPr>
              <a:t>Starší přípravka 15.1.2017  8:00 </a:t>
            </a:r>
          </a:p>
          <a:p>
            <a:pPr algn="ctr"/>
            <a:r>
              <a:rPr lang="cs-CZ" sz="2000" u="sng" dirty="0" smtClean="0">
                <a:effectLst>
                  <a:outerShdw blurRad="38100" dist="38100" dir="2700000" algn="tl">
                    <a:srgbClr val="000000">
                      <a:alpha val="43137"/>
                    </a:srgbClr>
                  </a:outerShdw>
                </a:effectLst>
                <a:latin typeface="Garamond" pitchFamily="18" charset="0"/>
              </a:rPr>
              <a:t>Lovosice Hala U přívozu</a:t>
            </a:r>
          </a:p>
          <a:p>
            <a:pPr algn="just"/>
            <a:r>
              <a:rPr lang="cs-CZ" sz="1400" b="0" dirty="0" smtClean="0">
                <a:latin typeface="Arial" pitchFamily="34" charset="0"/>
                <a:cs typeface="Arial" pitchFamily="34" charset="0"/>
              </a:rPr>
              <a:t>Litoměřicko, SK </a:t>
            </a:r>
            <a:r>
              <a:rPr lang="cs-CZ" sz="1400" b="0" dirty="0" err="1" smtClean="0">
                <a:latin typeface="Arial" pitchFamily="34" charset="0"/>
                <a:cs typeface="Arial" pitchFamily="34" charset="0"/>
              </a:rPr>
              <a:t>Roudnice</a:t>
            </a:r>
            <a:r>
              <a:rPr lang="cs-CZ" sz="1400" b="0" dirty="0" smtClean="0">
                <a:latin typeface="Arial" pitchFamily="34" charset="0"/>
                <a:cs typeface="Arial" pitchFamily="34" charset="0"/>
              </a:rPr>
              <a:t>/</a:t>
            </a:r>
            <a:r>
              <a:rPr lang="cs-CZ" sz="1400" b="0" dirty="0" err="1" smtClean="0">
                <a:latin typeface="Arial" pitchFamily="34" charset="0"/>
                <a:cs typeface="Arial" pitchFamily="34" charset="0"/>
              </a:rPr>
              <a:t>Štětí</a:t>
            </a:r>
            <a:r>
              <a:rPr lang="cs-CZ" sz="1400" b="0" dirty="0" smtClean="0">
                <a:latin typeface="Arial" pitchFamily="34" charset="0"/>
                <a:cs typeface="Arial" pitchFamily="34" charset="0"/>
              </a:rPr>
              <a:t>, Lovosice, </a:t>
            </a:r>
            <a:r>
              <a:rPr lang="cs-CZ" sz="1400" b="0" dirty="0" err="1" smtClean="0">
                <a:latin typeface="Arial" pitchFamily="34" charset="0"/>
                <a:cs typeface="Arial" pitchFamily="34" charset="0"/>
              </a:rPr>
              <a:t>Budyně</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Brozany</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Podlusky</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Dobříň</a:t>
            </a:r>
            <a:r>
              <a:rPr lang="cs-CZ" sz="1400" b="0" dirty="0" smtClean="0">
                <a:latin typeface="Arial" pitchFamily="34" charset="0"/>
                <a:cs typeface="Arial" pitchFamily="34" charset="0"/>
              </a:rPr>
              <a:t>/</a:t>
            </a:r>
            <a:r>
              <a:rPr lang="cs-CZ" sz="1400" b="0" dirty="0" err="1" smtClean="0">
                <a:latin typeface="Arial" pitchFamily="34" charset="0"/>
                <a:cs typeface="Arial" pitchFamily="34" charset="0"/>
              </a:rPr>
              <a:t>Bezděkov</a:t>
            </a:r>
            <a:r>
              <a:rPr lang="cs-CZ" sz="1400" b="0" dirty="0" smtClean="0">
                <a:latin typeface="Arial" pitchFamily="34" charset="0"/>
                <a:cs typeface="Arial" pitchFamily="34" charset="0"/>
              </a:rPr>
              <a:t> a </a:t>
            </a:r>
            <a:r>
              <a:rPr lang="cs-CZ" sz="1400" b="0" dirty="0" err="1" smtClean="0">
                <a:latin typeface="Arial" pitchFamily="34" charset="0"/>
                <a:cs typeface="Arial" pitchFamily="34" charset="0"/>
              </a:rPr>
              <a:t>Úštěk</a:t>
            </a:r>
            <a:r>
              <a:rPr lang="cs-CZ" sz="1400" b="0" dirty="0" smtClean="0">
                <a:latin typeface="Arial" pitchFamily="34" charset="0"/>
                <a:cs typeface="Arial" pitchFamily="34" charset="0"/>
              </a:rPr>
              <a:t> náhradníci - </a:t>
            </a:r>
            <a:r>
              <a:rPr lang="cs-CZ" sz="1400" b="0" dirty="0" err="1" smtClean="0">
                <a:latin typeface="Arial" pitchFamily="34" charset="0"/>
                <a:cs typeface="Arial" pitchFamily="34" charset="0"/>
              </a:rPr>
              <a:t>Lukavec</a:t>
            </a:r>
            <a:r>
              <a:rPr lang="cs-CZ" sz="1400" b="0" dirty="0" smtClean="0">
                <a:latin typeface="Arial" pitchFamily="34" charset="0"/>
                <a:cs typeface="Arial" pitchFamily="34" charset="0"/>
              </a:rPr>
              <a:t>, Malé Žernoseky, </a:t>
            </a:r>
            <a:r>
              <a:rPr lang="cs-CZ" sz="1400" b="0" dirty="0" err="1" smtClean="0">
                <a:latin typeface="Arial" pitchFamily="34" charset="0"/>
                <a:cs typeface="Arial" pitchFamily="34" charset="0"/>
              </a:rPr>
              <a:t>Třebenice</a:t>
            </a:r>
            <a:r>
              <a:rPr lang="cs-CZ" sz="1400" b="0" dirty="0" smtClean="0">
                <a:latin typeface="Arial" pitchFamily="34" charset="0"/>
                <a:cs typeface="Arial" pitchFamily="34" charset="0"/>
              </a:rPr>
              <a:t> a </a:t>
            </a:r>
            <a:r>
              <a:rPr lang="cs-CZ" sz="1400" b="0" dirty="0" err="1" smtClean="0">
                <a:latin typeface="Arial" pitchFamily="34" charset="0"/>
                <a:cs typeface="Arial" pitchFamily="34" charset="0"/>
              </a:rPr>
              <a:t>Liběšice</a:t>
            </a:r>
            <a:r>
              <a:rPr lang="cs-CZ" sz="1400" b="0" dirty="0" smtClean="0">
                <a:latin typeface="Arial" pitchFamily="34" charset="0"/>
                <a:cs typeface="Arial" pitchFamily="34" charset="0"/>
              </a:rPr>
              <a:t> </a:t>
            </a:r>
            <a:endParaRPr lang="cs-CZ" sz="1400" b="0" u="sng" dirty="0" smtClean="0">
              <a:latin typeface="Arial" pitchFamily="34" charset="0"/>
              <a:cs typeface="Arial" pitchFamily="34" charset="0"/>
            </a:endParaRPr>
          </a:p>
        </p:txBody>
      </p:sp>
      <p:sp>
        <p:nvSpPr>
          <p:cNvPr id="18" name="TextovéPole 17"/>
          <p:cNvSpPr txBox="1"/>
          <p:nvPr/>
        </p:nvSpPr>
        <p:spPr>
          <a:xfrm>
            <a:off x="5400576" y="5563716"/>
            <a:ext cx="4752528" cy="1138773"/>
          </a:xfrm>
          <a:prstGeom prst="rect">
            <a:avLst/>
          </a:prstGeom>
          <a:solidFill>
            <a:srgbClr val="FFCCFF"/>
          </a:solidFill>
          <a:ln w="44450">
            <a:solidFill>
              <a:schemeClr val="accent2">
                <a:lumMod val="50000"/>
              </a:schemeClr>
            </a:solidFill>
          </a:ln>
        </p:spPr>
        <p:txBody>
          <a:bodyPr wrap="square" rtlCol="0">
            <a:spAutoFit/>
          </a:bodyPr>
          <a:lstStyle/>
          <a:p>
            <a:pPr algn="ctr"/>
            <a:r>
              <a:rPr lang="cs-CZ" sz="2000" u="sng" dirty="0" smtClean="0">
                <a:effectLst>
                  <a:outerShdw blurRad="38100" dist="38100" dir="2700000" algn="tl">
                    <a:srgbClr val="000000">
                      <a:alpha val="43137"/>
                    </a:srgbClr>
                  </a:outerShdw>
                </a:effectLst>
                <a:latin typeface="Garamond" pitchFamily="18" charset="0"/>
              </a:rPr>
              <a:t>Mladší přípravka 19.2.2017  8:00 </a:t>
            </a:r>
          </a:p>
          <a:p>
            <a:pPr algn="ctr"/>
            <a:r>
              <a:rPr lang="cs-CZ" sz="2000" u="sng" dirty="0" smtClean="0">
                <a:effectLst>
                  <a:outerShdw blurRad="38100" dist="38100" dir="2700000" algn="tl">
                    <a:srgbClr val="000000">
                      <a:alpha val="43137"/>
                    </a:srgbClr>
                  </a:outerShdw>
                </a:effectLst>
                <a:latin typeface="Garamond" pitchFamily="18" charset="0"/>
              </a:rPr>
              <a:t>Lovosice Hala U přívozu</a:t>
            </a:r>
          </a:p>
          <a:p>
            <a:pPr algn="just"/>
            <a:r>
              <a:rPr lang="cs-CZ" sz="1400" b="0" dirty="0" smtClean="0">
                <a:latin typeface="Arial" pitchFamily="34" charset="0"/>
                <a:cs typeface="Arial" pitchFamily="34" charset="0"/>
              </a:rPr>
              <a:t>SK Roudnice, Litoměřicko, Lovosice, </a:t>
            </a:r>
            <a:r>
              <a:rPr lang="cs-CZ" sz="1400" b="0" dirty="0" err="1" smtClean="0">
                <a:latin typeface="Arial" pitchFamily="34" charset="0"/>
                <a:cs typeface="Arial" pitchFamily="34" charset="0"/>
              </a:rPr>
              <a:t>Brozany</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Štětí</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Úštěk</a:t>
            </a:r>
            <a:r>
              <a:rPr lang="cs-CZ" sz="1400" b="0" dirty="0" smtClean="0">
                <a:latin typeface="Arial" pitchFamily="34" charset="0"/>
                <a:cs typeface="Arial" pitchFamily="34" charset="0"/>
              </a:rPr>
              <a:t>, </a:t>
            </a:r>
            <a:r>
              <a:rPr lang="cs-CZ" sz="1400" b="0" dirty="0" err="1" smtClean="0">
                <a:latin typeface="Arial" pitchFamily="34" charset="0"/>
                <a:cs typeface="Arial" pitchFamily="34" charset="0"/>
              </a:rPr>
              <a:t>Mšené</a:t>
            </a:r>
            <a:r>
              <a:rPr lang="cs-CZ" sz="1400" b="0" dirty="0" smtClean="0">
                <a:latin typeface="Arial" pitchFamily="34" charset="0"/>
                <a:cs typeface="Arial" pitchFamily="34" charset="0"/>
              </a:rPr>
              <a:t> a Velké Žernoseky</a:t>
            </a:r>
            <a:endParaRPr lang="cs-CZ" sz="1400" u="sng" dirty="0" smtClean="0">
              <a:latin typeface="Bookman Old Style" pitchFamily="18" charset="0"/>
            </a:endParaRPr>
          </a:p>
        </p:txBody>
      </p:sp>
      <p:pic>
        <p:nvPicPr>
          <p:cNvPr id="19" name="Picture 212"/>
          <p:cNvPicPr>
            <a:picLocks noChangeAspect="1" noChangeArrowheads="1"/>
          </p:cNvPicPr>
          <p:nvPr/>
        </p:nvPicPr>
        <p:blipFill>
          <a:blip r:embed="rId6" cstate="print"/>
          <a:srcRect/>
          <a:stretch>
            <a:fillRect/>
          </a:stretch>
        </p:blipFill>
        <p:spPr bwMode="auto">
          <a:xfrm>
            <a:off x="8928969" y="6751892"/>
            <a:ext cx="428423" cy="3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44</a:t>
            </a:r>
          </a:p>
        </p:txBody>
      </p:sp>
      <p:sp>
        <p:nvSpPr>
          <p:cNvPr id="10" name="Obdélník 9"/>
          <p:cNvSpPr/>
          <p:nvPr/>
        </p:nvSpPr>
        <p:spPr>
          <a:xfrm>
            <a:off x="5544592" y="2179340"/>
            <a:ext cx="4608512" cy="4493538"/>
          </a:xfrm>
          <a:prstGeom prst="rect">
            <a:avLst/>
          </a:prstGeom>
          <a:blipFill dpi="0" rotWithShape="1">
            <a:blip r:embed="rId4" cstate="print">
              <a:alphaModFix amt="50000"/>
            </a:blip>
            <a:srcRect/>
            <a:stretch>
              <a:fillRect/>
            </a:stretch>
          </a:blipFill>
        </p:spPr>
        <p:txBody>
          <a:bodyPr wrap="square">
            <a:spAutoFit/>
          </a:bodyPr>
          <a:lstStyle/>
          <a:p>
            <a:pPr algn="just"/>
            <a:r>
              <a:rPr lang="cs-CZ" sz="1100" b="0" dirty="0" smtClean="0">
                <a:latin typeface="Arial" pitchFamily="34" charset="0"/>
                <a:cs typeface="Arial" pitchFamily="34" charset="0"/>
              </a:rPr>
              <a:t>       Začátky byly těžké V roce 1922 byl založen sportovní klub SK </a:t>
            </a:r>
            <a:r>
              <a:rPr lang="cs-CZ" sz="1100" b="0" dirty="0" err="1" smtClean="0">
                <a:latin typeface="Arial" pitchFamily="34" charset="0"/>
                <a:cs typeface="Arial" pitchFamily="34" charset="0"/>
              </a:rPr>
              <a:t>Hostouň</a:t>
            </a:r>
            <a:r>
              <a:rPr lang="cs-CZ" sz="1100" b="0" dirty="0" smtClean="0">
                <a:latin typeface="Arial" pitchFamily="34" charset="0"/>
                <a:cs typeface="Arial" pitchFamily="34" charset="0"/>
              </a:rPr>
              <a:t> , který po dvou letech své činnosti zanikl.Až v červenci 1927 byl založen nový klub s názvem Čechie </a:t>
            </a:r>
            <a:r>
              <a:rPr lang="cs-CZ" sz="1100" b="0" dirty="0" err="1" smtClean="0">
                <a:latin typeface="Arial" pitchFamily="34" charset="0"/>
                <a:cs typeface="Arial" pitchFamily="34" charset="0"/>
              </a:rPr>
              <a:t>Hostouň</a:t>
            </a:r>
            <a:r>
              <a:rPr lang="cs-CZ" sz="1100" b="0" dirty="0" smtClean="0">
                <a:latin typeface="Arial" pitchFamily="34" charset="0"/>
                <a:cs typeface="Arial" pitchFamily="34" charset="0"/>
              </a:rPr>
              <a:t>. Rok na to byl získán první pozemek a vybudováno hřiště pro kopanou – hrál se první ročník řádné soutěže „středočeské fotbalové asociace“.Konalo se též ustavující zasedání a 18.března 1928 byl též zvolen první výbor . Slavnostní otevření hřiště bylo 22.dubna 1928 zápasem proti Olympii Vršovice s výsledkem 7:1 pro domácí a to za účasti více jak 700 diváků. V roce 1930 hrálo mužstvo dospělých pravidelnou soutěž a  začal i dorost. V roce 1933 jsme se již probojovali s mužstvem dospělých do III. tř. fotbalové župy. Až do roku 1938 hrála mužstva pravidelné soutěže a Sokol </a:t>
            </a:r>
            <a:r>
              <a:rPr lang="cs-CZ" sz="1100" b="0" dirty="0" err="1" smtClean="0">
                <a:latin typeface="Arial" pitchFamily="34" charset="0"/>
                <a:cs typeface="Arial" pitchFamily="34" charset="0"/>
              </a:rPr>
              <a:t>Hostouň</a:t>
            </a:r>
            <a:r>
              <a:rPr lang="cs-CZ" sz="1100" b="0" dirty="0" smtClean="0">
                <a:latin typeface="Arial" pitchFamily="34" charset="0"/>
                <a:cs typeface="Arial" pitchFamily="34" charset="0"/>
              </a:rPr>
              <a:t> měl více jak 250 členů , což bylo zachováno až do dnešních dnů.Následně přišla okupace a byly zakázány všechny soutěže.Krátce po osvobození již 21.května 1945 se hrál první zápas po válce s SK </a:t>
            </a:r>
            <a:r>
              <a:rPr lang="cs-CZ" sz="1100" b="0" dirty="0" err="1" smtClean="0">
                <a:latin typeface="Arial" pitchFamily="34" charset="0"/>
                <a:cs typeface="Arial" pitchFamily="34" charset="0"/>
              </a:rPr>
              <a:t>Dobrovíz</a:t>
            </a:r>
            <a:r>
              <a:rPr lang="cs-CZ" sz="1100" b="0" dirty="0" smtClean="0">
                <a:latin typeface="Arial" pitchFamily="34" charset="0"/>
                <a:cs typeface="Arial" pitchFamily="34" charset="0"/>
              </a:rPr>
              <a:t> s výsledkem 4:2 pro </a:t>
            </a:r>
            <a:r>
              <a:rPr lang="cs-CZ" sz="1100" b="0" dirty="0" err="1" smtClean="0">
                <a:latin typeface="Arial" pitchFamily="34" charset="0"/>
                <a:cs typeface="Arial" pitchFamily="34" charset="0"/>
              </a:rPr>
              <a:t>Hostouň</a:t>
            </a:r>
            <a:r>
              <a:rPr lang="cs-CZ" sz="1100" b="0" dirty="0" smtClean="0">
                <a:latin typeface="Arial" pitchFamily="34" charset="0"/>
                <a:cs typeface="Arial" pitchFamily="34" charset="0"/>
              </a:rPr>
              <a:t> a za sledování stovek diváků. Hřiště pro kopanou se několikrát po obci stěhovalo než bylo s konečnou platností vybudované to současné , kde se hraje doposud.Naposledy ze sokolské zahrady v letech 1946 – 1947.V sedmdesátých letech byly vybudovány kabiny,klubovna a byt pro správce.V tu dobu jsme již měli v soutěžích čtyři mužstva v různých úrovních soutěží na kladenském , mělnickém či berounském regionu.Vrcholem byla účast v krajské soutěži 1A třídy.Několikrát jsme se účastnili s mužstvem dospělých fotbalového turnaje ve východním Německu s velmi dobrým výsledkem. Náš klub měl vždy mnoho obětavých funkcionářů ze kterých se časem stali místní fotbalové legendy které se nesmazatelně zapsaly do historie klubu. Jedním z</a:t>
            </a:r>
            <a:endParaRPr lang="cs-CZ" b="0" dirty="0">
              <a:latin typeface="Arial" pitchFamily="34" charset="0"/>
              <a:cs typeface="Arial" pitchFamily="34" charset="0"/>
            </a:endParaRPr>
          </a:p>
        </p:txBody>
      </p:sp>
      <p:sp>
        <p:nvSpPr>
          <p:cNvPr id="12" name="TextovéPole 11"/>
          <p:cNvSpPr txBox="1"/>
          <p:nvPr/>
        </p:nvSpPr>
        <p:spPr>
          <a:xfrm>
            <a:off x="5616600" y="91108"/>
            <a:ext cx="4536504" cy="1877437"/>
          </a:xfrm>
          <a:prstGeom prst="rect">
            <a:avLst/>
          </a:prstGeom>
          <a:blipFill>
            <a:blip r:embed="rId5" cstate="print"/>
            <a:stretch>
              <a:fillRect/>
            </a:stretch>
          </a:blipFill>
          <a:ln w="57150">
            <a:solidFill>
              <a:srgbClr val="3333CC"/>
            </a:solidFill>
            <a:prstDash val="lgDashDot"/>
          </a:ln>
        </p:spPr>
        <p:txBody>
          <a:bodyPr wrap="square" rtlCol="0">
            <a:spAutoFit/>
          </a:bodyPr>
          <a:lstStyle/>
          <a:p>
            <a:pPr algn="ctr"/>
            <a:r>
              <a:rPr lang="cs-CZ" sz="2800" dirty="0" smtClean="0">
                <a:solidFill>
                  <a:schemeClr val="bg1"/>
                </a:solidFill>
                <a:latin typeface="Arial Black" pitchFamily="34" charset="0"/>
              </a:rPr>
              <a:t>Minulost </a:t>
            </a:r>
          </a:p>
          <a:p>
            <a:pPr algn="ctr"/>
            <a:r>
              <a:rPr lang="cs-CZ" sz="2800" dirty="0" smtClean="0">
                <a:solidFill>
                  <a:schemeClr val="bg1"/>
                </a:solidFill>
                <a:latin typeface="Arial Black" pitchFamily="34" charset="0"/>
              </a:rPr>
              <a:t>TJ Sokol </a:t>
            </a:r>
            <a:r>
              <a:rPr lang="cs-CZ" sz="2800" dirty="0" err="1" smtClean="0">
                <a:solidFill>
                  <a:schemeClr val="bg1"/>
                </a:solidFill>
                <a:latin typeface="Arial Black" pitchFamily="34" charset="0"/>
              </a:rPr>
              <a:t>Hostouň</a:t>
            </a:r>
            <a:endParaRPr lang="cs-CZ" sz="2800" dirty="0" smtClean="0">
              <a:solidFill>
                <a:schemeClr val="bg1"/>
              </a:solidFill>
              <a:latin typeface="Arial Black" pitchFamily="34" charset="0"/>
            </a:endParaRPr>
          </a:p>
          <a:p>
            <a:pPr algn="ctr"/>
            <a:r>
              <a:rPr lang="cs-CZ" sz="1800" dirty="0" smtClean="0">
                <a:solidFill>
                  <a:schemeClr val="bg1"/>
                </a:solidFill>
                <a:latin typeface="Arial Black" pitchFamily="34" charset="0"/>
              </a:rPr>
              <a:t>, tak jak jsme ji zaznamenali na kloubových stránkách </a:t>
            </a:r>
          </a:p>
          <a:p>
            <a:pPr algn="ctr"/>
            <a:r>
              <a:rPr lang="cs-CZ" sz="2400" dirty="0" smtClean="0">
                <a:solidFill>
                  <a:schemeClr val="bg1"/>
                </a:solidFill>
                <a:latin typeface="Arial Black" pitchFamily="34" charset="0"/>
              </a:rPr>
              <a:t>www.sokol-</a:t>
            </a:r>
            <a:r>
              <a:rPr lang="cs-CZ" sz="2400" dirty="0" err="1" smtClean="0">
                <a:solidFill>
                  <a:schemeClr val="bg1"/>
                </a:solidFill>
                <a:latin typeface="Arial Black" pitchFamily="34" charset="0"/>
              </a:rPr>
              <a:t>hostoun.cz</a:t>
            </a:r>
            <a:r>
              <a:rPr lang="cs-CZ" sz="2400" dirty="0" smtClean="0">
                <a:solidFill>
                  <a:schemeClr val="bg1"/>
                </a:solidFill>
                <a:latin typeface="Arial Black" pitchFamily="34" charset="0"/>
              </a:rPr>
              <a:t> </a:t>
            </a:r>
          </a:p>
        </p:txBody>
      </p:sp>
      <p:sp>
        <p:nvSpPr>
          <p:cNvPr id="14" name="TextovéPole 13"/>
          <p:cNvSpPr txBox="1"/>
          <p:nvPr/>
        </p:nvSpPr>
        <p:spPr>
          <a:xfrm>
            <a:off x="8208888" y="6787852"/>
            <a:ext cx="1224136" cy="338554"/>
          </a:xfrm>
          <a:prstGeom prst="rect">
            <a:avLst/>
          </a:prstGeom>
          <a:solidFill>
            <a:srgbClr val="99FF66"/>
          </a:solidFill>
        </p:spPr>
        <p:txBody>
          <a:bodyPr wrap="square" rtlCol="0">
            <a:spAutoFit/>
          </a:bodyPr>
          <a:lstStyle/>
          <a:p>
            <a:pPr algn="ctr"/>
            <a:r>
              <a:rPr lang="cs-CZ" sz="800" dirty="0" smtClean="0">
                <a:latin typeface="Arial" pitchFamily="34" charset="0"/>
                <a:cs typeface="Arial" pitchFamily="34" charset="0"/>
              </a:rPr>
              <a:t>Pokračování na další straně</a:t>
            </a:r>
          </a:p>
        </p:txBody>
      </p:sp>
      <p:sp>
        <p:nvSpPr>
          <p:cNvPr id="15" name="Obdélník 14"/>
          <p:cNvSpPr/>
          <p:nvPr/>
        </p:nvSpPr>
        <p:spPr>
          <a:xfrm>
            <a:off x="71984" y="883196"/>
            <a:ext cx="4680520" cy="3600986"/>
          </a:xfrm>
          <a:prstGeom prst="rect">
            <a:avLst/>
          </a:prstGeom>
          <a:ln w="34925" cmpd="sng">
            <a:solidFill>
              <a:srgbClr val="9DE597"/>
            </a:solidFill>
          </a:ln>
        </p:spPr>
        <p:txBody>
          <a:bodyPr wrap="square">
            <a:spAutoFit/>
          </a:bodyPr>
          <a:lstStyle/>
          <a:p>
            <a:r>
              <a:rPr lang="cs-CZ" dirty="0" smtClean="0">
                <a:latin typeface="Arial" pitchFamily="34" charset="0"/>
                <a:cs typeface="Arial" pitchFamily="34" charset="0"/>
              </a:rPr>
              <a:t>SK </a:t>
            </a:r>
            <a:r>
              <a:rPr lang="cs-CZ" dirty="0" err="1" smtClean="0">
                <a:latin typeface="Arial" pitchFamily="34" charset="0"/>
                <a:cs typeface="Arial" pitchFamily="34" charset="0"/>
              </a:rPr>
              <a:t>Štětí</a:t>
            </a:r>
            <a:r>
              <a:rPr lang="cs-CZ" dirty="0" smtClean="0">
                <a:latin typeface="Arial" pitchFamily="34" charset="0"/>
                <a:cs typeface="Arial" pitchFamily="34" charset="0"/>
              </a:rPr>
              <a:t>  : Junior Teplice   </a:t>
            </a:r>
          </a:p>
          <a:p>
            <a:r>
              <a:rPr lang="cs-CZ" dirty="0" smtClean="0">
                <a:latin typeface="Arial" pitchFamily="34" charset="0"/>
                <a:cs typeface="Arial" pitchFamily="34" charset="0"/>
              </a:rPr>
              <a:t>5:9</a:t>
            </a:r>
          </a:p>
          <a:p>
            <a:r>
              <a:rPr lang="cs-CZ" dirty="0" smtClean="0">
                <a:latin typeface="Arial" pitchFamily="34" charset="0"/>
                <a:cs typeface="Arial" pitchFamily="34" charset="0"/>
              </a:rPr>
              <a:t>SK </a:t>
            </a:r>
            <a:r>
              <a:rPr lang="cs-CZ" dirty="0" err="1" smtClean="0">
                <a:latin typeface="Arial" pitchFamily="34" charset="0"/>
                <a:cs typeface="Arial" pitchFamily="34" charset="0"/>
              </a:rPr>
              <a:t>Štětí</a:t>
            </a:r>
            <a:r>
              <a:rPr lang="cs-CZ" dirty="0" smtClean="0">
                <a:latin typeface="Arial" pitchFamily="34" charset="0"/>
                <a:cs typeface="Arial" pitchFamily="34" charset="0"/>
              </a:rPr>
              <a:t>  : FK Český Lev </a:t>
            </a:r>
            <a:r>
              <a:rPr lang="cs-CZ" dirty="0" err="1" smtClean="0">
                <a:latin typeface="Arial" pitchFamily="34" charset="0"/>
                <a:cs typeface="Arial" pitchFamily="34" charset="0"/>
              </a:rPr>
              <a:t>Neštěmice</a:t>
            </a:r>
            <a:endParaRPr lang="cs-CZ" dirty="0" smtClean="0">
              <a:latin typeface="Arial" pitchFamily="34" charset="0"/>
              <a:cs typeface="Arial" pitchFamily="34" charset="0"/>
            </a:endParaRPr>
          </a:p>
          <a:p>
            <a:r>
              <a:rPr lang="cs-CZ" dirty="0" smtClean="0">
                <a:latin typeface="Arial" pitchFamily="34" charset="0"/>
                <a:cs typeface="Arial" pitchFamily="34" charset="0"/>
              </a:rPr>
              <a:t>10:5</a:t>
            </a:r>
          </a:p>
          <a:p>
            <a:r>
              <a:rPr lang="cs-CZ" b="0" u="sng" dirty="0" smtClean="0">
                <a:latin typeface="Arial" pitchFamily="34" charset="0"/>
                <a:cs typeface="Arial" pitchFamily="34" charset="0"/>
              </a:rPr>
              <a:t>Celkový výsledek   </a:t>
            </a:r>
            <a:r>
              <a:rPr lang="cs-CZ" b="0" dirty="0" smtClean="0">
                <a:latin typeface="Arial" pitchFamily="34" charset="0"/>
                <a:cs typeface="Arial" pitchFamily="34" charset="0"/>
              </a:rPr>
              <a:t>       </a:t>
            </a:r>
          </a:p>
          <a:p>
            <a:r>
              <a:rPr lang="cs-CZ" dirty="0" smtClean="0">
                <a:latin typeface="Arial" pitchFamily="34" charset="0"/>
                <a:cs typeface="Arial" pitchFamily="34" charset="0"/>
              </a:rPr>
              <a:t>SK </a:t>
            </a:r>
            <a:r>
              <a:rPr lang="cs-CZ" dirty="0" err="1" smtClean="0">
                <a:latin typeface="Arial" pitchFamily="34" charset="0"/>
                <a:cs typeface="Arial" pitchFamily="34" charset="0"/>
              </a:rPr>
              <a:t>Štětí</a:t>
            </a:r>
            <a:r>
              <a:rPr lang="cs-CZ" dirty="0" smtClean="0">
                <a:latin typeface="Arial" pitchFamily="34" charset="0"/>
                <a:cs typeface="Arial" pitchFamily="34" charset="0"/>
              </a:rPr>
              <a:t> /Roudnice :  Junior Teplice  </a:t>
            </a:r>
          </a:p>
          <a:p>
            <a:r>
              <a:rPr lang="cs-CZ" dirty="0" smtClean="0">
                <a:latin typeface="Arial" pitchFamily="34" charset="0"/>
                <a:cs typeface="Arial" pitchFamily="34" charset="0"/>
              </a:rPr>
              <a:t>18:13</a:t>
            </a:r>
          </a:p>
          <a:p>
            <a:r>
              <a:rPr lang="cs-CZ" dirty="0" smtClean="0">
                <a:latin typeface="Arial" pitchFamily="34" charset="0"/>
                <a:cs typeface="Arial" pitchFamily="34" charset="0"/>
              </a:rPr>
              <a:t>SK </a:t>
            </a:r>
            <a:r>
              <a:rPr lang="cs-CZ" dirty="0" err="1" smtClean="0">
                <a:latin typeface="Arial" pitchFamily="34" charset="0"/>
                <a:cs typeface="Arial" pitchFamily="34" charset="0"/>
              </a:rPr>
              <a:t>Štětí</a:t>
            </a:r>
            <a:r>
              <a:rPr lang="cs-CZ" dirty="0" smtClean="0">
                <a:latin typeface="Arial" pitchFamily="34" charset="0"/>
                <a:cs typeface="Arial" pitchFamily="34" charset="0"/>
              </a:rPr>
              <a:t>/Roudnice  :  FK Český Lev </a:t>
            </a:r>
            <a:r>
              <a:rPr lang="cs-CZ" dirty="0" err="1" smtClean="0">
                <a:latin typeface="Arial" pitchFamily="34" charset="0"/>
                <a:cs typeface="Arial" pitchFamily="34" charset="0"/>
              </a:rPr>
              <a:t>Neštěmice</a:t>
            </a:r>
            <a:r>
              <a:rPr lang="cs-CZ" dirty="0" smtClean="0">
                <a:latin typeface="Arial" pitchFamily="34" charset="0"/>
                <a:cs typeface="Arial" pitchFamily="34" charset="0"/>
              </a:rPr>
              <a:t>    </a:t>
            </a:r>
          </a:p>
          <a:p>
            <a:r>
              <a:rPr lang="cs-CZ" dirty="0" smtClean="0">
                <a:latin typeface="Arial" pitchFamily="34" charset="0"/>
                <a:cs typeface="Arial" pitchFamily="34" charset="0"/>
              </a:rPr>
              <a:t>17:9</a:t>
            </a:r>
          </a:p>
          <a:p>
            <a:r>
              <a:rPr lang="cs-CZ" b="0" u="sng" dirty="0" smtClean="0">
                <a:latin typeface="Arial" pitchFamily="34" charset="0"/>
                <a:cs typeface="Arial" pitchFamily="34" charset="0"/>
              </a:rPr>
              <a:t>Branky </a:t>
            </a:r>
            <a:r>
              <a:rPr lang="cs-CZ" b="0" dirty="0" smtClean="0">
                <a:latin typeface="Arial" pitchFamily="34" charset="0"/>
                <a:cs typeface="Arial" pitchFamily="34" charset="0"/>
              </a:rPr>
              <a:t>: Daniel Hromy 5, David </a:t>
            </a:r>
            <a:r>
              <a:rPr lang="cs-CZ" b="0" dirty="0" err="1" smtClean="0">
                <a:latin typeface="Arial" pitchFamily="34" charset="0"/>
                <a:cs typeface="Arial" pitchFamily="34" charset="0"/>
              </a:rPr>
              <a:t>Kosorič</a:t>
            </a:r>
            <a:r>
              <a:rPr lang="cs-CZ" b="0" dirty="0" smtClean="0">
                <a:latin typeface="Arial" pitchFamily="34" charset="0"/>
                <a:cs typeface="Arial" pitchFamily="34" charset="0"/>
              </a:rPr>
              <a:t> 6, Lukáš </a:t>
            </a:r>
            <a:r>
              <a:rPr lang="cs-CZ" b="0" dirty="0" err="1" smtClean="0">
                <a:latin typeface="Arial" pitchFamily="34" charset="0"/>
                <a:cs typeface="Arial" pitchFamily="34" charset="0"/>
              </a:rPr>
              <a:t>Širochman</a:t>
            </a:r>
            <a:r>
              <a:rPr lang="cs-CZ" b="0" dirty="0" smtClean="0">
                <a:latin typeface="Arial" pitchFamily="34" charset="0"/>
                <a:cs typeface="Arial" pitchFamily="34" charset="0"/>
              </a:rPr>
              <a:t> 1, </a:t>
            </a:r>
          </a:p>
          <a:p>
            <a:r>
              <a:rPr lang="cs-CZ" b="0" dirty="0" smtClean="0">
                <a:latin typeface="Arial" pitchFamily="34" charset="0"/>
                <a:cs typeface="Arial" pitchFamily="34" charset="0"/>
              </a:rPr>
              <a:t>                David Bílek 1, Lukáš Malina 2 </a:t>
            </a:r>
          </a:p>
          <a:p>
            <a:r>
              <a:rPr lang="cs-CZ" b="0" u="sng" dirty="0" smtClean="0">
                <a:latin typeface="Arial" pitchFamily="34" charset="0"/>
                <a:cs typeface="Arial" pitchFamily="34" charset="0"/>
              </a:rPr>
              <a:t>Sestava : </a:t>
            </a:r>
            <a:r>
              <a:rPr lang="cs-CZ" b="0" dirty="0" err="1" smtClean="0">
                <a:latin typeface="Arial" pitchFamily="34" charset="0"/>
                <a:cs typeface="Arial" pitchFamily="34" charset="0"/>
              </a:rPr>
              <a:t>Dragan</a:t>
            </a:r>
            <a:r>
              <a:rPr lang="cs-CZ" b="0" dirty="0" smtClean="0">
                <a:latin typeface="Arial" pitchFamily="34" charset="0"/>
                <a:cs typeface="Arial" pitchFamily="34" charset="0"/>
              </a:rPr>
              <a:t> </a:t>
            </a:r>
            <a:r>
              <a:rPr lang="cs-CZ" b="0" dirty="0" err="1" smtClean="0">
                <a:latin typeface="Arial" pitchFamily="34" charset="0"/>
                <a:cs typeface="Arial" pitchFamily="34" charset="0"/>
              </a:rPr>
              <a:t>Kosorič</a:t>
            </a:r>
            <a:r>
              <a:rPr lang="cs-CZ" b="0" dirty="0" smtClean="0">
                <a:latin typeface="Arial" pitchFamily="34" charset="0"/>
                <a:cs typeface="Arial" pitchFamily="34" charset="0"/>
              </a:rPr>
              <a:t> , Petr Hůrka , Lukáš </a:t>
            </a:r>
            <a:r>
              <a:rPr lang="cs-CZ" b="0" dirty="0" err="1" smtClean="0">
                <a:latin typeface="Arial" pitchFamily="34" charset="0"/>
                <a:cs typeface="Arial" pitchFamily="34" charset="0"/>
              </a:rPr>
              <a:t>Širochman</a:t>
            </a:r>
            <a:r>
              <a:rPr lang="cs-CZ" b="0" dirty="0" smtClean="0">
                <a:latin typeface="Arial" pitchFamily="34" charset="0"/>
                <a:cs typeface="Arial" pitchFamily="34" charset="0"/>
              </a:rPr>
              <a:t>, Dan </a:t>
            </a:r>
          </a:p>
          <a:p>
            <a:r>
              <a:rPr lang="cs-CZ" b="0" dirty="0" smtClean="0">
                <a:latin typeface="Arial" pitchFamily="34" charset="0"/>
                <a:cs typeface="Arial" pitchFamily="34" charset="0"/>
              </a:rPr>
              <a:t>                Malina , Radim </a:t>
            </a:r>
            <a:r>
              <a:rPr lang="cs-CZ" b="0" dirty="0" err="1" smtClean="0">
                <a:latin typeface="Arial" pitchFamily="34" charset="0"/>
                <a:cs typeface="Arial" pitchFamily="34" charset="0"/>
              </a:rPr>
              <a:t>Paďour</a:t>
            </a:r>
            <a:r>
              <a:rPr lang="cs-CZ" b="0" dirty="0" smtClean="0">
                <a:latin typeface="Arial" pitchFamily="34" charset="0"/>
                <a:cs typeface="Arial" pitchFamily="34" charset="0"/>
              </a:rPr>
              <a:t>,Lukáš Malina,David </a:t>
            </a:r>
            <a:r>
              <a:rPr lang="cs-CZ" b="0" dirty="0" err="1" smtClean="0">
                <a:latin typeface="Arial" pitchFamily="34" charset="0"/>
                <a:cs typeface="Arial" pitchFamily="34" charset="0"/>
              </a:rPr>
              <a:t>Kosorič</a:t>
            </a:r>
            <a:r>
              <a:rPr lang="cs-CZ" b="0" dirty="0" smtClean="0">
                <a:latin typeface="Arial" pitchFamily="34" charset="0"/>
                <a:cs typeface="Arial" pitchFamily="34" charset="0"/>
              </a:rPr>
              <a:t>, </a:t>
            </a:r>
          </a:p>
          <a:p>
            <a:r>
              <a:rPr lang="cs-CZ" b="0" dirty="0" smtClean="0">
                <a:latin typeface="Arial" pitchFamily="34" charset="0"/>
                <a:cs typeface="Arial" pitchFamily="34" charset="0"/>
              </a:rPr>
              <a:t>                David Bílek, Daniel Hromy</a:t>
            </a:r>
          </a:p>
          <a:p>
            <a:pPr algn="just"/>
            <a:r>
              <a:rPr lang="cs-CZ" b="0" u="sng" dirty="0" smtClean="0">
                <a:latin typeface="Arial" pitchFamily="34" charset="0"/>
                <a:cs typeface="Arial" pitchFamily="34" charset="0"/>
              </a:rPr>
              <a:t>Hodnocení </a:t>
            </a:r>
            <a:r>
              <a:rPr lang="cs-CZ" b="0" dirty="0" smtClean="0">
                <a:latin typeface="Arial" pitchFamily="34" charset="0"/>
                <a:cs typeface="Arial" pitchFamily="34" charset="0"/>
              </a:rPr>
              <a:t>: První zápas jsme byli jasně přehráni technikou na balonu tak i </a:t>
            </a:r>
            <a:r>
              <a:rPr lang="cs-CZ" b="0" dirty="0" err="1" smtClean="0">
                <a:latin typeface="Arial" pitchFamily="34" charset="0"/>
                <a:cs typeface="Arial" pitchFamily="34" charset="0"/>
              </a:rPr>
              <a:t>fotbalovostí</a:t>
            </a:r>
            <a:r>
              <a:rPr lang="cs-CZ" b="0" dirty="0" smtClean="0">
                <a:latin typeface="Arial" pitchFamily="34" charset="0"/>
                <a:cs typeface="Arial" pitchFamily="34" charset="0"/>
              </a:rPr>
              <a:t>. Junior  Teplice zaslouženě  vyhráli.Druhý zápas se nám dařilo mnohem lépe krásné fotbalové akce ,krásné branky zasloužená výhra. Pochvala za bojovnost pro celý tým a rodiče za podporu děkujeme</a:t>
            </a:r>
            <a:endParaRPr lang="cs-CZ" dirty="0"/>
          </a:p>
        </p:txBody>
      </p:sp>
      <p:sp>
        <p:nvSpPr>
          <p:cNvPr id="16" name="TextovéPole 15"/>
          <p:cNvSpPr txBox="1"/>
          <p:nvPr/>
        </p:nvSpPr>
        <p:spPr>
          <a:xfrm>
            <a:off x="143992" y="103882"/>
            <a:ext cx="4680520" cy="615553"/>
          </a:xfrm>
          <a:prstGeom prst="rect">
            <a:avLst/>
          </a:prstGeom>
          <a:blipFill dpi="0" rotWithShape="1">
            <a:blip r:embed="rId6" cstate="print">
              <a:alphaModFix amt="74000"/>
            </a:blip>
            <a:srcRect/>
            <a:stretch>
              <a:fillRect l="13000"/>
            </a:stretch>
          </a:blipFill>
          <a:ln w="66675">
            <a:solidFill>
              <a:srgbClr val="009999"/>
            </a:solidFill>
            <a:prstDash val="sysDot"/>
          </a:ln>
        </p:spPr>
        <p:txBody>
          <a:bodyPr wrap="square" rtlCol="0">
            <a:spAutoFit/>
          </a:bodyPr>
          <a:lstStyle/>
          <a:p>
            <a:pPr algn="ctr"/>
            <a:r>
              <a:rPr lang="cs-CZ" sz="1700" dirty="0" smtClean="0">
                <a:solidFill>
                  <a:srgbClr val="0066FF"/>
                </a:solidFill>
                <a:latin typeface="Eras Bold ITC" pitchFamily="34" charset="0"/>
              </a:rPr>
              <a:t>Poslední satelitní turnaj starší přípravky  v Ústeckém přeboru 6.11.2016</a:t>
            </a:r>
          </a:p>
        </p:txBody>
      </p:sp>
      <p:pic>
        <p:nvPicPr>
          <p:cNvPr id="17" name="Obrázek 16" descr="Kraj Ústí nad Labem st.přípravka 6.11.2016.jpg"/>
          <p:cNvPicPr>
            <a:picLocks noChangeAspect="1"/>
          </p:cNvPicPr>
          <p:nvPr/>
        </p:nvPicPr>
        <p:blipFill>
          <a:blip r:embed="rId7" cstate="print"/>
          <a:stretch>
            <a:fillRect/>
          </a:stretch>
        </p:blipFill>
        <p:spPr>
          <a:xfrm>
            <a:off x="720056" y="4627852"/>
            <a:ext cx="3058316" cy="2160000"/>
          </a:xfrm>
          <a:prstGeom prst="rect">
            <a:avLst/>
          </a:prstGeom>
          <a:ln w="57150">
            <a:solidFill>
              <a:srgbClr val="FFFF00"/>
            </a:solidFill>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9" name="Obdélník 8"/>
          <p:cNvSpPr/>
          <p:nvPr/>
        </p:nvSpPr>
        <p:spPr>
          <a:xfrm>
            <a:off x="71984" y="379140"/>
            <a:ext cx="4248472" cy="3493264"/>
          </a:xfrm>
          <a:prstGeom prst="rect">
            <a:avLst/>
          </a:prstGeom>
          <a:blipFill dpi="0" rotWithShape="1">
            <a:blip r:embed="rId4" cstate="print">
              <a:alphaModFix amt="71000"/>
            </a:blip>
            <a:srcRect/>
            <a:stretch>
              <a:fillRect/>
            </a:stretch>
          </a:blipFill>
        </p:spPr>
        <p:txBody>
          <a:bodyPr wrap="square">
            <a:spAutoFit/>
          </a:bodyPr>
          <a:lstStyle/>
          <a:p>
            <a:pPr algn="just"/>
            <a:r>
              <a:rPr lang="cs-CZ" b="0" dirty="0" smtClean="0">
                <a:latin typeface="Arial" pitchFamily="34" charset="0"/>
                <a:cs typeface="Arial" pitchFamily="34" charset="0"/>
              </a:rPr>
              <a:t>z</a:t>
            </a:r>
            <a:r>
              <a:rPr lang="cs-CZ" sz="1100" b="0" dirty="0" smtClean="0">
                <a:latin typeface="Arial" pitchFamily="34" charset="0"/>
                <a:cs typeface="Arial" pitchFamily="34" charset="0"/>
              </a:rPr>
              <a:t> takových byl Václav Sedláček který stál na samém začátku. Další obětavým funkcionářem byl Vojtěch </a:t>
            </a:r>
            <a:r>
              <a:rPr lang="cs-CZ" sz="1100" b="0" dirty="0" err="1" smtClean="0">
                <a:latin typeface="Arial" pitchFamily="34" charset="0"/>
                <a:cs typeface="Arial" pitchFamily="34" charset="0"/>
              </a:rPr>
              <a:t>Zeithaml</a:t>
            </a:r>
            <a:r>
              <a:rPr lang="cs-CZ" sz="1100" b="0" dirty="0" smtClean="0">
                <a:latin typeface="Arial" pitchFamily="34" charset="0"/>
                <a:cs typeface="Arial" pitchFamily="34" charset="0"/>
              </a:rPr>
              <a:t> po kterém nese jméno náš stadion.Dlouholetou oporou byl rovněž Miroslav Vlček který vedl klub neuvěřitelných 42 let.Za těmito muži stálo mnoho dalších obětavců bez kterých by nešlo a kteří položili základy dnešní podobě klubu jako byly např. pan Libor Kapalín,Miloš </a:t>
            </a:r>
            <a:r>
              <a:rPr lang="cs-CZ" sz="1100" b="0" dirty="0" err="1" smtClean="0">
                <a:latin typeface="Arial" pitchFamily="34" charset="0"/>
                <a:cs typeface="Arial" pitchFamily="34" charset="0"/>
              </a:rPr>
              <a:t>Zeithaml</a:t>
            </a:r>
            <a:r>
              <a:rPr lang="cs-CZ" sz="1100" b="0" dirty="0" smtClean="0">
                <a:latin typeface="Arial" pitchFamily="34" charset="0"/>
                <a:cs typeface="Arial" pitchFamily="34" charset="0"/>
              </a:rPr>
              <a:t> , pan Kapitán, Sedláček a další.Všem těmto a mnoha dalším patří náš Dík. roce 1980 byla vybudována zcela nová tribuna a náš oddíl pořádal okrskovou spartakiádu za velké účasti přihlížejících. Mužstvo dospělých se účastní pravidelně Českého poháru a v krajských soutěžích se pohybuje celých dlouhých 24 let.Za tu dobu prošlo oddílem mnoho výborných fotbalistů z nichž někteří se účastnili nejvyšších soutěží jako Jan </a:t>
            </a:r>
            <a:r>
              <a:rPr lang="cs-CZ" sz="1100" b="0" dirty="0" err="1" smtClean="0">
                <a:latin typeface="Arial" pitchFamily="34" charset="0"/>
                <a:cs typeface="Arial" pitchFamily="34" charset="0"/>
              </a:rPr>
              <a:t>Jiras</a:t>
            </a:r>
            <a:r>
              <a:rPr lang="cs-CZ" sz="1100" b="0" dirty="0" smtClean="0">
                <a:latin typeface="Arial" pitchFamily="34" charset="0"/>
                <a:cs typeface="Arial" pitchFamily="34" charset="0"/>
              </a:rPr>
              <a:t> , Václav Svoboda , blízko této mety byl Jiří </a:t>
            </a:r>
            <a:r>
              <a:rPr lang="cs-CZ" sz="1100" b="0" dirty="0" err="1" smtClean="0">
                <a:latin typeface="Arial" pitchFamily="34" charset="0"/>
                <a:cs typeface="Arial" pitchFamily="34" charset="0"/>
              </a:rPr>
              <a:t>Hondl</a:t>
            </a:r>
            <a:r>
              <a:rPr lang="cs-CZ" sz="1100" b="0" dirty="0" smtClean="0">
                <a:latin typeface="Arial" pitchFamily="34" charset="0"/>
                <a:cs typeface="Arial" pitchFamily="34" charset="0"/>
              </a:rPr>
              <a:t> starší.Sportovních tříd Sparty Praha se účastnil Miroslav Vlček ml.Na SK Kladno směřovali kroky Iva Hromádky,oba ještě současní hráči oddílu. V roce 2006 byla provedena závlaha hřiště podmokem a v současné době se připravuje osvětlení celého areálu a společně s obcí řeší zajištění pozemku pro vybudování tréninkové plochy.</a:t>
            </a:r>
            <a:endParaRPr lang="cs-CZ" b="0" dirty="0">
              <a:latin typeface="Arial" pitchFamily="34" charset="0"/>
              <a:cs typeface="Arial" pitchFamily="34" charset="0"/>
            </a:endParaRPr>
          </a:p>
        </p:txBody>
      </p:sp>
      <p:pic>
        <p:nvPicPr>
          <p:cNvPr id="2" name="Picture 74"/>
          <p:cNvPicPr>
            <a:picLocks noChangeAspect="1" noChangeArrowheads="1"/>
          </p:cNvPicPr>
          <p:nvPr/>
        </p:nvPicPr>
        <p:blipFill>
          <a:blip r:embed="rId5" cstate="print"/>
          <a:srcRect/>
          <a:stretch>
            <a:fillRect/>
          </a:stretch>
        </p:blipFill>
        <p:spPr bwMode="auto">
          <a:xfrm>
            <a:off x="71984" y="3979540"/>
            <a:ext cx="4242983" cy="2520280"/>
          </a:xfrm>
          <a:prstGeom prst="rect">
            <a:avLst/>
          </a:prstGeom>
          <a:noFill/>
          <a:ln w="38100">
            <a:solidFill>
              <a:schemeClr val="accent1">
                <a:lumMod val="60000"/>
                <a:lumOff val="40000"/>
              </a:schemeClr>
            </a:solidFill>
            <a:miter lim="800000"/>
            <a:headEnd/>
            <a:tailEnd/>
          </a:ln>
        </p:spPr>
      </p:pic>
      <p:sp>
        <p:nvSpPr>
          <p:cNvPr id="12" name="Obdélník 11"/>
          <p:cNvSpPr/>
          <p:nvPr/>
        </p:nvSpPr>
        <p:spPr>
          <a:xfrm>
            <a:off x="936080" y="6571828"/>
            <a:ext cx="2342824" cy="461665"/>
          </a:xfrm>
          <a:prstGeom prst="rect">
            <a:avLst/>
          </a:prstGeom>
        </p:spPr>
        <p:txBody>
          <a:bodyPr wrap="square">
            <a:spAutoFit/>
          </a:bodyPr>
          <a:lstStyle/>
          <a:p>
            <a:pPr algn="ctr"/>
            <a:r>
              <a:rPr lang="cs-CZ" dirty="0" smtClean="0">
                <a:latin typeface="Arial Black" pitchFamily="34" charset="0"/>
              </a:rPr>
              <a:t>TJ Sokol </a:t>
            </a:r>
            <a:r>
              <a:rPr lang="cs-CZ" dirty="0" err="1" smtClean="0">
                <a:latin typeface="Arial Black" pitchFamily="34" charset="0"/>
              </a:rPr>
              <a:t>Hostouň</a:t>
            </a:r>
            <a:endParaRPr lang="cs-CZ" dirty="0" smtClean="0">
              <a:latin typeface="Arial Black" pitchFamily="34" charset="0"/>
            </a:endParaRPr>
          </a:p>
          <a:p>
            <a:pPr algn="ctr"/>
            <a:r>
              <a:rPr lang="cs-CZ" dirty="0" smtClean="0">
                <a:latin typeface="Arial Black" pitchFamily="34" charset="0"/>
              </a:rPr>
              <a:t>www.sokol-</a:t>
            </a:r>
            <a:r>
              <a:rPr lang="cs-CZ" dirty="0" err="1" smtClean="0">
                <a:latin typeface="Arial Black" pitchFamily="34" charset="0"/>
              </a:rPr>
              <a:t>hostoun.cz</a:t>
            </a:r>
            <a:r>
              <a:rPr lang="cs-CZ" dirty="0" smtClean="0">
                <a:latin typeface="Arial Black" pitchFamily="34" charset="0"/>
              </a:rPr>
              <a:t> </a:t>
            </a:r>
          </a:p>
        </p:txBody>
      </p:sp>
      <p:sp>
        <p:nvSpPr>
          <p:cNvPr id="15" name="TextovéPole 14"/>
          <p:cNvSpPr txBox="1"/>
          <p:nvPr/>
        </p:nvSpPr>
        <p:spPr>
          <a:xfrm>
            <a:off x="432024" y="45522"/>
            <a:ext cx="3600400" cy="261610"/>
          </a:xfrm>
          <a:prstGeom prst="rect">
            <a:avLst/>
          </a:prstGeom>
          <a:solidFill>
            <a:schemeClr val="accent3">
              <a:lumMod val="95000"/>
            </a:schemeClr>
          </a:solidFill>
        </p:spPr>
        <p:txBody>
          <a:bodyPr wrap="square" rtlCol="0">
            <a:spAutoFit/>
          </a:bodyPr>
          <a:lstStyle/>
          <a:p>
            <a:pPr algn="ctr"/>
            <a:r>
              <a:rPr lang="cs-CZ" sz="1100" dirty="0" smtClean="0">
                <a:latin typeface="Arial" pitchFamily="34" charset="0"/>
                <a:cs typeface="Arial" pitchFamily="34" charset="0"/>
              </a:rPr>
              <a:t>Pokračování historie klubu</a:t>
            </a:r>
          </a:p>
        </p:txBody>
      </p:sp>
      <p:sp>
        <p:nvSpPr>
          <p:cNvPr id="18" name="Rectangle 1"/>
          <p:cNvSpPr>
            <a:spLocks noChangeArrowheads="1"/>
          </p:cNvSpPr>
          <p:nvPr/>
        </p:nvSpPr>
        <p:spPr bwMode="auto">
          <a:xfrm>
            <a:off x="5328568" y="883196"/>
            <a:ext cx="4824536" cy="6001643"/>
          </a:xfrm>
          <a:prstGeom prst="rect">
            <a:avLst/>
          </a:prstGeom>
          <a:blipFill>
            <a:blip r:embed="rId6" cstate="print">
              <a:alphaModFix amt="23000"/>
            </a:blip>
            <a:stretch>
              <a:fillRect/>
            </a:stretch>
          </a:blipFill>
          <a:ln w="9525">
            <a:noFill/>
            <a:miter lim="800000"/>
            <a:headEnd/>
            <a:tailEnd/>
          </a:ln>
          <a:effectLst/>
        </p:spPr>
        <p:txBody>
          <a:bodyPr vert="horz" wrap="square" lIns="108000" tIns="45720" rIns="91440" bIns="45720" numCol="1" anchor="t" anchorCtr="0" compatLnSpc="1">
            <a:prstTxWarp prst="textNoShape">
              <a:avLst/>
            </a:prstTxWarp>
            <a:spAutoFit/>
          </a:bodyPr>
          <a:lstStyle/>
          <a:p>
            <a:pPr lvl="0"/>
            <a:r>
              <a:rPr lang="cs-CZ" sz="1400" u="sng" dirty="0" smtClean="0">
                <a:latin typeface="Arial" pitchFamily="34" charset="0"/>
                <a:cs typeface="Arial" pitchFamily="34" charset="0"/>
              </a:rPr>
              <a:t>Výsledky:</a:t>
            </a:r>
          </a:p>
          <a:p>
            <a:pPr lvl="0"/>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FK Ústí nad Labem  0:5</a:t>
            </a:r>
          </a:p>
          <a:p>
            <a:pPr lvl="0"/>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Podolí                         4:1</a:t>
            </a:r>
          </a:p>
          <a:p>
            <a:pPr lvl="0"/>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Fot.talent  Praha       0:6</a:t>
            </a:r>
          </a:p>
          <a:p>
            <a:pPr lvl="0"/>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a:t>
            </a:r>
            <a:r>
              <a:rPr lang="cs-CZ" sz="1400" dirty="0" err="1" smtClean="0">
                <a:latin typeface="Arial" pitchFamily="34" charset="0"/>
                <a:cs typeface="Arial" pitchFamily="34" charset="0"/>
              </a:rPr>
              <a:t>Unhošt</a:t>
            </a:r>
            <a:r>
              <a:rPr lang="cs-CZ" sz="1400" dirty="0" smtClean="0">
                <a:latin typeface="Arial" pitchFamily="34" charset="0"/>
                <a:cs typeface="Arial" pitchFamily="34" charset="0"/>
              </a:rPr>
              <a:t>                      4:3</a:t>
            </a:r>
          </a:p>
          <a:p>
            <a:pPr lvl="0"/>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SK Děčín                     2:2</a:t>
            </a:r>
          </a:p>
          <a:p>
            <a:pPr lvl="0"/>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a:t>
            </a:r>
            <a:r>
              <a:rPr lang="cs-CZ" sz="1400" dirty="0" err="1" smtClean="0">
                <a:latin typeface="Arial" pitchFamily="34" charset="0"/>
                <a:cs typeface="Arial" pitchFamily="34" charset="0"/>
              </a:rPr>
              <a:t>Baník</a:t>
            </a:r>
            <a:r>
              <a:rPr lang="cs-CZ" sz="1400" dirty="0" smtClean="0">
                <a:latin typeface="Arial" pitchFamily="34" charset="0"/>
                <a:cs typeface="Arial" pitchFamily="34" charset="0"/>
              </a:rPr>
              <a:t> Most                2:3</a:t>
            </a:r>
          </a:p>
          <a:p>
            <a:pPr lvl="0"/>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SK Kladno                  1:1 </a:t>
            </a:r>
          </a:p>
          <a:p>
            <a:pPr lvl="0"/>
            <a:r>
              <a:rPr lang="cs-CZ" sz="1600" u="sng" dirty="0" smtClean="0">
                <a:latin typeface="Arial" pitchFamily="34" charset="0"/>
                <a:cs typeface="Arial" pitchFamily="34" charset="0"/>
              </a:rPr>
              <a:t>Pořadí:</a:t>
            </a:r>
          </a:p>
          <a:p>
            <a:pPr marL="342900" indent="-342900"/>
            <a:r>
              <a:rPr lang="cs-CZ" sz="1400" dirty="0" smtClean="0">
                <a:latin typeface="Arial" pitchFamily="34" charset="0"/>
                <a:cs typeface="Arial" pitchFamily="34" charset="0"/>
              </a:rPr>
              <a:t>1.Fotbal talent </a:t>
            </a:r>
            <a:r>
              <a:rPr lang="cs-CZ" sz="1400" dirty="0" err="1" smtClean="0">
                <a:latin typeface="Arial" pitchFamily="34" charset="0"/>
                <a:cs typeface="Arial" pitchFamily="34" charset="0"/>
              </a:rPr>
              <a:t>Academy</a:t>
            </a:r>
            <a:r>
              <a:rPr lang="cs-CZ" sz="1400" dirty="0" smtClean="0">
                <a:latin typeface="Arial" pitchFamily="34" charset="0"/>
                <a:cs typeface="Arial" pitchFamily="34" charset="0"/>
              </a:rPr>
              <a:t> Praha</a:t>
            </a:r>
          </a:p>
          <a:p>
            <a:pPr marL="342900" lvl="0" indent="-342900"/>
            <a:r>
              <a:rPr lang="cs-CZ" sz="1400" dirty="0" smtClean="0">
                <a:latin typeface="Arial" pitchFamily="34" charset="0"/>
                <a:cs typeface="Arial" pitchFamily="34" charset="0"/>
              </a:rPr>
              <a:t>2.Baník  Most </a:t>
            </a:r>
          </a:p>
          <a:p>
            <a:pPr marL="342900" lvl="0" indent="-342900"/>
            <a:r>
              <a:rPr lang="cs-CZ" sz="1400" dirty="0" smtClean="0">
                <a:latin typeface="Arial" pitchFamily="34" charset="0"/>
                <a:cs typeface="Arial" pitchFamily="34" charset="0"/>
              </a:rPr>
              <a:t>3.FK Ústí nad Labem     </a:t>
            </a:r>
          </a:p>
          <a:p>
            <a:pPr marL="342900" indent="-342900"/>
            <a:r>
              <a:rPr lang="cs-CZ" sz="1400" dirty="0" smtClean="0">
                <a:latin typeface="Arial" pitchFamily="34" charset="0"/>
                <a:cs typeface="Arial" pitchFamily="34" charset="0"/>
              </a:rPr>
              <a:t>4.SK Děčín</a:t>
            </a:r>
          </a:p>
          <a:p>
            <a:pPr marL="342900" lvl="0" indent="-342900"/>
            <a:r>
              <a:rPr lang="cs-CZ" sz="1400" dirty="0" smtClean="0">
                <a:latin typeface="Arial" pitchFamily="34" charset="0"/>
                <a:cs typeface="Arial" pitchFamily="34" charset="0"/>
              </a:rPr>
              <a:t>5.SK Kladno</a:t>
            </a:r>
          </a:p>
          <a:p>
            <a:pPr marL="342900" indent="-342900"/>
            <a:r>
              <a:rPr lang="cs-CZ" sz="1400" dirty="0" smtClean="0">
                <a:latin typeface="Arial" pitchFamily="34" charset="0"/>
                <a:cs typeface="Arial" pitchFamily="34" charset="0"/>
              </a:rPr>
              <a:t>6. 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a:t>
            </a:r>
          </a:p>
          <a:p>
            <a:pPr marL="342900" indent="-342900"/>
            <a:r>
              <a:rPr lang="cs-CZ" sz="1400" dirty="0" smtClean="0">
                <a:latin typeface="Arial" pitchFamily="34" charset="0"/>
                <a:cs typeface="Arial" pitchFamily="34" charset="0"/>
              </a:rPr>
              <a:t>7.Unhošt   </a:t>
            </a:r>
          </a:p>
          <a:p>
            <a:pPr marL="342900" indent="-342900"/>
            <a:r>
              <a:rPr lang="cs-CZ" sz="1400" dirty="0" smtClean="0">
                <a:latin typeface="Arial" pitchFamily="34" charset="0"/>
                <a:cs typeface="Arial" pitchFamily="34" charset="0"/>
              </a:rPr>
              <a:t>8,Podolí </a:t>
            </a:r>
          </a:p>
          <a:p>
            <a:r>
              <a:rPr lang="cs-CZ" sz="1400" u="sng" dirty="0" smtClean="0">
                <a:latin typeface="Arial" pitchFamily="34" charset="0"/>
                <a:cs typeface="Arial" pitchFamily="34" charset="0"/>
              </a:rPr>
              <a:t>Branky</a:t>
            </a:r>
            <a:r>
              <a:rPr lang="cs-CZ" sz="1400" dirty="0" smtClean="0">
                <a:latin typeface="Arial" pitchFamily="34" charset="0"/>
                <a:cs typeface="Arial" pitchFamily="34" charset="0"/>
              </a:rPr>
              <a:t>: Daniel Hromy 6, David </a:t>
            </a:r>
            <a:r>
              <a:rPr lang="cs-CZ" sz="1400" dirty="0" err="1" smtClean="0">
                <a:latin typeface="Arial" pitchFamily="34" charset="0"/>
                <a:cs typeface="Arial" pitchFamily="34" charset="0"/>
              </a:rPr>
              <a:t>Kosorič</a:t>
            </a:r>
            <a:r>
              <a:rPr lang="cs-CZ" sz="1400" dirty="0" smtClean="0">
                <a:latin typeface="Arial" pitchFamily="34" charset="0"/>
                <a:cs typeface="Arial" pitchFamily="34" charset="0"/>
              </a:rPr>
              <a:t> 3, Petr Hůrka </a:t>
            </a:r>
          </a:p>
          <a:p>
            <a:r>
              <a:rPr lang="cs-CZ" sz="1400" dirty="0" smtClean="0">
                <a:latin typeface="Arial" pitchFamily="34" charset="0"/>
                <a:cs typeface="Arial" pitchFamily="34" charset="0"/>
              </a:rPr>
              <a:t>              2, Lukáš </a:t>
            </a:r>
            <a:r>
              <a:rPr lang="cs-CZ" sz="1400" dirty="0" err="1" smtClean="0">
                <a:latin typeface="Arial" pitchFamily="34" charset="0"/>
                <a:cs typeface="Arial" pitchFamily="34" charset="0"/>
              </a:rPr>
              <a:t>Širochman</a:t>
            </a:r>
            <a:r>
              <a:rPr lang="cs-CZ" sz="1400" dirty="0" smtClean="0">
                <a:latin typeface="Arial" pitchFamily="34" charset="0"/>
                <a:cs typeface="Arial" pitchFamily="34" charset="0"/>
              </a:rPr>
              <a:t> 2 </a:t>
            </a:r>
          </a:p>
          <a:p>
            <a:r>
              <a:rPr lang="cs-CZ" sz="1400" u="sng" dirty="0" smtClean="0">
                <a:latin typeface="Arial" pitchFamily="34" charset="0"/>
                <a:cs typeface="Arial" pitchFamily="34" charset="0"/>
              </a:rPr>
              <a:t>Sestava: </a:t>
            </a:r>
            <a:r>
              <a:rPr lang="cs-CZ" sz="1400" dirty="0" err="1" smtClean="0">
                <a:latin typeface="Arial" pitchFamily="34" charset="0"/>
                <a:cs typeface="Arial" pitchFamily="34" charset="0"/>
              </a:rPr>
              <a:t>Dragan</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Kosorič</a:t>
            </a:r>
            <a:r>
              <a:rPr lang="cs-CZ" sz="1400" dirty="0" smtClean="0">
                <a:latin typeface="Arial" pitchFamily="34" charset="0"/>
                <a:cs typeface="Arial" pitchFamily="34" charset="0"/>
              </a:rPr>
              <a:t> Daniel Hromy, Petr Hůrka, </a:t>
            </a:r>
          </a:p>
          <a:p>
            <a:r>
              <a:rPr lang="cs-CZ" sz="1400" dirty="0" smtClean="0">
                <a:latin typeface="Arial" pitchFamily="34" charset="0"/>
                <a:cs typeface="Arial" pitchFamily="34" charset="0"/>
              </a:rPr>
              <a:t>                Patrik </a:t>
            </a:r>
            <a:r>
              <a:rPr lang="cs-CZ" sz="1400" dirty="0" err="1" smtClean="0">
                <a:latin typeface="Arial" pitchFamily="34" charset="0"/>
                <a:cs typeface="Arial" pitchFamily="34" charset="0"/>
              </a:rPr>
              <a:t>Martinák</a:t>
            </a:r>
            <a:r>
              <a:rPr lang="cs-CZ" sz="1400" dirty="0" smtClean="0">
                <a:latin typeface="Arial" pitchFamily="34" charset="0"/>
                <a:cs typeface="Arial" pitchFamily="34" charset="0"/>
              </a:rPr>
              <a:t>, David Bílek , Radim </a:t>
            </a:r>
            <a:r>
              <a:rPr lang="cs-CZ" sz="1400" dirty="0" err="1" smtClean="0">
                <a:latin typeface="Arial" pitchFamily="34" charset="0"/>
                <a:cs typeface="Arial" pitchFamily="34" charset="0"/>
              </a:rPr>
              <a:t>Paďour</a:t>
            </a:r>
            <a:r>
              <a:rPr lang="cs-CZ" sz="1400" dirty="0" smtClean="0">
                <a:latin typeface="Arial" pitchFamily="34" charset="0"/>
                <a:cs typeface="Arial" pitchFamily="34" charset="0"/>
              </a:rPr>
              <a:t>, </a:t>
            </a:r>
          </a:p>
          <a:p>
            <a:r>
              <a:rPr lang="cs-CZ" sz="1400" dirty="0" smtClean="0">
                <a:latin typeface="Arial" pitchFamily="34" charset="0"/>
                <a:cs typeface="Arial" pitchFamily="34" charset="0"/>
              </a:rPr>
              <a:t>                David </a:t>
            </a:r>
            <a:r>
              <a:rPr lang="cs-CZ" sz="1400" dirty="0" err="1" smtClean="0">
                <a:latin typeface="Arial" pitchFamily="34" charset="0"/>
                <a:cs typeface="Arial" pitchFamily="34" charset="0"/>
              </a:rPr>
              <a:t>Kosorič</a:t>
            </a:r>
            <a:r>
              <a:rPr lang="cs-CZ" sz="1400" dirty="0" smtClean="0">
                <a:latin typeface="Arial" pitchFamily="34" charset="0"/>
                <a:cs typeface="Arial" pitchFamily="34" charset="0"/>
              </a:rPr>
              <a:t> ,Lukáš </a:t>
            </a:r>
            <a:r>
              <a:rPr lang="cs-CZ" sz="1400" dirty="0" err="1" smtClean="0">
                <a:latin typeface="Arial" pitchFamily="34" charset="0"/>
                <a:cs typeface="Arial" pitchFamily="34" charset="0"/>
              </a:rPr>
              <a:t>Širochman</a:t>
            </a:r>
            <a:r>
              <a:rPr lang="cs-CZ" sz="1400" dirty="0" smtClean="0">
                <a:latin typeface="Arial" pitchFamily="34" charset="0"/>
                <a:cs typeface="Arial" pitchFamily="34" charset="0"/>
              </a:rPr>
              <a:t>,</a:t>
            </a:r>
          </a:p>
          <a:p>
            <a:pPr marL="342900" indent="-342900" algn="just"/>
            <a:r>
              <a:rPr lang="cs-CZ" dirty="0" smtClean="0">
                <a:latin typeface="Arial" pitchFamily="34" charset="0"/>
                <a:cs typeface="Arial" pitchFamily="34" charset="0"/>
              </a:rPr>
              <a:t>Jeden z trenérů Miloslav Hromy před turnajem moc velké </a:t>
            </a:r>
          </a:p>
          <a:p>
            <a:pPr marL="342900" indent="-342900" algn="just"/>
            <a:r>
              <a:rPr lang="cs-CZ" dirty="0" smtClean="0">
                <a:latin typeface="Arial" pitchFamily="34" charset="0"/>
                <a:cs typeface="Arial" pitchFamily="34" charset="0"/>
              </a:rPr>
              <a:t>naděje našemu týmu nedával. Turnajů tohoto typu naši hráči </a:t>
            </a:r>
          </a:p>
          <a:p>
            <a:pPr marL="342900" indent="-342900" algn="just"/>
            <a:r>
              <a:rPr lang="cs-CZ" dirty="0" smtClean="0">
                <a:latin typeface="Arial" pitchFamily="34" charset="0"/>
                <a:cs typeface="Arial" pitchFamily="34" charset="0"/>
              </a:rPr>
              <a:t>ještě moc nesehráli a teprve s nimi získávají zkušenosti. V </a:t>
            </a:r>
          </a:p>
          <a:p>
            <a:pPr marL="342900" indent="-342900" algn="just"/>
            <a:r>
              <a:rPr lang="cs-CZ" dirty="0" smtClean="0">
                <a:latin typeface="Arial" pitchFamily="34" charset="0"/>
                <a:cs typeface="Arial" pitchFamily="34" charset="0"/>
              </a:rPr>
              <a:t>některých utkáních hráči výkonem potěšili, v jiných to bylo </a:t>
            </a:r>
          </a:p>
          <a:p>
            <a:pPr marL="342900" indent="-342900" algn="just"/>
            <a:r>
              <a:rPr lang="cs-CZ" dirty="0" smtClean="0">
                <a:latin typeface="Arial" pitchFamily="34" charset="0"/>
                <a:cs typeface="Arial" pitchFamily="34" charset="0"/>
              </a:rPr>
              <a:t>zase slabší.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ovéPole 18"/>
          <p:cNvSpPr txBox="1"/>
          <p:nvPr/>
        </p:nvSpPr>
        <p:spPr>
          <a:xfrm>
            <a:off x="5328568" y="91108"/>
            <a:ext cx="4752528" cy="646331"/>
          </a:xfrm>
          <a:prstGeom prst="rect">
            <a:avLst/>
          </a:prstGeom>
          <a:blipFill dpi="0" rotWithShape="1">
            <a:blip r:embed="rId7" cstate="print">
              <a:alphaModFix amt="23000"/>
            </a:blip>
            <a:srcRect/>
            <a:stretch>
              <a:fillRect/>
            </a:stretch>
          </a:blipFill>
          <a:ln w="50800">
            <a:solidFill>
              <a:schemeClr val="tx1"/>
            </a:solidFill>
            <a:prstDash val="sysDot"/>
          </a:ln>
        </p:spPr>
        <p:txBody>
          <a:bodyPr wrap="square" rtlCol="0">
            <a:spAutoFit/>
          </a:bodyPr>
          <a:lstStyle/>
          <a:p>
            <a:pPr algn="ctr"/>
            <a:r>
              <a:rPr lang="cs-CZ" sz="1800" u="sng" dirty="0" smtClean="0">
                <a:solidFill>
                  <a:srgbClr val="0033CC"/>
                </a:solidFill>
                <a:effectLst>
                  <a:outerShdw blurRad="38100" dist="38100" dir="2700000" algn="tl">
                    <a:srgbClr val="000000">
                      <a:alpha val="43137"/>
                    </a:srgbClr>
                  </a:outerShdw>
                </a:effectLst>
                <a:latin typeface="Bookman Old Style" pitchFamily="18" charset="0"/>
              </a:rPr>
              <a:t>Přípravka turnaj </a:t>
            </a:r>
            <a:r>
              <a:rPr lang="cs-CZ" sz="1800" u="sng" dirty="0" smtClean="0">
                <a:ln w="38100">
                  <a:noFill/>
                </a:ln>
                <a:solidFill>
                  <a:srgbClr val="0033CC"/>
                </a:solidFill>
                <a:effectLst>
                  <a:outerShdw blurRad="38100" dist="38100" dir="2700000" algn="tl">
                    <a:srgbClr val="000000">
                      <a:alpha val="43137"/>
                    </a:srgbClr>
                  </a:outerShdw>
                </a:effectLst>
                <a:latin typeface="Bookman Old Style" pitchFamily="18" charset="0"/>
              </a:rPr>
              <a:t>Fotbal Talent </a:t>
            </a:r>
            <a:r>
              <a:rPr lang="cs-CZ" sz="1800" u="sng" dirty="0" err="1" smtClean="0">
                <a:ln w="38100">
                  <a:noFill/>
                </a:ln>
                <a:solidFill>
                  <a:srgbClr val="0033CC"/>
                </a:solidFill>
                <a:effectLst>
                  <a:outerShdw blurRad="38100" dist="38100" dir="2700000" algn="tl">
                    <a:srgbClr val="000000">
                      <a:alpha val="43137"/>
                    </a:srgbClr>
                  </a:outerShdw>
                </a:effectLst>
                <a:latin typeface="Bookman Old Style" pitchFamily="18" charset="0"/>
              </a:rPr>
              <a:t>Academy</a:t>
            </a:r>
            <a:r>
              <a:rPr lang="cs-CZ" sz="1800" u="sng" dirty="0" smtClean="0">
                <a:ln w="38100">
                  <a:noFill/>
                </a:ln>
                <a:solidFill>
                  <a:srgbClr val="0033CC"/>
                </a:solidFill>
                <a:effectLst>
                  <a:outerShdw blurRad="38100" dist="38100" dir="2700000" algn="tl">
                    <a:srgbClr val="000000">
                      <a:alpha val="43137"/>
                    </a:srgbClr>
                  </a:outerShdw>
                </a:effectLst>
                <a:latin typeface="Bookman Old Style" pitchFamily="18" charset="0"/>
              </a:rPr>
              <a:t> Praha </a:t>
            </a:r>
            <a:r>
              <a:rPr lang="cs-CZ" sz="1800" u="sng" dirty="0" err="1" smtClean="0">
                <a:ln w="38100">
                  <a:noFill/>
                </a:ln>
                <a:solidFill>
                  <a:srgbClr val="0033CC"/>
                </a:solidFill>
                <a:effectLst>
                  <a:outerShdw blurRad="38100" dist="38100" dir="2700000" algn="tl">
                    <a:srgbClr val="000000">
                      <a:alpha val="43137"/>
                    </a:srgbClr>
                  </a:outerShdw>
                </a:effectLst>
                <a:latin typeface="Bookman Old Style" pitchFamily="18" charset="0"/>
              </a:rPr>
              <a:t>Barandov</a:t>
            </a:r>
            <a:r>
              <a:rPr lang="cs-CZ" sz="1800" u="sng" dirty="0" smtClean="0">
                <a:ln w="38100">
                  <a:noFill/>
                </a:ln>
                <a:solidFill>
                  <a:srgbClr val="0033CC"/>
                </a:solidFill>
                <a:effectLst>
                  <a:outerShdw blurRad="38100" dist="38100" dir="2700000" algn="tl">
                    <a:srgbClr val="000000">
                      <a:alpha val="43137"/>
                    </a:srgbClr>
                  </a:outerShdw>
                </a:effectLst>
                <a:latin typeface="Bookman Old Style" pitchFamily="18" charset="0"/>
              </a:rPr>
              <a:t> </a:t>
            </a:r>
            <a:r>
              <a:rPr lang="cs-CZ" sz="1800" u="sng" dirty="0" smtClean="0">
                <a:ln w="38100">
                  <a:noFill/>
                </a:ln>
                <a:solidFill>
                  <a:srgbClr val="0066FF"/>
                </a:solidFill>
                <a:effectLst>
                  <a:outerShdw blurRad="38100" dist="38100" dir="2700000" algn="tl">
                    <a:srgbClr val="000000">
                      <a:alpha val="43137"/>
                    </a:srgbClr>
                  </a:outerShdw>
                </a:effectLst>
                <a:latin typeface="Bookman Old Style" pitchFamily="18" charset="0"/>
              </a:rPr>
              <a:t>5.11.2016</a:t>
            </a:r>
          </a:p>
        </p:txBody>
      </p:sp>
      <p:pic>
        <p:nvPicPr>
          <p:cNvPr id="20" name="Picture 1"/>
          <p:cNvPicPr>
            <a:picLocks noChangeAspect="1" noChangeArrowheads="1"/>
          </p:cNvPicPr>
          <p:nvPr/>
        </p:nvPicPr>
        <p:blipFill>
          <a:blip r:embed="rId8" cstate="print"/>
          <a:srcRect/>
          <a:stretch>
            <a:fillRect/>
          </a:stretch>
        </p:blipFill>
        <p:spPr bwMode="auto">
          <a:xfrm>
            <a:off x="8208888" y="2827412"/>
            <a:ext cx="175260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15612" y="1099223"/>
            <a:ext cx="2361963"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48127" y="6931868"/>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p>
        </p:txBody>
      </p:sp>
      <p:sp>
        <p:nvSpPr>
          <p:cNvPr id="19" name="TextovéPole 18"/>
          <p:cNvSpPr txBox="1"/>
          <p:nvPr/>
        </p:nvSpPr>
        <p:spPr>
          <a:xfrm>
            <a:off x="7546082"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graphicFrame>
        <p:nvGraphicFramePr>
          <p:cNvPr id="9" name="Tabulka 8"/>
          <p:cNvGraphicFramePr>
            <a:graphicFrameLocks noGrp="1"/>
          </p:cNvGraphicFramePr>
          <p:nvPr/>
        </p:nvGraphicFramePr>
        <p:xfrm>
          <a:off x="5616599" y="1099221"/>
          <a:ext cx="4536505" cy="2808315"/>
        </p:xfrm>
        <a:graphic>
          <a:graphicData uri="http://schemas.openxmlformats.org/drawingml/2006/table">
            <a:tbl>
              <a:tblPr/>
              <a:tblGrid>
                <a:gridCol w="500898"/>
                <a:gridCol w="867254"/>
                <a:gridCol w="2486278"/>
                <a:gridCol w="682075"/>
              </a:tblGrid>
              <a:tr h="187221">
                <a:tc>
                  <a:txBody>
                    <a:bodyPr/>
                    <a:lstStyle/>
                    <a:p>
                      <a:pPr algn="ctr" fontAlgn="ctr"/>
                      <a:r>
                        <a:rPr lang="cs-CZ" sz="1000" b="1" i="0" u="none" strike="noStrike" dirty="0">
                          <a:solidFill>
                            <a:srgbClr val="000000"/>
                          </a:solidFill>
                          <a:latin typeface="Arial Rounded MT Bold"/>
                        </a:rPr>
                        <a:t>1.</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Rounded MT Bold"/>
                        </a:rPr>
                        <a:t>14.8.2016</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dirty="0" err="1">
                          <a:solidFill>
                            <a:srgbClr val="000000"/>
                          </a:solidFill>
                          <a:latin typeface="Arial Rounded MT Bold"/>
                        </a:rPr>
                        <a:t>Hostouň</a:t>
                      </a:r>
                      <a:r>
                        <a:rPr lang="cs-CZ" sz="1200" b="1" i="0" u="none" strike="noStrike" dirty="0">
                          <a:solidFill>
                            <a:srgbClr val="000000"/>
                          </a:solidFill>
                          <a:latin typeface="Arial Rounded MT Bold"/>
                        </a:rPr>
                        <a:t> - Mostecký FK</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Rounded MT Bold"/>
                        </a:rPr>
                        <a:t>2:1 PK</a:t>
                      </a:r>
                    </a:p>
                  </a:txBody>
                  <a:tcPr marL="0" marR="0" marT="0" marB="0" anchor="ctr">
                    <a:lnL>
                      <a:noFill/>
                    </a:lnL>
                    <a:lnR>
                      <a:noFill/>
                    </a:lnR>
                    <a:lnT>
                      <a:noFill/>
                    </a:lnT>
                    <a:lnB>
                      <a:noFill/>
                    </a:lnB>
                    <a:solidFill>
                      <a:srgbClr val="99FF66"/>
                    </a:solidFill>
                  </a:tcPr>
                </a:tc>
              </a:tr>
              <a:tr h="187221">
                <a:tc>
                  <a:txBody>
                    <a:bodyPr/>
                    <a:lstStyle/>
                    <a:p>
                      <a:pPr algn="ctr" fontAlgn="ctr"/>
                      <a:r>
                        <a:rPr lang="cs-CZ" sz="1000" b="1" i="0" u="none" strike="noStrike">
                          <a:solidFill>
                            <a:srgbClr val="000000"/>
                          </a:solidFill>
                          <a:latin typeface="Arial Rounded MT Bold"/>
                        </a:rPr>
                        <a:t>2.</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Rounded MT Bold"/>
                        </a:rPr>
                        <a:t>20.8.2016</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Rounded MT Bold"/>
                        </a:rPr>
                        <a:t>Tatran Rakovník - Hostouň</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Rounded MT Bold"/>
                        </a:rPr>
                        <a:t>1:2</a:t>
                      </a:r>
                    </a:p>
                  </a:txBody>
                  <a:tcPr marL="0" marR="0" marT="0" marB="0" anchor="ctr">
                    <a:lnL>
                      <a:noFill/>
                    </a:lnL>
                    <a:lnR>
                      <a:noFill/>
                    </a:lnR>
                    <a:lnT>
                      <a:noFill/>
                    </a:lnT>
                    <a:lnB>
                      <a:noFill/>
                    </a:lnB>
                    <a:solidFill>
                      <a:srgbClr val="99FF66"/>
                    </a:solidFill>
                  </a:tcPr>
                </a:tc>
              </a:tr>
              <a:tr h="187221">
                <a:tc>
                  <a:txBody>
                    <a:bodyPr/>
                    <a:lstStyle/>
                    <a:p>
                      <a:pPr algn="ctr" fontAlgn="ctr"/>
                      <a:r>
                        <a:rPr lang="cs-CZ" sz="1000" b="1" i="0" u="none" strike="noStrike">
                          <a:solidFill>
                            <a:srgbClr val="000000"/>
                          </a:solidFill>
                          <a:latin typeface="Arial Rounded MT Bold"/>
                        </a:rPr>
                        <a:t>3.</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Rounded MT Bold"/>
                        </a:rPr>
                        <a:t>28.8.2016</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dirty="0" err="1">
                          <a:solidFill>
                            <a:srgbClr val="000000"/>
                          </a:solidFill>
                          <a:latin typeface="Arial Rounded MT Bold"/>
                        </a:rPr>
                        <a:t>Hostouň</a:t>
                      </a:r>
                      <a:r>
                        <a:rPr lang="cs-CZ" sz="1200" b="1" i="0" u="none" strike="noStrike" dirty="0">
                          <a:solidFill>
                            <a:srgbClr val="000000"/>
                          </a:solidFill>
                          <a:latin typeface="Arial Rounded MT Bold"/>
                        </a:rPr>
                        <a:t> - </a:t>
                      </a:r>
                      <a:r>
                        <a:rPr lang="cs-CZ" sz="1200" b="1" i="0" u="none" strike="noStrike" dirty="0" err="1">
                          <a:solidFill>
                            <a:srgbClr val="000000"/>
                          </a:solidFill>
                          <a:latin typeface="Arial Rounded MT Bold"/>
                        </a:rPr>
                        <a:t>Libiš</a:t>
                      </a:r>
                      <a:endParaRPr lang="cs-CZ" sz="1200" b="1" i="0" u="none" strike="noStrike" dirty="0">
                        <a:solidFill>
                          <a:srgbClr val="000000"/>
                        </a:solidFill>
                        <a:latin typeface="Arial Rounded MT Bold"/>
                      </a:endParaRP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Rounded MT Bold"/>
                        </a:rPr>
                        <a:t>3:0</a:t>
                      </a:r>
                    </a:p>
                  </a:txBody>
                  <a:tcPr marL="0" marR="0" marT="0" marB="0" anchor="ctr">
                    <a:lnL>
                      <a:noFill/>
                    </a:lnL>
                    <a:lnR>
                      <a:noFill/>
                    </a:lnR>
                    <a:lnT>
                      <a:noFill/>
                    </a:lnT>
                    <a:lnB>
                      <a:noFill/>
                    </a:lnB>
                    <a:solidFill>
                      <a:srgbClr val="99FF66"/>
                    </a:solidFill>
                  </a:tcPr>
                </a:tc>
              </a:tr>
              <a:tr h="187221">
                <a:tc>
                  <a:txBody>
                    <a:bodyPr/>
                    <a:lstStyle/>
                    <a:p>
                      <a:pPr algn="ctr" fontAlgn="ctr"/>
                      <a:r>
                        <a:rPr lang="cs-CZ" sz="1000" b="1" i="0" u="none" strike="noStrike">
                          <a:solidFill>
                            <a:srgbClr val="000000"/>
                          </a:solidFill>
                          <a:latin typeface="Arial Rounded MT Bold"/>
                        </a:rPr>
                        <a:t>4.</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4.9.2016</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err="1">
                          <a:solidFill>
                            <a:srgbClr val="000000"/>
                          </a:solidFill>
                          <a:latin typeface="Arial Rounded MT Bold"/>
                        </a:rPr>
                        <a:t>Hostouň</a:t>
                      </a:r>
                      <a:r>
                        <a:rPr lang="cs-CZ" sz="1200" b="1" i="0" u="none" strike="noStrike" dirty="0">
                          <a:solidFill>
                            <a:srgbClr val="000000"/>
                          </a:solidFill>
                          <a:latin typeface="Arial Rounded MT Bold"/>
                        </a:rPr>
                        <a:t> - Nový Bor</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1:2 PK</a:t>
                      </a:r>
                    </a:p>
                  </a:txBody>
                  <a:tcPr marL="0" marR="0" marT="0" marB="0" anchor="ctr">
                    <a:lnL>
                      <a:noFill/>
                    </a:lnL>
                    <a:lnR>
                      <a:noFill/>
                    </a:lnR>
                    <a:lnT>
                      <a:noFill/>
                    </a:lnT>
                    <a:lnB>
                      <a:noFill/>
                    </a:lnB>
                    <a:solidFill>
                      <a:srgbClr val="FFCCFF"/>
                    </a:solidFill>
                  </a:tcPr>
                </a:tc>
              </a:tr>
              <a:tr h="187221">
                <a:tc>
                  <a:txBody>
                    <a:bodyPr/>
                    <a:lstStyle/>
                    <a:p>
                      <a:pPr algn="ctr" fontAlgn="ctr"/>
                      <a:r>
                        <a:rPr lang="cs-CZ" sz="1000" b="1" i="0" u="none" strike="noStrike">
                          <a:solidFill>
                            <a:srgbClr val="000000"/>
                          </a:solidFill>
                          <a:latin typeface="Arial Rounded MT Bold"/>
                        </a:rPr>
                        <a:t>5.</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10.9.2016</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latin typeface="Arial Rounded MT Bold"/>
                        </a:rPr>
                        <a:t>Kladno - </a:t>
                      </a:r>
                      <a:r>
                        <a:rPr lang="cs-CZ" sz="1200" b="1" i="0" u="none" strike="noStrike" dirty="0" err="1">
                          <a:solidFill>
                            <a:srgbClr val="000000"/>
                          </a:solidFill>
                          <a:latin typeface="Arial Rounded MT Bold"/>
                        </a:rPr>
                        <a:t>Hostouň</a:t>
                      </a:r>
                      <a:endParaRPr lang="cs-CZ" sz="1200" b="1" i="0" u="none" strike="noStrike" dirty="0">
                        <a:solidFill>
                          <a:srgbClr val="000000"/>
                        </a:solidFill>
                        <a:latin typeface="Arial Rounded MT Bold"/>
                      </a:endParaRP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latin typeface="Arial Rounded MT Bold"/>
                        </a:rPr>
                        <a:t>2:1</a:t>
                      </a:r>
                    </a:p>
                  </a:txBody>
                  <a:tcPr marL="0" marR="0" marT="0" marB="0" anchor="ctr">
                    <a:lnL>
                      <a:noFill/>
                    </a:lnL>
                    <a:lnR>
                      <a:noFill/>
                    </a:lnR>
                    <a:lnT>
                      <a:noFill/>
                    </a:lnT>
                    <a:lnB>
                      <a:noFill/>
                    </a:lnB>
                    <a:solidFill>
                      <a:srgbClr val="FFCCFF"/>
                    </a:solidFill>
                  </a:tcPr>
                </a:tc>
              </a:tr>
              <a:tr h="187221">
                <a:tc>
                  <a:txBody>
                    <a:bodyPr/>
                    <a:lstStyle/>
                    <a:p>
                      <a:pPr algn="ctr" fontAlgn="ctr"/>
                      <a:r>
                        <a:rPr lang="cs-CZ" sz="1000" b="1" i="0" u="none" strike="noStrike">
                          <a:solidFill>
                            <a:srgbClr val="000000"/>
                          </a:solidFill>
                          <a:latin typeface="Arial Rounded MT Bold"/>
                        </a:rPr>
                        <a:t>6.</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18.9.2016</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err="1">
                          <a:solidFill>
                            <a:srgbClr val="000000"/>
                          </a:solidFill>
                          <a:latin typeface="Arial Rounded MT Bold"/>
                        </a:rPr>
                        <a:t>Hostouň</a:t>
                      </a:r>
                      <a:r>
                        <a:rPr lang="cs-CZ" sz="1200" b="1" i="0" u="none" strike="noStrike" dirty="0">
                          <a:solidFill>
                            <a:srgbClr val="000000"/>
                          </a:solidFill>
                          <a:latin typeface="Arial Rounded MT Bold"/>
                        </a:rPr>
                        <a:t> - Český Brod</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latin typeface="Arial Rounded MT Bold"/>
                        </a:rPr>
                        <a:t>0:3</a:t>
                      </a:r>
                    </a:p>
                  </a:txBody>
                  <a:tcPr marL="0" marR="0" marT="0" marB="0" anchor="ctr">
                    <a:lnL>
                      <a:noFill/>
                    </a:lnL>
                    <a:lnR>
                      <a:noFill/>
                    </a:lnR>
                    <a:lnT>
                      <a:noFill/>
                    </a:lnT>
                    <a:lnB>
                      <a:noFill/>
                    </a:lnB>
                    <a:solidFill>
                      <a:srgbClr val="FFCCFF"/>
                    </a:solidFill>
                  </a:tcPr>
                </a:tc>
              </a:tr>
              <a:tr h="187221">
                <a:tc>
                  <a:txBody>
                    <a:bodyPr/>
                    <a:lstStyle/>
                    <a:p>
                      <a:pPr algn="ctr" fontAlgn="ctr"/>
                      <a:r>
                        <a:rPr lang="cs-CZ" sz="1000" b="1" i="0" u="none" strike="noStrike">
                          <a:solidFill>
                            <a:srgbClr val="000000"/>
                          </a:solidFill>
                          <a:latin typeface="Arial Rounded MT Bold"/>
                        </a:rPr>
                        <a:t>7.</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25.9.2016</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err="1">
                          <a:solidFill>
                            <a:srgbClr val="000000"/>
                          </a:solidFill>
                          <a:latin typeface="Arial Rounded MT Bold"/>
                        </a:rPr>
                        <a:t>Brozany</a:t>
                      </a:r>
                      <a:r>
                        <a:rPr lang="cs-CZ" sz="1200" b="1" i="0" u="none" strike="noStrike" dirty="0">
                          <a:solidFill>
                            <a:srgbClr val="000000"/>
                          </a:solidFill>
                          <a:latin typeface="Arial Rounded MT Bold"/>
                        </a:rPr>
                        <a:t> - </a:t>
                      </a:r>
                      <a:r>
                        <a:rPr lang="cs-CZ" sz="1200" b="1" i="0" u="none" strike="noStrike" dirty="0" err="1">
                          <a:solidFill>
                            <a:srgbClr val="000000"/>
                          </a:solidFill>
                          <a:latin typeface="Arial Rounded MT Bold"/>
                        </a:rPr>
                        <a:t>Hostouň</a:t>
                      </a:r>
                      <a:endParaRPr lang="cs-CZ" sz="1200" b="1" i="0" u="none" strike="noStrike" dirty="0">
                        <a:solidFill>
                          <a:srgbClr val="000000"/>
                        </a:solidFill>
                        <a:latin typeface="Arial Rounded MT Bold"/>
                      </a:endParaRP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2:0</a:t>
                      </a:r>
                    </a:p>
                  </a:txBody>
                  <a:tcPr marL="0" marR="0" marT="0" marB="0" anchor="ctr">
                    <a:lnL>
                      <a:noFill/>
                    </a:lnL>
                    <a:lnR>
                      <a:noFill/>
                    </a:lnR>
                    <a:lnT>
                      <a:noFill/>
                    </a:lnT>
                    <a:lnB>
                      <a:noFill/>
                    </a:lnB>
                    <a:solidFill>
                      <a:srgbClr val="FFCCFF"/>
                    </a:solidFill>
                  </a:tcPr>
                </a:tc>
              </a:tr>
              <a:tr h="187221">
                <a:tc>
                  <a:txBody>
                    <a:bodyPr/>
                    <a:lstStyle/>
                    <a:p>
                      <a:pPr algn="ctr" fontAlgn="ctr"/>
                      <a:r>
                        <a:rPr lang="cs-CZ" sz="1000" b="1" i="0" u="none" strike="noStrike">
                          <a:solidFill>
                            <a:srgbClr val="000000"/>
                          </a:solidFill>
                          <a:latin typeface="Arial Rounded MT Bold"/>
                        </a:rPr>
                        <a:t>8.</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2.10.2016</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Hostouň - Úvaly</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1:2</a:t>
                      </a:r>
                    </a:p>
                  </a:txBody>
                  <a:tcPr marL="0" marR="0" marT="0" marB="0" anchor="ctr">
                    <a:lnL>
                      <a:noFill/>
                    </a:lnL>
                    <a:lnR>
                      <a:noFill/>
                    </a:lnR>
                    <a:lnT>
                      <a:noFill/>
                    </a:lnT>
                    <a:lnB>
                      <a:noFill/>
                    </a:lnB>
                    <a:solidFill>
                      <a:srgbClr val="FFCCFF"/>
                    </a:solidFill>
                  </a:tcPr>
                </a:tc>
              </a:tr>
              <a:tr h="187221">
                <a:tc>
                  <a:txBody>
                    <a:bodyPr/>
                    <a:lstStyle/>
                    <a:p>
                      <a:pPr algn="ctr" fontAlgn="ctr"/>
                      <a:r>
                        <a:rPr lang="cs-CZ" sz="1000" b="1" i="0" u="none" strike="noStrike">
                          <a:solidFill>
                            <a:srgbClr val="000000"/>
                          </a:solidFill>
                          <a:latin typeface="Arial Rounded MT Bold"/>
                        </a:rPr>
                        <a:t>9.</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9.10.2016</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latin typeface="Arial Rounded MT Bold"/>
                        </a:rPr>
                        <a:t>Nymburk - </a:t>
                      </a:r>
                      <a:r>
                        <a:rPr lang="cs-CZ" sz="1200" b="1" i="0" u="none" strike="noStrike" dirty="0" err="1">
                          <a:solidFill>
                            <a:srgbClr val="000000"/>
                          </a:solidFill>
                          <a:latin typeface="Arial Rounded MT Bold"/>
                        </a:rPr>
                        <a:t>Hostouň</a:t>
                      </a:r>
                      <a:endParaRPr lang="cs-CZ" sz="1200" b="1" i="0" u="none" strike="noStrike" dirty="0">
                        <a:solidFill>
                          <a:srgbClr val="000000"/>
                        </a:solidFill>
                        <a:latin typeface="Arial Rounded MT Bold"/>
                      </a:endParaRP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3:1</a:t>
                      </a:r>
                    </a:p>
                  </a:txBody>
                  <a:tcPr marL="0" marR="0" marT="0" marB="0" anchor="ctr">
                    <a:lnL>
                      <a:noFill/>
                    </a:lnL>
                    <a:lnR>
                      <a:noFill/>
                    </a:lnR>
                    <a:lnT>
                      <a:noFill/>
                    </a:lnT>
                    <a:lnB>
                      <a:noFill/>
                    </a:lnB>
                    <a:solidFill>
                      <a:srgbClr val="FFCCFF"/>
                    </a:solidFill>
                  </a:tcPr>
                </a:tc>
              </a:tr>
              <a:tr h="187221">
                <a:tc>
                  <a:txBody>
                    <a:bodyPr/>
                    <a:lstStyle/>
                    <a:p>
                      <a:pPr algn="ctr" fontAlgn="ctr"/>
                      <a:r>
                        <a:rPr lang="cs-CZ" sz="1000" b="1" i="0" u="none" strike="noStrike">
                          <a:solidFill>
                            <a:srgbClr val="000000"/>
                          </a:solidFill>
                          <a:latin typeface="Arial Rounded MT Bold"/>
                        </a:rPr>
                        <a:t>10.</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Rounded MT Bold"/>
                        </a:rPr>
                        <a:t>16.10.2016</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dirty="0" err="1">
                          <a:solidFill>
                            <a:srgbClr val="000000"/>
                          </a:solidFill>
                          <a:latin typeface="Arial Rounded MT Bold"/>
                        </a:rPr>
                        <a:t>Hostouň</a:t>
                      </a:r>
                      <a:r>
                        <a:rPr lang="cs-CZ" sz="1200" b="1" i="0" u="none" strike="noStrike" dirty="0">
                          <a:solidFill>
                            <a:srgbClr val="000000"/>
                          </a:solidFill>
                          <a:latin typeface="Arial Rounded MT Bold"/>
                        </a:rPr>
                        <a:t> - Meteor</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Rounded MT Bold"/>
                        </a:rPr>
                        <a:t>2:1</a:t>
                      </a:r>
                    </a:p>
                  </a:txBody>
                  <a:tcPr marL="0" marR="0" marT="0" marB="0" anchor="ctr">
                    <a:lnL>
                      <a:noFill/>
                    </a:lnL>
                    <a:lnR>
                      <a:noFill/>
                    </a:lnR>
                    <a:lnT>
                      <a:noFill/>
                    </a:lnT>
                    <a:lnB>
                      <a:noFill/>
                    </a:lnB>
                    <a:solidFill>
                      <a:srgbClr val="99FF66"/>
                    </a:solidFill>
                  </a:tcPr>
                </a:tc>
              </a:tr>
              <a:tr h="187221">
                <a:tc>
                  <a:txBody>
                    <a:bodyPr/>
                    <a:lstStyle/>
                    <a:p>
                      <a:pPr algn="ctr" fontAlgn="ctr"/>
                      <a:r>
                        <a:rPr lang="cs-CZ" sz="1000" b="1" i="0" u="none" strike="noStrike">
                          <a:solidFill>
                            <a:srgbClr val="000000"/>
                          </a:solidFill>
                          <a:latin typeface="Arial Rounded MT Bold"/>
                        </a:rPr>
                        <a:t>11.</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22.10.2016</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err="1">
                          <a:solidFill>
                            <a:srgbClr val="000000"/>
                          </a:solidFill>
                          <a:latin typeface="Arial Rounded MT Bold"/>
                        </a:rPr>
                        <a:t>Velvary</a:t>
                      </a:r>
                      <a:r>
                        <a:rPr lang="cs-CZ" sz="1200" b="1" i="0" u="none" strike="noStrike" dirty="0">
                          <a:solidFill>
                            <a:srgbClr val="000000"/>
                          </a:solidFill>
                          <a:latin typeface="Arial Rounded MT Bold"/>
                        </a:rPr>
                        <a:t> - </a:t>
                      </a:r>
                      <a:r>
                        <a:rPr lang="cs-CZ" sz="1200" b="1" i="0" u="none" strike="noStrike" dirty="0" err="1">
                          <a:solidFill>
                            <a:srgbClr val="000000"/>
                          </a:solidFill>
                          <a:latin typeface="Arial Rounded MT Bold"/>
                        </a:rPr>
                        <a:t>Hostouň</a:t>
                      </a:r>
                      <a:endParaRPr lang="cs-CZ" sz="1200" b="1" i="0" u="none" strike="noStrike" dirty="0">
                        <a:solidFill>
                          <a:srgbClr val="000000"/>
                        </a:solidFill>
                        <a:latin typeface="Arial Rounded MT Bold"/>
                      </a:endParaRP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3:0</a:t>
                      </a:r>
                    </a:p>
                  </a:txBody>
                  <a:tcPr marL="0" marR="0" marT="0" marB="0" anchor="ctr">
                    <a:lnL>
                      <a:noFill/>
                    </a:lnL>
                    <a:lnR>
                      <a:noFill/>
                    </a:lnR>
                    <a:lnT>
                      <a:noFill/>
                    </a:lnT>
                    <a:lnB>
                      <a:noFill/>
                    </a:lnB>
                    <a:solidFill>
                      <a:srgbClr val="FFCCFF"/>
                    </a:solidFill>
                  </a:tcPr>
                </a:tc>
              </a:tr>
              <a:tr h="187221">
                <a:tc>
                  <a:txBody>
                    <a:bodyPr/>
                    <a:lstStyle/>
                    <a:p>
                      <a:pPr algn="ctr" fontAlgn="ctr"/>
                      <a:r>
                        <a:rPr lang="cs-CZ" sz="1000" b="1" i="0" u="none" strike="noStrike">
                          <a:solidFill>
                            <a:srgbClr val="000000"/>
                          </a:solidFill>
                          <a:latin typeface="Arial Rounded MT Bold"/>
                        </a:rPr>
                        <a:t>12.</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30.10.2016</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err="1">
                          <a:solidFill>
                            <a:srgbClr val="000000"/>
                          </a:solidFill>
                          <a:latin typeface="Arial Rounded MT Bold"/>
                        </a:rPr>
                        <a:t>Hostouň</a:t>
                      </a:r>
                      <a:r>
                        <a:rPr lang="cs-CZ" sz="1200" b="1" i="0" u="none" strike="noStrike" dirty="0">
                          <a:solidFill>
                            <a:srgbClr val="000000"/>
                          </a:solidFill>
                          <a:latin typeface="Arial Rounded MT Bold"/>
                        </a:rPr>
                        <a:t> - Neratovice</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Rounded MT Bold"/>
                        </a:rPr>
                        <a:t>2:3</a:t>
                      </a:r>
                    </a:p>
                  </a:txBody>
                  <a:tcPr marL="0" marR="0" marT="0" marB="0" anchor="ctr">
                    <a:lnL>
                      <a:noFill/>
                    </a:lnL>
                    <a:lnR>
                      <a:noFill/>
                    </a:lnR>
                    <a:lnT>
                      <a:noFill/>
                    </a:lnT>
                    <a:lnB>
                      <a:noFill/>
                    </a:lnB>
                    <a:solidFill>
                      <a:srgbClr val="FFCCFF"/>
                    </a:solidFill>
                  </a:tcPr>
                </a:tc>
              </a:tr>
              <a:tr h="187221">
                <a:tc>
                  <a:txBody>
                    <a:bodyPr/>
                    <a:lstStyle/>
                    <a:p>
                      <a:pPr algn="ctr" fontAlgn="ctr"/>
                      <a:r>
                        <a:rPr lang="cs-CZ" sz="1000" b="1" i="0" u="none" strike="noStrike">
                          <a:solidFill>
                            <a:srgbClr val="000000"/>
                          </a:solidFill>
                          <a:latin typeface="Arial Rounded MT Bold"/>
                        </a:rPr>
                        <a:t>13.</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Rounded MT Bold"/>
                        </a:rPr>
                        <a:t>5.11.2016</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Rounded MT Bold"/>
                        </a:rPr>
                        <a:t>Chomutov - </a:t>
                      </a:r>
                      <a:r>
                        <a:rPr lang="cs-CZ" sz="1200" b="1" i="0" u="none" strike="noStrike" dirty="0" err="1">
                          <a:solidFill>
                            <a:srgbClr val="000000"/>
                          </a:solidFill>
                          <a:latin typeface="Arial Rounded MT Bold"/>
                        </a:rPr>
                        <a:t>Hostouň</a:t>
                      </a:r>
                      <a:endParaRPr lang="cs-CZ" sz="1200" b="1" i="0" u="none" strike="noStrike" dirty="0">
                        <a:solidFill>
                          <a:srgbClr val="000000"/>
                        </a:solidFill>
                        <a:latin typeface="Arial Rounded MT Bold"/>
                      </a:endParaRP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a:solidFill>
                            <a:srgbClr val="000000"/>
                          </a:solidFill>
                          <a:latin typeface="Arial Rounded MT Bold"/>
                        </a:rPr>
                        <a:t>0:2</a:t>
                      </a:r>
                    </a:p>
                  </a:txBody>
                  <a:tcPr marL="0" marR="0" marT="0" marB="0" anchor="ctr">
                    <a:lnL>
                      <a:noFill/>
                    </a:lnL>
                    <a:lnR>
                      <a:noFill/>
                    </a:lnR>
                    <a:lnT>
                      <a:noFill/>
                    </a:lnT>
                    <a:lnB>
                      <a:noFill/>
                    </a:lnB>
                    <a:solidFill>
                      <a:srgbClr val="99FF66"/>
                    </a:solidFill>
                  </a:tcPr>
                </a:tc>
              </a:tr>
              <a:tr h="187221">
                <a:tc>
                  <a:txBody>
                    <a:bodyPr/>
                    <a:lstStyle/>
                    <a:p>
                      <a:pPr algn="ctr" fontAlgn="ctr"/>
                      <a:r>
                        <a:rPr lang="cs-CZ" sz="1000" b="1" i="0" u="none" strike="noStrike" dirty="0">
                          <a:solidFill>
                            <a:srgbClr val="000000"/>
                          </a:solidFill>
                          <a:latin typeface="Arial Rounded MT Bold"/>
                        </a:rPr>
                        <a:t>14.</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Arial Rounded MT Bold"/>
                        </a:rPr>
                        <a:t>13.11.2016</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dirty="0" err="1">
                          <a:solidFill>
                            <a:srgbClr val="000000"/>
                          </a:solidFill>
                          <a:latin typeface="Arial Rounded MT Bold"/>
                        </a:rPr>
                        <a:t>Hostouň</a:t>
                      </a:r>
                      <a:r>
                        <a:rPr lang="cs-CZ" sz="1200" b="1" i="0" u="none" strike="noStrike" dirty="0">
                          <a:solidFill>
                            <a:srgbClr val="000000"/>
                          </a:solidFill>
                          <a:latin typeface="Arial Rounded MT Bold"/>
                        </a:rPr>
                        <a:t> - Souš</a:t>
                      </a:r>
                    </a:p>
                  </a:txBody>
                  <a:tcPr marL="0" marR="0" marT="0" marB="0" anchor="ctr">
                    <a:lnL>
                      <a:noFill/>
                    </a:lnL>
                    <a:lnR>
                      <a:noFill/>
                    </a:lnR>
                    <a:lnT>
                      <a:noFill/>
                    </a:lnT>
                    <a:lnB>
                      <a:noFill/>
                    </a:lnB>
                    <a:solidFill>
                      <a:srgbClr val="99FF66"/>
                    </a:solidFill>
                  </a:tcPr>
                </a:tc>
                <a:tc>
                  <a:txBody>
                    <a:bodyPr/>
                    <a:lstStyle/>
                    <a:p>
                      <a:pPr algn="ctr" fontAlgn="ctr"/>
                      <a:r>
                        <a:rPr lang="cs-CZ" sz="1200" b="1" i="0" u="none" strike="noStrike" dirty="0" smtClean="0">
                          <a:solidFill>
                            <a:srgbClr val="000000"/>
                          </a:solidFill>
                          <a:latin typeface="Arial Rounded MT Bold"/>
                        </a:rPr>
                        <a:t>2:1 PK</a:t>
                      </a:r>
                      <a:endParaRPr lang="cs-CZ" sz="1200" b="1" i="0" u="none" strike="noStrike" dirty="0">
                        <a:solidFill>
                          <a:srgbClr val="000000"/>
                        </a:solidFill>
                        <a:latin typeface="Arial Rounded MT Bold"/>
                      </a:endParaRPr>
                    </a:p>
                  </a:txBody>
                  <a:tcPr marL="0" marR="0" marT="0" marB="0" anchor="ctr">
                    <a:lnL>
                      <a:noFill/>
                    </a:lnL>
                    <a:lnR>
                      <a:noFill/>
                    </a:lnR>
                    <a:lnT>
                      <a:noFill/>
                    </a:lnT>
                    <a:lnB>
                      <a:noFill/>
                    </a:lnB>
                    <a:solidFill>
                      <a:srgbClr val="99FF66"/>
                    </a:solidFill>
                  </a:tcPr>
                </a:tc>
              </a:tr>
              <a:tr h="187221">
                <a:tc>
                  <a:txBody>
                    <a:bodyPr/>
                    <a:lstStyle/>
                    <a:p>
                      <a:pPr algn="ctr" fontAlgn="ctr"/>
                      <a:r>
                        <a:rPr lang="cs-CZ" sz="1000" b="1" i="0" u="none" strike="noStrike" dirty="0">
                          <a:solidFill>
                            <a:srgbClr val="000000"/>
                          </a:solidFill>
                          <a:latin typeface="Arial Rounded MT Bold"/>
                        </a:rPr>
                        <a:t>15.</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dirty="0">
                          <a:solidFill>
                            <a:srgbClr val="000000"/>
                          </a:solidFill>
                          <a:latin typeface="Arial Rounded MT Bold"/>
                        </a:rPr>
                        <a:t>19.11.2016</a:t>
                      </a: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dirty="0" err="1">
                          <a:solidFill>
                            <a:srgbClr val="000000"/>
                          </a:solidFill>
                          <a:latin typeface="Arial Rounded MT Bold"/>
                        </a:rPr>
                        <a:t>Štětí</a:t>
                      </a:r>
                      <a:r>
                        <a:rPr lang="cs-CZ" sz="1200" b="1" i="0" u="none" strike="noStrike" dirty="0">
                          <a:solidFill>
                            <a:srgbClr val="000000"/>
                          </a:solidFill>
                          <a:latin typeface="Arial Rounded MT Bold"/>
                        </a:rPr>
                        <a:t> - </a:t>
                      </a:r>
                      <a:r>
                        <a:rPr lang="cs-CZ" sz="1200" b="1" i="0" u="none" strike="noStrike" dirty="0" err="1">
                          <a:solidFill>
                            <a:srgbClr val="000000"/>
                          </a:solidFill>
                          <a:latin typeface="Arial Rounded MT Bold"/>
                        </a:rPr>
                        <a:t>Hostouň</a:t>
                      </a:r>
                      <a:endParaRPr lang="cs-CZ" sz="1200" b="1" i="0" u="none" strike="noStrike" dirty="0">
                        <a:solidFill>
                          <a:srgbClr val="000000"/>
                        </a:solidFill>
                        <a:latin typeface="Arial Rounded MT Bold"/>
                      </a:endParaRPr>
                    </a:p>
                  </a:txBody>
                  <a:tcPr marL="0" marR="0" marT="0" marB="0" anchor="ctr">
                    <a:lnL>
                      <a:noFill/>
                    </a:lnL>
                    <a:lnR>
                      <a:noFill/>
                    </a:lnR>
                    <a:lnT>
                      <a:noFill/>
                    </a:lnT>
                    <a:lnB>
                      <a:noFill/>
                    </a:lnB>
                    <a:solidFill>
                      <a:srgbClr val="FFFF66"/>
                    </a:solidFill>
                  </a:tcPr>
                </a:tc>
                <a:tc>
                  <a:txBody>
                    <a:bodyPr/>
                    <a:lstStyle/>
                    <a:p>
                      <a:pPr algn="ctr" fontAlgn="ctr"/>
                      <a:r>
                        <a:rPr lang="cs-CZ" sz="1200" b="1" i="0" u="none" strike="noStrike" dirty="0" smtClean="0">
                          <a:solidFill>
                            <a:srgbClr val="000000"/>
                          </a:solidFill>
                          <a:latin typeface="Arial Rounded MT Bold"/>
                        </a:rPr>
                        <a:t>X:X</a:t>
                      </a:r>
                      <a:endParaRPr lang="cs-CZ" sz="1200" b="1" i="0" u="none" strike="noStrike" dirty="0">
                        <a:solidFill>
                          <a:srgbClr val="000000"/>
                        </a:solidFill>
                        <a:latin typeface="Arial Rounded MT Bold"/>
                      </a:endParaRPr>
                    </a:p>
                  </a:txBody>
                  <a:tcPr marL="0" marR="0" marT="0" marB="0" anchor="ctr">
                    <a:lnL>
                      <a:noFill/>
                    </a:lnL>
                    <a:lnR>
                      <a:noFill/>
                    </a:lnR>
                    <a:lnT>
                      <a:noFill/>
                    </a:lnT>
                    <a:lnB>
                      <a:noFill/>
                    </a:lnB>
                    <a:solidFill>
                      <a:srgbClr val="FFFF66"/>
                    </a:solidFill>
                  </a:tcPr>
                </a:tc>
              </a:tr>
            </a:tbl>
          </a:graphicData>
        </a:graphic>
      </p:graphicFrame>
      <p:sp>
        <p:nvSpPr>
          <p:cNvPr id="11" name="TextovéPole 10"/>
          <p:cNvSpPr txBox="1"/>
          <p:nvPr/>
        </p:nvSpPr>
        <p:spPr>
          <a:xfrm>
            <a:off x="5472584" y="91108"/>
            <a:ext cx="4680496" cy="707886"/>
          </a:xfrm>
          <a:prstGeom prst="rect">
            <a:avLst/>
          </a:prstGeom>
          <a:blipFill>
            <a:blip r:embed="rId4" cstate="print"/>
            <a:stretch>
              <a:fillRect/>
            </a:stretch>
          </a:blipFill>
        </p:spPr>
        <p:txBody>
          <a:bodyPr wrap="square" rtlCol="0">
            <a:spAutoFit/>
          </a:bodyPr>
          <a:lstStyle/>
          <a:p>
            <a:pPr algn="ctr"/>
            <a:r>
              <a:rPr lang="cs-CZ" sz="2000" u="sng" dirty="0" smtClean="0">
                <a:solidFill>
                  <a:srgbClr val="000099"/>
                </a:solidFill>
                <a:effectLst>
                  <a:outerShdw blurRad="38100" dist="38100" dir="2700000" algn="tl">
                    <a:srgbClr val="000000">
                      <a:alpha val="43137"/>
                    </a:srgbClr>
                  </a:outerShdw>
                </a:effectLst>
                <a:latin typeface="Castellar" pitchFamily="18" charset="0"/>
              </a:rPr>
              <a:t>Přehled podzimních zápasů TJ Sokol </a:t>
            </a:r>
            <a:r>
              <a:rPr lang="cs-CZ" sz="2000" u="sng" dirty="0" err="1" smtClean="0">
                <a:solidFill>
                  <a:srgbClr val="000099"/>
                </a:solidFill>
                <a:effectLst>
                  <a:outerShdw blurRad="38100" dist="38100" dir="2700000" algn="tl">
                    <a:srgbClr val="000000">
                      <a:alpha val="43137"/>
                    </a:srgbClr>
                  </a:outerShdw>
                </a:effectLst>
                <a:latin typeface="Castellar" pitchFamily="18" charset="0"/>
              </a:rPr>
              <a:t>Hostouň</a:t>
            </a:r>
            <a:endParaRPr lang="cs-CZ" sz="2000" u="sng" dirty="0" smtClean="0">
              <a:solidFill>
                <a:srgbClr val="000099"/>
              </a:solidFill>
              <a:effectLst>
                <a:outerShdw blurRad="38100" dist="38100" dir="2700000" algn="tl">
                  <a:srgbClr val="000000">
                    <a:alpha val="43137"/>
                  </a:srgbClr>
                </a:outerShdw>
              </a:effectLst>
              <a:latin typeface="Castellar" pitchFamily="18" charset="0"/>
            </a:endParaRPr>
          </a:p>
        </p:txBody>
      </p:sp>
      <p:sp>
        <p:nvSpPr>
          <p:cNvPr id="12" name="TextovéPole 11"/>
          <p:cNvSpPr txBox="1"/>
          <p:nvPr/>
        </p:nvSpPr>
        <p:spPr>
          <a:xfrm>
            <a:off x="5544592" y="3979540"/>
            <a:ext cx="4608512" cy="2631490"/>
          </a:xfrm>
          <a:prstGeom prst="rect">
            <a:avLst/>
          </a:prstGeom>
          <a:blipFill>
            <a:blip r:embed="rId5" cstate="print"/>
            <a:stretch>
              <a:fillRect/>
            </a:stretch>
          </a:blipFill>
        </p:spPr>
        <p:txBody>
          <a:bodyPr wrap="square" rtlCol="0">
            <a:spAutoFit/>
          </a:bodyPr>
          <a:lstStyle/>
          <a:p>
            <a:pPr algn="just"/>
            <a:r>
              <a:rPr lang="cs-CZ" sz="1500" dirty="0" smtClean="0">
                <a:latin typeface="Book Antiqua" pitchFamily="18" charset="0"/>
              </a:rPr>
              <a:t>První 3 kola to byla senzace  a nováček atakoval čelní pozice.  Pak však přišel velký obrat a z 6 zápasů jen 1 bod za remízu s Novým Borem. V tabulce se </a:t>
            </a:r>
            <a:r>
              <a:rPr lang="cs-CZ" sz="1500" dirty="0" err="1" smtClean="0">
                <a:latin typeface="Book Antiqua" pitchFamily="18" charset="0"/>
              </a:rPr>
              <a:t>Hostouň</a:t>
            </a:r>
            <a:r>
              <a:rPr lang="cs-CZ" sz="1500" dirty="0" smtClean="0">
                <a:latin typeface="Book Antiqua" pitchFamily="18" charset="0"/>
              </a:rPr>
              <a:t> propadla hluboko dolů. Další radost přišla v domácím zápase v 10. kole v podobě těsného vítězství nad Meteorem.  Následovaly zase 2 porážky z nichž ta druhá doma s Neratovicemi hodně mrzela, protože v poločase </a:t>
            </a:r>
            <a:r>
              <a:rPr lang="cs-CZ" sz="1500" dirty="0" err="1" smtClean="0">
                <a:latin typeface="Book Antiqua" pitchFamily="18" charset="0"/>
              </a:rPr>
              <a:t>Hostouň</a:t>
            </a:r>
            <a:r>
              <a:rPr lang="cs-CZ" sz="1500" dirty="0" smtClean="0">
                <a:latin typeface="Book Antiqua" pitchFamily="18" charset="0"/>
              </a:rPr>
              <a:t> vedla 2:0.  Překvapivé bylo vítězství v Chomutově 2:0. Poslední zápas hrála </a:t>
            </a:r>
            <a:r>
              <a:rPr lang="cs-CZ" sz="1500" dirty="0" err="1" smtClean="0">
                <a:latin typeface="Book Antiqua" pitchFamily="18" charset="0"/>
              </a:rPr>
              <a:t>Hostouň</a:t>
            </a:r>
            <a:r>
              <a:rPr lang="cs-CZ" sz="1500" dirty="0" smtClean="0">
                <a:latin typeface="Book Antiqua" pitchFamily="18" charset="0"/>
              </a:rPr>
              <a:t> doma a na penalty porazila dobře hrající Souš.  </a:t>
            </a:r>
          </a:p>
        </p:txBody>
      </p:sp>
      <p:graphicFrame>
        <p:nvGraphicFramePr>
          <p:cNvPr id="21" name="Tabulka 20"/>
          <p:cNvGraphicFramePr>
            <a:graphicFrameLocks noGrp="1"/>
          </p:cNvGraphicFramePr>
          <p:nvPr/>
        </p:nvGraphicFramePr>
        <p:xfrm>
          <a:off x="143992" y="91108"/>
          <a:ext cx="4320480" cy="1877695"/>
        </p:xfrm>
        <a:graphic>
          <a:graphicData uri="http://schemas.openxmlformats.org/drawingml/2006/table">
            <a:tbl>
              <a:tblPr/>
              <a:tblGrid>
                <a:gridCol w="773315"/>
                <a:gridCol w="2269513"/>
                <a:gridCol w="1277652"/>
              </a:tblGrid>
              <a:tr h="257175">
                <a:tc gridSpan="3">
                  <a:txBody>
                    <a:bodyPr/>
                    <a:lstStyle/>
                    <a:p>
                      <a:pPr algn="ctr" fontAlgn="ctr"/>
                      <a:r>
                        <a:rPr lang="cs-CZ" sz="1400" b="1" i="0" u="none" strike="noStrike" dirty="0">
                          <a:solidFill>
                            <a:srgbClr val="000000"/>
                          </a:solidFill>
                          <a:latin typeface="Comic Sans MS"/>
                        </a:rPr>
                        <a:t>Podzimní střelci mužstva starších žáků</a:t>
                      </a:r>
                    </a:p>
                  </a:txBody>
                  <a:tcPr marL="9525" marR="9525" marT="9525" marB="0" anchor="ctr">
                    <a:lnL>
                      <a:noFill/>
                    </a:lnL>
                    <a:lnR>
                      <a:noFill/>
                    </a:lnR>
                    <a:lnT>
                      <a:noFill/>
                    </a:lnT>
                    <a:lnB>
                      <a:noFill/>
                    </a:lnB>
                    <a:solidFill>
                      <a:srgbClr val="FFFF66"/>
                    </a:solidFill>
                  </a:tcPr>
                </a:tc>
                <a:tc hMerge="1">
                  <a:txBody>
                    <a:bodyPr/>
                    <a:lstStyle/>
                    <a:p>
                      <a:endParaRPr lang="cs-CZ"/>
                    </a:p>
                  </a:txBody>
                  <a:tcPr/>
                </a:tc>
                <a:tc hMerge="1">
                  <a:txBody>
                    <a:bodyPr/>
                    <a:lstStyle/>
                    <a:p>
                      <a:endParaRPr lang="cs-CZ"/>
                    </a:p>
                  </a:txBody>
                  <a:tcPr/>
                </a:tc>
              </a:tr>
              <a:tr h="202565">
                <a:tc>
                  <a:txBody>
                    <a:bodyPr/>
                    <a:lstStyle/>
                    <a:p>
                      <a:pPr algn="ctr" fontAlgn="t"/>
                      <a:r>
                        <a:rPr lang="cs-CZ" sz="1200" b="1" i="0" u="none" strike="noStrike" dirty="0">
                          <a:solidFill>
                            <a:srgbClr val="000000"/>
                          </a:solidFill>
                          <a:latin typeface="Comic Sans MS"/>
                        </a:rPr>
                        <a:t>1.</a:t>
                      </a:r>
                    </a:p>
                  </a:txBody>
                  <a:tcPr marL="9525" marR="9525" marT="9525" marB="0">
                    <a:lnL>
                      <a:noFill/>
                    </a:lnL>
                    <a:lnR>
                      <a:noFill/>
                    </a:lnR>
                    <a:lnT>
                      <a:noFill/>
                    </a:lnT>
                    <a:lnB>
                      <a:noFill/>
                    </a:lnB>
                    <a:solidFill>
                      <a:srgbClr val="99FF66"/>
                    </a:solidFill>
                  </a:tcPr>
                </a:tc>
                <a:tc>
                  <a:txBody>
                    <a:bodyPr/>
                    <a:lstStyle/>
                    <a:p>
                      <a:pPr algn="ctr" fontAlgn="t"/>
                      <a:r>
                        <a:rPr lang="cs-CZ" sz="1200" b="1" i="0" u="none" strike="noStrike" dirty="0">
                          <a:solidFill>
                            <a:srgbClr val="000000"/>
                          </a:solidFill>
                          <a:latin typeface="Comic Sans MS"/>
                        </a:rPr>
                        <a:t>Oldřich </a:t>
                      </a:r>
                      <a:r>
                        <a:rPr lang="cs-CZ" sz="1200" b="1" i="0" u="none" strike="noStrike" dirty="0" err="1">
                          <a:solidFill>
                            <a:srgbClr val="000000"/>
                          </a:solidFill>
                          <a:latin typeface="Comic Sans MS"/>
                        </a:rPr>
                        <a:t>Malecha</a:t>
                      </a:r>
                      <a:endParaRPr lang="cs-CZ" sz="1200" b="1" i="0" u="none" strike="noStrike" dirty="0">
                        <a:solidFill>
                          <a:srgbClr val="000000"/>
                        </a:solidFill>
                        <a:latin typeface="Comic Sans MS"/>
                      </a:endParaRPr>
                    </a:p>
                  </a:txBody>
                  <a:tcPr marL="9525" marR="9525" marT="9525" marB="0">
                    <a:lnL>
                      <a:noFill/>
                    </a:lnL>
                    <a:lnR>
                      <a:noFill/>
                    </a:lnR>
                    <a:lnT>
                      <a:noFill/>
                    </a:lnT>
                    <a:lnB>
                      <a:noFill/>
                    </a:lnB>
                    <a:solidFill>
                      <a:srgbClr val="99FF66"/>
                    </a:solidFill>
                  </a:tcPr>
                </a:tc>
                <a:tc>
                  <a:txBody>
                    <a:bodyPr/>
                    <a:lstStyle/>
                    <a:p>
                      <a:pPr algn="ctr" fontAlgn="t"/>
                      <a:r>
                        <a:rPr lang="cs-CZ" sz="1200" b="1" i="0" u="none" strike="noStrike">
                          <a:solidFill>
                            <a:srgbClr val="000000"/>
                          </a:solidFill>
                          <a:latin typeface="Comic Sans MS"/>
                        </a:rPr>
                        <a:t>13</a:t>
                      </a:r>
                    </a:p>
                  </a:txBody>
                  <a:tcPr marL="9525" marR="9525" marT="9525" marB="0">
                    <a:lnL>
                      <a:noFill/>
                    </a:lnL>
                    <a:lnR>
                      <a:noFill/>
                    </a:lnR>
                    <a:lnT>
                      <a:noFill/>
                    </a:lnT>
                    <a:lnB>
                      <a:noFill/>
                    </a:lnB>
                    <a:solidFill>
                      <a:srgbClr val="99FF66"/>
                    </a:solidFill>
                  </a:tcPr>
                </a:tc>
              </a:tr>
              <a:tr h="202565">
                <a:tc>
                  <a:txBody>
                    <a:bodyPr/>
                    <a:lstStyle/>
                    <a:p>
                      <a:pPr algn="ctr" fontAlgn="t"/>
                      <a:r>
                        <a:rPr lang="cs-CZ" sz="1200" b="1" i="0" u="none" strike="noStrike">
                          <a:solidFill>
                            <a:srgbClr val="000000"/>
                          </a:solidFill>
                          <a:latin typeface="Comic Sans MS"/>
                        </a:rPr>
                        <a:t>2.</a:t>
                      </a:r>
                    </a:p>
                  </a:txBody>
                  <a:tcPr marL="9525" marR="9525" marT="9525" marB="0">
                    <a:lnL>
                      <a:noFill/>
                    </a:lnL>
                    <a:lnR>
                      <a:noFill/>
                    </a:lnR>
                    <a:lnT>
                      <a:noFill/>
                    </a:lnT>
                    <a:lnB>
                      <a:noFill/>
                    </a:lnB>
                    <a:solidFill>
                      <a:srgbClr val="66FFFF"/>
                    </a:solidFill>
                  </a:tcPr>
                </a:tc>
                <a:tc>
                  <a:txBody>
                    <a:bodyPr/>
                    <a:lstStyle/>
                    <a:p>
                      <a:pPr algn="ctr" fontAlgn="t"/>
                      <a:r>
                        <a:rPr lang="cs-CZ" sz="1200" b="1" i="0" u="none" strike="noStrike" dirty="0">
                          <a:solidFill>
                            <a:srgbClr val="000000"/>
                          </a:solidFill>
                          <a:latin typeface="Comic Sans MS"/>
                        </a:rPr>
                        <a:t>Ladislav Ladič</a:t>
                      </a:r>
                    </a:p>
                  </a:txBody>
                  <a:tcPr marL="9525" marR="9525" marT="9525" marB="0">
                    <a:lnL>
                      <a:noFill/>
                    </a:lnL>
                    <a:lnR>
                      <a:noFill/>
                    </a:lnR>
                    <a:lnT>
                      <a:noFill/>
                    </a:lnT>
                    <a:lnB>
                      <a:noFill/>
                    </a:lnB>
                    <a:solidFill>
                      <a:srgbClr val="66FFFF"/>
                    </a:solidFill>
                  </a:tcPr>
                </a:tc>
                <a:tc>
                  <a:txBody>
                    <a:bodyPr/>
                    <a:lstStyle/>
                    <a:p>
                      <a:pPr algn="ctr" fontAlgn="t"/>
                      <a:r>
                        <a:rPr lang="cs-CZ" sz="1200" b="1" i="0" u="none" strike="noStrike">
                          <a:solidFill>
                            <a:srgbClr val="000000"/>
                          </a:solidFill>
                          <a:latin typeface="Comic Sans MS"/>
                        </a:rPr>
                        <a:t>8</a:t>
                      </a:r>
                    </a:p>
                  </a:txBody>
                  <a:tcPr marL="9525" marR="9525" marT="9525" marB="0">
                    <a:lnL>
                      <a:noFill/>
                    </a:lnL>
                    <a:lnR>
                      <a:noFill/>
                    </a:lnR>
                    <a:lnT>
                      <a:noFill/>
                    </a:lnT>
                    <a:lnB>
                      <a:noFill/>
                    </a:lnB>
                    <a:solidFill>
                      <a:srgbClr val="66FFFF"/>
                    </a:solidFill>
                  </a:tcPr>
                </a:tc>
              </a:tr>
              <a:tr h="202565">
                <a:tc>
                  <a:txBody>
                    <a:bodyPr/>
                    <a:lstStyle/>
                    <a:p>
                      <a:pPr algn="ctr" fontAlgn="t"/>
                      <a:r>
                        <a:rPr lang="cs-CZ" sz="1200" b="1" i="0" u="none" strike="noStrike">
                          <a:solidFill>
                            <a:srgbClr val="000000"/>
                          </a:solidFill>
                          <a:latin typeface="Comic Sans MS"/>
                        </a:rPr>
                        <a:t>3.</a:t>
                      </a:r>
                    </a:p>
                  </a:txBody>
                  <a:tcPr marL="9525" marR="9525" marT="9525" marB="0">
                    <a:lnL>
                      <a:noFill/>
                    </a:lnL>
                    <a:lnR>
                      <a:noFill/>
                    </a:lnR>
                    <a:lnT>
                      <a:noFill/>
                    </a:lnT>
                    <a:lnB>
                      <a:noFill/>
                    </a:lnB>
                    <a:solidFill>
                      <a:srgbClr val="99FF66"/>
                    </a:solidFill>
                  </a:tcPr>
                </a:tc>
                <a:tc>
                  <a:txBody>
                    <a:bodyPr/>
                    <a:lstStyle/>
                    <a:p>
                      <a:pPr algn="ctr" fontAlgn="t"/>
                      <a:r>
                        <a:rPr lang="cs-CZ" sz="1200" b="1" i="0" u="none" strike="noStrike" dirty="0">
                          <a:solidFill>
                            <a:srgbClr val="000000"/>
                          </a:solidFill>
                          <a:latin typeface="Comic Sans MS"/>
                        </a:rPr>
                        <a:t>Tomáš </a:t>
                      </a:r>
                      <a:r>
                        <a:rPr lang="cs-CZ" sz="1200" b="1" i="0" u="none" strike="noStrike" dirty="0" err="1">
                          <a:solidFill>
                            <a:srgbClr val="000000"/>
                          </a:solidFill>
                          <a:latin typeface="Comic Sans MS"/>
                        </a:rPr>
                        <a:t>Dopater</a:t>
                      </a:r>
                      <a:endParaRPr lang="cs-CZ" sz="1200" b="1" i="0" u="none" strike="noStrike" dirty="0">
                        <a:solidFill>
                          <a:srgbClr val="000000"/>
                        </a:solidFill>
                        <a:latin typeface="Comic Sans MS"/>
                      </a:endParaRPr>
                    </a:p>
                  </a:txBody>
                  <a:tcPr marL="9525" marR="9525" marT="9525" marB="0">
                    <a:lnL>
                      <a:noFill/>
                    </a:lnL>
                    <a:lnR>
                      <a:noFill/>
                    </a:lnR>
                    <a:lnT>
                      <a:noFill/>
                    </a:lnT>
                    <a:lnB>
                      <a:noFill/>
                    </a:lnB>
                    <a:solidFill>
                      <a:srgbClr val="99FF66"/>
                    </a:solidFill>
                  </a:tcPr>
                </a:tc>
                <a:tc>
                  <a:txBody>
                    <a:bodyPr/>
                    <a:lstStyle/>
                    <a:p>
                      <a:pPr algn="ctr" fontAlgn="t"/>
                      <a:r>
                        <a:rPr lang="cs-CZ" sz="1200" b="1" i="0" u="none" strike="noStrike" dirty="0">
                          <a:solidFill>
                            <a:srgbClr val="000000"/>
                          </a:solidFill>
                          <a:latin typeface="Comic Sans MS"/>
                        </a:rPr>
                        <a:t>5</a:t>
                      </a:r>
                    </a:p>
                  </a:txBody>
                  <a:tcPr marL="9525" marR="9525" marT="9525" marB="0">
                    <a:lnL>
                      <a:noFill/>
                    </a:lnL>
                    <a:lnR>
                      <a:noFill/>
                    </a:lnR>
                    <a:lnT>
                      <a:noFill/>
                    </a:lnT>
                    <a:lnB>
                      <a:noFill/>
                    </a:lnB>
                    <a:solidFill>
                      <a:srgbClr val="99FF66"/>
                    </a:solidFill>
                  </a:tcPr>
                </a:tc>
              </a:tr>
              <a:tr h="202565">
                <a:tc>
                  <a:txBody>
                    <a:bodyPr/>
                    <a:lstStyle/>
                    <a:p>
                      <a:pPr algn="ctr" fontAlgn="t"/>
                      <a:r>
                        <a:rPr lang="cs-CZ" sz="1200" b="1" i="0" u="none" strike="noStrike">
                          <a:solidFill>
                            <a:srgbClr val="000000"/>
                          </a:solidFill>
                          <a:latin typeface="Comic Sans MS"/>
                        </a:rPr>
                        <a:t>4.</a:t>
                      </a:r>
                    </a:p>
                  </a:txBody>
                  <a:tcPr marL="9525" marR="9525" marT="9525" marB="0">
                    <a:lnL>
                      <a:noFill/>
                    </a:lnL>
                    <a:lnR>
                      <a:noFill/>
                    </a:lnR>
                    <a:lnT>
                      <a:noFill/>
                    </a:lnT>
                    <a:lnB>
                      <a:noFill/>
                    </a:lnB>
                    <a:solidFill>
                      <a:srgbClr val="66FFFF"/>
                    </a:solidFill>
                  </a:tcPr>
                </a:tc>
                <a:tc>
                  <a:txBody>
                    <a:bodyPr/>
                    <a:lstStyle/>
                    <a:p>
                      <a:pPr algn="ctr" fontAlgn="t"/>
                      <a:r>
                        <a:rPr lang="cs-CZ" sz="1200" b="1" i="0" u="none" strike="noStrike" dirty="0">
                          <a:solidFill>
                            <a:srgbClr val="000000"/>
                          </a:solidFill>
                          <a:latin typeface="Comic Sans MS"/>
                        </a:rPr>
                        <a:t>Adam Špaček</a:t>
                      </a:r>
                    </a:p>
                  </a:txBody>
                  <a:tcPr marL="9525" marR="9525" marT="9525" marB="0">
                    <a:lnL>
                      <a:noFill/>
                    </a:lnL>
                    <a:lnR>
                      <a:noFill/>
                    </a:lnR>
                    <a:lnT>
                      <a:noFill/>
                    </a:lnT>
                    <a:lnB>
                      <a:noFill/>
                    </a:lnB>
                    <a:solidFill>
                      <a:srgbClr val="66FFFF"/>
                    </a:solidFill>
                  </a:tcPr>
                </a:tc>
                <a:tc>
                  <a:txBody>
                    <a:bodyPr/>
                    <a:lstStyle/>
                    <a:p>
                      <a:pPr algn="ctr" fontAlgn="t"/>
                      <a:r>
                        <a:rPr lang="cs-CZ" sz="1200" b="1" i="0" u="none" strike="noStrike" dirty="0">
                          <a:solidFill>
                            <a:srgbClr val="000000"/>
                          </a:solidFill>
                          <a:latin typeface="Comic Sans MS"/>
                        </a:rPr>
                        <a:t>3</a:t>
                      </a:r>
                    </a:p>
                  </a:txBody>
                  <a:tcPr marL="9525" marR="9525" marT="9525" marB="0">
                    <a:lnL>
                      <a:noFill/>
                    </a:lnL>
                    <a:lnR>
                      <a:noFill/>
                    </a:lnR>
                    <a:lnT>
                      <a:noFill/>
                    </a:lnT>
                    <a:lnB>
                      <a:noFill/>
                    </a:lnB>
                    <a:solidFill>
                      <a:srgbClr val="66FFFF"/>
                    </a:solidFill>
                  </a:tcPr>
                </a:tc>
              </a:tr>
              <a:tr h="202565">
                <a:tc>
                  <a:txBody>
                    <a:bodyPr/>
                    <a:lstStyle/>
                    <a:p>
                      <a:pPr algn="ctr" fontAlgn="t"/>
                      <a:r>
                        <a:rPr lang="cs-CZ" sz="1200" b="1" i="0" u="none" strike="noStrike">
                          <a:solidFill>
                            <a:srgbClr val="000000"/>
                          </a:solidFill>
                          <a:latin typeface="Comic Sans MS"/>
                        </a:rPr>
                        <a:t>5.</a:t>
                      </a:r>
                    </a:p>
                  </a:txBody>
                  <a:tcPr marL="9525" marR="9525" marT="9525" marB="0">
                    <a:lnL>
                      <a:noFill/>
                    </a:lnL>
                    <a:lnR>
                      <a:noFill/>
                    </a:lnR>
                    <a:lnT>
                      <a:noFill/>
                    </a:lnT>
                    <a:lnB>
                      <a:noFill/>
                    </a:lnB>
                    <a:solidFill>
                      <a:srgbClr val="99FF66"/>
                    </a:solidFill>
                  </a:tcPr>
                </a:tc>
                <a:tc>
                  <a:txBody>
                    <a:bodyPr/>
                    <a:lstStyle/>
                    <a:p>
                      <a:pPr algn="ctr" fontAlgn="t"/>
                      <a:r>
                        <a:rPr lang="cs-CZ" sz="1200" b="1" i="0" u="none" strike="noStrike" dirty="0">
                          <a:solidFill>
                            <a:srgbClr val="000000"/>
                          </a:solidFill>
                          <a:latin typeface="Comic Sans MS"/>
                        </a:rPr>
                        <a:t>Michal </a:t>
                      </a:r>
                      <a:r>
                        <a:rPr lang="cs-CZ" sz="1200" b="1" i="0" u="none" strike="noStrike" dirty="0" err="1">
                          <a:solidFill>
                            <a:srgbClr val="000000"/>
                          </a:solidFill>
                          <a:latin typeface="Comic Sans MS"/>
                        </a:rPr>
                        <a:t>Bartko</a:t>
                      </a:r>
                      <a:endParaRPr lang="cs-CZ" sz="1200" b="1" i="0" u="none" strike="noStrike" dirty="0">
                        <a:solidFill>
                          <a:srgbClr val="000000"/>
                        </a:solidFill>
                        <a:latin typeface="Comic Sans MS"/>
                      </a:endParaRPr>
                    </a:p>
                  </a:txBody>
                  <a:tcPr marL="9525" marR="9525" marT="9525" marB="0">
                    <a:lnL>
                      <a:noFill/>
                    </a:lnL>
                    <a:lnR>
                      <a:noFill/>
                    </a:lnR>
                    <a:lnT>
                      <a:noFill/>
                    </a:lnT>
                    <a:lnB>
                      <a:noFill/>
                    </a:lnB>
                    <a:solidFill>
                      <a:srgbClr val="99FF66"/>
                    </a:solidFill>
                  </a:tcPr>
                </a:tc>
                <a:tc>
                  <a:txBody>
                    <a:bodyPr/>
                    <a:lstStyle/>
                    <a:p>
                      <a:pPr algn="ctr" fontAlgn="t"/>
                      <a:r>
                        <a:rPr lang="cs-CZ" sz="1200" b="1" i="0" u="none" strike="noStrike" dirty="0">
                          <a:solidFill>
                            <a:srgbClr val="000000"/>
                          </a:solidFill>
                          <a:latin typeface="Comic Sans MS"/>
                        </a:rPr>
                        <a:t>2</a:t>
                      </a:r>
                    </a:p>
                  </a:txBody>
                  <a:tcPr marL="9525" marR="9525" marT="9525" marB="0">
                    <a:lnL>
                      <a:noFill/>
                    </a:lnL>
                    <a:lnR>
                      <a:noFill/>
                    </a:lnR>
                    <a:lnT>
                      <a:noFill/>
                    </a:lnT>
                    <a:lnB>
                      <a:noFill/>
                    </a:lnB>
                    <a:solidFill>
                      <a:srgbClr val="99FF66"/>
                    </a:solidFill>
                  </a:tcPr>
                </a:tc>
              </a:tr>
              <a:tr h="202565">
                <a:tc>
                  <a:txBody>
                    <a:bodyPr/>
                    <a:lstStyle/>
                    <a:p>
                      <a:pPr algn="ctr" fontAlgn="t"/>
                      <a:r>
                        <a:rPr lang="cs-CZ" sz="1200" b="1" i="0" u="none" strike="noStrike">
                          <a:solidFill>
                            <a:srgbClr val="000000"/>
                          </a:solidFill>
                          <a:latin typeface="Comic Sans MS"/>
                        </a:rPr>
                        <a:t>6.</a:t>
                      </a:r>
                    </a:p>
                  </a:txBody>
                  <a:tcPr marL="9525" marR="9525" marT="9525" marB="0">
                    <a:lnL>
                      <a:noFill/>
                    </a:lnL>
                    <a:lnR>
                      <a:noFill/>
                    </a:lnR>
                    <a:lnT>
                      <a:noFill/>
                    </a:lnT>
                    <a:lnB>
                      <a:noFill/>
                    </a:lnB>
                    <a:solidFill>
                      <a:srgbClr val="66FFFF"/>
                    </a:solidFill>
                  </a:tcPr>
                </a:tc>
                <a:tc>
                  <a:txBody>
                    <a:bodyPr/>
                    <a:lstStyle/>
                    <a:p>
                      <a:pPr algn="ctr" fontAlgn="t"/>
                      <a:r>
                        <a:rPr lang="cs-CZ" sz="1200" b="1" i="0" u="none" strike="noStrike" dirty="0">
                          <a:solidFill>
                            <a:srgbClr val="000000"/>
                          </a:solidFill>
                          <a:latin typeface="Comic Sans MS"/>
                        </a:rPr>
                        <a:t>Ladislav </a:t>
                      </a:r>
                      <a:r>
                        <a:rPr lang="cs-CZ" sz="1200" b="1" i="0" u="none" strike="noStrike" dirty="0" err="1">
                          <a:solidFill>
                            <a:srgbClr val="000000"/>
                          </a:solidFill>
                          <a:latin typeface="Comic Sans MS"/>
                        </a:rPr>
                        <a:t>Kuča</a:t>
                      </a:r>
                      <a:endParaRPr lang="cs-CZ" sz="1200" b="1" i="0" u="none" strike="noStrike" dirty="0">
                        <a:solidFill>
                          <a:srgbClr val="000000"/>
                        </a:solidFill>
                        <a:latin typeface="Comic Sans MS"/>
                      </a:endParaRPr>
                    </a:p>
                  </a:txBody>
                  <a:tcPr marL="9525" marR="9525" marT="9525" marB="0">
                    <a:lnL>
                      <a:noFill/>
                    </a:lnL>
                    <a:lnR>
                      <a:noFill/>
                    </a:lnR>
                    <a:lnT>
                      <a:noFill/>
                    </a:lnT>
                    <a:lnB>
                      <a:noFill/>
                    </a:lnB>
                    <a:solidFill>
                      <a:srgbClr val="66FFFF"/>
                    </a:solidFill>
                  </a:tcPr>
                </a:tc>
                <a:tc>
                  <a:txBody>
                    <a:bodyPr/>
                    <a:lstStyle/>
                    <a:p>
                      <a:pPr algn="ctr" fontAlgn="t"/>
                      <a:r>
                        <a:rPr lang="cs-CZ" sz="1200" b="1" i="0" u="none" strike="noStrike" dirty="0">
                          <a:solidFill>
                            <a:srgbClr val="000000"/>
                          </a:solidFill>
                          <a:latin typeface="Comic Sans MS"/>
                        </a:rPr>
                        <a:t>1</a:t>
                      </a:r>
                    </a:p>
                  </a:txBody>
                  <a:tcPr marL="9525" marR="9525" marT="9525" marB="0">
                    <a:lnL>
                      <a:noFill/>
                    </a:lnL>
                    <a:lnR>
                      <a:noFill/>
                    </a:lnR>
                    <a:lnT>
                      <a:noFill/>
                    </a:lnT>
                    <a:lnB>
                      <a:noFill/>
                    </a:lnB>
                    <a:solidFill>
                      <a:srgbClr val="66FFFF"/>
                    </a:solidFill>
                  </a:tcPr>
                </a:tc>
              </a:tr>
              <a:tr h="202565">
                <a:tc>
                  <a:txBody>
                    <a:bodyPr/>
                    <a:lstStyle/>
                    <a:p>
                      <a:pPr algn="ctr" fontAlgn="t"/>
                      <a:r>
                        <a:rPr lang="cs-CZ" sz="1200" b="1" i="0" u="none" strike="noStrike">
                          <a:solidFill>
                            <a:srgbClr val="000000"/>
                          </a:solidFill>
                          <a:latin typeface="Comic Sans MS"/>
                        </a:rPr>
                        <a:t>7.</a:t>
                      </a:r>
                    </a:p>
                  </a:txBody>
                  <a:tcPr marL="9525" marR="9525" marT="9525" marB="0">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omic Sans MS"/>
                        </a:rPr>
                        <a:t>Martin Hrdlička</a:t>
                      </a:r>
                    </a:p>
                  </a:txBody>
                  <a:tcPr marL="9525" marR="9525" marT="9525" marB="0">
                    <a:lnL>
                      <a:noFill/>
                    </a:lnL>
                    <a:lnR>
                      <a:noFill/>
                    </a:lnR>
                    <a:lnT>
                      <a:noFill/>
                    </a:lnT>
                    <a:lnB>
                      <a:noFill/>
                    </a:lnB>
                    <a:solidFill>
                      <a:srgbClr val="FFFF00"/>
                    </a:solidFill>
                  </a:tcPr>
                </a:tc>
                <a:tc>
                  <a:txBody>
                    <a:bodyPr/>
                    <a:lstStyle/>
                    <a:p>
                      <a:pPr algn="ctr" fontAlgn="t"/>
                      <a:r>
                        <a:rPr lang="cs-CZ" sz="1200" b="1" i="0" u="none" strike="noStrike" dirty="0">
                          <a:solidFill>
                            <a:srgbClr val="000000"/>
                          </a:solidFill>
                          <a:latin typeface="Comic Sans MS"/>
                        </a:rPr>
                        <a:t>1</a:t>
                      </a:r>
                    </a:p>
                  </a:txBody>
                  <a:tcPr marL="9525" marR="9525" marT="9525" marB="0">
                    <a:lnL>
                      <a:noFill/>
                    </a:lnL>
                    <a:lnR>
                      <a:noFill/>
                    </a:lnR>
                    <a:lnT>
                      <a:noFill/>
                    </a:lnT>
                    <a:lnB>
                      <a:noFill/>
                    </a:lnB>
                    <a:solidFill>
                      <a:srgbClr val="FFFF00"/>
                    </a:solidFill>
                  </a:tcPr>
                </a:tc>
              </a:tr>
              <a:tr h="202565">
                <a:tc>
                  <a:txBody>
                    <a:bodyPr/>
                    <a:lstStyle/>
                    <a:p>
                      <a:pPr algn="ctr" fontAlgn="t"/>
                      <a:r>
                        <a:rPr lang="cs-CZ" sz="1200" b="1" i="0" u="none" strike="noStrike">
                          <a:solidFill>
                            <a:srgbClr val="000000"/>
                          </a:solidFill>
                          <a:latin typeface="Comic Sans MS"/>
                        </a:rPr>
                        <a:t>8.</a:t>
                      </a:r>
                    </a:p>
                  </a:txBody>
                  <a:tcPr marL="9525" marR="9525" marT="9525" marB="0">
                    <a:lnL>
                      <a:noFill/>
                    </a:lnL>
                    <a:lnR>
                      <a:noFill/>
                    </a:lnR>
                    <a:lnT>
                      <a:noFill/>
                    </a:lnT>
                    <a:lnB>
                      <a:noFill/>
                    </a:lnB>
                    <a:solidFill>
                      <a:srgbClr val="66FFFF"/>
                    </a:solidFill>
                  </a:tcPr>
                </a:tc>
                <a:tc>
                  <a:txBody>
                    <a:bodyPr/>
                    <a:lstStyle/>
                    <a:p>
                      <a:pPr algn="ctr" fontAlgn="t"/>
                      <a:r>
                        <a:rPr lang="cs-CZ" sz="1200" b="1" i="0" u="none" strike="noStrike" dirty="0">
                          <a:solidFill>
                            <a:srgbClr val="000000"/>
                          </a:solidFill>
                          <a:latin typeface="Comic Sans MS"/>
                        </a:rPr>
                        <a:t>Jakub </a:t>
                      </a:r>
                      <a:r>
                        <a:rPr lang="cs-CZ" sz="1200" b="1" i="0" u="none" strike="noStrike" dirty="0" err="1">
                          <a:solidFill>
                            <a:srgbClr val="000000"/>
                          </a:solidFill>
                          <a:latin typeface="Comic Sans MS"/>
                        </a:rPr>
                        <a:t>Daniluk</a:t>
                      </a:r>
                      <a:endParaRPr lang="cs-CZ" sz="1200" b="1" i="0" u="none" strike="noStrike" dirty="0">
                        <a:solidFill>
                          <a:srgbClr val="000000"/>
                        </a:solidFill>
                        <a:latin typeface="Comic Sans MS"/>
                      </a:endParaRPr>
                    </a:p>
                  </a:txBody>
                  <a:tcPr marL="9525" marR="9525" marT="9525" marB="0">
                    <a:lnL>
                      <a:noFill/>
                    </a:lnL>
                    <a:lnR>
                      <a:noFill/>
                    </a:lnR>
                    <a:lnT>
                      <a:noFill/>
                    </a:lnT>
                    <a:lnB>
                      <a:noFill/>
                    </a:lnB>
                    <a:solidFill>
                      <a:srgbClr val="66FFFF"/>
                    </a:solidFill>
                  </a:tcPr>
                </a:tc>
                <a:tc>
                  <a:txBody>
                    <a:bodyPr/>
                    <a:lstStyle/>
                    <a:p>
                      <a:pPr algn="ctr" fontAlgn="t"/>
                      <a:r>
                        <a:rPr lang="cs-CZ" sz="1200" b="1" i="0" u="none" strike="noStrike" dirty="0">
                          <a:solidFill>
                            <a:srgbClr val="000000"/>
                          </a:solidFill>
                          <a:latin typeface="Comic Sans MS"/>
                        </a:rPr>
                        <a:t>1</a:t>
                      </a:r>
                    </a:p>
                  </a:txBody>
                  <a:tcPr marL="9525" marR="9525" marT="9525" marB="0">
                    <a:lnL>
                      <a:noFill/>
                    </a:lnL>
                    <a:lnR>
                      <a:noFill/>
                    </a:lnR>
                    <a:lnT>
                      <a:noFill/>
                    </a:lnT>
                    <a:lnB>
                      <a:noFill/>
                    </a:lnB>
                    <a:solidFill>
                      <a:srgbClr val="66FFFF"/>
                    </a:solidFill>
                  </a:tcPr>
                </a:tc>
              </a:tr>
            </a:tbl>
          </a:graphicData>
        </a:graphic>
      </p:graphicFrame>
      <p:graphicFrame>
        <p:nvGraphicFramePr>
          <p:cNvPr id="22" name="Tabulka 21"/>
          <p:cNvGraphicFramePr>
            <a:graphicFrameLocks noGrp="1"/>
          </p:cNvGraphicFramePr>
          <p:nvPr/>
        </p:nvGraphicFramePr>
        <p:xfrm>
          <a:off x="143992" y="3547493"/>
          <a:ext cx="4320480" cy="2146935"/>
        </p:xfrm>
        <a:graphic>
          <a:graphicData uri="http://schemas.openxmlformats.org/drawingml/2006/table">
            <a:tbl>
              <a:tblPr/>
              <a:tblGrid>
                <a:gridCol w="584327"/>
                <a:gridCol w="2390430"/>
                <a:gridCol w="1345723"/>
              </a:tblGrid>
              <a:tr h="187414">
                <a:tc gridSpan="3">
                  <a:txBody>
                    <a:bodyPr/>
                    <a:lstStyle/>
                    <a:p>
                      <a:pPr algn="ctr" fontAlgn="ctr"/>
                      <a:r>
                        <a:rPr lang="cs-CZ" sz="1400" b="1" i="0" u="none" strike="noStrike" dirty="0">
                          <a:solidFill>
                            <a:srgbClr val="000000"/>
                          </a:solidFill>
                          <a:latin typeface="Comic Sans MS"/>
                        </a:rPr>
                        <a:t>Podzimní střelci mužstva mladších žáků</a:t>
                      </a:r>
                    </a:p>
                  </a:txBody>
                  <a:tcPr marL="9525" marR="9525" marT="9525" marB="0" anchor="ctr">
                    <a:lnL>
                      <a:noFill/>
                    </a:lnL>
                    <a:lnR>
                      <a:noFill/>
                    </a:lnR>
                    <a:lnT>
                      <a:noFill/>
                    </a:lnT>
                    <a:lnB>
                      <a:noFill/>
                    </a:lnB>
                    <a:solidFill>
                      <a:srgbClr val="66FF66"/>
                    </a:solidFill>
                  </a:tcPr>
                </a:tc>
                <a:tc hMerge="1">
                  <a:txBody>
                    <a:bodyPr/>
                    <a:lstStyle/>
                    <a:p>
                      <a:endParaRPr lang="cs-CZ"/>
                    </a:p>
                  </a:txBody>
                  <a:tcPr/>
                </a:tc>
                <a:tc hMerge="1">
                  <a:txBody>
                    <a:bodyPr/>
                    <a:lstStyle/>
                    <a:p>
                      <a:endParaRPr lang="cs-CZ"/>
                    </a:p>
                  </a:txBody>
                  <a:tcPr/>
                </a:tc>
              </a:tr>
              <a:tr h="147617">
                <a:tc>
                  <a:txBody>
                    <a:bodyPr/>
                    <a:lstStyle/>
                    <a:p>
                      <a:pPr algn="ctr" fontAlgn="t"/>
                      <a:r>
                        <a:rPr lang="cs-CZ" sz="1200" b="1" i="0" u="none" strike="noStrike" dirty="0">
                          <a:solidFill>
                            <a:srgbClr val="000000"/>
                          </a:solidFill>
                          <a:latin typeface="Comic Sans MS"/>
                        </a:rPr>
                        <a:t>1.</a:t>
                      </a:r>
                    </a:p>
                  </a:txBody>
                  <a:tcPr marL="9525" marR="9525" marT="9525" marB="0">
                    <a:lnL>
                      <a:noFill/>
                    </a:lnL>
                    <a:lnR>
                      <a:noFill/>
                    </a:lnR>
                    <a:lnT>
                      <a:noFill/>
                    </a:lnT>
                    <a:lnB>
                      <a:noFill/>
                    </a:lnB>
                    <a:solidFill>
                      <a:srgbClr val="FFFFCC"/>
                    </a:solidFill>
                  </a:tcPr>
                </a:tc>
                <a:tc>
                  <a:txBody>
                    <a:bodyPr/>
                    <a:lstStyle/>
                    <a:p>
                      <a:pPr algn="ctr" fontAlgn="t"/>
                      <a:r>
                        <a:rPr lang="cs-CZ" sz="1200" b="1" i="0" u="none" strike="noStrike">
                          <a:solidFill>
                            <a:srgbClr val="000000"/>
                          </a:solidFill>
                          <a:latin typeface="Comic Sans MS"/>
                        </a:rPr>
                        <a:t>Lukáš Mizer</a:t>
                      </a:r>
                    </a:p>
                  </a:txBody>
                  <a:tcPr marL="9525" marR="9525" marT="9525" marB="0">
                    <a:lnL>
                      <a:noFill/>
                    </a:lnL>
                    <a:lnR>
                      <a:noFill/>
                    </a:lnR>
                    <a:lnT>
                      <a:noFill/>
                    </a:lnT>
                    <a:lnB>
                      <a:noFill/>
                    </a:lnB>
                    <a:solidFill>
                      <a:srgbClr val="FFFFCC"/>
                    </a:solidFill>
                  </a:tcPr>
                </a:tc>
                <a:tc>
                  <a:txBody>
                    <a:bodyPr/>
                    <a:lstStyle/>
                    <a:p>
                      <a:pPr algn="ctr" fontAlgn="t"/>
                      <a:r>
                        <a:rPr lang="cs-CZ" sz="1200" b="1" i="0" u="none" strike="noStrike">
                          <a:solidFill>
                            <a:srgbClr val="000000"/>
                          </a:solidFill>
                          <a:latin typeface="Comic Sans MS"/>
                        </a:rPr>
                        <a:t>6</a:t>
                      </a:r>
                    </a:p>
                  </a:txBody>
                  <a:tcPr marL="9525" marR="9525" marT="9525" marB="0">
                    <a:lnL>
                      <a:noFill/>
                    </a:lnL>
                    <a:lnR>
                      <a:noFill/>
                    </a:lnR>
                    <a:lnT>
                      <a:noFill/>
                    </a:lnT>
                    <a:lnB>
                      <a:noFill/>
                    </a:lnB>
                    <a:solidFill>
                      <a:srgbClr val="FFFFCC"/>
                    </a:solidFill>
                  </a:tcPr>
                </a:tc>
              </a:tr>
              <a:tr h="147617">
                <a:tc>
                  <a:txBody>
                    <a:bodyPr/>
                    <a:lstStyle/>
                    <a:p>
                      <a:pPr algn="ctr" fontAlgn="t"/>
                      <a:r>
                        <a:rPr lang="cs-CZ" sz="1200" b="1" i="0" u="none" strike="noStrike" dirty="0">
                          <a:solidFill>
                            <a:srgbClr val="000000"/>
                          </a:solidFill>
                          <a:latin typeface="Comic Sans MS"/>
                        </a:rPr>
                        <a:t>2.</a:t>
                      </a:r>
                    </a:p>
                  </a:txBody>
                  <a:tcPr marL="9525" marR="9525" marT="9525" marB="0">
                    <a:lnL>
                      <a:noFill/>
                    </a:lnL>
                    <a:lnR>
                      <a:noFill/>
                    </a:lnR>
                    <a:lnT>
                      <a:noFill/>
                    </a:lnT>
                    <a:lnB>
                      <a:noFill/>
                    </a:lnB>
                    <a:solidFill>
                      <a:srgbClr val="CCFFFF"/>
                    </a:solidFill>
                  </a:tcPr>
                </a:tc>
                <a:tc>
                  <a:txBody>
                    <a:bodyPr/>
                    <a:lstStyle/>
                    <a:p>
                      <a:pPr algn="ctr" fontAlgn="t"/>
                      <a:r>
                        <a:rPr lang="cs-CZ" sz="1200" b="1" i="0" u="none" strike="noStrike" dirty="0">
                          <a:solidFill>
                            <a:srgbClr val="000000"/>
                          </a:solidFill>
                          <a:latin typeface="Comic Sans MS"/>
                        </a:rPr>
                        <a:t>Daniel </a:t>
                      </a:r>
                      <a:r>
                        <a:rPr lang="cs-CZ" sz="1200" b="1" i="0" u="none" strike="noStrike" dirty="0" err="1">
                          <a:solidFill>
                            <a:srgbClr val="000000"/>
                          </a:solidFill>
                          <a:latin typeface="Comic Sans MS"/>
                        </a:rPr>
                        <a:t>Ivanič</a:t>
                      </a:r>
                      <a:endParaRPr lang="cs-CZ" sz="1200" b="1" i="0" u="none" strike="noStrike" dirty="0">
                        <a:solidFill>
                          <a:srgbClr val="000000"/>
                        </a:solidFill>
                        <a:latin typeface="Comic Sans MS"/>
                      </a:endParaRPr>
                    </a:p>
                  </a:txBody>
                  <a:tcPr marL="9525" marR="9525" marT="9525" marB="0">
                    <a:lnL>
                      <a:noFill/>
                    </a:lnL>
                    <a:lnR>
                      <a:noFill/>
                    </a:lnR>
                    <a:lnT>
                      <a:noFill/>
                    </a:lnT>
                    <a:lnB>
                      <a:noFill/>
                    </a:lnB>
                    <a:solidFill>
                      <a:srgbClr val="CCFFFF"/>
                    </a:solidFill>
                  </a:tcPr>
                </a:tc>
                <a:tc>
                  <a:txBody>
                    <a:bodyPr/>
                    <a:lstStyle/>
                    <a:p>
                      <a:pPr algn="ctr" fontAlgn="t"/>
                      <a:r>
                        <a:rPr lang="cs-CZ" sz="1200" b="1" i="0" u="none" strike="noStrike">
                          <a:solidFill>
                            <a:srgbClr val="000000"/>
                          </a:solidFill>
                          <a:latin typeface="Comic Sans MS"/>
                        </a:rPr>
                        <a:t>5</a:t>
                      </a:r>
                    </a:p>
                  </a:txBody>
                  <a:tcPr marL="9525" marR="9525" marT="9525" marB="0">
                    <a:lnL>
                      <a:noFill/>
                    </a:lnL>
                    <a:lnR>
                      <a:noFill/>
                    </a:lnR>
                    <a:lnT>
                      <a:noFill/>
                    </a:lnT>
                    <a:lnB>
                      <a:noFill/>
                    </a:lnB>
                    <a:solidFill>
                      <a:srgbClr val="CCFFFF"/>
                    </a:solidFill>
                  </a:tcPr>
                </a:tc>
              </a:tr>
              <a:tr h="147617">
                <a:tc>
                  <a:txBody>
                    <a:bodyPr/>
                    <a:lstStyle/>
                    <a:p>
                      <a:pPr algn="ctr" fontAlgn="t"/>
                      <a:r>
                        <a:rPr lang="cs-CZ" sz="1200" b="1" i="0" u="none" strike="noStrike">
                          <a:solidFill>
                            <a:srgbClr val="000000"/>
                          </a:solidFill>
                          <a:latin typeface="Comic Sans MS"/>
                        </a:rPr>
                        <a:t>3.</a:t>
                      </a:r>
                    </a:p>
                  </a:txBody>
                  <a:tcPr marL="9525" marR="9525" marT="9525" marB="0">
                    <a:lnL>
                      <a:noFill/>
                    </a:lnL>
                    <a:lnR>
                      <a:noFill/>
                    </a:lnR>
                    <a:lnT>
                      <a:noFill/>
                    </a:lnT>
                    <a:lnB>
                      <a:noFill/>
                    </a:lnB>
                    <a:solidFill>
                      <a:srgbClr val="FFFFCC"/>
                    </a:solidFill>
                  </a:tcPr>
                </a:tc>
                <a:tc>
                  <a:txBody>
                    <a:bodyPr/>
                    <a:lstStyle/>
                    <a:p>
                      <a:pPr algn="ctr" fontAlgn="t"/>
                      <a:r>
                        <a:rPr lang="cs-CZ" sz="1200" b="1" i="0" u="none" strike="noStrike" dirty="0">
                          <a:solidFill>
                            <a:srgbClr val="000000"/>
                          </a:solidFill>
                          <a:latin typeface="Comic Sans MS"/>
                        </a:rPr>
                        <a:t>Pavel Prokopec</a:t>
                      </a:r>
                    </a:p>
                  </a:txBody>
                  <a:tcPr marL="9525" marR="9525" marT="9525" marB="0">
                    <a:lnL>
                      <a:noFill/>
                    </a:lnL>
                    <a:lnR>
                      <a:noFill/>
                    </a:lnR>
                    <a:lnT>
                      <a:noFill/>
                    </a:lnT>
                    <a:lnB>
                      <a:noFill/>
                    </a:lnB>
                    <a:solidFill>
                      <a:srgbClr val="FFFFCC"/>
                    </a:solidFill>
                  </a:tcPr>
                </a:tc>
                <a:tc>
                  <a:txBody>
                    <a:bodyPr/>
                    <a:lstStyle/>
                    <a:p>
                      <a:pPr algn="ctr" fontAlgn="t"/>
                      <a:r>
                        <a:rPr lang="cs-CZ" sz="1200" b="1" i="0" u="none" strike="noStrike">
                          <a:solidFill>
                            <a:srgbClr val="000000"/>
                          </a:solidFill>
                          <a:latin typeface="Comic Sans MS"/>
                        </a:rPr>
                        <a:t>5</a:t>
                      </a:r>
                    </a:p>
                  </a:txBody>
                  <a:tcPr marL="9525" marR="9525" marT="9525" marB="0">
                    <a:lnL>
                      <a:noFill/>
                    </a:lnL>
                    <a:lnR>
                      <a:noFill/>
                    </a:lnR>
                    <a:lnT>
                      <a:noFill/>
                    </a:lnT>
                    <a:lnB>
                      <a:noFill/>
                    </a:lnB>
                    <a:solidFill>
                      <a:srgbClr val="FFFFCC"/>
                    </a:solidFill>
                  </a:tcPr>
                </a:tc>
              </a:tr>
              <a:tr h="147617">
                <a:tc>
                  <a:txBody>
                    <a:bodyPr/>
                    <a:lstStyle/>
                    <a:p>
                      <a:pPr algn="ctr" fontAlgn="t"/>
                      <a:r>
                        <a:rPr lang="cs-CZ" sz="1200" b="1" i="0" u="none" strike="noStrike">
                          <a:solidFill>
                            <a:srgbClr val="000000"/>
                          </a:solidFill>
                          <a:latin typeface="Comic Sans MS"/>
                        </a:rPr>
                        <a:t>4.</a:t>
                      </a:r>
                    </a:p>
                  </a:txBody>
                  <a:tcPr marL="9525" marR="9525" marT="9525" marB="0">
                    <a:lnL>
                      <a:noFill/>
                    </a:lnL>
                    <a:lnR>
                      <a:noFill/>
                    </a:lnR>
                    <a:lnT>
                      <a:noFill/>
                    </a:lnT>
                    <a:lnB>
                      <a:noFill/>
                    </a:lnB>
                    <a:solidFill>
                      <a:srgbClr val="CCFFFF"/>
                    </a:solidFill>
                  </a:tcPr>
                </a:tc>
                <a:tc>
                  <a:txBody>
                    <a:bodyPr/>
                    <a:lstStyle/>
                    <a:p>
                      <a:pPr algn="ctr" fontAlgn="t"/>
                      <a:r>
                        <a:rPr lang="cs-CZ" sz="1200" b="1" i="0" u="none" strike="noStrike" dirty="0">
                          <a:solidFill>
                            <a:srgbClr val="000000"/>
                          </a:solidFill>
                          <a:latin typeface="Comic Sans MS"/>
                        </a:rPr>
                        <a:t>Tomáš Kabelka</a:t>
                      </a:r>
                    </a:p>
                  </a:txBody>
                  <a:tcPr marL="9525" marR="9525" marT="9525" marB="0">
                    <a:lnL>
                      <a:noFill/>
                    </a:lnL>
                    <a:lnR>
                      <a:noFill/>
                    </a:lnR>
                    <a:lnT>
                      <a:noFill/>
                    </a:lnT>
                    <a:lnB>
                      <a:noFill/>
                    </a:lnB>
                    <a:solidFill>
                      <a:srgbClr val="CCFFFF"/>
                    </a:solidFill>
                  </a:tcPr>
                </a:tc>
                <a:tc>
                  <a:txBody>
                    <a:bodyPr/>
                    <a:lstStyle/>
                    <a:p>
                      <a:pPr algn="ctr" fontAlgn="t"/>
                      <a:r>
                        <a:rPr lang="cs-CZ" sz="1200" b="1" i="0" u="none" strike="noStrike">
                          <a:solidFill>
                            <a:srgbClr val="000000"/>
                          </a:solidFill>
                          <a:latin typeface="Comic Sans MS"/>
                        </a:rPr>
                        <a:t>4</a:t>
                      </a:r>
                    </a:p>
                  </a:txBody>
                  <a:tcPr marL="9525" marR="9525" marT="9525" marB="0">
                    <a:lnL>
                      <a:noFill/>
                    </a:lnL>
                    <a:lnR>
                      <a:noFill/>
                    </a:lnR>
                    <a:lnT>
                      <a:noFill/>
                    </a:lnT>
                    <a:lnB>
                      <a:noFill/>
                    </a:lnB>
                    <a:solidFill>
                      <a:srgbClr val="CCFFFF"/>
                    </a:solidFill>
                  </a:tcPr>
                </a:tc>
              </a:tr>
              <a:tr h="147617">
                <a:tc>
                  <a:txBody>
                    <a:bodyPr/>
                    <a:lstStyle/>
                    <a:p>
                      <a:pPr algn="ctr" fontAlgn="t"/>
                      <a:r>
                        <a:rPr lang="cs-CZ" sz="1200" b="1" i="0" u="none" strike="noStrike">
                          <a:solidFill>
                            <a:srgbClr val="000000"/>
                          </a:solidFill>
                          <a:latin typeface="Comic Sans MS"/>
                        </a:rPr>
                        <a:t>5.</a:t>
                      </a:r>
                    </a:p>
                  </a:txBody>
                  <a:tcPr marL="9525" marR="9525" marT="9525" marB="0">
                    <a:lnL>
                      <a:noFill/>
                    </a:lnL>
                    <a:lnR>
                      <a:noFill/>
                    </a:lnR>
                    <a:lnT>
                      <a:noFill/>
                    </a:lnT>
                    <a:lnB>
                      <a:noFill/>
                    </a:lnB>
                    <a:solidFill>
                      <a:srgbClr val="FFFFCC"/>
                    </a:solidFill>
                  </a:tcPr>
                </a:tc>
                <a:tc>
                  <a:txBody>
                    <a:bodyPr/>
                    <a:lstStyle/>
                    <a:p>
                      <a:pPr algn="ctr" fontAlgn="t"/>
                      <a:r>
                        <a:rPr lang="cs-CZ" sz="1200" b="1" i="0" u="none" strike="noStrike" dirty="0">
                          <a:solidFill>
                            <a:srgbClr val="000000"/>
                          </a:solidFill>
                          <a:latin typeface="Comic Sans MS"/>
                        </a:rPr>
                        <a:t>Jakub Novák</a:t>
                      </a:r>
                    </a:p>
                  </a:txBody>
                  <a:tcPr marL="9525" marR="9525" marT="9525" marB="0">
                    <a:lnL>
                      <a:noFill/>
                    </a:lnL>
                    <a:lnR>
                      <a:noFill/>
                    </a:lnR>
                    <a:lnT>
                      <a:noFill/>
                    </a:lnT>
                    <a:lnB>
                      <a:noFill/>
                    </a:lnB>
                    <a:solidFill>
                      <a:srgbClr val="FFFFCC"/>
                    </a:solidFill>
                  </a:tcPr>
                </a:tc>
                <a:tc>
                  <a:txBody>
                    <a:bodyPr/>
                    <a:lstStyle/>
                    <a:p>
                      <a:pPr algn="ctr" fontAlgn="t"/>
                      <a:r>
                        <a:rPr lang="cs-CZ" sz="1200" b="1" i="0" u="none" strike="noStrike">
                          <a:solidFill>
                            <a:srgbClr val="000000"/>
                          </a:solidFill>
                          <a:latin typeface="Comic Sans MS"/>
                        </a:rPr>
                        <a:t>4</a:t>
                      </a:r>
                    </a:p>
                  </a:txBody>
                  <a:tcPr marL="9525" marR="9525" marT="9525" marB="0">
                    <a:lnL>
                      <a:noFill/>
                    </a:lnL>
                    <a:lnR>
                      <a:noFill/>
                    </a:lnR>
                    <a:lnT>
                      <a:noFill/>
                    </a:lnT>
                    <a:lnB>
                      <a:noFill/>
                    </a:lnB>
                    <a:solidFill>
                      <a:srgbClr val="FFFFCC"/>
                    </a:solidFill>
                  </a:tcPr>
                </a:tc>
              </a:tr>
              <a:tr h="147617">
                <a:tc>
                  <a:txBody>
                    <a:bodyPr/>
                    <a:lstStyle/>
                    <a:p>
                      <a:pPr algn="ctr" fontAlgn="t"/>
                      <a:r>
                        <a:rPr lang="cs-CZ" sz="1200" b="1" i="0" u="none" strike="noStrike">
                          <a:solidFill>
                            <a:srgbClr val="000000"/>
                          </a:solidFill>
                          <a:latin typeface="Comic Sans MS"/>
                        </a:rPr>
                        <a:t>6.</a:t>
                      </a:r>
                    </a:p>
                  </a:txBody>
                  <a:tcPr marL="9525" marR="9525" marT="9525" marB="0">
                    <a:lnL>
                      <a:noFill/>
                    </a:lnL>
                    <a:lnR>
                      <a:noFill/>
                    </a:lnR>
                    <a:lnT>
                      <a:noFill/>
                    </a:lnT>
                    <a:lnB>
                      <a:noFill/>
                    </a:lnB>
                    <a:solidFill>
                      <a:srgbClr val="CCFFFF"/>
                    </a:solidFill>
                  </a:tcPr>
                </a:tc>
                <a:tc>
                  <a:txBody>
                    <a:bodyPr/>
                    <a:lstStyle/>
                    <a:p>
                      <a:pPr algn="ctr" fontAlgn="t"/>
                      <a:r>
                        <a:rPr lang="cs-CZ" sz="1200" b="1" i="0" u="none" strike="noStrike" dirty="0">
                          <a:solidFill>
                            <a:srgbClr val="000000"/>
                          </a:solidFill>
                          <a:latin typeface="Comic Sans MS"/>
                        </a:rPr>
                        <a:t>Milan </a:t>
                      </a:r>
                      <a:r>
                        <a:rPr lang="cs-CZ" sz="1200" b="1" i="0" u="none" strike="noStrike" dirty="0" err="1">
                          <a:solidFill>
                            <a:srgbClr val="000000"/>
                          </a:solidFill>
                          <a:latin typeface="Comic Sans MS"/>
                        </a:rPr>
                        <a:t>Kačo</a:t>
                      </a:r>
                      <a:endParaRPr lang="cs-CZ" sz="1200" b="1" i="0" u="none" strike="noStrike" dirty="0">
                        <a:solidFill>
                          <a:srgbClr val="000000"/>
                        </a:solidFill>
                        <a:latin typeface="Comic Sans MS"/>
                      </a:endParaRPr>
                    </a:p>
                  </a:txBody>
                  <a:tcPr marL="9525" marR="9525" marT="9525" marB="0">
                    <a:lnL>
                      <a:noFill/>
                    </a:lnL>
                    <a:lnR>
                      <a:noFill/>
                    </a:lnR>
                    <a:lnT>
                      <a:noFill/>
                    </a:lnT>
                    <a:lnB>
                      <a:noFill/>
                    </a:lnB>
                    <a:solidFill>
                      <a:srgbClr val="CCFFFF"/>
                    </a:solidFill>
                  </a:tcPr>
                </a:tc>
                <a:tc>
                  <a:txBody>
                    <a:bodyPr/>
                    <a:lstStyle/>
                    <a:p>
                      <a:pPr algn="ctr" fontAlgn="t"/>
                      <a:r>
                        <a:rPr lang="cs-CZ" sz="1200" b="1" i="0" u="none" strike="noStrike" dirty="0">
                          <a:solidFill>
                            <a:srgbClr val="000000"/>
                          </a:solidFill>
                          <a:latin typeface="Comic Sans MS"/>
                        </a:rPr>
                        <a:t>4</a:t>
                      </a:r>
                    </a:p>
                  </a:txBody>
                  <a:tcPr marL="9525" marR="9525" marT="9525" marB="0">
                    <a:lnL>
                      <a:noFill/>
                    </a:lnL>
                    <a:lnR>
                      <a:noFill/>
                    </a:lnR>
                    <a:lnT>
                      <a:noFill/>
                    </a:lnT>
                    <a:lnB>
                      <a:noFill/>
                    </a:lnB>
                    <a:solidFill>
                      <a:srgbClr val="CCFFFF"/>
                    </a:solidFill>
                  </a:tcPr>
                </a:tc>
              </a:tr>
              <a:tr h="147617">
                <a:tc>
                  <a:txBody>
                    <a:bodyPr/>
                    <a:lstStyle/>
                    <a:p>
                      <a:pPr algn="ctr" fontAlgn="t"/>
                      <a:r>
                        <a:rPr lang="cs-CZ" sz="1200" b="1" i="0" u="none" strike="noStrike">
                          <a:solidFill>
                            <a:srgbClr val="000000"/>
                          </a:solidFill>
                          <a:latin typeface="Comic Sans MS"/>
                        </a:rPr>
                        <a:t>7.</a:t>
                      </a:r>
                    </a:p>
                  </a:txBody>
                  <a:tcPr marL="9525" marR="9525" marT="9525" marB="0">
                    <a:lnL>
                      <a:noFill/>
                    </a:lnL>
                    <a:lnR>
                      <a:noFill/>
                    </a:lnR>
                    <a:lnT>
                      <a:noFill/>
                    </a:lnT>
                    <a:lnB>
                      <a:noFill/>
                    </a:lnB>
                    <a:solidFill>
                      <a:srgbClr val="FFFFCC"/>
                    </a:solidFill>
                  </a:tcPr>
                </a:tc>
                <a:tc>
                  <a:txBody>
                    <a:bodyPr/>
                    <a:lstStyle/>
                    <a:p>
                      <a:pPr algn="ctr" fontAlgn="t"/>
                      <a:r>
                        <a:rPr lang="cs-CZ" sz="1200" b="1" i="0" u="none" strike="noStrike">
                          <a:solidFill>
                            <a:srgbClr val="000000"/>
                          </a:solidFill>
                          <a:latin typeface="Comic Sans MS"/>
                        </a:rPr>
                        <a:t>Daniel Hromý</a:t>
                      </a:r>
                    </a:p>
                  </a:txBody>
                  <a:tcPr marL="9525" marR="9525" marT="9525" marB="0">
                    <a:lnL>
                      <a:noFill/>
                    </a:lnL>
                    <a:lnR>
                      <a:noFill/>
                    </a:lnR>
                    <a:lnT>
                      <a:noFill/>
                    </a:lnT>
                    <a:lnB>
                      <a:noFill/>
                    </a:lnB>
                    <a:solidFill>
                      <a:srgbClr val="FFFFCC"/>
                    </a:solidFill>
                  </a:tcPr>
                </a:tc>
                <a:tc>
                  <a:txBody>
                    <a:bodyPr/>
                    <a:lstStyle/>
                    <a:p>
                      <a:pPr algn="ctr" fontAlgn="t"/>
                      <a:r>
                        <a:rPr lang="cs-CZ" sz="1200" b="1" i="0" u="none" strike="noStrike" dirty="0">
                          <a:solidFill>
                            <a:srgbClr val="000000"/>
                          </a:solidFill>
                          <a:latin typeface="Comic Sans MS"/>
                        </a:rPr>
                        <a:t>3</a:t>
                      </a:r>
                    </a:p>
                  </a:txBody>
                  <a:tcPr marL="9525" marR="9525" marT="9525" marB="0">
                    <a:lnL>
                      <a:noFill/>
                    </a:lnL>
                    <a:lnR>
                      <a:noFill/>
                    </a:lnR>
                    <a:lnT>
                      <a:noFill/>
                    </a:lnT>
                    <a:lnB>
                      <a:noFill/>
                    </a:lnB>
                    <a:solidFill>
                      <a:srgbClr val="FFFFCC"/>
                    </a:solidFill>
                  </a:tcPr>
                </a:tc>
              </a:tr>
              <a:tr h="140213">
                <a:tc>
                  <a:txBody>
                    <a:bodyPr/>
                    <a:lstStyle/>
                    <a:p>
                      <a:pPr algn="ctr" fontAlgn="t"/>
                      <a:r>
                        <a:rPr lang="cs-CZ" sz="1200" b="1" i="0" u="none" strike="noStrike">
                          <a:solidFill>
                            <a:srgbClr val="000000"/>
                          </a:solidFill>
                          <a:latin typeface="Comic Sans MS"/>
                        </a:rPr>
                        <a:t>8.</a:t>
                      </a:r>
                    </a:p>
                  </a:txBody>
                  <a:tcPr marL="9525" marR="9525" marT="9525" marB="0">
                    <a:lnL>
                      <a:noFill/>
                    </a:lnL>
                    <a:lnR>
                      <a:noFill/>
                    </a:lnR>
                    <a:lnT>
                      <a:noFill/>
                    </a:lnT>
                    <a:lnB>
                      <a:noFill/>
                    </a:lnB>
                    <a:solidFill>
                      <a:srgbClr val="CCFFFF"/>
                    </a:solidFill>
                  </a:tcPr>
                </a:tc>
                <a:tc>
                  <a:txBody>
                    <a:bodyPr/>
                    <a:lstStyle/>
                    <a:p>
                      <a:pPr algn="ctr" fontAlgn="t"/>
                      <a:r>
                        <a:rPr lang="cs-CZ" sz="1200" b="1" i="0" u="none" strike="noStrike">
                          <a:solidFill>
                            <a:srgbClr val="000000"/>
                          </a:solidFill>
                          <a:latin typeface="Comic Sans MS"/>
                        </a:rPr>
                        <a:t>Filip Kettner</a:t>
                      </a:r>
                    </a:p>
                  </a:txBody>
                  <a:tcPr marL="9525" marR="9525" marT="9525" marB="0">
                    <a:lnL>
                      <a:noFill/>
                    </a:lnL>
                    <a:lnR>
                      <a:noFill/>
                    </a:lnR>
                    <a:lnT>
                      <a:noFill/>
                    </a:lnT>
                    <a:lnB>
                      <a:noFill/>
                    </a:lnB>
                    <a:solidFill>
                      <a:srgbClr val="CCFFFF"/>
                    </a:solidFill>
                  </a:tcPr>
                </a:tc>
                <a:tc>
                  <a:txBody>
                    <a:bodyPr/>
                    <a:lstStyle/>
                    <a:p>
                      <a:pPr algn="ctr" fontAlgn="t"/>
                      <a:r>
                        <a:rPr lang="cs-CZ" sz="1200" b="1" i="0" u="none" strike="noStrike" dirty="0">
                          <a:solidFill>
                            <a:srgbClr val="000000"/>
                          </a:solidFill>
                          <a:latin typeface="Comic Sans MS"/>
                        </a:rPr>
                        <a:t>1</a:t>
                      </a:r>
                    </a:p>
                  </a:txBody>
                  <a:tcPr marL="9525" marR="9525" marT="9525" marB="0">
                    <a:lnL>
                      <a:noFill/>
                    </a:lnL>
                    <a:lnR>
                      <a:noFill/>
                    </a:lnR>
                    <a:lnT>
                      <a:noFill/>
                    </a:lnT>
                    <a:lnB>
                      <a:noFill/>
                    </a:lnB>
                    <a:solidFill>
                      <a:srgbClr val="CCFFFF"/>
                    </a:solidFill>
                  </a:tcPr>
                </a:tc>
              </a:tr>
              <a:tr h="147617">
                <a:tc>
                  <a:txBody>
                    <a:bodyPr/>
                    <a:lstStyle/>
                    <a:p>
                      <a:pPr algn="ctr" fontAlgn="t"/>
                      <a:r>
                        <a:rPr lang="cs-CZ" sz="1200" b="1" i="0" u="none" strike="noStrike">
                          <a:solidFill>
                            <a:srgbClr val="000000"/>
                          </a:solidFill>
                          <a:latin typeface="Comic Sans MS"/>
                        </a:rPr>
                        <a:t>9.</a:t>
                      </a:r>
                    </a:p>
                  </a:txBody>
                  <a:tcPr marL="9525" marR="9525" marT="9525" marB="0">
                    <a:lnL>
                      <a:noFill/>
                    </a:lnL>
                    <a:lnR>
                      <a:noFill/>
                    </a:lnR>
                    <a:lnT>
                      <a:noFill/>
                    </a:lnT>
                    <a:lnB>
                      <a:noFill/>
                    </a:lnB>
                    <a:solidFill>
                      <a:srgbClr val="FFFFCC"/>
                    </a:solidFill>
                  </a:tcPr>
                </a:tc>
                <a:tc>
                  <a:txBody>
                    <a:bodyPr/>
                    <a:lstStyle/>
                    <a:p>
                      <a:pPr algn="ctr" fontAlgn="t"/>
                      <a:r>
                        <a:rPr lang="cs-CZ" sz="1200" b="1" i="0" u="none" strike="noStrike">
                          <a:solidFill>
                            <a:srgbClr val="000000"/>
                          </a:solidFill>
                          <a:latin typeface="Comic Sans MS"/>
                        </a:rPr>
                        <a:t>Matěj Bohatec</a:t>
                      </a:r>
                    </a:p>
                  </a:txBody>
                  <a:tcPr marL="9525" marR="9525" marT="9525" marB="0">
                    <a:lnL>
                      <a:noFill/>
                    </a:lnL>
                    <a:lnR>
                      <a:noFill/>
                    </a:lnR>
                    <a:lnT>
                      <a:noFill/>
                    </a:lnT>
                    <a:lnB>
                      <a:noFill/>
                    </a:lnB>
                    <a:solidFill>
                      <a:srgbClr val="FFFFCC"/>
                    </a:solidFill>
                  </a:tcPr>
                </a:tc>
                <a:tc>
                  <a:txBody>
                    <a:bodyPr/>
                    <a:lstStyle/>
                    <a:p>
                      <a:pPr algn="ctr" fontAlgn="t"/>
                      <a:r>
                        <a:rPr lang="cs-CZ" sz="1200" b="1" i="0" u="none" strike="noStrike" dirty="0">
                          <a:solidFill>
                            <a:srgbClr val="000000"/>
                          </a:solidFill>
                          <a:latin typeface="Comic Sans MS"/>
                        </a:rPr>
                        <a:t>1</a:t>
                      </a:r>
                    </a:p>
                  </a:txBody>
                  <a:tcPr marL="9525" marR="9525" marT="9525" marB="0">
                    <a:lnL>
                      <a:noFill/>
                    </a:lnL>
                    <a:lnR>
                      <a:noFill/>
                    </a:lnR>
                    <a:lnT>
                      <a:noFill/>
                    </a:lnT>
                    <a:lnB>
                      <a:noFill/>
                    </a:lnB>
                    <a:solidFill>
                      <a:srgbClr val="FFFFCC"/>
                    </a:solidFill>
                  </a:tcPr>
                </a:tc>
              </a:tr>
              <a:tr h="147617">
                <a:tc>
                  <a:txBody>
                    <a:bodyPr/>
                    <a:lstStyle/>
                    <a:p>
                      <a:pPr algn="ctr" fontAlgn="t"/>
                      <a:r>
                        <a:rPr lang="cs-CZ" sz="1200" b="1" i="0" u="none" strike="noStrike">
                          <a:solidFill>
                            <a:srgbClr val="000000"/>
                          </a:solidFill>
                          <a:latin typeface="Comic Sans MS"/>
                        </a:rPr>
                        <a:t>10.</a:t>
                      </a:r>
                    </a:p>
                  </a:txBody>
                  <a:tcPr marL="9525" marR="9525" marT="9525" marB="0">
                    <a:lnL>
                      <a:noFill/>
                    </a:lnL>
                    <a:lnR>
                      <a:noFill/>
                    </a:lnR>
                    <a:lnT>
                      <a:noFill/>
                    </a:lnT>
                    <a:lnB>
                      <a:noFill/>
                    </a:lnB>
                    <a:solidFill>
                      <a:srgbClr val="CCFFFF"/>
                    </a:solidFill>
                  </a:tcPr>
                </a:tc>
                <a:tc>
                  <a:txBody>
                    <a:bodyPr/>
                    <a:lstStyle/>
                    <a:p>
                      <a:pPr algn="ctr" fontAlgn="t"/>
                      <a:r>
                        <a:rPr lang="cs-CZ" sz="1200" b="1" i="0" u="none" strike="noStrike">
                          <a:solidFill>
                            <a:srgbClr val="000000"/>
                          </a:solidFill>
                          <a:latin typeface="Comic Sans MS"/>
                        </a:rPr>
                        <a:t>Pavel Cizler</a:t>
                      </a:r>
                    </a:p>
                  </a:txBody>
                  <a:tcPr marL="9525" marR="9525" marT="9525" marB="0">
                    <a:lnL>
                      <a:noFill/>
                    </a:lnL>
                    <a:lnR>
                      <a:noFill/>
                    </a:lnR>
                    <a:lnT>
                      <a:noFill/>
                    </a:lnT>
                    <a:lnB>
                      <a:noFill/>
                    </a:lnB>
                    <a:solidFill>
                      <a:srgbClr val="CCFFFF"/>
                    </a:solidFill>
                  </a:tcPr>
                </a:tc>
                <a:tc>
                  <a:txBody>
                    <a:bodyPr/>
                    <a:lstStyle/>
                    <a:p>
                      <a:pPr algn="ctr" fontAlgn="t"/>
                      <a:r>
                        <a:rPr lang="cs-CZ" sz="1200" b="1" i="0" u="none" strike="noStrike" dirty="0">
                          <a:solidFill>
                            <a:srgbClr val="000000"/>
                          </a:solidFill>
                          <a:latin typeface="Comic Sans MS"/>
                        </a:rPr>
                        <a:t>1</a:t>
                      </a:r>
                    </a:p>
                  </a:txBody>
                  <a:tcPr marL="9525" marR="9525" marT="9525" marB="0">
                    <a:lnL>
                      <a:noFill/>
                    </a:lnL>
                    <a:lnR>
                      <a:noFill/>
                    </a:lnR>
                    <a:lnT>
                      <a:noFill/>
                    </a:lnT>
                    <a:lnB>
                      <a:noFill/>
                    </a:lnB>
                    <a:solidFill>
                      <a:srgbClr val="CCFFFF"/>
                    </a:solidFill>
                  </a:tcPr>
                </a:tc>
              </a:tr>
            </a:tbl>
          </a:graphicData>
        </a:graphic>
      </p:graphicFrame>
      <p:pic>
        <p:nvPicPr>
          <p:cNvPr id="23" name="Picture 76"/>
          <p:cNvPicPr>
            <a:picLocks noChangeAspect="1" noChangeArrowheads="1"/>
          </p:cNvPicPr>
          <p:nvPr/>
        </p:nvPicPr>
        <p:blipFill>
          <a:blip r:embed="rId6" cstate="print"/>
          <a:srcRect/>
          <a:stretch>
            <a:fillRect/>
          </a:stretch>
        </p:blipFill>
        <p:spPr bwMode="auto">
          <a:xfrm>
            <a:off x="1296120" y="2107332"/>
            <a:ext cx="965694" cy="1260000"/>
          </a:xfrm>
          <a:prstGeom prst="rect">
            <a:avLst/>
          </a:prstGeom>
          <a:noFill/>
          <a:ln w="9525">
            <a:noFill/>
            <a:miter lim="800000"/>
            <a:headEnd/>
            <a:tailEnd/>
          </a:ln>
        </p:spPr>
      </p:pic>
      <p:sp>
        <p:nvSpPr>
          <p:cNvPr id="24" name="TextovéPole 23"/>
          <p:cNvSpPr txBox="1"/>
          <p:nvPr/>
        </p:nvSpPr>
        <p:spPr>
          <a:xfrm>
            <a:off x="2592264" y="2323356"/>
            <a:ext cx="1584176" cy="523220"/>
          </a:xfrm>
          <a:prstGeom prst="rect">
            <a:avLst/>
          </a:prstGeom>
          <a:solidFill>
            <a:schemeClr val="bg2">
              <a:lumMod val="20000"/>
              <a:lumOff val="80000"/>
            </a:schemeClr>
          </a:solidFill>
        </p:spPr>
        <p:txBody>
          <a:bodyPr wrap="square" rtlCol="0">
            <a:spAutoFit/>
          </a:bodyPr>
          <a:lstStyle/>
          <a:p>
            <a:pPr algn="ctr"/>
            <a:r>
              <a:rPr lang="cs-CZ" sz="1400" u="sng" dirty="0" smtClean="0">
                <a:latin typeface="Bookman Old Style" pitchFamily="18" charset="0"/>
              </a:rPr>
              <a:t>Oldřich </a:t>
            </a:r>
            <a:r>
              <a:rPr lang="cs-CZ" sz="1400" u="sng" dirty="0" err="1" smtClean="0">
                <a:latin typeface="Bookman Old Style" pitchFamily="18" charset="0"/>
              </a:rPr>
              <a:t>Malecha</a:t>
            </a:r>
            <a:endParaRPr lang="cs-CZ" sz="1400" u="sng" dirty="0" smtClean="0">
              <a:latin typeface="Bookman Old Style" pitchFamily="18" charset="0"/>
            </a:endParaRPr>
          </a:p>
        </p:txBody>
      </p:sp>
      <p:sp>
        <p:nvSpPr>
          <p:cNvPr id="25" name="TextovéPole 24"/>
          <p:cNvSpPr txBox="1"/>
          <p:nvPr/>
        </p:nvSpPr>
        <p:spPr>
          <a:xfrm>
            <a:off x="2736280" y="6067772"/>
            <a:ext cx="1584176" cy="307777"/>
          </a:xfrm>
          <a:prstGeom prst="rect">
            <a:avLst/>
          </a:prstGeom>
          <a:solidFill>
            <a:schemeClr val="bg2">
              <a:lumMod val="20000"/>
              <a:lumOff val="80000"/>
            </a:schemeClr>
          </a:solidFill>
        </p:spPr>
        <p:txBody>
          <a:bodyPr wrap="square" rtlCol="0">
            <a:spAutoFit/>
          </a:bodyPr>
          <a:lstStyle/>
          <a:p>
            <a:pPr algn="ctr"/>
            <a:r>
              <a:rPr lang="cs-CZ" sz="1400" u="sng" dirty="0" smtClean="0">
                <a:latin typeface="Bookman Old Style" pitchFamily="18" charset="0"/>
              </a:rPr>
              <a:t>Lukáš Mizer</a:t>
            </a:r>
          </a:p>
        </p:txBody>
      </p:sp>
      <p:pic>
        <p:nvPicPr>
          <p:cNvPr id="26" name="Picture 77"/>
          <p:cNvPicPr>
            <a:picLocks noChangeAspect="1" noChangeArrowheads="1"/>
          </p:cNvPicPr>
          <p:nvPr/>
        </p:nvPicPr>
        <p:blipFill>
          <a:blip r:embed="rId7" cstate="print"/>
          <a:srcRect/>
          <a:stretch>
            <a:fillRect/>
          </a:stretch>
        </p:blipFill>
        <p:spPr bwMode="auto">
          <a:xfrm>
            <a:off x="1224112" y="5779740"/>
            <a:ext cx="9144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93953" y="6859588"/>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360018" y="3691509"/>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3483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p>
        </p:txBody>
      </p:sp>
      <p:sp>
        <p:nvSpPr>
          <p:cNvPr id="5150" name="Rectangle 30"/>
          <p:cNvSpPr>
            <a:spLocks noChangeArrowheads="1"/>
          </p:cNvSpPr>
          <p:nvPr/>
        </p:nvSpPr>
        <p:spPr bwMode="auto">
          <a:xfrm>
            <a:off x="-24" y="2283861"/>
            <a:ext cx="4896544"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343025" algn="l"/>
              </a:tabLst>
            </a:pPr>
            <a:r>
              <a:rPr kumimoji="0" lang="cs-CZ" sz="2000" b="0" i="0" u="sng" strike="noStrike" cap="none" normalizeH="0" baseline="0" dirty="0" smtClean="0">
                <a:ln>
                  <a:noFill/>
                </a:ln>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TJ </a:t>
            </a:r>
            <a:r>
              <a:rPr kumimoji="0" lang="cs-CZ" sz="2000" b="0" i="0" u="sng" strike="noStrike" cap="none" normalizeH="0" baseline="0" dirty="0" err="1" smtClean="0">
                <a:ln>
                  <a:noFill/>
                </a:ln>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Tatran</a:t>
            </a:r>
            <a:r>
              <a:rPr kumimoji="0" lang="cs-CZ" sz="2000" b="0" i="0" u="sng" strike="noStrike" cap="none" normalizeH="0" baseline="0" dirty="0" smtClean="0">
                <a:ln>
                  <a:noFill/>
                </a:ln>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 Rakovník – SK </a:t>
            </a:r>
            <a:r>
              <a:rPr kumimoji="0" lang="cs-CZ" sz="2000" b="0" i="0" u="sng" strike="noStrike" cap="none" normalizeH="0" baseline="0" dirty="0" err="1" smtClean="0">
                <a:ln>
                  <a:noFill/>
                </a:ln>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Štětí</a:t>
            </a:r>
            <a:endParaRPr kumimoji="0" lang="cs-CZ" sz="1000" b="0" i="0" u="none" strike="noStrike" cap="none" normalizeH="0" baseline="0" dirty="0" smtClean="0">
              <a:ln>
                <a:noFill/>
              </a:ln>
              <a:effectLst>
                <a:outerShdw blurRad="38100" dist="38100" dir="2700000" algn="tl">
                  <a:srgbClr val="000000">
                    <a:alpha val="43137"/>
                  </a:srgbClr>
                </a:outerShdw>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343025" algn="l"/>
              </a:tabLst>
            </a:pPr>
            <a:r>
              <a:rPr kumimoji="0" lang="cs-CZ" sz="2000" b="0" i="0" u="sng" strike="noStrike" cap="none" normalizeH="0" baseline="0" dirty="0" smtClean="0">
                <a:ln>
                  <a:noFill/>
                </a:ln>
                <a:effectLst>
                  <a:outerShdw blurRad="38100" dist="38100" dir="2700000" algn="tl">
                    <a:srgbClr val="000000">
                      <a:alpha val="43137"/>
                    </a:srgbClr>
                  </a:outerShdw>
                </a:effectLst>
                <a:latin typeface="Arial Black" pitchFamily="34" charset="0"/>
                <a:ea typeface="Calibri" pitchFamily="34" charset="0"/>
                <a:cs typeface="Times New Roman" pitchFamily="18" charset="0"/>
              </a:rPr>
              <a:t>5:3(5:0)    12.11.2016  14. kolo</a:t>
            </a:r>
            <a:endParaRPr kumimoji="0" lang="cs-CZ" sz="1000" b="0" i="0" u="none" strike="noStrike" cap="none" normalizeH="0" baseline="0" dirty="0" smtClean="0">
              <a:ln>
                <a:noFill/>
              </a:ln>
              <a:effectLst>
                <a:outerShdw blurRad="38100" dist="38100" dir="2700000" algn="tl">
                  <a:srgbClr val="000000">
                    <a:alpha val="43137"/>
                  </a:srgbClr>
                </a:outerShdw>
              </a:effectLst>
              <a:latin typeface="Arial Black" pitchFamily="34" charset="0"/>
              <a:cs typeface="Arial" pitchFamily="34" charset="0"/>
            </a:endParaRPr>
          </a:p>
          <a:p>
            <a:pPr algn="just"/>
            <a:r>
              <a:rPr lang="cs-CZ" sz="1100" b="0" dirty="0" smtClean="0">
                <a:latin typeface="Arial" pitchFamily="34" charset="0"/>
                <a:cs typeface="Arial" pitchFamily="34" charset="0"/>
              </a:rPr>
              <a:t>Obě mužstva jsou na tom v tabulce podobně a pro trochu klidnější zimu na své konto nějaké ty body ještě potřebují. Bodů jsme měli 15 a soupeř 13, takže každý zisk bodů ze zdejšího hřiště pro nás znamenal udržení si postavení v tabulce před Rakovníkem. První střelecké příležitosti tleskali prořídlé tribuny ve 4. Minutě, když proti hlavičce hráče domácích musel zasahovat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v brance. Ve velkém vápně Rakovníka jsme se na delší dobu usadili v 11. minutě, ale střelu, která by vystrašila domácího gólmana, jsme nevyprodukovali.  Domácí zaútočili, otevřela se jim levá strana obrana a proti střele k bližší tyči opět postavil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spolehlivým zákrokem. Hlasitý nesouhlas s rozhodnutím rozhodčího, který souboj tělo na tělo borce domácího týmu s </a:t>
            </a:r>
            <a:r>
              <a:rPr lang="cs-CZ" sz="1100" b="0" dirty="0" err="1" smtClean="0">
                <a:latin typeface="Arial" pitchFamily="34" charset="0"/>
                <a:cs typeface="Arial" pitchFamily="34" charset="0"/>
              </a:rPr>
              <a:t>Belákem</a:t>
            </a:r>
            <a:r>
              <a:rPr lang="cs-CZ" sz="1100" b="0" dirty="0" smtClean="0">
                <a:latin typeface="Arial" pitchFamily="34" charset="0"/>
                <a:cs typeface="Arial" pitchFamily="34" charset="0"/>
              </a:rPr>
              <a:t>, posoudil, jako nedovolený ze strany našeho, protože jinak sám na brankáře. Marně jsme o minutu později, tedy v minutě 18. křičeli „ofsajd“, praporek asistenta zůstal dole a Petr Kučera zajistil </a:t>
            </a:r>
            <a:r>
              <a:rPr lang="cs-CZ" sz="1100" b="0" dirty="0" err="1" smtClean="0">
                <a:latin typeface="Arial" pitchFamily="34" charset="0"/>
                <a:cs typeface="Arial" pitchFamily="34" charset="0"/>
              </a:rPr>
              <a:t>Tatranu</a:t>
            </a:r>
            <a:r>
              <a:rPr lang="cs-CZ" sz="1100" b="0" dirty="0" smtClean="0">
                <a:latin typeface="Arial" pitchFamily="34" charset="0"/>
                <a:cs typeface="Arial" pitchFamily="34" charset="0"/>
              </a:rPr>
              <a:t> vedení 1:0. Mělo to ale své pokračování.  Rozhodčího hlasitě kritizoval </a:t>
            </a:r>
            <a:r>
              <a:rPr lang="cs-CZ" sz="1100" b="0" dirty="0" err="1" smtClean="0">
                <a:latin typeface="Arial" pitchFamily="34" charset="0"/>
                <a:cs typeface="Arial" pitchFamily="34" charset="0"/>
              </a:rPr>
              <a:t>Böhm</a:t>
            </a:r>
            <a:r>
              <a:rPr lang="cs-CZ" sz="1100" b="0" dirty="0" smtClean="0">
                <a:latin typeface="Arial" pitchFamily="34" charset="0"/>
                <a:cs typeface="Arial" pitchFamily="34" charset="0"/>
              </a:rPr>
              <a:t>, žlutá karta mu uklidnění nestačili, ve svém hlasitém protestování pokračoval a 2. žlutá v ruce rozhodčího znamenala, že se mohl jít převléknout. Nezodpovědné chování, které velkou měrou promluvilo do osudu zápasu. Než jsme se ze ztráty jednoho hráče v poli vzpamatovali, tak za další 2. minuty po rychlé kombinační po pravé straně jsme vytahovali míč ze sítě už podruhé. Autorem gólu na 2:0 byl Filip Novák. Na chvilku jsme se vzchopili a zdálo se, že by šlo ještě něco s výsledkem udělat, i když nás bylo o jednoho méně. Ale byla to doopravdy jen moment. Okénka v naší</a:t>
            </a:r>
            <a:endParaRPr lang="cs-CZ" sz="1100" b="0" dirty="0">
              <a:latin typeface="Arial" pitchFamily="34" charset="0"/>
              <a:cs typeface="Arial" pitchFamily="34" charset="0"/>
            </a:endParaRPr>
          </a:p>
        </p:txBody>
      </p:sp>
      <p:sp>
        <p:nvSpPr>
          <p:cNvPr id="9" name="TextovéPole 8"/>
          <p:cNvSpPr txBox="1"/>
          <p:nvPr/>
        </p:nvSpPr>
        <p:spPr>
          <a:xfrm>
            <a:off x="71984" y="71944"/>
            <a:ext cx="4752528" cy="2031325"/>
          </a:xfrm>
          <a:prstGeom prst="rect">
            <a:avLst/>
          </a:prstGeom>
          <a:blipFill dpi="0" rotWithShape="1">
            <a:blip r:embed="rId4" cstate="print">
              <a:alphaModFix amt="52000"/>
            </a:blip>
            <a:srcRect/>
            <a:stretch>
              <a:fillRect/>
            </a:stretch>
          </a:blipFill>
          <a:ln w="73025">
            <a:solidFill>
              <a:schemeClr val="accent1">
                <a:lumMod val="50000"/>
              </a:schemeClr>
            </a:solidFill>
            <a:prstDash val="solid"/>
          </a:ln>
        </p:spPr>
        <p:txBody>
          <a:bodyPr wrap="square" rtlCol="0">
            <a:spAutoFit/>
          </a:bodyPr>
          <a:lstStyle/>
          <a:p>
            <a:pPr algn="ctr"/>
            <a:r>
              <a:rPr lang="cs-CZ" sz="2100" dirty="0" smtClean="0">
                <a:solidFill>
                  <a:srgbClr val="FF0000"/>
                </a:solidFill>
                <a:latin typeface="Bookman Old Style" pitchFamily="18" charset="0"/>
              </a:rPr>
              <a:t>V 1. poločase  jsme prohrávali 5:0 a chtěli jet domů.  Ve 2. jsme se zvedli hlavu a po dobrém výkonu korigovali na přijatelný výsledek,  i když to body nepřineslo.</a:t>
            </a:r>
          </a:p>
        </p:txBody>
      </p:sp>
      <p:graphicFrame>
        <p:nvGraphicFramePr>
          <p:cNvPr id="11" name="Tabulka 10"/>
          <p:cNvGraphicFramePr>
            <a:graphicFrameLocks noGrp="1"/>
          </p:cNvGraphicFramePr>
          <p:nvPr/>
        </p:nvGraphicFramePr>
        <p:xfrm>
          <a:off x="5544592" y="91109"/>
          <a:ext cx="4536505" cy="6772227"/>
        </p:xfrm>
        <a:graphic>
          <a:graphicData uri="http://schemas.openxmlformats.org/drawingml/2006/table">
            <a:tbl>
              <a:tblPr/>
              <a:tblGrid>
                <a:gridCol w="790390"/>
                <a:gridCol w="1103252"/>
                <a:gridCol w="1074435"/>
                <a:gridCol w="481643"/>
                <a:gridCol w="559859"/>
                <a:gridCol w="526926"/>
              </a:tblGrid>
              <a:tr h="493731">
                <a:tc gridSpan="6">
                  <a:txBody>
                    <a:bodyPr/>
                    <a:lstStyle/>
                    <a:p>
                      <a:pPr algn="ctr" rtl="0" fontAlgn="ctr"/>
                      <a:r>
                        <a:rPr lang="cs-CZ" sz="1600" b="1" i="0" u="none" strike="noStrike" dirty="0">
                          <a:solidFill>
                            <a:srgbClr val="FFFF00"/>
                          </a:solidFill>
                          <a:latin typeface="Calibri"/>
                        </a:rPr>
                        <a:t>Podzimní výsledky starších žáků v Ústeckém přeboru 2016/17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37967">
                <a:tc>
                  <a:txBody>
                    <a:bodyPr/>
                    <a:lstStyle/>
                    <a:p>
                      <a:pPr algn="ctr" rtl="0" fontAlgn="ctr"/>
                      <a:r>
                        <a:rPr lang="cs-CZ" sz="900" b="1" i="0" u="none" strike="noStrike" dirty="0">
                          <a:solidFill>
                            <a:srgbClr val="FFFF00"/>
                          </a:solidFill>
                          <a:latin typeface="Calibri"/>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rtl="0" fontAlgn="ctr"/>
                      <a:r>
                        <a:rPr lang="cs-CZ" sz="900" b="1" i="0" u="none" strike="noStrike" dirty="0">
                          <a:solidFill>
                            <a:srgbClr val="FFFF00"/>
                          </a:solidFill>
                          <a:latin typeface="Calibri"/>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rtl="0" fontAlgn="ctr"/>
                      <a:r>
                        <a:rPr lang="cs-CZ" sz="900" b="1" i="0" u="none" strike="noStrike" dirty="0">
                          <a:solidFill>
                            <a:srgbClr val="FFFF00"/>
                          </a:solidFill>
                          <a:latin typeface="Calibri"/>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rtl="0" fontAlgn="ctr"/>
                      <a:r>
                        <a:rPr lang="cs-CZ" sz="900" b="1" i="0" u="none" strike="noStrike" dirty="0">
                          <a:solidFill>
                            <a:srgbClr val="FFFF00"/>
                          </a:solidFill>
                          <a:latin typeface="Calibri"/>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rtl="0" fontAlgn="ctr"/>
                      <a:r>
                        <a:rPr lang="cs-CZ" sz="900" b="1" i="0" u="none" strike="noStrike" dirty="0">
                          <a:solidFill>
                            <a:srgbClr val="FFFF00"/>
                          </a:solidFill>
                          <a:latin typeface="Calibri"/>
                        </a:rPr>
                        <a:t>Starší žáci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c>
                  <a:txBody>
                    <a:bodyPr/>
                    <a:lstStyle/>
                    <a:p>
                      <a:pPr algn="ctr" rtl="0" fontAlgn="ctr"/>
                      <a:r>
                        <a:rPr lang="cs-CZ" sz="900" b="1" i="0" u="none" strike="noStrike" dirty="0">
                          <a:solidFill>
                            <a:srgbClr val="FFFF00"/>
                          </a:solidFill>
                          <a:latin typeface="Calibri"/>
                        </a:rPr>
                        <a:t>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FF"/>
                    </a:solidFill>
                  </a:tcPr>
                </a:tc>
              </a:tr>
              <a:tr h="371763">
                <a:tc>
                  <a:txBody>
                    <a:bodyPr/>
                    <a:lstStyle/>
                    <a:p>
                      <a:pPr algn="ctr" rtl="0" fontAlgn="ctr"/>
                      <a:r>
                        <a:rPr lang="cs-CZ" sz="1100" b="1" i="0" u="none" strike="noStrike" dirty="0">
                          <a:solidFill>
                            <a:srgbClr val="000000"/>
                          </a:solidFill>
                          <a:latin typeface="Arial"/>
                        </a:rPr>
                        <a:t>28.8.2016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SK Roudnice nad Labem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Calibri"/>
                        </a:rPr>
                        <a:t>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371763">
                <a:tc>
                  <a:txBody>
                    <a:bodyPr/>
                    <a:lstStyle/>
                    <a:p>
                      <a:pPr algn="ctr" rtl="0" fontAlgn="ctr"/>
                      <a:r>
                        <a:rPr lang="cs-CZ" sz="1100" b="1" i="0" u="none" strike="noStrike">
                          <a:solidFill>
                            <a:srgbClr val="000000"/>
                          </a:solidFill>
                          <a:latin typeface="Arial"/>
                        </a:rPr>
                        <a:t>31.8.2016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FK Ústí nad Labem 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Calibri"/>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371763">
                <a:tc>
                  <a:txBody>
                    <a:bodyPr/>
                    <a:lstStyle/>
                    <a:p>
                      <a:pPr algn="ctr" rtl="0" fontAlgn="ctr"/>
                      <a:r>
                        <a:rPr lang="cs-CZ" sz="1100" b="1" i="0" u="none" strike="noStrike">
                          <a:solidFill>
                            <a:srgbClr val="000000"/>
                          </a:solidFill>
                          <a:latin typeface="Arial"/>
                        </a:rPr>
                        <a:t>4.9.2016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FK Ústí nad Labem 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Calibri"/>
                        </a:rPr>
                        <a:t>12:1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71763">
                <a:tc>
                  <a:txBody>
                    <a:bodyPr/>
                    <a:lstStyle/>
                    <a:p>
                      <a:pPr algn="ctr" rtl="0" fontAlgn="ctr"/>
                      <a:r>
                        <a:rPr lang="cs-CZ" sz="1100" b="1" i="0" u="none" strike="noStrike">
                          <a:solidFill>
                            <a:srgbClr val="000000"/>
                          </a:solidFill>
                          <a:latin typeface="Arial"/>
                        </a:rPr>
                        <a:t>11.9.2016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Arial"/>
                        </a:rPr>
                        <a:t>TJ Hvězda </a:t>
                      </a:r>
                      <a:r>
                        <a:rPr lang="cs-CZ" sz="1100" b="1" i="0" u="none" strike="noStrike" dirty="0" err="1">
                          <a:solidFill>
                            <a:srgbClr val="000000"/>
                          </a:solidFill>
                          <a:latin typeface="Arial"/>
                        </a:rPr>
                        <a:t>Trnovany</a:t>
                      </a:r>
                      <a:r>
                        <a:rPr lang="cs-CZ" sz="1100" b="1" i="0" u="none" strike="noStrike" dirty="0">
                          <a:solidFill>
                            <a:srgbClr val="000000"/>
                          </a:solidFill>
                          <a:latin typeface="Arial"/>
                        </a:rPr>
                        <a:t>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Calibri"/>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371763">
                <a:tc>
                  <a:txBody>
                    <a:bodyPr/>
                    <a:lstStyle/>
                    <a:p>
                      <a:pPr algn="ctr" rtl="0" fontAlgn="ctr"/>
                      <a:r>
                        <a:rPr lang="cs-CZ" sz="1100" b="1" i="0" u="none" strike="noStrike">
                          <a:solidFill>
                            <a:srgbClr val="000000"/>
                          </a:solidFill>
                          <a:latin typeface="Arial"/>
                        </a:rPr>
                        <a:t>18.9.2016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Calibri"/>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71763">
                <a:tc>
                  <a:txBody>
                    <a:bodyPr/>
                    <a:lstStyle/>
                    <a:p>
                      <a:pPr algn="ctr" rtl="0" fontAlgn="ctr"/>
                      <a:r>
                        <a:rPr lang="cs-CZ" sz="1100" b="1" i="0" u="none" strike="noStrike">
                          <a:solidFill>
                            <a:srgbClr val="000000"/>
                          </a:solidFill>
                          <a:latin typeface="Arial"/>
                        </a:rPr>
                        <a:t>21.9.2016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Arial"/>
                        </a:rPr>
                        <a:t>TJ Hvězda </a:t>
                      </a:r>
                      <a:r>
                        <a:rPr lang="cs-CZ" sz="1100" b="1" i="0" u="none" strike="noStrike" dirty="0" err="1">
                          <a:solidFill>
                            <a:srgbClr val="000000"/>
                          </a:solidFill>
                          <a:latin typeface="Arial"/>
                        </a:rPr>
                        <a:t>Trnovany</a:t>
                      </a:r>
                      <a:r>
                        <a:rPr lang="cs-CZ" sz="1100" b="1" i="0" u="none" strike="noStrike" dirty="0">
                          <a:solidFill>
                            <a:srgbClr val="000000"/>
                          </a:solidFill>
                          <a:latin typeface="Arial"/>
                        </a:rPr>
                        <a:t>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Arial"/>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Calibri"/>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71763">
                <a:tc>
                  <a:txBody>
                    <a:bodyPr/>
                    <a:lstStyle/>
                    <a:p>
                      <a:pPr algn="ctr" rtl="0" fontAlgn="ctr"/>
                      <a:r>
                        <a:rPr lang="cs-CZ" sz="1100" b="1" i="0" u="none" strike="noStrike">
                          <a:solidFill>
                            <a:srgbClr val="000000"/>
                          </a:solidFill>
                          <a:latin typeface="Arial"/>
                        </a:rPr>
                        <a:t>25.9.2016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Arial"/>
                        </a:rPr>
                        <a:t>FK JUNIOR 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Arial"/>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Calibri"/>
                        </a:rPr>
                        <a:t>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371763">
                <a:tc>
                  <a:txBody>
                    <a:bodyPr/>
                    <a:lstStyle/>
                    <a:p>
                      <a:pPr algn="ctr" rtl="0" fontAlgn="ctr"/>
                      <a:r>
                        <a:rPr lang="cs-CZ" sz="1100" b="1" i="0" u="none" strike="noStrike">
                          <a:solidFill>
                            <a:srgbClr val="000000"/>
                          </a:solidFill>
                          <a:latin typeface="Arial"/>
                        </a:rPr>
                        <a:t>28.9.2016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Arial"/>
                        </a:rPr>
                        <a:t>SK Sokol </a:t>
                      </a:r>
                      <a:r>
                        <a:rPr lang="cs-CZ" sz="1100" b="1" i="0" u="none" strike="noStrike" dirty="0" err="1">
                          <a:solidFill>
                            <a:srgbClr val="000000"/>
                          </a:solidFill>
                          <a:latin typeface="Arial"/>
                        </a:rPr>
                        <a:t>Brozany</a:t>
                      </a:r>
                      <a:r>
                        <a:rPr lang="cs-CZ" sz="11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Arial"/>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Calibri"/>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337967">
                <a:tc>
                  <a:txBody>
                    <a:bodyPr/>
                    <a:lstStyle/>
                    <a:p>
                      <a:pPr algn="ctr" rtl="0" fontAlgn="ctr"/>
                      <a:r>
                        <a:rPr lang="cs-CZ" sz="1100" b="1" i="0" u="none" strike="noStrike">
                          <a:solidFill>
                            <a:srgbClr val="000000"/>
                          </a:solidFill>
                          <a:latin typeface="Arial"/>
                        </a:rPr>
                        <a:t>1.10.2016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Calibri"/>
                        </a:rPr>
                        <a:t>10:3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08864">
                <a:tc>
                  <a:txBody>
                    <a:bodyPr/>
                    <a:lstStyle/>
                    <a:p>
                      <a:pPr algn="ctr" rtl="0" fontAlgn="ctr"/>
                      <a:r>
                        <a:rPr lang="cs-CZ" sz="1100" b="1" i="0" u="none" strike="noStrike">
                          <a:solidFill>
                            <a:srgbClr val="000000"/>
                          </a:solidFill>
                          <a:latin typeface="Arial"/>
                        </a:rPr>
                        <a:t>9.10.2016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FK ČESKÝ LEV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Calibri"/>
                        </a:rPr>
                        <a:t>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371763">
                <a:tc>
                  <a:txBody>
                    <a:bodyPr/>
                    <a:lstStyle/>
                    <a:p>
                      <a:pPr algn="ctr" rtl="0" fontAlgn="ctr"/>
                      <a:r>
                        <a:rPr lang="cs-CZ" sz="1100" b="1" i="0" u="none" strike="noStrike">
                          <a:solidFill>
                            <a:srgbClr val="000000"/>
                          </a:solidFill>
                          <a:latin typeface="Arial"/>
                        </a:rPr>
                        <a:t>16.10.2016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FK Jiskra Velké Březno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Calibri"/>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08864">
                <a:tc>
                  <a:txBody>
                    <a:bodyPr/>
                    <a:lstStyle/>
                    <a:p>
                      <a:pPr algn="ctr" rtl="0" fontAlgn="ctr"/>
                      <a:r>
                        <a:rPr lang="cs-CZ" sz="1100" b="1" i="0" u="none" strike="noStrike">
                          <a:solidFill>
                            <a:srgbClr val="000000"/>
                          </a:solidFill>
                          <a:latin typeface="Arial"/>
                        </a:rPr>
                        <a:t>23.10.2016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FK Litoměřicko, z.s.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Calibri"/>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508864">
                <a:tc>
                  <a:txBody>
                    <a:bodyPr/>
                    <a:lstStyle/>
                    <a:p>
                      <a:pPr algn="ctr" rtl="0" fontAlgn="ctr"/>
                      <a:r>
                        <a:rPr lang="cs-CZ" sz="1100" b="1" i="0" u="none" strike="noStrike">
                          <a:solidFill>
                            <a:srgbClr val="000000"/>
                          </a:solidFill>
                          <a:latin typeface="Arial"/>
                        </a:rPr>
                        <a:t>29.10.2016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FK Litoměřicko, z.s.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dirty="0">
                          <a:solidFill>
                            <a:srgbClr val="000000"/>
                          </a:solidFill>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Arial"/>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100" b="1" i="0" u="none" strike="noStrike">
                          <a:solidFill>
                            <a:srgbClr val="000000"/>
                          </a:solidFill>
                          <a:latin typeface="Calibri"/>
                        </a:rPr>
                        <a:t>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r>
              <a:tr h="337967">
                <a:tc>
                  <a:txBody>
                    <a:bodyPr/>
                    <a:lstStyle/>
                    <a:p>
                      <a:pPr algn="ctr" rtl="0" fontAlgn="ctr"/>
                      <a:r>
                        <a:rPr lang="cs-CZ" sz="1100" b="1" i="0" u="none" strike="noStrike">
                          <a:solidFill>
                            <a:srgbClr val="000000"/>
                          </a:solidFill>
                          <a:latin typeface="Arial"/>
                        </a:rPr>
                        <a:t>6.11.2016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r>
                        <a:rPr lang="cs-CZ" sz="11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Arial"/>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Calibri"/>
                        </a:rPr>
                        <a:t>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88662">
                <a:tc>
                  <a:txBody>
                    <a:bodyPr/>
                    <a:lstStyle/>
                    <a:p>
                      <a:pPr algn="ctr" rtl="0" fontAlgn="ctr"/>
                      <a:r>
                        <a:rPr lang="cs-CZ" sz="1100" b="1" i="0" u="none" strike="noStrike">
                          <a:solidFill>
                            <a:srgbClr val="000000"/>
                          </a:solidFill>
                          <a:latin typeface="Arial"/>
                        </a:rPr>
                        <a:t>13.11.2016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SK Roudnice nad Labem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a:solidFill>
                            <a:srgbClr val="000000"/>
                          </a:solidFill>
                          <a:latin typeface="Arial"/>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1" i="0" u="none" strike="noStrike" dirty="0">
                          <a:solidFill>
                            <a:srgbClr val="000000"/>
                          </a:solidFill>
                          <a:latin typeface="Calibri"/>
                        </a:rPr>
                        <a:t>20:1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9"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4" name="TextovéPole 23"/>
          <p:cNvSpPr txBox="1"/>
          <p:nvPr/>
        </p:nvSpPr>
        <p:spPr>
          <a:xfrm>
            <a:off x="5714178" y="19100"/>
            <a:ext cx="4222902" cy="307777"/>
          </a:xfrm>
          <a:prstGeom prst="rect">
            <a:avLst/>
          </a:prstGeom>
          <a:solidFill>
            <a:schemeClr val="accent5">
              <a:lumMod val="40000"/>
              <a:lumOff val="60000"/>
            </a:schemeClr>
          </a:solidFill>
        </p:spPr>
        <p:txBody>
          <a:bodyPr wrap="square" rtlCol="0">
            <a:spAutoFit/>
          </a:bodyPr>
          <a:lstStyle/>
          <a:p>
            <a:pPr algn="ctr"/>
            <a:r>
              <a:rPr lang="cs-CZ" sz="1400" dirty="0" smtClean="0">
                <a:latin typeface="Bookman Old Style" pitchFamily="18" charset="0"/>
              </a:rPr>
              <a:t>Pokračování </a:t>
            </a:r>
            <a:r>
              <a:rPr lang="cs-CZ" sz="1400" dirty="0" err="1" smtClean="0">
                <a:latin typeface="Bookman Old Style" pitchFamily="18" charset="0"/>
              </a:rPr>
              <a:t>Rakovník</a:t>
            </a:r>
            <a:r>
              <a:rPr lang="cs-CZ" sz="1400" dirty="0" smtClean="0">
                <a:latin typeface="Bookman Old Style" pitchFamily="18" charset="0"/>
              </a:rPr>
              <a:t>-SK </a:t>
            </a:r>
            <a:r>
              <a:rPr lang="cs-CZ" sz="1400" dirty="0" err="1" smtClean="0">
                <a:latin typeface="Bookman Old Style" pitchFamily="18" charset="0"/>
              </a:rPr>
              <a:t>Štětí</a:t>
            </a:r>
            <a:r>
              <a:rPr lang="cs-CZ" sz="1400" dirty="0" smtClean="0">
                <a:latin typeface="Bookman Old Style" pitchFamily="18" charset="0"/>
              </a:rPr>
              <a:t> 12.11.2016</a:t>
            </a:r>
          </a:p>
        </p:txBody>
      </p: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4" name="Obdélník 13"/>
          <p:cNvSpPr/>
          <p:nvPr/>
        </p:nvSpPr>
        <p:spPr>
          <a:xfrm>
            <a:off x="5328568" y="379140"/>
            <a:ext cx="4824536" cy="6694140"/>
          </a:xfrm>
          <a:prstGeom prst="rect">
            <a:avLst/>
          </a:prstGeom>
        </p:spPr>
        <p:txBody>
          <a:bodyPr wrap="square">
            <a:spAutoFit/>
          </a:bodyPr>
          <a:lstStyle/>
          <a:p>
            <a:pPr algn="just"/>
            <a:r>
              <a:rPr lang="cs-CZ" sz="1100" b="0" dirty="0" smtClean="0">
                <a:latin typeface="Arial" pitchFamily="34" charset="0"/>
                <a:cs typeface="Arial" pitchFamily="34" charset="0"/>
              </a:rPr>
              <a:t>obraně se začala otvírat více a více. Hezké střele hráče domácích ve 28. minutě chyběla ještě větší přesnost, ale tu si do 32. minuty schoval Petr Kučera a upravil na 3:0. Blížící se debakl se prohloubil za další minutu. Zbytečně jsme přišli o míč ve středu hřiště a Petr Kučera to využil k završení hattricku na 4:0. Malou náplast chtěl přilepit na hru našeho týmu v 1. poločase Slanička ve 36. minutě, ale z volného přímého kopu poslal míč vysoko nad horní tyč.  Bohužel ještě více se nám přitížilo minutu před přestávkou. Akci na jeden dotek sehrála domácí jedenáctka a na jejím konci, branky na 5:0, byl Mařík. Prohrávat v poločase 5:0 to mužstvo nepamatuje. V kabině bylo jasné, že s tímto výsledkem už bude těžké něco udělat. Co však bylo důležité, že si hráči řekli, že to ještě nezabalí a výsledek i obraz hry se pokusí ve 2. Dějství opravit. Od 1. minuty to bylo také na hřišti vidět.  Z volného přímého kopu trefil Slanička jen zeď. Stejnému hráči utekl míč od nohy v hodně slibné příležitosti po přihrávce od </a:t>
            </a:r>
            <a:r>
              <a:rPr lang="cs-CZ" sz="1100" b="0" dirty="0" err="1" smtClean="0">
                <a:latin typeface="Arial" pitchFamily="34" charset="0"/>
                <a:cs typeface="Arial" pitchFamily="34" charset="0"/>
              </a:rPr>
              <a:t>Beláka</a:t>
            </a:r>
            <a:r>
              <a:rPr lang="cs-CZ" sz="1100" b="0" dirty="0" smtClean="0">
                <a:latin typeface="Arial" pitchFamily="34" charset="0"/>
                <a:cs typeface="Arial" pitchFamily="34" charset="0"/>
              </a:rPr>
              <a:t> v 52. minutě. Možnosti skórovat měli i domácí. Při jedné takové 10 minut po změně stran zakročil úspěšně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V 58. minutě se odražený míč dostal k Hrdému, který ani na vteřinu nezaváhal, opřel se do něj a nechytatelnou střelou snížil na 1:5. Domácí odpověděli také hezkou střelou, ale opět byl brankář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na svém místě. Zapsat se do listiny střelců odmítl v dresu domácích, věkem ještě dorostenec Dominik Dolák, když z velkého vápna málem sestřelil letadlo letící na Prahu. Hra našeho týmu ve 2. poločase byla nebetyčně odlišná. Soupeře jsme přehrávali, a i když jsme hráli jen v 10, tak nám patřil střed hřiště.  Akce měly začátek i konec a nekončily na polovině hřiště. Do 2. poločasu nastoupivší Stejskal, si šikovně obhodil brankáře v 76. minutě a snížil už na 2:5. Domácí malinko znejistěli a projevilo se to i při následující akci, kdy hráč Rakovník spálil tutovku, i když velkou zásluhu na tom měl už poněkolikáté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Běžela 86. minuta, když byl faulován Stejskal, sám postižený se ujal exekuce volného přímého kopu a </a:t>
            </a:r>
            <a:r>
              <a:rPr lang="cs-CZ" sz="1100" b="0" dirty="0" err="1" smtClean="0">
                <a:latin typeface="Arial" pitchFamily="34" charset="0"/>
                <a:cs typeface="Arial" pitchFamily="34" charset="0"/>
              </a:rPr>
              <a:t>Ransdorf</a:t>
            </a:r>
            <a:r>
              <a:rPr lang="cs-CZ" sz="1100" b="0" dirty="0" smtClean="0">
                <a:latin typeface="Arial" pitchFamily="34" charset="0"/>
                <a:cs typeface="Arial" pitchFamily="34" charset="0"/>
              </a:rPr>
              <a:t> přesnou hlavičkou snížil už jen na 3:5. Hráči i fanoušci Rakovníka se začali stále častěji dívat na časomíru. Moc dobře věděli, že jsme Rakovník ve 2. poločase přehrávali a vyrovnání z 5:0 na 5:5 by zase až tak nereálné nemuselo být. </a:t>
            </a:r>
          </a:p>
          <a:p>
            <a:pPr algn="just"/>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Hrdý 1, Stejskal 1, </a:t>
            </a:r>
            <a:r>
              <a:rPr lang="cs-CZ" sz="1100" b="0" dirty="0" err="1" smtClean="0">
                <a:latin typeface="Arial" pitchFamily="34" charset="0"/>
                <a:cs typeface="Arial" pitchFamily="34" charset="0"/>
              </a:rPr>
              <a:t>Ransdorf</a:t>
            </a:r>
            <a:r>
              <a:rPr lang="cs-CZ" sz="1100" b="0" dirty="0" smtClean="0">
                <a:latin typeface="Arial" pitchFamily="34" charset="0"/>
                <a:cs typeface="Arial" pitchFamily="34" charset="0"/>
              </a:rPr>
              <a:t> 1</a:t>
            </a:r>
          </a:p>
          <a:p>
            <a:pPr algn="just"/>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-Tichý(45.Mencl), Šimral, </a:t>
            </a:r>
            <a:r>
              <a:rPr lang="cs-CZ" sz="1100" b="0" dirty="0" err="1" smtClean="0">
                <a:latin typeface="Arial" pitchFamily="34" charset="0"/>
                <a:cs typeface="Arial" pitchFamily="34" charset="0"/>
              </a:rPr>
              <a:t>Ransdor</a:t>
            </a:r>
            <a:r>
              <a:rPr lang="cs-CZ" sz="1100" b="0" dirty="0" smtClean="0">
                <a:latin typeface="Arial" pitchFamily="34" charset="0"/>
                <a:cs typeface="Arial" pitchFamily="34" charset="0"/>
              </a:rPr>
              <a:t>, Vacek-</a:t>
            </a:r>
          </a:p>
          <a:p>
            <a:pPr algn="just"/>
            <a:r>
              <a:rPr lang="cs-CZ" sz="1100" b="0" dirty="0" smtClean="0">
                <a:latin typeface="Arial" pitchFamily="34" charset="0"/>
                <a:cs typeface="Arial" pitchFamily="34" charset="0"/>
              </a:rPr>
              <a:t>                Vokoun(45.Stejskal), Slanička, Hrdý, </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Böhm</a:t>
            </a:r>
            <a:r>
              <a:rPr lang="cs-CZ" sz="1100" b="0" dirty="0" smtClean="0">
                <a:latin typeface="Arial" pitchFamily="34" charset="0"/>
                <a:cs typeface="Arial" pitchFamily="34" charset="0"/>
              </a:rPr>
              <a:t>,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Belák</a:t>
            </a:r>
            <a:r>
              <a:rPr lang="cs-CZ" sz="1100" b="0" dirty="0" smtClean="0">
                <a:latin typeface="Arial" pitchFamily="34" charset="0"/>
                <a:cs typeface="Arial" pitchFamily="34" charset="0"/>
              </a:rPr>
              <a:t>(81.Beruška)</a:t>
            </a:r>
          </a:p>
          <a:p>
            <a:pPr algn="just"/>
            <a:r>
              <a:rPr lang="cs-CZ" sz="1100" b="0" u="sng" dirty="0" smtClean="0">
                <a:latin typeface="Arial" pitchFamily="34" charset="0"/>
                <a:cs typeface="Arial" pitchFamily="34" charset="0"/>
              </a:rPr>
              <a:t>Připraveni: </a:t>
            </a:r>
            <a:r>
              <a:rPr lang="cs-CZ" sz="1100" b="0" dirty="0" smtClean="0">
                <a:latin typeface="Arial" pitchFamily="34" charset="0"/>
                <a:cs typeface="Arial" pitchFamily="34" charset="0"/>
              </a:rPr>
              <a:t>Kloub, Doležal</a:t>
            </a:r>
          </a:p>
          <a:p>
            <a:pPr algn="just"/>
            <a:r>
              <a:rPr lang="cs-CZ" sz="1100" b="0" u="sng" dirty="0" smtClean="0">
                <a:latin typeface="Arial" pitchFamily="34" charset="0"/>
                <a:cs typeface="Arial" pitchFamily="34" charset="0"/>
              </a:rPr>
              <a:t>Trenér: </a:t>
            </a:r>
            <a:r>
              <a:rPr lang="cs-CZ" sz="1100" b="0" dirty="0" err="1" smtClean="0">
                <a:latin typeface="Arial" pitchFamily="34" charset="0"/>
                <a:cs typeface="Arial" pitchFamily="34" charset="0"/>
              </a:rPr>
              <a:t>J.Vinš</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J.Havner</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Masér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a:t>
            </a:r>
            <a:r>
              <a:rPr lang="cs-CZ" sz="1100" b="0" dirty="0" smtClean="0">
                <a:latin typeface="Arial" pitchFamily="34" charset="0"/>
                <a:cs typeface="Arial" pitchFamily="34" charset="0"/>
              </a:rPr>
              <a:t>.Zavřel</a:t>
            </a:r>
          </a:p>
          <a:p>
            <a:pPr algn="just"/>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J.Dobrý</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J.Musil</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Cichra</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Delegát:</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P.Sádovský</a:t>
            </a:r>
            <a:r>
              <a:rPr lang="cs-CZ" sz="1100" b="0" dirty="0" smtClean="0">
                <a:latin typeface="Arial" pitchFamily="34" charset="0"/>
                <a:cs typeface="Arial" pitchFamily="34" charset="0"/>
              </a:rPr>
              <a:t>   80 diváků           </a:t>
            </a:r>
            <a:endParaRPr lang="cs-CZ" sz="1100" b="0" dirty="0">
              <a:latin typeface="Arial" pitchFamily="34" charset="0"/>
              <a:cs typeface="Arial" pitchFamily="34" charset="0"/>
            </a:endParaRPr>
          </a:p>
        </p:txBody>
      </p:sp>
      <p:sp>
        <p:nvSpPr>
          <p:cNvPr id="28" name="TextovéPole 27"/>
          <p:cNvSpPr txBox="1"/>
          <p:nvPr/>
        </p:nvSpPr>
        <p:spPr>
          <a:xfrm>
            <a:off x="71984" y="1099220"/>
            <a:ext cx="4824536" cy="5262979"/>
          </a:xfrm>
          <a:prstGeom prst="rect">
            <a:avLst/>
          </a:prstGeom>
          <a:blipFill dpi="0" rotWithShape="1">
            <a:blip r:embed="rId4" cstate="print">
              <a:alphaModFix amt="74000"/>
            </a:blip>
            <a:srcRect/>
            <a:stretch>
              <a:fillRect/>
            </a:stretch>
          </a:blipFill>
        </p:spPr>
        <p:txBody>
          <a:bodyPr wrap="square" rtlCol="0">
            <a:spAutoFit/>
          </a:bodyPr>
          <a:lstStyle/>
          <a:p>
            <a:pPr algn="ctr"/>
            <a:r>
              <a:rPr lang="cs-CZ" sz="3600" u="sng" dirty="0" smtClean="0">
                <a:solidFill>
                  <a:srgbClr val="FF0000"/>
                </a:solidFill>
                <a:latin typeface="Modern No. 20" pitchFamily="18" charset="0"/>
                <a:cs typeface="Arial" pitchFamily="34" charset="0"/>
              </a:rPr>
              <a:t>Mladší žáci </a:t>
            </a:r>
          </a:p>
          <a:p>
            <a:pPr algn="just"/>
            <a:r>
              <a:rPr lang="cs-CZ" b="0" dirty="0" smtClean="0">
                <a:latin typeface="Arial" pitchFamily="34" charset="0"/>
                <a:cs typeface="Arial" pitchFamily="34" charset="0"/>
              </a:rPr>
              <a:t>vedení trenéry:</a:t>
            </a:r>
          </a:p>
          <a:p>
            <a:pPr algn="ctr"/>
            <a:r>
              <a:rPr lang="cs-CZ" sz="1800" dirty="0" smtClean="0">
                <a:solidFill>
                  <a:srgbClr val="0000FF"/>
                </a:solidFill>
                <a:latin typeface="Arial" pitchFamily="34" charset="0"/>
                <a:cs typeface="Arial" pitchFamily="34" charset="0"/>
              </a:rPr>
              <a:t>Františkem Kučerou</a:t>
            </a:r>
          </a:p>
          <a:p>
            <a:pPr algn="ctr"/>
            <a:r>
              <a:rPr lang="cs-CZ" sz="1800" dirty="0" smtClean="0">
                <a:solidFill>
                  <a:srgbClr val="0000FF"/>
                </a:solidFill>
                <a:latin typeface="Arial" pitchFamily="34" charset="0"/>
                <a:cs typeface="Arial" pitchFamily="34" charset="0"/>
              </a:rPr>
              <a:t>Pavlem Zálohou</a:t>
            </a:r>
          </a:p>
          <a:p>
            <a:pPr algn="just"/>
            <a:r>
              <a:rPr lang="cs-CZ" b="0" dirty="0" smtClean="0">
                <a:latin typeface="Arial" pitchFamily="34" charset="0"/>
                <a:cs typeface="Arial" pitchFamily="34" charset="0"/>
              </a:rPr>
              <a:t>  sehráli v průběhu podzimu v Ústeckém přeboru stejně jako jejich starší kolegové 15 zápasů. Vyhrát se jim podařilo jen 3x a v celkovém pořadí jsou na 10. místě. V prvních 3 kolech prohráli  a vítězství se dočkali 11. září doma proti </a:t>
            </a:r>
            <a:r>
              <a:rPr lang="cs-CZ" b="0" dirty="0" err="1" smtClean="0">
                <a:latin typeface="Arial" pitchFamily="34" charset="0"/>
                <a:cs typeface="Arial" pitchFamily="34" charset="0"/>
              </a:rPr>
              <a:t>Trnovanům</a:t>
            </a:r>
            <a:r>
              <a:rPr lang="cs-CZ" b="0" dirty="0" smtClean="0">
                <a:latin typeface="Arial" pitchFamily="34" charset="0"/>
                <a:cs typeface="Arial" pitchFamily="34" charset="0"/>
              </a:rPr>
              <a:t> výsledkem 4:1. Následovala série 5 porážek v řadě a v tabulce bylo mužstvo na 10. místě. Asi nejlepší výkon podzimu podali mladší žáci v utkání proti </a:t>
            </a:r>
            <a:r>
              <a:rPr lang="cs-CZ" b="0" dirty="0" err="1" smtClean="0">
                <a:latin typeface="Arial" pitchFamily="34" charset="0"/>
                <a:cs typeface="Arial" pitchFamily="34" charset="0"/>
              </a:rPr>
              <a:t>Neštěmicím</a:t>
            </a:r>
            <a:r>
              <a:rPr lang="cs-CZ" b="0" dirty="0" smtClean="0">
                <a:latin typeface="Arial" pitchFamily="34" charset="0"/>
                <a:cs typeface="Arial" pitchFamily="34" charset="0"/>
              </a:rPr>
              <a:t>, které doma 9. října zdolali 5:1. V následujícím kole se čekalo vítězství ve Velkém Březně na hřišti posledního celku tabulky. Přišlo však zklamání v podobě prohry 4:3. V těchto zápasech začínali mít trenéři potíže s optimální sestavou. Zranění a nemoci si vybrali svou daň. I přes tyto problémy mužstvo doma dokázalo ve 12 zápase soutěže porazit silný tým FC Litoměřicko B 4:0.  Jak se později ukázalo byly to také poslední body podzimu. Prohráli doma s Litoměřickem 8:0, i když zisk bodů se nečekal. Věřili jsme však, že nějaké získáme 6. listopadu v Lovosicích, ale ani zde to nevyšlo a prohráli 4:3. Nejvyšší porážka přišla na úplný závěr.  V Roudnici </a:t>
            </a:r>
            <a:r>
              <a:rPr lang="cs-CZ" b="0" dirty="0" err="1" smtClean="0">
                <a:latin typeface="Arial" pitchFamily="34" charset="0"/>
                <a:cs typeface="Arial" pitchFamily="34" charset="0"/>
              </a:rPr>
              <a:t>n.L.</a:t>
            </a:r>
            <a:r>
              <a:rPr lang="cs-CZ" b="0" dirty="0" smtClean="0">
                <a:latin typeface="Arial" pitchFamily="34" charset="0"/>
                <a:cs typeface="Arial" pitchFamily="34" charset="0"/>
              </a:rPr>
              <a:t> jsme inkasovali vánoční nadílku 20:1. V zimě se kromě halových turnajů mladší žáci zúčastní dnes již tradičního turnaje na umělé trávě v Mělníku pod hlavičkou </a:t>
            </a:r>
            <a:r>
              <a:rPr lang="cs-CZ" b="0" dirty="0" err="1" smtClean="0">
                <a:latin typeface="Arial" pitchFamily="34" charset="0"/>
                <a:cs typeface="Arial" pitchFamily="34" charset="0"/>
              </a:rPr>
              <a:t>Gazzasport</a:t>
            </a:r>
            <a:r>
              <a:rPr lang="cs-CZ" b="0" dirty="0" smtClean="0">
                <a:latin typeface="Arial" pitchFamily="34" charset="0"/>
                <a:cs typeface="Arial" pitchFamily="34" charset="0"/>
              </a:rPr>
              <a:t>.  Na týdenní soustředění v době jarních prázdnin vyrazí 4. února do Harrachova společně se staršími žáky a starší přípravkou.</a:t>
            </a:r>
          </a:p>
        </p:txBody>
      </p:sp>
      <p:sp>
        <p:nvSpPr>
          <p:cNvPr id="29" name="TextovéPole 28"/>
          <p:cNvSpPr txBox="1"/>
          <p:nvPr/>
        </p:nvSpPr>
        <p:spPr>
          <a:xfrm>
            <a:off x="71984" y="72524"/>
            <a:ext cx="4824536" cy="830997"/>
          </a:xfrm>
          <a:prstGeom prst="rect">
            <a:avLst/>
          </a:prstGeom>
          <a:blipFill>
            <a:blip r:embed="rId5" cstate="print"/>
            <a:stretch>
              <a:fillRect/>
            </a:stretch>
          </a:blipFill>
          <a:ln w="63500">
            <a:gradFill>
              <a:gsLst>
                <a:gs pos="0">
                  <a:srgbClr val="03D4A8"/>
                </a:gs>
                <a:gs pos="25000">
                  <a:srgbClr val="21D6E0"/>
                </a:gs>
                <a:gs pos="75000">
                  <a:srgbClr val="0087E6"/>
                </a:gs>
                <a:gs pos="100000">
                  <a:srgbClr val="005CBF"/>
                </a:gs>
              </a:gsLst>
              <a:lin ang="5400000" scaled="0"/>
            </a:gradFill>
            <a:prstDash val="sysDash"/>
          </a:ln>
        </p:spPr>
        <p:txBody>
          <a:bodyPr wrap="square" rtlCol="0">
            <a:spAutoFit/>
          </a:bodyPr>
          <a:lstStyle/>
          <a:p>
            <a:pPr algn="ctr"/>
            <a:r>
              <a:rPr lang="cs-CZ" sz="2400" u="sng" dirty="0" smtClean="0">
                <a:effectLst>
                  <a:outerShdw blurRad="38100" dist="38100" dir="2700000" algn="tl">
                    <a:srgbClr val="000000">
                      <a:alpha val="43137"/>
                    </a:srgbClr>
                  </a:outerShdw>
                </a:effectLst>
                <a:latin typeface="Constantia" pitchFamily="18" charset="0"/>
              </a:rPr>
              <a:t>Ohlednutí za podzimem v Ústeckém přebor</a:t>
            </a:r>
            <a:r>
              <a:rPr lang="cs-CZ" sz="2400" u="sng" dirty="0" smtClean="0">
                <a:effectLst>
                  <a:outerShdw blurRad="38100" dist="38100" dir="2700000" algn="tl">
                    <a:srgbClr val="000000">
                      <a:alpha val="43137"/>
                    </a:srgbClr>
                  </a:outerShdw>
                </a:effectLst>
                <a:latin typeface="Bookman Old Style" pitchFamily="18" charset="0"/>
              </a:rPr>
              <a:t>u</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317455</TotalTime>
  <Words>7408</Words>
  <Application>Microsoft Office PowerPoint</Application>
  <PresentationFormat>Vlastní</PresentationFormat>
  <Paragraphs>1830</Paragraphs>
  <Slides>24</Slides>
  <Notes>20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Výchozí návrh</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vector>
  </TitlesOfParts>
  <Company>Frantschach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czmipli</cp:lastModifiedBy>
  <cp:revision>19377</cp:revision>
  <cp:lastPrinted>2003-08-14T09:54:30Z</cp:lastPrinted>
  <dcterms:created xsi:type="dcterms:W3CDTF">2001-03-12T13:44:53Z</dcterms:created>
  <dcterms:modified xsi:type="dcterms:W3CDTF">2017-05-16T13:05:32Z</dcterms:modified>
</cp:coreProperties>
</file>