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312" r:id="rId2"/>
    <p:sldId id="258"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 id="314" r:id="rId20"/>
    <p:sldId id="315" r:id="rId21"/>
    <p:sldId id="318" r:id="rId22"/>
    <p:sldId id="319" r:id="rId23"/>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CC00"/>
    <a:srgbClr val="0000CC"/>
    <a:srgbClr val="FFFF66"/>
    <a:srgbClr val="333399"/>
    <a:srgbClr val="99FF66"/>
    <a:srgbClr val="0033CC"/>
    <a:srgbClr val="FF0066"/>
    <a:srgbClr val="FF3300"/>
    <a:srgbClr val="3333CC"/>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5652" autoAdjust="0"/>
  </p:normalViewPr>
  <p:slideViewPr>
    <p:cSldViewPr>
      <p:cViewPr>
        <p:scale>
          <a:sx n="80" d="100"/>
          <a:sy n="80" d="100"/>
        </p:scale>
        <p:origin x="-1500" y="-258"/>
      </p:cViewPr>
      <p:guideLst>
        <p:guide orient="horz" pos="2280"/>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3" Type="http://schemas.openxmlformats.org/officeDocument/2006/relationships/image" Target="../media/image34.emf"/><Relationship Id="rId18" Type="http://schemas.openxmlformats.org/officeDocument/2006/relationships/image" Target="../media/image39.emf"/><Relationship Id="rId26" Type="http://schemas.openxmlformats.org/officeDocument/2006/relationships/image" Target="../media/image47.emf"/><Relationship Id="rId39" Type="http://schemas.openxmlformats.org/officeDocument/2006/relationships/image" Target="../media/image60.emf"/><Relationship Id="rId21" Type="http://schemas.openxmlformats.org/officeDocument/2006/relationships/image" Target="../media/image42.emf"/><Relationship Id="rId34" Type="http://schemas.openxmlformats.org/officeDocument/2006/relationships/image" Target="../media/image55.emf"/><Relationship Id="rId42" Type="http://schemas.openxmlformats.org/officeDocument/2006/relationships/image" Target="../media/image63.emf"/><Relationship Id="rId47" Type="http://schemas.openxmlformats.org/officeDocument/2006/relationships/image" Target="../media/image68.emf"/><Relationship Id="rId50" Type="http://schemas.openxmlformats.org/officeDocument/2006/relationships/image" Target="../media/image71.emf"/><Relationship Id="rId55" Type="http://schemas.openxmlformats.org/officeDocument/2006/relationships/image" Target="../media/image76.emf"/><Relationship Id="rId63" Type="http://schemas.openxmlformats.org/officeDocument/2006/relationships/image" Target="../media/image84.emf"/><Relationship Id="rId68" Type="http://schemas.openxmlformats.org/officeDocument/2006/relationships/image" Target="../media/image89.emf"/><Relationship Id="rId76" Type="http://schemas.openxmlformats.org/officeDocument/2006/relationships/image" Target="../media/image97.emf"/><Relationship Id="rId7" Type="http://schemas.openxmlformats.org/officeDocument/2006/relationships/image" Target="../media/image28.emf"/><Relationship Id="rId71" Type="http://schemas.openxmlformats.org/officeDocument/2006/relationships/image" Target="../media/image92.emf"/><Relationship Id="rId2" Type="http://schemas.openxmlformats.org/officeDocument/2006/relationships/image" Target="../media/image23.emf"/><Relationship Id="rId16" Type="http://schemas.openxmlformats.org/officeDocument/2006/relationships/image" Target="../media/image37.emf"/><Relationship Id="rId29" Type="http://schemas.openxmlformats.org/officeDocument/2006/relationships/image" Target="../media/image50.emf"/><Relationship Id="rId11" Type="http://schemas.openxmlformats.org/officeDocument/2006/relationships/image" Target="../media/image32.emf"/><Relationship Id="rId24" Type="http://schemas.openxmlformats.org/officeDocument/2006/relationships/image" Target="../media/image45.emf"/><Relationship Id="rId32" Type="http://schemas.openxmlformats.org/officeDocument/2006/relationships/image" Target="../media/image53.emf"/><Relationship Id="rId37" Type="http://schemas.openxmlformats.org/officeDocument/2006/relationships/image" Target="../media/image58.emf"/><Relationship Id="rId40" Type="http://schemas.openxmlformats.org/officeDocument/2006/relationships/image" Target="../media/image61.emf"/><Relationship Id="rId45" Type="http://schemas.openxmlformats.org/officeDocument/2006/relationships/image" Target="../media/image66.emf"/><Relationship Id="rId53" Type="http://schemas.openxmlformats.org/officeDocument/2006/relationships/image" Target="../media/image74.emf"/><Relationship Id="rId58" Type="http://schemas.openxmlformats.org/officeDocument/2006/relationships/image" Target="../media/image79.emf"/><Relationship Id="rId66" Type="http://schemas.openxmlformats.org/officeDocument/2006/relationships/image" Target="../media/image87.emf"/><Relationship Id="rId74" Type="http://schemas.openxmlformats.org/officeDocument/2006/relationships/image" Target="../media/image95.emf"/><Relationship Id="rId5" Type="http://schemas.openxmlformats.org/officeDocument/2006/relationships/image" Target="../media/image26.emf"/><Relationship Id="rId15" Type="http://schemas.openxmlformats.org/officeDocument/2006/relationships/image" Target="../media/image36.emf"/><Relationship Id="rId23" Type="http://schemas.openxmlformats.org/officeDocument/2006/relationships/image" Target="../media/image44.emf"/><Relationship Id="rId28" Type="http://schemas.openxmlformats.org/officeDocument/2006/relationships/image" Target="../media/image49.emf"/><Relationship Id="rId36" Type="http://schemas.openxmlformats.org/officeDocument/2006/relationships/image" Target="../media/image57.emf"/><Relationship Id="rId49" Type="http://schemas.openxmlformats.org/officeDocument/2006/relationships/image" Target="../media/image70.emf"/><Relationship Id="rId57" Type="http://schemas.openxmlformats.org/officeDocument/2006/relationships/image" Target="../media/image78.emf"/><Relationship Id="rId61" Type="http://schemas.openxmlformats.org/officeDocument/2006/relationships/image" Target="../media/image82.emf"/><Relationship Id="rId10" Type="http://schemas.openxmlformats.org/officeDocument/2006/relationships/image" Target="../media/image31.emf"/><Relationship Id="rId19" Type="http://schemas.openxmlformats.org/officeDocument/2006/relationships/image" Target="../media/image40.emf"/><Relationship Id="rId31" Type="http://schemas.openxmlformats.org/officeDocument/2006/relationships/image" Target="../media/image52.emf"/><Relationship Id="rId44" Type="http://schemas.openxmlformats.org/officeDocument/2006/relationships/image" Target="../media/image65.emf"/><Relationship Id="rId52" Type="http://schemas.openxmlformats.org/officeDocument/2006/relationships/image" Target="../media/image73.emf"/><Relationship Id="rId60" Type="http://schemas.openxmlformats.org/officeDocument/2006/relationships/image" Target="../media/image81.emf"/><Relationship Id="rId65" Type="http://schemas.openxmlformats.org/officeDocument/2006/relationships/image" Target="../media/image86.emf"/><Relationship Id="rId73" Type="http://schemas.openxmlformats.org/officeDocument/2006/relationships/image" Target="../media/image94.emf"/><Relationship Id="rId78" Type="http://schemas.openxmlformats.org/officeDocument/2006/relationships/image" Target="../media/image99.emf"/><Relationship Id="rId4" Type="http://schemas.openxmlformats.org/officeDocument/2006/relationships/image" Target="../media/image25.emf"/><Relationship Id="rId9" Type="http://schemas.openxmlformats.org/officeDocument/2006/relationships/image" Target="../media/image30.emf"/><Relationship Id="rId14" Type="http://schemas.openxmlformats.org/officeDocument/2006/relationships/image" Target="../media/image35.emf"/><Relationship Id="rId22" Type="http://schemas.openxmlformats.org/officeDocument/2006/relationships/image" Target="../media/image43.emf"/><Relationship Id="rId27" Type="http://schemas.openxmlformats.org/officeDocument/2006/relationships/image" Target="../media/image48.emf"/><Relationship Id="rId30" Type="http://schemas.openxmlformats.org/officeDocument/2006/relationships/image" Target="../media/image51.emf"/><Relationship Id="rId35" Type="http://schemas.openxmlformats.org/officeDocument/2006/relationships/image" Target="../media/image56.emf"/><Relationship Id="rId43" Type="http://schemas.openxmlformats.org/officeDocument/2006/relationships/image" Target="../media/image64.emf"/><Relationship Id="rId48" Type="http://schemas.openxmlformats.org/officeDocument/2006/relationships/image" Target="../media/image69.emf"/><Relationship Id="rId56" Type="http://schemas.openxmlformats.org/officeDocument/2006/relationships/image" Target="../media/image77.emf"/><Relationship Id="rId64" Type="http://schemas.openxmlformats.org/officeDocument/2006/relationships/image" Target="../media/image85.emf"/><Relationship Id="rId69" Type="http://schemas.openxmlformats.org/officeDocument/2006/relationships/image" Target="../media/image90.emf"/><Relationship Id="rId77" Type="http://schemas.openxmlformats.org/officeDocument/2006/relationships/image" Target="../media/image98.emf"/><Relationship Id="rId8" Type="http://schemas.openxmlformats.org/officeDocument/2006/relationships/image" Target="../media/image29.emf"/><Relationship Id="rId51" Type="http://schemas.openxmlformats.org/officeDocument/2006/relationships/image" Target="../media/image72.emf"/><Relationship Id="rId72" Type="http://schemas.openxmlformats.org/officeDocument/2006/relationships/image" Target="../media/image93.emf"/><Relationship Id="rId3" Type="http://schemas.openxmlformats.org/officeDocument/2006/relationships/image" Target="../media/image24.emf"/><Relationship Id="rId12" Type="http://schemas.openxmlformats.org/officeDocument/2006/relationships/image" Target="../media/image33.emf"/><Relationship Id="rId17" Type="http://schemas.openxmlformats.org/officeDocument/2006/relationships/image" Target="../media/image38.emf"/><Relationship Id="rId25" Type="http://schemas.openxmlformats.org/officeDocument/2006/relationships/image" Target="../media/image46.emf"/><Relationship Id="rId33" Type="http://schemas.openxmlformats.org/officeDocument/2006/relationships/image" Target="../media/image54.emf"/><Relationship Id="rId38" Type="http://schemas.openxmlformats.org/officeDocument/2006/relationships/image" Target="../media/image59.emf"/><Relationship Id="rId46" Type="http://schemas.openxmlformats.org/officeDocument/2006/relationships/image" Target="../media/image67.emf"/><Relationship Id="rId59" Type="http://schemas.openxmlformats.org/officeDocument/2006/relationships/image" Target="../media/image80.emf"/><Relationship Id="rId67" Type="http://schemas.openxmlformats.org/officeDocument/2006/relationships/image" Target="../media/image88.emf"/><Relationship Id="rId20" Type="http://schemas.openxmlformats.org/officeDocument/2006/relationships/image" Target="../media/image41.emf"/><Relationship Id="rId41" Type="http://schemas.openxmlformats.org/officeDocument/2006/relationships/image" Target="../media/image62.emf"/><Relationship Id="rId54" Type="http://schemas.openxmlformats.org/officeDocument/2006/relationships/image" Target="../media/image75.emf"/><Relationship Id="rId62" Type="http://schemas.openxmlformats.org/officeDocument/2006/relationships/image" Target="../media/image83.emf"/><Relationship Id="rId70" Type="http://schemas.openxmlformats.org/officeDocument/2006/relationships/image" Target="../media/image91.emf"/><Relationship Id="rId75" Type="http://schemas.openxmlformats.org/officeDocument/2006/relationships/image" Target="../media/image96.emf"/><Relationship Id="rId1" Type="http://schemas.openxmlformats.org/officeDocument/2006/relationships/image" Target="../media/image22.emf"/><Relationship Id="rId6"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26" Type="http://schemas.openxmlformats.org/officeDocument/2006/relationships/image" Target="../media/image130.emf"/><Relationship Id="rId117" Type="http://schemas.openxmlformats.org/officeDocument/2006/relationships/image" Target="../media/image221.emf"/><Relationship Id="rId21" Type="http://schemas.openxmlformats.org/officeDocument/2006/relationships/image" Target="../media/image125.emf"/><Relationship Id="rId42" Type="http://schemas.openxmlformats.org/officeDocument/2006/relationships/image" Target="../media/image146.emf"/><Relationship Id="rId47" Type="http://schemas.openxmlformats.org/officeDocument/2006/relationships/image" Target="../media/image151.emf"/><Relationship Id="rId63" Type="http://schemas.openxmlformats.org/officeDocument/2006/relationships/image" Target="../media/image167.emf"/><Relationship Id="rId68" Type="http://schemas.openxmlformats.org/officeDocument/2006/relationships/image" Target="../media/image172.emf"/><Relationship Id="rId84" Type="http://schemas.openxmlformats.org/officeDocument/2006/relationships/image" Target="../media/image188.emf"/><Relationship Id="rId89" Type="http://schemas.openxmlformats.org/officeDocument/2006/relationships/image" Target="../media/image193.emf"/><Relationship Id="rId112" Type="http://schemas.openxmlformats.org/officeDocument/2006/relationships/image" Target="../media/image216.emf"/><Relationship Id="rId133" Type="http://schemas.openxmlformats.org/officeDocument/2006/relationships/image" Target="../media/image237.emf"/><Relationship Id="rId138" Type="http://schemas.openxmlformats.org/officeDocument/2006/relationships/image" Target="../media/image242.emf"/><Relationship Id="rId154" Type="http://schemas.openxmlformats.org/officeDocument/2006/relationships/image" Target="../media/image258.emf"/><Relationship Id="rId159" Type="http://schemas.openxmlformats.org/officeDocument/2006/relationships/image" Target="../media/image263.emf"/><Relationship Id="rId16" Type="http://schemas.openxmlformats.org/officeDocument/2006/relationships/image" Target="../media/image120.emf"/><Relationship Id="rId107" Type="http://schemas.openxmlformats.org/officeDocument/2006/relationships/image" Target="../media/image211.emf"/><Relationship Id="rId11" Type="http://schemas.openxmlformats.org/officeDocument/2006/relationships/image" Target="../media/image115.emf"/><Relationship Id="rId32" Type="http://schemas.openxmlformats.org/officeDocument/2006/relationships/image" Target="../media/image136.emf"/><Relationship Id="rId37" Type="http://schemas.openxmlformats.org/officeDocument/2006/relationships/image" Target="../media/image141.emf"/><Relationship Id="rId53" Type="http://schemas.openxmlformats.org/officeDocument/2006/relationships/image" Target="../media/image157.emf"/><Relationship Id="rId58" Type="http://schemas.openxmlformats.org/officeDocument/2006/relationships/image" Target="../media/image162.emf"/><Relationship Id="rId74" Type="http://schemas.openxmlformats.org/officeDocument/2006/relationships/image" Target="../media/image178.emf"/><Relationship Id="rId79" Type="http://schemas.openxmlformats.org/officeDocument/2006/relationships/image" Target="../media/image183.emf"/><Relationship Id="rId102" Type="http://schemas.openxmlformats.org/officeDocument/2006/relationships/image" Target="../media/image206.emf"/><Relationship Id="rId123" Type="http://schemas.openxmlformats.org/officeDocument/2006/relationships/image" Target="../media/image227.emf"/><Relationship Id="rId128" Type="http://schemas.openxmlformats.org/officeDocument/2006/relationships/image" Target="../media/image232.emf"/><Relationship Id="rId144" Type="http://schemas.openxmlformats.org/officeDocument/2006/relationships/image" Target="../media/image248.emf"/><Relationship Id="rId149" Type="http://schemas.openxmlformats.org/officeDocument/2006/relationships/image" Target="../media/image253.emf"/><Relationship Id="rId5" Type="http://schemas.openxmlformats.org/officeDocument/2006/relationships/image" Target="../media/image109.emf"/><Relationship Id="rId90" Type="http://schemas.openxmlformats.org/officeDocument/2006/relationships/image" Target="../media/image194.emf"/><Relationship Id="rId95" Type="http://schemas.openxmlformats.org/officeDocument/2006/relationships/image" Target="../media/image199.emf"/><Relationship Id="rId160" Type="http://schemas.openxmlformats.org/officeDocument/2006/relationships/image" Target="../media/image264.emf"/><Relationship Id="rId22" Type="http://schemas.openxmlformats.org/officeDocument/2006/relationships/image" Target="../media/image126.emf"/><Relationship Id="rId27" Type="http://schemas.openxmlformats.org/officeDocument/2006/relationships/image" Target="../media/image131.emf"/><Relationship Id="rId43" Type="http://schemas.openxmlformats.org/officeDocument/2006/relationships/image" Target="../media/image147.emf"/><Relationship Id="rId48" Type="http://schemas.openxmlformats.org/officeDocument/2006/relationships/image" Target="../media/image152.emf"/><Relationship Id="rId64" Type="http://schemas.openxmlformats.org/officeDocument/2006/relationships/image" Target="../media/image168.emf"/><Relationship Id="rId69" Type="http://schemas.openxmlformats.org/officeDocument/2006/relationships/image" Target="../media/image173.emf"/><Relationship Id="rId113" Type="http://schemas.openxmlformats.org/officeDocument/2006/relationships/image" Target="../media/image217.emf"/><Relationship Id="rId118" Type="http://schemas.openxmlformats.org/officeDocument/2006/relationships/image" Target="../media/image222.emf"/><Relationship Id="rId134" Type="http://schemas.openxmlformats.org/officeDocument/2006/relationships/image" Target="../media/image238.emf"/><Relationship Id="rId139" Type="http://schemas.openxmlformats.org/officeDocument/2006/relationships/image" Target="../media/image243.emf"/><Relationship Id="rId80" Type="http://schemas.openxmlformats.org/officeDocument/2006/relationships/image" Target="../media/image184.emf"/><Relationship Id="rId85" Type="http://schemas.openxmlformats.org/officeDocument/2006/relationships/image" Target="../media/image189.emf"/><Relationship Id="rId150" Type="http://schemas.openxmlformats.org/officeDocument/2006/relationships/image" Target="../media/image254.emf"/><Relationship Id="rId155" Type="http://schemas.openxmlformats.org/officeDocument/2006/relationships/image" Target="../media/image259.emf"/><Relationship Id="rId12" Type="http://schemas.openxmlformats.org/officeDocument/2006/relationships/image" Target="../media/image116.emf"/><Relationship Id="rId17" Type="http://schemas.openxmlformats.org/officeDocument/2006/relationships/image" Target="../media/image121.emf"/><Relationship Id="rId33" Type="http://schemas.openxmlformats.org/officeDocument/2006/relationships/image" Target="../media/image137.emf"/><Relationship Id="rId38" Type="http://schemas.openxmlformats.org/officeDocument/2006/relationships/image" Target="../media/image142.emf"/><Relationship Id="rId59" Type="http://schemas.openxmlformats.org/officeDocument/2006/relationships/image" Target="../media/image163.emf"/><Relationship Id="rId103" Type="http://schemas.openxmlformats.org/officeDocument/2006/relationships/image" Target="../media/image207.emf"/><Relationship Id="rId108" Type="http://schemas.openxmlformats.org/officeDocument/2006/relationships/image" Target="../media/image212.emf"/><Relationship Id="rId124" Type="http://schemas.openxmlformats.org/officeDocument/2006/relationships/image" Target="../media/image228.emf"/><Relationship Id="rId129" Type="http://schemas.openxmlformats.org/officeDocument/2006/relationships/image" Target="../media/image233.emf"/><Relationship Id="rId20" Type="http://schemas.openxmlformats.org/officeDocument/2006/relationships/image" Target="../media/image124.emf"/><Relationship Id="rId41" Type="http://schemas.openxmlformats.org/officeDocument/2006/relationships/image" Target="../media/image145.emf"/><Relationship Id="rId54" Type="http://schemas.openxmlformats.org/officeDocument/2006/relationships/image" Target="../media/image158.emf"/><Relationship Id="rId62" Type="http://schemas.openxmlformats.org/officeDocument/2006/relationships/image" Target="../media/image166.emf"/><Relationship Id="rId70" Type="http://schemas.openxmlformats.org/officeDocument/2006/relationships/image" Target="../media/image174.emf"/><Relationship Id="rId75" Type="http://schemas.openxmlformats.org/officeDocument/2006/relationships/image" Target="../media/image179.emf"/><Relationship Id="rId83" Type="http://schemas.openxmlformats.org/officeDocument/2006/relationships/image" Target="../media/image187.emf"/><Relationship Id="rId88" Type="http://schemas.openxmlformats.org/officeDocument/2006/relationships/image" Target="../media/image192.emf"/><Relationship Id="rId91" Type="http://schemas.openxmlformats.org/officeDocument/2006/relationships/image" Target="../media/image195.emf"/><Relationship Id="rId96" Type="http://schemas.openxmlformats.org/officeDocument/2006/relationships/image" Target="../media/image200.emf"/><Relationship Id="rId111" Type="http://schemas.openxmlformats.org/officeDocument/2006/relationships/image" Target="../media/image215.emf"/><Relationship Id="rId132" Type="http://schemas.openxmlformats.org/officeDocument/2006/relationships/image" Target="../media/image236.emf"/><Relationship Id="rId140" Type="http://schemas.openxmlformats.org/officeDocument/2006/relationships/image" Target="../media/image244.emf"/><Relationship Id="rId145" Type="http://schemas.openxmlformats.org/officeDocument/2006/relationships/image" Target="../media/image249.emf"/><Relationship Id="rId153" Type="http://schemas.openxmlformats.org/officeDocument/2006/relationships/image" Target="../media/image257.emf"/><Relationship Id="rId161" Type="http://schemas.openxmlformats.org/officeDocument/2006/relationships/image" Target="../media/image265.emf"/><Relationship Id="rId1" Type="http://schemas.openxmlformats.org/officeDocument/2006/relationships/image" Target="../media/image105.emf"/><Relationship Id="rId6" Type="http://schemas.openxmlformats.org/officeDocument/2006/relationships/image" Target="../media/image110.emf"/><Relationship Id="rId15" Type="http://schemas.openxmlformats.org/officeDocument/2006/relationships/image" Target="../media/image119.emf"/><Relationship Id="rId23" Type="http://schemas.openxmlformats.org/officeDocument/2006/relationships/image" Target="../media/image127.emf"/><Relationship Id="rId28" Type="http://schemas.openxmlformats.org/officeDocument/2006/relationships/image" Target="../media/image132.emf"/><Relationship Id="rId36" Type="http://schemas.openxmlformats.org/officeDocument/2006/relationships/image" Target="../media/image140.emf"/><Relationship Id="rId49" Type="http://schemas.openxmlformats.org/officeDocument/2006/relationships/image" Target="../media/image153.emf"/><Relationship Id="rId57" Type="http://schemas.openxmlformats.org/officeDocument/2006/relationships/image" Target="../media/image161.emf"/><Relationship Id="rId106" Type="http://schemas.openxmlformats.org/officeDocument/2006/relationships/image" Target="../media/image210.emf"/><Relationship Id="rId114" Type="http://schemas.openxmlformats.org/officeDocument/2006/relationships/image" Target="../media/image218.emf"/><Relationship Id="rId119" Type="http://schemas.openxmlformats.org/officeDocument/2006/relationships/image" Target="../media/image223.emf"/><Relationship Id="rId127" Type="http://schemas.openxmlformats.org/officeDocument/2006/relationships/image" Target="../media/image231.emf"/><Relationship Id="rId10" Type="http://schemas.openxmlformats.org/officeDocument/2006/relationships/image" Target="../media/image114.emf"/><Relationship Id="rId31" Type="http://schemas.openxmlformats.org/officeDocument/2006/relationships/image" Target="../media/image135.emf"/><Relationship Id="rId44" Type="http://schemas.openxmlformats.org/officeDocument/2006/relationships/image" Target="../media/image148.emf"/><Relationship Id="rId52" Type="http://schemas.openxmlformats.org/officeDocument/2006/relationships/image" Target="../media/image156.emf"/><Relationship Id="rId60" Type="http://schemas.openxmlformats.org/officeDocument/2006/relationships/image" Target="../media/image164.emf"/><Relationship Id="rId65" Type="http://schemas.openxmlformats.org/officeDocument/2006/relationships/image" Target="../media/image169.emf"/><Relationship Id="rId73" Type="http://schemas.openxmlformats.org/officeDocument/2006/relationships/image" Target="../media/image177.emf"/><Relationship Id="rId78" Type="http://schemas.openxmlformats.org/officeDocument/2006/relationships/image" Target="../media/image182.emf"/><Relationship Id="rId81" Type="http://schemas.openxmlformats.org/officeDocument/2006/relationships/image" Target="../media/image185.emf"/><Relationship Id="rId86" Type="http://schemas.openxmlformats.org/officeDocument/2006/relationships/image" Target="../media/image190.emf"/><Relationship Id="rId94" Type="http://schemas.openxmlformats.org/officeDocument/2006/relationships/image" Target="../media/image198.emf"/><Relationship Id="rId99" Type="http://schemas.openxmlformats.org/officeDocument/2006/relationships/image" Target="../media/image203.emf"/><Relationship Id="rId101" Type="http://schemas.openxmlformats.org/officeDocument/2006/relationships/image" Target="../media/image205.emf"/><Relationship Id="rId122" Type="http://schemas.openxmlformats.org/officeDocument/2006/relationships/image" Target="../media/image226.emf"/><Relationship Id="rId130" Type="http://schemas.openxmlformats.org/officeDocument/2006/relationships/image" Target="../media/image234.emf"/><Relationship Id="rId135" Type="http://schemas.openxmlformats.org/officeDocument/2006/relationships/image" Target="../media/image239.emf"/><Relationship Id="rId143" Type="http://schemas.openxmlformats.org/officeDocument/2006/relationships/image" Target="../media/image247.emf"/><Relationship Id="rId148" Type="http://schemas.openxmlformats.org/officeDocument/2006/relationships/image" Target="../media/image252.emf"/><Relationship Id="rId151" Type="http://schemas.openxmlformats.org/officeDocument/2006/relationships/image" Target="../media/image255.emf"/><Relationship Id="rId156" Type="http://schemas.openxmlformats.org/officeDocument/2006/relationships/image" Target="../media/image260.emf"/><Relationship Id="rId4" Type="http://schemas.openxmlformats.org/officeDocument/2006/relationships/image" Target="../media/image108.emf"/><Relationship Id="rId9" Type="http://schemas.openxmlformats.org/officeDocument/2006/relationships/image" Target="../media/image113.emf"/><Relationship Id="rId13" Type="http://schemas.openxmlformats.org/officeDocument/2006/relationships/image" Target="../media/image117.emf"/><Relationship Id="rId18" Type="http://schemas.openxmlformats.org/officeDocument/2006/relationships/image" Target="../media/image122.emf"/><Relationship Id="rId39" Type="http://schemas.openxmlformats.org/officeDocument/2006/relationships/image" Target="../media/image143.emf"/><Relationship Id="rId109" Type="http://schemas.openxmlformats.org/officeDocument/2006/relationships/image" Target="../media/image213.emf"/><Relationship Id="rId34" Type="http://schemas.openxmlformats.org/officeDocument/2006/relationships/image" Target="../media/image138.emf"/><Relationship Id="rId50" Type="http://schemas.openxmlformats.org/officeDocument/2006/relationships/image" Target="../media/image154.emf"/><Relationship Id="rId55" Type="http://schemas.openxmlformats.org/officeDocument/2006/relationships/image" Target="../media/image159.emf"/><Relationship Id="rId76" Type="http://schemas.openxmlformats.org/officeDocument/2006/relationships/image" Target="../media/image180.emf"/><Relationship Id="rId97" Type="http://schemas.openxmlformats.org/officeDocument/2006/relationships/image" Target="../media/image201.emf"/><Relationship Id="rId104" Type="http://schemas.openxmlformats.org/officeDocument/2006/relationships/image" Target="../media/image208.emf"/><Relationship Id="rId120" Type="http://schemas.openxmlformats.org/officeDocument/2006/relationships/image" Target="../media/image224.emf"/><Relationship Id="rId125" Type="http://schemas.openxmlformats.org/officeDocument/2006/relationships/image" Target="../media/image229.emf"/><Relationship Id="rId141" Type="http://schemas.openxmlformats.org/officeDocument/2006/relationships/image" Target="../media/image245.emf"/><Relationship Id="rId146" Type="http://schemas.openxmlformats.org/officeDocument/2006/relationships/image" Target="../media/image250.emf"/><Relationship Id="rId7" Type="http://schemas.openxmlformats.org/officeDocument/2006/relationships/image" Target="../media/image111.emf"/><Relationship Id="rId71" Type="http://schemas.openxmlformats.org/officeDocument/2006/relationships/image" Target="../media/image175.emf"/><Relationship Id="rId92" Type="http://schemas.openxmlformats.org/officeDocument/2006/relationships/image" Target="../media/image196.emf"/><Relationship Id="rId162" Type="http://schemas.openxmlformats.org/officeDocument/2006/relationships/image" Target="../media/image266.emf"/><Relationship Id="rId2" Type="http://schemas.openxmlformats.org/officeDocument/2006/relationships/image" Target="../media/image106.emf"/><Relationship Id="rId29" Type="http://schemas.openxmlformats.org/officeDocument/2006/relationships/image" Target="../media/image133.emf"/><Relationship Id="rId24" Type="http://schemas.openxmlformats.org/officeDocument/2006/relationships/image" Target="../media/image128.emf"/><Relationship Id="rId40" Type="http://schemas.openxmlformats.org/officeDocument/2006/relationships/image" Target="../media/image144.emf"/><Relationship Id="rId45" Type="http://schemas.openxmlformats.org/officeDocument/2006/relationships/image" Target="../media/image149.emf"/><Relationship Id="rId66" Type="http://schemas.openxmlformats.org/officeDocument/2006/relationships/image" Target="../media/image170.emf"/><Relationship Id="rId87" Type="http://schemas.openxmlformats.org/officeDocument/2006/relationships/image" Target="../media/image191.emf"/><Relationship Id="rId110" Type="http://schemas.openxmlformats.org/officeDocument/2006/relationships/image" Target="../media/image214.emf"/><Relationship Id="rId115" Type="http://schemas.openxmlformats.org/officeDocument/2006/relationships/image" Target="../media/image219.emf"/><Relationship Id="rId131" Type="http://schemas.openxmlformats.org/officeDocument/2006/relationships/image" Target="../media/image235.emf"/><Relationship Id="rId136" Type="http://schemas.openxmlformats.org/officeDocument/2006/relationships/image" Target="../media/image240.emf"/><Relationship Id="rId157" Type="http://schemas.openxmlformats.org/officeDocument/2006/relationships/image" Target="../media/image261.emf"/><Relationship Id="rId61" Type="http://schemas.openxmlformats.org/officeDocument/2006/relationships/image" Target="../media/image165.emf"/><Relationship Id="rId82" Type="http://schemas.openxmlformats.org/officeDocument/2006/relationships/image" Target="../media/image186.emf"/><Relationship Id="rId152" Type="http://schemas.openxmlformats.org/officeDocument/2006/relationships/image" Target="../media/image256.emf"/><Relationship Id="rId19" Type="http://schemas.openxmlformats.org/officeDocument/2006/relationships/image" Target="../media/image123.emf"/><Relationship Id="rId14" Type="http://schemas.openxmlformats.org/officeDocument/2006/relationships/image" Target="../media/image118.emf"/><Relationship Id="rId30" Type="http://schemas.openxmlformats.org/officeDocument/2006/relationships/image" Target="../media/image134.emf"/><Relationship Id="rId35" Type="http://schemas.openxmlformats.org/officeDocument/2006/relationships/image" Target="../media/image139.emf"/><Relationship Id="rId56" Type="http://schemas.openxmlformats.org/officeDocument/2006/relationships/image" Target="../media/image160.emf"/><Relationship Id="rId77" Type="http://schemas.openxmlformats.org/officeDocument/2006/relationships/image" Target="../media/image181.emf"/><Relationship Id="rId100" Type="http://schemas.openxmlformats.org/officeDocument/2006/relationships/image" Target="../media/image204.emf"/><Relationship Id="rId105" Type="http://schemas.openxmlformats.org/officeDocument/2006/relationships/image" Target="../media/image209.emf"/><Relationship Id="rId126" Type="http://schemas.openxmlformats.org/officeDocument/2006/relationships/image" Target="../media/image230.emf"/><Relationship Id="rId147" Type="http://schemas.openxmlformats.org/officeDocument/2006/relationships/image" Target="../media/image251.emf"/><Relationship Id="rId8" Type="http://schemas.openxmlformats.org/officeDocument/2006/relationships/image" Target="../media/image112.emf"/><Relationship Id="rId51" Type="http://schemas.openxmlformats.org/officeDocument/2006/relationships/image" Target="../media/image155.emf"/><Relationship Id="rId72" Type="http://schemas.openxmlformats.org/officeDocument/2006/relationships/image" Target="../media/image176.emf"/><Relationship Id="rId93" Type="http://schemas.openxmlformats.org/officeDocument/2006/relationships/image" Target="../media/image197.emf"/><Relationship Id="rId98" Type="http://schemas.openxmlformats.org/officeDocument/2006/relationships/image" Target="../media/image202.emf"/><Relationship Id="rId121" Type="http://schemas.openxmlformats.org/officeDocument/2006/relationships/image" Target="../media/image225.emf"/><Relationship Id="rId142" Type="http://schemas.openxmlformats.org/officeDocument/2006/relationships/image" Target="../media/image246.emf"/><Relationship Id="rId3" Type="http://schemas.openxmlformats.org/officeDocument/2006/relationships/image" Target="../media/image107.emf"/><Relationship Id="rId25" Type="http://schemas.openxmlformats.org/officeDocument/2006/relationships/image" Target="../media/image129.emf"/><Relationship Id="rId46" Type="http://schemas.openxmlformats.org/officeDocument/2006/relationships/image" Target="../media/image150.emf"/><Relationship Id="rId67" Type="http://schemas.openxmlformats.org/officeDocument/2006/relationships/image" Target="../media/image171.emf"/><Relationship Id="rId116" Type="http://schemas.openxmlformats.org/officeDocument/2006/relationships/image" Target="../media/image220.emf"/><Relationship Id="rId137" Type="http://schemas.openxmlformats.org/officeDocument/2006/relationships/image" Target="../media/image241.emf"/><Relationship Id="rId158" Type="http://schemas.openxmlformats.org/officeDocument/2006/relationships/image" Target="../media/image262.emf"/></Relationships>
</file>

<file path=ppt/drawings/_rels/vmlDrawing3.vml.rels><?xml version="1.0" encoding="UTF-8" standalone="yes"?>
<Relationships xmlns="http://schemas.openxmlformats.org/package/2006/relationships"><Relationship Id="rId13" Type="http://schemas.openxmlformats.org/officeDocument/2006/relationships/image" Target="../media/image281.emf"/><Relationship Id="rId18" Type="http://schemas.openxmlformats.org/officeDocument/2006/relationships/image" Target="../media/image286.emf"/><Relationship Id="rId26" Type="http://schemas.openxmlformats.org/officeDocument/2006/relationships/image" Target="../media/image294.emf"/><Relationship Id="rId39" Type="http://schemas.openxmlformats.org/officeDocument/2006/relationships/image" Target="../media/image307.emf"/><Relationship Id="rId21" Type="http://schemas.openxmlformats.org/officeDocument/2006/relationships/image" Target="../media/image289.emf"/><Relationship Id="rId34" Type="http://schemas.openxmlformats.org/officeDocument/2006/relationships/image" Target="../media/image302.emf"/><Relationship Id="rId42" Type="http://schemas.openxmlformats.org/officeDocument/2006/relationships/image" Target="../media/image310.emf"/><Relationship Id="rId47" Type="http://schemas.openxmlformats.org/officeDocument/2006/relationships/image" Target="../media/image315.emf"/><Relationship Id="rId50" Type="http://schemas.openxmlformats.org/officeDocument/2006/relationships/image" Target="../media/image318.emf"/><Relationship Id="rId55" Type="http://schemas.openxmlformats.org/officeDocument/2006/relationships/image" Target="../media/image323.emf"/><Relationship Id="rId63" Type="http://schemas.openxmlformats.org/officeDocument/2006/relationships/image" Target="../media/image331.emf"/><Relationship Id="rId68" Type="http://schemas.openxmlformats.org/officeDocument/2006/relationships/image" Target="../media/image336.emf"/><Relationship Id="rId7" Type="http://schemas.openxmlformats.org/officeDocument/2006/relationships/image" Target="../media/image275.emf"/><Relationship Id="rId71" Type="http://schemas.openxmlformats.org/officeDocument/2006/relationships/image" Target="../media/image339.emf"/><Relationship Id="rId2" Type="http://schemas.openxmlformats.org/officeDocument/2006/relationships/image" Target="../media/image270.emf"/><Relationship Id="rId16" Type="http://schemas.openxmlformats.org/officeDocument/2006/relationships/image" Target="../media/image284.emf"/><Relationship Id="rId29" Type="http://schemas.openxmlformats.org/officeDocument/2006/relationships/image" Target="../media/image297.emf"/><Relationship Id="rId1" Type="http://schemas.openxmlformats.org/officeDocument/2006/relationships/image" Target="../media/image269.emf"/><Relationship Id="rId6" Type="http://schemas.openxmlformats.org/officeDocument/2006/relationships/image" Target="../media/image274.emf"/><Relationship Id="rId11" Type="http://schemas.openxmlformats.org/officeDocument/2006/relationships/image" Target="../media/image279.emf"/><Relationship Id="rId24" Type="http://schemas.openxmlformats.org/officeDocument/2006/relationships/image" Target="../media/image292.emf"/><Relationship Id="rId32" Type="http://schemas.openxmlformats.org/officeDocument/2006/relationships/image" Target="../media/image300.emf"/><Relationship Id="rId37" Type="http://schemas.openxmlformats.org/officeDocument/2006/relationships/image" Target="../media/image305.emf"/><Relationship Id="rId40" Type="http://schemas.openxmlformats.org/officeDocument/2006/relationships/image" Target="../media/image308.emf"/><Relationship Id="rId45" Type="http://schemas.openxmlformats.org/officeDocument/2006/relationships/image" Target="../media/image313.emf"/><Relationship Id="rId53" Type="http://schemas.openxmlformats.org/officeDocument/2006/relationships/image" Target="../media/image321.emf"/><Relationship Id="rId58" Type="http://schemas.openxmlformats.org/officeDocument/2006/relationships/image" Target="../media/image326.emf"/><Relationship Id="rId66" Type="http://schemas.openxmlformats.org/officeDocument/2006/relationships/image" Target="../media/image334.emf"/><Relationship Id="rId5" Type="http://schemas.openxmlformats.org/officeDocument/2006/relationships/image" Target="../media/image273.emf"/><Relationship Id="rId15" Type="http://schemas.openxmlformats.org/officeDocument/2006/relationships/image" Target="../media/image283.emf"/><Relationship Id="rId23" Type="http://schemas.openxmlformats.org/officeDocument/2006/relationships/image" Target="../media/image291.emf"/><Relationship Id="rId28" Type="http://schemas.openxmlformats.org/officeDocument/2006/relationships/image" Target="../media/image296.emf"/><Relationship Id="rId36" Type="http://schemas.openxmlformats.org/officeDocument/2006/relationships/image" Target="../media/image304.emf"/><Relationship Id="rId49" Type="http://schemas.openxmlformats.org/officeDocument/2006/relationships/image" Target="../media/image317.emf"/><Relationship Id="rId57" Type="http://schemas.openxmlformats.org/officeDocument/2006/relationships/image" Target="../media/image325.emf"/><Relationship Id="rId61" Type="http://schemas.openxmlformats.org/officeDocument/2006/relationships/image" Target="../media/image329.emf"/><Relationship Id="rId10" Type="http://schemas.openxmlformats.org/officeDocument/2006/relationships/image" Target="../media/image278.emf"/><Relationship Id="rId19" Type="http://schemas.openxmlformats.org/officeDocument/2006/relationships/image" Target="../media/image287.emf"/><Relationship Id="rId31" Type="http://schemas.openxmlformats.org/officeDocument/2006/relationships/image" Target="../media/image299.emf"/><Relationship Id="rId44" Type="http://schemas.openxmlformats.org/officeDocument/2006/relationships/image" Target="../media/image312.emf"/><Relationship Id="rId52" Type="http://schemas.openxmlformats.org/officeDocument/2006/relationships/image" Target="../media/image320.emf"/><Relationship Id="rId60" Type="http://schemas.openxmlformats.org/officeDocument/2006/relationships/image" Target="../media/image328.emf"/><Relationship Id="rId65" Type="http://schemas.openxmlformats.org/officeDocument/2006/relationships/image" Target="../media/image333.emf"/><Relationship Id="rId4" Type="http://schemas.openxmlformats.org/officeDocument/2006/relationships/image" Target="../media/image272.emf"/><Relationship Id="rId9" Type="http://schemas.openxmlformats.org/officeDocument/2006/relationships/image" Target="../media/image277.emf"/><Relationship Id="rId14" Type="http://schemas.openxmlformats.org/officeDocument/2006/relationships/image" Target="../media/image282.emf"/><Relationship Id="rId22" Type="http://schemas.openxmlformats.org/officeDocument/2006/relationships/image" Target="../media/image290.emf"/><Relationship Id="rId27" Type="http://schemas.openxmlformats.org/officeDocument/2006/relationships/image" Target="../media/image295.emf"/><Relationship Id="rId30" Type="http://schemas.openxmlformats.org/officeDocument/2006/relationships/image" Target="../media/image298.emf"/><Relationship Id="rId35" Type="http://schemas.openxmlformats.org/officeDocument/2006/relationships/image" Target="../media/image303.emf"/><Relationship Id="rId43" Type="http://schemas.openxmlformats.org/officeDocument/2006/relationships/image" Target="../media/image311.emf"/><Relationship Id="rId48" Type="http://schemas.openxmlformats.org/officeDocument/2006/relationships/image" Target="../media/image316.emf"/><Relationship Id="rId56" Type="http://schemas.openxmlformats.org/officeDocument/2006/relationships/image" Target="../media/image324.emf"/><Relationship Id="rId64" Type="http://schemas.openxmlformats.org/officeDocument/2006/relationships/image" Target="../media/image332.emf"/><Relationship Id="rId69" Type="http://schemas.openxmlformats.org/officeDocument/2006/relationships/image" Target="../media/image337.emf"/><Relationship Id="rId8" Type="http://schemas.openxmlformats.org/officeDocument/2006/relationships/image" Target="../media/image276.emf"/><Relationship Id="rId51" Type="http://schemas.openxmlformats.org/officeDocument/2006/relationships/image" Target="../media/image319.emf"/><Relationship Id="rId72" Type="http://schemas.openxmlformats.org/officeDocument/2006/relationships/image" Target="../media/image340.emf"/><Relationship Id="rId3" Type="http://schemas.openxmlformats.org/officeDocument/2006/relationships/image" Target="../media/image271.emf"/><Relationship Id="rId12" Type="http://schemas.openxmlformats.org/officeDocument/2006/relationships/image" Target="../media/image280.emf"/><Relationship Id="rId17" Type="http://schemas.openxmlformats.org/officeDocument/2006/relationships/image" Target="../media/image285.emf"/><Relationship Id="rId25" Type="http://schemas.openxmlformats.org/officeDocument/2006/relationships/image" Target="../media/image293.emf"/><Relationship Id="rId33" Type="http://schemas.openxmlformats.org/officeDocument/2006/relationships/image" Target="../media/image301.emf"/><Relationship Id="rId38" Type="http://schemas.openxmlformats.org/officeDocument/2006/relationships/image" Target="../media/image306.emf"/><Relationship Id="rId46" Type="http://schemas.openxmlformats.org/officeDocument/2006/relationships/image" Target="../media/image314.emf"/><Relationship Id="rId59" Type="http://schemas.openxmlformats.org/officeDocument/2006/relationships/image" Target="../media/image327.emf"/><Relationship Id="rId67" Type="http://schemas.openxmlformats.org/officeDocument/2006/relationships/image" Target="../media/image335.emf"/><Relationship Id="rId20" Type="http://schemas.openxmlformats.org/officeDocument/2006/relationships/image" Target="../media/image288.emf"/><Relationship Id="rId41" Type="http://schemas.openxmlformats.org/officeDocument/2006/relationships/image" Target="../media/image309.emf"/><Relationship Id="rId54" Type="http://schemas.openxmlformats.org/officeDocument/2006/relationships/image" Target="../media/image322.emf"/><Relationship Id="rId62" Type="http://schemas.openxmlformats.org/officeDocument/2006/relationships/image" Target="../media/image330.emf"/><Relationship Id="rId70" Type="http://schemas.openxmlformats.org/officeDocument/2006/relationships/image" Target="../media/image338.emf"/></Relationships>
</file>

<file path=ppt/drawings/_rels/vmlDrawing4.vml.rels><?xml version="1.0" encoding="UTF-8" standalone="yes"?>
<Relationships xmlns="http://schemas.openxmlformats.org/package/2006/relationships"><Relationship Id="rId26" Type="http://schemas.openxmlformats.org/officeDocument/2006/relationships/image" Target="../media/image367.emf"/><Relationship Id="rId21" Type="http://schemas.openxmlformats.org/officeDocument/2006/relationships/image" Target="../media/image362.emf"/><Relationship Id="rId42" Type="http://schemas.openxmlformats.org/officeDocument/2006/relationships/image" Target="../media/image383.emf"/><Relationship Id="rId47" Type="http://schemas.openxmlformats.org/officeDocument/2006/relationships/image" Target="../media/image388.emf"/><Relationship Id="rId63" Type="http://schemas.openxmlformats.org/officeDocument/2006/relationships/image" Target="../media/image404.emf"/><Relationship Id="rId68" Type="http://schemas.openxmlformats.org/officeDocument/2006/relationships/image" Target="../media/image409.emf"/><Relationship Id="rId84" Type="http://schemas.openxmlformats.org/officeDocument/2006/relationships/image" Target="../media/image425.emf"/><Relationship Id="rId89" Type="http://schemas.openxmlformats.org/officeDocument/2006/relationships/image" Target="../media/image430.emf"/><Relationship Id="rId7" Type="http://schemas.openxmlformats.org/officeDocument/2006/relationships/image" Target="../media/image348.emf"/><Relationship Id="rId71" Type="http://schemas.openxmlformats.org/officeDocument/2006/relationships/image" Target="../media/image412.emf"/><Relationship Id="rId92" Type="http://schemas.openxmlformats.org/officeDocument/2006/relationships/image" Target="../media/image433.emf"/><Relationship Id="rId2" Type="http://schemas.openxmlformats.org/officeDocument/2006/relationships/image" Target="../media/image343.emf"/><Relationship Id="rId16" Type="http://schemas.openxmlformats.org/officeDocument/2006/relationships/image" Target="../media/image357.emf"/><Relationship Id="rId29" Type="http://schemas.openxmlformats.org/officeDocument/2006/relationships/image" Target="../media/image370.emf"/><Relationship Id="rId107" Type="http://schemas.openxmlformats.org/officeDocument/2006/relationships/image" Target="../media/image448.emf"/><Relationship Id="rId11" Type="http://schemas.openxmlformats.org/officeDocument/2006/relationships/image" Target="../media/image352.emf"/><Relationship Id="rId24" Type="http://schemas.openxmlformats.org/officeDocument/2006/relationships/image" Target="../media/image365.emf"/><Relationship Id="rId32" Type="http://schemas.openxmlformats.org/officeDocument/2006/relationships/image" Target="../media/image373.emf"/><Relationship Id="rId37" Type="http://schemas.openxmlformats.org/officeDocument/2006/relationships/image" Target="../media/image378.emf"/><Relationship Id="rId40" Type="http://schemas.openxmlformats.org/officeDocument/2006/relationships/image" Target="../media/image381.emf"/><Relationship Id="rId45" Type="http://schemas.openxmlformats.org/officeDocument/2006/relationships/image" Target="../media/image386.emf"/><Relationship Id="rId53" Type="http://schemas.openxmlformats.org/officeDocument/2006/relationships/image" Target="../media/image394.emf"/><Relationship Id="rId58" Type="http://schemas.openxmlformats.org/officeDocument/2006/relationships/image" Target="../media/image399.emf"/><Relationship Id="rId66" Type="http://schemas.openxmlformats.org/officeDocument/2006/relationships/image" Target="../media/image407.emf"/><Relationship Id="rId74" Type="http://schemas.openxmlformats.org/officeDocument/2006/relationships/image" Target="../media/image415.emf"/><Relationship Id="rId79" Type="http://schemas.openxmlformats.org/officeDocument/2006/relationships/image" Target="../media/image420.emf"/><Relationship Id="rId87" Type="http://schemas.openxmlformats.org/officeDocument/2006/relationships/image" Target="../media/image428.emf"/><Relationship Id="rId102" Type="http://schemas.openxmlformats.org/officeDocument/2006/relationships/image" Target="../media/image443.emf"/><Relationship Id="rId5" Type="http://schemas.openxmlformats.org/officeDocument/2006/relationships/image" Target="../media/image346.emf"/><Relationship Id="rId61" Type="http://schemas.openxmlformats.org/officeDocument/2006/relationships/image" Target="../media/image402.emf"/><Relationship Id="rId82" Type="http://schemas.openxmlformats.org/officeDocument/2006/relationships/image" Target="../media/image423.emf"/><Relationship Id="rId90" Type="http://schemas.openxmlformats.org/officeDocument/2006/relationships/image" Target="../media/image431.emf"/><Relationship Id="rId95" Type="http://schemas.openxmlformats.org/officeDocument/2006/relationships/image" Target="../media/image436.emf"/><Relationship Id="rId19" Type="http://schemas.openxmlformats.org/officeDocument/2006/relationships/image" Target="../media/image360.emf"/><Relationship Id="rId14" Type="http://schemas.openxmlformats.org/officeDocument/2006/relationships/image" Target="../media/image355.emf"/><Relationship Id="rId22" Type="http://schemas.openxmlformats.org/officeDocument/2006/relationships/image" Target="../media/image363.emf"/><Relationship Id="rId27" Type="http://schemas.openxmlformats.org/officeDocument/2006/relationships/image" Target="../media/image368.emf"/><Relationship Id="rId30" Type="http://schemas.openxmlformats.org/officeDocument/2006/relationships/image" Target="../media/image371.emf"/><Relationship Id="rId35" Type="http://schemas.openxmlformats.org/officeDocument/2006/relationships/image" Target="../media/image376.emf"/><Relationship Id="rId43" Type="http://schemas.openxmlformats.org/officeDocument/2006/relationships/image" Target="../media/image384.emf"/><Relationship Id="rId48" Type="http://schemas.openxmlformats.org/officeDocument/2006/relationships/image" Target="../media/image389.emf"/><Relationship Id="rId56" Type="http://schemas.openxmlformats.org/officeDocument/2006/relationships/image" Target="../media/image397.emf"/><Relationship Id="rId64" Type="http://schemas.openxmlformats.org/officeDocument/2006/relationships/image" Target="../media/image405.emf"/><Relationship Id="rId69" Type="http://schemas.openxmlformats.org/officeDocument/2006/relationships/image" Target="../media/image410.emf"/><Relationship Id="rId77" Type="http://schemas.openxmlformats.org/officeDocument/2006/relationships/image" Target="../media/image418.emf"/><Relationship Id="rId100" Type="http://schemas.openxmlformats.org/officeDocument/2006/relationships/image" Target="../media/image441.emf"/><Relationship Id="rId105" Type="http://schemas.openxmlformats.org/officeDocument/2006/relationships/image" Target="../media/image446.emf"/><Relationship Id="rId8" Type="http://schemas.openxmlformats.org/officeDocument/2006/relationships/image" Target="../media/image349.emf"/><Relationship Id="rId51" Type="http://schemas.openxmlformats.org/officeDocument/2006/relationships/image" Target="../media/image392.emf"/><Relationship Id="rId72" Type="http://schemas.openxmlformats.org/officeDocument/2006/relationships/image" Target="../media/image413.emf"/><Relationship Id="rId80" Type="http://schemas.openxmlformats.org/officeDocument/2006/relationships/image" Target="../media/image421.emf"/><Relationship Id="rId85" Type="http://schemas.openxmlformats.org/officeDocument/2006/relationships/image" Target="../media/image426.emf"/><Relationship Id="rId93" Type="http://schemas.openxmlformats.org/officeDocument/2006/relationships/image" Target="../media/image434.emf"/><Relationship Id="rId98" Type="http://schemas.openxmlformats.org/officeDocument/2006/relationships/image" Target="../media/image439.emf"/><Relationship Id="rId3" Type="http://schemas.openxmlformats.org/officeDocument/2006/relationships/image" Target="../media/image344.emf"/><Relationship Id="rId12" Type="http://schemas.openxmlformats.org/officeDocument/2006/relationships/image" Target="../media/image353.emf"/><Relationship Id="rId17" Type="http://schemas.openxmlformats.org/officeDocument/2006/relationships/image" Target="../media/image358.emf"/><Relationship Id="rId25" Type="http://schemas.openxmlformats.org/officeDocument/2006/relationships/image" Target="../media/image366.emf"/><Relationship Id="rId33" Type="http://schemas.openxmlformats.org/officeDocument/2006/relationships/image" Target="../media/image374.emf"/><Relationship Id="rId38" Type="http://schemas.openxmlformats.org/officeDocument/2006/relationships/image" Target="../media/image379.emf"/><Relationship Id="rId46" Type="http://schemas.openxmlformats.org/officeDocument/2006/relationships/image" Target="../media/image387.emf"/><Relationship Id="rId59" Type="http://schemas.openxmlformats.org/officeDocument/2006/relationships/image" Target="../media/image400.emf"/><Relationship Id="rId67" Type="http://schemas.openxmlformats.org/officeDocument/2006/relationships/image" Target="../media/image408.emf"/><Relationship Id="rId103" Type="http://schemas.openxmlformats.org/officeDocument/2006/relationships/image" Target="../media/image444.emf"/><Relationship Id="rId108" Type="http://schemas.openxmlformats.org/officeDocument/2006/relationships/image" Target="../media/image449.emf"/><Relationship Id="rId20" Type="http://schemas.openxmlformats.org/officeDocument/2006/relationships/image" Target="../media/image361.emf"/><Relationship Id="rId41" Type="http://schemas.openxmlformats.org/officeDocument/2006/relationships/image" Target="../media/image382.emf"/><Relationship Id="rId54" Type="http://schemas.openxmlformats.org/officeDocument/2006/relationships/image" Target="../media/image395.emf"/><Relationship Id="rId62" Type="http://schemas.openxmlformats.org/officeDocument/2006/relationships/image" Target="../media/image403.emf"/><Relationship Id="rId70" Type="http://schemas.openxmlformats.org/officeDocument/2006/relationships/image" Target="../media/image411.emf"/><Relationship Id="rId75" Type="http://schemas.openxmlformats.org/officeDocument/2006/relationships/image" Target="../media/image416.emf"/><Relationship Id="rId83" Type="http://schemas.openxmlformats.org/officeDocument/2006/relationships/image" Target="../media/image424.emf"/><Relationship Id="rId88" Type="http://schemas.openxmlformats.org/officeDocument/2006/relationships/image" Target="../media/image429.emf"/><Relationship Id="rId91" Type="http://schemas.openxmlformats.org/officeDocument/2006/relationships/image" Target="../media/image432.emf"/><Relationship Id="rId96" Type="http://schemas.openxmlformats.org/officeDocument/2006/relationships/image" Target="../media/image437.emf"/><Relationship Id="rId1" Type="http://schemas.openxmlformats.org/officeDocument/2006/relationships/image" Target="../media/image342.emf"/><Relationship Id="rId6" Type="http://schemas.openxmlformats.org/officeDocument/2006/relationships/image" Target="../media/image347.emf"/><Relationship Id="rId15" Type="http://schemas.openxmlformats.org/officeDocument/2006/relationships/image" Target="../media/image356.emf"/><Relationship Id="rId23" Type="http://schemas.openxmlformats.org/officeDocument/2006/relationships/image" Target="../media/image364.emf"/><Relationship Id="rId28" Type="http://schemas.openxmlformats.org/officeDocument/2006/relationships/image" Target="../media/image369.emf"/><Relationship Id="rId36" Type="http://schemas.openxmlformats.org/officeDocument/2006/relationships/image" Target="../media/image377.emf"/><Relationship Id="rId49" Type="http://schemas.openxmlformats.org/officeDocument/2006/relationships/image" Target="../media/image390.emf"/><Relationship Id="rId57" Type="http://schemas.openxmlformats.org/officeDocument/2006/relationships/image" Target="../media/image398.emf"/><Relationship Id="rId106" Type="http://schemas.openxmlformats.org/officeDocument/2006/relationships/image" Target="../media/image447.emf"/><Relationship Id="rId10" Type="http://schemas.openxmlformats.org/officeDocument/2006/relationships/image" Target="../media/image351.emf"/><Relationship Id="rId31" Type="http://schemas.openxmlformats.org/officeDocument/2006/relationships/image" Target="../media/image372.emf"/><Relationship Id="rId44" Type="http://schemas.openxmlformats.org/officeDocument/2006/relationships/image" Target="../media/image385.emf"/><Relationship Id="rId52" Type="http://schemas.openxmlformats.org/officeDocument/2006/relationships/image" Target="../media/image393.emf"/><Relationship Id="rId60" Type="http://schemas.openxmlformats.org/officeDocument/2006/relationships/image" Target="../media/image401.emf"/><Relationship Id="rId65" Type="http://schemas.openxmlformats.org/officeDocument/2006/relationships/image" Target="../media/image406.emf"/><Relationship Id="rId73" Type="http://schemas.openxmlformats.org/officeDocument/2006/relationships/image" Target="../media/image414.emf"/><Relationship Id="rId78" Type="http://schemas.openxmlformats.org/officeDocument/2006/relationships/image" Target="../media/image419.emf"/><Relationship Id="rId81" Type="http://schemas.openxmlformats.org/officeDocument/2006/relationships/image" Target="../media/image422.emf"/><Relationship Id="rId86" Type="http://schemas.openxmlformats.org/officeDocument/2006/relationships/image" Target="../media/image427.emf"/><Relationship Id="rId94" Type="http://schemas.openxmlformats.org/officeDocument/2006/relationships/image" Target="../media/image435.emf"/><Relationship Id="rId99" Type="http://schemas.openxmlformats.org/officeDocument/2006/relationships/image" Target="../media/image440.emf"/><Relationship Id="rId101" Type="http://schemas.openxmlformats.org/officeDocument/2006/relationships/image" Target="../media/image442.emf"/><Relationship Id="rId4" Type="http://schemas.openxmlformats.org/officeDocument/2006/relationships/image" Target="../media/image345.emf"/><Relationship Id="rId9" Type="http://schemas.openxmlformats.org/officeDocument/2006/relationships/image" Target="../media/image350.emf"/><Relationship Id="rId13" Type="http://schemas.openxmlformats.org/officeDocument/2006/relationships/image" Target="../media/image354.emf"/><Relationship Id="rId18" Type="http://schemas.openxmlformats.org/officeDocument/2006/relationships/image" Target="../media/image359.emf"/><Relationship Id="rId39" Type="http://schemas.openxmlformats.org/officeDocument/2006/relationships/image" Target="../media/image380.emf"/><Relationship Id="rId34" Type="http://schemas.openxmlformats.org/officeDocument/2006/relationships/image" Target="../media/image375.emf"/><Relationship Id="rId50" Type="http://schemas.openxmlformats.org/officeDocument/2006/relationships/image" Target="../media/image391.emf"/><Relationship Id="rId55" Type="http://schemas.openxmlformats.org/officeDocument/2006/relationships/image" Target="../media/image396.emf"/><Relationship Id="rId76" Type="http://schemas.openxmlformats.org/officeDocument/2006/relationships/image" Target="../media/image417.emf"/><Relationship Id="rId97" Type="http://schemas.openxmlformats.org/officeDocument/2006/relationships/image" Target="../media/image438.emf"/><Relationship Id="rId104" Type="http://schemas.openxmlformats.org/officeDocument/2006/relationships/image" Target="../media/image445.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62.emf"/><Relationship Id="rId13" Type="http://schemas.openxmlformats.org/officeDocument/2006/relationships/image" Target="../media/image467.emf"/><Relationship Id="rId18" Type="http://schemas.openxmlformats.org/officeDocument/2006/relationships/image" Target="../media/image472.emf"/><Relationship Id="rId26" Type="http://schemas.openxmlformats.org/officeDocument/2006/relationships/image" Target="../media/image480.emf"/><Relationship Id="rId3" Type="http://schemas.openxmlformats.org/officeDocument/2006/relationships/image" Target="../media/image457.emf"/><Relationship Id="rId21" Type="http://schemas.openxmlformats.org/officeDocument/2006/relationships/image" Target="../media/image475.emf"/><Relationship Id="rId7" Type="http://schemas.openxmlformats.org/officeDocument/2006/relationships/image" Target="../media/image461.emf"/><Relationship Id="rId12" Type="http://schemas.openxmlformats.org/officeDocument/2006/relationships/image" Target="../media/image466.emf"/><Relationship Id="rId17" Type="http://schemas.openxmlformats.org/officeDocument/2006/relationships/image" Target="../media/image471.emf"/><Relationship Id="rId25" Type="http://schemas.openxmlformats.org/officeDocument/2006/relationships/image" Target="../media/image479.emf"/><Relationship Id="rId2" Type="http://schemas.openxmlformats.org/officeDocument/2006/relationships/image" Target="../media/image456.emf"/><Relationship Id="rId16" Type="http://schemas.openxmlformats.org/officeDocument/2006/relationships/image" Target="../media/image470.emf"/><Relationship Id="rId20" Type="http://schemas.openxmlformats.org/officeDocument/2006/relationships/image" Target="../media/image474.emf"/><Relationship Id="rId1" Type="http://schemas.openxmlformats.org/officeDocument/2006/relationships/image" Target="../media/image455.emf"/><Relationship Id="rId6" Type="http://schemas.openxmlformats.org/officeDocument/2006/relationships/image" Target="../media/image460.emf"/><Relationship Id="rId11" Type="http://schemas.openxmlformats.org/officeDocument/2006/relationships/image" Target="../media/image465.emf"/><Relationship Id="rId24" Type="http://schemas.openxmlformats.org/officeDocument/2006/relationships/image" Target="../media/image478.emf"/><Relationship Id="rId5" Type="http://schemas.openxmlformats.org/officeDocument/2006/relationships/image" Target="../media/image459.emf"/><Relationship Id="rId15" Type="http://schemas.openxmlformats.org/officeDocument/2006/relationships/image" Target="../media/image469.emf"/><Relationship Id="rId23" Type="http://schemas.openxmlformats.org/officeDocument/2006/relationships/image" Target="../media/image477.emf"/><Relationship Id="rId28" Type="http://schemas.openxmlformats.org/officeDocument/2006/relationships/image" Target="../media/image482.emf"/><Relationship Id="rId10" Type="http://schemas.openxmlformats.org/officeDocument/2006/relationships/image" Target="../media/image464.emf"/><Relationship Id="rId19" Type="http://schemas.openxmlformats.org/officeDocument/2006/relationships/image" Target="../media/image473.emf"/><Relationship Id="rId4" Type="http://schemas.openxmlformats.org/officeDocument/2006/relationships/image" Target="../media/image458.emf"/><Relationship Id="rId9" Type="http://schemas.openxmlformats.org/officeDocument/2006/relationships/image" Target="../media/image463.emf"/><Relationship Id="rId14" Type="http://schemas.openxmlformats.org/officeDocument/2006/relationships/image" Target="../media/image468.emf"/><Relationship Id="rId22" Type="http://schemas.openxmlformats.org/officeDocument/2006/relationships/image" Target="../media/image476.emf"/><Relationship Id="rId27" Type="http://schemas.openxmlformats.org/officeDocument/2006/relationships/image" Target="../media/image481.emf"/></Relationships>
</file>

<file path=ppt/drawings/_rels/vmlDrawing6.vml.rels><?xml version="1.0" encoding="UTF-8" standalone="yes"?>
<Relationships xmlns="http://schemas.openxmlformats.org/package/2006/relationships"><Relationship Id="rId13" Type="http://schemas.openxmlformats.org/officeDocument/2006/relationships/image" Target="../media/image498.emf"/><Relationship Id="rId18" Type="http://schemas.openxmlformats.org/officeDocument/2006/relationships/image" Target="../media/image503.emf"/><Relationship Id="rId26" Type="http://schemas.openxmlformats.org/officeDocument/2006/relationships/image" Target="../media/image511.emf"/><Relationship Id="rId39" Type="http://schemas.openxmlformats.org/officeDocument/2006/relationships/image" Target="../media/image524.emf"/><Relationship Id="rId21" Type="http://schemas.openxmlformats.org/officeDocument/2006/relationships/image" Target="../media/image506.emf"/><Relationship Id="rId34" Type="http://schemas.openxmlformats.org/officeDocument/2006/relationships/image" Target="../media/image519.emf"/><Relationship Id="rId42" Type="http://schemas.openxmlformats.org/officeDocument/2006/relationships/image" Target="../media/image527.emf"/><Relationship Id="rId47" Type="http://schemas.openxmlformats.org/officeDocument/2006/relationships/image" Target="../media/image532.emf"/><Relationship Id="rId50" Type="http://schemas.openxmlformats.org/officeDocument/2006/relationships/image" Target="../media/image535.emf"/><Relationship Id="rId55" Type="http://schemas.openxmlformats.org/officeDocument/2006/relationships/image" Target="../media/image540.emf"/><Relationship Id="rId63" Type="http://schemas.openxmlformats.org/officeDocument/2006/relationships/image" Target="../media/image548.emf"/><Relationship Id="rId68" Type="http://schemas.openxmlformats.org/officeDocument/2006/relationships/image" Target="../media/image553.emf"/><Relationship Id="rId7" Type="http://schemas.openxmlformats.org/officeDocument/2006/relationships/image" Target="../media/image492.emf"/><Relationship Id="rId71" Type="http://schemas.openxmlformats.org/officeDocument/2006/relationships/image" Target="../media/image556.emf"/><Relationship Id="rId2" Type="http://schemas.openxmlformats.org/officeDocument/2006/relationships/image" Target="../media/image487.emf"/><Relationship Id="rId16" Type="http://schemas.openxmlformats.org/officeDocument/2006/relationships/image" Target="../media/image501.emf"/><Relationship Id="rId29" Type="http://schemas.openxmlformats.org/officeDocument/2006/relationships/image" Target="../media/image514.emf"/><Relationship Id="rId11" Type="http://schemas.openxmlformats.org/officeDocument/2006/relationships/image" Target="../media/image496.emf"/><Relationship Id="rId24" Type="http://schemas.openxmlformats.org/officeDocument/2006/relationships/image" Target="../media/image509.emf"/><Relationship Id="rId32" Type="http://schemas.openxmlformats.org/officeDocument/2006/relationships/image" Target="../media/image517.emf"/><Relationship Id="rId37" Type="http://schemas.openxmlformats.org/officeDocument/2006/relationships/image" Target="../media/image522.emf"/><Relationship Id="rId40" Type="http://schemas.openxmlformats.org/officeDocument/2006/relationships/image" Target="../media/image525.emf"/><Relationship Id="rId45" Type="http://schemas.openxmlformats.org/officeDocument/2006/relationships/image" Target="../media/image530.emf"/><Relationship Id="rId53" Type="http://schemas.openxmlformats.org/officeDocument/2006/relationships/image" Target="../media/image538.emf"/><Relationship Id="rId58" Type="http://schemas.openxmlformats.org/officeDocument/2006/relationships/image" Target="../media/image543.emf"/><Relationship Id="rId66" Type="http://schemas.openxmlformats.org/officeDocument/2006/relationships/image" Target="../media/image551.emf"/><Relationship Id="rId74" Type="http://schemas.openxmlformats.org/officeDocument/2006/relationships/image" Target="../media/image559.emf"/><Relationship Id="rId5" Type="http://schemas.openxmlformats.org/officeDocument/2006/relationships/image" Target="../media/image490.emf"/><Relationship Id="rId15" Type="http://schemas.openxmlformats.org/officeDocument/2006/relationships/image" Target="../media/image500.emf"/><Relationship Id="rId23" Type="http://schemas.openxmlformats.org/officeDocument/2006/relationships/image" Target="../media/image508.emf"/><Relationship Id="rId28" Type="http://schemas.openxmlformats.org/officeDocument/2006/relationships/image" Target="../media/image513.emf"/><Relationship Id="rId36" Type="http://schemas.openxmlformats.org/officeDocument/2006/relationships/image" Target="../media/image521.emf"/><Relationship Id="rId49" Type="http://schemas.openxmlformats.org/officeDocument/2006/relationships/image" Target="../media/image534.emf"/><Relationship Id="rId57" Type="http://schemas.openxmlformats.org/officeDocument/2006/relationships/image" Target="../media/image542.emf"/><Relationship Id="rId61" Type="http://schemas.openxmlformats.org/officeDocument/2006/relationships/image" Target="../media/image546.emf"/><Relationship Id="rId10" Type="http://schemas.openxmlformats.org/officeDocument/2006/relationships/image" Target="../media/image495.emf"/><Relationship Id="rId19" Type="http://schemas.openxmlformats.org/officeDocument/2006/relationships/image" Target="../media/image504.emf"/><Relationship Id="rId31" Type="http://schemas.openxmlformats.org/officeDocument/2006/relationships/image" Target="../media/image516.emf"/><Relationship Id="rId44" Type="http://schemas.openxmlformats.org/officeDocument/2006/relationships/image" Target="../media/image529.emf"/><Relationship Id="rId52" Type="http://schemas.openxmlformats.org/officeDocument/2006/relationships/image" Target="../media/image537.emf"/><Relationship Id="rId60" Type="http://schemas.openxmlformats.org/officeDocument/2006/relationships/image" Target="../media/image545.emf"/><Relationship Id="rId65" Type="http://schemas.openxmlformats.org/officeDocument/2006/relationships/image" Target="../media/image550.emf"/><Relationship Id="rId73" Type="http://schemas.openxmlformats.org/officeDocument/2006/relationships/image" Target="../media/image558.emf"/><Relationship Id="rId4" Type="http://schemas.openxmlformats.org/officeDocument/2006/relationships/image" Target="../media/image489.emf"/><Relationship Id="rId9" Type="http://schemas.openxmlformats.org/officeDocument/2006/relationships/image" Target="../media/image494.emf"/><Relationship Id="rId14" Type="http://schemas.openxmlformats.org/officeDocument/2006/relationships/image" Target="../media/image499.emf"/><Relationship Id="rId22" Type="http://schemas.openxmlformats.org/officeDocument/2006/relationships/image" Target="../media/image507.emf"/><Relationship Id="rId27" Type="http://schemas.openxmlformats.org/officeDocument/2006/relationships/image" Target="../media/image512.emf"/><Relationship Id="rId30" Type="http://schemas.openxmlformats.org/officeDocument/2006/relationships/image" Target="../media/image515.emf"/><Relationship Id="rId35" Type="http://schemas.openxmlformats.org/officeDocument/2006/relationships/image" Target="../media/image520.emf"/><Relationship Id="rId43" Type="http://schemas.openxmlformats.org/officeDocument/2006/relationships/image" Target="../media/image528.emf"/><Relationship Id="rId48" Type="http://schemas.openxmlformats.org/officeDocument/2006/relationships/image" Target="../media/image533.emf"/><Relationship Id="rId56" Type="http://schemas.openxmlformats.org/officeDocument/2006/relationships/image" Target="../media/image541.emf"/><Relationship Id="rId64" Type="http://schemas.openxmlformats.org/officeDocument/2006/relationships/image" Target="../media/image549.emf"/><Relationship Id="rId69" Type="http://schemas.openxmlformats.org/officeDocument/2006/relationships/image" Target="../media/image554.emf"/><Relationship Id="rId8" Type="http://schemas.openxmlformats.org/officeDocument/2006/relationships/image" Target="../media/image493.emf"/><Relationship Id="rId51" Type="http://schemas.openxmlformats.org/officeDocument/2006/relationships/image" Target="../media/image536.emf"/><Relationship Id="rId72" Type="http://schemas.openxmlformats.org/officeDocument/2006/relationships/image" Target="../media/image557.emf"/><Relationship Id="rId3" Type="http://schemas.openxmlformats.org/officeDocument/2006/relationships/image" Target="../media/image488.emf"/><Relationship Id="rId12" Type="http://schemas.openxmlformats.org/officeDocument/2006/relationships/image" Target="../media/image497.emf"/><Relationship Id="rId17" Type="http://schemas.openxmlformats.org/officeDocument/2006/relationships/image" Target="../media/image502.emf"/><Relationship Id="rId25" Type="http://schemas.openxmlformats.org/officeDocument/2006/relationships/image" Target="../media/image510.emf"/><Relationship Id="rId33" Type="http://schemas.openxmlformats.org/officeDocument/2006/relationships/image" Target="../media/image518.emf"/><Relationship Id="rId38" Type="http://schemas.openxmlformats.org/officeDocument/2006/relationships/image" Target="../media/image523.emf"/><Relationship Id="rId46" Type="http://schemas.openxmlformats.org/officeDocument/2006/relationships/image" Target="../media/image531.emf"/><Relationship Id="rId59" Type="http://schemas.openxmlformats.org/officeDocument/2006/relationships/image" Target="../media/image544.emf"/><Relationship Id="rId67" Type="http://schemas.openxmlformats.org/officeDocument/2006/relationships/image" Target="../media/image552.emf"/><Relationship Id="rId20" Type="http://schemas.openxmlformats.org/officeDocument/2006/relationships/image" Target="../media/image505.emf"/><Relationship Id="rId41" Type="http://schemas.openxmlformats.org/officeDocument/2006/relationships/image" Target="../media/image526.emf"/><Relationship Id="rId54" Type="http://schemas.openxmlformats.org/officeDocument/2006/relationships/image" Target="../media/image539.emf"/><Relationship Id="rId62" Type="http://schemas.openxmlformats.org/officeDocument/2006/relationships/image" Target="../media/image547.emf"/><Relationship Id="rId70" Type="http://schemas.openxmlformats.org/officeDocument/2006/relationships/image" Target="../media/image555.emf"/><Relationship Id="rId1" Type="http://schemas.openxmlformats.org/officeDocument/2006/relationships/image" Target="../media/image486.emf"/><Relationship Id="rId6" Type="http://schemas.openxmlformats.org/officeDocument/2006/relationships/image" Target="../media/image491.emf"/></Relationships>
</file>

<file path=ppt/drawings/_rels/vmlDrawing7.vml.rels><?xml version="1.0" encoding="UTF-8" standalone="yes"?>
<Relationships xmlns="http://schemas.openxmlformats.org/package/2006/relationships"><Relationship Id="rId13" Type="http://schemas.openxmlformats.org/officeDocument/2006/relationships/image" Target="../media/image574.emf"/><Relationship Id="rId18" Type="http://schemas.openxmlformats.org/officeDocument/2006/relationships/image" Target="../media/image579.emf"/><Relationship Id="rId26" Type="http://schemas.openxmlformats.org/officeDocument/2006/relationships/image" Target="../media/image587.emf"/><Relationship Id="rId39" Type="http://schemas.openxmlformats.org/officeDocument/2006/relationships/image" Target="../media/image600.emf"/><Relationship Id="rId21" Type="http://schemas.openxmlformats.org/officeDocument/2006/relationships/image" Target="../media/image582.emf"/><Relationship Id="rId34" Type="http://schemas.openxmlformats.org/officeDocument/2006/relationships/image" Target="../media/image595.emf"/><Relationship Id="rId42" Type="http://schemas.openxmlformats.org/officeDocument/2006/relationships/image" Target="../media/image603.emf"/><Relationship Id="rId47" Type="http://schemas.openxmlformats.org/officeDocument/2006/relationships/image" Target="../media/image608.emf"/><Relationship Id="rId50" Type="http://schemas.openxmlformats.org/officeDocument/2006/relationships/image" Target="../media/image611.emf"/><Relationship Id="rId55" Type="http://schemas.openxmlformats.org/officeDocument/2006/relationships/image" Target="../media/image616.emf"/><Relationship Id="rId7" Type="http://schemas.openxmlformats.org/officeDocument/2006/relationships/image" Target="../media/image568.emf"/><Relationship Id="rId12" Type="http://schemas.openxmlformats.org/officeDocument/2006/relationships/image" Target="../media/image573.emf"/><Relationship Id="rId17" Type="http://schemas.openxmlformats.org/officeDocument/2006/relationships/image" Target="../media/image578.emf"/><Relationship Id="rId25" Type="http://schemas.openxmlformats.org/officeDocument/2006/relationships/image" Target="../media/image586.emf"/><Relationship Id="rId33" Type="http://schemas.openxmlformats.org/officeDocument/2006/relationships/image" Target="../media/image594.emf"/><Relationship Id="rId38" Type="http://schemas.openxmlformats.org/officeDocument/2006/relationships/image" Target="../media/image599.emf"/><Relationship Id="rId46" Type="http://schemas.openxmlformats.org/officeDocument/2006/relationships/image" Target="../media/image607.emf"/><Relationship Id="rId59" Type="http://schemas.openxmlformats.org/officeDocument/2006/relationships/image" Target="../media/image620.emf"/><Relationship Id="rId2" Type="http://schemas.openxmlformats.org/officeDocument/2006/relationships/image" Target="../media/image563.emf"/><Relationship Id="rId16" Type="http://schemas.openxmlformats.org/officeDocument/2006/relationships/image" Target="../media/image577.emf"/><Relationship Id="rId20" Type="http://schemas.openxmlformats.org/officeDocument/2006/relationships/image" Target="../media/image581.emf"/><Relationship Id="rId29" Type="http://schemas.openxmlformats.org/officeDocument/2006/relationships/image" Target="../media/image590.emf"/><Relationship Id="rId41" Type="http://schemas.openxmlformats.org/officeDocument/2006/relationships/image" Target="../media/image602.emf"/><Relationship Id="rId54" Type="http://schemas.openxmlformats.org/officeDocument/2006/relationships/image" Target="../media/image615.emf"/><Relationship Id="rId1" Type="http://schemas.openxmlformats.org/officeDocument/2006/relationships/image" Target="../media/image562.emf"/><Relationship Id="rId6" Type="http://schemas.openxmlformats.org/officeDocument/2006/relationships/image" Target="../media/image567.emf"/><Relationship Id="rId11" Type="http://schemas.openxmlformats.org/officeDocument/2006/relationships/image" Target="../media/image572.emf"/><Relationship Id="rId24" Type="http://schemas.openxmlformats.org/officeDocument/2006/relationships/image" Target="../media/image585.emf"/><Relationship Id="rId32" Type="http://schemas.openxmlformats.org/officeDocument/2006/relationships/image" Target="../media/image593.emf"/><Relationship Id="rId37" Type="http://schemas.openxmlformats.org/officeDocument/2006/relationships/image" Target="../media/image598.emf"/><Relationship Id="rId40" Type="http://schemas.openxmlformats.org/officeDocument/2006/relationships/image" Target="../media/image601.emf"/><Relationship Id="rId45" Type="http://schemas.openxmlformats.org/officeDocument/2006/relationships/image" Target="../media/image606.emf"/><Relationship Id="rId53" Type="http://schemas.openxmlformats.org/officeDocument/2006/relationships/image" Target="../media/image614.emf"/><Relationship Id="rId58" Type="http://schemas.openxmlformats.org/officeDocument/2006/relationships/image" Target="../media/image619.emf"/><Relationship Id="rId5" Type="http://schemas.openxmlformats.org/officeDocument/2006/relationships/image" Target="../media/image566.emf"/><Relationship Id="rId15" Type="http://schemas.openxmlformats.org/officeDocument/2006/relationships/image" Target="../media/image576.emf"/><Relationship Id="rId23" Type="http://schemas.openxmlformats.org/officeDocument/2006/relationships/image" Target="../media/image584.emf"/><Relationship Id="rId28" Type="http://schemas.openxmlformats.org/officeDocument/2006/relationships/image" Target="../media/image589.emf"/><Relationship Id="rId36" Type="http://schemas.openxmlformats.org/officeDocument/2006/relationships/image" Target="../media/image597.emf"/><Relationship Id="rId49" Type="http://schemas.openxmlformats.org/officeDocument/2006/relationships/image" Target="../media/image610.emf"/><Relationship Id="rId57" Type="http://schemas.openxmlformats.org/officeDocument/2006/relationships/image" Target="../media/image618.emf"/><Relationship Id="rId10" Type="http://schemas.openxmlformats.org/officeDocument/2006/relationships/image" Target="../media/image571.emf"/><Relationship Id="rId19" Type="http://schemas.openxmlformats.org/officeDocument/2006/relationships/image" Target="../media/image580.emf"/><Relationship Id="rId31" Type="http://schemas.openxmlformats.org/officeDocument/2006/relationships/image" Target="../media/image592.emf"/><Relationship Id="rId44" Type="http://schemas.openxmlformats.org/officeDocument/2006/relationships/image" Target="../media/image605.emf"/><Relationship Id="rId52" Type="http://schemas.openxmlformats.org/officeDocument/2006/relationships/image" Target="../media/image613.emf"/><Relationship Id="rId60" Type="http://schemas.openxmlformats.org/officeDocument/2006/relationships/image" Target="../media/image621.emf"/><Relationship Id="rId4" Type="http://schemas.openxmlformats.org/officeDocument/2006/relationships/image" Target="../media/image565.emf"/><Relationship Id="rId9" Type="http://schemas.openxmlformats.org/officeDocument/2006/relationships/image" Target="../media/image570.emf"/><Relationship Id="rId14" Type="http://schemas.openxmlformats.org/officeDocument/2006/relationships/image" Target="../media/image575.emf"/><Relationship Id="rId22" Type="http://schemas.openxmlformats.org/officeDocument/2006/relationships/image" Target="../media/image583.emf"/><Relationship Id="rId27" Type="http://schemas.openxmlformats.org/officeDocument/2006/relationships/image" Target="../media/image588.emf"/><Relationship Id="rId30" Type="http://schemas.openxmlformats.org/officeDocument/2006/relationships/image" Target="../media/image591.emf"/><Relationship Id="rId35" Type="http://schemas.openxmlformats.org/officeDocument/2006/relationships/image" Target="../media/image596.emf"/><Relationship Id="rId43" Type="http://schemas.openxmlformats.org/officeDocument/2006/relationships/image" Target="../media/image604.emf"/><Relationship Id="rId48" Type="http://schemas.openxmlformats.org/officeDocument/2006/relationships/image" Target="../media/image609.emf"/><Relationship Id="rId56" Type="http://schemas.openxmlformats.org/officeDocument/2006/relationships/image" Target="../media/image617.emf"/><Relationship Id="rId8" Type="http://schemas.openxmlformats.org/officeDocument/2006/relationships/image" Target="../media/image569.emf"/><Relationship Id="rId51" Type="http://schemas.openxmlformats.org/officeDocument/2006/relationships/image" Target="../media/image612.emf"/><Relationship Id="rId3" Type="http://schemas.openxmlformats.org/officeDocument/2006/relationships/image" Target="../media/image564.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43.emf"/><Relationship Id="rId13" Type="http://schemas.openxmlformats.org/officeDocument/2006/relationships/image" Target="../media/image648.emf"/><Relationship Id="rId18" Type="http://schemas.openxmlformats.org/officeDocument/2006/relationships/image" Target="../media/image653.emf"/><Relationship Id="rId26" Type="http://schemas.openxmlformats.org/officeDocument/2006/relationships/image" Target="../media/image661.emf"/><Relationship Id="rId3" Type="http://schemas.openxmlformats.org/officeDocument/2006/relationships/image" Target="../media/image638.emf"/><Relationship Id="rId21" Type="http://schemas.openxmlformats.org/officeDocument/2006/relationships/image" Target="../media/image656.emf"/><Relationship Id="rId34" Type="http://schemas.openxmlformats.org/officeDocument/2006/relationships/image" Target="../media/image669.emf"/><Relationship Id="rId7" Type="http://schemas.openxmlformats.org/officeDocument/2006/relationships/image" Target="../media/image642.emf"/><Relationship Id="rId12" Type="http://schemas.openxmlformats.org/officeDocument/2006/relationships/image" Target="../media/image647.emf"/><Relationship Id="rId17" Type="http://schemas.openxmlformats.org/officeDocument/2006/relationships/image" Target="../media/image652.emf"/><Relationship Id="rId25" Type="http://schemas.openxmlformats.org/officeDocument/2006/relationships/image" Target="../media/image660.emf"/><Relationship Id="rId33" Type="http://schemas.openxmlformats.org/officeDocument/2006/relationships/image" Target="../media/image668.emf"/><Relationship Id="rId38" Type="http://schemas.openxmlformats.org/officeDocument/2006/relationships/image" Target="../media/image673.emf"/><Relationship Id="rId2" Type="http://schemas.openxmlformats.org/officeDocument/2006/relationships/image" Target="../media/image637.emf"/><Relationship Id="rId16" Type="http://schemas.openxmlformats.org/officeDocument/2006/relationships/image" Target="../media/image651.emf"/><Relationship Id="rId20" Type="http://schemas.openxmlformats.org/officeDocument/2006/relationships/image" Target="../media/image655.emf"/><Relationship Id="rId29" Type="http://schemas.openxmlformats.org/officeDocument/2006/relationships/image" Target="../media/image664.emf"/><Relationship Id="rId1" Type="http://schemas.openxmlformats.org/officeDocument/2006/relationships/image" Target="../media/image636.emf"/><Relationship Id="rId6" Type="http://schemas.openxmlformats.org/officeDocument/2006/relationships/image" Target="../media/image641.emf"/><Relationship Id="rId11" Type="http://schemas.openxmlformats.org/officeDocument/2006/relationships/image" Target="../media/image646.emf"/><Relationship Id="rId24" Type="http://schemas.openxmlformats.org/officeDocument/2006/relationships/image" Target="../media/image659.emf"/><Relationship Id="rId32" Type="http://schemas.openxmlformats.org/officeDocument/2006/relationships/image" Target="../media/image667.emf"/><Relationship Id="rId37" Type="http://schemas.openxmlformats.org/officeDocument/2006/relationships/image" Target="../media/image672.emf"/><Relationship Id="rId5" Type="http://schemas.openxmlformats.org/officeDocument/2006/relationships/image" Target="../media/image640.emf"/><Relationship Id="rId15" Type="http://schemas.openxmlformats.org/officeDocument/2006/relationships/image" Target="../media/image650.emf"/><Relationship Id="rId23" Type="http://schemas.openxmlformats.org/officeDocument/2006/relationships/image" Target="../media/image658.emf"/><Relationship Id="rId28" Type="http://schemas.openxmlformats.org/officeDocument/2006/relationships/image" Target="../media/image663.emf"/><Relationship Id="rId36" Type="http://schemas.openxmlformats.org/officeDocument/2006/relationships/image" Target="../media/image671.emf"/><Relationship Id="rId10" Type="http://schemas.openxmlformats.org/officeDocument/2006/relationships/image" Target="../media/image645.emf"/><Relationship Id="rId19" Type="http://schemas.openxmlformats.org/officeDocument/2006/relationships/image" Target="../media/image654.emf"/><Relationship Id="rId31" Type="http://schemas.openxmlformats.org/officeDocument/2006/relationships/image" Target="../media/image666.emf"/><Relationship Id="rId4" Type="http://schemas.openxmlformats.org/officeDocument/2006/relationships/image" Target="../media/image639.emf"/><Relationship Id="rId9" Type="http://schemas.openxmlformats.org/officeDocument/2006/relationships/image" Target="../media/image644.emf"/><Relationship Id="rId14" Type="http://schemas.openxmlformats.org/officeDocument/2006/relationships/image" Target="../media/image649.emf"/><Relationship Id="rId22" Type="http://schemas.openxmlformats.org/officeDocument/2006/relationships/image" Target="../media/image657.emf"/><Relationship Id="rId27" Type="http://schemas.openxmlformats.org/officeDocument/2006/relationships/image" Target="../media/image662.emf"/><Relationship Id="rId30" Type="http://schemas.openxmlformats.org/officeDocument/2006/relationships/image" Target="../media/image665.emf"/><Relationship Id="rId35" Type="http://schemas.openxmlformats.org/officeDocument/2006/relationships/image" Target="../media/image670.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87.emf"/><Relationship Id="rId3" Type="http://schemas.openxmlformats.org/officeDocument/2006/relationships/image" Target="../media/image682.emf"/><Relationship Id="rId7" Type="http://schemas.openxmlformats.org/officeDocument/2006/relationships/image" Target="../media/image686.emf"/><Relationship Id="rId2" Type="http://schemas.openxmlformats.org/officeDocument/2006/relationships/image" Target="../media/image681.emf"/><Relationship Id="rId1" Type="http://schemas.openxmlformats.org/officeDocument/2006/relationships/image" Target="../media/image680.emf"/><Relationship Id="rId6" Type="http://schemas.openxmlformats.org/officeDocument/2006/relationships/image" Target="../media/image685.emf"/><Relationship Id="rId5" Type="http://schemas.openxmlformats.org/officeDocument/2006/relationships/image" Target="../media/image684.emf"/><Relationship Id="rId10" Type="http://schemas.openxmlformats.org/officeDocument/2006/relationships/image" Target="../media/image689.emf"/><Relationship Id="rId4" Type="http://schemas.openxmlformats.org/officeDocument/2006/relationships/image" Target="../media/image683.emf"/><Relationship Id="rId9" Type="http://schemas.openxmlformats.org/officeDocument/2006/relationships/image" Target="../media/image68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endParaRPr lang="cs-CZ" dirty="0"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771525" y="742950"/>
            <a:ext cx="5257800" cy="3722688"/>
          </a:xfrm>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19</a:t>
            </a:fld>
            <a:endParaRPr lang="cs-CZ"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20</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2" y="2249490"/>
            <a:ext cx="8691325"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33763" y="4102100"/>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7" y="642938"/>
            <a:ext cx="2172830"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6882" y="642938"/>
            <a:ext cx="6367011"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2" y="642938"/>
            <a:ext cx="8691325"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2" y="642938"/>
            <a:ext cx="8691325"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2" y="2090738"/>
            <a:ext cx="4269921"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88287" y="20907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88287" y="43386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8" y="4651377"/>
            <a:ext cx="8691325"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07908" y="3068640"/>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2"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88287"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5" y="290513"/>
            <a:ext cx="9202579"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1255" y="1620840"/>
            <a:ext cx="4517659"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1255" y="2295527"/>
            <a:ext cx="4517659"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94597" y="1620840"/>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194597" y="2295527"/>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5" y="288925"/>
            <a:ext cx="336418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998515" y="288927"/>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1255" y="1514477"/>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03991" y="646113"/>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2"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66882"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668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2"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0"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623.jpeg"/><Relationship Id="rId4" Type="http://schemas.openxmlformats.org/officeDocument/2006/relationships/image" Target="../media/image622.jpeg"/></Relationships>
</file>

<file path=ppt/slides/_rels/slide11.xml.rels><?xml version="1.0" encoding="UTF-8" standalone="yes"?>
<Relationships xmlns="http://schemas.openxmlformats.org/package/2006/relationships"><Relationship Id="rId3" Type="http://schemas.openxmlformats.org/officeDocument/2006/relationships/image" Target="../media/image62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26.png"/><Relationship Id="rId4" Type="http://schemas.openxmlformats.org/officeDocument/2006/relationships/image" Target="../media/image625.png"/></Relationships>
</file>

<file path=ppt/slides/_rels/slide12.xml.rels><?xml version="1.0" encoding="UTF-8" standalone="yes"?>
<Relationships xmlns="http://schemas.openxmlformats.org/package/2006/relationships"><Relationship Id="rId3" Type="http://schemas.openxmlformats.org/officeDocument/2006/relationships/image" Target="../media/image62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28.jpeg"/></Relationships>
</file>

<file path=ppt/slides/_rels/slide13.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6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31.wmf"/><Relationship Id="rId7" Type="http://schemas.openxmlformats.org/officeDocument/2006/relationships/image" Target="../media/image63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34.png"/><Relationship Id="rId5" Type="http://schemas.openxmlformats.org/officeDocument/2006/relationships/image" Target="../media/image633.png"/><Relationship Id="rId4" Type="http://schemas.openxmlformats.org/officeDocument/2006/relationships/image" Target="../media/image632.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76.jpeg"/><Relationship Id="rId5" Type="http://schemas.openxmlformats.org/officeDocument/2006/relationships/image" Target="../media/image675.gif"/><Relationship Id="rId4" Type="http://schemas.openxmlformats.org/officeDocument/2006/relationships/image" Target="../media/image674.wmf"/></Relationships>
</file>

<file path=ppt/slides/_rels/slide16.xml.rels><?xml version="1.0" encoding="UTF-8" standalone="yes"?>
<Relationships xmlns="http://schemas.openxmlformats.org/package/2006/relationships"><Relationship Id="rId3" Type="http://schemas.openxmlformats.org/officeDocument/2006/relationships/image" Target="../media/image677.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33.png"/><Relationship Id="rId5" Type="http://schemas.openxmlformats.org/officeDocument/2006/relationships/image" Target="../media/image679.jpeg"/><Relationship Id="rId4" Type="http://schemas.openxmlformats.org/officeDocument/2006/relationships/image" Target="../media/image678.png"/></Relationships>
</file>

<file path=ppt/slides/_rels/slide17.xml.rels><?xml version="1.0" encoding="UTF-8" standalone="yes"?>
<Relationships xmlns="http://schemas.openxmlformats.org/package/2006/relationships"><Relationship Id="rId8" Type="http://schemas.openxmlformats.org/officeDocument/2006/relationships/image" Target="../media/image693.jpeg"/><Relationship Id="rId3" Type="http://schemas.openxmlformats.org/officeDocument/2006/relationships/notesSlide" Target="../notesSlides/notesSlide16.xml"/><Relationship Id="rId7" Type="http://schemas.openxmlformats.org/officeDocument/2006/relationships/image" Target="../media/image692.jpe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634.png"/><Relationship Id="rId5" Type="http://schemas.openxmlformats.org/officeDocument/2006/relationships/image" Target="../media/image691.png"/><Relationship Id="rId4" Type="http://schemas.openxmlformats.org/officeDocument/2006/relationships/image" Target="../media/image690.png"/></Relationships>
</file>

<file path=ppt/slides/_rels/slide18.xml.rels><?xml version="1.0" encoding="UTF-8" standalone="yes"?>
<Relationships xmlns="http://schemas.openxmlformats.org/package/2006/relationships"><Relationship Id="rId3" Type="http://schemas.openxmlformats.org/officeDocument/2006/relationships/image" Target="../media/image695.png"/><Relationship Id="rId2" Type="http://schemas.openxmlformats.org/officeDocument/2006/relationships/image" Target="../media/image694.gif"/><Relationship Id="rId1" Type="http://schemas.openxmlformats.org/officeDocument/2006/relationships/slideLayout" Target="../slideLayouts/slideLayout12.xml"/><Relationship Id="rId6" Type="http://schemas.openxmlformats.org/officeDocument/2006/relationships/image" Target="../media/image698.gif"/><Relationship Id="rId5" Type="http://schemas.openxmlformats.org/officeDocument/2006/relationships/image" Target="../media/image697.png"/><Relationship Id="rId4" Type="http://schemas.openxmlformats.org/officeDocument/2006/relationships/image" Target="../media/image69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699.png"/><Relationship Id="rId4" Type="http://schemas.openxmlformats.org/officeDocument/2006/relationships/image" Target="../media/image674.wmf"/></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izolace-beran.cz/index.php?lg=cz" TargetMode="External"/><Relationship Id="rId7"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700.wm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702.jpeg"/><Relationship Id="rId4" Type="http://schemas.openxmlformats.org/officeDocument/2006/relationships/image" Target="../media/image701.png"/></Relationships>
</file>

<file path=ppt/slides/_rels/slide21.xml.rels><?xml version="1.0" encoding="UTF-8" standalone="yes"?>
<Relationships xmlns="http://schemas.openxmlformats.org/package/2006/relationships"><Relationship Id="rId3" Type="http://schemas.openxmlformats.org/officeDocument/2006/relationships/image" Target="../media/image704.jpeg"/><Relationship Id="rId2" Type="http://schemas.openxmlformats.org/officeDocument/2006/relationships/image" Target="../media/image703.jpeg"/><Relationship Id="rId1" Type="http://schemas.openxmlformats.org/officeDocument/2006/relationships/slideLayout" Target="../slideLayouts/slideLayout12.xml"/><Relationship Id="rId6" Type="http://schemas.openxmlformats.org/officeDocument/2006/relationships/image" Target="../media/image707.png"/><Relationship Id="rId5" Type="http://schemas.openxmlformats.org/officeDocument/2006/relationships/image" Target="../media/image706.jpeg"/><Relationship Id="rId4" Type="http://schemas.openxmlformats.org/officeDocument/2006/relationships/image" Target="../media/image705.jpeg"/></Relationships>
</file>

<file path=ppt/slides/_rels/slide22.xml.rels><?xml version="1.0" encoding="UTF-8" standalone="yes"?>
<Relationships xmlns="http://schemas.openxmlformats.org/package/2006/relationships"><Relationship Id="rId3" Type="http://schemas.openxmlformats.org/officeDocument/2006/relationships/image" Target="../media/image709.jpeg"/><Relationship Id="rId2" Type="http://schemas.openxmlformats.org/officeDocument/2006/relationships/image" Target="../media/image708.jpeg"/><Relationship Id="rId1" Type="http://schemas.openxmlformats.org/officeDocument/2006/relationships/slideLayout" Target="../slideLayouts/slideLayout12.xml"/><Relationship Id="rId5" Type="http://schemas.openxmlformats.org/officeDocument/2006/relationships/image" Target="../media/image711.png"/><Relationship Id="rId4" Type="http://schemas.openxmlformats.org/officeDocument/2006/relationships/image" Target="../media/image710.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notesSlide" Target="../notesSlides/notesSlide4.xml"/><Relationship Id="rId7" Type="http://schemas.openxmlformats.org/officeDocument/2006/relationships/image" Target="../media/image103.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2.png"/><Relationship Id="rId5" Type="http://schemas.openxmlformats.org/officeDocument/2006/relationships/image" Target="../media/image101.jpeg"/><Relationship Id="rId4" Type="http://schemas.openxmlformats.org/officeDocument/2006/relationships/image" Target="../media/image10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268.jpeg"/><Relationship Id="rId4" Type="http://schemas.openxmlformats.org/officeDocument/2006/relationships/image" Target="../media/image267.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341.png"/><Relationship Id="rId4" Type="http://schemas.openxmlformats.org/officeDocument/2006/relationships/image" Target="../media/image267.gif"/></Relationships>
</file>

<file path=ppt/slides/_rels/slide7.xml.rels><?xml version="1.0" encoding="UTF-8" standalone="yes"?>
<Relationships xmlns="http://schemas.openxmlformats.org/package/2006/relationships"><Relationship Id="rId8" Type="http://schemas.openxmlformats.org/officeDocument/2006/relationships/image" Target="../media/image454.jpeg"/><Relationship Id="rId3" Type="http://schemas.openxmlformats.org/officeDocument/2006/relationships/notesSlide" Target="../notesSlides/notesSlide7.xml"/><Relationship Id="rId7" Type="http://schemas.openxmlformats.org/officeDocument/2006/relationships/image" Target="../media/image453.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452.jpeg"/><Relationship Id="rId5" Type="http://schemas.openxmlformats.org/officeDocument/2006/relationships/image" Target="../media/image451.jpeg"/><Relationship Id="rId4" Type="http://schemas.openxmlformats.org/officeDocument/2006/relationships/image" Target="../media/image45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485.jpeg"/><Relationship Id="rId5" Type="http://schemas.openxmlformats.org/officeDocument/2006/relationships/image" Target="../media/image484.jpeg"/><Relationship Id="rId4" Type="http://schemas.openxmlformats.org/officeDocument/2006/relationships/image" Target="../media/image48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561.jpeg"/><Relationship Id="rId4" Type="http://schemas.openxmlformats.org/officeDocument/2006/relationships/image" Target="../media/image5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78"/>
          <p:cNvSpPr>
            <a:spLocks noChangeArrowheads="1"/>
          </p:cNvSpPr>
          <p:nvPr/>
        </p:nvSpPr>
        <p:spPr bwMode="auto">
          <a:xfrm>
            <a:off x="173896" y="2539380"/>
            <a:ext cx="4437183" cy="4644000"/>
          </a:xfrm>
          <a:prstGeom prst="rect">
            <a:avLst/>
          </a:prstGeom>
          <a:noFill/>
          <a:ln w="8001">
            <a:solidFill>
              <a:srgbClr val="000000"/>
            </a:solidFill>
            <a:miter lim="800000"/>
            <a:headEnd/>
            <a:tailEnd/>
          </a:ln>
        </p:spPr>
        <p:txBody>
          <a:bodyPr lIns="91425" tIns="45713" rIns="91425" bIns="45713"/>
          <a:lstStyle/>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Restaurace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Klub  ve Štětí</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FORNAXA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dirty="0" err="1"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Ahlfit</a:t>
            </a: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Izolace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VAM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Průmstav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rPr>
              <a:t>D</a:t>
            </a:r>
            <a:r>
              <a:rPr lang="en-GB" dirty="0">
                <a:solidFill>
                  <a:srgbClr val="006600"/>
                </a:solidFill>
                <a:effectLst>
                  <a:outerShdw blurRad="38100" dist="38100" dir="2700000" algn="tl">
                    <a:srgbClr val="000000">
                      <a:alpha val="43137"/>
                    </a:srgbClr>
                  </a:outerShdw>
                </a:effectLst>
                <a:latin typeface="Century Gothic" pitchFamily="34" charset="0"/>
              </a:rPr>
              <a:t>EKRA Industrial s.r.o. </a:t>
            </a:r>
            <a:endParaRPr lang="cs-CZ" dirty="0">
              <a:solidFill>
                <a:srgbClr val="0066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AXIS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a.s.</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Tyma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CZ,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Technicom, </a:t>
            </a: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Ruml s.r.o.</a:t>
            </a:r>
            <a:endParaRPr lang="cs-CZ" b="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GEAR SERVICE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JT-</a:t>
            </a:r>
            <a:r>
              <a:rPr lang="cs-CZ" dirty="0" err="1"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Service</a:t>
            </a: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 s.r.o.</a:t>
            </a:r>
          </a:p>
          <a:p>
            <a:pPr algn="ctr" eaLnBrk="0" hangingPunct="0">
              <a:defRPr/>
            </a:pPr>
            <a:r>
              <a:rPr lang="cs-CZ" dirty="0" smtClean="0">
                <a:latin typeface="Century Gothic" pitchFamily="34" charset="0"/>
              </a:rPr>
              <a:t>.</a:t>
            </a:r>
            <a:endPar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6" name="Rectangle 1279"/>
          <p:cNvSpPr>
            <a:spLocks noChangeArrowheads="1"/>
          </p:cNvSpPr>
          <p:nvPr/>
        </p:nvSpPr>
        <p:spPr bwMode="auto">
          <a:xfrm>
            <a:off x="173574" y="163515"/>
            <a:ext cx="4437183"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2016</a:t>
            </a:r>
            <a:endParaRPr lang="cs-CZ" sz="2400" dirty="0">
              <a:latin typeface="Albertus MT" pitchFamily="18" charset="0"/>
            </a:endParaRPr>
          </a:p>
        </p:txBody>
      </p:sp>
      <p:sp>
        <p:nvSpPr>
          <p:cNvPr id="7" name="Rectangle 1280"/>
          <p:cNvSpPr>
            <a:spLocks noChangeArrowheads="1"/>
          </p:cNvSpPr>
          <p:nvPr/>
        </p:nvSpPr>
        <p:spPr bwMode="auto">
          <a:xfrm>
            <a:off x="173574" y="2035175"/>
            <a:ext cx="4437183"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2016</a:t>
            </a:r>
            <a:endParaRPr lang="cs-CZ" sz="2400" b="0" dirty="0">
              <a:latin typeface="Times New Roman" pitchFamily="18" charset="0"/>
            </a:endParaRPr>
          </a:p>
        </p:txBody>
      </p:sp>
      <p:sp>
        <p:nvSpPr>
          <p:cNvPr id="8" name="Rectangle 1339"/>
          <p:cNvSpPr>
            <a:spLocks noChangeArrowheads="1"/>
          </p:cNvSpPr>
          <p:nvPr/>
        </p:nvSpPr>
        <p:spPr bwMode="auto">
          <a:xfrm>
            <a:off x="173896" y="595164"/>
            <a:ext cx="4437183"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9" name="Picture 1341"/>
          <p:cNvPicPr>
            <a:picLocks noChangeAspect="1" noChangeArrowheads="1"/>
          </p:cNvPicPr>
          <p:nvPr/>
        </p:nvPicPr>
        <p:blipFill>
          <a:blip r:embed="rId3" cstate="print"/>
          <a:srcRect/>
          <a:stretch>
            <a:fillRect/>
          </a:stretch>
        </p:blipFill>
        <p:spPr bwMode="auto">
          <a:xfrm>
            <a:off x="1748364" y="811215"/>
            <a:ext cx="1024087" cy="936625"/>
          </a:xfrm>
          <a:prstGeom prst="rect">
            <a:avLst/>
          </a:prstGeom>
          <a:noFill/>
          <a:ln w="9525">
            <a:noFill/>
            <a:miter lim="800000"/>
            <a:headEnd/>
            <a:tailEnd/>
          </a:ln>
        </p:spPr>
      </p:pic>
      <p:sp>
        <p:nvSpPr>
          <p:cNvPr id="10" name="Text Box 6"/>
          <p:cNvSpPr txBox="1">
            <a:spLocks noChangeArrowheads="1"/>
          </p:cNvSpPr>
          <p:nvPr/>
        </p:nvSpPr>
        <p:spPr bwMode="auto">
          <a:xfrm>
            <a:off x="5255693" y="4283664"/>
            <a:ext cx="4866526" cy="2648204"/>
          </a:xfrm>
          <a:prstGeom prst="rect">
            <a:avLst/>
          </a:prstGeom>
          <a:blipFill dpi="0" rotWithShape="1">
            <a:blip r:embed="rId4" cstate="print">
              <a:alphaModFix amt="70000"/>
            </a:blip>
            <a:srcRect/>
            <a:stretch>
              <a:fillRect/>
            </a:stretch>
          </a:blipFill>
          <a:ln w="60325" cap="rnd" cmpd="sng">
            <a:gradFill flip="none" rotWithShape="1">
              <a:gsLst>
                <a:gs pos="0">
                  <a:srgbClr val="FFF200"/>
                </a:gs>
                <a:gs pos="45000">
                  <a:srgbClr val="FF7A00"/>
                </a:gs>
                <a:gs pos="70000">
                  <a:srgbClr val="FF0300"/>
                </a:gs>
                <a:gs pos="100000">
                  <a:srgbClr val="4D0808"/>
                </a:gs>
              </a:gsLst>
              <a:path path="rect">
                <a:fillToRect l="100000" t="100000"/>
              </a:path>
              <a:tileRect r="-100000" b="-100000"/>
            </a:gradFill>
            <a:prstDash val="solid"/>
            <a:miter lim="800000"/>
            <a:headEnd/>
            <a:tailEnd/>
          </a:ln>
          <a:effectLst>
            <a:innerShdw blurRad="927100" dist="1219200" dir="16200000">
              <a:srgbClr val="CCFFCC">
                <a:alpha val="40000"/>
              </a:srgbClr>
            </a:innerShdw>
          </a:effectLst>
        </p:spPr>
        <p:txBody>
          <a:bodyPr wrap="square" lIns="0" tIns="108000" rIns="91425" bIns="45713"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5400" dirty="0" smtClean="0">
                <a:ln w="73025" cap="rnd" cmpd="dbl">
                  <a:solidFill>
                    <a:srgbClr val="FFFF66"/>
                  </a:solidFill>
                  <a:bevel/>
                </a:ln>
                <a:solidFill>
                  <a:schemeClr val="bg1"/>
                </a:solidFill>
                <a:latin typeface="Eras Bold ITC" pitchFamily="34" charset="0"/>
                <a:ea typeface="Gungsuh" pitchFamily="18" charset="-127"/>
                <a:cs typeface="Arial" pitchFamily="34" charset="0"/>
              </a:rPr>
              <a:t>4.</a:t>
            </a:r>
          </a:p>
          <a:p>
            <a:pPr algn="ctr" eaLnBrk="0" hangingPunct="0">
              <a:defRPr/>
            </a:pPr>
            <a:r>
              <a:rPr lang="cs-CZ" sz="5400" dirty="0" smtClean="0">
                <a:ln w="73025" cap="rnd" cmpd="dbl">
                  <a:solidFill>
                    <a:srgbClr val="FFFF66"/>
                  </a:solidFill>
                  <a:bevel/>
                </a:ln>
                <a:solidFill>
                  <a:schemeClr val="bg1"/>
                </a:solidFill>
                <a:latin typeface="Eras Bold ITC" pitchFamily="34" charset="0"/>
                <a:ea typeface="Gungsuh" pitchFamily="18" charset="-127"/>
                <a:cs typeface="Arial" pitchFamily="34" charset="0"/>
              </a:rPr>
              <a:t>TJ Slovan </a:t>
            </a:r>
            <a:r>
              <a:rPr lang="cs-CZ" sz="5400" dirty="0" err="1" smtClean="0">
                <a:ln w="73025" cap="rnd" cmpd="dbl">
                  <a:solidFill>
                    <a:srgbClr val="FFFF66"/>
                  </a:solidFill>
                  <a:bevel/>
                </a:ln>
                <a:solidFill>
                  <a:schemeClr val="bg1"/>
                </a:solidFill>
                <a:latin typeface="Eras Bold ITC" pitchFamily="34" charset="0"/>
                <a:ea typeface="Gungsuh" pitchFamily="18" charset="-127"/>
                <a:cs typeface="Arial" pitchFamily="34" charset="0"/>
              </a:rPr>
              <a:t>Velvary</a:t>
            </a:r>
            <a:endParaRPr lang="cs-CZ" sz="4400" dirty="0" smtClean="0">
              <a:ln w="73025" cap="rnd" cmpd="dbl">
                <a:solidFill>
                  <a:srgbClr val="FFFF66"/>
                </a:solidFill>
                <a:bevel/>
              </a:ln>
              <a:solidFill>
                <a:schemeClr val="bg1"/>
              </a:solidFill>
              <a:latin typeface="Eras Bold ITC" pitchFamily="34" charset="0"/>
              <a:ea typeface="Gungsuh" pitchFamily="18" charset="-127"/>
              <a:cs typeface="Arial" pitchFamily="34" charset="0"/>
            </a:endParaRPr>
          </a:p>
        </p:txBody>
      </p:sp>
      <p:sp>
        <p:nvSpPr>
          <p:cNvPr id="13" name="TextovéPole 13"/>
          <p:cNvSpPr txBox="1">
            <a:spLocks noChangeArrowheads="1"/>
          </p:cNvSpPr>
          <p:nvPr/>
        </p:nvSpPr>
        <p:spPr bwMode="auto">
          <a:xfrm>
            <a:off x="5327269" y="695335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6" name="TextovéPole 15"/>
          <p:cNvSpPr txBox="1"/>
          <p:nvPr/>
        </p:nvSpPr>
        <p:spPr>
          <a:xfrm>
            <a:off x="5255694" y="2323356"/>
            <a:ext cx="4867074" cy="1728192"/>
          </a:xfrm>
          <a:prstGeom prst="rect">
            <a:avLst/>
          </a:prstGeom>
          <a:blipFill dpi="0" rotWithShape="1">
            <a:blip r:embed="rId5" cstate="print">
              <a:alphaModFix amt="70000"/>
            </a:blip>
            <a:srcRect/>
            <a:stretch>
              <a:fillRect t="9000"/>
            </a:stretch>
          </a:blipFill>
          <a:ln w="66675" cap="rnd" cmpd="sng">
            <a:solidFill>
              <a:srgbClr val="5240D8"/>
            </a:solidFill>
            <a:prstDash val="sysDot"/>
            <a:miter lim="800000"/>
          </a:ln>
          <a:effectLst/>
          <a:scene3d>
            <a:camera prst="orthographicFront"/>
            <a:lightRig rig="threePt" dir="t"/>
          </a:scene3d>
          <a:sp3d contourW="12700">
            <a:contourClr>
              <a:schemeClr val="bg1"/>
            </a:contourClr>
          </a:sp3d>
        </p:spPr>
        <p:txBody>
          <a:bodyPr wrap="square" rtlCol="0">
            <a:noAutofit/>
            <a:sp3d contourW="12700">
              <a:extrusionClr>
                <a:schemeClr val="bg1"/>
              </a:extrusionClr>
              <a:contourClr>
                <a:srgbClr val="FFFFFF"/>
              </a:contourClr>
            </a:sp3d>
          </a:bodyPr>
          <a:lstStyle/>
          <a:p>
            <a:pPr algn="ctr"/>
            <a:r>
              <a:rPr lang="cs-CZ" sz="3600" dirty="0" smtClean="0">
                <a:ln w="22225">
                  <a:solidFill>
                    <a:srgbClr val="FFFF00"/>
                  </a:solidFill>
                </a:ln>
                <a:solidFill>
                  <a:srgbClr val="FF0000"/>
                </a:solidFill>
                <a:latin typeface="Cooper Black" pitchFamily="18" charset="0"/>
                <a:ea typeface="FangSong" pitchFamily="49" charset="-122"/>
                <a:cs typeface="Arial" pitchFamily="34" charset="0"/>
              </a:rPr>
              <a:t>1.10.2016  </a:t>
            </a:r>
          </a:p>
          <a:p>
            <a:pPr algn="ctr"/>
            <a:r>
              <a:rPr lang="cs-CZ" sz="3600" dirty="0" smtClean="0">
                <a:ln w="22225">
                  <a:solidFill>
                    <a:srgbClr val="FFFF00"/>
                  </a:solidFill>
                </a:ln>
                <a:solidFill>
                  <a:srgbClr val="FF0000"/>
                </a:solidFill>
                <a:latin typeface="Cooper Black" pitchFamily="18" charset="0"/>
                <a:ea typeface="FangSong" pitchFamily="49" charset="-122"/>
                <a:cs typeface="Arial" pitchFamily="34" charset="0"/>
              </a:rPr>
              <a:t>sobota    </a:t>
            </a:r>
          </a:p>
          <a:p>
            <a:pPr algn="ctr"/>
            <a:r>
              <a:rPr lang="cs-CZ" sz="3600" dirty="0" smtClean="0">
                <a:ln w="22225">
                  <a:solidFill>
                    <a:srgbClr val="FFFF00"/>
                  </a:solidFill>
                </a:ln>
                <a:solidFill>
                  <a:srgbClr val="FF0000"/>
                </a:solidFill>
                <a:latin typeface="Cooper Black" pitchFamily="18" charset="0"/>
                <a:ea typeface="FangSong" pitchFamily="49" charset="-122"/>
                <a:cs typeface="Arial" pitchFamily="34" charset="0"/>
              </a:rPr>
              <a:t>10:15 hod  8. kolo</a:t>
            </a:r>
            <a:endParaRPr lang="cs-CZ" sz="4000" dirty="0" smtClean="0">
              <a:ln w="22225">
                <a:solidFill>
                  <a:srgbClr val="FFFF00"/>
                </a:solidFill>
              </a:ln>
              <a:solidFill>
                <a:srgbClr val="FF0000"/>
              </a:solidFill>
              <a:latin typeface="Cooper Black" pitchFamily="18" charset="0"/>
              <a:ea typeface="FangSong" pitchFamily="49" charset="-122"/>
              <a:cs typeface="Arial" pitchFamily="34" charset="0"/>
            </a:endParaRPr>
          </a:p>
        </p:txBody>
      </p:sp>
      <p:sp>
        <p:nvSpPr>
          <p:cNvPr id="14" name="AutoShape 3" descr="ů§"/>
          <p:cNvSpPr>
            <a:spLocks noChangeArrowheads="1"/>
          </p:cNvSpPr>
          <p:nvPr/>
        </p:nvSpPr>
        <p:spPr bwMode="auto">
          <a:xfrm>
            <a:off x="5255694" y="74422"/>
            <a:ext cx="4867074" cy="1116000"/>
          </a:xfrm>
          <a:prstGeom prst="flowChartAlternateProcess">
            <a:avLst/>
          </a:prstGeom>
          <a:blipFill dpi="0" rotWithShape="1">
            <a:blip r:embed="rId6" cstate="print">
              <a:alphaModFix amt="80000"/>
            </a:blip>
            <a:srcRect/>
            <a:stretch>
              <a:fillRect/>
            </a:stretch>
          </a:blipFill>
          <a:ln w="57150" cap="rnd" cmpd="sng">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r="-100000" b="-100000"/>
            </a:gradFill>
            <a:prstDash val="lgDashDotDot"/>
            <a:miter lim="800000"/>
            <a:headEnd/>
            <a:tailEnd/>
          </a:ln>
          <a:effectLst/>
          <a:scene3d>
            <a:camera prst="orthographicFront"/>
            <a:lightRig rig="threePt" dir="t"/>
          </a:scene3d>
          <a:sp3d>
            <a:bevelT prst="relaxedInset"/>
          </a:sp3d>
        </p:spPr>
        <p:txBody>
          <a:bodyPr wrap="none" lIns="0" tIns="45713" rIns="91425" bIns="45713" anchor="ctr"/>
          <a:lstStyle/>
          <a:p>
            <a:pPr algn="ctr" eaLnBrk="0" hangingPunct="0">
              <a:defRPr/>
            </a:pPr>
            <a:r>
              <a:rPr lang="cs-CZ" sz="3200" dirty="0">
                <a:ln w="25400" cap="rnd">
                  <a:solidFill>
                    <a:srgbClr val="9966FF"/>
                  </a:solidFill>
                  <a:miter lim="800000"/>
                </a:ln>
                <a:blipFill>
                  <a:blip r:embed="rId7"/>
                  <a:stretch>
                    <a:fillRect/>
                  </a:stretch>
                </a:blipFill>
                <a:latin typeface="Khmer UI" pitchFamily="34" charset="0"/>
                <a:cs typeface="Khmer UI" pitchFamily="34" charset="0"/>
              </a:rPr>
              <a:t> </a:t>
            </a:r>
            <a:r>
              <a:rPr lang="cs-CZ" sz="3600" dirty="0">
                <a:ln w="19050" cap="rnd">
                  <a:solidFill>
                    <a:srgbClr val="FFFF00"/>
                  </a:solidFill>
                  <a:miter lim="800000"/>
                </a:ln>
                <a:blipFill>
                  <a:blip r:embed="rId8"/>
                  <a:stretch>
                    <a:fillRect/>
                  </a:stretch>
                </a:blipFill>
                <a:latin typeface="Forte" pitchFamily="66" charset="0"/>
                <a:ea typeface="SimHei" pitchFamily="49" charset="-122"/>
                <a:cs typeface="Arial" pitchFamily="34" charset="0"/>
              </a:rPr>
              <a:t>Fotbalový </a:t>
            </a:r>
            <a:r>
              <a:rPr lang="cs-CZ" sz="3600" dirty="0" smtClean="0">
                <a:ln w="19050" cap="rnd">
                  <a:solidFill>
                    <a:srgbClr val="FFFF00"/>
                  </a:solidFill>
                  <a:miter lim="800000"/>
                </a:ln>
                <a:blipFill>
                  <a:blip r:embed="rId8"/>
                  <a:stretch>
                    <a:fillRect/>
                  </a:stretch>
                </a:blipFill>
                <a:latin typeface="Forte" pitchFamily="66" charset="0"/>
                <a:ea typeface="SimHei" pitchFamily="49" charset="-122"/>
                <a:cs typeface="Arial" pitchFamily="34" charset="0"/>
              </a:rPr>
              <a:t>zpravodaj</a:t>
            </a:r>
            <a:endParaRPr lang="cs-CZ" sz="3600" dirty="0">
              <a:ln w="19050" cap="rnd">
                <a:solidFill>
                  <a:srgbClr val="FFFF00"/>
                </a:solidFill>
                <a:miter lim="800000"/>
              </a:ln>
              <a:blipFill>
                <a:blip r:embed="rId8"/>
                <a:stretch>
                  <a:fillRect/>
                </a:stretch>
              </a:blipFill>
              <a:latin typeface="Forte" pitchFamily="66" charset="0"/>
              <a:ea typeface="SimHei" pitchFamily="49" charset="-122"/>
              <a:cs typeface="Arial" pitchFamily="34" charset="0"/>
            </a:endParaRPr>
          </a:p>
          <a:p>
            <a:pPr algn="ctr" eaLnBrk="0" hangingPunct="0">
              <a:defRPr/>
            </a:pPr>
            <a:r>
              <a:rPr lang="cs-CZ" sz="3600" dirty="0">
                <a:ln w="19050" cap="rnd">
                  <a:solidFill>
                    <a:srgbClr val="FFFF00"/>
                  </a:solidFill>
                  <a:miter lim="800000"/>
                </a:ln>
                <a:blipFill>
                  <a:blip r:embed="rId8"/>
                  <a:stretch>
                    <a:fillRect/>
                  </a:stretch>
                </a:blipFill>
                <a:latin typeface="Forte" pitchFamily="66" charset="0"/>
                <a:ea typeface="SimHei" pitchFamily="49" charset="-122"/>
                <a:cs typeface="Arial" pitchFamily="34" charset="0"/>
              </a:rPr>
              <a:t>SK </a:t>
            </a:r>
            <a:r>
              <a:rPr lang="cs-CZ" sz="3600" dirty="0" smtClean="0">
                <a:ln w="19050" cap="rnd">
                  <a:solidFill>
                    <a:srgbClr val="FFFF00"/>
                  </a:solidFill>
                  <a:miter lim="800000"/>
                </a:ln>
                <a:blipFill>
                  <a:blip r:embed="rId8"/>
                  <a:stretch>
                    <a:fillRect/>
                  </a:stretch>
                </a:blipFill>
                <a:latin typeface="Forte" pitchFamily="66" charset="0"/>
                <a:ea typeface="SimHei" pitchFamily="49" charset="-122"/>
                <a:cs typeface="Arial" pitchFamily="34" charset="0"/>
              </a:rPr>
              <a:t>Štětí, z.s.</a:t>
            </a:r>
            <a:endParaRPr lang="cs-CZ" sz="3600" dirty="0">
              <a:ln w="19050" cap="rnd">
                <a:solidFill>
                  <a:srgbClr val="FFFF00"/>
                </a:solidFill>
                <a:miter lim="800000"/>
              </a:ln>
              <a:blipFill>
                <a:blip r:embed="rId8"/>
                <a:stretch>
                  <a:fillRect/>
                </a:stretch>
              </a:blipFill>
              <a:latin typeface="Forte" pitchFamily="66" charset="0"/>
              <a:ea typeface="SimHei" pitchFamily="49" charset="-122"/>
              <a:cs typeface="Arial" pitchFamily="34" charset="0"/>
            </a:endParaRPr>
          </a:p>
        </p:txBody>
      </p:sp>
      <p:sp>
        <p:nvSpPr>
          <p:cNvPr id="17" name="TextovéPole 16"/>
          <p:cNvSpPr txBox="1"/>
          <p:nvPr/>
        </p:nvSpPr>
        <p:spPr>
          <a:xfrm>
            <a:off x="5255693" y="1315244"/>
            <a:ext cx="4866534" cy="821182"/>
          </a:xfrm>
          <a:prstGeom prst="rect">
            <a:avLst/>
          </a:prstGeom>
          <a:blipFill>
            <a:blip r:embed="rId9" cstate="print"/>
            <a:stretch>
              <a:fillRect/>
            </a:stretch>
          </a:blipFill>
          <a:ln w="50800" cmpd="sng">
            <a:solidFill>
              <a:srgbClr val="84C751"/>
            </a:solidFill>
            <a:prstDash val="solid"/>
          </a:ln>
          <a:effectLst>
            <a:innerShdw blurRad="63500" dist="50800" dir="10800000">
              <a:srgbClr val="FF3399">
                <a:alpha val="49804"/>
              </a:srgbClr>
            </a:innerShdw>
          </a:effectLst>
          <a:scene3d>
            <a:camera prst="orthographicFront"/>
            <a:lightRig rig="threePt" dir="t"/>
          </a:scene3d>
          <a:sp3d extrusionH="76200" contourW="12700">
            <a:bevelT w="165100" prst="coolSlant"/>
            <a:extrusionClr>
              <a:srgbClr val="CC00CC"/>
            </a:extrusionClr>
            <a:contourClr>
              <a:srgbClr val="CC66FF"/>
            </a:contourClr>
          </a:sp3d>
        </p:spPr>
        <p:txBody>
          <a:bodyPr wrap="square" tIns="36000" rtlCol="0" anchor="ctr">
            <a:spAutoFit/>
            <a:sp3d/>
          </a:bodyPr>
          <a:lstStyle/>
          <a:p>
            <a:pPr algn="ctr"/>
            <a:r>
              <a:rPr lang="cs-CZ" sz="2400" dirty="0" smtClean="0">
                <a:ln w="19050" cmpd="dbl">
                  <a:noFill/>
                </a:ln>
                <a:latin typeface="Snap ITC" pitchFamily="82" charset="0"/>
                <a:ea typeface="Cambria Math" pitchFamily="18" charset="0"/>
                <a:cs typeface="Arial" pitchFamily="34" charset="0"/>
              </a:rPr>
              <a:t>Sezóna 2016/2017</a:t>
            </a:r>
          </a:p>
          <a:p>
            <a:pPr algn="ctr"/>
            <a:r>
              <a:rPr lang="cs-CZ" sz="2400" dirty="0" smtClean="0">
                <a:ln w="19050" cmpd="dbl">
                  <a:noFill/>
                </a:ln>
                <a:latin typeface="Snap ITC" pitchFamily="82" charset="0"/>
                <a:ea typeface="Cambria Math" pitchFamily="18" charset="0"/>
                <a:cs typeface="Arial" pitchFamily="34" charset="0"/>
              </a:rPr>
              <a:t>Divize skupina B  Podzim</a:t>
            </a:r>
          </a:p>
        </p:txBody>
      </p:sp>
      <p:pic>
        <p:nvPicPr>
          <p:cNvPr id="31746" name="Picture 2"/>
          <p:cNvPicPr>
            <a:picLocks noChangeAspect="1" noChangeArrowheads="1"/>
          </p:cNvPicPr>
          <p:nvPr/>
        </p:nvPicPr>
        <p:blipFill>
          <a:blip r:embed="rId10" cstate="print"/>
          <a:srcRect/>
          <a:stretch>
            <a:fillRect/>
          </a:stretch>
        </p:blipFill>
        <p:spPr bwMode="auto">
          <a:xfrm>
            <a:off x="5400576" y="4411588"/>
            <a:ext cx="966000" cy="864096"/>
          </a:xfrm>
          <a:prstGeom prst="rect">
            <a:avLst/>
          </a:prstGeom>
          <a:noFill/>
          <a:ln w="28575">
            <a:noFill/>
            <a:miter lim="800000"/>
            <a:headEnd/>
            <a:tailEnd/>
          </a:ln>
        </p:spPr>
      </p:pic>
      <p:pic>
        <p:nvPicPr>
          <p:cNvPr id="34817" name="Picture 1"/>
          <p:cNvPicPr>
            <a:picLocks noChangeAspect="1" noChangeArrowheads="1"/>
          </p:cNvPicPr>
          <p:nvPr/>
        </p:nvPicPr>
        <p:blipFill>
          <a:blip r:embed="rId11" cstate="print"/>
          <a:srcRect/>
          <a:stretch>
            <a:fillRect/>
          </a:stretch>
        </p:blipFill>
        <p:spPr bwMode="auto">
          <a:xfrm>
            <a:off x="8928968" y="4411589"/>
            <a:ext cx="1038462" cy="900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1"/>
            <a:ext cx="184700" cy="615539"/>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02932"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graphicFrame>
        <p:nvGraphicFramePr>
          <p:cNvPr id="14" name="Tabulka 13"/>
          <p:cNvGraphicFramePr>
            <a:graphicFrameLocks noGrp="1"/>
          </p:cNvGraphicFramePr>
          <p:nvPr/>
        </p:nvGraphicFramePr>
        <p:xfrm>
          <a:off x="5616600" y="4548638"/>
          <a:ext cx="4464496" cy="2239214"/>
        </p:xfrm>
        <a:graphic>
          <a:graphicData uri="http://schemas.openxmlformats.org/drawingml/2006/table">
            <a:tbl>
              <a:tblPr/>
              <a:tblGrid>
                <a:gridCol w="1160032"/>
                <a:gridCol w="2438522"/>
                <a:gridCol w="865942"/>
              </a:tblGrid>
              <a:tr h="217185">
                <a:tc gridSpan="3">
                  <a:txBody>
                    <a:bodyPr/>
                    <a:lstStyle/>
                    <a:p>
                      <a:pPr algn="ctr" fontAlgn="ctr"/>
                      <a:r>
                        <a:rPr lang="cs-CZ" sz="1000" b="1" i="0" u="none" strike="noStrike" dirty="0">
                          <a:solidFill>
                            <a:srgbClr val="0000FF"/>
                          </a:solidFill>
                          <a:latin typeface="Arial Black"/>
                        </a:rPr>
                        <a:t>4.kolo staré gardy 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r>
              <a:tr h="217185">
                <a:tc>
                  <a:txBody>
                    <a:bodyPr/>
                    <a:lstStyle/>
                    <a:p>
                      <a:pPr algn="ctr" fontAlgn="ctr"/>
                      <a:r>
                        <a:rPr lang="cs-CZ" sz="1000" b="1" i="0" u="none" strike="noStrike" dirty="0">
                          <a:solidFill>
                            <a:srgbClr val="0000FF"/>
                          </a:solidFill>
                          <a:latin typeface="Arial Black"/>
                        </a:rPr>
                        <a:t>16.9.2016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err="1">
                          <a:solidFill>
                            <a:srgbClr val="0000FF"/>
                          </a:solidFill>
                          <a:latin typeface="Arial Black"/>
                        </a:rPr>
                        <a:t>Štětí</a:t>
                      </a:r>
                      <a:r>
                        <a:rPr lang="cs-CZ" sz="1000" b="1" i="0" u="none" strike="noStrike" dirty="0">
                          <a:solidFill>
                            <a:srgbClr val="0000FF"/>
                          </a:solidFill>
                          <a:latin typeface="Arial Black"/>
                        </a:rPr>
                        <a:t> - 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FF"/>
                          </a:solidFill>
                          <a:latin typeface="Arial Black"/>
                        </a:rPr>
                        <a:t>2:4 (2:2)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7185">
                <a:tc>
                  <a:txBody>
                    <a:bodyPr/>
                    <a:lstStyle/>
                    <a:p>
                      <a:pPr algn="ctr" fontAlgn="ctr"/>
                      <a:r>
                        <a:rPr lang="cs-CZ" sz="1000" b="1" i="0" u="none" strike="noStrike" dirty="0">
                          <a:solidFill>
                            <a:srgbClr val="0000FF"/>
                          </a:solidFill>
                          <a:latin typeface="Arial Black"/>
                        </a:rPr>
                        <a:t>16.9.2016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err="1">
                          <a:solidFill>
                            <a:srgbClr val="0000FF"/>
                          </a:solidFill>
                          <a:latin typeface="Arial Black"/>
                        </a:rPr>
                        <a:t>Žitenice</a:t>
                      </a:r>
                      <a:r>
                        <a:rPr lang="cs-CZ" sz="1000" b="1" i="0" u="none" strike="noStrike" dirty="0">
                          <a:solidFill>
                            <a:srgbClr val="0000FF"/>
                          </a:solidFill>
                          <a:latin typeface="Arial Black"/>
                        </a:rPr>
                        <a:t> - </a:t>
                      </a:r>
                      <a:r>
                        <a:rPr lang="cs-CZ" sz="1000" b="1" i="0" u="none" strike="noStrike" dirty="0" err="1">
                          <a:solidFill>
                            <a:srgbClr val="0000FF"/>
                          </a:solidFill>
                          <a:latin typeface="Arial Black"/>
                        </a:rPr>
                        <a:t>Pokratice</a:t>
                      </a:r>
                      <a:endParaRPr lang="cs-CZ" sz="1000" b="1" i="0" u="none" strike="noStrike" dirty="0">
                        <a:solidFill>
                          <a:srgbClr val="0000FF"/>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FF"/>
                          </a:solidFill>
                          <a:latin typeface="Arial Black"/>
                        </a:rPr>
                        <a:t>11:1 (6:1)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284549">
                <a:tc>
                  <a:txBody>
                    <a:bodyPr/>
                    <a:lstStyle/>
                    <a:p>
                      <a:pPr algn="ctr" fontAlgn="ctr"/>
                      <a:r>
                        <a:rPr lang="cs-CZ" sz="1000" b="1" i="0" u="none" strike="noStrike" dirty="0">
                          <a:solidFill>
                            <a:srgbClr val="0000FF"/>
                          </a:solidFill>
                          <a:latin typeface="Arial Black"/>
                        </a:rPr>
                        <a:t>16.9.2016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FF"/>
                          </a:solidFill>
                          <a:latin typeface="Arial Black"/>
                        </a:rPr>
                        <a:t>Malé Žernoseky - </a:t>
                      </a:r>
                      <a:r>
                        <a:rPr lang="cs-CZ" sz="1000" b="1" i="0" u="none" strike="noStrike" dirty="0" err="1">
                          <a:solidFill>
                            <a:srgbClr val="0000FF"/>
                          </a:solidFill>
                          <a:latin typeface="Arial Black"/>
                        </a:rPr>
                        <a:t>Střížovice</a:t>
                      </a:r>
                      <a:endParaRPr lang="cs-CZ" sz="1000" b="1" i="0" u="none" strike="noStrike" dirty="0">
                        <a:solidFill>
                          <a:srgbClr val="0000FF"/>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FF"/>
                          </a:solidFill>
                          <a:latin typeface="Arial Black"/>
                        </a:rPr>
                        <a:t>3:0 (2:0)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7185">
                <a:tc>
                  <a:txBody>
                    <a:bodyPr/>
                    <a:lstStyle/>
                    <a:p>
                      <a:pPr algn="ctr" fontAlgn="ctr"/>
                      <a:r>
                        <a:rPr lang="cs-CZ" sz="1000" b="1" i="0" u="none" strike="noStrike" dirty="0">
                          <a:solidFill>
                            <a:srgbClr val="0000FF"/>
                          </a:solidFill>
                          <a:latin typeface="Arial Black"/>
                        </a:rPr>
                        <a:t>16.9.2016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err="1">
                          <a:solidFill>
                            <a:srgbClr val="0000FF"/>
                          </a:solidFill>
                          <a:latin typeface="Arial Black"/>
                        </a:rPr>
                        <a:t>Tigo</a:t>
                      </a:r>
                      <a:r>
                        <a:rPr lang="cs-CZ" sz="1000" b="1" i="0" u="none" strike="noStrike" dirty="0">
                          <a:solidFill>
                            <a:srgbClr val="0000FF"/>
                          </a:solidFill>
                          <a:latin typeface="Arial Black"/>
                        </a:rPr>
                        <a:t> 1996 - České Kopisty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FF"/>
                          </a:solidFill>
                          <a:latin typeface="Arial Black"/>
                        </a:rPr>
                        <a:t>5:2 (0:1)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217185">
                <a:tc gridSpan="3">
                  <a:txBody>
                    <a:bodyPr/>
                    <a:lstStyle/>
                    <a:p>
                      <a:pPr algn="ctr" fontAlgn="ctr"/>
                      <a:r>
                        <a:rPr lang="cs-CZ" sz="1000" b="1" i="0" u="none" strike="noStrike" dirty="0">
                          <a:solidFill>
                            <a:srgbClr val="FF0000"/>
                          </a:solidFill>
                          <a:latin typeface="Arial Black"/>
                        </a:rPr>
                        <a:t>5.kolo staré gardy 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r>
              <a:tr h="217185">
                <a:tc>
                  <a:txBody>
                    <a:bodyPr/>
                    <a:lstStyle/>
                    <a:p>
                      <a:pPr algn="ctr" fontAlgn="ctr"/>
                      <a:r>
                        <a:rPr lang="cs-CZ" sz="1000" b="1" i="0" u="none" strike="noStrike" dirty="0">
                          <a:solidFill>
                            <a:srgbClr val="FF0000"/>
                          </a:solidFill>
                          <a:latin typeface="Arial Black"/>
                        </a:rPr>
                        <a:t>23.9.2016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FF0000"/>
                          </a:solidFill>
                          <a:latin typeface="Arial Black"/>
                        </a:rPr>
                        <a:t>České Kopisty - </a:t>
                      </a:r>
                      <a:r>
                        <a:rPr lang="cs-CZ" sz="1000" b="1" i="0" u="none" strike="noStrike" dirty="0" err="1">
                          <a:solidFill>
                            <a:srgbClr val="FF0000"/>
                          </a:solidFill>
                          <a:latin typeface="Arial Black"/>
                        </a:rPr>
                        <a:t>Štětí</a:t>
                      </a:r>
                      <a:endParaRPr lang="cs-CZ" sz="1000" b="1" i="0" u="none" strike="noStrike" dirty="0">
                        <a:solidFill>
                          <a:srgbClr val="FF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FF0000"/>
                          </a:solidFill>
                          <a:latin typeface="Arial Black"/>
                        </a:rPr>
                        <a:t> </a:t>
                      </a:r>
                      <a:r>
                        <a:rPr lang="cs-CZ" sz="1000" b="1" i="0" u="none" strike="noStrike" dirty="0" smtClean="0">
                          <a:solidFill>
                            <a:srgbClr val="FF0000"/>
                          </a:solidFill>
                          <a:latin typeface="Arial Black"/>
                        </a:rPr>
                        <a:t>5:2</a:t>
                      </a:r>
                      <a:endParaRPr lang="cs-CZ" sz="1000" b="1" i="0" u="none" strike="noStrike" dirty="0">
                        <a:solidFill>
                          <a:srgbClr val="FF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7185">
                <a:tc>
                  <a:txBody>
                    <a:bodyPr/>
                    <a:lstStyle/>
                    <a:p>
                      <a:pPr algn="ctr" fontAlgn="ctr"/>
                      <a:r>
                        <a:rPr lang="cs-CZ" sz="1000" b="1" i="0" u="none" strike="noStrike">
                          <a:solidFill>
                            <a:srgbClr val="FF0000"/>
                          </a:solidFill>
                          <a:latin typeface="Arial Black"/>
                        </a:rPr>
                        <a:t>23.9.2016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err="1">
                          <a:solidFill>
                            <a:srgbClr val="FF0000"/>
                          </a:solidFill>
                          <a:latin typeface="Arial Black"/>
                        </a:rPr>
                        <a:t>Střížovice</a:t>
                      </a:r>
                      <a:r>
                        <a:rPr lang="cs-CZ" sz="1000" b="1" i="0" u="none" strike="noStrike" dirty="0">
                          <a:solidFill>
                            <a:srgbClr val="FF0000"/>
                          </a:solidFill>
                          <a:latin typeface="Arial Black"/>
                        </a:rPr>
                        <a:t> - </a:t>
                      </a:r>
                      <a:r>
                        <a:rPr lang="cs-CZ" sz="1000" b="1" i="0" u="none" strike="noStrike" dirty="0" err="1">
                          <a:solidFill>
                            <a:srgbClr val="FF0000"/>
                          </a:solidFill>
                          <a:latin typeface="Arial Black"/>
                        </a:rPr>
                        <a:t>Tigo</a:t>
                      </a:r>
                      <a:r>
                        <a:rPr lang="cs-CZ" sz="1000" b="1" i="0" u="none" strike="noStrike" dirty="0">
                          <a:solidFill>
                            <a:srgbClr val="FF0000"/>
                          </a:solidFill>
                          <a:latin typeface="Arial Black"/>
                        </a:rPr>
                        <a:t> 1996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FF0000"/>
                          </a:solidFill>
                          <a:latin typeface="Arial Black"/>
                        </a:rPr>
                        <a:t> </a:t>
                      </a:r>
                      <a:r>
                        <a:rPr lang="cs-CZ" sz="1000" b="1" i="0" u="none" strike="noStrike" dirty="0" smtClean="0">
                          <a:solidFill>
                            <a:srgbClr val="FF0000"/>
                          </a:solidFill>
                          <a:latin typeface="Arial Black"/>
                        </a:rPr>
                        <a:t>7:6</a:t>
                      </a:r>
                      <a:endParaRPr lang="cs-CZ" sz="1000" b="1" i="0" u="none" strike="noStrike" dirty="0">
                        <a:solidFill>
                          <a:srgbClr val="FF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217185">
                <a:tc>
                  <a:txBody>
                    <a:bodyPr/>
                    <a:lstStyle/>
                    <a:p>
                      <a:pPr algn="ctr" fontAlgn="ctr"/>
                      <a:r>
                        <a:rPr lang="cs-CZ" sz="1000" b="1" i="0" u="none" strike="noStrike">
                          <a:solidFill>
                            <a:srgbClr val="FF0000"/>
                          </a:solidFill>
                          <a:latin typeface="Arial Black"/>
                        </a:rPr>
                        <a:t>23.9.2016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err="1">
                          <a:solidFill>
                            <a:srgbClr val="FF0000"/>
                          </a:solidFill>
                          <a:latin typeface="Arial Black"/>
                        </a:rPr>
                        <a:t>Pokratice</a:t>
                      </a:r>
                      <a:r>
                        <a:rPr lang="cs-CZ" sz="1000" b="1" i="0" u="none" strike="noStrike" dirty="0">
                          <a:solidFill>
                            <a:srgbClr val="FF0000"/>
                          </a:solidFill>
                          <a:latin typeface="Arial Black"/>
                        </a:rPr>
                        <a:t> - </a:t>
                      </a:r>
                      <a:r>
                        <a:rPr lang="cs-CZ" sz="1000" b="1" i="0" u="none" strike="noStrike" dirty="0" err="1">
                          <a:solidFill>
                            <a:srgbClr val="FF0000"/>
                          </a:solidFill>
                          <a:latin typeface="Arial Black"/>
                        </a:rPr>
                        <a:t>Bohušovice</a:t>
                      </a:r>
                      <a:endParaRPr lang="cs-CZ" sz="1000" b="1" i="0" u="none" strike="noStrike" dirty="0">
                        <a:solidFill>
                          <a:srgbClr val="FF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FF0000"/>
                          </a:solidFill>
                          <a:latin typeface="Arial Black"/>
                        </a:rPr>
                        <a:t> </a:t>
                      </a:r>
                      <a:r>
                        <a:rPr lang="cs-CZ" sz="1000" b="1" i="0" u="none" strike="noStrike" dirty="0" smtClean="0">
                          <a:solidFill>
                            <a:srgbClr val="FF0000"/>
                          </a:solidFill>
                          <a:latin typeface="Arial Black"/>
                        </a:rPr>
                        <a:t>0:3</a:t>
                      </a:r>
                      <a:endParaRPr lang="cs-CZ" sz="1000" b="1" i="0" u="none" strike="noStrike" dirty="0">
                        <a:solidFill>
                          <a:srgbClr val="FF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7185">
                <a:tc>
                  <a:txBody>
                    <a:bodyPr/>
                    <a:lstStyle/>
                    <a:p>
                      <a:pPr algn="ctr" fontAlgn="ctr"/>
                      <a:r>
                        <a:rPr lang="cs-CZ" sz="1000" b="1" i="0" u="none" strike="noStrike">
                          <a:solidFill>
                            <a:srgbClr val="FF0000"/>
                          </a:solidFill>
                          <a:latin typeface="Arial Black"/>
                        </a:rPr>
                        <a:t>23.9.2016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FF0000"/>
                          </a:solidFill>
                          <a:latin typeface="Arial Black"/>
                        </a:rPr>
                        <a:t>Litoměřicko - 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smtClean="0">
                          <a:solidFill>
                            <a:srgbClr val="FF0000"/>
                          </a:solidFill>
                          <a:latin typeface="Arial Black"/>
                        </a:rPr>
                        <a:t>1:4</a:t>
                      </a:r>
                      <a:r>
                        <a:rPr lang="cs-CZ" sz="1000" b="1" i="0" u="none" strike="noStrike" dirty="0">
                          <a:solidFill>
                            <a:srgbClr val="FF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bl>
          </a:graphicData>
        </a:graphic>
      </p:graphicFrame>
      <p:graphicFrame>
        <p:nvGraphicFramePr>
          <p:cNvPr id="9" name="Tabulka 8"/>
          <p:cNvGraphicFramePr>
            <a:graphicFrameLocks noGrp="1"/>
          </p:cNvGraphicFramePr>
          <p:nvPr/>
        </p:nvGraphicFramePr>
        <p:xfrm>
          <a:off x="5544592" y="1891308"/>
          <a:ext cx="4478660" cy="2409825"/>
        </p:xfrm>
        <a:graphic>
          <a:graphicData uri="http://schemas.openxmlformats.org/drawingml/2006/table">
            <a:tbl>
              <a:tblPr/>
              <a:tblGrid>
                <a:gridCol w="234792"/>
                <a:gridCol w="223053"/>
                <a:gridCol w="1760940"/>
                <a:gridCol w="281751"/>
                <a:gridCol w="246532"/>
                <a:gridCol w="167290"/>
                <a:gridCol w="308165"/>
                <a:gridCol w="692637"/>
                <a:gridCol w="305229"/>
                <a:gridCol w="258271"/>
              </a:tblGrid>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200" b="1" i="0" u="none" strike="noStrike" dirty="0">
                          <a:solidFill>
                            <a:srgbClr val="0000CC"/>
                          </a:solidFill>
                          <a:latin typeface="Calibri"/>
                        </a:rPr>
                        <a:t>Stará garda </a:t>
                      </a:r>
                      <a:r>
                        <a:rPr lang="cs-CZ" sz="1200" b="1" i="0" u="none" strike="noStrike" dirty="0" err="1">
                          <a:solidFill>
                            <a:srgbClr val="0000CC"/>
                          </a:solidFill>
                          <a:latin typeface="Calibri"/>
                        </a:rPr>
                        <a:t>Sepap</a:t>
                      </a:r>
                      <a:r>
                        <a:rPr lang="cs-CZ" sz="1200" b="1" i="0" u="none" strike="noStrike" dirty="0">
                          <a:solidFill>
                            <a:srgbClr val="0000CC"/>
                          </a:solidFill>
                          <a:latin typeface="Calibri"/>
                        </a:rPr>
                        <a:t> </a:t>
                      </a:r>
                      <a:r>
                        <a:rPr lang="cs-CZ" sz="1200" b="1" i="0" u="none" strike="noStrike" dirty="0" err="1">
                          <a:solidFill>
                            <a:srgbClr val="0000CC"/>
                          </a:solidFill>
                          <a:latin typeface="Calibri"/>
                        </a:rPr>
                        <a:t>Štětí</a:t>
                      </a:r>
                      <a:r>
                        <a:rPr lang="cs-CZ" sz="1200" b="1" i="0" u="none" strike="noStrike" dirty="0">
                          <a:solidFill>
                            <a:srgbClr val="0000CC"/>
                          </a:solidFill>
                          <a:latin typeface="Calibri"/>
                        </a:rPr>
                        <a:t> Okresní přebor 2016/17 po 5. kole</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latin typeface="Arial"/>
                        </a:rPr>
                        <a:t>TJ Žitenice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Calibri"/>
                        </a:rPr>
                        <a:t>35:5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Slavoj Bohušovice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16:9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latin typeface="Arial"/>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Calibri"/>
                        </a:rPr>
                        <a:t>13:7</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Tigo Nučnice 1996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alibri"/>
                        </a:rPr>
                        <a:t>22:19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381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FF0066"/>
                          </a:solidFill>
                          <a:latin typeface="Arial"/>
                        </a:rPr>
                        <a:t>5.</a:t>
                      </a:r>
                    </a:p>
                  </a:txBody>
                  <a:tcPr marL="9525" marR="9525" marT="9525" marB="0" anchor="ctr">
                    <a:lnL>
                      <a:noFill/>
                    </a:lnL>
                    <a:lnR>
                      <a:noFill/>
                    </a:lnR>
                    <a:lnT>
                      <a:noFill/>
                    </a:lnT>
                    <a:lnB>
                      <a:noFill/>
                    </a:lnB>
                    <a:solidFill>
                      <a:srgbClr val="99FF99"/>
                    </a:solidFill>
                  </a:tcPr>
                </a:tc>
                <a:tc>
                  <a:txBody>
                    <a:bodyPr/>
                    <a:lstStyle/>
                    <a:p>
                      <a:pPr algn="l" fontAlgn="ctr"/>
                      <a:r>
                        <a:rPr lang="cs-CZ" sz="1400" b="1" i="0" u="none" strike="noStrike">
                          <a:solidFill>
                            <a:srgbClr val="FF0066"/>
                          </a:solidFill>
                          <a:latin typeface="Arial"/>
                        </a:rPr>
                        <a:t>Sepap Štětí</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66"/>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66"/>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66"/>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66"/>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66"/>
                          </a:solidFill>
                          <a:latin typeface="Calibri"/>
                        </a:rPr>
                        <a:t>15:13</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66"/>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latin typeface="Arial"/>
                        </a:rPr>
                        <a:t>TJ Sokol České Kopisty</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Calibri"/>
                        </a:rPr>
                        <a:t>18:25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Dynamo Střížovice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alibri"/>
                        </a:rPr>
                        <a:t>13:25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latin typeface="Arial"/>
                        </a:rPr>
                        <a:t>Sokol Malé Žernoseky</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Calibri"/>
                        </a:rPr>
                        <a:t>9:14</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Sokol Pokratice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alibri"/>
                        </a:rPr>
                        <a:t>1:25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sp>
        <p:nvSpPr>
          <p:cNvPr id="2" name="Rectangle 62"/>
          <p:cNvSpPr>
            <a:spLocks noChangeArrowheads="1"/>
          </p:cNvSpPr>
          <p:nvPr/>
        </p:nvSpPr>
        <p:spPr bwMode="auto">
          <a:xfrm>
            <a:off x="71984" y="2323356"/>
            <a:ext cx="4824536" cy="43858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sng" strike="noStrike" cap="none" normalizeH="0" baseline="0" dirty="0" smtClean="0">
                <a:ln>
                  <a:solidFill>
                    <a:srgbClr val="FF3300"/>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ffectLst/>
                <a:latin typeface="Arial" pitchFamily="34" charset="0"/>
                <a:ea typeface="Calibri" pitchFamily="34" charset="0"/>
                <a:cs typeface="Arial" pitchFamily="34" charset="0"/>
              </a:rPr>
              <a:t>FK Meteor Praha VIII - SK </a:t>
            </a:r>
            <a:r>
              <a:rPr kumimoji="0" lang="cs-CZ" sz="2400" b="1" i="0" u="sng" strike="noStrike" cap="none" normalizeH="0" baseline="0" dirty="0" err="1" smtClean="0">
                <a:ln>
                  <a:solidFill>
                    <a:srgbClr val="FF3300"/>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ffectLst/>
                <a:latin typeface="Calibri"/>
                <a:ea typeface="Calibri" pitchFamily="34" charset="0"/>
                <a:cs typeface="Arial" pitchFamily="34" charset="0"/>
              </a:rPr>
              <a:t>Š</a:t>
            </a:r>
            <a:r>
              <a:rPr kumimoji="0" lang="cs-CZ" sz="2400" b="1" i="0" u="sng" strike="noStrike" cap="none" normalizeH="0" baseline="0" dirty="0" err="1" smtClean="0">
                <a:ln>
                  <a:solidFill>
                    <a:srgbClr val="FF3300"/>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ffectLst/>
                <a:latin typeface="Arial" pitchFamily="34" charset="0"/>
                <a:ea typeface="Calibri" pitchFamily="34" charset="0"/>
                <a:cs typeface="Arial" pitchFamily="34" charset="0"/>
              </a:rPr>
              <a:t>tět</a:t>
            </a:r>
            <a:r>
              <a:rPr kumimoji="0" lang="cs-CZ" sz="2400" b="1" i="0" u="sng" strike="noStrike" cap="none" normalizeH="0" baseline="0" dirty="0" err="1" smtClean="0">
                <a:ln>
                  <a:solidFill>
                    <a:srgbClr val="FF3300"/>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ffectLst/>
                <a:latin typeface="Calibri"/>
                <a:ea typeface="Calibri" pitchFamily="34" charset="0"/>
                <a:cs typeface="Arial" pitchFamily="34" charset="0"/>
              </a:rPr>
              <a:t>í</a:t>
            </a:r>
            <a:endParaRPr kumimoji="0" lang="cs-CZ" sz="1100" b="0" i="0" u="none" strike="noStrike" cap="none" normalizeH="0" baseline="0" dirty="0" smtClean="0">
              <a:ln>
                <a:solidFill>
                  <a:srgbClr val="FF3300"/>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a:solidFill>
                    <a:srgbClr val="FF3300"/>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ffectLst/>
                <a:latin typeface="Arial" pitchFamily="34" charset="0"/>
                <a:ea typeface="Calibri" pitchFamily="34" charset="0"/>
                <a:cs typeface="Arial" pitchFamily="34" charset="0"/>
              </a:rPr>
              <a:t>3:0(1:0)   25.9.2016  7. kolo</a:t>
            </a:r>
            <a:endParaRPr kumimoji="0" lang="cs-CZ" sz="1100" b="0" i="0" u="none" strike="noStrike" cap="none" normalizeH="0" baseline="0" dirty="0" smtClean="0">
              <a:ln>
                <a:solidFill>
                  <a:srgbClr val="FF3300"/>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tileRect r="-100000" b="-100000"/>
              </a:gra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 Prahy na Meteor jsem jeli po domácí ztrátě s Nymburkem navíc bez některých hráčů, kteří jsou buď zraněni jako třeba Stejskal s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Michovským</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který má zlomený nos nebo Vokoun, který plní reprezentační povinnosti ve futsale do 21 let. S poraženeckou náladou jsme ale nenastupovali, i když hned první útok domácích zaváněl gólem. Úplně sám nikým nehlídán zůstal před naší brankou Fíček a ještě štěstí, že míč po jeho hlavičce skončil nad brankou. V úvodních minutách jsme hodně míčů ztráceli a nedokázali založit souvislejší akci. Do pokutového území soupeře jsme se dostali až v 10. minutě a byl z toho roh. Domácí byli i nadále nebezpečnější a snažili se vstřelit vedoucí branku. Povedlo se jim to v 19. minutě po 3. Rohu za sebou, kdy naše obrana nedokázala pokrýt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Daňhela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 bližší tyče a ten hlavou skóroval na 1:0. Po vstřelené brance začala být na hřišti cítit nervozita a rozhodčí uděloval žluté karty. V 1. poločase naši hráči viděli 4. domácí ani jednu.  V dalším průběhu 1. Půle už moc šancí k vidění nebylo. Příležitost soupeře ve 32. Minutě zneškodnil Kloub v brance a 2 volné přímé kopy našeho týmu také žádným nebezpečím nebyly. 2. Poločas zahájili domácí rohem a za dalších 5 minut na naši branku zase postupoval útočník domácích. Záchrannou brzdu zatahoval pronásledovatel Jiří Šimral a dobře to pro nás dopadlo. Míč se postupně přesouval na kopačky našich hráčů a hra se odehrával více na polovině domácích a začínali jsme věřit, že nějaká ta šance spolu s vyrovnáním přijde. Po trestném kopu v 55. minutě jsme soupeře přitlačili před jeho brankou a hezká byla i střela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Beláka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 bližší tyči, kterou brankář vyrážel na roh. Posílili jsme i útok. Odešel obránce</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ovéPole 9"/>
          <p:cNvSpPr txBox="1"/>
          <p:nvPr/>
        </p:nvSpPr>
        <p:spPr>
          <a:xfrm>
            <a:off x="71984" y="91108"/>
            <a:ext cx="4752528" cy="2062103"/>
          </a:xfrm>
          <a:prstGeom prst="rect">
            <a:avLst/>
          </a:prstGeom>
          <a:blipFill dpi="0" rotWithShape="1">
            <a:blip r:embed="rId4" cstate="print">
              <a:alphaModFix amt="49000"/>
            </a:blip>
            <a:srcRect/>
            <a:stretch>
              <a:fillRect/>
            </a:stretch>
          </a:blipFill>
          <a:ln w="66675" cmpd="sng">
            <a:gradFill flip="none" rotWithShape="1">
              <a:gsLst>
                <a:gs pos="0">
                  <a:srgbClr val="FFF200"/>
                </a:gs>
                <a:gs pos="45000">
                  <a:srgbClr val="FF7A00"/>
                </a:gs>
                <a:gs pos="70000">
                  <a:srgbClr val="FF0300"/>
                </a:gs>
                <a:gs pos="100000">
                  <a:srgbClr val="4D0808"/>
                </a:gs>
              </a:gsLst>
              <a:lin ang="5400000" scaled="0"/>
              <a:tileRect t="-100000" r="-100000"/>
            </a:gradFill>
          </a:ln>
        </p:spPr>
        <p:txBody>
          <a:bodyPr wrap="square" rtlCol="0">
            <a:spAutoFit/>
          </a:bodyPr>
          <a:lstStyle/>
          <a:p>
            <a:pPr algn="ctr"/>
            <a:r>
              <a:rPr lang="cs-CZ" sz="3200" dirty="0" smtClean="0">
                <a:solidFill>
                  <a:srgbClr val="0033CC"/>
                </a:solidFill>
                <a:latin typeface="Times New Roman" pitchFamily="18" charset="0"/>
                <a:cs typeface="Times New Roman" pitchFamily="18" charset="0"/>
              </a:rPr>
              <a:t>Druhý zápas bez vstřelené branky a třetí zápas bez bodu. Mužstvo dospělých hledá formu</a:t>
            </a:r>
          </a:p>
        </p:txBody>
      </p:sp>
      <p:sp>
        <p:nvSpPr>
          <p:cNvPr id="11" name="Obdélník 10"/>
          <p:cNvSpPr/>
          <p:nvPr/>
        </p:nvSpPr>
        <p:spPr>
          <a:xfrm>
            <a:off x="5544592" y="235124"/>
            <a:ext cx="4536504" cy="1384995"/>
          </a:xfrm>
          <a:prstGeom prst="rect">
            <a:avLst/>
          </a:prstGeom>
          <a:blipFill dpi="0" rotWithShape="1">
            <a:blip r:embed="rId5" cstate="print">
              <a:alphaModFix amt="48000"/>
            </a:blip>
            <a:srcRect/>
            <a:stretch>
              <a:fillRect/>
            </a:stretch>
          </a:blipFill>
          <a:ln w="88900" cmpd="dbl">
            <a:solidFill>
              <a:srgbClr val="FF0066"/>
            </a:solidFill>
            <a:prstDash val="dash"/>
          </a:ln>
          <a:effectLst>
            <a:outerShdw blurRad="50800" dist="38100" dir="13500000" algn="br" rotWithShape="0">
              <a:srgbClr val="FFFF00">
                <a:alpha val="40000"/>
              </a:srgbClr>
            </a:outerShdw>
          </a:effectLst>
          <a:scene3d>
            <a:camera prst="orthographicFront"/>
            <a:lightRig rig="threePt" dir="t"/>
          </a:scene3d>
          <a:sp3d extrusionH="76200">
            <a:bevelB prst="relaxedInset"/>
            <a:extrusionClr>
              <a:schemeClr val="accent1">
                <a:lumMod val="60000"/>
                <a:lumOff val="40000"/>
              </a:schemeClr>
            </a:extrusionClr>
          </a:sp3d>
        </p:spPr>
        <p:txBody>
          <a:bodyPr wrap="square" lIns="91440" tIns="45720" rIns="91440" bIns="45720">
            <a:spAutoFit/>
          </a:bodyPr>
          <a:lstStyle/>
          <a:p>
            <a:pPr algn="ctr"/>
            <a:r>
              <a:rPr lang="cs-CZ" sz="2800" b="1" i="0" u="none" strike="noStrike" cap="none" spc="300" dirty="0" smtClean="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alibri"/>
              </a:rPr>
              <a:t>Tabulkový a zápasový přehled okresního přeboru staré gardy</a:t>
            </a:r>
            <a:endParaRPr lang="cs-CZ" sz="2800" b="1" cap="none" spc="300" dirty="0">
              <a:ln w="11430" cmpd="sng">
                <a:solidFill>
                  <a:schemeClr val="accent6">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61765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802776"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sp>
        <p:nvSpPr>
          <p:cNvPr id="4" name="TextovéPole 3"/>
          <p:cNvSpPr txBox="1"/>
          <p:nvPr/>
        </p:nvSpPr>
        <p:spPr>
          <a:xfrm>
            <a:off x="71984" y="1387252"/>
            <a:ext cx="4680520" cy="3847207"/>
          </a:xfrm>
          <a:prstGeom prst="rect">
            <a:avLst/>
          </a:prstGeom>
          <a:noFill/>
        </p:spPr>
        <p:txBody>
          <a:bodyPr wrap="square" rtlCol="0">
            <a:spAutoFit/>
          </a:bodyPr>
          <a:lstStyle/>
          <a:p>
            <a:pPr algn="ctr"/>
            <a:r>
              <a:rPr lang="cs-CZ" sz="2000" u="sng" dirty="0" smtClean="0">
                <a:ln>
                  <a:solidFill>
                    <a:schemeClr val="accent1"/>
                  </a:solidFill>
                </a:ln>
                <a:latin typeface="Copperplate Gothic Bold" pitchFamily="34" charset="0"/>
              </a:rPr>
              <a:t>České Kopisty – </a:t>
            </a:r>
            <a:r>
              <a:rPr lang="cs-CZ" sz="2000" u="sng" dirty="0" err="1" smtClean="0">
                <a:ln>
                  <a:solidFill>
                    <a:schemeClr val="accent1"/>
                  </a:solidFill>
                </a:ln>
                <a:latin typeface="Copperplate Gothic Bold" pitchFamily="34" charset="0"/>
              </a:rPr>
              <a:t>Sepap</a:t>
            </a:r>
            <a:r>
              <a:rPr lang="cs-CZ" sz="2000" u="sng" dirty="0" smtClean="0">
                <a:ln>
                  <a:solidFill>
                    <a:schemeClr val="accent1"/>
                  </a:solidFill>
                </a:ln>
                <a:latin typeface="Copperplate Gothic Bold" pitchFamily="34" charset="0"/>
              </a:rPr>
              <a:t> </a:t>
            </a:r>
            <a:r>
              <a:rPr lang="cs-CZ" sz="2000" u="sng" dirty="0" err="1" smtClean="0">
                <a:ln>
                  <a:solidFill>
                    <a:schemeClr val="accent1"/>
                  </a:solidFill>
                </a:ln>
                <a:latin typeface="Copperplate Gothic Bold" pitchFamily="34" charset="0"/>
              </a:rPr>
              <a:t>Štětí</a:t>
            </a:r>
            <a:endParaRPr lang="cs-CZ" sz="2000" u="sng" dirty="0" smtClean="0">
              <a:ln>
                <a:solidFill>
                  <a:schemeClr val="accent1"/>
                </a:solidFill>
              </a:ln>
              <a:latin typeface="Copperplate Gothic Bold" pitchFamily="34" charset="0"/>
            </a:endParaRPr>
          </a:p>
          <a:p>
            <a:pPr algn="ctr"/>
            <a:r>
              <a:rPr lang="cs-CZ" sz="2000" u="sng" dirty="0" smtClean="0">
                <a:ln>
                  <a:solidFill>
                    <a:schemeClr val="accent1"/>
                  </a:solidFill>
                </a:ln>
                <a:latin typeface="Copperplate Gothic Bold" pitchFamily="34" charset="0"/>
              </a:rPr>
              <a:t>5:2(2:1) 5.kolo 23.9.2016</a:t>
            </a:r>
          </a:p>
          <a:p>
            <a:pPr algn="just"/>
            <a:r>
              <a:rPr lang="cs-CZ" b="0" dirty="0" smtClean="0">
                <a:latin typeface="Arial" pitchFamily="34" charset="0"/>
                <a:cs typeface="Arial" pitchFamily="34" charset="0"/>
              </a:rPr>
              <a:t>K zápasu jsme dorazili  v 10 lidech s očekáváním, že jako 11. dorazí pražský expres Jan Čermák, který také v 11 minutě nastoupil. Hrát se začalo bez postranních rozhodčích a také jsme na to doplatili, když první branku jsme inkasovali z postavení mimo hru.  Vyrovnání na 1:1 zajistil již zmiňovaný Jan Čermák, ale remízu jsme do poločasu neudrželi. Ve 2. poločase jsme měli míč více pod kontrolou, ale co to bylo platné, když  z toho stejně žádné branky nebyly. Jen Miloš Vála měl 3 velké příležitosti. To za domácí dle očitých svědků nastoupili i hráči I.B třídního týmu domácích, kteří věkem regule neporušují. Rychlé brejky byly nejnebezpečnější zbraní Českých Kopist a také z nich padaly branky do naší sítě. Válovi se podařilo po přihrávce patičkou od Jana Čermáka ještě snížit na 2:3, ale více gólů už se nám vsítit nepodařilo. Domácí byli mnohem úspěšnější a uštědřili našemu týmu staré gardy ještě  dárečky v podobě 2 branek na konečné skóre 5:2. </a:t>
            </a:r>
          </a:p>
          <a:p>
            <a:pPr algn="just"/>
            <a:r>
              <a:rPr lang="cs-CZ" b="0" u="sng" dirty="0" smtClean="0">
                <a:latin typeface="Arial" pitchFamily="34" charset="0"/>
                <a:cs typeface="Arial" pitchFamily="34" charset="0"/>
              </a:rPr>
              <a:t>Branky: </a:t>
            </a:r>
            <a:r>
              <a:rPr lang="cs-CZ" b="0" dirty="0" smtClean="0">
                <a:latin typeface="Arial" pitchFamily="34" charset="0"/>
                <a:cs typeface="Arial" pitchFamily="34" charset="0"/>
              </a:rPr>
              <a:t>Vála 1, </a:t>
            </a:r>
            <a:r>
              <a:rPr lang="cs-CZ" b="0" dirty="0" err="1" smtClean="0">
                <a:latin typeface="Arial" pitchFamily="34" charset="0"/>
                <a:cs typeface="Arial" pitchFamily="34" charset="0"/>
              </a:rPr>
              <a:t>J.Čermák</a:t>
            </a:r>
            <a:r>
              <a:rPr lang="cs-CZ" b="0" dirty="0" smtClean="0">
                <a:latin typeface="Arial" pitchFamily="34" charset="0"/>
                <a:cs typeface="Arial" pitchFamily="34" charset="0"/>
              </a:rPr>
              <a:t> 1</a:t>
            </a:r>
          </a:p>
        </p:txBody>
      </p:sp>
      <p:sp>
        <p:nvSpPr>
          <p:cNvPr id="5" name="TextovéPole 4"/>
          <p:cNvSpPr txBox="1"/>
          <p:nvPr/>
        </p:nvSpPr>
        <p:spPr>
          <a:xfrm>
            <a:off x="71984" y="91108"/>
            <a:ext cx="4608512" cy="1200329"/>
          </a:xfrm>
          <a:prstGeom prst="rect">
            <a:avLst/>
          </a:prstGeom>
          <a:blipFill>
            <a:blip r:embed="rId3" cstate="print"/>
            <a:stretch>
              <a:fillRect/>
            </a:stretch>
          </a:blipFill>
          <a:ln w="85725" cmpd="thickThin">
            <a:gradFill>
              <a:gsLst>
                <a:gs pos="0">
                  <a:srgbClr val="000000"/>
                </a:gs>
                <a:gs pos="39999">
                  <a:srgbClr val="0A128C"/>
                </a:gs>
                <a:gs pos="70000">
                  <a:srgbClr val="181CC7"/>
                </a:gs>
                <a:gs pos="88000">
                  <a:srgbClr val="7005D4"/>
                </a:gs>
                <a:gs pos="100000">
                  <a:srgbClr val="8C3D91"/>
                </a:gs>
              </a:gsLst>
              <a:lin ang="5400000" scaled="0"/>
            </a:gradFill>
          </a:ln>
        </p:spPr>
        <p:txBody>
          <a:bodyPr wrap="square" rtlCol="0">
            <a:spAutoFit/>
          </a:bodyPr>
          <a:lstStyle/>
          <a:p>
            <a:pPr algn="ctr"/>
            <a:r>
              <a:rPr lang="cs-CZ" sz="3600" u="sng" dirty="0" smtClean="0">
                <a:solidFill>
                  <a:schemeClr val="bg1">
                    <a:lumMod val="95000"/>
                  </a:schemeClr>
                </a:solidFill>
                <a:effectLst>
                  <a:outerShdw blurRad="38100" dist="38100" dir="2700000" algn="tl">
                    <a:srgbClr val="000000">
                      <a:alpha val="43137"/>
                    </a:srgbClr>
                  </a:outerShdw>
                </a:effectLst>
                <a:latin typeface="Estrangelo Edessa" pitchFamily="66" charset="0"/>
                <a:cs typeface="Estrangelo Edessa" pitchFamily="66" charset="0"/>
              </a:rPr>
              <a:t>Stará garda hledá formu z úvodu sezóny </a:t>
            </a:r>
          </a:p>
        </p:txBody>
      </p:sp>
      <p:sp>
        <p:nvSpPr>
          <p:cNvPr id="6" name="Obdélník 5"/>
          <p:cNvSpPr/>
          <p:nvPr/>
        </p:nvSpPr>
        <p:spPr>
          <a:xfrm>
            <a:off x="5688608" y="523156"/>
            <a:ext cx="4464496" cy="4493538"/>
          </a:xfrm>
          <a:prstGeom prst="rect">
            <a:avLst/>
          </a:prstGeom>
        </p:spPr>
        <p:txBody>
          <a:bodyPr wrap="square">
            <a:spAutoFit/>
          </a:bodyPr>
          <a:lstStyle/>
          <a:p>
            <a:pPr lvl="0" algn="just" eaLnBrk="0" hangingPunct="0"/>
            <a:r>
              <a:rPr lang="cs-CZ" sz="1100" b="0" dirty="0" err="1" smtClean="0">
                <a:latin typeface="Calibri" pitchFamily="34" charset="0"/>
                <a:ea typeface="Calibri" pitchFamily="34" charset="0"/>
                <a:cs typeface="Times New Roman" pitchFamily="18" charset="0"/>
              </a:rPr>
              <a:t>Čámský</a:t>
            </a:r>
            <a:r>
              <a:rPr lang="cs-CZ" sz="1100" b="0" dirty="0" smtClean="0">
                <a:latin typeface="Calibri" pitchFamily="34" charset="0"/>
                <a:ea typeface="Calibri" pitchFamily="34" charset="0"/>
                <a:cs typeface="Times New Roman" pitchFamily="18" charset="0"/>
              </a:rPr>
              <a:t> a přišel útočník </a:t>
            </a:r>
            <a:r>
              <a:rPr lang="cs-CZ" sz="1100" b="0" dirty="0" err="1" smtClean="0">
                <a:latin typeface="Calibri" pitchFamily="34" charset="0"/>
                <a:ea typeface="Calibri" pitchFamily="34" charset="0"/>
                <a:cs typeface="Times New Roman" pitchFamily="18" charset="0"/>
              </a:rPr>
              <a:t>Böhm</a:t>
            </a:r>
            <a:r>
              <a:rPr lang="cs-CZ" sz="1100" b="0" dirty="0" smtClean="0">
                <a:latin typeface="Calibri" pitchFamily="34" charset="0"/>
                <a:ea typeface="Calibri" pitchFamily="34" charset="0"/>
                <a:cs typeface="Times New Roman" pitchFamily="18" charset="0"/>
              </a:rPr>
              <a:t>.  Běžela však 64. Minuta a dění na hřišti zasáhla červená karta. Nervy na uzdě neudržel </a:t>
            </a:r>
            <a:r>
              <a:rPr lang="cs-CZ" sz="1100" b="0" dirty="0" err="1" smtClean="0">
                <a:latin typeface="Calibri" pitchFamily="34" charset="0"/>
                <a:ea typeface="Calibri" pitchFamily="34" charset="0"/>
                <a:cs typeface="Times New Roman" pitchFamily="18" charset="0"/>
              </a:rPr>
              <a:t>Malák</a:t>
            </a:r>
            <a:r>
              <a:rPr lang="cs-CZ" sz="1100" b="0" dirty="0" smtClean="0">
                <a:latin typeface="Calibri" pitchFamily="34" charset="0"/>
                <a:ea typeface="Calibri" pitchFamily="34" charset="0"/>
                <a:cs typeface="Times New Roman" pitchFamily="18" charset="0"/>
              </a:rPr>
              <a:t>, strčil do soupeře a viděl kartu již zmiňované barvy. V době, kdy jsme se nadechovali k náporu, to byla velká nezodpovědnost, která vlastnímu týmu hodně uškodila. Zbraně jsme ale nesložili a i v 10 jsme chtěli vyrovnat. 12 minut před koncem jsme při jednom z útoků přečíslili obranu a chybělo jen přesnější zakončení Vacka po zpětné přihrávce. Mnohem úspěšnější byli domácí hned z rychlého protiútoku a neobsazený Stibora zvýšil na 2:0. Ještě jsme zkusili aspoň nepříznivý výsledek korigovat, ale proti střele Vacka z volného přímého kopu úspěšně zasáhl brankář </a:t>
            </a:r>
            <a:r>
              <a:rPr lang="cs-CZ" sz="1100" b="0" dirty="0" err="1" smtClean="0">
                <a:latin typeface="Calibri" pitchFamily="34" charset="0"/>
                <a:ea typeface="Calibri" pitchFamily="34" charset="0"/>
                <a:cs typeface="Times New Roman" pitchFamily="18" charset="0"/>
              </a:rPr>
              <a:t>Michňa</a:t>
            </a:r>
            <a:r>
              <a:rPr lang="cs-CZ" sz="1100" b="0" dirty="0" smtClean="0">
                <a:latin typeface="Calibri" pitchFamily="34" charset="0"/>
                <a:ea typeface="Calibri" pitchFamily="34" charset="0"/>
                <a:cs typeface="Times New Roman" pitchFamily="18" charset="0"/>
              </a:rPr>
              <a:t>. V poslední minutě utkání, kdy už jsme rezignovali na bránění, se domácí Meteor prosadil ještě jednou, když na konečných 3:0 opět z rychlého útoku zakončoval </a:t>
            </a:r>
            <a:r>
              <a:rPr lang="cs-CZ" sz="1100" b="0" dirty="0" err="1" smtClean="0">
                <a:latin typeface="Calibri" pitchFamily="34" charset="0"/>
                <a:ea typeface="Calibri" pitchFamily="34" charset="0"/>
                <a:cs typeface="Times New Roman" pitchFamily="18" charset="0"/>
              </a:rPr>
              <a:t>Minárčik</a:t>
            </a:r>
            <a:r>
              <a:rPr lang="cs-CZ" sz="1100" b="0" dirty="0" smtClean="0">
                <a:latin typeface="Calibri" pitchFamily="34" charset="0"/>
                <a:ea typeface="Calibri" pitchFamily="34" charset="0"/>
                <a:cs typeface="Times New Roman" pitchFamily="18" charset="0"/>
              </a:rPr>
              <a:t>. </a:t>
            </a:r>
            <a:endParaRPr lang="cs-CZ" sz="1100" b="0" dirty="0" smtClean="0">
              <a:latin typeface="Arial" pitchFamily="34" charset="0"/>
              <a:cs typeface="Arial" pitchFamily="34" charset="0"/>
            </a:endParaRPr>
          </a:p>
          <a:p>
            <a:pPr lvl="0" algn="just" eaLnBrk="0" hangingPunct="0"/>
            <a:r>
              <a:rPr lang="cs-CZ" sz="1100" b="0" dirty="0" smtClean="0">
                <a:latin typeface="Calibri" pitchFamily="34" charset="0"/>
                <a:ea typeface="Calibri" pitchFamily="34" charset="0"/>
                <a:cs typeface="Times New Roman" pitchFamily="18" charset="0"/>
              </a:rPr>
              <a:t>     </a:t>
            </a:r>
            <a:r>
              <a:rPr lang="cs-CZ" sz="1100" i="1" dirty="0" smtClean="0">
                <a:latin typeface="Calibri" pitchFamily="34" charset="0"/>
                <a:ea typeface="Calibri" pitchFamily="34" charset="0"/>
                <a:cs typeface="Times New Roman" pitchFamily="18" charset="0"/>
              </a:rPr>
              <a:t>Začátek zápasu patřil domácí, kteří byli nebezpečnějším týmem a v 19. minutě se ujali vedení 1:0. Pak se hra celkem vyrovnala a v 1. polovině druhého poločasu se zdálo, že by se mohlo i vyrovnat.  Do osudu zápasu rozhodlo zbytečné vyloučení </a:t>
            </a:r>
            <a:r>
              <a:rPr lang="cs-CZ" sz="1100" i="1" dirty="0" err="1" smtClean="0">
                <a:latin typeface="Calibri" pitchFamily="34" charset="0"/>
                <a:ea typeface="Calibri" pitchFamily="34" charset="0"/>
                <a:cs typeface="Times New Roman" pitchFamily="18" charset="0"/>
              </a:rPr>
              <a:t>Maláka</a:t>
            </a:r>
            <a:r>
              <a:rPr lang="cs-CZ" sz="1100" i="1" dirty="0" smtClean="0">
                <a:latin typeface="Calibri" pitchFamily="34" charset="0"/>
                <a:ea typeface="Calibri" pitchFamily="34" charset="0"/>
                <a:cs typeface="Times New Roman" pitchFamily="18" charset="0"/>
              </a:rPr>
              <a:t> a v deseti už pak bylo těžké výsledek otáčet. Je nutno přiznat, že stejně jako před týdnem, kdy jsme také nevstřelili branku, jsme si moc příležitostí nepřipravili, a když se k tomu přidá i bezzubost při standardních situacích, tak budeme body získávat hodně těžce.</a:t>
            </a:r>
            <a:endParaRPr lang="cs-CZ" sz="1100" i="1" dirty="0" smtClean="0">
              <a:latin typeface="Arial" pitchFamily="34" charset="0"/>
              <a:cs typeface="Arial" pitchFamily="34" charset="0"/>
            </a:endParaRPr>
          </a:p>
          <a:p>
            <a:pPr lvl="0" algn="just" eaLnBrk="0" hangingPunct="0"/>
            <a:r>
              <a:rPr lang="cs-CZ" sz="1100" b="0" u="sng" dirty="0" smtClean="0">
                <a:latin typeface="Calibri" pitchFamily="34" charset="0"/>
                <a:ea typeface="Calibri" pitchFamily="34" charset="0"/>
                <a:cs typeface="Times New Roman" pitchFamily="18" charset="0"/>
              </a:rPr>
              <a:t>Sestava: </a:t>
            </a:r>
            <a:r>
              <a:rPr lang="cs-CZ" sz="1100" b="0" dirty="0" smtClean="0">
                <a:latin typeface="Calibri" pitchFamily="34" charset="0"/>
                <a:ea typeface="Calibri" pitchFamily="34" charset="0"/>
                <a:cs typeface="Times New Roman" pitchFamily="18" charset="0"/>
              </a:rPr>
              <a:t>Kloub-</a:t>
            </a:r>
            <a:r>
              <a:rPr lang="cs-CZ" sz="1100" b="0" dirty="0" err="1" smtClean="0">
                <a:latin typeface="Calibri" pitchFamily="34" charset="0"/>
                <a:ea typeface="Calibri" pitchFamily="34" charset="0"/>
                <a:cs typeface="Times New Roman" pitchFamily="18" charset="0"/>
              </a:rPr>
              <a:t>Čámský</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Böhm</a:t>
            </a:r>
            <a:r>
              <a:rPr lang="cs-CZ" sz="1100" b="0" dirty="0" smtClean="0">
                <a:latin typeface="Calibri" pitchFamily="34" charset="0"/>
                <a:ea typeface="Calibri" pitchFamily="34" charset="0"/>
                <a:cs typeface="Times New Roman" pitchFamily="18" charset="0"/>
              </a:rPr>
              <a:t>), Šimral, </a:t>
            </a:r>
            <a:r>
              <a:rPr lang="cs-CZ" sz="1100" b="0" dirty="0" err="1" smtClean="0">
                <a:latin typeface="Calibri" pitchFamily="34" charset="0"/>
                <a:ea typeface="Calibri" pitchFamily="34" charset="0"/>
                <a:cs typeface="Times New Roman" pitchFamily="18" charset="0"/>
              </a:rPr>
              <a:t>Ransdorf</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Vacek</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Kucler</a:t>
            </a:r>
            <a:r>
              <a:rPr lang="cs-CZ" sz="1100" b="0" dirty="0" smtClean="0">
                <a:latin typeface="Calibri" pitchFamily="34" charset="0"/>
                <a:ea typeface="Calibri" pitchFamily="34" charset="0"/>
                <a:cs typeface="Times New Roman" pitchFamily="18" charset="0"/>
              </a:rPr>
              <a:t>, </a:t>
            </a:r>
          </a:p>
          <a:p>
            <a:pPr lvl="0" algn="just" eaLnBrk="0" hangingPunct="0"/>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Malák</a:t>
            </a:r>
            <a:r>
              <a:rPr lang="cs-CZ" sz="1100" b="0" dirty="0" smtClean="0">
                <a:latin typeface="Calibri" pitchFamily="34" charset="0"/>
                <a:ea typeface="Calibri" pitchFamily="34" charset="0"/>
                <a:cs typeface="Times New Roman" pitchFamily="18" charset="0"/>
              </a:rPr>
              <a:t>(69.Malák), Hrdý(73.Mencl)-</a:t>
            </a:r>
            <a:r>
              <a:rPr lang="cs-CZ" sz="1100" b="0" dirty="0" err="1" smtClean="0">
                <a:latin typeface="Calibri" pitchFamily="34" charset="0"/>
                <a:ea typeface="Calibri" pitchFamily="34" charset="0"/>
                <a:cs typeface="Times New Roman" pitchFamily="18" charset="0"/>
              </a:rPr>
              <a:t>Belák</a:t>
            </a:r>
            <a:r>
              <a:rPr lang="cs-CZ" sz="1100" b="0" dirty="0" smtClean="0">
                <a:latin typeface="Calibri" pitchFamily="34" charset="0"/>
                <a:ea typeface="Calibri" pitchFamily="34" charset="0"/>
                <a:cs typeface="Times New Roman" pitchFamily="18" charset="0"/>
              </a:rPr>
              <a:t>, Tichý </a:t>
            </a:r>
            <a:endParaRPr lang="cs-CZ" sz="1100" b="0" dirty="0" smtClean="0">
              <a:latin typeface="Arial" pitchFamily="34" charset="0"/>
              <a:cs typeface="Arial" pitchFamily="34" charset="0"/>
            </a:endParaRPr>
          </a:p>
          <a:p>
            <a:pPr lvl="0" algn="just" eaLnBrk="0" hangingPunct="0"/>
            <a:r>
              <a:rPr lang="cs-CZ" sz="1100" b="0" u="sng" dirty="0" smtClean="0">
                <a:latin typeface="Calibri" pitchFamily="34" charset="0"/>
                <a:ea typeface="Calibri" pitchFamily="34" charset="0"/>
                <a:cs typeface="Times New Roman" pitchFamily="18" charset="0"/>
              </a:rPr>
              <a:t>Připraveni:</a:t>
            </a:r>
            <a:r>
              <a:rPr lang="cs-CZ" sz="1100" b="0" dirty="0" smtClean="0">
                <a:latin typeface="Calibri" pitchFamily="34" charset="0"/>
                <a:ea typeface="Calibri" pitchFamily="34" charset="0"/>
                <a:cs typeface="Times New Roman" pitchFamily="18" charset="0"/>
              </a:rPr>
              <a:t> Doležal</a:t>
            </a:r>
            <a:endParaRPr lang="cs-CZ" sz="1100" b="0" dirty="0" smtClean="0">
              <a:latin typeface="Arial" pitchFamily="34" charset="0"/>
              <a:cs typeface="Arial" pitchFamily="34" charset="0"/>
            </a:endParaRPr>
          </a:p>
          <a:p>
            <a:pPr lvl="0" algn="just" eaLnBrk="0" hangingPunct="0"/>
            <a:r>
              <a:rPr lang="cs-CZ" sz="1100" b="0" u="sng" dirty="0" smtClean="0">
                <a:latin typeface="Calibri" pitchFamily="34" charset="0"/>
                <a:ea typeface="Calibri" pitchFamily="34" charset="0"/>
                <a:cs typeface="Times New Roman" pitchFamily="18" charset="0"/>
              </a:rPr>
              <a:t>Trenér:</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J.Vinš</a:t>
            </a:r>
            <a:r>
              <a:rPr lang="cs-CZ" sz="1100" b="0" dirty="0" smtClean="0">
                <a:latin typeface="Calibri" pitchFamily="34" charset="0"/>
                <a:ea typeface="Calibri" pitchFamily="34" charset="0"/>
                <a:cs typeface="Times New Roman" pitchFamily="18" charset="0"/>
              </a:rPr>
              <a:t>  </a:t>
            </a:r>
            <a:r>
              <a:rPr lang="cs-CZ" sz="1100" b="0" u="sng" dirty="0" smtClean="0">
                <a:latin typeface="Calibri" pitchFamily="34" charset="0"/>
                <a:ea typeface="Calibri" pitchFamily="34" charset="0"/>
                <a:cs typeface="Times New Roman" pitchFamily="18" charset="0"/>
              </a:rPr>
              <a:t>Vedoucí:</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M</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Šmidrkal</a:t>
            </a:r>
            <a:r>
              <a:rPr lang="cs-CZ" sz="1100" b="0" dirty="0" smtClean="0">
                <a:latin typeface="Calibri" pitchFamily="34" charset="0"/>
                <a:ea typeface="Calibri" pitchFamily="34" charset="0"/>
                <a:cs typeface="Times New Roman" pitchFamily="18" charset="0"/>
              </a:rPr>
              <a:t>  </a:t>
            </a:r>
            <a:r>
              <a:rPr lang="cs-CZ" sz="1100" b="0" u="sng" dirty="0" smtClean="0">
                <a:latin typeface="Calibri" pitchFamily="34" charset="0"/>
                <a:ea typeface="Calibri" pitchFamily="34" charset="0"/>
                <a:cs typeface="Times New Roman" pitchFamily="18" charset="0"/>
              </a:rPr>
              <a:t>Masér:</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K</a:t>
            </a:r>
            <a:r>
              <a:rPr lang="cs-CZ" sz="1100" b="0" dirty="0" smtClean="0">
                <a:latin typeface="Calibri" pitchFamily="34" charset="0"/>
                <a:ea typeface="Calibri" pitchFamily="34" charset="0"/>
                <a:cs typeface="Times New Roman" pitchFamily="18" charset="0"/>
              </a:rPr>
              <a:t>.Zavřel</a:t>
            </a:r>
            <a:endParaRPr lang="cs-CZ" sz="1100" b="0" dirty="0" smtClean="0">
              <a:latin typeface="Arial" pitchFamily="34" charset="0"/>
              <a:cs typeface="Arial" pitchFamily="34" charset="0"/>
            </a:endParaRPr>
          </a:p>
          <a:p>
            <a:pPr lvl="0" algn="just" eaLnBrk="0" hangingPunct="0"/>
            <a:r>
              <a:rPr lang="cs-CZ" sz="1100" b="0" u="sng" dirty="0" smtClean="0">
                <a:latin typeface="Calibri" pitchFamily="34" charset="0"/>
                <a:ea typeface="Calibri" pitchFamily="34" charset="0"/>
                <a:cs typeface="Times New Roman" pitchFamily="18" charset="0"/>
              </a:rPr>
              <a:t>Rozhodčí:</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L</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Szikszay</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L</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Langmajer</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J.Kastl</a:t>
            </a:r>
            <a:r>
              <a:rPr lang="cs-CZ" sz="1100" b="0" dirty="0" smtClean="0">
                <a:latin typeface="Calibri" pitchFamily="34" charset="0"/>
                <a:ea typeface="Calibri" pitchFamily="34" charset="0"/>
                <a:cs typeface="Times New Roman" pitchFamily="18" charset="0"/>
              </a:rPr>
              <a:t>  Delegát: </a:t>
            </a:r>
            <a:r>
              <a:rPr lang="cs-CZ" sz="1100" b="0" dirty="0" err="1" smtClean="0">
                <a:latin typeface="Calibri" pitchFamily="34" charset="0"/>
                <a:ea typeface="Calibri" pitchFamily="34" charset="0"/>
                <a:cs typeface="Times New Roman" pitchFamily="18" charset="0"/>
              </a:rPr>
              <a:t>J.Koňák</a:t>
            </a:r>
            <a:r>
              <a:rPr lang="cs-CZ" sz="1100" b="0" dirty="0" smtClean="0">
                <a:latin typeface="Calibri" pitchFamily="34" charset="0"/>
                <a:ea typeface="Calibri" pitchFamily="34" charset="0"/>
                <a:cs typeface="Times New Roman" pitchFamily="18" charset="0"/>
              </a:rPr>
              <a:t>  170 diváků</a:t>
            </a:r>
            <a:endParaRPr lang="cs-CZ" sz="1100" b="0" dirty="0" smtClean="0">
              <a:latin typeface="Arial" pitchFamily="34" charset="0"/>
              <a:cs typeface="Arial" pitchFamily="34" charset="0"/>
            </a:endParaRPr>
          </a:p>
        </p:txBody>
      </p:sp>
      <p:sp>
        <p:nvSpPr>
          <p:cNvPr id="7" name="TextovéPole 6"/>
          <p:cNvSpPr txBox="1"/>
          <p:nvPr/>
        </p:nvSpPr>
        <p:spPr>
          <a:xfrm>
            <a:off x="5616600" y="91108"/>
            <a:ext cx="4464496" cy="307777"/>
          </a:xfrm>
          <a:prstGeom prst="rect">
            <a:avLst/>
          </a:prstGeom>
          <a:solidFill>
            <a:schemeClr val="accent3">
              <a:lumMod val="85000"/>
            </a:schemeClr>
          </a:solidFill>
        </p:spPr>
        <p:txBody>
          <a:bodyPr wrap="square" rtlCol="0">
            <a:spAutoFit/>
          </a:bodyPr>
          <a:lstStyle/>
          <a:p>
            <a:pPr algn="ctr"/>
            <a:r>
              <a:rPr lang="cs-CZ" sz="1400" dirty="0" smtClean="0">
                <a:latin typeface="Batang" pitchFamily="18" charset="-127"/>
                <a:ea typeface="Batang" pitchFamily="18" charset="-127"/>
              </a:rPr>
              <a:t>Pokračování Meteor-</a:t>
            </a:r>
            <a:r>
              <a:rPr lang="cs-CZ" sz="1400" dirty="0" err="1" smtClean="0">
                <a:latin typeface="Batang" pitchFamily="18" charset="-127"/>
                <a:ea typeface="Batang" pitchFamily="18" charset="-127"/>
              </a:rPr>
              <a:t>Štětí</a:t>
            </a:r>
            <a:r>
              <a:rPr lang="cs-CZ" sz="1400" dirty="0" smtClean="0">
                <a:latin typeface="Batang" pitchFamily="18" charset="-127"/>
                <a:ea typeface="Batang" pitchFamily="18" charset="-127"/>
              </a:rPr>
              <a:t>  25.9.2016</a:t>
            </a:r>
          </a:p>
        </p:txBody>
      </p:sp>
      <p:pic>
        <p:nvPicPr>
          <p:cNvPr id="41985" name="Picture 1"/>
          <p:cNvPicPr>
            <a:picLocks noChangeAspect="1" noChangeArrowheads="1"/>
          </p:cNvPicPr>
          <p:nvPr/>
        </p:nvPicPr>
        <p:blipFill>
          <a:blip r:embed="rId4" cstate="print"/>
          <a:srcRect/>
          <a:stretch>
            <a:fillRect/>
          </a:stretch>
        </p:blipFill>
        <p:spPr bwMode="auto">
          <a:xfrm>
            <a:off x="6696720" y="4951852"/>
            <a:ext cx="1869227" cy="1836000"/>
          </a:xfrm>
          <a:prstGeom prst="rect">
            <a:avLst/>
          </a:prstGeom>
          <a:noFill/>
          <a:ln w="9525">
            <a:noFill/>
            <a:miter lim="800000"/>
            <a:headEnd/>
            <a:tailEnd/>
          </a:ln>
        </p:spPr>
      </p:pic>
      <p:pic>
        <p:nvPicPr>
          <p:cNvPr id="2" name="Picture 1"/>
          <p:cNvPicPr>
            <a:picLocks noChangeAspect="1" noChangeArrowheads="1"/>
          </p:cNvPicPr>
          <p:nvPr/>
        </p:nvPicPr>
        <p:blipFill>
          <a:blip r:embed="rId5" cstate="print"/>
          <a:srcRect/>
          <a:stretch>
            <a:fillRect/>
          </a:stretch>
        </p:blipFill>
        <p:spPr bwMode="auto">
          <a:xfrm>
            <a:off x="1279281" y="5239852"/>
            <a:ext cx="1673023" cy="1548000"/>
          </a:xfrm>
          <a:prstGeom prst="rect">
            <a:avLst/>
          </a:prstGeom>
          <a:noFill/>
          <a:ln w="38100">
            <a:solidFill>
              <a:schemeClr val="tx1"/>
            </a:solidFill>
            <a:miter lim="800000"/>
            <a:headEnd/>
            <a:tailEnd/>
          </a:ln>
          <a:effectLst>
            <a:outerShdw blurRad="50800" dist="50800" dir="5400000" algn="ctr" rotWithShape="0">
              <a:schemeClr val="accent6">
                <a:lumMod val="40000"/>
                <a:lumOff val="60000"/>
              </a:scheme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1"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1"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30"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cxnSp>
        <p:nvCxnSpPr>
          <p:cNvPr id="16" name="Přímá spojovací šipka 15"/>
          <p:cNvCxnSpPr/>
          <p:nvPr/>
        </p:nvCxnSpPr>
        <p:spPr bwMode="auto">
          <a:xfrm>
            <a:off x="3394753"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6" y="7239000"/>
            <a:ext cx="100204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9168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12</a:t>
            </a:r>
          </a:p>
        </p:txBody>
      </p:sp>
      <p:sp>
        <p:nvSpPr>
          <p:cNvPr id="19" name="Obdélník 18"/>
          <p:cNvSpPr/>
          <p:nvPr/>
        </p:nvSpPr>
        <p:spPr>
          <a:xfrm>
            <a:off x="71984" y="1176446"/>
            <a:ext cx="4752528" cy="5724000"/>
          </a:xfrm>
          <a:prstGeom prst="rect">
            <a:avLst/>
          </a:prstGeom>
          <a:noFill/>
          <a:ln w="44450" cmpd="sng">
            <a:solidFill>
              <a:schemeClr val="tx1"/>
            </a:solidFill>
            <a:prstDash val="solid"/>
          </a:ln>
          <a:effectLst/>
        </p:spPr>
        <p:txBody>
          <a:bodyPr wrap="square">
            <a:spAutoFit/>
          </a:bodyPr>
          <a:lstStyle/>
          <a:p>
            <a:r>
              <a:rPr lang="cs-CZ" sz="1400" dirty="0" smtClean="0">
                <a:solidFill>
                  <a:srgbClr val="3333CC"/>
                </a:solidFill>
              </a:rPr>
              <a:t>FK </a:t>
            </a:r>
            <a:r>
              <a:rPr lang="cs-CZ" sz="1400" dirty="0" err="1" smtClean="0">
                <a:solidFill>
                  <a:srgbClr val="3333CC"/>
                </a:solidFill>
              </a:rPr>
              <a:t>Neratovice</a:t>
            </a:r>
            <a:r>
              <a:rPr lang="cs-CZ" sz="1400" dirty="0" smtClean="0">
                <a:solidFill>
                  <a:srgbClr val="3333CC"/>
                </a:solidFill>
              </a:rPr>
              <a:t>-</a:t>
            </a:r>
            <a:r>
              <a:rPr lang="cs-CZ" sz="1400" dirty="0" err="1" smtClean="0">
                <a:solidFill>
                  <a:srgbClr val="3333CC"/>
                </a:solidFill>
              </a:rPr>
              <a:t>Byškovice</a:t>
            </a:r>
            <a:r>
              <a:rPr lang="cs-CZ" sz="1400" dirty="0" smtClean="0">
                <a:solidFill>
                  <a:srgbClr val="3333CC"/>
                </a:solidFill>
                <a:latin typeface="Arial" pitchFamily="34" charset="0"/>
                <a:cs typeface="Arial" pitchFamily="34" charset="0"/>
              </a:rPr>
              <a:t> - </a:t>
            </a:r>
            <a:r>
              <a:rPr lang="cs-CZ" sz="1400" dirty="0" smtClean="0">
                <a:solidFill>
                  <a:srgbClr val="3333CC"/>
                </a:solidFill>
              </a:rPr>
              <a:t>FC CHOMUTOV</a:t>
            </a:r>
            <a:r>
              <a:rPr lang="cs-CZ" sz="1400" dirty="0" smtClean="0">
                <a:solidFill>
                  <a:srgbClr val="3333CC"/>
                </a:solidFill>
                <a:latin typeface="Arial" pitchFamily="34" charset="0"/>
                <a:cs typeface="Arial" pitchFamily="34" charset="0"/>
              </a:rPr>
              <a:t> 3:1(1:1)</a:t>
            </a:r>
          </a:p>
          <a:p>
            <a:pPr algn="just"/>
            <a:r>
              <a:rPr lang="cs-CZ" sz="1100" dirty="0" smtClean="0">
                <a:latin typeface="Arial" pitchFamily="34" charset="0"/>
                <a:cs typeface="Arial" pitchFamily="34" charset="0"/>
              </a:rPr>
              <a:t>hosté vedli 1:0, ale domácí ještě do poločasu vyrovnali. Chomutov se zlobil, že to bylo z ofsajdu. Ve 2. poločase už stříleli jen domácí a poprvé v sezóně vyhráli</a:t>
            </a:r>
            <a:r>
              <a:rPr lang="cs-CZ" sz="1100" dirty="0" smtClean="0">
                <a:solidFill>
                  <a:srgbClr val="FF0000"/>
                </a:solidFill>
                <a:latin typeface="Arial" pitchFamily="34" charset="0"/>
                <a:cs typeface="Arial" pitchFamily="34" charset="0"/>
              </a:rPr>
              <a:t>.</a:t>
            </a:r>
          </a:p>
          <a:p>
            <a:r>
              <a:rPr lang="cs-CZ" sz="1400" dirty="0" smtClean="0">
                <a:solidFill>
                  <a:srgbClr val="3333CC"/>
                </a:solidFill>
              </a:rPr>
              <a:t>SK Kladno </a:t>
            </a:r>
            <a:r>
              <a:rPr lang="cs-CZ" sz="1400" dirty="0" smtClean="0">
                <a:solidFill>
                  <a:srgbClr val="3333CC"/>
                </a:solidFill>
                <a:cs typeface="Arial" pitchFamily="34" charset="0"/>
              </a:rPr>
              <a:t>- </a:t>
            </a:r>
            <a:r>
              <a:rPr lang="cs-CZ" sz="1400" dirty="0" smtClean="0">
                <a:solidFill>
                  <a:srgbClr val="3333CC"/>
                </a:solidFill>
              </a:rPr>
              <a:t>TJ Sokol </a:t>
            </a:r>
            <a:r>
              <a:rPr lang="cs-CZ" sz="1400" dirty="0" err="1" smtClean="0">
                <a:solidFill>
                  <a:srgbClr val="3333CC"/>
                </a:solidFill>
              </a:rPr>
              <a:t>Libiš</a:t>
            </a:r>
            <a:r>
              <a:rPr lang="cs-CZ" sz="1400" dirty="0" smtClean="0">
                <a:solidFill>
                  <a:srgbClr val="3333CC"/>
                </a:solidFill>
              </a:rPr>
              <a:t>  2</a:t>
            </a:r>
            <a:r>
              <a:rPr lang="cs-CZ" sz="1400" dirty="0" smtClean="0">
                <a:solidFill>
                  <a:srgbClr val="3333CC"/>
                </a:solidFill>
                <a:cs typeface="Arial" pitchFamily="34" charset="0"/>
              </a:rPr>
              <a:t>:0(0:0)</a:t>
            </a:r>
          </a:p>
          <a:p>
            <a:r>
              <a:rPr lang="cs-CZ" sz="1100" dirty="0" smtClean="0">
                <a:latin typeface="Arial" pitchFamily="34" charset="0"/>
                <a:cs typeface="Arial" pitchFamily="34" charset="0"/>
              </a:rPr>
              <a:t>dle Kladenského deníku hráči Kladna podali nejhorší letošní výkon, ale přesto vyhráli. Navíc na podzim poprvé uhájili čisté konto</a:t>
            </a:r>
            <a:r>
              <a:rPr lang="cs-CZ" sz="1100" dirty="0" smtClean="0">
                <a:solidFill>
                  <a:srgbClr val="FF0000"/>
                </a:solidFill>
                <a:latin typeface="Arial" pitchFamily="34" charset="0"/>
                <a:cs typeface="Arial" pitchFamily="34" charset="0"/>
              </a:rPr>
              <a:t>.</a:t>
            </a:r>
          </a:p>
          <a:p>
            <a:r>
              <a:rPr lang="cs-CZ" sz="1400" dirty="0" smtClean="0">
                <a:solidFill>
                  <a:srgbClr val="3333CC"/>
                </a:solidFill>
              </a:rPr>
              <a:t>SK Český Brod  </a:t>
            </a:r>
            <a:r>
              <a:rPr lang="cs-CZ" sz="1400" dirty="0" smtClean="0">
                <a:solidFill>
                  <a:srgbClr val="3333CC"/>
                </a:solidFill>
                <a:cs typeface="Arial" pitchFamily="34" charset="0"/>
              </a:rPr>
              <a:t>- </a:t>
            </a:r>
            <a:r>
              <a:rPr lang="cs-CZ" sz="1400" dirty="0" smtClean="0">
                <a:solidFill>
                  <a:srgbClr val="3333CC"/>
                </a:solidFill>
              </a:rPr>
              <a:t>FC Nový Bor 4</a:t>
            </a:r>
            <a:r>
              <a:rPr lang="cs-CZ" sz="1400" dirty="0" smtClean="0">
                <a:solidFill>
                  <a:srgbClr val="3333CC"/>
                </a:solidFill>
                <a:cs typeface="Arial" pitchFamily="34" charset="0"/>
              </a:rPr>
              <a:t>:3 PK (2:2)</a:t>
            </a:r>
          </a:p>
          <a:p>
            <a:pPr algn="just"/>
            <a:r>
              <a:rPr lang="cs-CZ" sz="1100" dirty="0" smtClean="0">
                <a:latin typeface="Arial" pitchFamily="34" charset="0"/>
                <a:cs typeface="Arial" pitchFamily="34" charset="0"/>
              </a:rPr>
              <a:t>ve 24. minutě vedli domácí už 2:0 a kráčeli k 1. místu v tabulce.  Bor zápas ale otočil po změně stran šli dokonce do vedení 3:2. 8 minut před koncem Brod srovnal a na penalty zvítězil.</a:t>
            </a:r>
          </a:p>
          <a:p>
            <a:r>
              <a:rPr lang="cs-CZ" sz="1400" dirty="0" smtClean="0">
                <a:solidFill>
                  <a:srgbClr val="3333CC"/>
                </a:solidFill>
              </a:rPr>
              <a:t>TJ Slovan VELVARY </a:t>
            </a:r>
            <a:r>
              <a:rPr lang="cs-CZ" sz="1400" dirty="0" smtClean="0">
                <a:solidFill>
                  <a:srgbClr val="3333CC"/>
                </a:solidFill>
                <a:cs typeface="Arial" pitchFamily="34" charset="0"/>
              </a:rPr>
              <a:t>- </a:t>
            </a:r>
            <a:r>
              <a:rPr lang="cs-CZ" sz="1400" dirty="0" smtClean="0">
                <a:solidFill>
                  <a:srgbClr val="3333CC"/>
                </a:solidFill>
              </a:rPr>
              <a:t>FK </a:t>
            </a:r>
            <a:r>
              <a:rPr lang="cs-CZ" sz="1400" dirty="0" err="1" smtClean="0">
                <a:solidFill>
                  <a:srgbClr val="3333CC"/>
                </a:solidFill>
              </a:rPr>
              <a:t>Baník</a:t>
            </a:r>
            <a:r>
              <a:rPr lang="cs-CZ" sz="1400" dirty="0" smtClean="0">
                <a:solidFill>
                  <a:srgbClr val="3333CC"/>
                </a:solidFill>
              </a:rPr>
              <a:t> Souš  1</a:t>
            </a:r>
            <a:r>
              <a:rPr lang="cs-CZ" sz="1400" dirty="0" smtClean="0">
                <a:solidFill>
                  <a:srgbClr val="3333CC"/>
                </a:solidFill>
                <a:cs typeface="Arial" pitchFamily="34" charset="0"/>
              </a:rPr>
              <a:t>:2(1:2)</a:t>
            </a:r>
          </a:p>
          <a:p>
            <a:pPr algn="just"/>
            <a:r>
              <a:rPr lang="cs-CZ" sz="1100" dirty="0" smtClean="0">
                <a:latin typeface="Arial" pitchFamily="34" charset="0"/>
                <a:cs typeface="Arial" pitchFamily="34" charset="0"/>
              </a:rPr>
              <a:t>hned v úvodu šli domácí do vedení z kopačky </a:t>
            </a:r>
            <a:r>
              <a:rPr lang="cs-CZ" sz="1100" dirty="0" err="1" smtClean="0">
                <a:latin typeface="Arial" pitchFamily="34" charset="0"/>
                <a:cs typeface="Arial" pitchFamily="34" charset="0"/>
              </a:rPr>
              <a:t>exligisty</a:t>
            </a:r>
            <a:r>
              <a:rPr lang="cs-CZ" sz="1100" dirty="0" smtClean="0">
                <a:latin typeface="Arial" pitchFamily="34" charset="0"/>
                <a:cs typeface="Arial" pitchFamily="34" charset="0"/>
              </a:rPr>
              <a:t> Karla Kratochvíla, ale ještě v 1. poločase o vedení během 2 minut přišli. Ve 2. hráli navíc v deseti a vyrovnat se jim nepodařilo.</a:t>
            </a:r>
          </a:p>
          <a:p>
            <a:r>
              <a:rPr lang="cs-CZ" sz="1400" dirty="0" smtClean="0">
                <a:solidFill>
                  <a:srgbClr val="3333CC"/>
                </a:solidFill>
              </a:rPr>
              <a:t>FK Meteor Praha VIII </a:t>
            </a:r>
            <a:r>
              <a:rPr lang="cs-CZ" sz="1400" dirty="0" smtClean="0">
                <a:solidFill>
                  <a:srgbClr val="3333CC"/>
                </a:solidFill>
                <a:latin typeface="Arial" pitchFamily="34" charset="0"/>
                <a:cs typeface="Arial" pitchFamily="34" charset="0"/>
              </a:rPr>
              <a:t>- </a:t>
            </a:r>
            <a:r>
              <a:rPr lang="cs-CZ" sz="1400" dirty="0" smtClean="0">
                <a:solidFill>
                  <a:srgbClr val="3333CC"/>
                </a:solidFill>
              </a:rPr>
              <a:t>SK </a:t>
            </a:r>
            <a:r>
              <a:rPr lang="cs-CZ" sz="1400" dirty="0" err="1" smtClean="0">
                <a:solidFill>
                  <a:srgbClr val="3333CC"/>
                </a:solidFill>
              </a:rPr>
              <a:t>Štětí</a:t>
            </a:r>
            <a:r>
              <a:rPr lang="cs-CZ" sz="1400" dirty="0" smtClean="0">
                <a:solidFill>
                  <a:srgbClr val="3333CC"/>
                </a:solidFill>
              </a:rPr>
              <a:t>  3</a:t>
            </a:r>
            <a:r>
              <a:rPr lang="cs-CZ" sz="1400" dirty="0" smtClean="0">
                <a:solidFill>
                  <a:srgbClr val="3333CC"/>
                </a:solidFill>
                <a:latin typeface="Arial" pitchFamily="34" charset="0"/>
                <a:cs typeface="Arial" pitchFamily="34" charset="0"/>
              </a:rPr>
              <a:t>:0(1:0)</a:t>
            </a:r>
          </a:p>
          <a:p>
            <a:pPr algn="just"/>
            <a:r>
              <a:rPr lang="cs-CZ" sz="1100" dirty="0" smtClean="0">
                <a:latin typeface="Arial" pitchFamily="34" charset="0"/>
                <a:cs typeface="Arial" pitchFamily="34" charset="0"/>
              </a:rPr>
              <a:t>ve 2. poločase, kdy domácí vedli 1:0 a hosté se snažili o vyrovnání, se nechal vyloučit hostující </a:t>
            </a:r>
            <a:r>
              <a:rPr lang="cs-CZ" sz="1100" dirty="0" err="1" smtClean="0">
                <a:latin typeface="Arial" pitchFamily="34" charset="0"/>
                <a:cs typeface="Arial" pitchFamily="34" charset="0"/>
              </a:rPr>
              <a:t>Malák</a:t>
            </a:r>
            <a:r>
              <a:rPr lang="cs-CZ" sz="1100" dirty="0" smtClean="0">
                <a:latin typeface="Arial" pitchFamily="34" charset="0"/>
                <a:cs typeface="Arial" pitchFamily="34" charset="0"/>
              </a:rPr>
              <a:t> a toho domácí dokázali v závěru využít ke vstřelení  dalších 2 branek</a:t>
            </a:r>
            <a:r>
              <a:rPr lang="cs-CZ" sz="1100" dirty="0" smtClean="0">
                <a:solidFill>
                  <a:srgbClr val="FF0000"/>
                </a:solidFill>
                <a:latin typeface="Arial" pitchFamily="34" charset="0"/>
                <a:cs typeface="Arial" pitchFamily="34" charset="0"/>
              </a:rPr>
              <a:t>.</a:t>
            </a:r>
          </a:p>
          <a:p>
            <a:pPr algn="just"/>
            <a:r>
              <a:rPr lang="cs-CZ" sz="1400" dirty="0" smtClean="0">
                <a:solidFill>
                  <a:srgbClr val="3333CC"/>
                </a:solidFill>
              </a:rPr>
              <a:t>SK Sokol </a:t>
            </a:r>
            <a:r>
              <a:rPr lang="cs-CZ" sz="1400" dirty="0" err="1" smtClean="0">
                <a:solidFill>
                  <a:srgbClr val="3333CC"/>
                </a:solidFill>
              </a:rPr>
              <a:t>Brozany</a:t>
            </a:r>
            <a:r>
              <a:rPr lang="cs-CZ" sz="1400" dirty="0" smtClean="0">
                <a:solidFill>
                  <a:srgbClr val="3333CC"/>
                </a:solidFill>
              </a:rPr>
              <a:t>  </a:t>
            </a:r>
            <a:r>
              <a:rPr lang="cs-CZ" sz="1400" dirty="0" smtClean="0">
                <a:solidFill>
                  <a:srgbClr val="3333CC"/>
                </a:solidFill>
                <a:latin typeface="Arial" pitchFamily="34" charset="0"/>
                <a:cs typeface="Arial" pitchFamily="34" charset="0"/>
              </a:rPr>
              <a:t>- </a:t>
            </a:r>
            <a:r>
              <a:rPr lang="cs-CZ" sz="1400" dirty="0" smtClean="0">
                <a:solidFill>
                  <a:srgbClr val="3333CC"/>
                </a:solidFill>
              </a:rPr>
              <a:t>Sokol </a:t>
            </a:r>
            <a:r>
              <a:rPr lang="cs-CZ" sz="1400" dirty="0" err="1" smtClean="0">
                <a:solidFill>
                  <a:srgbClr val="3333CC"/>
                </a:solidFill>
              </a:rPr>
              <a:t>Hostouň</a:t>
            </a:r>
            <a:r>
              <a:rPr lang="cs-CZ" sz="1400" dirty="0" smtClean="0">
                <a:solidFill>
                  <a:srgbClr val="3333CC"/>
                </a:solidFill>
                <a:latin typeface="Arial" pitchFamily="34" charset="0"/>
                <a:cs typeface="Arial" pitchFamily="34" charset="0"/>
              </a:rPr>
              <a:t> 2:0(1:0)</a:t>
            </a:r>
          </a:p>
          <a:p>
            <a:pPr algn="just"/>
            <a:r>
              <a:rPr lang="cs-CZ" sz="1100" dirty="0" smtClean="0">
                <a:latin typeface="Arial" pitchFamily="34" charset="0"/>
                <a:cs typeface="Arial" pitchFamily="34" charset="0"/>
              </a:rPr>
              <a:t>vedoucí domácího týmu Ján Kudlička hodnotil vítězství jako zasloužené. </a:t>
            </a:r>
            <a:r>
              <a:rPr lang="cs-CZ" sz="1100" dirty="0" err="1" smtClean="0">
                <a:latin typeface="Arial" pitchFamily="34" charset="0"/>
                <a:cs typeface="Arial" pitchFamily="34" charset="0"/>
              </a:rPr>
              <a:t>Brozany</a:t>
            </a:r>
            <a:r>
              <a:rPr lang="cs-CZ" sz="1100" dirty="0" smtClean="0">
                <a:latin typeface="Arial" pitchFamily="34" charset="0"/>
                <a:cs typeface="Arial" pitchFamily="34" charset="0"/>
              </a:rPr>
              <a:t> měly více šancí a většinu zápasu dění na hřišti kontrolovaly.</a:t>
            </a:r>
          </a:p>
          <a:p>
            <a:pPr algn="just"/>
            <a:r>
              <a:rPr lang="cs-CZ" sz="1400" dirty="0" smtClean="0">
                <a:solidFill>
                  <a:srgbClr val="3333CC"/>
                </a:solidFill>
              </a:rPr>
              <a:t>SK Úvaly  </a:t>
            </a:r>
            <a:r>
              <a:rPr lang="cs-CZ" sz="1400" dirty="0" smtClean="0">
                <a:solidFill>
                  <a:srgbClr val="3333CC"/>
                </a:solidFill>
                <a:cs typeface="Arial" pitchFamily="34" charset="0"/>
              </a:rPr>
              <a:t>- </a:t>
            </a:r>
            <a:r>
              <a:rPr lang="cs-CZ" sz="1400" dirty="0" smtClean="0">
                <a:solidFill>
                  <a:srgbClr val="3333CC"/>
                </a:solidFill>
              </a:rPr>
              <a:t>TJ TATRAN Rakovník  1</a:t>
            </a:r>
            <a:r>
              <a:rPr lang="cs-CZ" sz="1400" dirty="0" smtClean="0">
                <a:solidFill>
                  <a:srgbClr val="3333CC"/>
                </a:solidFill>
                <a:cs typeface="Arial" pitchFamily="34" charset="0"/>
              </a:rPr>
              <a:t>:0(1:0)</a:t>
            </a:r>
          </a:p>
          <a:p>
            <a:pPr algn="just"/>
            <a:r>
              <a:rPr lang="cs-CZ" sz="1100" dirty="0" smtClean="0">
                <a:latin typeface="Arial" pitchFamily="34" charset="0"/>
                <a:cs typeface="Arial" pitchFamily="34" charset="0"/>
              </a:rPr>
              <a:t>hosté naposledy naplno bodovali v 1. kolo a nepodařilo se jim to ani v Úvalech, kde prohráli tím nejtěsnějším rozdílem z kopačky Vorlíčka už ve 2. minutě zápasu.</a:t>
            </a:r>
          </a:p>
          <a:p>
            <a:r>
              <a:rPr lang="cs-CZ" sz="1400" dirty="0" smtClean="0">
                <a:solidFill>
                  <a:srgbClr val="3333CC"/>
                </a:solidFill>
              </a:rPr>
              <a:t>SK POLABAN Nymburk </a:t>
            </a:r>
            <a:r>
              <a:rPr lang="en-US" sz="1400" dirty="0" smtClean="0">
                <a:solidFill>
                  <a:srgbClr val="3333CC"/>
                </a:solidFill>
                <a:cs typeface="Arial" pitchFamily="34" charset="0"/>
              </a:rPr>
              <a:t>–</a:t>
            </a:r>
            <a:r>
              <a:rPr lang="cs-CZ" sz="1400" dirty="0" smtClean="0">
                <a:solidFill>
                  <a:srgbClr val="3333CC"/>
                </a:solidFill>
              </a:rPr>
              <a:t>Most. fotbalový klub 2</a:t>
            </a:r>
            <a:r>
              <a:rPr lang="cs-CZ" sz="1400" dirty="0" smtClean="0">
                <a:solidFill>
                  <a:srgbClr val="3333CC"/>
                </a:solidFill>
                <a:cs typeface="Arial" pitchFamily="34" charset="0"/>
              </a:rPr>
              <a:t>:0(1:0)</a:t>
            </a:r>
            <a:endParaRPr lang="en-US" sz="1400" dirty="0" smtClean="0">
              <a:solidFill>
                <a:srgbClr val="3333CC"/>
              </a:solidFill>
              <a:cs typeface="Arial" pitchFamily="34" charset="0"/>
            </a:endParaRPr>
          </a:p>
          <a:p>
            <a:pPr algn="just"/>
            <a:r>
              <a:rPr lang="cs-CZ" sz="1100" dirty="0" smtClean="0">
                <a:latin typeface="Arial" pitchFamily="34" charset="0"/>
                <a:cs typeface="Arial" pitchFamily="34" charset="0"/>
              </a:rPr>
              <a:t>hosté se nedočkali vítězství ani v 7. zápase podzimu. Za stavu 1:0 se domácí strachovali o výsledek až do 2. minuty nastavení, kdy 2, branku přidal Martin </a:t>
            </a:r>
            <a:r>
              <a:rPr lang="cs-CZ" sz="1100" dirty="0" err="1" smtClean="0">
                <a:latin typeface="Arial" pitchFamily="34" charset="0"/>
                <a:cs typeface="Arial" pitchFamily="34" charset="0"/>
              </a:rPr>
              <a:t>Škarecký</a:t>
            </a:r>
            <a:r>
              <a:rPr lang="cs-CZ" sz="1100" dirty="0" smtClean="0">
                <a:latin typeface="Arial" pitchFamily="34" charset="0"/>
                <a:cs typeface="Arial" pitchFamily="34" charset="0"/>
              </a:rPr>
              <a:t>.</a:t>
            </a:r>
          </a:p>
        </p:txBody>
      </p:sp>
      <p:sp>
        <p:nvSpPr>
          <p:cNvPr id="21" name="TextovéPole 20"/>
          <p:cNvSpPr txBox="1"/>
          <p:nvPr/>
        </p:nvSpPr>
        <p:spPr>
          <a:xfrm>
            <a:off x="71984" y="73105"/>
            <a:ext cx="4752528" cy="954107"/>
          </a:xfrm>
          <a:prstGeom prst="rect">
            <a:avLst/>
          </a:prstGeom>
          <a:blipFill dpi="0" rotWithShape="1">
            <a:blip r:embed="rId3" cstate="print">
              <a:alphaModFix amt="23000"/>
            </a:blip>
            <a:srcRect/>
            <a:stretch>
              <a:fillRect/>
            </a:stretch>
          </a:blipFill>
          <a:ln w="79375" cmpd="sng">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a:gradFill>
            <a:prstDash val="solid"/>
          </a:ln>
        </p:spPr>
        <p:txBody>
          <a:bodyPr wrap="square" rtlCol="0">
            <a:spAutoFit/>
          </a:bodyPr>
          <a:lstStyle/>
          <a:p>
            <a:pPr algn="ctr"/>
            <a:r>
              <a:rPr lang="cs-CZ" sz="2800" u="sng" dirty="0" smtClean="0">
                <a:solidFill>
                  <a:srgbClr val="FF0000"/>
                </a:solidFill>
                <a:latin typeface="Rockwell Condensed" pitchFamily="18" charset="0"/>
                <a:ea typeface="Batang" pitchFamily="18" charset="-127"/>
                <a:cs typeface="Arial" pitchFamily="34" charset="0"/>
              </a:rPr>
              <a:t>7</a:t>
            </a:r>
            <a:r>
              <a:rPr lang="cs-CZ" sz="2800" u="sng" dirty="0" smtClean="0">
                <a:ln w="12700">
                  <a:solidFill>
                    <a:schemeClr val="accent1"/>
                  </a:solidFill>
                </a:ln>
                <a:solidFill>
                  <a:srgbClr val="FF0000"/>
                </a:solidFill>
                <a:latin typeface="Arial" pitchFamily="34" charset="0"/>
                <a:ea typeface="Batang" pitchFamily="18" charset="-127"/>
                <a:cs typeface="Arial" pitchFamily="34" charset="0"/>
              </a:rPr>
              <a:t>. kolo </a:t>
            </a:r>
          </a:p>
          <a:p>
            <a:pPr algn="ctr"/>
            <a:r>
              <a:rPr lang="cs-CZ" sz="2800" u="sng" dirty="0" smtClean="0">
                <a:ln w="12700">
                  <a:solidFill>
                    <a:schemeClr val="accent1"/>
                  </a:solidFill>
                </a:ln>
                <a:solidFill>
                  <a:srgbClr val="FF0000"/>
                </a:solidFill>
                <a:latin typeface="Arial" pitchFamily="34" charset="0"/>
                <a:ea typeface="Batang" pitchFamily="18" charset="-127"/>
                <a:cs typeface="Arial" pitchFamily="34" charset="0"/>
              </a:rPr>
              <a:t>Divize skupina B </a:t>
            </a:r>
          </a:p>
        </p:txBody>
      </p:sp>
      <p:sp>
        <p:nvSpPr>
          <p:cNvPr id="14" name="TextovéPole 13"/>
          <p:cNvSpPr txBox="1"/>
          <p:nvPr/>
        </p:nvSpPr>
        <p:spPr>
          <a:xfrm>
            <a:off x="5760616" y="19100"/>
            <a:ext cx="4392488" cy="707886"/>
          </a:xfrm>
          <a:prstGeom prst="rect">
            <a:avLst/>
          </a:prstGeom>
          <a:blipFill>
            <a:blip r:embed="rId4" cstate="print"/>
            <a:tile tx="0" ty="0" sx="100000" sy="100000" flip="none" algn="tl"/>
          </a:blipFill>
          <a:ln w="41275">
            <a:solidFill>
              <a:srgbClr val="333300"/>
            </a:solidFill>
            <a:prstDash val="sysDot"/>
          </a:ln>
        </p:spPr>
        <p:txBody>
          <a:bodyPr wrap="square" rtlCol="0">
            <a:spAutoFit/>
          </a:bodyPr>
          <a:lstStyle/>
          <a:p>
            <a:pPr algn="ctr"/>
            <a:r>
              <a:rPr lang="cs-CZ" sz="2000" dirty="0" smtClean="0">
                <a:solidFill>
                  <a:schemeClr val="accent6">
                    <a:lumMod val="50000"/>
                  </a:schemeClr>
                </a:solidFill>
                <a:latin typeface="Arial Black" pitchFamily="34" charset="0"/>
              </a:rPr>
              <a:t>Žákovské tabulky </a:t>
            </a:r>
          </a:p>
          <a:p>
            <a:pPr algn="ctr"/>
            <a:r>
              <a:rPr lang="cs-CZ" sz="2000" dirty="0" smtClean="0">
                <a:solidFill>
                  <a:schemeClr val="accent6">
                    <a:lumMod val="50000"/>
                  </a:schemeClr>
                </a:solidFill>
                <a:latin typeface="Arial Black" pitchFamily="34" charset="0"/>
              </a:rPr>
              <a:t>Ústeckého přeboru</a:t>
            </a:r>
          </a:p>
        </p:txBody>
      </p:sp>
      <p:graphicFrame>
        <p:nvGraphicFramePr>
          <p:cNvPr id="12" name="Tabulka 11"/>
          <p:cNvGraphicFramePr>
            <a:graphicFrameLocks noGrp="1"/>
          </p:cNvGraphicFramePr>
          <p:nvPr/>
        </p:nvGraphicFramePr>
        <p:xfrm>
          <a:off x="5832622" y="875305"/>
          <a:ext cx="4248473" cy="2816203"/>
        </p:xfrm>
        <a:graphic>
          <a:graphicData uri="http://schemas.openxmlformats.org/drawingml/2006/table">
            <a:tbl>
              <a:tblPr/>
              <a:tblGrid>
                <a:gridCol w="241754"/>
                <a:gridCol w="284416"/>
                <a:gridCol w="1439859"/>
                <a:gridCol w="202647"/>
                <a:gridCol w="202647"/>
                <a:gridCol w="202647"/>
                <a:gridCol w="202647"/>
                <a:gridCol w="202647"/>
                <a:gridCol w="725262"/>
                <a:gridCol w="245309"/>
                <a:gridCol w="298638"/>
              </a:tblGrid>
              <a:tr h="171019">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101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050" b="1" i="0" u="none" strike="noStrike" dirty="0">
                          <a:solidFill>
                            <a:srgbClr val="0000CC"/>
                          </a:solidFill>
                          <a:latin typeface="Calibri"/>
                        </a:rPr>
                        <a:t>Ústecký přebor starších žáků 2016/2017 po 8.odehraných kolech</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5652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FK Český Lev </a:t>
                      </a:r>
                      <a:r>
                        <a:rPr lang="cs-CZ" sz="900" b="1" i="0" u="none" strike="noStrike" dirty="0" err="1">
                          <a:solidFill>
                            <a:srgbClr val="000000"/>
                          </a:solidFill>
                          <a:latin typeface="Arial"/>
                        </a:rPr>
                        <a:t>Neštěmice</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Calibri"/>
                        </a:rPr>
                        <a:t>43:4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101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SK Roudnice n. L.</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50:10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101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37:11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101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SK Sokol </a:t>
                      </a:r>
                      <a:r>
                        <a:rPr lang="cs-CZ" sz="900" b="1" i="0" u="none" strike="noStrike" dirty="0" err="1">
                          <a:solidFill>
                            <a:srgbClr val="000000"/>
                          </a:solidFill>
                          <a:latin typeface="Arial"/>
                        </a:rPr>
                        <a:t>Brozany</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29:11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101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33:12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101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FK Junior Děčín</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27:23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101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FF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FF0000"/>
                          </a:solidFill>
                          <a:latin typeface="Arial"/>
                        </a:rPr>
                        <a:t>SK </a:t>
                      </a:r>
                      <a:r>
                        <a:rPr lang="cs-CZ" sz="1050" b="1" i="0" u="none" strike="noStrike" dirty="0" err="1">
                          <a:solidFill>
                            <a:srgbClr val="FF0000"/>
                          </a:solidFill>
                          <a:latin typeface="Arial"/>
                        </a:rPr>
                        <a:t>Štětí</a:t>
                      </a:r>
                      <a:r>
                        <a:rPr lang="cs-CZ" sz="1050" b="1" i="0" u="none" strike="noStrike" dirty="0">
                          <a:solidFill>
                            <a:srgbClr val="FF0000"/>
                          </a:solidFill>
                          <a:latin typeface="Arial"/>
                        </a:rPr>
                        <a:t>, z.s.</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Calibri"/>
                        </a:rPr>
                        <a:t>22:31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5652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FK Jiskra Velké Březno</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16:29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101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latin typeface="Arial"/>
                        </a:rPr>
                        <a:t>TJ Hvězda </a:t>
                      </a:r>
                      <a:r>
                        <a:rPr lang="cs-CZ" sz="1000" b="1" i="0" u="none" strike="noStrike" dirty="0" err="1">
                          <a:solidFill>
                            <a:srgbClr val="000000"/>
                          </a:solidFill>
                          <a:latin typeface="Arial"/>
                        </a:rPr>
                        <a:t>Trnovany</a:t>
                      </a:r>
                      <a:endParaRPr lang="cs-CZ" sz="10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Calibri"/>
                        </a:rPr>
                        <a:t>11:28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101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latin typeface="Arial"/>
                        </a:rPr>
                        <a:t>TJ Krupka</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Calibri"/>
                        </a:rPr>
                        <a:t>11:33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101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FK Ústí n.L.</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Calibri"/>
                        </a:rPr>
                        <a:t>19:57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101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FK Litoměřicko, z.s.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Calibri"/>
                        </a:rPr>
                        <a:t>18:67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101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graphicFrame>
        <p:nvGraphicFramePr>
          <p:cNvPr id="13" name="Tabulka 12"/>
          <p:cNvGraphicFramePr>
            <a:graphicFrameLocks noGrp="1"/>
          </p:cNvGraphicFramePr>
          <p:nvPr/>
        </p:nvGraphicFramePr>
        <p:xfrm>
          <a:off x="5832624" y="3907530"/>
          <a:ext cx="4248473" cy="2981477"/>
        </p:xfrm>
        <a:graphic>
          <a:graphicData uri="http://schemas.openxmlformats.org/drawingml/2006/table">
            <a:tbl>
              <a:tblPr/>
              <a:tblGrid>
                <a:gridCol w="323436"/>
                <a:gridCol w="283008"/>
                <a:gridCol w="1590230"/>
                <a:gridCol w="192040"/>
                <a:gridCol w="192040"/>
                <a:gridCol w="192040"/>
                <a:gridCol w="192040"/>
                <a:gridCol w="192040"/>
                <a:gridCol w="471679"/>
                <a:gridCol w="363866"/>
                <a:gridCol w="256054"/>
              </a:tblGrid>
              <a:tr h="186923">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69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050" b="1" i="0" u="none" strike="noStrike" dirty="0">
                          <a:solidFill>
                            <a:srgbClr val="0000CC"/>
                          </a:solidFill>
                          <a:latin typeface="Calibri"/>
                        </a:rPr>
                        <a:t>Ústecký přebor mladších žáků 2016/2017 po 8.odehraných kolech</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272998">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64:9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69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SK Roudnice n. L.</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48:10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69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FK Ústí </a:t>
                      </a:r>
                      <a:r>
                        <a:rPr lang="cs-CZ" sz="900" b="1" i="0" u="none" strike="noStrike" dirty="0" err="1">
                          <a:solidFill>
                            <a:srgbClr val="000000"/>
                          </a:solidFill>
                          <a:latin typeface="Arial"/>
                        </a:rPr>
                        <a:t>n.L.</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73:25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69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SK Sokol </a:t>
                      </a:r>
                      <a:r>
                        <a:rPr lang="cs-CZ" sz="900" b="1" i="0" u="none" strike="noStrike" dirty="0" err="1">
                          <a:solidFill>
                            <a:srgbClr val="000000"/>
                          </a:solidFill>
                          <a:latin typeface="Arial"/>
                        </a:rPr>
                        <a:t>Brozany</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41:13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69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33:09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69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TJ Hvězda </a:t>
                      </a:r>
                      <a:r>
                        <a:rPr lang="cs-CZ" sz="900" b="1" i="0" u="none" strike="noStrike" dirty="0" err="1">
                          <a:solidFill>
                            <a:srgbClr val="000000"/>
                          </a:solidFill>
                          <a:latin typeface="Arial"/>
                        </a:rPr>
                        <a:t>Trnovany</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22:17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69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23:25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72998">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FK Litoměřicko, z.s. B</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18:21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69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FK Český Lev Neštěmice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13:40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69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FF0000"/>
                          </a:solidFill>
                          <a:latin typeface="Arial"/>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FF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FF0000"/>
                          </a:solidFill>
                          <a:latin typeface="Calibri"/>
                        </a:rPr>
                        <a:t>15:42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69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Calibri"/>
                        </a:rPr>
                        <a:t>5:72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69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Jiskra Velké Březno</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11:73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69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89168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graphicFrame>
        <p:nvGraphicFramePr>
          <p:cNvPr id="9" name="Tabulka 8"/>
          <p:cNvGraphicFramePr>
            <a:graphicFrameLocks noGrp="1"/>
          </p:cNvGraphicFramePr>
          <p:nvPr/>
        </p:nvGraphicFramePr>
        <p:xfrm>
          <a:off x="216000" y="307132"/>
          <a:ext cx="4680519" cy="5256584"/>
        </p:xfrm>
        <a:graphic>
          <a:graphicData uri="http://schemas.openxmlformats.org/drawingml/2006/table">
            <a:tbl>
              <a:tblPr/>
              <a:tblGrid>
                <a:gridCol w="679585"/>
                <a:gridCol w="1158165"/>
                <a:gridCol w="1474028"/>
                <a:gridCol w="660442"/>
                <a:gridCol w="708299"/>
              </a:tblGrid>
              <a:tr h="351106">
                <a:tc gridSpan="3">
                  <a:txBody>
                    <a:bodyPr/>
                    <a:lstStyle/>
                    <a:p>
                      <a:pPr algn="ctr" fontAlgn="ctr"/>
                      <a:r>
                        <a:rPr lang="cs-CZ" sz="2200" b="1" i="0" u="none" strike="noStrike" dirty="0">
                          <a:solidFill>
                            <a:srgbClr val="000000"/>
                          </a:solidFill>
                          <a:latin typeface="Times New Roman"/>
                        </a:rPr>
                        <a:t>Ústecký přebor žáků</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a:txBody>
                    <a:bodyPr/>
                    <a:lstStyle/>
                    <a:p>
                      <a:pPr algn="ctr" fontAlgn="ctr"/>
                      <a:r>
                        <a:rPr lang="cs-CZ" sz="1400" b="1" i="0" u="none" strike="noStrike">
                          <a:solidFill>
                            <a:srgbClr val="000000"/>
                          </a:solidFill>
                          <a:latin typeface="Times New Roman"/>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Times New Roman"/>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09819">
                <a:tc gridSpan="3">
                  <a:txBody>
                    <a:bodyPr/>
                    <a:lstStyle/>
                    <a:p>
                      <a:pPr algn="ctr" fontAlgn="ctr"/>
                      <a:r>
                        <a:rPr lang="cs-CZ" sz="1800" b="1" i="0" u="none" strike="noStrike">
                          <a:solidFill>
                            <a:srgbClr val="000000"/>
                          </a:solidFill>
                          <a:latin typeface="Times New Roman"/>
                        </a:rPr>
                        <a:t>5.kolo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a:txBody>
                    <a:bodyPr/>
                    <a:lstStyle/>
                    <a:p>
                      <a:pPr algn="ctr" fontAlgn="ctr"/>
                      <a:r>
                        <a:rPr lang="cs-CZ" sz="12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406897">
                <a:tc>
                  <a:txBody>
                    <a:bodyPr/>
                    <a:lstStyle/>
                    <a:p>
                      <a:pPr algn="ctr" fontAlgn="ctr"/>
                      <a:r>
                        <a:rPr lang="cs-CZ" sz="1200" b="1" i="0" u="none" strike="noStrike">
                          <a:solidFill>
                            <a:srgbClr val="151515"/>
                          </a:solidFill>
                          <a:latin typeface="Times New Roman"/>
                        </a:rPr>
                        <a:t>24.9.2016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151515"/>
                          </a:solidFill>
                          <a:latin typeface="Times New Roman"/>
                        </a:rPr>
                        <a:t>FK ČL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151515"/>
                          </a:solidFill>
                          <a:latin typeface="Times New Roman"/>
                        </a:rPr>
                        <a:t>FK Litoměřicko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smtClean="0">
                          <a:solidFill>
                            <a:srgbClr val="000000"/>
                          </a:solidFill>
                          <a:latin typeface="Times New Roman"/>
                        </a:rPr>
                        <a:t>9:0</a:t>
                      </a:r>
                      <a:r>
                        <a:rPr lang="cs-CZ" sz="1600" b="1"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latin typeface="Times New Roman"/>
                        </a:rPr>
                        <a:t> </a:t>
                      </a:r>
                      <a:r>
                        <a:rPr lang="cs-CZ" sz="1600" b="1" i="0" u="none" strike="noStrike" dirty="0" smtClean="0">
                          <a:solidFill>
                            <a:srgbClr val="000000"/>
                          </a:solidFill>
                          <a:latin typeface="Times New Roman"/>
                        </a:rPr>
                        <a:t>0:3</a:t>
                      </a:r>
                      <a:endParaRPr lang="cs-CZ" sz="16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02246">
                <a:tc>
                  <a:txBody>
                    <a:bodyPr/>
                    <a:lstStyle/>
                    <a:p>
                      <a:pPr algn="ctr" fontAlgn="ctr"/>
                      <a:r>
                        <a:rPr lang="cs-CZ" sz="1200" b="1" i="0" u="none" strike="noStrike">
                          <a:solidFill>
                            <a:srgbClr val="151515"/>
                          </a:solidFill>
                          <a:latin typeface="Times New Roman"/>
                        </a:rPr>
                        <a:t>24.9.2016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151515"/>
                          </a:solidFill>
                          <a:latin typeface="Times New Roman"/>
                        </a:rPr>
                        <a:t>FK Litoměřicko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151515"/>
                          </a:solidFill>
                          <a:latin typeface="Times New Roman"/>
                        </a:rPr>
                        <a:t>SK Sokol Brozany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a:solidFill>
                            <a:srgbClr val="000000"/>
                          </a:solidFill>
                          <a:latin typeface="Times New Roman"/>
                        </a:rPr>
                        <a:t> </a:t>
                      </a:r>
                      <a:r>
                        <a:rPr lang="cs-CZ" sz="1600" b="1" i="0" u="none" strike="noStrike" dirty="0" smtClean="0">
                          <a:solidFill>
                            <a:srgbClr val="000000"/>
                          </a:solidFill>
                          <a:latin typeface="Times New Roman"/>
                        </a:rPr>
                        <a:t>4:3</a:t>
                      </a:r>
                      <a:endParaRPr lang="cs-CZ" sz="16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a:solidFill>
                            <a:srgbClr val="000000"/>
                          </a:solidFill>
                          <a:latin typeface="Times New Roman"/>
                        </a:rPr>
                        <a:t> </a:t>
                      </a:r>
                      <a:r>
                        <a:rPr lang="cs-CZ" sz="1600" b="1" i="0" u="none" strike="noStrike" dirty="0" smtClean="0">
                          <a:solidFill>
                            <a:srgbClr val="000000"/>
                          </a:solidFill>
                          <a:latin typeface="Times New Roman"/>
                        </a:rPr>
                        <a:t>3:2</a:t>
                      </a:r>
                      <a:endParaRPr lang="cs-CZ" sz="16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06897">
                <a:tc>
                  <a:txBody>
                    <a:bodyPr/>
                    <a:lstStyle/>
                    <a:p>
                      <a:pPr algn="ctr" fontAlgn="ctr"/>
                      <a:r>
                        <a:rPr lang="cs-CZ" sz="1200" b="1" i="0" u="none" strike="noStrike">
                          <a:solidFill>
                            <a:srgbClr val="151515"/>
                          </a:solidFill>
                          <a:latin typeface="Times New Roman"/>
                        </a:rPr>
                        <a:t>24.9.2016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151515"/>
                          </a:solidFill>
                          <a:latin typeface="Times New Roman"/>
                        </a:rPr>
                        <a:t>SK Roudnice n.L.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151515"/>
                          </a:solidFill>
                          <a:latin typeface="Times New Roman"/>
                        </a:rPr>
                        <a:t>FK Ústí n.L.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smtClean="0">
                          <a:solidFill>
                            <a:srgbClr val="000000"/>
                          </a:solidFill>
                          <a:latin typeface="Times New Roman"/>
                        </a:rPr>
                        <a:t>11:1</a:t>
                      </a:r>
                      <a:r>
                        <a:rPr lang="cs-CZ" sz="1600" b="1"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latin typeface="Times New Roman"/>
                        </a:rPr>
                        <a:t> </a:t>
                      </a:r>
                      <a:r>
                        <a:rPr lang="cs-CZ" sz="1600" b="1" i="0" u="none" strike="noStrike" dirty="0" smtClean="0">
                          <a:solidFill>
                            <a:srgbClr val="000000"/>
                          </a:solidFill>
                          <a:latin typeface="Times New Roman"/>
                        </a:rPr>
                        <a:t>6:3</a:t>
                      </a:r>
                      <a:endParaRPr lang="cs-CZ" sz="16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02246">
                <a:tc>
                  <a:txBody>
                    <a:bodyPr/>
                    <a:lstStyle/>
                    <a:p>
                      <a:pPr algn="ctr" fontAlgn="ctr"/>
                      <a:r>
                        <a:rPr lang="cs-CZ" sz="1200" b="1" i="0" u="none" strike="noStrike">
                          <a:solidFill>
                            <a:srgbClr val="151515"/>
                          </a:solidFill>
                          <a:latin typeface="Times New Roman"/>
                        </a:rPr>
                        <a:t>25.9.2016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151515"/>
                          </a:solidFill>
                          <a:latin typeface="Times New Roman"/>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151515"/>
                          </a:solidFill>
                          <a:latin typeface="Times New Roman"/>
                        </a:rPr>
                        <a:t>FK JUNIOR Děčín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smtClean="0">
                          <a:solidFill>
                            <a:srgbClr val="000000"/>
                          </a:solidFill>
                          <a:latin typeface="Times New Roman"/>
                        </a:rPr>
                        <a:t>3:2</a:t>
                      </a:r>
                      <a:r>
                        <a:rPr lang="cs-CZ" sz="1600" b="1"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a:solidFill>
                            <a:srgbClr val="000000"/>
                          </a:solidFill>
                          <a:latin typeface="Times New Roman"/>
                        </a:rPr>
                        <a:t> </a:t>
                      </a:r>
                      <a:r>
                        <a:rPr lang="cs-CZ" sz="1600" b="1" i="0" u="none" strike="noStrike" dirty="0" smtClean="0">
                          <a:solidFill>
                            <a:srgbClr val="000000"/>
                          </a:solidFill>
                          <a:latin typeface="Times New Roman"/>
                        </a:rPr>
                        <a:t>0:6</a:t>
                      </a:r>
                      <a:endParaRPr lang="cs-CZ" sz="16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02246">
                <a:tc>
                  <a:txBody>
                    <a:bodyPr/>
                    <a:lstStyle/>
                    <a:p>
                      <a:pPr algn="ctr" fontAlgn="ctr"/>
                      <a:r>
                        <a:rPr lang="cs-CZ" sz="1200" b="1" i="0" u="none" strike="noStrike">
                          <a:solidFill>
                            <a:srgbClr val="151515"/>
                          </a:solidFill>
                          <a:latin typeface="Times New Roman"/>
                        </a:rPr>
                        <a:t>25.9.2016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151515"/>
                          </a:solidFill>
                          <a:latin typeface="Times New Roman"/>
                        </a:rPr>
                        <a:t>ASK Lovosice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151515"/>
                          </a:solidFill>
                          <a:latin typeface="Times New Roman"/>
                        </a:rPr>
                        <a:t>TJ Hvězda Trnovany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latin typeface="Times New Roman"/>
                        </a:rPr>
                        <a:t> </a:t>
                      </a:r>
                      <a:r>
                        <a:rPr lang="cs-CZ" sz="1600" b="1" i="0" u="none" strike="noStrike" dirty="0" smtClean="0">
                          <a:solidFill>
                            <a:srgbClr val="000000"/>
                          </a:solidFill>
                          <a:latin typeface="Times New Roman"/>
                        </a:rPr>
                        <a:t>4:0</a:t>
                      </a:r>
                      <a:endParaRPr lang="cs-CZ" sz="16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latin typeface="Times New Roman"/>
                        </a:rPr>
                        <a:t> </a:t>
                      </a:r>
                      <a:r>
                        <a:rPr lang="cs-CZ" sz="1600" b="1" i="0" u="none" strike="noStrike" dirty="0" smtClean="0">
                          <a:solidFill>
                            <a:srgbClr val="000000"/>
                          </a:solidFill>
                          <a:latin typeface="Times New Roman"/>
                        </a:rPr>
                        <a:t>1:5</a:t>
                      </a:r>
                      <a:endParaRPr lang="cs-CZ" sz="16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406897">
                <a:tc>
                  <a:txBody>
                    <a:bodyPr/>
                    <a:lstStyle/>
                    <a:p>
                      <a:pPr algn="ctr" fontAlgn="ctr"/>
                      <a:r>
                        <a:rPr lang="cs-CZ" sz="1200" b="1" i="0" u="none" strike="noStrike">
                          <a:solidFill>
                            <a:srgbClr val="151515"/>
                          </a:solidFill>
                          <a:latin typeface="Times New Roman"/>
                        </a:rPr>
                        <a:t>25.9.2016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151515"/>
                          </a:solidFill>
                          <a:latin typeface="Times New Roman"/>
                        </a:rPr>
                        <a:t>FK Jiskra V. Březno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151515"/>
                          </a:solidFill>
                          <a:latin typeface="Times New Roman"/>
                        </a:rPr>
                        <a:t>TJ Krupka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smtClean="0">
                          <a:solidFill>
                            <a:srgbClr val="000000"/>
                          </a:solidFill>
                          <a:latin typeface="Times New Roman"/>
                        </a:rPr>
                        <a:t>1:0</a:t>
                      </a:r>
                      <a:r>
                        <a:rPr lang="cs-CZ" sz="1600" b="1"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smtClean="0">
                          <a:solidFill>
                            <a:srgbClr val="000000"/>
                          </a:solidFill>
                          <a:latin typeface="Times New Roman"/>
                        </a:rPr>
                        <a:t>0:7</a:t>
                      </a:r>
                      <a:r>
                        <a:rPr lang="cs-CZ" sz="1600" b="1"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40801">
                <a:tc gridSpan="3">
                  <a:txBody>
                    <a:bodyPr/>
                    <a:lstStyle/>
                    <a:p>
                      <a:pPr algn="ctr" fontAlgn="ctr"/>
                      <a:r>
                        <a:rPr lang="cs-CZ" sz="1600" b="1" i="0" u="none" strike="noStrike">
                          <a:solidFill>
                            <a:srgbClr val="151515"/>
                          </a:solidFill>
                          <a:latin typeface="Times New Roman"/>
                        </a:rPr>
                        <a:t>15. kolo předehrávka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a:txBody>
                    <a:bodyPr/>
                    <a:lstStyle/>
                    <a:p>
                      <a:pPr algn="ctr" fontAlgn="ctr"/>
                      <a:r>
                        <a:rPr lang="cs-CZ" sz="12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302246">
                <a:tc>
                  <a:txBody>
                    <a:bodyPr/>
                    <a:lstStyle/>
                    <a:p>
                      <a:pPr algn="ctr" fontAlgn="ctr"/>
                      <a:r>
                        <a:rPr lang="cs-CZ" sz="1200" b="1" i="0" u="none" strike="noStrike">
                          <a:solidFill>
                            <a:srgbClr val="151515"/>
                          </a:solidFill>
                          <a:latin typeface="Times New Roman"/>
                        </a:rPr>
                        <a:t>28.9.2016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151515"/>
                          </a:solidFill>
                          <a:latin typeface="Times New Roman"/>
                        </a:rPr>
                        <a:t>FK Litoměřicko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151515"/>
                          </a:solidFill>
                          <a:latin typeface="Times New Roman"/>
                        </a:rPr>
                        <a:t>TJ Hvězda Trnovany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Times New Roman"/>
                        </a:rPr>
                        <a:t> </a:t>
                      </a:r>
                      <a:r>
                        <a:rPr lang="cs-CZ" sz="1200" b="1" i="0" u="none" strike="noStrike" dirty="0" smtClean="0">
                          <a:solidFill>
                            <a:srgbClr val="000000"/>
                          </a:solidFill>
                          <a:latin typeface="Times New Roman"/>
                        </a:rPr>
                        <a:t>7:0</a:t>
                      </a:r>
                      <a:endParaRPr lang="cs-CZ"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Times New Roman"/>
                        </a:rPr>
                        <a:t>6:1</a:t>
                      </a:r>
                      <a:r>
                        <a:rPr lang="cs-CZ" sz="1200" b="1"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406897">
                <a:tc>
                  <a:txBody>
                    <a:bodyPr/>
                    <a:lstStyle/>
                    <a:p>
                      <a:pPr algn="ctr" fontAlgn="ctr"/>
                      <a:r>
                        <a:rPr lang="cs-CZ" sz="1200" b="1" i="0" u="none" strike="noStrike">
                          <a:solidFill>
                            <a:srgbClr val="151515"/>
                          </a:solidFill>
                          <a:latin typeface="Times New Roman"/>
                        </a:rPr>
                        <a:t>28.9.2016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151515"/>
                          </a:solidFill>
                          <a:latin typeface="Times New Roman"/>
                        </a:rPr>
                        <a:t>FK Jiskra V. Březno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151515"/>
                          </a:solidFill>
                          <a:latin typeface="Times New Roman"/>
                        </a:rPr>
                        <a:t>FK JUNIOR Děčín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smtClean="0">
                          <a:solidFill>
                            <a:srgbClr val="000000"/>
                          </a:solidFill>
                          <a:latin typeface="Times New Roman"/>
                        </a:rPr>
                        <a:t>1:5</a:t>
                      </a:r>
                      <a:r>
                        <a:rPr lang="cs-CZ" sz="1200" b="1"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smtClean="0">
                          <a:solidFill>
                            <a:srgbClr val="000000"/>
                          </a:solidFill>
                          <a:latin typeface="Times New Roman"/>
                        </a:rPr>
                        <a:t>1:9</a:t>
                      </a:r>
                      <a:r>
                        <a:rPr lang="cs-CZ" sz="1200" b="1"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06897">
                <a:tc>
                  <a:txBody>
                    <a:bodyPr/>
                    <a:lstStyle/>
                    <a:p>
                      <a:pPr algn="ctr" fontAlgn="ctr"/>
                      <a:r>
                        <a:rPr lang="cs-CZ" sz="1200" b="1" i="0" u="none" strike="noStrike">
                          <a:solidFill>
                            <a:srgbClr val="151515"/>
                          </a:solidFill>
                          <a:latin typeface="Times New Roman"/>
                        </a:rPr>
                        <a:t>28.9.2016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151515"/>
                          </a:solidFill>
                          <a:latin typeface="Times New Roman"/>
                        </a:rPr>
                        <a:t>SK Roudnice n.L.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151515"/>
                          </a:solidFill>
                          <a:latin typeface="Times New Roman"/>
                        </a:rPr>
                        <a:t>FK Litoměřicko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Times New Roman"/>
                        </a:rPr>
                        <a:t>12:2</a:t>
                      </a:r>
                      <a:r>
                        <a:rPr lang="cs-CZ" sz="1200" b="1"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Times New Roman"/>
                        </a:rPr>
                        <a:t> </a:t>
                      </a:r>
                      <a:r>
                        <a:rPr lang="cs-CZ" sz="1200" b="1" i="0" u="none" strike="noStrike" dirty="0" smtClean="0">
                          <a:solidFill>
                            <a:srgbClr val="000000"/>
                          </a:solidFill>
                          <a:latin typeface="Times New Roman"/>
                        </a:rPr>
                        <a:t>5:0</a:t>
                      </a:r>
                      <a:endParaRPr lang="cs-CZ"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02246">
                <a:tc>
                  <a:txBody>
                    <a:bodyPr/>
                    <a:lstStyle/>
                    <a:p>
                      <a:pPr algn="ctr" fontAlgn="ctr"/>
                      <a:r>
                        <a:rPr lang="cs-CZ" sz="1200" b="1" i="0" u="none" strike="noStrike">
                          <a:solidFill>
                            <a:srgbClr val="151515"/>
                          </a:solidFill>
                          <a:latin typeface="Times New Roman"/>
                        </a:rPr>
                        <a:t>28.9.2016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151515"/>
                          </a:solidFill>
                          <a:latin typeface="Times New Roman"/>
                        </a:rPr>
                        <a:t>ASK Lovosice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151515"/>
                          </a:solidFill>
                          <a:latin typeface="Times New Roman"/>
                        </a:rPr>
                        <a:t>FK Ústí n.L.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smtClean="0">
                          <a:solidFill>
                            <a:srgbClr val="000000"/>
                          </a:solidFill>
                          <a:latin typeface="Times New Roman"/>
                        </a:rPr>
                        <a:t>6:2</a:t>
                      </a:r>
                      <a:r>
                        <a:rPr lang="cs-CZ" sz="1200" b="1"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smtClean="0">
                          <a:solidFill>
                            <a:srgbClr val="000000"/>
                          </a:solidFill>
                          <a:latin typeface="Times New Roman"/>
                        </a:rPr>
                        <a:t>1:15</a:t>
                      </a:r>
                      <a:r>
                        <a:rPr lang="cs-CZ" sz="1200" b="1"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06897">
                <a:tc>
                  <a:txBody>
                    <a:bodyPr/>
                    <a:lstStyle/>
                    <a:p>
                      <a:pPr algn="ctr" fontAlgn="ctr"/>
                      <a:r>
                        <a:rPr lang="cs-CZ" sz="1200" b="1" i="0" u="none" strike="noStrike">
                          <a:solidFill>
                            <a:srgbClr val="151515"/>
                          </a:solidFill>
                          <a:latin typeface="Times New Roman"/>
                        </a:rPr>
                        <a:t>28.9.2016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151515"/>
                          </a:solidFill>
                          <a:latin typeface="Times New Roman"/>
                        </a:rPr>
                        <a:t>FK ČL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151515"/>
                          </a:solidFill>
                          <a:latin typeface="Times New Roman"/>
                        </a:rPr>
                        <a:t>TJ Krupka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Times New Roman"/>
                        </a:rPr>
                        <a:t>5:1</a:t>
                      </a:r>
                      <a:r>
                        <a:rPr lang="cs-CZ" sz="1200" b="1"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Times New Roman"/>
                        </a:rPr>
                        <a:t> </a:t>
                      </a:r>
                      <a:r>
                        <a:rPr lang="cs-CZ" sz="1200" b="1" i="0" u="none" strike="noStrike" dirty="0" smtClean="0">
                          <a:solidFill>
                            <a:srgbClr val="000000"/>
                          </a:solidFill>
                          <a:latin typeface="Times New Roman"/>
                        </a:rPr>
                        <a:t>3:5</a:t>
                      </a:r>
                      <a:endParaRPr lang="cs-CZ"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02246">
                <a:tc>
                  <a:txBody>
                    <a:bodyPr/>
                    <a:lstStyle/>
                    <a:p>
                      <a:pPr algn="ctr" fontAlgn="ctr"/>
                      <a:r>
                        <a:rPr lang="cs-CZ" sz="1200" b="1" i="0" u="none" strike="noStrike">
                          <a:solidFill>
                            <a:srgbClr val="151515"/>
                          </a:solidFill>
                          <a:latin typeface="Times New Roman"/>
                        </a:rPr>
                        <a:t>28.9.2016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a:solidFill>
                            <a:srgbClr val="151515"/>
                          </a:solidFill>
                          <a:latin typeface="Times New Roman"/>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151515"/>
                          </a:solidFill>
                          <a:latin typeface="Times New Roman"/>
                        </a:rPr>
                        <a:t>SK Sokol </a:t>
                      </a:r>
                      <a:r>
                        <a:rPr lang="cs-CZ" sz="1200" b="1" i="0" u="none" strike="noStrike" dirty="0" err="1">
                          <a:solidFill>
                            <a:srgbClr val="151515"/>
                          </a:solidFill>
                          <a:latin typeface="Times New Roman"/>
                        </a:rPr>
                        <a:t>Brozany</a:t>
                      </a:r>
                      <a:r>
                        <a:rPr lang="cs-CZ" sz="1200" b="1" i="0" u="none" strike="noStrike" dirty="0">
                          <a:solidFill>
                            <a:srgbClr val="151515"/>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smtClean="0">
                          <a:solidFill>
                            <a:srgbClr val="000000"/>
                          </a:solidFill>
                          <a:latin typeface="Times New Roman"/>
                        </a:rPr>
                        <a:t>2:4</a:t>
                      </a:r>
                      <a:r>
                        <a:rPr lang="cs-CZ" sz="1200" b="1" i="0" u="none" strike="noStrike" dirty="0">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200" b="1" i="0" u="none" strike="noStrike" dirty="0">
                          <a:solidFill>
                            <a:srgbClr val="000000"/>
                          </a:solidFill>
                          <a:latin typeface="Times New Roman"/>
                        </a:rPr>
                        <a:t> </a:t>
                      </a:r>
                      <a:r>
                        <a:rPr lang="cs-CZ" sz="1200" b="1" i="0" u="none" strike="noStrike" dirty="0" smtClean="0">
                          <a:solidFill>
                            <a:srgbClr val="000000"/>
                          </a:solidFill>
                          <a:latin typeface="Times New Roman"/>
                        </a:rPr>
                        <a:t>2:3</a:t>
                      </a:r>
                      <a:endParaRPr lang="cs-CZ" sz="1200" b="1"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6" name="TextovéPole 5"/>
          <p:cNvSpPr txBox="1"/>
          <p:nvPr/>
        </p:nvSpPr>
        <p:spPr>
          <a:xfrm>
            <a:off x="5544592" y="3835524"/>
            <a:ext cx="4536504" cy="1569660"/>
          </a:xfrm>
          <a:prstGeom prst="rect">
            <a:avLst/>
          </a:prstGeom>
          <a:blipFill dpi="0" rotWithShape="1">
            <a:blip r:embed="rId2" cstate="print">
              <a:alphaModFix amt="61000"/>
            </a:blip>
            <a:srcRect/>
            <a:stretch>
              <a:fillRect/>
            </a:stretch>
          </a:blipFill>
        </p:spPr>
        <p:txBody>
          <a:bodyPr wrap="square" rtlCol="0">
            <a:spAutoFit/>
          </a:bodyPr>
          <a:lstStyle/>
          <a:p>
            <a:pPr algn="just"/>
            <a:r>
              <a:rPr lang="cs-CZ" dirty="0" smtClean="0">
                <a:solidFill>
                  <a:srgbClr val="0033CC"/>
                </a:solidFill>
                <a:effectLst>
                  <a:outerShdw blurRad="38100" dist="38100" dir="2700000" algn="tl">
                    <a:srgbClr val="000000">
                      <a:alpha val="43137"/>
                    </a:srgbClr>
                  </a:outerShdw>
                </a:effectLst>
                <a:latin typeface="Constantia" pitchFamily="18" charset="0"/>
              </a:rPr>
              <a:t>Na čele čtveřice týmů, která jak se zdá si to rozdá o 1. místo. Pak je tu do 8. místa silný střed  tabulky. Meteor, Úvaly, Nový Bor, Souš. Nováček soutěže </a:t>
            </a:r>
            <a:r>
              <a:rPr lang="cs-CZ" dirty="0" err="1" smtClean="0">
                <a:solidFill>
                  <a:srgbClr val="0033CC"/>
                </a:solidFill>
                <a:effectLst>
                  <a:outerShdw blurRad="38100" dist="38100" dir="2700000" algn="tl">
                    <a:srgbClr val="000000">
                      <a:alpha val="43137"/>
                    </a:srgbClr>
                  </a:outerShdw>
                </a:effectLst>
                <a:latin typeface="Constantia" pitchFamily="18" charset="0"/>
              </a:rPr>
              <a:t>Hostouň</a:t>
            </a:r>
            <a:r>
              <a:rPr lang="cs-CZ" dirty="0" smtClean="0">
                <a:solidFill>
                  <a:srgbClr val="0033CC"/>
                </a:solidFill>
                <a:effectLst>
                  <a:outerShdw blurRad="38100" dist="38100" dir="2700000" algn="tl">
                    <a:srgbClr val="000000">
                      <a:alpha val="43137"/>
                    </a:srgbClr>
                  </a:outerShdw>
                </a:effectLst>
                <a:latin typeface="Constantia" pitchFamily="18" charset="0"/>
              </a:rPr>
              <a:t> měl skvělý začátek. V posledních zápasech se  přestalo dařit a je na 9. místě. Pomalu postupuje tabulkou vzhůru Chomutov.  Pak už tu jsou mužstva , která začínají přemýšlet o záchraně. Bohužel mezi ně patří i náš celek s 5 body a hodně minusovým skórem.</a:t>
            </a:r>
            <a:endParaRPr lang="cs-CZ" sz="1400" u="sng" dirty="0" smtClean="0">
              <a:solidFill>
                <a:srgbClr val="0033CC"/>
              </a:solidFill>
              <a:effectLst>
                <a:outerShdw blurRad="38100" dist="38100" dir="2700000" algn="tl">
                  <a:srgbClr val="000000">
                    <a:alpha val="43137"/>
                  </a:srgbClr>
                </a:outerShdw>
              </a:effectLst>
              <a:latin typeface="Bookman Old Style" pitchFamily="18" charset="0"/>
            </a:endParaRPr>
          </a:p>
        </p:txBody>
      </p:sp>
      <p:pic>
        <p:nvPicPr>
          <p:cNvPr id="37890" name="Picture 2"/>
          <p:cNvPicPr>
            <a:picLocks noChangeAspect="1" noChangeArrowheads="1"/>
          </p:cNvPicPr>
          <p:nvPr/>
        </p:nvPicPr>
        <p:blipFill>
          <a:blip r:embed="rId3" cstate="print"/>
          <a:srcRect/>
          <a:stretch>
            <a:fillRect/>
          </a:stretch>
        </p:blipFill>
        <p:spPr bwMode="auto">
          <a:xfrm>
            <a:off x="1440136" y="5707732"/>
            <a:ext cx="2186663" cy="1080000"/>
          </a:xfrm>
          <a:prstGeom prst="rect">
            <a:avLst/>
          </a:prstGeom>
          <a:noFill/>
          <a:ln w="9525">
            <a:noFill/>
            <a:miter lim="800000"/>
            <a:headEnd/>
            <a:tailEnd/>
          </a:ln>
        </p:spPr>
      </p:pic>
      <p:sp>
        <p:nvSpPr>
          <p:cNvPr id="10" name="TextovéPole 9"/>
          <p:cNvSpPr txBox="1"/>
          <p:nvPr/>
        </p:nvSpPr>
        <p:spPr>
          <a:xfrm>
            <a:off x="5688608" y="5491708"/>
            <a:ext cx="4392488" cy="307777"/>
          </a:xfrm>
          <a:prstGeom prst="rect">
            <a:avLst/>
          </a:prstGeom>
          <a:solidFill>
            <a:srgbClr val="FFFF66"/>
          </a:solidFill>
        </p:spPr>
        <p:txBody>
          <a:bodyPr wrap="square" rtlCol="0">
            <a:spAutoFit/>
          </a:bodyPr>
          <a:lstStyle/>
          <a:p>
            <a:pPr algn="ctr"/>
            <a:r>
              <a:rPr lang="cs-CZ" sz="1400" u="sng" dirty="0" smtClean="0">
                <a:solidFill>
                  <a:srgbClr val="3333CC"/>
                </a:solidFill>
                <a:latin typeface="Britannic Bold" pitchFamily="34" charset="0"/>
              </a:rPr>
              <a:t>Dohrávky 6. kola 28.9.2016</a:t>
            </a:r>
          </a:p>
        </p:txBody>
      </p:sp>
      <p:sp>
        <p:nvSpPr>
          <p:cNvPr id="11" name="TextovéPole 10"/>
          <p:cNvSpPr txBox="1"/>
          <p:nvPr/>
        </p:nvSpPr>
        <p:spPr>
          <a:xfrm>
            <a:off x="5688608" y="5851748"/>
            <a:ext cx="4320480" cy="1169551"/>
          </a:xfrm>
          <a:prstGeom prst="rect">
            <a:avLst/>
          </a:prstGeom>
          <a:noFill/>
        </p:spPr>
        <p:txBody>
          <a:bodyPr wrap="square" rtlCol="0">
            <a:spAutoFit/>
          </a:bodyPr>
          <a:lstStyle/>
          <a:p>
            <a:pPr algn="just"/>
            <a:r>
              <a:rPr lang="cs-CZ" sz="1400" u="sng" dirty="0" smtClean="0">
                <a:latin typeface="Bookman Old Style" pitchFamily="18" charset="0"/>
              </a:rPr>
              <a:t>TJ Sokol </a:t>
            </a:r>
            <a:r>
              <a:rPr lang="cs-CZ" sz="1400" u="sng" dirty="0" err="1" smtClean="0">
                <a:latin typeface="Bookman Old Style" pitchFamily="18" charset="0"/>
              </a:rPr>
              <a:t>Libiš</a:t>
            </a:r>
            <a:r>
              <a:rPr lang="cs-CZ" sz="1400" u="sng" dirty="0" smtClean="0">
                <a:latin typeface="Bookman Old Style" pitchFamily="18" charset="0"/>
              </a:rPr>
              <a:t>-FK </a:t>
            </a:r>
            <a:r>
              <a:rPr lang="cs-CZ" sz="1400" u="sng" dirty="0" err="1" smtClean="0">
                <a:latin typeface="Bookman Old Style" pitchFamily="18" charset="0"/>
              </a:rPr>
              <a:t>Neratovice</a:t>
            </a:r>
            <a:r>
              <a:rPr lang="cs-CZ" sz="1400" u="sng" dirty="0" smtClean="0">
                <a:latin typeface="Bookman Old Style" pitchFamily="18" charset="0"/>
              </a:rPr>
              <a:t>-</a:t>
            </a:r>
            <a:r>
              <a:rPr lang="cs-CZ" sz="1400" u="sng" dirty="0" err="1" smtClean="0">
                <a:latin typeface="Bookman Old Style" pitchFamily="18" charset="0"/>
              </a:rPr>
              <a:t>Byškovice</a:t>
            </a:r>
            <a:r>
              <a:rPr lang="cs-CZ" sz="1400" u="sng" dirty="0" smtClean="0">
                <a:latin typeface="Bookman Old Style" pitchFamily="18" charset="0"/>
              </a:rPr>
              <a:t> </a:t>
            </a:r>
          </a:p>
          <a:p>
            <a:pPr algn="ctr"/>
            <a:r>
              <a:rPr lang="cs-CZ" sz="1400" u="sng" dirty="0" smtClean="0">
                <a:latin typeface="Bookman Old Style" pitchFamily="18" charset="0"/>
              </a:rPr>
              <a:t>1:2 PK(0:0)</a:t>
            </a:r>
          </a:p>
          <a:p>
            <a:pPr algn="just"/>
            <a:r>
              <a:rPr lang="cs-CZ" sz="1400" u="sng" dirty="0" smtClean="0">
                <a:latin typeface="Bookman Old Style" pitchFamily="18" charset="0"/>
              </a:rPr>
              <a:t>Mostecký </a:t>
            </a:r>
            <a:r>
              <a:rPr lang="cs-CZ" sz="1400" u="sng" dirty="0" err="1" smtClean="0">
                <a:latin typeface="Bookman Old Style" pitchFamily="18" charset="0"/>
              </a:rPr>
              <a:t>fotb.klub</a:t>
            </a:r>
            <a:r>
              <a:rPr lang="cs-CZ" sz="1400" u="sng" dirty="0" smtClean="0">
                <a:latin typeface="Bookman Old Style" pitchFamily="18" charset="0"/>
              </a:rPr>
              <a:t> – SK Úvaly</a:t>
            </a:r>
          </a:p>
          <a:p>
            <a:pPr algn="ctr"/>
            <a:r>
              <a:rPr lang="cs-CZ" sz="1400" u="sng" dirty="0" smtClean="0">
                <a:latin typeface="Bookman Old Style" pitchFamily="18" charset="0"/>
              </a:rPr>
              <a:t>2:0(1:0)</a:t>
            </a:r>
          </a:p>
          <a:p>
            <a:pPr algn="just"/>
            <a:endParaRPr lang="cs-CZ" sz="1400" u="sng" dirty="0" smtClean="0">
              <a:latin typeface="Bookman Old Style" pitchFamily="18" charset="0"/>
            </a:endParaRPr>
          </a:p>
        </p:txBody>
      </p:sp>
      <p:graphicFrame>
        <p:nvGraphicFramePr>
          <p:cNvPr id="14" name="Tabulka 13"/>
          <p:cNvGraphicFramePr>
            <a:graphicFrameLocks noGrp="1"/>
          </p:cNvGraphicFramePr>
          <p:nvPr/>
        </p:nvGraphicFramePr>
        <p:xfrm>
          <a:off x="5517607" y="163116"/>
          <a:ext cx="4563489" cy="3520440"/>
        </p:xfrm>
        <a:graphic>
          <a:graphicData uri="http://schemas.openxmlformats.org/drawingml/2006/table">
            <a:tbl>
              <a:tblPr/>
              <a:tblGrid>
                <a:gridCol w="250054"/>
                <a:gridCol w="475103"/>
                <a:gridCol w="1862905"/>
                <a:gridCol w="250054"/>
                <a:gridCol w="250054"/>
                <a:gridCol w="250054"/>
                <a:gridCol w="250054"/>
                <a:gridCol w="250054"/>
                <a:gridCol w="250054"/>
                <a:gridCol w="250054"/>
                <a:gridCol w="225049"/>
              </a:tblGrid>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200" b="1" i="0" u="none" strike="noStrike" dirty="0">
                          <a:solidFill>
                            <a:srgbClr val="0000CC"/>
                          </a:solidFill>
                          <a:latin typeface="Calibri"/>
                        </a:rPr>
                        <a:t>Divize skupina B 7. kolo 2016-2017</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FF0000"/>
                          </a:solidFill>
                          <a:latin typeface="Arial"/>
                        </a:rPr>
                        <a:t>1.</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FF0000"/>
                          </a:solidFill>
                          <a:latin typeface="Arial"/>
                        </a:rPr>
                        <a:t>SK POLABAN Nymburk s.r.o.</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18:4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18</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SK Sokol </a:t>
                      </a:r>
                      <a:r>
                        <a:rPr lang="cs-CZ" sz="900" b="1" i="0" u="none" strike="noStrike" dirty="0" err="1">
                          <a:solidFill>
                            <a:srgbClr val="000000"/>
                          </a:solidFill>
                          <a:latin typeface="Arial"/>
                        </a:rPr>
                        <a:t>Brozany</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17:6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000000"/>
                          </a:solidFill>
                          <a:latin typeface="Arial"/>
                        </a:rPr>
                        <a:t>SK Český Brod</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19:5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SK Kladno, a.s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19:9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Fotbalový klub Meteor Praha VIII</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13:6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Sportovní klub Úvaly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9:6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dirty="0">
                          <a:solidFill>
                            <a:srgbClr val="000000"/>
                          </a:solidFill>
                          <a:latin typeface="Arial"/>
                        </a:rPr>
                        <a:t>FC Nový Bor, z.s.</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14:12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Baník Souš,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9:8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TJ Sokol Hostouň</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8:10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FC Chomutov s.r.o.</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FK Neratovice-Byškovice, s.r.o.</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7:15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Tatran Rako Rakovník</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FF0000"/>
                          </a:solidFill>
                          <a:latin typeface="Arial"/>
                        </a:rPr>
                        <a:t>13.</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FF0000"/>
                          </a:solidFill>
                          <a:latin typeface="Arial"/>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FF0000"/>
                          </a:solidFill>
                          <a:latin typeface="Arial"/>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6:18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5</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Mostecký fotbalový klub</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5:20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TJ Slovan Velvary</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7:14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4</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Sokol Libiš</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7907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1765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p>
        </p:txBody>
      </p:sp>
      <p:graphicFrame>
        <p:nvGraphicFramePr>
          <p:cNvPr id="10" name="Tabulka 9"/>
          <p:cNvGraphicFramePr>
            <a:graphicFrameLocks noGrp="1"/>
          </p:cNvGraphicFramePr>
          <p:nvPr/>
        </p:nvGraphicFramePr>
        <p:xfrm>
          <a:off x="216000" y="163116"/>
          <a:ext cx="4680521" cy="4918377"/>
        </p:xfrm>
        <a:graphic>
          <a:graphicData uri="http://schemas.openxmlformats.org/drawingml/2006/table">
            <a:tbl>
              <a:tblPr/>
              <a:tblGrid>
                <a:gridCol w="1048269"/>
                <a:gridCol w="1816126"/>
                <a:gridCol w="1816126"/>
              </a:tblGrid>
              <a:tr h="343842">
                <a:tc gridSpan="3">
                  <a:txBody>
                    <a:bodyPr/>
                    <a:lstStyle/>
                    <a:p>
                      <a:pPr algn="ctr" fontAlgn="ctr"/>
                      <a:r>
                        <a:rPr lang="cs-CZ" sz="1400" b="1" i="0" u="none" strike="noStrike" dirty="0">
                          <a:solidFill>
                            <a:srgbClr val="000000"/>
                          </a:solidFill>
                          <a:latin typeface="Arial Black"/>
                        </a:rPr>
                        <a:t>8. kolo divize B</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r>
              <a:tr h="257882">
                <a:tc>
                  <a:txBody>
                    <a:bodyPr/>
                    <a:lstStyle/>
                    <a:p>
                      <a:pPr algn="ctr" fontAlgn="ctr"/>
                      <a:r>
                        <a:rPr lang="cs-CZ" sz="900" b="1" i="0" u="none" strike="noStrike" dirty="0">
                          <a:solidFill>
                            <a:srgbClr val="151515"/>
                          </a:solidFill>
                          <a:latin typeface="Arial" pitchFamily="34" charset="0"/>
                          <a:cs typeface="Arial" pitchFamily="34" charset="0"/>
                        </a:rPr>
                        <a:t>1.10.2016 10:15</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dirty="0">
                          <a:solidFill>
                            <a:srgbClr val="151515"/>
                          </a:solidFill>
                          <a:latin typeface="Arial" pitchFamily="34" charset="0"/>
                          <a:cs typeface="Arial" pitchFamily="34" charset="0"/>
                        </a:rPr>
                        <a:t>TJ Sokol </a:t>
                      </a:r>
                      <a:r>
                        <a:rPr lang="cs-CZ" sz="1000" b="1" i="0" u="none" strike="noStrike" dirty="0" err="1">
                          <a:solidFill>
                            <a:srgbClr val="151515"/>
                          </a:solidFill>
                          <a:latin typeface="Arial" pitchFamily="34" charset="0"/>
                          <a:cs typeface="Arial" pitchFamily="34" charset="0"/>
                        </a:rPr>
                        <a:t>Libiš</a:t>
                      </a:r>
                      <a:r>
                        <a:rPr lang="cs-CZ" sz="1000" b="1" i="0" u="none" strike="noStrike" dirty="0">
                          <a:solidFill>
                            <a:srgbClr val="151515"/>
                          </a:solidFill>
                          <a:latin typeface="Arial" pitchFamily="34" charset="0"/>
                          <a:cs typeface="Arial" pitchFamily="34" charset="0"/>
                        </a:rPr>
                        <a:t>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a:solidFill>
                            <a:srgbClr val="151515"/>
                          </a:solidFill>
                          <a:latin typeface="Arial" pitchFamily="34" charset="0"/>
                          <a:cs typeface="Arial" pitchFamily="34" charset="0"/>
                        </a:rPr>
                        <a:t>FC CHOMUTOV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r>
              <a:tr h="257882">
                <a:tc>
                  <a:txBody>
                    <a:bodyPr/>
                    <a:lstStyle/>
                    <a:p>
                      <a:pPr algn="ctr" fontAlgn="ctr"/>
                      <a:r>
                        <a:rPr lang="cs-CZ" sz="900" b="1" i="0" u="none" strike="noStrike" dirty="0">
                          <a:solidFill>
                            <a:srgbClr val="151515"/>
                          </a:solidFill>
                          <a:latin typeface="Arial" pitchFamily="34" charset="0"/>
                          <a:cs typeface="Arial" pitchFamily="34" charset="0"/>
                        </a:rPr>
                        <a:t>1.10.2016 10:15</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dirty="0">
                          <a:solidFill>
                            <a:srgbClr val="151515"/>
                          </a:solidFill>
                          <a:latin typeface="Arial" pitchFamily="34" charset="0"/>
                          <a:cs typeface="Arial" pitchFamily="34" charset="0"/>
                        </a:rPr>
                        <a:t>SK </a:t>
                      </a:r>
                      <a:r>
                        <a:rPr lang="cs-CZ" sz="1000" b="1" i="0" u="none" strike="noStrike" dirty="0" err="1">
                          <a:solidFill>
                            <a:srgbClr val="151515"/>
                          </a:solidFill>
                          <a:latin typeface="Arial" pitchFamily="34" charset="0"/>
                          <a:cs typeface="Arial" pitchFamily="34" charset="0"/>
                        </a:rPr>
                        <a:t>Štětí</a:t>
                      </a:r>
                      <a:r>
                        <a:rPr lang="cs-CZ" sz="1000" b="1" i="0" u="none" strike="noStrike" dirty="0">
                          <a:solidFill>
                            <a:srgbClr val="151515"/>
                          </a:solidFill>
                          <a:latin typeface="Arial" pitchFamily="34" charset="0"/>
                          <a:cs typeface="Arial" pitchFamily="34" charset="0"/>
                        </a:rPr>
                        <a:t>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a:solidFill>
                            <a:srgbClr val="151515"/>
                          </a:solidFill>
                          <a:latin typeface="Arial" pitchFamily="34" charset="0"/>
                          <a:cs typeface="Arial" pitchFamily="34" charset="0"/>
                        </a:rPr>
                        <a:t>TJ Slovan VELVARY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r>
              <a:tr h="257882">
                <a:tc>
                  <a:txBody>
                    <a:bodyPr/>
                    <a:lstStyle/>
                    <a:p>
                      <a:pPr algn="ctr" fontAlgn="ctr"/>
                      <a:r>
                        <a:rPr lang="cs-CZ" sz="900" b="1" i="0" u="none" strike="noStrike">
                          <a:solidFill>
                            <a:srgbClr val="151515"/>
                          </a:solidFill>
                          <a:latin typeface="Arial" pitchFamily="34" charset="0"/>
                          <a:cs typeface="Arial" pitchFamily="34" charset="0"/>
                        </a:rPr>
                        <a:t>1.10.2016 10:15</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dirty="0">
                          <a:solidFill>
                            <a:srgbClr val="151515"/>
                          </a:solidFill>
                          <a:latin typeface="Arial" pitchFamily="34" charset="0"/>
                          <a:cs typeface="Arial" pitchFamily="34" charset="0"/>
                        </a:rPr>
                        <a:t>SK Kladno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a:solidFill>
                            <a:srgbClr val="151515"/>
                          </a:solidFill>
                          <a:latin typeface="Arial" pitchFamily="34" charset="0"/>
                          <a:cs typeface="Arial" pitchFamily="34" charset="0"/>
                        </a:rPr>
                        <a:t>SK Český Brod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r>
              <a:tr h="257882">
                <a:tc>
                  <a:txBody>
                    <a:bodyPr/>
                    <a:lstStyle/>
                    <a:p>
                      <a:pPr algn="ctr" fontAlgn="ctr"/>
                      <a:r>
                        <a:rPr lang="cs-CZ" sz="900" b="1" i="0" u="none" strike="noStrike">
                          <a:solidFill>
                            <a:srgbClr val="151515"/>
                          </a:solidFill>
                          <a:latin typeface="Arial" pitchFamily="34" charset="0"/>
                          <a:cs typeface="Arial" pitchFamily="34" charset="0"/>
                        </a:rPr>
                        <a:t>1.10.2016 14:00</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dirty="0">
                          <a:solidFill>
                            <a:srgbClr val="151515"/>
                          </a:solidFill>
                          <a:latin typeface="Arial" pitchFamily="34" charset="0"/>
                          <a:cs typeface="Arial" pitchFamily="34" charset="0"/>
                        </a:rPr>
                        <a:t>TJ TATRAN Rakovník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dirty="0">
                          <a:solidFill>
                            <a:srgbClr val="151515"/>
                          </a:solidFill>
                          <a:latin typeface="Arial" pitchFamily="34" charset="0"/>
                          <a:cs typeface="Arial" pitchFamily="34" charset="0"/>
                        </a:rPr>
                        <a:t>SK POLABAN Nymburk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r>
              <a:tr h="257882">
                <a:tc>
                  <a:txBody>
                    <a:bodyPr/>
                    <a:lstStyle/>
                    <a:p>
                      <a:pPr algn="ctr" fontAlgn="ctr"/>
                      <a:r>
                        <a:rPr lang="cs-CZ" sz="900" b="1" i="0" u="none" strike="noStrike">
                          <a:solidFill>
                            <a:srgbClr val="151515"/>
                          </a:solidFill>
                          <a:latin typeface="Arial" pitchFamily="34" charset="0"/>
                          <a:cs typeface="Arial" pitchFamily="34" charset="0"/>
                        </a:rPr>
                        <a:t>1.10.2016 16:30</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dirty="0">
                          <a:solidFill>
                            <a:srgbClr val="151515"/>
                          </a:solidFill>
                          <a:latin typeface="Arial" pitchFamily="34" charset="0"/>
                          <a:cs typeface="Arial" pitchFamily="34" charset="0"/>
                        </a:rPr>
                        <a:t>FC Nový Bor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dirty="0">
                          <a:solidFill>
                            <a:srgbClr val="151515"/>
                          </a:solidFill>
                          <a:latin typeface="Arial" pitchFamily="34" charset="0"/>
                          <a:cs typeface="Arial" pitchFamily="34" charset="0"/>
                        </a:rPr>
                        <a:t>SK Sokol </a:t>
                      </a:r>
                      <a:r>
                        <a:rPr lang="cs-CZ" sz="1000" b="1" i="0" u="none" strike="noStrike" dirty="0" err="1">
                          <a:solidFill>
                            <a:srgbClr val="151515"/>
                          </a:solidFill>
                          <a:latin typeface="Arial" pitchFamily="34" charset="0"/>
                          <a:cs typeface="Arial" pitchFamily="34" charset="0"/>
                        </a:rPr>
                        <a:t>Brozany</a:t>
                      </a:r>
                      <a:r>
                        <a:rPr lang="cs-CZ" sz="1000" b="1" i="0" u="none" strike="noStrike" dirty="0">
                          <a:solidFill>
                            <a:srgbClr val="151515"/>
                          </a:solidFill>
                          <a:latin typeface="Arial" pitchFamily="34" charset="0"/>
                          <a:cs typeface="Arial" pitchFamily="34" charset="0"/>
                        </a:rPr>
                        <a:t>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r>
              <a:tr h="257882">
                <a:tc>
                  <a:txBody>
                    <a:bodyPr/>
                    <a:lstStyle/>
                    <a:p>
                      <a:pPr algn="ctr" fontAlgn="ctr"/>
                      <a:r>
                        <a:rPr lang="cs-CZ" sz="900" b="1" i="0" u="none" strike="noStrike">
                          <a:solidFill>
                            <a:srgbClr val="151515"/>
                          </a:solidFill>
                          <a:latin typeface="Arial" pitchFamily="34" charset="0"/>
                          <a:cs typeface="Arial" pitchFamily="34" charset="0"/>
                        </a:rPr>
                        <a:t>1.10.2016 16:30</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a:solidFill>
                            <a:srgbClr val="151515"/>
                          </a:solidFill>
                          <a:latin typeface="Arial" pitchFamily="34" charset="0"/>
                          <a:cs typeface="Arial" pitchFamily="34" charset="0"/>
                        </a:rPr>
                        <a:t>FK Baník Souš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dirty="0">
                          <a:solidFill>
                            <a:srgbClr val="151515"/>
                          </a:solidFill>
                          <a:latin typeface="Arial" pitchFamily="34" charset="0"/>
                          <a:cs typeface="Arial" pitchFamily="34" charset="0"/>
                        </a:rPr>
                        <a:t>FK </a:t>
                      </a:r>
                      <a:r>
                        <a:rPr lang="cs-CZ" sz="1000" b="1" i="0" u="none" strike="noStrike" dirty="0" err="1">
                          <a:solidFill>
                            <a:srgbClr val="151515"/>
                          </a:solidFill>
                          <a:latin typeface="Arial" pitchFamily="34" charset="0"/>
                          <a:cs typeface="Arial" pitchFamily="34" charset="0"/>
                        </a:rPr>
                        <a:t>Neratovice</a:t>
                      </a:r>
                      <a:r>
                        <a:rPr lang="cs-CZ" sz="1000" b="1" i="0" u="none" strike="noStrike" dirty="0">
                          <a:solidFill>
                            <a:srgbClr val="151515"/>
                          </a:solidFill>
                          <a:latin typeface="Arial" pitchFamily="34" charset="0"/>
                          <a:cs typeface="Arial" pitchFamily="34" charset="0"/>
                        </a:rPr>
                        <a:t>-</a:t>
                      </a:r>
                      <a:r>
                        <a:rPr lang="cs-CZ" sz="1000" b="1" i="0" u="none" strike="noStrike" dirty="0" err="1">
                          <a:solidFill>
                            <a:srgbClr val="151515"/>
                          </a:solidFill>
                          <a:latin typeface="Arial" pitchFamily="34" charset="0"/>
                          <a:cs typeface="Arial" pitchFamily="34" charset="0"/>
                        </a:rPr>
                        <a:t>Byškovice</a:t>
                      </a:r>
                      <a:endParaRPr lang="cs-CZ" sz="1000" b="1" i="0" u="none" strike="noStrike" dirty="0">
                        <a:solidFill>
                          <a:srgbClr val="151515"/>
                        </a:solidFill>
                        <a:latin typeface="Arial" pitchFamily="34" charset="0"/>
                        <a:cs typeface="Arial" pitchFamily="34" charset="0"/>
                      </a:endParaRP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r>
              <a:tr h="257882">
                <a:tc>
                  <a:txBody>
                    <a:bodyPr/>
                    <a:lstStyle/>
                    <a:p>
                      <a:pPr algn="ctr" fontAlgn="ctr"/>
                      <a:r>
                        <a:rPr lang="cs-CZ" sz="900" b="1" i="0" u="none" strike="noStrike">
                          <a:solidFill>
                            <a:srgbClr val="151515"/>
                          </a:solidFill>
                          <a:latin typeface="Arial" pitchFamily="34" charset="0"/>
                          <a:cs typeface="Arial" pitchFamily="34" charset="0"/>
                        </a:rPr>
                        <a:t>2.10.2016 16:30</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a:solidFill>
                            <a:srgbClr val="151515"/>
                          </a:solidFill>
                          <a:latin typeface="Arial" pitchFamily="34" charset="0"/>
                          <a:cs typeface="Arial" pitchFamily="34" charset="0"/>
                        </a:rPr>
                        <a:t>Mostecký fotbalový klub o.p.s.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dirty="0">
                          <a:solidFill>
                            <a:srgbClr val="151515"/>
                          </a:solidFill>
                          <a:latin typeface="Arial" pitchFamily="34" charset="0"/>
                          <a:cs typeface="Arial" pitchFamily="34" charset="0"/>
                        </a:rPr>
                        <a:t>FK Meteor Praha VIII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r>
              <a:tr h="257882">
                <a:tc>
                  <a:txBody>
                    <a:bodyPr/>
                    <a:lstStyle/>
                    <a:p>
                      <a:pPr algn="ctr" fontAlgn="ctr"/>
                      <a:r>
                        <a:rPr lang="cs-CZ" sz="900" b="1" i="0" u="none" strike="noStrike">
                          <a:solidFill>
                            <a:srgbClr val="151515"/>
                          </a:solidFill>
                          <a:latin typeface="Arial" pitchFamily="34" charset="0"/>
                          <a:cs typeface="Arial" pitchFamily="34" charset="0"/>
                        </a:rPr>
                        <a:t>2.10.2016 16:30</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a:solidFill>
                            <a:srgbClr val="151515"/>
                          </a:solidFill>
                          <a:latin typeface="Arial" pitchFamily="34" charset="0"/>
                          <a:cs typeface="Arial" pitchFamily="34" charset="0"/>
                        </a:rPr>
                        <a:t>Sokol Hostouň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dirty="0">
                          <a:solidFill>
                            <a:srgbClr val="151515"/>
                          </a:solidFill>
                          <a:latin typeface="Arial" pitchFamily="34" charset="0"/>
                          <a:cs typeface="Arial" pitchFamily="34" charset="0"/>
                        </a:rPr>
                        <a:t>SK Úvaly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r>
              <a:tr h="354587">
                <a:tc gridSpan="3">
                  <a:txBody>
                    <a:bodyPr/>
                    <a:lstStyle/>
                    <a:p>
                      <a:pPr algn="ctr" fontAlgn="ctr"/>
                      <a:r>
                        <a:rPr lang="cs-CZ" sz="1400" b="1" i="0" u="none" strike="noStrike">
                          <a:solidFill>
                            <a:srgbClr val="000000"/>
                          </a:solidFill>
                          <a:latin typeface="Arial Black"/>
                        </a:rPr>
                        <a:t>9. kolo divize B</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r>
              <a:tr h="257882">
                <a:tc>
                  <a:txBody>
                    <a:bodyPr/>
                    <a:lstStyle/>
                    <a:p>
                      <a:pPr algn="ctr" fontAlgn="ctr"/>
                      <a:r>
                        <a:rPr lang="cs-CZ" sz="900" b="1" i="0" u="none" strike="noStrike" dirty="0">
                          <a:solidFill>
                            <a:srgbClr val="151515"/>
                          </a:solidFill>
                          <a:latin typeface="Arial" pitchFamily="34" charset="0"/>
                          <a:cs typeface="Arial" pitchFamily="34" charset="0"/>
                        </a:rPr>
                        <a:t>8.10.2016 10:15</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dirty="0">
                          <a:solidFill>
                            <a:srgbClr val="151515"/>
                          </a:solidFill>
                          <a:latin typeface="Arial" pitchFamily="34" charset="0"/>
                          <a:cs typeface="Arial" pitchFamily="34" charset="0"/>
                        </a:rPr>
                        <a:t>FK </a:t>
                      </a:r>
                      <a:r>
                        <a:rPr lang="cs-CZ" sz="1000" b="1" i="0" u="none" strike="noStrike" dirty="0" err="1">
                          <a:solidFill>
                            <a:srgbClr val="151515"/>
                          </a:solidFill>
                          <a:latin typeface="Arial" pitchFamily="34" charset="0"/>
                          <a:cs typeface="Arial" pitchFamily="34" charset="0"/>
                        </a:rPr>
                        <a:t>Neratovice</a:t>
                      </a:r>
                      <a:r>
                        <a:rPr lang="cs-CZ" sz="1000" b="1" i="0" u="none" strike="noStrike" dirty="0">
                          <a:solidFill>
                            <a:srgbClr val="151515"/>
                          </a:solidFill>
                          <a:latin typeface="Arial" pitchFamily="34" charset="0"/>
                          <a:cs typeface="Arial" pitchFamily="34" charset="0"/>
                        </a:rPr>
                        <a:t>-</a:t>
                      </a:r>
                      <a:r>
                        <a:rPr lang="cs-CZ" sz="1000" b="1" i="0" u="none" strike="noStrike" dirty="0" err="1">
                          <a:solidFill>
                            <a:srgbClr val="151515"/>
                          </a:solidFill>
                          <a:latin typeface="Arial" pitchFamily="34" charset="0"/>
                          <a:cs typeface="Arial" pitchFamily="34" charset="0"/>
                        </a:rPr>
                        <a:t>Byškovice</a:t>
                      </a:r>
                      <a:endParaRPr lang="cs-CZ" sz="1000" b="1" i="0" u="none" strike="noStrike" dirty="0">
                        <a:solidFill>
                          <a:srgbClr val="151515"/>
                        </a:solidFill>
                        <a:latin typeface="Arial" pitchFamily="34" charset="0"/>
                        <a:cs typeface="Arial" pitchFamily="34" charset="0"/>
                      </a:endParaRP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a:solidFill>
                            <a:srgbClr val="151515"/>
                          </a:solidFill>
                          <a:latin typeface="Arial" pitchFamily="34" charset="0"/>
                          <a:cs typeface="Arial" pitchFamily="34" charset="0"/>
                        </a:rPr>
                        <a:t>SK Štětí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r>
              <a:tr h="257882">
                <a:tc>
                  <a:txBody>
                    <a:bodyPr/>
                    <a:lstStyle/>
                    <a:p>
                      <a:pPr algn="ctr" fontAlgn="ctr"/>
                      <a:r>
                        <a:rPr lang="cs-CZ" sz="900" b="1" i="0" u="none" strike="noStrike" dirty="0">
                          <a:solidFill>
                            <a:srgbClr val="151515"/>
                          </a:solidFill>
                          <a:latin typeface="Arial" pitchFamily="34" charset="0"/>
                          <a:cs typeface="Arial" pitchFamily="34" charset="0"/>
                        </a:rPr>
                        <a:t>8.10.2016 10:15</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dirty="0">
                          <a:solidFill>
                            <a:srgbClr val="151515"/>
                          </a:solidFill>
                          <a:latin typeface="Arial" pitchFamily="34" charset="0"/>
                          <a:cs typeface="Arial" pitchFamily="34" charset="0"/>
                        </a:rPr>
                        <a:t>FC CHOMUTOV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a:solidFill>
                            <a:srgbClr val="151515"/>
                          </a:solidFill>
                          <a:latin typeface="Arial" pitchFamily="34" charset="0"/>
                          <a:cs typeface="Arial" pitchFamily="34" charset="0"/>
                        </a:rPr>
                        <a:t>FK Baník Souš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r>
              <a:tr h="257882">
                <a:tc>
                  <a:txBody>
                    <a:bodyPr/>
                    <a:lstStyle/>
                    <a:p>
                      <a:pPr algn="ctr" fontAlgn="ctr"/>
                      <a:r>
                        <a:rPr lang="cs-CZ" sz="900" b="1" i="0" u="none" strike="noStrike">
                          <a:solidFill>
                            <a:srgbClr val="151515"/>
                          </a:solidFill>
                          <a:latin typeface="Arial" pitchFamily="34" charset="0"/>
                          <a:cs typeface="Arial" pitchFamily="34" charset="0"/>
                        </a:rPr>
                        <a:t>8.10.2016 16:00</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dirty="0">
                          <a:solidFill>
                            <a:srgbClr val="151515"/>
                          </a:solidFill>
                          <a:latin typeface="Arial" pitchFamily="34" charset="0"/>
                          <a:cs typeface="Arial" pitchFamily="34" charset="0"/>
                        </a:rPr>
                        <a:t>TJ Slovan VELVARY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a:solidFill>
                            <a:srgbClr val="151515"/>
                          </a:solidFill>
                          <a:latin typeface="Arial" pitchFamily="34" charset="0"/>
                          <a:cs typeface="Arial" pitchFamily="34" charset="0"/>
                        </a:rPr>
                        <a:t>Mostecký fotbalový klub o.p.s.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r>
              <a:tr h="257882">
                <a:tc>
                  <a:txBody>
                    <a:bodyPr/>
                    <a:lstStyle/>
                    <a:p>
                      <a:pPr algn="ctr" fontAlgn="ctr"/>
                      <a:r>
                        <a:rPr lang="cs-CZ" sz="900" b="1" i="0" u="none" strike="noStrike">
                          <a:solidFill>
                            <a:srgbClr val="151515"/>
                          </a:solidFill>
                          <a:latin typeface="Arial" pitchFamily="34" charset="0"/>
                          <a:cs typeface="Arial" pitchFamily="34" charset="0"/>
                        </a:rPr>
                        <a:t>8.10.2016 16:00</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dirty="0">
                          <a:solidFill>
                            <a:srgbClr val="151515"/>
                          </a:solidFill>
                          <a:latin typeface="Arial" pitchFamily="34" charset="0"/>
                          <a:cs typeface="Arial" pitchFamily="34" charset="0"/>
                        </a:rPr>
                        <a:t>SK Český Brod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dirty="0">
                          <a:solidFill>
                            <a:srgbClr val="151515"/>
                          </a:solidFill>
                          <a:latin typeface="Arial" pitchFamily="34" charset="0"/>
                          <a:cs typeface="Arial" pitchFamily="34" charset="0"/>
                        </a:rPr>
                        <a:t>TJ Sokol </a:t>
                      </a:r>
                      <a:r>
                        <a:rPr lang="cs-CZ" sz="1000" b="1" i="0" u="none" strike="noStrike" dirty="0" err="1">
                          <a:solidFill>
                            <a:srgbClr val="151515"/>
                          </a:solidFill>
                          <a:latin typeface="Arial" pitchFamily="34" charset="0"/>
                          <a:cs typeface="Arial" pitchFamily="34" charset="0"/>
                        </a:rPr>
                        <a:t>Libiš</a:t>
                      </a:r>
                      <a:r>
                        <a:rPr lang="cs-CZ" sz="1000" b="1" i="0" u="none" strike="noStrike" dirty="0">
                          <a:solidFill>
                            <a:srgbClr val="151515"/>
                          </a:solidFill>
                          <a:latin typeface="Arial" pitchFamily="34" charset="0"/>
                          <a:cs typeface="Arial" pitchFamily="34" charset="0"/>
                        </a:rPr>
                        <a:t>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r>
              <a:tr h="257882">
                <a:tc>
                  <a:txBody>
                    <a:bodyPr/>
                    <a:lstStyle/>
                    <a:p>
                      <a:pPr algn="ctr" fontAlgn="ctr"/>
                      <a:r>
                        <a:rPr lang="cs-CZ" sz="900" b="1" i="0" u="none" strike="noStrike">
                          <a:solidFill>
                            <a:srgbClr val="151515"/>
                          </a:solidFill>
                          <a:latin typeface="Arial" pitchFamily="34" charset="0"/>
                          <a:cs typeface="Arial" pitchFamily="34" charset="0"/>
                        </a:rPr>
                        <a:t>9.10.2016 10:15</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a:solidFill>
                            <a:srgbClr val="151515"/>
                          </a:solidFill>
                          <a:latin typeface="Arial" pitchFamily="34" charset="0"/>
                          <a:cs typeface="Arial" pitchFamily="34" charset="0"/>
                        </a:rPr>
                        <a:t>FK Meteor Praha VIII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dirty="0">
                          <a:solidFill>
                            <a:srgbClr val="151515"/>
                          </a:solidFill>
                          <a:latin typeface="Arial" pitchFamily="34" charset="0"/>
                          <a:cs typeface="Arial" pitchFamily="34" charset="0"/>
                        </a:rPr>
                        <a:t>TJ TATRAN Rakovník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r>
              <a:tr h="257882">
                <a:tc>
                  <a:txBody>
                    <a:bodyPr/>
                    <a:lstStyle/>
                    <a:p>
                      <a:pPr algn="ctr" fontAlgn="ctr"/>
                      <a:r>
                        <a:rPr lang="cs-CZ" sz="900" b="1" i="0" u="none" strike="noStrike">
                          <a:solidFill>
                            <a:srgbClr val="151515"/>
                          </a:solidFill>
                          <a:latin typeface="Arial" pitchFamily="34" charset="0"/>
                          <a:cs typeface="Arial" pitchFamily="34" charset="0"/>
                        </a:rPr>
                        <a:t>9.10.2016 16:00</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dirty="0">
                          <a:solidFill>
                            <a:srgbClr val="151515"/>
                          </a:solidFill>
                          <a:latin typeface="Arial" pitchFamily="34" charset="0"/>
                          <a:cs typeface="Arial" pitchFamily="34" charset="0"/>
                        </a:rPr>
                        <a:t>SK Sokol </a:t>
                      </a:r>
                      <a:r>
                        <a:rPr lang="cs-CZ" sz="1000" b="1" i="0" u="none" strike="noStrike" dirty="0" err="1">
                          <a:solidFill>
                            <a:srgbClr val="151515"/>
                          </a:solidFill>
                          <a:latin typeface="Arial" pitchFamily="34" charset="0"/>
                          <a:cs typeface="Arial" pitchFamily="34" charset="0"/>
                        </a:rPr>
                        <a:t>Brozany</a:t>
                      </a:r>
                      <a:r>
                        <a:rPr lang="cs-CZ" sz="1000" b="1" i="0" u="none" strike="noStrike" dirty="0">
                          <a:solidFill>
                            <a:srgbClr val="151515"/>
                          </a:solidFill>
                          <a:latin typeface="Arial" pitchFamily="34" charset="0"/>
                          <a:cs typeface="Arial" pitchFamily="34" charset="0"/>
                        </a:rPr>
                        <a:t>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dirty="0">
                          <a:solidFill>
                            <a:srgbClr val="151515"/>
                          </a:solidFill>
                          <a:latin typeface="Arial" pitchFamily="34" charset="0"/>
                          <a:cs typeface="Arial" pitchFamily="34" charset="0"/>
                        </a:rPr>
                        <a:t>SK Kladno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r>
              <a:tr h="257882">
                <a:tc>
                  <a:txBody>
                    <a:bodyPr/>
                    <a:lstStyle/>
                    <a:p>
                      <a:pPr algn="ctr" fontAlgn="ctr"/>
                      <a:r>
                        <a:rPr lang="cs-CZ" sz="900" b="1" i="0" u="none" strike="noStrike">
                          <a:solidFill>
                            <a:srgbClr val="151515"/>
                          </a:solidFill>
                          <a:latin typeface="Arial" pitchFamily="34" charset="0"/>
                          <a:cs typeface="Arial" pitchFamily="34" charset="0"/>
                        </a:rPr>
                        <a:t>9.10.2016 16:00</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a:solidFill>
                            <a:srgbClr val="151515"/>
                          </a:solidFill>
                          <a:latin typeface="Arial" pitchFamily="34" charset="0"/>
                          <a:cs typeface="Arial" pitchFamily="34" charset="0"/>
                        </a:rPr>
                        <a:t>SK Úvaly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c>
                  <a:txBody>
                    <a:bodyPr/>
                    <a:lstStyle/>
                    <a:p>
                      <a:pPr algn="ctr" fontAlgn="ctr"/>
                      <a:r>
                        <a:rPr lang="cs-CZ" sz="1000" b="1" i="0" u="none" strike="noStrike" dirty="0">
                          <a:solidFill>
                            <a:srgbClr val="151515"/>
                          </a:solidFill>
                          <a:latin typeface="Arial" pitchFamily="34" charset="0"/>
                          <a:cs typeface="Arial" pitchFamily="34" charset="0"/>
                        </a:rPr>
                        <a:t>FC Nový Bor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FFCC00"/>
                    </a:solidFill>
                  </a:tcPr>
                </a:tc>
              </a:tr>
              <a:tr h="257882">
                <a:tc>
                  <a:txBody>
                    <a:bodyPr/>
                    <a:lstStyle/>
                    <a:p>
                      <a:pPr algn="ctr" fontAlgn="ctr"/>
                      <a:r>
                        <a:rPr lang="cs-CZ" sz="900" b="1" i="0" u="none" strike="noStrike">
                          <a:solidFill>
                            <a:srgbClr val="151515"/>
                          </a:solidFill>
                          <a:latin typeface="Arial" pitchFamily="34" charset="0"/>
                          <a:cs typeface="Arial" pitchFamily="34" charset="0"/>
                        </a:rPr>
                        <a:t>9.10.2016 16:00</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a:solidFill>
                            <a:srgbClr val="151515"/>
                          </a:solidFill>
                          <a:latin typeface="Arial" pitchFamily="34" charset="0"/>
                          <a:cs typeface="Arial" pitchFamily="34" charset="0"/>
                        </a:rPr>
                        <a:t>SK POLABAN Nymburk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c>
                  <a:txBody>
                    <a:bodyPr/>
                    <a:lstStyle/>
                    <a:p>
                      <a:pPr algn="ctr" fontAlgn="ctr"/>
                      <a:r>
                        <a:rPr lang="cs-CZ" sz="1000" b="1" i="0" u="none" strike="noStrike" dirty="0">
                          <a:solidFill>
                            <a:srgbClr val="151515"/>
                          </a:solidFill>
                          <a:latin typeface="Arial" pitchFamily="34" charset="0"/>
                          <a:cs typeface="Arial" pitchFamily="34" charset="0"/>
                        </a:rPr>
                        <a:t>Sokol </a:t>
                      </a:r>
                      <a:r>
                        <a:rPr lang="cs-CZ" sz="1000" b="1" i="0" u="none" strike="noStrike" dirty="0" err="1">
                          <a:solidFill>
                            <a:srgbClr val="151515"/>
                          </a:solidFill>
                          <a:latin typeface="Arial" pitchFamily="34" charset="0"/>
                          <a:cs typeface="Arial" pitchFamily="34" charset="0"/>
                        </a:rPr>
                        <a:t>Hostouň</a:t>
                      </a:r>
                      <a:r>
                        <a:rPr lang="cs-CZ" sz="1000" b="1" i="0" u="none" strike="noStrike" dirty="0">
                          <a:solidFill>
                            <a:srgbClr val="151515"/>
                          </a:solidFill>
                          <a:latin typeface="Arial" pitchFamily="34" charset="0"/>
                          <a:cs typeface="Arial" pitchFamily="34" charset="0"/>
                        </a:rPr>
                        <a:t> </a:t>
                      </a:r>
                    </a:p>
                  </a:txBody>
                  <a:tcPr marL="0" marR="0" marT="0" marB="0" anchor="ctr">
                    <a:lnL>
                      <a:noFill/>
                    </a:lnL>
                    <a:lnR>
                      <a:noFill/>
                    </a:lnR>
                    <a:lnT w="25400" cap="flat" cmpd="dbl" algn="ctr">
                      <a:solidFill>
                        <a:srgbClr val="FF0000"/>
                      </a:solidFill>
                      <a:prstDash val="solid"/>
                      <a:round/>
                      <a:headEnd type="none" w="med" len="med"/>
                      <a:tailEnd type="none" w="med" len="med"/>
                    </a:lnT>
                    <a:lnB w="25400" cap="flat" cmpd="dbl" algn="ctr">
                      <a:solidFill>
                        <a:srgbClr val="FF0000"/>
                      </a:solidFill>
                      <a:prstDash val="solid"/>
                      <a:round/>
                      <a:headEnd type="none" w="med" len="med"/>
                      <a:tailEnd type="none" w="med" len="med"/>
                    </a:lnB>
                    <a:solidFill>
                      <a:srgbClr val="66FF33"/>
                    </a:solidFill>
                  </a:tcPr>
                </a:tc>
              </a:tr>
            </a:tbl>
          </a:graphicData>
        </a:graphic>
      </p:graphicFrame>
      <p:sp>
        <p:nvSpPr>
          <p:cNvPr id="12" name="TextovéPole 11"/>
          <p:cNvSpPr txBox="1"/>
          <p:nvPr/>
        </p:nvSpPr>
        <p:spPr>
          <a:xfrm>
            <a:off x="648048" y="5239852"/>
            <a:ext cx="3960440" cy="1548000"/>
          </a:xfrm>
          <a:prstGeom prst="rect">
            <a:avLst/>
          </a:prstGeom>
          <a:blipFill>
            <a:blip r:embed="rId3" cstate="print"/>
            <a:stretch>
              <a:fillRect/>
            </a:stretch>
          </a:blipFill>
          <a:ln w="123825">
            <a:solidFill>
              <a:srgbClr val="CC0000"/>
            </a:solidFill>
            <a:prstDash val="dash"/>
          </a:ln>
        </p:spPr>
        <p:txBody>
          <a:bodyPr wrap="square" rtlCol="0">
            <a:spAutoFit/>
            <a:scene3d>
              <a:camera prst="perspectiveRelaxed">
                <a:rot lat="21594000" lon="0" rev="600000"/>
              </a:camera>
              <a:lightRig rig="threePt" dir="t"/>
            </a:scene3d>
            <a:sp3d contourW="12700" prstMaterial="softEdge">
              <a:bevelT w="101600" h="234950"/>
              <a:bevelB w="107950" h="69850" prst="coolSlant"/>
              <a:contourClr>
                <a:srgbClr val="FF9999"/>
              </a:contourClr>
            </a:sp3d>
          </a:bodyPr>
          <a:lstStyle/>
          <a:p>
            <a:pPr algn="ctr"/>
            <a:r>
              <a:rPr lang="cs-CZ" sz="5400" b="1" dirty="0" smtClean="0">
                <a:ln w="63500">
                  <a:solidFill>
                    <a:srgbClr val="336600"/>
                  </a:solidFill>
                </a:ln>
                <a:solidFill>
                  <a:srgbClr val="660066"/>
                </a:solidFill>
                <a:latin typeface="Arial Rounded MT Bold" pitchFamily="34" charset="0"/>
              </a:rPr>
              <a:t>Divize </a:t>
            </a:r>
          </a:p>
          <a:p>
            <a:pPr algn="ctr"/>
            <a:r>
              <a:rPr lang="cs-CZ" sz="5400" b="1" dirty="0" smtClean="0">
                <a:ln w="63500">
                  <a:solidFill>
                    <a:srgbClr val="336600"/>
                  </a:solidFill>
                </a:ln>
                <a:solidFill>
                  <a:srgbClr val="660066"/>
                </a:solidFill>
                <a:latin typeface="Arial Rounded MT Bold" pitchFamily="34" charset="0"/>
              </a:rPr>
              <a:t>2016/2017</a:t>
            </a:r>
            <a:endParaRPr lang="cs-CZ" sz="5400" b="1" dirty="0">
              <a:ln w="63500">
                <a:solidFill>
                  <a:srgbClr val="336600"/>
                </a:solidFill>
              </a:ln>
              <a:solidFill>
                <a:srgbClr val="660066"/>
              </a:solidFill>
              <a:latin typeface="Arial Rounded MT Bold" pitchFamily="34" charset="0"/>
            </a:endParaRPr>
          </a:p>
        </p:txBody>
      </p:sp>
      <p:sp>
        <p:nvSpPr>
          <p:cNvPr id="8" name="TextovéPole 7"/>
          <p:cNvSpPr txBox="1"/>
          <p:nvPr/>
        </p:nvSpPr>
        <p:spPr>
          <a:xfrm>
            <a:off x="5688608" y="1387252"/>
            <a:ext cx="4464496" cy="1877437"/>
          </a:xfrm>
          <a:prstGeom prst="rect">
            <a:avLst/>
          </a:prstGeom>
          <a:noFill/>
          <a:ln w="44450" cmpd="sng">
            <a:gradFill>
              <a:gsLst>
                <a:gs pos="0">
                  <a:srgbClr val="D6B19C"/>
                </a:gs>
                <a:gs pos="30000">
                  <a:srgbClr val="D49E6C"/>
                </a:gs>
                <a:gs pos="70000">
                  <a:srgbClr val="A65528"/>
                </a:gs>
                <a:gs pos="100000">
                  <a:srgbClr val="663012"/>
                </a:gs>
              </a:gsLst>
              <a:lin ang="5400000" scaled="0"/>
            </a:gradFill>
          </a:ln>
        </p:spPr>
        <p:txBody>
          <a:bodyPr wrap="square" rtlCol="0">
            <a:spAutoFit/>
          </a:bodyPr>
          <a:lstStyle/>
          <a:p>
            <a:pPr algn="ctr"/>
            <a:r>
              <a:rPr lang="cs-CZ" sz="1800" u="sng" dirty="0" smtClean="0">
                <a:solidFill>
                  <a:srgbClr val="FF3300"/>
                </a:solidFill>
                <a:latin typeface="Bookman Old Style" pitchFamily="18" charset="0"/>
              </a:rPr>
              <a:t>TJ Hvězda </a:t>
            </a:r>
            <a:r>
              <a:rPr lang="cs-CZ" sz="1800" u="sng" dirty="0" err="1" smtClean="0">
                <a:solidFill>
                  <a:srgbClr val="FF3300"/>
                </a:solidFill>
                <a:latin typeface="Bookman Old Style" pitchFamily="18" charset="0"/>
              </a:rPr>
              <a:t>Trnovany</a:t>
            </a:r>
            <a:r>
              <a:rPr lang="cs-CZ" sz="1800" u="sng" dirty="0" smtClean="0">
                <a:solidFill>
                  <a:srgbClr val="FF3300"/>
                </a:solidFill>
                <a:latin typeface="Bookman Old Style" pitchFamily="18" charset="0"/>
              </a:rPr>
              <a:t> - SK </a:t>
            </a:r>
            <a:r>
              <a:rPr lang="cs-CZ" sz="1800" u="sng" dirty="0" err="1" smtClean="0">
                <a:solidFill>
                  <a:srgbClr val="FF3300"/>
                </a:solidFill>
                <a:latin typeface="Bookman Old Style" pitchFamily="18" charset="0"/>
              </a:rPr>
              <a:t>Štětí</a:t>
            </a:r>
            <a:endParaRPr lang="cs-CZ" sz="1800" u="sng" dirty="0" smtClean="0">
              <a:solidFill>
                <a:srgbClr val="FF3300"/>
              </a:solidFill>
              <a:latin typeface="Bookman Old Style" pitchFamily="18" charset="0"/>
            </a:endParaRPr>
          </a:p>
          <a:p>
            <a:pPr algn="ctr"/>
            <a:r>
              <a:rPr lang="cs-CZ" sz="1800" u="sng" dirty="0" smtClean="0">
                <a:solidFill>
                  <a:srgbClr val="FF3300"/>
                </a:solidFill>
                <a:latin typeface="Bookman Old Style" pitchFamily="18" charset="0"/>
              </a:rPr>
              <a:t>2:1(1:0)  </a:t>
            </a:r>
            <a:r>
              <a:rPr lang="cs-CZ" sz="1600" u="sng" dirty="0" smtClean="0">
                <a:solidFill>
                  <a:srgbClr val="FF3300"/>
                </a:solidFill>
                <a:latin typeface="Bookman Old Style" pitchFamily="18" charset="0"/>
              </a:rPr>
              <a:t>21.9.2016  </a:t>
            </a:r>
            <a:r>
              <a:rPr lang="cs-CZ" sz="1400" u="sng" dirty="0" smtClean="0">
                <a:solidFill>
                  <a:srgbClr val="FF3300"/>
                </a:solidFill>
                <a:latin typeface="Bookman Old Style" pitchFamily="18" charset="0"/>
              </a:rPr>
              <a:t>14.kolo předehrávka</a:t>
            </a:r>
            <a:endParaRPr lang="cs-CZ" sz="1600" u="sng" dirty="0" smtClean="0">
              <a:solidFill>
                <a:srgbClr val="FF3300"/>
              </a:solidFill>
              <a:latin typeface="Bookman Old Style" pitchFamily="18" charset="0"/>
            </a:endParaRPr>
          </a:p>
          <a:p>
            <a:pPr algn="just"/>
            <a:r>
              <a:rPr lang="cs-CZ" sz="1000" b="0" dirty="0" smtClean="0">
                <a:latin typeface="Arial" pitchFamily="34" charset="0"/>
                <a:cs typeface="Arial" pitchFamily="34" charset="0"/>
              </a:rPr>
              <a:t>Vítězství z nedávného domácího zápasu mladší žáci nedokázali zopakovat. Ve 2. poločase sice </a:t>
            </a:r>
            <a:r>
              <a:rPr lang="cs-CZ" sz="1000" b="0" dirty="0" err="1" smtClean="0">
                <a:latin typeface="Arial" pitchFamily="34" charset="0"/>
                <a:cs typeface="Arial" pitchFamily="34" charset="0"/>
              </a:rPr>
              <a:t>Ivanič</a:t>
            </a:r>
            <a:r>
              <a:rPr lang="cs-CZ" sz="1000" b="0" dirty="0" smtClean="0">
                <a:latin typeface="Arial" pitchFamily="34" charset="0"/>
                <a:cs typeface="Arial" pitchFamily="34" charset="0"/>
              </a:rPr>
              <a:t> srovnal na 1:1, ale brankou Alexeje </a:t>
            </a:r>
            <a:r>
              <a:rPr lang="cs-CZ" sz="1000" b="0" dirty="0" err="1" smtClean="0">
                <a:latin typeface="Arial" pitchFamily="34" charset="0"/>
                <a:cs typeface="Arial" pitchFamily="34" charset="0"/>
              </a:rPr>
              <a:t>Ivanovského</a:t>
            </a:r>
            <a:r>
              <a:rPr lang="cs-CZ" sz="1000" b="0" dirty="0" smtClean="0">
                <a:latin typeface="Arial" pitchFamily="34" charset="0"/>
                <a:cs typeface="Arial" pitchFamily="34" charset="0"/>
              </a:rPr>
              <a:t> v 50. minutě si domácí zajistili vítězství 2:1.</a:t>
            </a:r>
          </a:p>
          <a:p>
            <a:pPr algn="just"/>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Ivanič</a:t>
            </a:r>
            <a:r>
              <a:rPr lang="cs-CZ" sz="1000" b="0" dirty="0" smtClean="0">
                <a:latin typeface="Arial" pitchFamily="34" charset="0"/>
                <a:cs typeface="Arial" pitchFamily="34" charset="0"/>
              </a:rPr>
              <a:t> 1</a:t>
            </a:r>
          </a:p>
          <a:p>
            <a:pPr algn="just"/>
            <a:r>
              <a:rPr lang="cs-CZ" sz="1000" b="0" u="sng" dirty="0" smtClean="0">
                <a:latin typeface="Arial" pitchFamily="34" charset="0"/>
                <a:cs typeface="Arial" pitchFamily="34" charset="0"/>
              </a:rPr>
              <a:t>Sestava: </a:t>
            </a:r>
            <a:r>
              <a:rPr lang="cs-CZ" sz="1000" b="0" dirty="0" smtClean="0">
                <a:latin typeface="Arial" pitchFamily="34" charset="0"/>
                <a:cs typeface="Arial" pitchFamily="34" charset="0"/>
              </a:rPr>
              <a:t>Černý-Bílá, Mizer, </a:t>
            </a:r>
            <a:r>
              <a:rPr lang="cs-CZ" sz="1000" b="0" dirty="0" err="1" smtClean="0">
                <a:latin typeface="Arial" pitchFamily="34" charset="0"/>
                <a:cs typeface="Arial" pitchFamily="34" charset="0"/>
              </a:rPr>
              <a:t>Kačo</a:t>
            </a:r>
            <a:r>
              <a:rPr lang="cs-CZ" sz="1000" b="0" dirty="0" smtClean="0">
                <a:latin typeface="Arial" pitchFamily="34" charset="0"/>
                <a:cs typeface="Arial" pitchFamily="34" charset="0"/>
              </a:rPr>
              <a:t>, Kroupa, </a:t>
            </a:r>
            <a:r>
              <a:rPr lang="cs-CZ" sz="1000" b="0" dirty="0" err="1" smtClean="0">
                <a:latin typeface="Arial" pitchFamily="34" charset="0"/>
                <a:cs typeface="Arial" pitchFamily="34" charset="0"/>
              </a:rPr>
              <a:t>Sičák</a:t>
            </a:r>
            <a:r>
              <a:rPr lang="cs-CZ" sz="1000" b="0" dirty="0" smtClean="0">
                <a:latin typeface="Arial" pitchFamily="34" charset="0"/>
                <a:cs typeface="Arial" pitchFamily="34" charset="0"/>
              </a:rPr>
              <a:t>, Jakub Novák, Vích, </a:t>
            </a:r>
            <a:r>
              <a:rPr lang="cs-CZ" sz="1000" b="0" dirty="0" err="1" smtClean="0">
                <a:latin typeface="Arial" pitchFamily="34" charset="0"/>
                <a:cs typeface="Arial" pitchFamily="34" charset="0"/>
              </a:rPr>
              <a:t>Ivanič</a:t>
            </a:r>
            <a:r>
              <a:rPr lang="cs-CZ" sz="1000" b="0" dirty="0" smtClean="0">
                <a:latin typeface="Arial" pitchFamily="34" charset="0"/>
                <a:cs typeface="Arial" pitchFamily="34" charset="0"/>
              </a:rPr>
              <a:t>, </a:t>
            </a:r>
          </a:p>
          <a:p>
            <a:pPr algn="just"/>
            <a:r>
              <a:rPr lang="cs-CZ" sz="1000" b="0" dirty="0" smtClean="0">
                <a:latin typeface="Arial" pitchFamily="34" charset="0"/>
                <a:cs typeface="Arial" pitchFamily="34" charset="0"/>
              </a:rPr>
              <a:t>                Prokopec, Bohatec, </a:t>
            </a:r>
            <a:r>
              <a:rPr lang="cs-CZ" sz="1000" b="0" dirty="0" err="1" smtClean="0">
                <a:latin typeface="Arial" pitchFamily="34" charset="0"/>
                <a:cs typeface="Arial" pitchFamily="34" charset="0"/>
              </a:rPr>
              <a:t>Kettner</a:t>
            </a:r>
            <a:r>
              <a:rPr lang="cs-CZ" sz="1000" b="0" dirty="0" smtClean="0">
                <a:latin typeface="Arial" pitchFamily="34" charset="0"/>
                <a:cs typeface="Arial" pitchFamily="34" charset="0"/>
              </a:rPr>
              <a:t>, Kubánek, Franc, </a:t>
            </a:r>
            <a:r>
              <a:rPr lang="cs-CZ" sz="1000" b="0" dirty="0" err="1" smtClean="0">
                <a:latin typeface="Arial" pitchFamily="34" charset="0"/>
                <a:cs typeface="Arial" pitchFamily="34" charset="0"/>
              </a:rPr>
              <a:t>Cízler</a:t>
            </a:r>
            <a:endParaRPr lang="cs-CZ" sz="1000" b="0" dirty="0" smtClean="0">
              <a:latin typeface="Arial" pitchFamily="34" charset="0"/>
              <a:cs typeface="Arial" pitchFamily="34" charset="0"/>
            </a:endParaRPr>
          </a:p>
          <a:p>
            <a:pPr algn="just"/>
            <a:r>
              <a:rPr lang="cs-CZ" sz="1000" b="0" u="sng" dirty="0" smtClean="0">
                <a:latin typeface="Arial" pitchFamily="34" charset="0"/>
                <a:cs typeface="Arial" pitchFamily="34" charset="0"/>
              </a:rPr>
              <a:t>Trenér:  </a:t>
            </a:r>
            <a:r>
              <a:rPr lang="cs-CZ" sz="1000" b="0" dirty="0" err="1" smtClean="0">
                <a:latin typeface="Arial" pitchFamily="34" charset="0"/>
                <a:cs typeface="Arial" pitchFamily="34" charset="0"/>
              </a:rPr>
              <a:t>F.Kučera</a:t>
            </a:r>
            <a:r>
              <a:rPr lang="cs-CZ" sz="1000" b="0" dirty="0" smtClean="0">
                <a:latin typeface="Arial" pitchFamily="34" charset="0"/>
                <a:cs typeface="Arial" pitchFamily="34" charset="0"/>
              </a:rPr>
              <a:t>   </a:t>
            </a:r>
            <a:r>
              <a:rPr lang="cs-CZ" sz="1000" b="0" u="sng" dirty="0" smtClean="0">
                <a:latin typeface="Arial" pitchFamily="34" charset="0"/>
                <a:cs typeface="Arial" pitchFamily="34" charset="0"/>
              </a:rPr>
              <a:t>Vedoucí: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P.Záloha</a:t>
            </a:r>
            <a:endParaRPr lang="cs-CZ" sz="1000" b="0" dirty="0" smtClean="0">
              <a:latin typeface="Arial" pitchFamily="34" charset="0"/>
              <a:cs typeface="Arial" pitchFamily="34" charset="0"/>
            </a:endParaRPr>
          </a:p>
          <a:p>
            <a:pPr algn="just"/>
            <a:r>
              <a:rPr lang="cs-CZ" sz="1000" b="0" u="sng" dirty="0" smtClean="0">
                <a:latin typeface="Arial" pitchFamily="34" charset="0"/>
                <a:cs typeface="Arial" pitchFamily="34" charset="0"/>
              </a:rPr>
              <a:t>Rozhodčí: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J.Topinka</a:t>
            </a:r>
            <a:r>
              <a:rPr lang="cs-CZ" sz="1000" b="0" dirty="0" smtClean="0">
                <a:latin typeface="Arial" pitchFamily="34" charset="0"/>
                <a:cs typeface="Arial" pitchFamily="34" charset="0"/>
              </a:rPr>
              <a:t>   30 diváků</a:t>
            </a:r>
          </a:p>
        </p:txBody>
      </p:sp>
      <p:sp>
        <p:nvSpPr>
          <p:cNvPr id="9" name="TextovéPole 8"/>
          <p:cNvSpPr txBox="1"/>
          <p:nvPr/>
        </p:nvSpPr>
        <p:spPr>
          <a:xfrm>
            <a:off x="5760616" y="4377323"/>
            <a:ext cx="4392488" cy="2554545"/>
          </a:xfrm>
          <a:prstGeom prst="rect">
            <a:avLst/>
          </a:prstGeom>
          <a:noFill/>
          <a:ln w="44450" cmpd="sng">
            <a:solidFill>
              <a:schemeClr val="accent5">
                <a:lumMod val="75000"/>
              </a:schemeClr>
            </a:solidFill>
          </a:ln>
        </p:spPr>
        <p:txBody>
          <a:bodyPr wrap="square" rtlCol="0">
            <a:spAutoFit/>
          </a:bodyPr>
          <a:lstStyle/>
          <a:p>
            <a:pPr algn="ctr"/>
            <a:r>
              <a:rPr lang="cs-CZ" sz="2000" u="sng" dirty="0" smtClean="0">
                <a:solidFill>
                  <a:srgbClr val="0033CC"/>
                </a:solidFill>
                <a:latin typeface="Bookman Old Style" pitchFamily="18" charset="0"/>
              </a:rPr>
              <a:t>SK Sokol </a:t>
            </a:r>
            <a:r>
              <a:rPr lang="cs-CZ" sz="2000" u="sng" dirty="0" err="1" smtClean="0">
                <a:solidFill>
                  <a:srgbClr val="0033CC"/>
                </a:solidFill>
                <a:latin typeface="Bookman Old Style" pitchFamily="18" charset="0"/>
              </a:rPr>
              <a:t>Brozany</a:t>
            </a:r>
            <a:r>
              <a:rPr lang="cs-CZ" sz="2000" u="sng" dirty="0" smtClean="0">
                <a:solidFill>
                  <a:srgbClr val="0033CC"/>
                </a:solidFill>
                <a:latin typeface="Bookman Old Style" pitchFamily="18" charset="0"/>
              </a:rPr>
              <a:t> - SK </a:t>
            </a:r>
            <a:r>
              <a:rPr lang="cs-CZ" sz="2000" u="sng" dirty="0" err="1" smtClean="0">
                <a:solidFill>
                  <a:srgbClr val="0033CC"/>
                </a:solidFill>
                <a:latin typeface="Bookman Old Style" pitchFamily="18" charset="0"/>
              </a:rPr>
              <a:t>Štětí</a:t>
            </a:r>
            <a:endParaRPr lang="cs-CZ" sz="2000" u="sng" dirty="0" smtClean="0">
              <a:solidFill>
                <a:srgbClr val="0033CC"/>
              </a:solidFill>
              <a:latin typeface="Bookman Old Style" pitchFamily="18" charset="0"/>
            </a:endParaRPr>
          </a:p>
          <a:p>
            <a:pPr algn="ctr"/>
            <a:r>
              <a:rPr lang="cs-CZ" sz="2000" u="sng" dirty="0" smtClean="0">
                <a:solidFill>
                  <a:srgbClr val="0033CC"/>
                </a:solidFill>
                <a:latin typeface="Bookman Old Style" pitchFamily="18" charset="0"/>
              </a:rPr>
              <a:t>9:3(1:0)  </a:t>
            </a:r>
            <a:r>
              <a:rPr lang="cs-CZ" sz="1600" u="sng" dirty="0" smtClean="0">
                <a:solidFill>
                  <a:srgbClr val="0033CC"/>
                </a:solidFill>
                <a:latin typeface="Bookman Old Style" pitchFamily="18" charset="0"/>
              </a:rPr>
              <a:t>18.9.2016  4.kolo</a:t>
            </a:r>
          </a:p>
          <a:p>
            <a:pPr algn="just"/>
            <a:r>
              <a:rPr lang="cs-CZ" sz="1000" b="0" dirty="0" smtClean="0">
                <a:latin typeface="Arial" pitchFamily="34" charset="0"/>
                <a:cs typeface="Arial" pitchFamily="34" charset="0"/>
              </a:rPr>
              <a:t>Ujali jsme se sice vedení ve 2. minutě z kopačky Mizera, ale to bylo na hodně dlouhou dobu z naší strany všechno. V poločase jsme už prohrávali 6:1 a zápas byl rozhodnut. Malou náplastí byly branky Prokopce a Mizera na začátku druhého poločasu a průběžný výsledek 3:6 z našeho pohledu už nevypadal tak špatně. Pak se domácí zase chytli a během 6 minut nasázeli další 3 branky do naší sítě na 9:3, což byl také výsledek konečný.</a:t>
            </a:r>
          </a:p>
          <a:p>
            <a:pPr algn="just"/>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Mizer 2, Prokopec 1</a:t>
            </a:r>
          </a:p>
          <a:p>
            <a:pPr algn="just"/>
            <a:r>
              <a:rPr lang="cs-CZ" sz="1000" b="0" u="sng" dirty="0" smtClean="0">
                <a:latin typeface="Arial" pitchFamily="34" charset="0"/>
                <a:cs typeface="Arial" pitchFamily="34" charset="0"/>
              </a:rPr>
              <a:t>Sestava: </a:t>
            </a:r>
            <a:r>
              <a:rPr lang="cs-CZ" sz="1000" b="0" dirty="0" smtClean="0">
                <a:latin typeface="Arial" pitchFamily="34" charset="0"/>
                <a:cs typeface="Arial" pitchFamily="34" charset="0"/>
              </a:rPr>
              <a:t>Černý-Bílá, Mizer, </a:t>
            </a:r>
            <a:r>
              <a:rPr lang="cs-CZ" sz="1000" b="0" dirty="0" err="1" smtClean="0">
                <a:latin typeface="Arial" pitchFamily="34" charset="0"/>
                <a:cs typeface="Arial" pitchFamily="34" charset="0"/>
              </a:rPr>
              <a:t>Kačo</a:t>
            </a:r>
            <a:r>
              <a:rPr lang="cs-CZ" sz="1000" b="0" dirty="0" smtClean="0">
                <a:latin typeface="Arial" pitchFamily="34" charset="0"/>
                <a:cs typeface="Arial" pitchFamily="34" charset="0"/>
              </a:rPr>
              <a:t>, Kroupa, Kabelka, Jakub Novák, Vích, </a:t>
            </a:r>
          </a:p>
          <a:p>
            <a:pPr algn="just"/>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Ivanič</a:t>
            </a:r>
            <a:r>
              <a:rPr lang="cs-CZ" sz="1000" b="0" dirty="0" smtClean="0">
                <a:latin typeface="Arial" pitchFamily="34" charset="0"/>
                <a:cs typeface="Arial" pitchFamily="34" charset="0"/>
              </a:rPr>
              <a:t>, Prokopec, Bohatec, </a:t>
            </a:r>
            <a:r>
              <a:rPr lang="cs-CZ" sz="1000" b="0" dirty="0" err="1" smtClean="0">
                <a:latin typeface="Arial" pitchFamily="34" charset="0"/>
                <a:cs typeface="Arial" pitchFamily="34" charset="0"/>
              </a:rPr>
              <a:t>Kettner</a:t>
            </a:r>
            <a:r>
              <a:rPr lang="cs-CZ" sz="1000" b="0" dirty="0" smtClean="0">
                <a:latin typeface="Arial" pitchFamily="34" charset="0"/>
                <a:cs typeface="Arial" pitchFamily="34" charset="0"/>
              </a:rPr>
              <a:t>, Kubánek, Franc, </a:t>
            </a:r>
            <a:r>
              <a:rPr lang="cs-CZ" sz="1000" b="0" dirty="0" err="1" smtClean="0">
                <a:latin typeface="Arial" pitchFamily="34" charset="0"/>
                <a:cs typeface="Arial" pitchFamily="34" charset="0"/>
              </a:rPr>
              <a:t>Kožarská</a:t>
            </a:r>
            <a:r>
              <a:rPr lang="cs-CZ" sz="1000" b="0" dirty="0" smtClean="0">
                <a:latin typeface="Arial" pitchFamily="34" charset="0"/>
                <a:cs typeface="Arial" pitchFamily="34" charset="0"/>
              </a:rPr>
              <a:t>, </a:t>
            </a:r>
          </a:p>
          <a:p>
            <a:pPr algn="just"/>
            <a:r>
              <a:rPr lang="cs-CZ" sz="1000" b="0" dirty="0" smtClean="0">
                <a:latin typeface="Arial" pitchFamily="34" charset="0"/>
                <a:cs typeface="Arial" pitchFamily="34" charset="0"/>
              </a:rPr>
              <a:t>                Procházka</a:t>
            </a:r>
          </a:p>
          <a:p>
            <a:pPr algn="just"/>
            <a:r>
              <a:rPr lang="cs-CZ" sz="1000" b="0" u="sng" dirty="0" smtClean="0">
                <a:latin typeface="Arial" pitchFamily="34" charset="0"/>
                <a:cs typeface="Arial" pitchFamily="34" charset="0"/>
              </a:rPr>
              <a:t>Trenér</a:t>
            </a:r>
            <a:r>
              <a:rPr lang="cs-CZ" sz="1000" b="0" dirty="0" smtClean="0">
                <a:latin typeface="Arial" pitchFamily="34" charset="0"/>
                <a:cs typeface="Arial" pitchFamily="34" charset="0"/>
              </a:rPr>
              <a:t>:  F. Kučera</a:t>
            </a:r>
          </a:p>
          <a:p>
            <a:pPr algn="just"/>
            <a:r>
              <a:rPr lang="cs-CZ" sz="1000" b="0" u="sng" dirty="0" smtClean="0">
                <a:latin typeface="Arial" pitchFamily="34" charset="0"/>
                <a:cs typeface="Arial" pitchFamily="34" charset="0"/>
              </a:rPr>
              <a:t>Rozhodčí: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V</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Šrettr</a:t>
            </a:r>
            <a:r>
              <a:rPr lang="cs-CZ" sz="1000" b="0" dirty="0" smtClean="0">
                <a:latin typeface="Arial" pitchFamily="34" charset="0"/>
                <a:cs typeface="Arial" pitchFamily="34" charset="0"/>
              </a:rPr>
              <a:t>   45 diváků</a:t>
            </a:r>
          </a:p>
        </p:txBody>
      </p:sp>
      <p:sp>
        <p:nvSpPr>
          <p:cNvPr id="13" name="TextovéPole 12"/>
          <p:cNvSpPr txBox="1"/>
          <p:nvPr/>
        </p:nvSpPr>
        <p:spPr>
          <a:xfrm>
            <a:off x="5688632" y="91108"/>
            <a:ext cx="4464472" cy="1138773"/>
          </a:xfrm>
          <a:prstGeom prst="rect">
            <a:avLst/>
          </a:prstGeom>
          <a:blipFill dpi="0" rotWithShape="1">
            <a:blip r:embed="rId4" cstate="print">
              <a:alphaModFix amt="44000"/>
            </a:blip>
            <a:srcRect/>
            <a:stretch>
              <a:fillRect/>
            </a:stretch>
          </a:blipFill>
          <a:ln w="66675">
            <a:solidFill>
              <a:srgbClr val="6600FF"/>
            </a:solidFill>
            <a:prstDash val="dash"/>
          </a:ln>
        </p:spPr>
        <p:txBody>
          <a:bodyPr wrap="square" rtlCol="0">
            <a:spAutoFit/>
          </a:bodyPr>
          <a:lstStyle/>
          <a:p>
            <a:pPr algn="ctr"/>
            <a:r>
              <a:rPr lang="cs-CZ" sz="2200" dirty="0" smtClean="0">
                <a:effectLst>
                  <a:outerShdw blurRad="38100" dist="38100" dir="2700000" algn="tl">
                    <a:srgbClr val="000000">
                      <a:alpha val="43137"/>
                    </a:srgbClr>
                  </a:outerShdw>
                </a:effectLst>
                <a:latin typeface="Modern No. 20" pitchFamily="18" charset="0"/>
              </a:rPr>
              <a:t>Ve 4. kole Ústeckého </a:t>
            </a:r>
            <a:r>
              <a:rPr lang="cs-CZ" sz="2200" dirty="0" err="1" smtClean="0">
                <a:effectLst>
                  <a:outerShdw blurRad="38100" dist="38100" dir="2700000" algn="tl">
                    <a:srgbClr val="000000">
                      <a:alpha val="43137"/>
                    </a:srgbClr>
                  </a:outerShdw>
                </a:effectLst>
                <a:latin typeface="Modern No. 20" pitchFamily="18" charset="0"/>
              </a:rPr>
              <a:t>přebroru</a:t>
            </a:r>
            <a:r>
              <a:rPr lang="cs-CZ" sz="2200" dirty="0" smtClean="0">
                <a:effectLst>
                  <a:outerShdw blurRad="38100" dist="38100" dir="2700000" algn="tl">
                    <a:srgbClr val="000000">
                      <a:alpha val="43137"/>
                    </a:srgbClr>
                  </a:outerShdw>
                </a:effectLst>
                <a:latin typeface="Modern No. 20" pitchFamily="18" charset="0"/>
              </a:rPr>
              <a:t> a v předehrávce 14. kola v </a:t>
            </a:r>
            <a:r>
              <a:rPr lang="cs-CZ" sz="2200" dirty="0" err="1" smtClean="0">
                <a:effectLst>
                  <a:outerShdw blurRad="38100" dist="38100" dir="2700000" algn="tl">
                    <a:srgbClr val="000000">
                      <a:alpha val="43137"/>
                    </a:srgbClr>
                  </a:outerShdw>
                </a:effectLst>
                <a:latin typeface="Modern No. 20" pitchFamily="18" charset="0"/>
              </a:rPr>
              <a:t>Trnovanech</a:t>
            </a:r>
            <a:r>
              <a:rPr lang="cs-CZ" sz="2200" dirty="0" smtClean="0">
                <a:effectLst>
                  <a:outerShdw blurRad="38100" dist="38100" dir="2700000" algn="tl">
                    <a:srgbClr val="000000">
                      <a:alpha val="43137"/>
                    </a:srgbClr>
                  </a:outerShdw>
                </a:effectLst>
                <a:latin typeface="Modern No. 20" pitchFamily="18" charset="0"/>
              </a:rPr>
              <a:t> zůstali </a:t>
            </a:r>
            <a:r>
              <a:rPr lang="cs-CZ" sz="2400" dirty="0" smtClean="0">
                <a:solidFill>
                  <a:srgbClr val="FF0000"/>
                </a:solidFill>
                <a:effectLst>
                  <a:outerShdw blurRad="38100" dist="38100" dir="2700000" algn="tl">
                    <a:srgbClr val="000000">
                      <a:alpha val="43137"/>
                    </a:srgbClr>
                  </a:outerShdw>
                </a:effectLst>
                <a:latin typeface="Modern No. 20" pitchFamily="18" charset="0"/>
              </a:rPr>
              <a:t>mladší žáci </a:t>
            </a:r>
            <a:r>
              <a:rPr lang="cs-CZ" sz="2200" dirty="0" smtClean="0">
                <a:effectLst>
                  <a:outerShdw blurRad="38100" dist="38100" dir="2700000" algn="tl">
                    <a:srgbClr val="000000">
                      <a:alpha val="43137"/>
                    </a:srgbClr>
                  </a:outerShdw>
                </a:effectLst>
                <a:latin typeface="Modern No. 20" pitchFamily="18" charset="0"/>
              </a:rPr>
              <a:t>bodově na nule</a:t>
            </a:r>
          </a:p>
        </p:txBody>
      </p:sp>
      <p:pic>
        <p:nvPicPr>
          <p:cNvPr id="15" name="Picture 1"/>
          <p:cNvPicPr>
            <a:picLocks noChangeAspect="1" noChangeArrowheads="1"/>
          </p:cNvPicPr>
          <p:nvPr/>
        </p:nvPicPr>
        <p:blipFill>
          <a:blip r:embed="rId5" cstate="print"/>
          <a:srcRect/>
          <a:stretch>
            <a:fillRect/>
          </a:stretch>
        </p:blipFill>
        <p:spPr bwMode="auto">
          <a:xfrm>
            <a:off x="8928968" y="3403476"/>
            <a:ext cx="792088" cy="792087"/>
          </a:xfrm>
          <a:prstGeom prst="rect">
            <a:avLst/>
          </a:prstGeom>
          <a:noFill/>
          <a:ln w="9525">
            <a:noFill/>
            <a:miter lim="800000"/>
            <a:headEnd/>
            <a:tailEnd/>
          </a:ln>
        </p:spPr>
      </p:pic>
      <p:pic>
        <p:nvPicPr>
          <p:cNvPr id="16" name="Picture 1"/>
          <p:cNvPicPr>
            <a:picLocks noChangeAspect="1" noChangeArrowheads="1"/>
          </p:cNvPicPr>
          <p:nvPr/>
        </p:nvPicPr>
        <p:blipFill>
          <a:blip r:embed="rId6" cstate="print"/>
          <a:srcRect/>
          <a:stretch>
            <a:fillRect/>
          </a:stretch>
        </p:blipFill>
        <p:spPr bwMode="auto">
          <a:xfrm>
            <a:off x="6048648" y="3403476"/>
            <a:ext cx="807934" cy="828000"/>
          </a:xfrm>
          <a:prstGeom prst="rect">
            <a:avLst/>
          </a:prstGeom>
          <a:noFill/>
          <a:ln w="9525">
            <a:noFill/>
            <a:miter lim="800000"/>
            <a:headEnd/>
            <a:tailEnd/>
          </a:ln>
        </p:spPr>
      </p:pic>
      <p:pic>
        <p:nvPicPr>
          <p:cNvPr id="36865" name="Picture 1"/>
          <p:cNvPicPr>
            <a:picLocks noChangeAspect="1" noChangeArrowheads="1"/>
          </p:cNvPicPr>
          <p:nvPr/>
        </p:nvPicPr>
        <p:blipFill>
          <a:blip r:embed="rId7" cstate="print"/>
          <a:srcRect/>
          <a:stretch>
            <a:fillRect/>
          </a:stretch>
        </p:blipFill>
        <p:spPr bwMode="auto">
          <a:xfrm>
            <a:off x="7358820" y="3403572"/>
            <a:ext cx="1066092" cy="86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59"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1"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20111" y="7003876"/>
            <a:ext cx="35787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p>
        </p:txBody>
      </p:sp>
      <p:sp>
        <p:nvSpPr>
          <p:cNvPr id="2" name="Rectangle 40"/>
          <p:cNvSpPr>
            <a:spLocks noChangeArrowheads="1"/>
          </p:cNvSpPr>
          <p:nvPr/>
        </p:nvSpPr>
        <p:spPr bwMode="auto">
          <a:xfrm>
            <a:off x="5616600" y="2161912"/>
            <a:ext cx="4536504"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0" i="0" u="sng" strike="noStrike" cap="none" normalizeH="0" baseline="0" dirty="0" smtClean="0">
                <a:ln cmpd="sng">
                  <a:solidFill>
                    <a:schemeClr val="accent1">
                      <a:lumMod val="75000"/>
                    </a:schemeClr>
                  </a:solidFill>
                </a:ln>
                <a:solidFill>
                  <a:schemeClr val="tx1"/>
                </a:solidFill>
                <a:effectLst/>
                <a:latin typeface="Arial Black" pitchFamily="34" charset="0"/>
                <a:ea typeface="Calibri" pitchFamily="34" charset="0"/>
                <a:cs typeface="Times New Roman" pitchFamily="18" charset="0"/>
              </a:rPr>
              <a:t>SK </a:t>
            </a:r>
            <a:r>
              <a:rPr kumimoji="0" lang="cs-CZ" sz="1600" b="0" i="0" u="sng" strike="noStrike" cap="none" normalizeH="0" baseline="0" dirty="0" err="1" smtClean="0">
                <a:ln cmpd="sng">
                  <a:solidFill>
                    <a:schemeClr val="accent1">
                      <a:lumMod val="75000"/>
                    </a:schemeClr>
                  </a:solidFill>
                </a:ln>
                <a:solidFill>
                  <a:schemeClr val="tx1"/>
                </a:solidFill>
                <a:effectLst/>
                <a:latin typeface="Arial Black" pitchFamily="34" charset="0"/>
                <a:ea typeface="Calibri" pitchFamily="34" charset="0"/>
                <a:cs typeface="Times New Roman" pitchFamily="18" charset="0"/>
              </a:rPr>
              <a:t>Štětí</a:t>
            </a:r>
            <a:r>
              <a:rPr kumimoji="0" lang="cs-CZ" sz="1600" b="0" i="0" u="sng" strike="noStrike" cap="none" normalizeH="0" baseline="0" dirty="0" smtClean="0">
                <a:ln cmpd="sng">
                  <a:solidFill>
                    <a:schemeClr val="accent1">
                      <a:lumMod val="75000"/>
                    </a:schemeClr>
                  </a:solidFill>
                </a:ln>
                <a:solidFill>
                  <a:schemeClr val="tx1"/>
                </a:solidFill>
                <a:effectLst/>
                <a:latin typeface="Arial Black" pitchFamily="34" charset="0"/>
                <a:ea typeface="Calibri" pitchFamily="34" charset="0"/>
                <a:cs typeface="Times New Roman" pitchFamily="18" charset="0"/>
              </a:rPr>
              <a:t> – SK POLABAN Nymburk</a:t>
            </a:r>
            <a:endParaRPr kumimoji="0" lang="cs-CZ" sz="1600" b="0" i="0" u="none" strike="noStrike" cap="none" normalizeH="0" baseline="0" dirty="0" smtClean="0">
              <a:ln cmpd="sng">
                <a:solidFill>
                  <a:schemeClr val="accent1">
                    <a:lumMod val="75000"/>
                  </a:schemeClr>
                </a:solidFill>
              </a:ln>
              <a:solidFill>
                <a:schemeClr val="tx1"/>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0" i="0" u="sng" strike="noStrike" cap="none" normalizeH="0" baseline="0" dirty="0" smtClean="0">
                <a:ln cmpd="sng">
                  <a:solidFill>
                    <a:schemeClr val="accent1">
                      <a:lumMod val="75000"/>
                    </a:schemeClr>
                  </a:solidFill>
                </a:ln>
                <a:solidFill>
                  <a:schemeClr val="tx1"/>
                </a:solidFill>
                <a:effectLst/>
                <a:latin typeface="Arial Black" pitchFamily="34" charset="0"/>
                <a:ea typeface="Calibri" pitchFamily="34" charset="0"/>
                <a:cs typeface="Times New Roman" pitchFamily="18" charset="0"/>
              </a:rPr>
              <a:t>0:2(0:1)  17.9.2016  6. kolo</a:t>
            </a:r>
            <a:endParaRPr kumimoji="0" lang="cs-CZ" sz="1600" b="0" i="0" u="none" strike="noStrike" cap="none" normalizeH="0" baseline="0" dirty="0" smtClean="0">
              <a:ln cmpd="sng">
                <a:solidFill>
                  <a:schemeClr val="accent1">
                    <a:lumMod val="75000"/>
                  </a:schemeClr>
                </a:solidFill>
              </a:ln>
              <a:solidFill>
                <a:schemeClr val="tx1"/>
              </a:solidFill>
              <a:effectLst/>
              <a:latin typeface="Arial Black"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Soupeř do tohoto zápasu neokusil dosud hořkost porážky a ve 3. domácím zápase nás teda čekal další silný tým z popředí tabulky. V minulém zápase v Úvalech se nám moc nevedlo a získat body jsme potřebovali doma.  Nymburk začal nebojácně a útoky na naši polovinu měly více pohlednosti než ty naše. V 10. minutě jsme čelili volnému přímému kopu, který odvracel Mencl odkopem do autu. Běžecký souboj svedl v 18. minutě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 kapitánem hostů Tomášem Svobodou. Zvítězil a hezky i po zemi vystřelil.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Jungr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 brance k naší nelibosti míč vyrazil. Přesný centr na velkou vzdálenost přes celou branku ve 25. minutě skončil na hlavě u zadní tyče číhajícího Houžvičky a ten zajistil hostům vedoucí branku. Stejnou možnost měl o chvilku později před brankou Nymburka Hrdý, ale hlavou míč minul.  Stejný hráč prošel i přes několik obránců o něco později, ale byl z toho jen roh. Sporný moment se odehrál ve 40. minutě. Na hranici velkého vápna soupeře byl poslán k zemi Šimral. Střet s nohou obránce byl slyšet až na opačné straně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Penalta to nebyla, volný přímý kop také ne, na značku rohového kopu rozhodčí Viktor Paták také neukázal. Co však následovalo, překvapilo všech 150 přítomných diváků. Vytáhl žlutou kartu a ukázal ji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Šimralovi</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za simulování. Další hodnocení výkonu rozhodčích opouštíme!!!  V prvních 15 minutách po změně stran se na hřišti nic zajímavého neodehrálo. Teprve až v 62. minutě se soupeř dostal do nepříjemného zakončení, ale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Michovský</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 brance střelu po zemi hezky zpacifikoval. Nadějně to vypadalo po založení akce našeho týmu v 66. Minutě, ale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Slaničkovi</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se finální přihrávka nepovedla. Největší šanci na vyrovnání jsme si připravili v 74. minutě. Hrdý zleva pálil k bližší tyči, ale branku těsně minul.  V závěru zápasu se sice hrálo na polovině soupeře, ale chyběl moment</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ovéPole 20"/>
          <p:cNvSpPr txBox="1"/>
          <p:nvPr/>
        </p:nvSpPr>
        <p:spPr>
          <a:xfrm>
            <a:off x="5760616" y="91108"/>
            <a:ext cx="4320480" cy="1938992"/>
          </a:xfrm>
          <a:prstGeom prst="rect">
            <a:avLst/>
          </a:prstGeom>
          <a:blipFill>
            <a:blip r:embed="rId4" cstate="print"/>
            <a:stretch>
              <a:fillRect/>
            </a:stretch>
          </a:blipFill>
          <a:ln w="76200" cmpd="thinThick">
            <a:solidFill>
              <a:schemeClr val="tx1"/>
            </a:solidFill>
            <a:prstDash val="lgDashDotDot"/>
          </a:ln>
        </p:spPr>
        <p:txBody>
          <a:bodyPr wrap="square" rtlCol="0">
            <a:spAutoFit/>
          </a:bodyPr>
          <a:lstStyle/>
          <a:p>
            <a:pPr algn="ctr"/>
            <a:r>
              <a:rPr lang="cs-CZ" sz="2400" dirty="0" smtClean="0">
                <a:solidFill>
                  <a:srgbClr val="FF3300"/>
                </a:solidFill>
                <a:effectLst>
                  <a:outerShdw blurRad="38100" dist="38100" dir="2700000" algn="tl">
                    <a:srgbClr val="000000">
                      <a:alpha val="43137"/>
                    </a:srgbClr>
                  </a:outerShdw>
                </a:effectLst>
                <a:latin typeface="Baskerville Old Face" pitchFamily="18" charset="0"/>
              </a:rPr>
              <a:t>Od samého začátku panovala na hřišti i v hledišti  nervozita. Šancí jsme si moc nevypracovali. Soupeř jich měl o něco více a 2 využil.</a:t>
            </a:r>
          </a:p>
        </p:txBody>
      </p:sp>
      <p:sp>
        <p:nvSpPr>
          <p:cNvPr id="22" name="Rectangle 40"/>
          <p:cNvSpPr>
            <a:spLocks noChangeArrowheads="1"/>
          </p:cNvSpPr>
          <p:nvPr/>
        </p:nvSpPr>
        <p:spPr bwMode="auto">
          <a:xfrm>
            <a:off x="143992" y="4555604"/>
            <a:ext cx="4608512" cy="22929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i="0" u="sng" strike="noStrike" cap="none" normalizeH="0" baseline="0" dirty="0" smtClean="0">
                <a:ln w="3175">
                  <a:solidFill>
                    <a:srgbClr val="FFC000"/>
                  </a:solidFill>
                </a:ln>
                <a:gradFill>
                  <a:gsLst>
                    <a:gs pos="0">
                      <a:srgbClr val="DDEBCF"/>
                    </a:gs>
                    <a:gs pos="50000">
                      <a:srgbClr val="9CB86E"/>
                    </a:gs>
                    <a:gs pos="100000">
                      <a:srgbClr val="156B13"/>
                    </a:gs>
                  </a:gsLst>
                  <a:lin ang="5400000" scaled="0"/>
                </a:gra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SK </a:t>
            </a:r>
            <a:r>
              <a:rPr kumimoji="0" lang="cs-CZ" sz="1800" i="0" u="sng" strike="noStrike" cap="none" normalizeH="0" baseline="0" dirty="0" err="1" smtClean="0">
                <a:ln w="3175">
                  <a:solidFill>
                    <a:srgbClr val="FFC000"/>
                  </a:solidFill>
                </a:ln>
                <a:gradFill>
                  <a:gsLst>
                    <a:gs pos="0">
                      <a:srgbClr val="DDEBCF"/>
                    </a:gs>
                    <a:gs pos="50000">
                      <a:srgbClr val="9CB86E"/>
                    </a:gs>
                    <a:gs pos="100000">
                      <a:srgbClr val="156B13"/>
                    </a:gs>
                  </a:gsLst>
                  <a:lin ang="5400000" scaled="0"/>
                </a:gra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Štětí</a:t>
            </a:r>
            <a:r>
              <a:rPr kumimoji="0" lang="cs-CZ" sz="1800" i="0" u="sng" strike="noStrike" cap="none" normalizeH="0" baseline="0" dirty="0" smtClean="0">
                <a:ln w="3175">
                  <a:solidFill>
                    <a:srgbClr val="FFC000"/>
                  </a:solidFill>
                </a:ln>
                <a:gradFill>
                  <a:gsLst>
                    <a:gs pos="0">
                      <a:srgbClr val="DDEBCF"/>
                    </a:gs>
                    <a:gs pos="50000">
                      <a:srgbClr val="9CB86E"/>
                    </a:gs>
                    <a:gs pos="100000">
                      <a:srgbClr val="156B13"/>
                    </a:gs>
                  </a:gsLst>
                  <a:lin ang="5400000" scaled="0"/>
                </a:gra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-FK Junior Děčín</a:t>
            </a:r>
            <a:endParaRPr kumimoji="0" lang="cs-CZ" sz="1800" i="0" u="none" strike="noStrike" cap="none" normalizeH="0" baseline="0" dirty="0" smtClean="0">
              <a:ln w="3175">
                <a:solidFill>
                  <a:srgbClr val="FFC000"/>
                </a:solidFill>
              </a:ln>
              <a:gradFill>
                <a:gsLst>
                  <a:gs pos="0">
                    <a:srgbClr val="DDEBCF"/>
                  </a:gs>
                  <a:gs pos="50000">
                    <a:srgbClr val="9CB86E"/>
                  </a:gs>
                  <a:gs pos="100000">
                    <a:srgbClr val="156B13"/>
                  </a:gs>
                </a:gsLst>
                <a:lin ang="5400000" scaled="0"/>
              </a:gra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i="0" u="sng" strike="noStrike" cap="none" normalizeH="0" baseline="0" dirty="0" smtClean="0">
                <a:ln w="3175">
                  <a:solidFill>
                    <a:srgbClr val="FFC000"/>
                  </a:solidFill>
                </a:ln>
                <a:gradFill>
                  <a:gsLst>
                    <a:gs pos="0">
                      <a:srgbClr val="DDEBCF"/>
                    </a:gs>
                    <a:gs pos="50000">
                      <a:srgbClr val="9CB86E"/>
                    </a:gs>
                    <a:gs pos="100000">
                      <a:srgbClr val="156B13"/>
                    </a:gs>
                  </a:gsLst>
                  <a:lin ang="5400000" scaled="0"/>
                </a:gra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0:6(0:3)  25.9.2016  5. kolo 7. hrané</a:t>
            </a:r>
          </a:p>
          <a:p>
            <a:pPr algn="just"/>
            <a:r>
              <a:rPr lang="cs-CZ" sz="1100" b="0" dirty="0" smtClean="0">
                <a:latin typeface="Arial" pitchFamily="34" charset="0"/>
                <a:cs typeface="Arial" pitchFamily="34" charset="0"/>
              </a:rPr>
              <a:t>Proti vedoucímu celku tabulky jsme inkasovali branky v zajímavých časových intervalech. V 1. </a:t>
            </a:r>
            <a:r>
              <a:rPr lang="cs-CZ" sz="1100" b="0" dirty="0" err="1" smtClean="0">
                <a:latin typeface="Arial" pitchFamily="34" charset="0"/>
                <a:cs typeface="Arial" pitchFamily="34" charset="0"/>
              </a:rPr>
              <a:t>polačase</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miei</a:t>
            </a:r>
            <a:r>
              <a:rPr lang="cs-CZ" sz="1100" b="0" dirty="0" smtClean="0">
                <a:latin typeface="Arial" pitchFamily="34" charset="0"/>
                <a:cs typeface="Arial" pitchFamily="34" charset="0"/>
              </a:rPr>
              <a:t> 9. až 14. minutou 3 a ve 2. zase mezi 42. až 47 zase 3. Jinak soupeř byl lepší a zaslouženě zvítězil. </a:t>
            </a:r>
          </a:p>
          <a:p>
            <a:pPr algn="just"/>
            <a:r>
              <a:rPr lang="cs-CZ" sz="1100" b="0" u="sng" dirty="0" smtClean="0">
                <a:latin typeface="Arial" pitchFamily="34" charset="0"/>
                <a:cs typeface="Arial" pitchFamily="34" charset="0"/>
              </a:rPr>
              <a:t>Sestava: </a:t>
            </a:r>
            <a:r>
              <a:rPr lang="cs-CZ" sz="1100" b="0" dirty="0" smtClean="0">
                <a:latin typeface="Arial" pitchFamily="34" charset="0"/>
                <a:cs typeface="Arial" pitchFamily="34" charset="0"/>
              </a:rPr>
              <a:t>Černý-Bílá, Mizer, </a:t>
            </a:r>
            <a:r>
              <a:rPr lang="cs-CZ" sz="1100" b="0" dirty="0" err="1" smtClean="0">
                <a:latin typeface="Arial" pitchFamily="34" charset="0"/>
                <a:cs typeface="Arial" pitchFamily="34" charset="0"/>
              </a:rPr>
              <a:t>Kačo</a:t>
            </a:r>
            <a:r>
              <a:rPr lang="cs-CZ" sz="1100" b="0" dirty="0" smtClean="0">
                <a:latin typeface="Arial" pitchFamily="34" charset="0"/>
                <a:cs typeface="Arial" pitchFamily="34" charset="0"/>
              </a:rPr>
              <a:t>, Kroupa, Kabelka, </a:t>
            </a:r>
          </a:p>
          <a:p>
            <a:pPr algn="just"/>
            <a:r>
              <a:rPr lang="cs-CZ" sz="1100" b="0" dirty="0" smtClean="0">
                <a:latin typeface="Arial" pitchFamily="34" charset="0"/>
                <a:cs typeface="Arial" pitchFamily="34" charset="0"/>
              </a:rPr>
              <a:t>              Jakub Novák, Vích, </a:t>
            </a:r>
            <a:r>
              <a:rPr lang="cs-CZ" sz="1100" b="0" dirty="0" err="1" smtClean="0">
                <a:latin typeface="Arial" pitchFamily="34" charset="0"/>
                <a:cs typeface="Arial" pitchFamily="34" charset="0"/>
              </a:rPr>
              <a:t>Ivanič</a:t>
            </a:r>
            <a:r>
              <a:rPr lang="cs-CZ" sz="1100" b="0" dirty="0" smtClean="0">
                <a:latin typeface="Arial" pitchFamily="34" charset="0"/>
                <a:cs typeface="Arial" pitchFamily="34" charset="0"/>
              </a:rPr>
              <a:t>, Prokopec, </a:t>
            </a:r>
            <a:r>
              <a:rPr lang="cs-CZ" sz="1100" b="0" dirty="0" err="1" smtClean="0">
                <a:latin typeface="Arial" pitchFamily="34" charset="0"/>
                <a:cs typeface="Arial" pitchFamily="34" charset="0"/>
              </a:rPr>
              <a:t>Bohatec</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Kettner</a:t>
            </a:r>
            <a:r>
              <a:rPr lang="cs-CZ" sz="1100" b="0" dirty="0" smtClean="0">
                <a:latin typeface="Arial" pitchFamily="34" charset="0"/>
                <a:cs typeface="Arial" pitchFamily="34" charset="0"/>
              </a:rPr>
              <a:t>, </a:t>
            </a:r>
          </a:p>
          <a:p>
            <a:pPr algn="just"/>
            <a:r>
              <a:rPr lang="cs-CZ" sz="1100" b="0" dirty="0" smtClean="0">
                <a:latin typeface="Arial" pitchFamily="34" charset="0"/>
                <a:cs typeface="Arial" pitchFamily="34" charset="0"/>
              </a:rPr>
              <a:t>               Kubánek, Franc, </a:t>
            </a:r>
            <a:r>
              <a:rPr lang="cs-CZ" sz="1100" b="0" dirty="0" err="1" smtClean="0">
                <a:latin typeface="Arial" pitchFamily="34" charset="0"/>
                <a:cs typeface="Arial" pitchFamily="34" charset="0"/>
              </a:rPr>
              <a:t>Cízler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Sičák</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Kožarská</a:t>
            </a:r>
            <a:r>
              <a:rPr lang="cs-CZ" sz="1100" b="0" dirty="0" smtClean="0">
                <a:latin typeface="Arial" pitchFamily="34" charset="0"/>
                <a:cs typeface="Arial" pitchFamily="34" charset="0"/>
              </a:rPr>
              <a:t> </a:t>
            </a:r>
          </a:p>
          <a:p>
            <a:pPr algn="just"/>
            <a:r>
              <a:rPr lang="cs-CZ" sz="1100" b="0" u="sng" dirty="0" smtClean="0">
                <a:latin typeface="Arial" pitchFamily="34" charset="0"/>
                <a:cs typeface="Arial" pitchFamily="34" charset="0"/>
              </a:rPr>
              <a:t>Trenér:  </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P.Záloha</a:t>
            </a:r>
            <a:r>
              <a:rPr lang="cs-CZ" sz="1100" b="0" dirty="0" smtClean="0">
                <a:latin typeface="Arial" pitchFamily="34" charset="0"/>
                <a:cs typeface="Arial" pitchFamily="34" charset="0"/>
              </a:rPr>
              <a:t>   Vedoucí: </a:t>
            </a:r>
            <a:r>
              <a:rPr lang="cs-CZ" sz="1100" b="0" dirty="0" err="1" smtClean="0">
                <a:latin typeface="Arial" pitchFamily="34" charset="0"/>
                <a:cs typeface="Arial" pitchFamily="34" charset="0"/>
              </a:rPr>
              <a:t>F.Kučera</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Vlašič</a:t>
            </a:r>
            <a:r>
              <a:rPr lang="cs-CZ" sz="1100" b="0" dirty="0" smtClean="0">
                <a:latin typeface="Arial" pitchFamily="34" charset="0"/>
                <a:cs typeface="Arial" pitchFamily="34" charset="0"/>
              </a:rPr>
              <a:t>   40 diváků</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ovéPole 22"/>
          <p:cNvSpPr txBox="1"/>
          <p:nvPr/>
        </p:nvSpPr>
        <p:spPr>
          <a:xfrm>
            <a:off x="143992" y="163116"/>
            <a:ext cx="4680520" cy="1384995"/>
          </a:xfrm>
          <a:prstGeom prst="rect">
            <a:avLst/>
          </a:prstGeom>
          <a:blipFill>
            <a:blip r:embed="rId5" cstate="print"/>
            <a:stretch>
              <a:fillRect/>
            </a:stretch>
          </a:blipFill>
          <a:ln w="63500">
            <a:solidFill>
              <a:schemeClr val="accent5">
                <a:lumMod val="75000"/>
              </a:schemeClr>
            </a:solidFill>
          </a:ln>
        </p:spPr>
        <p:txBody>
          <a:bodyPr wrap="square" rtlCol="0">
            <a:spAutoFit/>
          </a:bodyPr>
          <a:lstStyle/>
          <a:p>
            <a:pPr algn="ctr"/>
            <a:r>
              <a:rPr lang="cs-CZ" sz="2800" dirty="0" smtClean="0">
                <a:ln w="3175">
                  <a:solidFill>
                    <a:srgbClr val="FFFF66"/>
                  </a:solidFill>
                </a:ln>
                <a:solidFill>
                  <a:srgbClr val="333399"/>
                </a:solidFill>
                <a:latin typeface="Bookman Old Style" pitchFamily="18" charset="0"/>
              </a:rPr>
              <a:t>V zápase s </a:t>
            </a:r>
            <a:r>
              <a:rPr lang="cs-CZ" sz="2800" dirty="0" err="1" smtClean="0">
                <a:ln w="3175">
                  <a:solidFill>
                    <a:srgbClr val="FFFF66"/>
                  </a:solidFill>
                </a:ln>
                <a:solidFill>
                  <a:srgbClr val="333399"/>
                </a:solidFill>
                <a:latin typeface="Bookman Old Style" pitchFamily="18" charset="0"/>
              </a:rPr>
              <a:t>Brozany</a:t>
            </a:r>
            <a:r>
              <a:rPr lang="cs-CZ" sz="2800" dirty="0" smtClean="0">
                <a:ln w="3175">
                  <a:solidFill>
                    <a:srgbClr val="FFFF66"/>
                  </a:solidFill>
                </a:ln>
                <a:solidFill>
                  <a:srgbClr val="333399"/>
                </a:solidFill>
                <a:latin typeface="Bookman Old Style" pitchFamily="18" charset="0"/>
              </a:rPr>
              <a:t> byli mladší žáci blízko remíze</a:t>
            </a:r>
          </a:p>
        </p:txBody>
      </p:sp>
      <p:sp>
        <p:nvSpPr>
          <p:cNvPr id="24" name="Obdélník 23"/>
          <p:cNvSpPr/>
          <p:nvPr/>
        </p:nvSpPr>
        <p:spPr>
          <a:xfrm>
            <a:off x="143992" y="1675284"/>
            <a:ext cx="4824512" cy="2846933"/>
          </a:xfrm>
          <a:prstGeom prst="rect">
            <a:avLst/>
          </a:prstGeom>
        </p:spPr>
        <p:txBody>
          <a:bodyPr wrap="square">
            <a:spAutoFit/>
          </a:bodyPr>
          <a:lstStyle/>
          <a:p>
            <a:pPr lvl="0" algn="ctr"/>
            <a:r>
              <a:rPr lang="cs-CZ" sz="1800" u="sng" dirty="0" smtClean="0">
                <a:blipFill>
                  <a:blip r:embed="rId6"/>
                  <a:tile tx="0" ty="0" sx="100000" sy="100000" flip="none" algn="tl"/>
                </a:blipFill>
                <a:latin typeface="Arial" pitchFamily="34" charset="0"/>
                <a:ea typeface="Times New Roman" pitchFamily="18" charset="0"/>
                <a:cs typeface="Arial" pitchFamily="34" charset="0"/>
              </a:rPr>
              <a:t>SK </a:t>
            </a:r>
            <a:r>
              <a:rPr lang="cs-CZ" sz="1800" u="sng" dirty="0" err="1" smtClean="0">
                <a:blipFill>
                  <a:blip r:embed="rId6"/>
                  <a:tile tx="0" ty="0" sx="100000" sy="100000" flip="none" algn="tl"/>
                </a:blipFill>
                <a:latin typeface="Arial" pitchFamily="34" charset="0"/>
                <a:ea typeface="Times New Roman" pitchFamily="18" charset="0"/>
                <a:cs typeface="Arial" pitchFamily="34" charset="0"/>
              </a:rPr>
              <a:t>Štětí</a:t>
            </a:r>
            <a:r>
              <a:rPr lang="cs-CZ" sz="1800" u="sng" dirty="0" smtClean="0">
                <a:blipFill>
                  <a:blip r:embed="rId6"/>
                  <a:tile tx="0" ty="0" sx="100000" sy="100000" flip="none" algn="tl"/>
                </a:blipFill>
                <a:latin typeface="Arial" pitchFamily="34" charset="0"/>
                <a:ea typeface="Times New Roman" pitchFamily="18" charset="0"/>
                <a:cs typeface="Arial" pitchFamily="34" charset="0"/>
              </a:rPr>
              <a:t>-SK Sokol </a:t>
            </a:r>
            <a:r>
              <a:rPr lang="cs-CZ" sz="1800" u="sng" dirty="0" err="1" smtClean="0">
                <a:blipFill>
                  <a:blip r:embed="rId6"/>
                  <a:tile tx="0" ty="0" sx="100000" sy="100000" flip="none" algn="tl"/>
                </a:blipFill>
                <a:latin typeface="Arial" pitchFamily="34" charset="0"/>
                <a:ea typeface="Times New Roman" pitchFamily="18" charset="0"/>
                <a:cs typeface="Arial" pitchFamily="34" charset="0"/>
              </a:rPr>
              <a:t>Brozany</a:t>
            </a:r>
            <a:endParaRPr lang="cs-CZ" sz="1800" b="0" dirty="0" smtClean="0">
              <a:blipFill>
                <a:blip r:embed="rId6"/>
                <a:tile tx="0" ty="0" sx="100000" sy="100000" flip="none" algn="tl"/>
              </a:blipFill>
              <a:latin typeface="Arial" pitchFamily="34" charset="0"/>
              <a:cs typeface="Arial" pitchFamily="34" charset="0"/>
            </a:endParaRPr>
          </a:p>
          <a:p>
            <a:pPr lvl="0" algn="ctr" eaLnBrk="0" hangingPunct="0"/>
            <a:r>
              <a:rPr lang="cs-CZ" sz="1800" u="sng" dirty="0" smtClean="0">
                <a:blipFill>
                  <a:blip r:embed="rId6"/>
                  <a:tile tx="0" ty="0" sx="100000" sy="100000" flip="none" algn="tl"/>
                </a:blipFill>
                <a:latin typeface="Arial" pitchFamily="34" charset="0"/>
                <a:ea typeface="Times New Roman" pitchFamily="18" charset="0"/>
                <a:cs typeface="Arial" pitchFamily="34" charset="0"/>
              </a:rPr>
              <a:t>2:3(1:1)  25.9.2016  15. kolo 8. hrané</a:t>
            </a:r>
          </a:p>
          <a:p>
            <a:pPr lvl="0" algn="just" eaLnBrk="0" hangingPunct="0"/>
            <a:r>
              <a:rPr lang="cs-CZ" sz="1100" b="0" dirty="0" smtClean="0">
                <a:latin typeface="Arial" pitchFamily="34" charset="0"/>
                <a:cs typeface="Arial" pitchFamily="34" charset="0"/>
              </a:rPr>
              <a:t>Zápas, ve kterém jsme měli téměř po celých 60 minut převahu. Střelecky jsme se však nedokázali prosadit. Když jsme v závěru 1. poločasu dokázali rychle vyrovnat, tak hned v úvodu 2. půle soupeř zase získal vedení. Snažili jsme se vyrovnat, ale pak však </a:t>
            </a:r>
            <a:r>
              <a:rPr lang="cs-CZ" sz="1100" b="0" dirty="0" err="1" smtClean="0">
                <a:latin typeface="Arial" pitchFamily="34" charset="0"/>
                <a:cs typeface="Arial" pitchFamily="34" charset="0"/>
              </a:rPr>
              <a:t>Brozanům</a:t>
            </a:r>
            <a:r>
              <a:rPr lang="cs-CZ" sz="1100" b="0" dirty="0" smtClean="0">
                <a:latin typeface="Arial" pitchFamily="34" charset="0"/>
                <a:cs typeface="Arial" pitchFamily="34" charset="0"/>
              </a:rPr>
              <a:t> stačil jeden rychlý útok. Stále jsme ale věřili a v 52. minutě </a:t>
            </a:r>
            <a:r>
              <a:rPr lang="cs-CZ" sz="1100" b="0" dirty="0" err="1" smtClean="0">
                <a:latin typeface="Arial" pitchFamily="34" charset="0"/>
                <a:cs typeface="Arial" pitchFamily="34" charset="0"/>
              </a:rPr>
              <a:t>Misez</a:t>
            </a:r>
            <a:r>
              <a:rPr lang="cs-CZ" sz="1100" b="0" dirty="0" smtClean="0">
                <a:latin typeface="Arial" pitchFamily="34" charset="0"/>
                <a:cs typeface="Arial" pitchFamily="34" charset="0"/>
              </a:rPr>
              <a:t> snížil na 2:3. V úplném konci zápasu  jsme si vytvořili silný tlak, ale bohužel vyrovnání jsme se nedočkali.</a:t>
            </a:r>
          </a:p>
          <a:p>
            <a:pPr lvl="0" eaLnBrk="0" hangingPunct="0"/>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Bohatec</a:t>
            </a:r>
            <a:r>
              <a:rPr lang="cs-CZ" sz="1100" b="0" dirty="0" smtClean="0">
                <a:latin typeface="Arial" pitchFamily="34" charset="0"/>
                <a:cs typeface="Arial" pitchFamily="34" charset="0"/>
              </a:rPr>
              <a:t> 1, Mizer 1</a:t>
            </a:r>
          </a:p>
          <a:p>
            <a:pPr lvl="0" eaLnBrk="0" hangingPunct="0"/>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Černý-Bílá, Mizer, </a:t>
            </a:r>
            <a:r>
              <a:rPr lang="cs-CZ" sz="1100" b="0" dirty="0" err="1" smtClean="0">
                <a:latin typeface="Arial" pitchFamily="34" charset="0"/>
                <a:cs typeface="Arial" pitchFamily="34" charset="0"/>
              </a:rPr>
              <a:t>Kačo</a:t>
            </a:r>
            <a:r>
              <a:rPr lang="cs-CZ" sz="1100" b="0" dirty="0" smtClean="0">
                <a:latin typeface="Arial" pitchFamily="34" charset="0"/>
                <a:cs typeface="Arial" pitchFamily="34" charset="0"/>
              </a:rPr>
              <a:t>, Kroupa, Kabelka, Jakub Novák, Vích, </a:t>
            </a:r>
          </a:p>
          <a:p>
            <a:pPr lvl="0" eaLnBrk="0" hangingPunct="0"/>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Ivanič</a:t>
            </a:r>
            <a:r>
              <a:rPr lang="cs-CZ" sz="1100" b="0" dirty="0" smtClean="0">
                <a:latin typeface="Arial" pitchFamily="34" charset="0"/>
                <a:cs typeface="Arial" pitchFamily="34" charset="0"/>
              </a:rPr>
              <a:t>, Prokopec, </a:t>
            </a:r>
            <a:r>
              <a:rPr lang="cs-CZ" sz="1100" b="0" dirty="0" err="1" smtClean="0">
                <a:latin typeface="Arial" pitchFamily="34" charset="0"/>
                <a:cs typeface="Arial" pitchFamily="34" charset="0"/>
              </a:rPr>
              <a:t>Bohatec</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Kettner</a:t>
            </a:r>
            <a:r>
              <a:rPr lang="cs-CZ" sz="1100" b="0" dirty="0" smtClean="0">
                <a:latin typeface="Arial" pitchFamily="34" charset="0"/>
                <a:cs typeface="Arial" pitchFamily="34" charset="0"/>
              </a:rPr>
              <a:t>, Kubánek, Franc, </a:t>
            </a:r>
            <a:r>
              <a:rPr lang="cs-CZ" sz="1100" b="0" dirty="0" err="1" smtClean="0">
                <a:latin typeface="Arial" pitchFamily="34" charset="0"/>
                <a:cs typeface="Arial" pitchFamily="34" charset="0"/>
              </a:rPr>
              <a:t>Cízler</a:t>
            </a:r>
            <a:r>
              <a:rPr lang="cs-CZ" sz="1100" b="0" dirty="0" smtClean="0">
                <a:latin typeface="Arial" pitchFamily="34" charset="0"/>
                <a:cs typeface="Arial" pitchFamily="34" charset="0"/>
              </a:rPr>
              <a:t>, </a:t>
            </a:r>
          </a:p>
          <a:p>
            <a:pPr lvl="0" eaLnBrk="0" hangingPunct="0"/>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Sičák</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Hromý</a:t>
            </a:r>
            <a:r>
              <a:rPr lang="cs-CZ" sz="1100" b="0" dirty="0" smtClean="0">
                <a:latin typeface="Arial" pitchFamily="34" charset="0"/>
                <a:cs typeface="Arial" pitchFamily="34" charset="0"/>
              </a:rPr>
              <a:t>    </a:t>
            </a:r>
          </a:p>
          <a:p>
            <a:pPr lvl="0" eaLnBrk="0" hangingPunct="0"/>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F. Kučera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F.Kučera</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Prágl</a:t>
            </a:r>
            <a:r>
              <a:rPr lang="cs-CZ" sz="1100" b="0" dirty="0" smtClean="0">
                <a:latin typeface="Arial" pitchFamily="34" charset="0"/>
                <a:cs typeface="Arial" pitchFamily="34" charset="0"/>
              </a:rPr>
              <a:t> </a:t>
            </a:r>
            <a:endParaRPr lang="cs-CZ" sz="1100" b="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19"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74506" y="70235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sp>
        <p:nvSpPr>
          <p:cNvPr id="17" name="TextovéPole 16"/>
          <p:cNvSpPr txBox="1"/>
          <p:nvPr/>
        </p:nvSpPr>
        <p:spPr>
          <a:xfrm>
            <a:off x="1748537"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sp>
        <p:nvSpPr>
          <p:cNvPr id="14" name="TextovéPole 13"/>
          <p:cNvSpPr txBox="1"/>
          <p:nvPr/>
        </p:nvSpPr>
        <p:spPr>
          <a:xfrm>
            <a:off x="216000" y="71363"/>
            <a:ext cx="4032448" cy="246221"/>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pPr algn="ctr"/>
            <a:r>
              <a:rPr lang="cs-CZ" sz="1000" b="0" dirty="0" smtClean="0">
                <a:effectLst>
                  <a:outerShdw blurRad="38100" dist="38100" dir="2700000" algn="tl">
                    <a:srgbClr val="000000">
                      <a:alpha val="43137"/>
                    </a:srgbClr>
                  </a:outerShdw>
                </a:effectLst>
                <a:latin typeface="Albertus MT"/>
                <a:cs typeface="Arial" pitchFamily="34" charset="0"/>
              </a:rPr>
              <a:t>Pokračování zápasu </a:t>
            </a:r>
            <a:r>
              <a:rPr lang="cs-CZ" sz="1000" b="0" dirty="0" err="1" smtClean="0">
                <a:effectLst>
                  <a:outerShdw blurRad="38100" dist="38100" dir="2700000" algn="tl">
                    <a:srgbClr val="000000">
                      <a:alpha val="43137"/>
                    </a:srgbClr>
                  </a:outerShdw>
                </a:effectLst>
                <a:latin typeface="Albertus MT"/>
                <a:cs typeface="Arial" pitchFamily="34" charset="0"/>
              </a:rPr>
              <a:t>Štětí</a:t>
            </a:r>
            <a:r>
              <a:rPr lang="cs-CZ" sz="1000" b="0" dirty="0" smtClean="0">
                <a:effectLst>
                  <a:outerShdw blurRad="38100" dist="38100" dir="2700000" algn="tl">
                    <a:srgbClr val="000000">
                      <a:alpha val="43137"/>
                    </a:srgbClr>
                  </a:outerShdw>
                </a:effectLst>
                <a:latin typeface="Albertus MT"/>
                <a:cs typeface="Arial" pitchFamily="34" charset="0"/>
              </a:rPr>
              <a:t>-Nymburk  17.9.2016</a:t>
            </a:r>
          </a:p>
        </p:txBody>
      </p:sp>
      <p:sp>
        <p:nvSpPr>
          <p:cNvPr id="15" name="Obdélník 14"/>
          <p:cNvSpPr/>
          <p:nvPr/>
        </p:nvSpPr>
        <p:spPr>
          <a:xfrm>
            <a:off x="71984" y="462469"/>
            <a:ext cx="4464496" cy="2292935"/>
          </a:xfrm>
          <a:prstGeom prst="rect">
            <a:avLst/>
          </a:prstGeom>
        </p:spPr>
        <p:txBody>
          <a:bodyPr wrap="square">
            <a:spAutoFit/>
          </a:bodyPr>
          <a:lstStyle/>
          <a:p>
            <a:pPr lvl="0" algn="just" eaLnBrk="0" hangingPunct="0"/>
            <a:r>
              <a:rPr lang="cs-CZ" sz="1100" b="0" dirty="0" smtClean="0">
                <a:latin typeface="Calibri" pitchFamily="34" charset="0"/>
                <a:ea typeface="Calibri" pitchFamily="34" charset="0"/>
                <a:cs typeface="Times New Roman" pitchFamily="18" charset="0"/>
              </a:rPr>
              <a:t>překvapení a přihrávka do zakončení. Naopak 4 minuty před koncem si nerozuměl  Šimral s </a:t>
            </a:r>
            <a:r>
              <a:rPr lang="cs-CZ" sz="1100" b="0" dirty="0" err="1" smtClean="0">
                <a:latin typeface="Calibri" pitchFamily="34" charset="0"/>
                <a:ea typeface="Calibri" pitchFamily="34" charset="0"/>
                <a:cs typeface="Times New Roman" pitchFamily="18" charset="0"/>
              </a:rPr>
              <a:t>Ransdorfem</a:t>
            </a:r>
            <a:r>
              <a:rPr lang="cs-CZ" sz="1100" b="0" dirty="0" smtClean="0">
                <a:latin typeface="Calibri" pitchFamily="34" charset="0"/>
                <a:ea typeface="Calibri" pitchFamily="34" charset="0"/>
                <a:cs typeface="Times New Roman" pitchFamily="18" charset="0"/>
              </a:rPr>
              <a:t> a střídající </a:t>
            </a:r>
            <a:r>
              <a:rPr lang="cs-CZ" sz="1100" b="0" dirty="0" err="1" smtClean="0">
                <a:latin typeface="Calibri" pitchFamily="34" charset="0"/>
                <a:ea typeface="Calibri" pitchFamily="34" charset="0"/>
                <a:cs typeface="Times New Roman" pitchFamily="18" charset="0"/>
              </a:rPr>
              <a:t>Baratynskyy</a:t>
            </a:r>
            <a:r>
              <a:rPr lang="cs-CZ" sz="1100" b="0" dirty="0" smtClean="0">
                <a:latin typeface="Calibri" pitchFamily="34" charset="0"/>
                <a:ea typeface="Calibri" pitchFamily="34" charset="0"/>
                <a:cs typeface="Times New Roman" pitchFamily="18" charset="0"/>
              </a:rPr>
              <a:t> toho využil ke vstřelení rozhodující branky na 2:0.</a:t>
            </a:r>
            <a:endParaRPr lang="cs-CZ" sz="1100" b="0" dirty="0" smtClean="0">
              <a:latin typeface="Arial" pitchFamily="34" charset="0"/>
              <a:cs typeface="Arial" pitchFamily="34" charset="0"/>
            </a:endParaRPr>
          </a:p>
          <a:p>
            <a:pPr lvl="0" algn="just" eaLnBrk="0" hangingPunct="0"/>
            <a:r>
              <a:rPr lang="cs-CZ" sz="1100" b="0" dirty="0" smtClean="0">
                <a:latin typeface="Calibri" pitchFamily="34" charset="0"/>
                <a:ea typeface="Calibri" pitchFamily="34" charset="0"/>
                <a:cs typeface="Times New Roman" pitchFamily="18" charset="0"/>
              </a:rPr>
              <a:t>       Nepříjemná porážka, která situaci našeho týmu v tabulce začíná komplikovat.  Před domácími fanoušky jsme se neprosadili ani jednou a vyložených </a:t>
            </a:r>
            <a:r>
              <a:rPr lang="cs-CZ" sz="1100" b="0" dirty="0" err="1" smtClean="0">
                <a:latin typeface="Calibri" pitchFamily="34" charset="0"/>
                <a:ea typeface="Calibri" pitchFamily="34" charset="0"/>
                <a:cs typeface="Times New Roman" pitchFamily="18" charset="0"/>
              </a:rPr>
              <a:t>gólovek</a:t>
            </a:r>
            <a:r>
              <a:rPr lang="cs-CZ" sz="1100" b="0" dirty="0" smtClean="0">
                <a:latin typeface="Calibri" pitchFamily="34" charset="0"/>
                <a:ea typeface="Calibri" pitchFamily="34" charset="0"/>
                <a:cs typeface="Times New Roman" pitchFamily="18" charset="0"/>
              </a:rPr>
              <a:t> jsme si ani moc nevypracovali. Jednu v 1. a jednu ve 2. poločase. Hráli jsme hodně zataženě, a když už se míč dostal do vápna soupeře, tak jsme se o něj nedokázali poprat.  Nymburk také moc šancí neměl, ale těžil z našich chyb a to mu stačilo k vítězství.</a:t>
            </a:r>
            <a:endParaRPr lang="cs-CZ" sz="1100" b="0" dirty="0" smtClean="0">
              <a:latin typeface="Arial" pitchFamily="34" charset="0"/>
              <a:cs typeface="Arial" pitchFamily="34" charset="0"/>
            </a:endParaRPr>
          </a:p>
          <a:p>
            <a:pPr lvl="0" eaLnBrk="0" hangingPunct="0"/>
            <a:r>
              <a:rPr lang="cs-CZ" sz="1100" b="0" u="sng" dirty="0" smtClean="0">
                <a:latin typeface="Calibri" pitchFamily="34" charset="0"/>
                <a:ea typeface="Calibri" pitchFamily="34" charset="0"/>
                <a:cs typeface="Times New Roman" pitchFamily="18" charset="0"/>
              </a:rPr>
              <a:t>Sestava:</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Michovský</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Kucler</a:t>
            </a:r>
            <a:r>
              <a:rPr lang="cs-CZ" sz="1100" b="0" dirty="0" smtClean="0">
                <a:latin typeface="Calibri" pitchFamily="34" charset="0"/>
                <a:ea typeface="Calibri" pitchFamily="34" charset="0"/>
                <a:cs typeface="Times New Roman" pitchFamily="18" charset="0"/>
              </a:rPr>
              <a:t>(80.Böhm), </a:t>
            </a:r>
            <a:r>
              <a:rPr lang="cs-CZ" sz="1100" b="0" dirty="0" err="1" smtClean="0">
                <a:latin typeface="Calibri" pitchFamily="34" charset="0"/>
                <a:ea typeface="Calibri" pitchFamily="34" charset="0"/>
                <a:cs typeface="Times New Roman" pitchFamily="18" charset="0"/>
              </a:rPr>
              <a:t>Ransdorf</a:t>
            </a:r>
            <a:r>
              <a:rPr lang="cs-CZ" sz="1100" b="0" dirty="0" smtClean="0">
                <a:latin typeface="Calibri" pitchFamily="34" charset="0"/>
                <a:ea typeface="Calibri" pitchFamily="34" charset="0"/>
                <a:cs typeface="Times New Roman" pitchFamily="18" charset="0"/>
              </a:rPr>
              <a:t>, Šimral, Vacek-</a:t>
            </a:r>
          </a:p>
          <a:p>
            <a:pPr lvl="0" eaLnBrk="0" hangingPunct="0"/>
            <a:r>
              <a:rPr lang="cs-CZ" sz="1100" b="0" dirty="0" smtClean="0">
                <a:latin typeface="Calibri" pitchFamily="34" charset="0"/>
                <a:ea typeface="Calibri" pitchFamily="34" charset="0"/>
                <a:cs typeface="Times New Roman" pitchFamily="18" charset="0"/>
              </a:rPr>
              <a:t>                Vokoun(60.Tichý), </a:t>
            </a:r>
            <a:r>
              <a:rPr lang="cs-CZ" sz="1100" b="0" dirty="0" err="1" smtClean="0">
                <a:latin typeface="Calibri" pitchFamily="34" charset="0"/>
                <a:ea typeface="Calibri" pitchFamily="34" charset="0"/>
                <a:cs typeface="Times New Roman" pitchFamily="18" charset="0"/>
              </a:rPr>
              <a:t>Malák</a:t>
            </a:r>
            <a:r>
              <a:rPr lang="cs-CZ" sz="1100" b="0" dirty="0" smtClean="0">
                <a:latin typeface="Calibri" pitchFamily="34" charset="0"/>
                <a:ea typeface="Calibri" pitchFamily="34" charset="0"/>
                <a:cs typeface="Times New Roman" pitchFamily="18" charset="0"/>
              </a:rPr>
              <a:t>(80.Poráč),  </a:t>
            </a:r>
            <a:r>
              <a:rPr lang="cs-CZ" sz="1100" b="0" dirty="0" err="1" smtClean="0">
                <a:latin typeface="Calibri" pitchFamily="34" charset="0"/>
                <a:ea typeface="Calibri" pitchFamily="34" charset="0"/>
                <a:cs typeface="Times New Roman" pitchFamily="18" charset="0"/>
              </a:rPr>
              <a:t>Slanička</a:t>
            </a:r>
            <a:r>
              <a:rPr lang="cs-CZ" sz="1100" b="0" dirty="0" smtClean="0">
                <a:latin typeface="Calibri" pitchFamily="34" charset="0"/>
                <a:ea typeface="Calibri" pitchFamily="34" charset="0"/>
                <a:cs typeface="Times New Roman" pitchFamily="18" charset="0"/>
              </a:rPr>
              <a:t>,  </a:t>
            </a:r>
          </a:p>
          <a:p>
            <a:pPr lvl="0" eaLnBrk="0" hangingPunct="0"/>
            <a:r>
              <a:rPr lang="cs-CZ" sz="1100" b="0" dirty="0" smtClean="0">
                <a:latin typeface="Calibri" pitchFamily="34" charset="0"/>
                <a:ea typeface="Calibri" pitchFamily="34" charset="0"/>
                <a:cs typeface="Times New Roman" pitchFamily="18" charset="0"/>
              </a:rPr>
              <a:t>                 Hrdý,Mencl(60.Stejskal)-</a:t>
            </a:r>
            <a:r>
              <a:rPr lang="cs-CZ" sz="1100" b="0" dirty="0" err="1" smtClean="0">
                <a:latin typeface="Calibri" pitchFamily="34" charset="0"/>
                <a:ea typeface="Calibri" pitchFamily="34" charset="0"/>
                <a:cs typeface="Times New Roman" pitchFamily="18" charset="0"/>
              </a:rPr>
              <a:t>Belák</a:t>
            </a:r>
            <a:endParaRPr lang="cs-CZ" sz="1100" b="0" dirty="0" smtClean="0">
              <a:latin typeface="Arial" pitchFamily="34" charset="0"/>
              <a:cs typeface="Arial" pitchFamily="34" charset="0"/>
            </a:endParaRPr>
          </a:p>
          <a:p>
            <a:pPr lvl="0" eaLnBrk="0" hangingPunct="0"/>
            <a:r>
              <a:rPr lang="cs-CZ" sz="1100" b="0" u="sng" dirty="0" smtClean="0">
                <a:latin typeface="Calibri" pitchFamily="34" charset="0"/>
                <a:ea typeface="Calibri" pitchFamily="34" charset="0"/>
                <a:cs typeface="Times New Roman" pitchFamily="18" charset="0"/>
              </a:rPr>
              <a:t>Připraveni:</a:t>
            </a:r>
            <a:r>
              <a:rPr lang="cs-CZ" sz="1100" b="0" dirty="0" smtClean="0">
                <a:latin typeface="Calibri" pitchFamily="34" charset="0"/>
                <a:ea typeface="Calibri" pitchFamily="34" charset="0"/>
                <a:cs typeface="Times New Roman" pitchFamily="18" charset="0"/>
              </a:rPr>
              <a:t> Kloub, </a:t>
            </a:r>
            <a:r>
              <a:rPr lang="cs-CZ" sz="1100" b="0" dirty="0" err="1" smtClean="0">
                <a:latin typeface="Calibri" pitchFamily="34" charset="0"/>
                <a:ea typeface="Calibri" pitchFamily="34" charset="0"/>
                <a:cs typeface="Times New Roman" pitchFamily="18" charset="0"/>
              </a:rPr>
              <a:t>Čámský</a:t>
            </a:r>
            <a:r>
              <a:rPr lang="cs-CZ" sz="1100" b="0" dirty="0" smtClean="0">
                <a:latin typeface="Calibri" pitchFamily="34" charset="0"/>
                <a:ea typeface="Calibri" pitchFamily="34" charset="0"/>
                <a:cs typeface="Times New Roman" pitchFamily="18" charset="0"/>
              </a:rPr>
              <a:t>, Lelek</a:t>
            </a:r>
            <a:endParaRPr lang="cs-CZ" sz="1100" b="0" dirty="0" smtClean="0">
              <a:latin typeface="Arial" pitchFamily="34" charset="0"/>
              <a:cs typeface="Arial" pitchFamily="34" charset="0"/>
            </a:endParaRPr>
          </a:p>
        </p:txBody>
      </p:sp>
      <p:pic>
        <p:nvPicPr>
          <p:cNvPr id="16" name="Picture 212"/>
          <p:cNvPicPr>
            <a:picLocks noChangeAspect="1" noChangeArrowheads="1"/>
          </p:cNvPicPr>
          <p:nvPr/>
        </p:nvPicPr>
        <p:blipFill>
          <a:blip r:embed="rId3" cstate="print"/>
          <a:srcRect/>
          <a:stretch>
            <a:fillRect/>
          </a:stretch>
        </p:blipFill>
        <p:spPr bwMode="auto">
          <a:xfrm>
            <a:off x="1512144" y="2755404"/>
            <a:ext cx="1188000" cy="1296000"/>
          </a:xfrm>
          <a:prstGeom prst="rect">
            <a:avLst/>
          </a:prstGeom>
          <a:noFill/>
          <a:ln w="9525">
            <a:noFill/>
            <a:miter lim="800000"/>
            <a:headEnd/>
            <a:tailEnd/>
          </a:ln>
        </p:spPr>
      </p:pic>
      <p:pic>
        <p:nvPicPr>
          <p:cNvPr id="46081" name="Picture 1"/>
          <p:cNvPicPr>
            <a:picLocks noChangeAspect="1" noChangeArrowheads="1"/>
          </p:cNvPicPr>
          <p:nvPr/>
        </p:nvPicPr>
        <p:blipFill>
          <a:blip r:embed="rId4" cstate="print"/>
          <a:srcRect/>
          <a:stretch>
            <a:fillRect/>
          </a:stretch>
        </p:blipFill>
        <p:spPr bwMode="auto">
          <a:xfrm>
            <a:off x="360016" y="4267572"/>
            <a:ext cx="3471698" cy="2484000"/>
          </a:xfrm>
          <a:prstGeom prst="rect">
            <a:avLst/>
          </a:prstGeom>
          <a:noFill/>
          <a:ln w="53975" cmpd="sng">
            <a:solidFill>
              <a:schemeClr val="accent1">
                <a:lumMod val="75000"/>
              </a:schemeClr>
            </a:solidFill>
            <a:miter lim="800000"/>
            <a:headEnd/>
            <a:tailEnd/>
          </a:ln>
        </p:spPr>
      </p:pic>
      <p:sp>
        <p:nvSpPr>
          <p:cNvPr id="18" name="TextovéPole 17"/>
          <p:cNvSpPr txBox="1"/>
          <p:nvPr/>
        </p:nvSpPr>
        <p:spPr>
          <a:xfrm>
            <a:off x="5832624" y="91108"/>
            <a:ext cx="4464496" cy="1323439"/>
          </a:xfrm>
          <a:prstGeom prst="rect">
            <a:avLst/>
          </a:prstGeom>
          <a:blipFill dpi="0" rotWithShape="1">
            <a:blip r:embed="rId5" cstate="print">
              <a:alphaModFix amt="43000"/>
            </a:blip>
            <a:srcRect/>
            <a:stretch>
              <a:fillRect/>
            </a:stretch>
          </a:blipFill>
          <a:ln w="25400">
            <a:solidFill>
              <a:schemeClr val="accent1">
                <a:lumMod val="50000"/>
              </a:schemeClr>
            </a:solidFill>
          </a:ln>
        </p:spPr>
        <p:txBody>
          <a:bodyPr wrap="square" rtlCol="0">
            <a:spAutoFit/>
          </a:bodyPr>
          <a:lstStyle/>
          <a:p>
            <a:pPr algn="ctr"/>
            <a:r>
              <a:rPr lang="cs-CZ" sz="2000" dirty="0" smtClean="0">
                <a:ln w="15875">
                  <a:solidFill>
                    <a:srgbClr val="FF3300"/>
                  </a:solidFill>
                </a:ln>
                <a:solidFill>
                  <a:srgbClr val="FF00FF"/>
                </a:solidFill>
                <a:latin typeface="Cambria Math" pitchFamily="18" charset="0"/>
                <a:ea typeface="Cambria Math" pitchFamily="18" charset="0"/>
              </a:rPr>
              <a:t>V </a:t>
            </a:r>
            <a:r>
              <a:rPr lang="cs-CZ" sz="2400" dirty="0" smtClean="0">
                <a:ln w="15875">
                  <a:solidFill>
                    <a:srgbClr val="FF3300"/>
                  </a:solidFill>
                </a:ln>
                <a:solidFill>
                  <a:srgbClr val="FF00FF"/>
                </a:solidFill>
                <a:latin typeface="Cambria Math" pitchFamily="18" charset="0"/>
                <a:ea typeface="Cambria Math" pitchFamily="18" charset="0"/>
              </a:rPr>
              <a:t>oslabené sestavě </a:t>
            </a:r>
            <a:r>
              <a:rPr lang="cs-CZ" sz="3200" dirty="0" smtClean="0">
                <a:ln w="15875">
                  <a:solidFill>
                    <a:srgbClr val="FF3300"/>
                  </a:solidFill>
                </a:ln>
                <a:solidFill>
                  <a:srgbClr val="FF00FF"/>
                </a:solidFill>
                <a:latin typeface="Cambria Math" pitchFamily="18" charset="0"/>
                <a:ea typeface="Cambria Math" pitchFamily="18" charset="0"/>
              </a:rPr>
              <a:t>starší žáci </a:t>
            </a:r>
            <a:r>
              <a:rPr lang="cs-CZ" sz="2400" dirty="0" smtClean="0">
                <a:ln w="15875">
                  <a:solidFill>
                    <a:srgbClr val="FF3300"/>
                  </a:solidFill>
                </a:ln>
                <a:solidFill>
                  <a:srgbClr val="FF00FF"/>
                </a:solidFill>
                <a:latin typeface="Cambria Math" pitchFamily="18" charset="0"/>
                <a:ea typeface="Cambria Math" pitchFamily="18" charset="0"/>
              </a:rPr>
              <a:t>bojovali, ale na domácí to nestačilo</a:t>
            </a:r>
            <a:endParaRPr lang="cs-CZ" sz="2000" dirty="0" smtClean="0">
              <a:ln w="15875">
                <a:solidFill>
                  <a:srgbClr val="FF3300"/>
                </a:solidFill>
              </a:ln>
              <a:solidFill>
                <a:srgbClr val="FF00FF"/>
              </a:solidFill>
              <a:latin typeface="Cambria Math" pitchFamily="18" charset="0"/>
              <a:ea typeface="Cambria Math" pitchFamily="18" charset="0"/>
            </a:endParaRPr>
          </a:p>
        </p:txBody>
      </p:sp>
      <p:sp>
        <p:nvSpPr>
          <p:cNvPr id="19" name="TextovéPole 18"/>
          <p:cNvSpPr txBox="1"/>
          <p:nvPr/>
        </p:nvSpPr>
        <p:spPr>
          <a:xfrm>
            <a:off x="5760616" y="1538520"/>
            <a:ext cx="4464496" cy="4601260"/>
          </a:xfrm>
          <a:prstGeom prst="rect">
            <a:avLst/>
          </a:prstGeom>
          <a:noFill/>
        </p:spPr>
        <p:txBody>
          <a:bodyPr wrap="square" rtlCol="0">
            <a:spAutoFit/>
          </a:bodyPr>
          <a:lstStyle/>
          <a:p>
            <a:pPr algn="ctr"/>
            <a:r>
              <a:rPr lang="cs-CZ" sz="2000" u="sng" dirty="0" smtClean="0">
                <a:solidFill>
                  <a:srgbClr val="990000"/>
                </a:solidFill>
                <a:latin typeface="Bookman Old Style" pitchFamily="18" charset="0"/>
              </a:rPr>
              <a:t>SK Sokol </a:t>
            </a:r>
            <a:r>
              <a:rPr lang="cs-CZ" sz="2000" u="sng" dirty="0" err="1" smtClean="0">
                <a:solidFill>
                  <a:srgbClr val="990000"/>
                </a:solidFill>
                <a:latin typeface="Bookman Old Style" pitchFamily="18" charset="0"/>
              </a:rPr>
              <a:t>Brozany</a:t>
            </a:r>
            <a:r>
              <a:rPr lang="cs-CZ" sz="2000" u="sng" dirty="0" smtClean="0">
                <a:solidFill>
                  <a:srgbClr val="990000"/>
                </a:solidFill>
                <a:latin typeface="Bookman Old Style" pitchFamily="18" charset="0"/>
              </a:rPr>
              <a:t> – SK </a:t>
            </a:r>
            <a:r>
              <a:rPr lang="cs-CZ" sz="2000" u="sng" dirty="0" err="1" smtClean="0">
                <a:solidFill>
                  <a:srgbClr val="990000"/>
                </a:solidFill>
                <a:latin typeface="Bookman Old Style" pitchFamily="18" charset="0"/>
              </a:rPr>
              <a:t>Štětí</a:t>
            </a:r>
            <a:endParaRPr lang="cs-CZ" sz="2000" u="sng" dirty="0" smtClean="0">
              <a:solidFill>
                <a:srgbClr val="990000"/>
              </a:solidFill>
              <a:latin typeface="Bookman Old Style" pitchFamily="18" charset="0"/>
            </a:endParaRPr>
          </a:p>
          <a:p>
            <a:pPr algn="ctr"/>
            <a:r>
              <a:rPr lang="cs-CZ" sz="2000" u="sng" dirty="0" smtClean="0">
                <a:solidFill>
                  <a:srgbClr val="990000"/>
                </a:solidFill>
                <a:latin typeface="Bookman Old Style" pitchFamily="18" charset="0"/>
              </a:rPr>
              <a:t>5:1(3:1)  </a:t>
            </a:r>
            <a:r>
              <a:rPr lang="cs-CZ" sz="1400" u="sng" dirty="0" smtClean="0">
                <a:latin typeface="Bookman Old Style" pitchFamily="18" charset="0"/>
              </a:rPr>
              <a:t> </a:t>
            </a:r>
            <a:r>
              <a:rPr lang="cs-CZ" sz="1400" u="sng" dirty="0" smtClean="0">
                <a:solidFill>
                  <a:srgbClr val="990000"/>
                </a:solidFill>
                <a:latin typeface="Bookman Old Style" pitchFamily="18" charset="0"/>
              </a:rPr>
              <a:t>18.9.2016 5. hrané kolo</a:t>
            </a:r>
          </a:p>
          <a:p>
            <a:pPr algn="just"/>
            <a:r>
              <a:rPr lang="cs-CZ" sz="1100" b="0" dirty="0" smtClean="0">
                <a:latin typeface="Arial" pitchFamily="34" charset="0"/>
                <a:cs typeface="Arial" pitchFamily="34" charset="0"/>
              </a:rPr>
              <a:t>Jen v 10 vyrazili za silného deště starší žáci na </a:t>
            </a:r>
            <a:r>
              <a:rPr lang="cs-CZ" sz="1100" b="0" dirty="0" err="1" smtClean="0">
                <a:latin typeface="Arial" pitchFamily="34" charset="0"/>
                <a:cs typeface="Arial" pitchFamily="34" charset="0"/>
              </a:rPr>
              <a:t>umělku</a:t>
            </a:r>
            <a:r>
              <a:rPr lang="cs-CZ" sz="1100" b="0" dirty="0" smtClean="0">
                <a:latin typeface="Arial" pitchFamily="34" charset="0"/>
                <a:cs typeface="Arial" pitchFamily="34" charset="0"/>
              </a:rPr>
              <a:t> do </a:t>
            </a:r>
            <a:r>
              <a:rPr lang="cs-CZ" sz="1100" b="0" dirty="0" err="1" smtClean="0">
                <a:latin typeface="Arial" pitchFamily="34" charset="0"/>
                <a:cs typeface="Arial" pitchFamily="34" charset="0"/>
              </a:rPr>
              <a:t>Brozan</a:t>
            </a:r>
            <a:r>
              <a:rPr lang="cs-CZ" sz="1100" b="0" dirty="0" smtClean="0">
                <a:latin typeface="Arial" pitchFamily="34" charset="0"/>
                <a:cs typeface="Arial" pitchFamily="34" charset="0"/>
              </a:rPr>
              <a:t>. Nemoci a jiné omluvy měly za důsledek, že jsme ze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nevyráželi v nejlepší náladě. Navíc chyběl nejlepší střelec Oldřich </a:t>
            </a:r>
            <a:r>
              <a:rPr lang="cs-CZ" sz="1100" b="0" dirty="0" err="1" smtClean="0">
                <a:latin typeface="Arial" pitchFamily="34" charset="0"/>
                <a:cs typeface="Arial" pitchFamily="34" charset="0"/>
              </a:rPr>
              <a:t>Malecha</a:t>
            </a:r>
            <a:r>
              <a:rPr lang="cs-CZ" sz="1100" b="0" dirty="0" smtClean="0">
                <a:latin typeface="Arial" pitchFamily="34" charset="0"/>
                <a:cs typeface="Arial" pitchFamily="34" charset="0"/>
              </a:rPr>
              <a:t>. Odolávat jsme vydrželi jen do 4. minuty, a i když byla branka připsána Havlíkovi, tak to byl vlastenec .  Při další brance  ve 20. minutě zase zaváhal brankář a </a:t>
            </a:r>
            <a:r>
              <a:rPr lang="cs-CZ" sz="1100" b="0" dirty="0" err="1" smtClean="0">
                <a:latin typeface="Arial" pitchFamily="34" charset="0"/>
                <a:cs typeface="Arial" pitchFamily="34" charset="0"/>
              </a:rPr>
              <a:t>hatrick</a:t>
            </a:r>
            <a:r>
              <a:rPr lang="cs-CZ" sz="1100" b="0" dirty="0" smtClean="0">
                <a:latin typeface="Arial" pitchFamily="34" charset="0"/>
                <a:cs typeface="Arial" pitchFamily="34" charset="0"/>
              </a:rPr>
              <a:t> Havlík završil v minutě 23. Hráče ale není třeba kritizovat, protože i v takto okleštěné sestavě bojovali a soupeři byli vyrovnaným partnerem. Ještě do poločasu stačil po nádherné akci snížit na 1:3 Jakub </a:t>
            </a:r>
            <a:r>
              <a:rPr lang="cs-CZ" sz="1100" b="0" dirty="0" err="1" smtClean="0">
                <a:latin typeface="Arial" pitchFamily="34" charset="0"/>
                <a:cs typeface="Arial" pitchFamily="34" charset="0"/>
              </a:rPr>
              <a:t>Daniluk</a:t>
            </a:r>
            <a:r>
              <a:rPr lang="cs-CZ" sz="1100" b="0" dirty="0" smtClean="0">
                <a:latin typeface="Arial" pitchFamily="34" charset="0"/>
                <a:cs typeface="Arial" pitchFamily="34" charset="0"/>
              </a:rPr>
              <a:t>.  Ve druhém poločase se skóre dlouho neměnilo. Dostali jsme se do šance a kdybychom ji proměnili  mohlo to být ještě drama. Na staré otřepaná kdyby se ale ve fotbale nehraje. Počítají se góly a ten 4. do naší sítě dopravit v 65 minutě Svoboda . Když pak  ještě 2 minuty před koncem upravil na konečných 5:1 pro </a:t>
            </a:r>
            <a:r>
              <a:rPr lang="cs-CZ" sz="1100" b="0" dirty="0" err="1" smtClean="0">
                <a:latin typeface="Arial" pitchFamily="34" charset="0"/>
                <a:cs typeface="Arial" pitchFamily="34" charset="0"/>
              </a:rPr>
              <a:t>Brozany</a:t>
            </a:r>
            <a:r>
              <a:rPr lang="cs-CZ" sz="1100" b="0" dirty="0" smtClean="0">
                <a:latin typeface="Arial" pitchFamily="34" charset="0"/>
                <a:cs typeface="Arial" pitchFamily="34" charset="0"/>
              </a:rPr>
              <a:t>, kdo jiný než Havlík, tak jsme ze hřiště odcházeli smutní. Hlavní trenér Zdeněk </a:t>
            </a:r>
            <a:r>
              <a:rPr lang="cs-CZ" sz="1100" b="0" dirty="0" err="1" smtClean="0">
                <a:latin typeface="Arial" pitchFamily="34" charset="0"/>
                <a:cs typeface="Arial" pitchFamily="34" charset="0"/>
              </a:rPr>
              <a:t>Németh</a:t>
            </a:r>
            <a:r>
              <a:rPr lang="cs-CZ" sz="1100" b="0" dirty="0" smtClean="0">
                <a:latin typeface="Arial" pitchFamily="34" charset="0"/>
                <a:cs typeface="Arial" pitchFamily="34" charset="0"/>
              </a:rPr>
              <a:t> se ale na své svěřence nezlobil, protože prohráli se ctí.  Je škoda , že jsme nevyužili některou z možností, které jsme si připravili  a zůstali jen u 1 branky.</a:t>
            </a:r>
          </a:p>
          <a:p>
            <a:pPr algn="just"/>
            <a:r>
              <a:rPr lang="cs-CZ" sz="1100" b="0" u="sng" dirty="0" smtClean="0">
                <a:latin typeface="Arial" pitchFamily="34" charset="0"/>
                <a:cs typeface="Arial" pitchFamily="34" charset="0"/>
              </a:rPr>
              <a:t>Branky: </a:t>
            </a:r>
            <a:r>
              <a:rPr lang="cs-CZ" sz="1100" b="0" dirty="0" err="1" smtClean="0">
                <a:latin typeface="Arial" pitchFamily="34" charset="0"/>
                <a:cs typeface="Arial" pitchFamily="34" charset="0"/>
              </a:rPr>
              <a:t>Daniluk</a:t>
            </a:r>
            <a:r>
              <a:rPr lang="cs-CZ" sz="1100" b="0" dirty="0" smtClean="0">
                <a:latin typeface="Arial" pitchFamily="34" charset="0"/>
                <a:cs typeface="Arial" pitchFamily="34" charset="0"/>
              </a:rPr>
              <a:t> 1</a:t>
            </a: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Šrotýř</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Kuča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T.Németh</a:t>
            </a:r>
            <a:r>
              <a:rPr lang="cs-CZ" sz="1100" b="0" dirty="0" smtClean="0">
                <a:latin typeface="Arial" pitchFamily="34" charset="0"/>
                <a:cs typeface="Arial" pitchFamily="34" charset="0"/>
              </a:rPr>
              <a:t>, Nedvěd, </a:t>
            </a:r>
            <a:r>
              <a:rPr lang="cs-CZ" sz="1100" b="0" dirty="0" err="1" smtClean="0">
                <a:latin typeface="Arial" pitchFamily="34" charset="0"/>
                <a:cs typeface="Arial" pitchFamily="34" charset="0"/>
              </a:rPr>
              <a:t>Bartko</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Daniluk</a:t>
            </a:r>
            <a:r>
              <a:rPr lang="cs-CZ" sz="1100" b="0" dirty="0" smtClean="0">
                <a:latin typeface="Arial" pitchFamily="34" charset="0"/>
                <a:cs typeface="Arial" pitchFamily="34" charset="0"/>
              </a:rPr>
              <a:t>, Ladič, </a:t>
            </a:r>
          </a:p>
          <a:p>
            <a:pPr algn="just"/>
            <a:r>
              <a:rPr lang="cs-CZ" sz="1100" b="0" dirty="0" smtClean="0">
                <a:latin typeface="Arial" pitchFamily="34" charset="0"/>
                <a:cs typeface="Arial" pitchFamily="34" charset="0"/>
              </a:rPr>
              <a:t>                Ladislav Novák, Jakub Pilař, Šedivý</a:t>
            </a:r>
          </a:p>
          <a:p>
            <a:pPr algn="just"/>
            <a:r>
              <a:rPr lang="cs-CZ" sz="1100" b="0" u="sng" dirty="0" smtClean="0">
                <a:latin typeface="Arial" pitchFamily="34" charset="0"/>
                <a:cs typeface="Arial" pitchFamily="34" charset="0"/>
              </a:rPr>
              <a:t>Trenér: </a:t>
            </a:r>
            <a:r>
              <a:rPr lang="cs-CZ" sz="1100" b="0" dirty="0" err="1" smtClean="0">
                <a:latin typeface="Arial" pitchFamily="34" charset="0"/>
                <a:cs typeface="Arial" pitchFamily="34" charset="0"/>
              </a:rPr>
              <a:t>Z</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Németh</a:t>
            </a:r>
            <a:r>
              <a:rPr lang="cs-CZ" sz="1100" b="0" dirty="0" smtClean="0">
                <a:latin typeface="Arial" pitchFamily="34" charset="0"/>
                <a:cs typeface="Arial" pitchFamily="34" charset="0"/>
              </a:rPr>
              <a:t>   Vedoucí: </a:t>
            </a:r>
            <a:r>
              <a:rPr lang="cs-CZ" sz="1100" b="0" dirty="0" err="1" smtClean="0">
                <a:latin typeface="Arial" pitchFamily="34" charset="0"/>
                <a:cs typeface="Arial" pitchFamily="34" charset="0"/>
              </a:rPr>
              <a:t>D.Németh</a:t>
            </a:r>
            <a:r>
              <a:rPr lang="cs-CZ" sz="1100" b="0" dirty="0" smtClean="0">
                <a:latin typeface="Arial" pitchFamily="34" charset="0"/>
                <a:cs typeface="Arial" pitchFamily="34" charset="0"/>
              </a:rPr>
              <a:t>  </a:t>
            </a:r>
          </a:p>
          <a:p>
            <a:pPr algn="just"/>
            <a:r>
              <a:rPr lang="cs-CZ" sz="1100" b="0" u="sng" dirty="0" err="1" smtClean="0">
                <a:latin typeface="Arial" pitchFamily="34" charset="0"/>
                <a:cs typeface="Arial" pitchFamily="34" charset="0"/>
              </a:rPr>
              <a:t>Rozhdočí</a:t>
            </a:r>
            <a:r>
              <a:rPr lang="cs-CZ" sz="1100" b="0" u="sng" dirty="0" smtClean="0">
                <a:latin typeface="Arial" pitchFamily="34" charset="0"/>
                <a:cs typeface="Arial" pitchFamily="34" charset="0"/>
              </a:rPr>
              <a:t>:</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Šrettr</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Edler</a:t>
            </a:r>
            <a:r>
              <a:rPr lang="cs-CZ" sz="1100" b="0" dirty="0" smtClean="0">
                <a:latin typeface="Arial" pitchFamily="34" charset="0"/>
                <a:cs typeface="Arial" pitchFamily="34" charset="0"/>
              </a:rPr>
              <a:t>, Hrdlička </a:t>
            </a:r>
            <a:endParaRPr lang="cs-CZ" sz="1050" b="0" dirty="0" smtClean="0">
              <a:latin typeface="Arial" pitchFamily="34" charset="0"/>
              <a:cs typeface="Arial" pitchFamily="34" charset="0"/>
            </a:endParaRPr>
          </a:p>
        </p:txBody>
      </p:sp>
      <p:pic>
        <p:nvPicPr>
          <p:cNvPr id="20" name="Picture 1"/>
          <p:cNvPicPr>
            <a:picLocks noChangeAspect="1" noChangeArrowheads="1"/>
          </p:cNvPicPr>
          <p:nvPr/>
        </p:nvPicPr>
        <p:blipFill>
          <a:blip r:embed="rId6" cstate="print"/>
          <a:srcRect/>
          <a:stretch>
            <a:fillRect/>
          </a:stretch>
        </p:blipFill>
        <p:spPr bwMode="auto">
          <a:xfrm>
            <a:off x="8856960" y="5779740"/>
            <a:ext cx="1091233" cy="1075011"/>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704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sp>
        <p:nvSpPr>
          <p:cNvPr id="13" name="TextovéPole 12"/>
          <p:cNvSpPr txBox="1"/>
          <p:nvPr/>
        </p:nvSpPr>
        <p:spPr>
          <a:xfrm>
            <a:off x="7689230"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23179" y="7239000"/>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2" name="TextovéPole 11"/>
          <p:cNvSpPr txBox="1"/>
          <p:nvPr/>
        </p:nvSpPr>
        <p:spPr>
          <a:xfrm>
            <a:off x="5328568" y="595164"/>
            <a:ext cx="4824536" cy="5076000"/>
          </a:xfrm>
          <a:prstGeom prst="rect">
            <a:avLst/>
          </a:prstGeom>
          <a:noFill/>
        </p:spPr>
        <p:txBody>
          <a:bodyPr wrap="square" rtlCol="0">
            <a:spAutoFit/>
          </a:bodyPr>
          <a:lstStyle/>
          <a:p>
            <a:pPr algn="just"/>
            <a:r>
              <a:rPr lang="cs-CZ" sz="2000" u="sng" dirty="0" smtClean="0">
                <a:solidFill>
                  <a:srgbClr val="0033CC"/>
                </a:solidFill>
                <a:latin typeface="Imprint MT Shadow" pitchFamily="82" charset="0"/>
              </a:rPr>
              <a:t>Josef </a:t>
            </a:r>
            <a:r>
              <a:rPr lang="cs-CZ" sz="2000" u="sng" dirty="0" smtClean="0">
                <a:solidFill>
                  <a:srgbClr val="0033CC"/>
                </a:solidFill>
                <a:latin typeface="Imprint MT Shadow" pitchFamily="82" charset="0"/>
                <a:cs typeface="Arial" pitchFamily="34" charset="0"/>
              </a:rPr>
              <a:t>Vinš – trenér </a:t>
            </a:r>
            <a:r>
              <a:rPr lang="cs-CZ" sz="2000" u="sng" dirty="0" err="1" smtClean="0">
                <a:solidFill>
                  <a:srgbClr val="0033CC"/>
                </a:solidFill>
                <a:latin typeface="Imprint MT Shadow" pitchFamily="82" charset="0"/>
                <a:cs typeface="Arial" pitchFamily="34" charset="0"/>
              </a:rPr>
              <a:t>Štětí</a:t>
            </a:r>
            <a:endParaRPr lang="cs-CZ" sz="2000" u="sng" dirty="0" smtClean="0">
              <a:solidFill>
                <a:srgbClr val="0033CC"/>
              </a:solidFill>
              <a:latin typeface="Imprint MT Shadow" pitchFamily="82" charset="0"/>
              <a:cs typeface="Arial" pitchFamily="34" charset="0"/>
            </a:endParaRPr>
          </a:p>
          <a:p>
            <a:pPr algn="just"/>
            <a:r>
              <a:rPr lang="cs-CZ" sz="1100" dirty="0" smtClean="0">
                <a:latin typeface="Arial" pitchFamily="34" charset="0"/>
                <a:cs typeface="Arial" pitchFamily="34" charset="0"/>
              </a:rPr>
              <a:t>fotbalově tady Nymburk nic nepředvedl, ale my máme problém se dostat do finální přihrávky. Ve 2. poločase to byl zápas na jednu branku, ale nemůžeme dělat chyby, co děláme. Z každé z nich inkasujeme gól. My jsme měli stejně jako soupeř za celý zápas jen 2 šance. V 1. půli Bely a ve 2. </a:t>
            </a:r>
            <a:r>
              <a:rPr lang="cs-CZ" sz="1100" dirty="0" err="1" smtClean="0">
                <a:latin typeface="Arial" pitchFamily="34" charset="0"/>
                <a:cs typeface="Arial" pitchFamily="34" charset="0"/>
              </a:rPr>
              <a:t>Hrďas</a:t>
            </a:r>
            <a:r>
              <a:rPr lang="cs-CZ" sz="1100" dirty="0" smtClean="0">
                <a:latin typeface="Arial" pitchFamily="34" charset="0"/>
                <a:cs typeface="Arial" pitchFamily="34" charset="0"/>
              </a:rPr>
              <a:t>. To je strašně málo. Je to také o větším sebeobětování hráčů. Tam musí být větší důraz.  Pořád, když to řeknu </a:t>
            </a:r>
            <a:r>
              <a:rPr lang="cs-CZ" sz="1100" dirty="0" err="1" smtClean="0">
                <a:latin typeface="Arial" pitchFamily="34" charset="0"/>
                <a:cs typeface="Arial" pitchFamily="34" charset="0"/>
              </a:rPr>
              <a:t>šmrdláme</a:t>
            </a:r>
            <a:r>
              <a:rPr lang="cs-CZ" sz="1100" dirty="0" smtClean="0">
                <a:latin typeface="Arial" pitchFamily="34" charset="0"/>
                <a:cs typeface="Arial" pitchFamily="34" charset="0"/>
              </a:rPr>
              <a:t> jen kolem vápna. Aspoň, že je za námi ta série těžkých zápasu s mužstvy z horní poloviny tabulky.</a:t>
            </a:r>
          </a:p>
          <a:p>
            <a:pPr algn="just"/>
            <a:endParaRPr lang="cs-CZ" sz="1100" dirty="0" smtClean="0">
              <a:latin typeface="Arial" pitchFamily="34" charset="0"/>
              <a:cs typeface="Arial" pitchFamily="34" charset="0"/>
            </a:endParaRPr>
          </a:p>
          <a:p>
            <a:pPr algn="just"/>
            <a:endParaRPr lang="cs-CZ" sz="1100" dirty="0" smtClean="0">
              <a:latin typeface="Arial" pitchFamily="34" charset="0"/>
              <a:cs typeface="Arial" pitchFamily="34" charset="0"/>
            </a:endParaRPr>
          </a:p>
          <a:p>
            <a:pPr algn="just"/>
            <a:endParaRPr lang="cs-CZ" sz="1100" i="1" u="sng" dirty="0" smtClean="0">
              <a:latin typeface="Arial" pitchFamily="34" charset="0"/>
              <a:cs typeface="Arial" pitchFamily="34" charset="0"/>
            </a:endParaRPr>
          </a:p>
          <a:p>
            <a:pPr algn="just"/>
            <a:endParaRPr lang="cs-CZ" sz="1100" i="1" u="sng" dirty="0" smtClean="0">
              <a:latin typeface="Arial" pitchFamily="34" charset="0"/>
              <a:cs typeface="Arial" pitchFamily="34" charset="0"/>
            </a:endParaRPr>
          </a:p>
          <a:p>
            <a:pPr algn="just"/>
            <a:endParaRPr lang="cs-CZ" sz="1100" i="1" u="sng" dirty="0" smtClean="0">
              <a:latin typeface="Arial" pitchFamily="34" charset="0"/>
              <a:cs typeface="Arial" pitchFamily="34" charset="0"/>
            </a:endParaRPr>
          </a:p>
          <a:p>
            <a:pPr algn="just"/>
            <a:r>
              <a:rPr lang="cs-CZ" sz="1800" u="sng" dirty="0" smtClean="0">
                <a:solidFill>
                  <a:srgbClr val="0033CC"/>
                </a:solidFill>
                <a:latin typeface="Imprint MT Shadow" pitchFamily="82" charset="0"/>
                <a:cs typeface="DaunPenh" pitchFamily="2" charset="0"/>
              </a:rPr>
              <a:t>Martin </a:t>
            </a:r>
            <a:r>
              <a:rPr lang="cs-CZ" sz="1800" u="sng" dirty="0" err="1" smtClean="0">
                <a:solidFill>
                  <a:srgbClr val="0033CC"/>
                </a:solidFill>
                <a:latin typeface="Imprint MT Shadow" pitchFamily="82" charset="0"/>
                <a:cs typeface="DaunPenh" pitchFamily="2" charset="0"/>
              </a:rPr>
              <a:t>Škarecký</a:t>
            </a:r>
            <a:r>
              <a:rPr lang="cs-CZ" sz="1800" u="sng" dirty="0" smtClean="0">
                <a:solidFill>
                  <a:srgbClr val="0033CC"/>
                </a:solidFill>
                <a:latin typeface="Imprint MT Shadow" pitchFamily="82" charset="0"/>
                <a:cs typeface="DaunPenh" pitchFamily="2" charset="0"/>
              </a:rPr>
              <a:t> </a:t>
            </a:r>
            <a:r>
              <a:rPr lang="cs-CZ" sz="1600" u="sng" dirty="0" smtClean="0">
                <a:latin typeface="Imprint MT Shadow" pitchFamily="82" charset="0"/>
                <a:cs typeface="DaunPenh" pitchFamily="2" charset="0"/>
              </a:rPr>
              <a:t>– odchovanec </a:t>
            </a:r>
            <a:r>
              <a:rPr lang="cs-CZ" sz="1600" u="sng" dirty="0" err="1" smtClean="0">
                <a:latin typeface="Imprint MT Shadow" pitchFamily="82" charset="0"/>
                <a:cs typeface="DaunPenh" pitchFamily="2" charset="0"/>
              </a:rPr>
              <a:t>Štětského</a:t>
            </a:r>
            <a:r>
              <a:rPr lang="cs-CZ" sz="1600" u="sng" dirty="0" smtClean="0">
                <a:latin typeface="Imprint MT Shadow" pitchFamily="82" charset="0"/>
                <a:cs typeface="DaunPenh" pitchFamily="2" charset="0"/>
              </a:rPr>
              <a:t> fotbalu. Bydlí v Nymburku, kde také hraje . Po zápase jsme ho krátce vyzpovídali.</a:t>
            </a:r>
          </a:p>
          <a:p>
            <a:pPr algn="just"/>
            <a:r>
              <a:rPr lang="cs-CZ" sz="1100" u="sng" dirty="0" smtClean="0">
                <a:latin typeface="Arial" pitchFamily="34" charset="0"/>
                <a:cs typeface="Arial" pitchFamily="34" charset="0"/>
              </a:rPr>
              <a:t>Jak se </a:t>
            </a:r>
            <a:r>
              <a:rPr lang="cs-CZ" sz="1100" u="sng" dirty="0" err="1" smtClean="0">
                <a:latin typeface="Arial" pitchFamily="34" charset="0"/>
                <a:cs typeface="Arial" pitchFamily="34" charset="0"/>
              </a:rPr>
              <a:t>tí</a:t>
            </a:r>
            <a:r>
              <a:rPr lang="cs-CZ" sz="1100" u="sng" dirty="0" smtClean="0">
                <a:latin typeface="Arial" pitchFamily="34" charset="0"/>
                <a:cs typeface="Arial" pitchFamily="34" charset="0"/>
              </a:rPr>
              <a:t> </a:t>
            </a:r>
            <a:r>
              <a:rPr lang="cs-CZ" sz="1100" u="sng" dirty="0" err="1" smtClean="0">
                <a:latin typeface="Arial" pitchFamily="34" charset="0"/>
                <a:cs typeface="Arial" pitchFamily="34" charset="0"/>
              </a:rPr>
              <a:t>libil</a:t>
            </a:r>
            <a:r>
              <a:rPr lang="cs-CZ" sz="1100" u="sng" dirty="0" smtClean="0">
                <a:latin typeface="Arial" pitchFamily="34" charset="0"/>
                <a:cs typeface="Arial" pitchFamily="34" charset="0"/>
              </a:rPr>
              <a:t> dnešní zápas? </a:t>
            </a:r>
          </a:p>
          <a:p>
            <a:pPr algn="just"/>
            <a:r>
              <a:rPr lang="cs-CZ" sz="1100" dirty="0" smtClean="0">
                <a:latin typeface="Arial" pitchFamily="34" charset="0"/>
                <a:cs typeface="Arial" pitchFamily="34" charset="0"/>
              </a:rPr>
              <a:t>Moc ne. Bylo to bojovný zápas, nám se moc nedařilo. Vítězství bylo hodně upracované. Za vítězství jsme rádi, ale  nebylo to moc pohledný. S vítězstvím jsme spokojeni, s výkonem ne. </a:t>
            </a:r>
          </a:p>
          <a:p>
            <a:pPr algn="just"/>
            <a:r>
              <a:rPr lang="cs-CZ" sz="1100" u="sng" dirty="0" smtClean="0">
                <a:latin typeface="Arial" pitchFamily="34" charset="0"/>
                <a:cs typeface="Arial" pitchFamily="34" charset="0"/>
              </a:rPr>
              <a:t>Jaké jsou tvé vzpomínky na </a:t>
            </a:r>
            <a:r>
              <a:rPr lang="cs-CZ" sz="1100" u="sng" dirty="0" err="1" smtClean="0">
                <a:latin typeface="Arial" pitchFamily="34" charset="0"/>
                <a:cs typeface="Arial" pitchFamily="34" charset="0"/>
              </a:rPr>
              <a:t>štětský</a:t>
            </a:r>
            <a:r>
              <a:rPr lang="cs-CZ" sz="1100" u="sng" dirty="0" smtClean="0">
                <a:latin typeface="Arial" pitchFamily="34" charset="0"/>
                <a:cs typeface="Arial" pitchFamily="34" charset="0"/>
              </a:rPr>
              <a:t> fotbal?</a:t>
            </a:r>
          </a:p>
          <a:p>
            <a:pPr algn="just"/>
            <a:r>
              <a:rPr lang="cs-CZ" sz="1100" dirty="0" smtClean="0">
                <a:latin typeface="Arial" pitchFamily="34" charset="0"/>
                <a:cs typeface="Arial" pitchFamily="34" charset="0"/>
              </a:rPr>
              <a:t>Byl jsem tady jako mládežník. Pak jsem se se ještě vrátil na rok do  mužstva dospělých. Vzpomínky jsou hezký.</a:t>
            </a:r>
          </a:p>
          <a:p>
            <a:pPr algn="just"/>
            <a:r>
              <a:rPr lang="cs-CZ" sz="1100" u="sng" dirty="0" smtClean="0">
                <a:latin typeface="Arial" pitchFamily="34" charset="0"/>
                <a:cs typeface="Arial" pitchFamily="34" charset="0"/>
              </a:rPr>
              <a:t>Jaké máš ještě fotbalové plány</a:t>
            </a:r>
            <a:r>
              <a:rPr lang="cs-CZ" sz="1100" dirty="0" smtClean="0">
                <a:latin typeface="Arial" pitchFamily="34" charset="0"/>
                <a:cs typeface="Arial" pitchFamily="34" charset="0"/>
              </a:rPr>
              <a:t>?</a:t>
            </a:r>
          </a:p>
          <a:p>
            <a:pPr algn="just"/>
            <a:r>
              <a:rPr lang="cs-CZ" sz="1100" dirty="0" smtClean="0">
                <a:latin typeface="Arial" pitchFamily="34" charset="0"/>
                <a:cs typeface="Arial" pitchFamily="34" charset="0"/>
              </a:rPr>
              <a:t>Pokud se mnou budou spokojený, tak bych už to asi dohrál v Nymburce. Mám to doma. Nemusím nikam dojíždět</a:t>
            </a:r>
            <a:endParaRPr lang="cs-CZ" sz="1400" u="sng" dirty="0" smtClean="0">
              <a:latin typeface="Arial" pitchFamily="34" charset="0"/>
              <a:cs typeface="Arial" pitchFamily="34" charset="0"/>
            </a:endParaRPr>
          </a:p>
        </p:txBody>
      </p:sp>
      <p:pic>
        <p:nvPicPr>
          <p:cNvPr id="9228" name="Picture 12"/>
          <p:cNvPicPr>
            <a:picLocks noChangeAspect="1" noChangeArrowheads="1"/>
          </p:cNvPicPr>
          <p:nvPr/>
        </p:nvPicPr>
        <p:blipFill>
          <a:blip r:embed="rId4" cstate="print"/>
          <a:srcRect/>
          <a:stretch>
            <a:fillRect/>
          </a:stretch>
        </p:blipFill>
        <p:spPr bwMode="auto">
          <a:xfrm>
            <a:off x="6408688" y="5851868"/>
            <a:ext cx="1914000" cy="1080000"/>
          </a:xfrm>
          <a:prstGeom prst="rect">
            <a:avLst/>
          </a:prstGeom>
          <a:noFill/>
          <a:ln w="38100">
            <a:solidFill>
              <a:schemeClr val="accent5">
                <a:lumMod val="50000"/>
              </a:schemeClr>
            </a:solidFill>
            <a:miter lim="800000"/>
            <a:headEnd/>
            <a:tailEnd/>
          </a:ln>
        </p:spPr>
      </p:pic>
      <p:pic>
        <p:nvPicPr>
          <p:cNvPr id="9229" name="Picture 13"/>
          <p:cNvPicPr>
            <a:picLocks noChangeAspect="1" noChangeArrowheads="1"/>
          </p:cNvPicPr>
          <p:nvPr/>
        </p:nvPicPr>
        <p:blipFill>
          <a:blip r:embed="rId5" cstate="print"/>
          <a:srcRect/>
          <a:stretch>
            <a:fillRect/>
          </a:stretch>
        </p:blipFill>
        <p:spPr bwMode="auto">
          <a:xfrm>
            <a:off x="8280897" y="2359452"/>
            <a:ext cx="848111" cy="792000"/>
          </a:xfrm>
          <a:prstGeom prst="rect">
            <a:avLst/>
          </a:prstGeom>
          <a:noFill/>
          <a:ln w="22225">
            <a:solidFill>
              <a:srgbClr val="FF3300"/>
            </a:solidFill>
            <a:miter lim="800000"/>
            <a:headEnd/>
            <a:tailEnd/>
          </a:ln>
        </p:spPr>
      </p:pic>
      <p:sp>
        <p:nvSpPr>
          <p:cNvPr id="16" name="Rectangle 40"/>
          <p:cNvSpPr>
            <a:spLocks noChangeArrowheads="1"/>
          </p:cNvSpPr>
          <p:nvPr/>
        </p:nvSpPr>
        <p:spPr bwMode="auto">
          <a:xfrm>
            <a:off x="71984" y="1675284"/>
            <a:ext cx="4608512" cy="36779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a:effectLst/>
                <a:latin typeface="Arial" pitchFamily="34" charset="0"/>
                <a:ea typeface="Times New Roman" pitchFamily="18" charset="0"/>
                <a:cs typeface="Arial" pitchFamily="34" charset="0"/>
              </a:rPr>
              <a:t>TJ Hvězda </a:t>
            </a:r>
            <a:r>
              <a:rPr kumimoji="0" lang="cs-CZ" sz="2000" b="1" i="0" u="sng" strike="noStrike" cap="none" normalizeH="0" baseline="0" dirty="0" err="1" smtClean="0">
                <a:ln>
                  <a:noFill/>
                </a:ln>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a:effectLst/>
                <a:latin typeface="Arial" pitchFamily="34" charset="0"/>
                <a:ea typeface="Times New Roman" pitchFamily="18" charset="0"/>
                <a:cs typeface="Arial" pitchFamily="34" charset="0"/>
              </a:rPr>
              <a:t>Trnovany</a:t>
            </a:r>
            <a:r>
              <a:rPr kumimoji="0" lang="cs-CZ" sz="2000" b="1" i="0" u="sng" strike="noStrike" cap="none" normalizeH="0" baseline="0" dirty="0" smtClean="0">
                <a:ln>
                  <a:noFill/>
                </a:ln>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a:effectLst/>
                <a:latin typeface="Arial" pitchFamily="34" charset="0"/>
                <a:ea typeface="Times New Roman" pitchFamily="18" charset="0"/>
                <a:cs typeface="Arial" pitchFamily="34" charset="0"/>
              </a:rPr>
              <a:t>-SK </a:t>
            </a:r>
            <a:r>
              <a:rPr kumimoji="0" lang="cs-CZ" sz="2000" b="1" i="0" u="sng" strike="noStrike" cap="none" normalizeH="0" baseline="0" dirty="0" err="1" smtClean="0">
                <a:ln>
                  <a:noFill/>
                </a:ln>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a:effectLst/>
                <a:latin typeface="Arial" pitchFamily="34" charset="0"/>
                <a:ea typeface="Times New Roman" pitchFamily="18" charset="0"/>
                <a:cs typeface="Arial" pitchFamily="34" charset="0"/>
              </a:rPr>
              <a:t>Štětí</a:t>
            </a:r>
            <a:endParaRPr kumimoji="0" lang="cs-CZ" sz="800" b="0" i="0" u="none" strike="noStrike" cap="none" normalizeH="0" baseline="0" dirty="0" smtClean="0">
              <a:ln>
                <a:noFill/>
              </a:ln>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a:effectLst/>
                <a:latin typeface="Arial" pitchFamily="34" charset="0"/>
                <a:ea typeface="Times New Roman" pitchFamily="18" charset="0"/>
                <a:cs typeface="Arial" pitchFamily="34" charset="0"/>
              </a:rPr>
              <a:t>2:5( 1:3)  21.9.2016  </a:t>
            </a:r>
            <a:r>
              <a:rPr kumimoji="0" lang="cs-CZ" sz="1400" b="1" i="0" u="sng" strike="noStrike" cap="none" normalizeH="0" baseline="0" dirty="0" smtClean="0">
                <a:ln>
                  <a:noFill/>
                </a:ln>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a:effectLst/>
                <a:latin typeface="Arial" pitchFamily="34" charset="0"/>
                <a:ea typeface="Times New Roman" pitchFamily="18" charset="0"/>
                <a:cs typeface="Arial" pitchFamily="34" charset="0"/>
              </a:rPr>
              <a:t>14. kolo předehrávka</a:t>
            </a:r>
            <a:endParaRPr kumimoji="0" lang="cs-CZ" sz="2000" b="1" i="0" u="sng" strike="noStrike" cap="none" normalizeH="0" baseline="0" dirty="0" smtClean="0">
              <a:ln>
                <a:noFill/>
              </a:ln>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Uběhlo přesně 10 dní a starší žáky čekaly opět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Trnovany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Tentokrát v obráceném gardu na jeho hřišti, kde byla předehrávka 14. kola v nabitém programu Ústeckého přeboru. Do sestavy už se vrátili někteří absentéři z minulého kola proti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Brozanům</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na střelecké produktivitě to bylo hned znát. Již v 6. minutě zajistil Michal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Bartko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našemu týmu vedení 1:0. Jeden z obávaných střelců soupeře Filip Kurka v 16. minutě sice vyrovnal na 1:1, ale domácí se z úspěchu radovali jen 10 minut, protože to se do listiny střelců zapsala jedna z opor hostujícího týmu Ladislav Ladič, když vstřelil branku na 2:1. Těsně před poločasovým hvizdem se podařilo přiklepnout pojistku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Malechovi</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brankou na 3:1.  Když pak v úvodů 2. poločasu vstřelil gól na 4:1 navrátilec po zranění Tomáš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Dopater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tak už měl náš tým nadějně našlápnuto ke 3. vítězství v letošním ročníku. Malou jiskřičku naděje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Trnovanům</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přinesla ještě branka v 50. minutě na 2:4, ale tu rychle uhasil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Malecha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když brankou na 5:2 stanovil konečný výsledek zápasu.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Malecha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 Ladič 1,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Bartko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Šrotýř</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Kůča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T.Németh</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Nedvěd,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Bartko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Malecha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Ladič,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.Novák,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Jakub Pilař,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Dopater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Šedivý,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Schleiss</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Bílý,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apnička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Holub</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.Németh  </a:t>
            </a: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Vedoucí: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R.Hrdlička</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J.Topinka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.Bůžek,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.Beneš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 name="Picture 1"/>
          <p:cNvPicPr>
            <a:picLocks noChangeAspect="1" noChangeArrowheads="1"/>
          </p:cNvPicPr>
          <p:nvPr/>
        </p:nvPicPr>
        <p:blipFill>
          <a:blip r:embed="rId6" cstate="print"/>
          <a:srcRect/>
          <a:stretch>
            <a:fillRect/>
          </a:stretch>
        </p:blipFill>
        <p:spPr bwMode="auto">
          <a:xfrm>
            <a:off x="1584152" y="5491708"/>
            <a:ext cx="1264584" cy="1296000"/>
          </a:xfrm>
          <a:prstGeom prst="rect">
            <a:avLst/>
          </a:prstGeom>
          <a:noFill/>
          <a:ln w="9525">
            <a:noFill/>
            <a:miter lim="800000"/>
            <a:headEnd/>
            <a:tailEnd/>
          </a:ln>
        </p:spPr>
      </p:pic>
      <p:sp>
        <p:nvSpPr>
          <p:cNvPr id="21" name="TextovéPole 20"/>
          <p:cNvSpPr txBox="1"/>
          <p:nvPr/>
        </p:nvSpPr>
        <p:spPr>
          <a:xfrm>
            <a:off x="71984" y="91108"/>
            <a:ext cx="4608512" cy="1384995"/>
          </a:xfrm>
          <a:prstGeom prst="rect">
            <a:avLst/>
          </a:prstGeom>
          <a:blipFill>
            <a:blip r:embed="rId7" cstate="print"/>
            <a:stretch>
              <a:fillRect/>
            </a:stretch>
          </a:blipFill>
          <a:ln w="69850" cmpd="dbl">
            <a:solidFill>
              <a:schemeClr val="accent1">
                <a:lumMod val="50000"/>
              </a:schemeClr>
            </a:solidFill>
            <a:prstDash val="sysDash"/>
          </a:ln>
        </p:spPr>
        <p:txBody>
          <a:bodyPr wrap="square" rtlCol="0">
            <a:spAutoFit/>
          </a:bodyPr>
          <a:lstStyle/>
          <a:p>
            <a:pPr algn="ctr"/>
            <a:r>
              <a:rPr lang="cs-CZ" sz="2800" dirty="0" smtClean="0">
                <a:solidFill>
                  <a:schemeClr val="bg1"/>
                </a:solidFill>
                <a:effectLst>
                  <a:outerShdw blurRad="38100" dist="38100" dir="2700000" algn="tl">
                    <a:srgbClr val="000000">
                      <a:alpha val="43137"/>
                    </a:srgbClr>
                  </a:outerShdw>
                </a:effectLst>
                <a:latin typeface="Arial Black" pitchFamily="34" charset="0"/>
                <a:cs typeface="Microsoft Sans Serif" pitchFamily="34" charset="0"/>
              </a:rPr>
              <a:t>Starší žáci i podruhé porazili během 10 dnů </a:t>
            </a:r>
            <a:r>
              <a:rPr lang="cs-CZ" sz="2800" dirty="0" err="1" smtClean="0">
                <a:solidFill>
                  <a:schemeClr val="bg1"/>
                </a:solidFill>
                <a:effectLst>
                  <a:outerShdw blurRad="38100" dist="38100" dir="2700000" algn="tl">
                    <a:srgbClr val="000000">
                      <a:alpha val="43137"/>
                    </a:srgbClr>
                  </a:outerShdw>
                </a:effectLst>
                <a:latin typeface="Arial Black" pitchFamily="34" charset="0"/>
                <a:cs typeface="Microsoft Sans Serif" pitchFamily="34" charset="0"/>
              </a:rPr>
              <a:t>Trnovany</a:t>
            </a:r>
            <a:endParaRPr lang="cs-CZ" sz="2800" dirty="0" smtClean="0">
              <a:solidFill>
                <a:schemeClr val="bg1"/>
              </a:solidFill>
              <a:effectLst>
                <a:outerShdw blurRad="38100" dist="38100" dir="2700000" algn="tl">
                  <a:srgbClr val="000000">
                    <a:alpha val="43137"/>
                  </a:srgbClr>
                </a:outerShdw>
              </a:effectLst>
              <a:latin typeface="Arial Black" pitchFamily="34" charset="0"/>
              <a:cs typeface="Microsoft Sans Serif" pitchFamily="34" charset="0"/>
            </a:endParaRPr>
          </a:p>
        </p:txBody>
      </p:sp>
      <p:sp>
        <p:nvSpPr>
          <p:cNvPr id="14" name="TextovéPole 13"/>
          <p:cNvSpPr txBox="1"/>
          <p:nvPr/>
        </p:nvSpPr>
        <p:spPr>
          <a:xfrm>
            <a:off x="5400576" y="91108"/>
            <a:ext cx="4752528" cy="400110"/>
          </a:xfrm>
          <a:prstGeom prst="rect">
            <a:avLst/>
          </a:prstGeom>
          <a:blipFill dpi="0" rotWithShape="1">
            <a:blip r:embed="rId8" cstate="print">
              <a:alphaModFix amt="45000"/>
            </a:blip>
            <a:srcRect/>
            <a:stretch>
              <a:fillRect/>
            </a:stretch>
          </a:blipFill>
          <a:ln w="66675">
            <a:solidFill>
              <a:schemeClr val="tx1"/>
            </a:solidFill>
            <a:prstDash val="sysDot"/>
          </a:ln>
        </p:spPr>
        <p:txBody>
          <a:bodyPr wrap="square" rtlCol="0">
            <a:spAutoFit/>
          </a:bodyPr>
          <a:lstStyle/>
          <a:p>
            <a:pPr algn="ctr"/>
            <a:r>
              <a:rPr lang="cs-CZ" sz="2000" u="sng" dirty="0" smtClean="0">
                <a:solidFill>
                  <a:srgbClr val="0033CC"/>
                </a:solidFill>
                <a:latin typeface="Century Gothic" pitchFamily="34" charset="0"/>
              </a:rPr>
              <a:t>Hodnocení po zápase s Nymburkem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760805"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27</a:t>
            </a:r>
          </a:p>
        </p:txBody>
      </p:sp>
      <p:sp>
        <p:nvSpPr>
          <p:cNvPr id="4" name="TextovéPole 3"/>
          <p:cNvSpPr txBox="1"/>
          <p:nvPr/>
        </p:nvSpPr>
        <p:spPr>
          <a:xfrm>
            <a:off x="1891686"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sp>
        <p:nvSpPr>
          <p:cNvPr id="7" name="TextovéPole 6"/>
          <p:cNvSpPr txBox="1"/>
          <p:nvPr/>
        </p:nvSpPr>
        <p:spPr>
          <a:xfrm>
            <a:off x="5616624" y="91108"/>
            <a:ext cx="4608488" cy="830997"/>
          </a:xfrm>
          <a:prstGeom prst="rect">
            <a:avLst/>
          </a:prstGeom>
          <a:blipFill dpi="0" rotWithShape="1">
            <a:blip r:embed="rId2" cstate="print">
              <a:alphaModFix amt="17000"/>
            </a:blip>
            <a:srcRect/>
            <a:stretch>
              <a:fillRect/>
            </a:stretch>
          </a:blipFill>
          <a:ln w="50800">
            <a:solidFill>
              <a:srgbClr val="92D050"/>
            </a:solidFill>
            <a:prstDash val="solid"/>
          </a:ln>
        </p:spPr>
        <p:txBody>
          <a:bodyPr wrap="square" rtlCol="0">
            <a:spAutoFit/>
          </a:bodyPr>
          <a:lstStyle/>
          <a:p>
            <a:pPr algn="ctr"/>
            <a:r>
              <a:rPr lang="cs-CZ" sz="2400" dirty="0" smtClean="0">
                <a:ln>
                  <a:solidFill>
                    <a:srgbClr val="0033CC"/>
                  </a:solidFill>
                </a:ln>
                <a:latin typeface="Rockwell" pitchFamily="18" charset="0"/>
              </a:rPr>
              <a:t>Starší žáci rozhodli o vítězství 8 minut před koncem</a:t>
            </a:r>
          </a:p>
        </p:txBody>
      </p:sp>
      <p:sp>
        <p:nvSpPr>
          <p:cNvPr id="8" name="Rectangle 40"/>
          <p:cNvSpPr>
            <a:spLocks noChangeArrowheads="1"/>
          </p:cNvSpPr>
          <p:nvPr/>
        </p:nvSpPr>
        <p:spPr bwMode="auto">
          <a:xfrm>
            <a:off x="5616600" y="1041722"/>
            <a:ext cx="4536504"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gradFill flip="none" rotWithShape="1">
                  <a:gsLst>
                    <a:gs pos="0">
                      <a:srgbClr val="000000"/>
                    </a:gs>
                    <a:gs pos="39999">
                      <a:srgbClr val="0A128C"/>
                    </a:gs>
                    <a:gs pos="70000">
                      <a:srgbClr val="181CC7"/>
                    </a:gs>
                    <a:gs pos="88000">
                      <a:srgbClr val="7005D4"/>
                    </a:gs>
                    <a:gs pos="100000">
                      <a:srgbClr val="8C3D91"/>
                    </a:gs>
                  </a:gsLst>
                  <a:path path="rect">
                    <a:fillToRect l="100000" t="100000"/>
                  </a:path>
                  <a:tileRect r="-100000" b="-100000"/>
                </a:gradFill>
                <a:effectLst/>
                <a:latin typeface="Arial" pitchFamily="34" charset="0"/>
                <a:ea typeface="Times New Roman" pitchFamily="18" charset="0"/>
                <a:cs typeface="Arial" pitchFamily="34" charset="0"/>
              </a:rPr>
              <a:t>SK </a:t>
            </a:r>
            <a:r>
              <a:rPr kumimoji="0" lang="cs-CZ" sz="2000" b="1" i="0" u="sng" strike="noStrike" cap="none" normalizeH="0" baseline="0" dirty="0" err="1" smtClean="0">
                <a:ln>
                  <a:noFill/>
                </a:ln>
                <a:gradFill flip="none" rotWithShape="1">
                  <a:gsLst>
                    <a:gs pos="0">
                      <a:srgbClr val="000000"/>
                    </a:gs>
                    <a:gs pos="39999">
                      <a:srgbClr val="0A128C"/>
                    </a:gs>
                    <a:gs pos="70000">
                      <a:srgbClr val="181CC7"/>
                    </a:gs>
                    <a:gs pos="88000">
                      <a:srgbClr val="7005D4"/>
                    </a:gs>
                    <a:gs pos="100000">
                      <a:srgbClr val="8C3D91"/>
                    </a:gs>
                  </a:gsLst>
                  <a:path path="rect">
                    <a:fillToRect l="100000" t="100000"/>
                  </a:path>
                  <a:tileRect r="-100000" b="-100000"/>
                </a:gradFill>
                <a:effectLst/>
                <a:latin typeface="Arial" pitchFamily="34" charset="0"/>
                <a:ea typeface="Times New Roman" pitchFamily="18" charset="0"/>
                <a:cs typeface="Arial" pitchFamily="34" charset="0"/>
              </a:rPr>
              <a:t>Štětí</a:t>
            </a:r>
            <a:r>
              <a:rPr kumimoji="0" lang="cs-CZ" sz="2000" b="1" i="0" u="sng" strike="noStrike" cap="none" normalizeH="0" baseline="0" dirty="0" smtClean="0">
                <a:ln>
                  <a:noFill/>
                </a:ln>
                <a:gradFill flip="none" rotWithShape="1">
                  <a:gsLst>
                    <a:gs pos="0">
                      <a:srgbClr val="000000"/>
                    </a:gs>
                    <a:gs pos="39999">
                      <a:srgbClr val="0A128C"/>
                    </a:gs>
                    <a:gs pos="70000">
                      <a:srgbClr val="181CC7"/>
                    </a:gs>
                    <a:gs pos="88000">
                      <a:srgbClr val="7005D4"/>
                    </a:gs>
                    <a:gs pos="100000">
                      <a:srgbClr val="8C3D91"/>
                    </a:gs>
                  </a:gsLst>
                  <a:path path="rect">
                    <a:fillToRect l="100000" t="100000"/>
                  </a:path>
                  <a:tileRect r="-100000" b="-100000"/>
                </a:gradFill>
                <a:effectLst/>
                <a:latin typeface="Arial" pitchFamily="34" charset="0"/>
                <a:ea typeface="Times New Roman" pitchFamily="18" charset="0"/>
                <a:cs typeface="Arial" pitchFamily="34" charset="0"/>
              </a:rPr>
              <a:t>-FK Junior Děčín</a:t>
            </a:r>
            <a:endParaRPr kumimoji="0" lang="cs-CZ" sz="800" b="0" i="0" u="none" strike="noStrike" cap="none" normalizeH="0" baseline="0" dirty="0" smtClean="0">
              <a:ln>
                <a:noFill/>
              </a:ln>
              <a:gradFill flip="none" rotWithShape="1">
                <a:gsLst>
                  <a:gs pos="0">
                    <a:srgbClr val="000000"/>
                  </a:gs>
                  <a:gs pos="39999">
                    <a:srgbClr val="0A128C"/>
                  </a:gs>
                  <a:gs pos="70000">
                    <a:srgbClr val="181CC7"/>
                  </a:gs>
                  <a:gs pos="88000">
                    <a:srgbClr val="7005D4"/>
                  </a:gs>
                  <a:gs pos="100000">
                    <a:srgbClr val="8C3D91"/>
                  </a:gs>
                </a:gsLst>
                <a:path path="rect">
                  <a:fillToRect l="100000" t="100000"/>
                </a:path>
                <a:tileRect r="-100000" b="-100000"/>
              </a:gra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gradFill flip="none" rotWithShape="1">
                  <a:gsLst>
                    <a:gs pos="0">
                      <a:srgbClr val="000000"/>
                    </a:gs>
                    <a:gs pos="39999">
                      <a:srgbClr val="0A128C"/>
                    </a:gs>
                    <a:gs pos="70000">
                      <a:srgbClr val="181CC7"/>
                    </a:gs>
                    <a:gs pos="88000">
                      <a:srgbClr val="7005D4"/>
                    </a:gs>
                    <a:gs pos="100000">
                      <a:srgbClr val="8C3D91"/>
                    </a:gs>
                  </a:gsLst>
                  <a:path path="rect">
                    <a:fillToRect l="100000" t="100000"/>
                  </a:path>
                  <a:tileRect r="-100000" b="-100000"/>
                </a:gradFill>
                <a:effectLst/>
                <a:latin typeface="Arial" pitchFamily="34" charset="0"/>
                <a:ea typeface="Times New Roman" pitchFamily="18" charset="0"/>
                <a:cs typeface="Arial" pitchFamily="34" charset="0"/>
              </a:rPr>
              <a:t>3:2(2:1)  25.9.2016  5. kolo 7. hrané</a:t>
            </a:r>
            <a:endParaRPr kumimoji="0" lang="cs-CZ" sz="800" b="0" i="0" u="none" strike="noStrike" cap="none" normalizeH="0" baseline="0" dirty="0" smtClean="0">
              <a:ln>
                <a:noFill/>
              </a:ln>
              <a:gradFill flip="none" rotWithShape="1">
                <a:gsLst>
                  <a:gs pos="0">
                    <a:srgbClr val="000000"/>
                  </a:gs>
                  <a:gs pos="39999">
                    <a:srgbClr val="0A128C"/>
                  </a:gs>
                  <a:gs pos="70000">
                    <a:srgbClr val="181CC7"/>
                  </a:gs>
                  <a:gs pos="88000">
                    <a:srgbClr val="7005D4"/>
                  </a:gs>
                  <a:gs pos="100000">
                    <a:srgbClr val="8C3D91"/>
                  </a:gs>
                </a:gsLst>
                <a:path path="rect">
                  <a:fillToRect l="100000" t="100000"/>
                </a:path>
                <a:tileRect r="-100000" b="-100000"/>
              </a:gra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Utkala se 2 mužstva ze středu tabulky. V prvních 10 minutách jsme v pokutovém území soupeře roztočili kolotoč a hned v 1. minutě po přihrávce od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Dopatera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vstřelil vedoucí branku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Malecha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Ten měl společně s Ladičem i další příležitosti, které mohly v případě úspěchu do našich řád přinést uklidnění. Další branku se nám však vstřelit nepodařilo a naopak hezkým zákrokem, a ne posledním, se blýsknul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Šrotýř</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naší brance. Ve 26. minutě nás soupeř dostal pod tlak a podařilo se mu vyrovnat na 1:1. Naše odpověď přišla za další 3 minuty.  Do útoku jsme vyrazili po pravé straně s přihrávkou před branku, kde si na ni počkal Ladič a střelou k tyči vrátil našemu týmu vedení 2:1. Ještě před změnou stran přišel super zákrok domácího brankáře, který střelu z volného přímého kopu těsně podél zdi zlikvidoval. Druhý poločas pro nás nezačal nejlépe. Ve 40. minutě se nádherně trefil z 20 metrů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Kny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 jehož střele zapadl míč do šibenice na 2:2. Děčín mohl jít dokonce do vedení ve 46. minutě a jen zázračný zákrok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Šrotýře</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brance, který nohy položil včas na zem, nás uchránil od nejhoršího. Dramatické utkání pokračovalo, ale hra se ve zbytku zápasu odehrávala většinou ve středu hřiště. Rozhodující momenty celého utkání se odehrály 8 minut před koncem. Hlavními postavami děje byl hostující brankář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Žalda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který se po malé domů dopustil hrubky a toho využil důrazný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Malecha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Brankář chtěl ještě míč vykopnout, ale trefil právě jen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Malechu</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od kterého se míč odrazil do sítě na 3:2. Jednobrankové vedení jsme uhájili až do konce. Pochvala za cenné 3 body a posun na 5. místo tabulky.</a:t>
            </a:r>
          </a:p>
          <a:p>
            <a:pPr marL="0" marR="0" lvl="0" indent="0" defTabSz="914400" rtl="0" eaLnBrk="0" fontAlgn="base" latinLnBrk="0" hangingPunct="0">
              <a:lnSpc>
                <a:spcPct val="100000"/>
              </a:lnSpc>
              <a:spcBef>
                <a:spcPct val="0"/>
              </a:spcBef>
              <a:spcAft>
                <a:spcPct val="0"/>
              </a:spcAft>
              <a:buClrTx/>
              <a:buSzTx/>
              <a:buFontTx/>
              <a:buNone/>
              <a:tabLst/>
            </a:pPr>
            <a:r>
              <a:rPr lang="cs-CZ" sz="1000" b="0" u="sng" dirty="0" smtClean="0">
                <a:latin typeface="Arial" pitchFamily="34" charset="0"/>
                <a:ea typeface="Times New Roman" pitchFamily="18" charset="0"/>
                <a:cs typeface="Arial" pitchFamily="34" charset="0"/>
              </a:rPr>
              <a:t>Krátké hodnocení trenérů:  </a:t>
            </a:r>
            <a:r>
              <a:rPr lang="cs-CZ" sz="1000" b="0" dirty="0" smtClean="0">
                <a:latin typeface="Arial" pitchFamily="34" charset="0"/>
                <a:ea typeface="Times New Roman" pitchFamily="18" charset="0"/>
                <a:cs typeface="Arial" pitchFamily="34" charset="0"/>
              </a:rPr>
              <a:t>Hořeli jsme v záloze, Chyběl nemocný Jakub Pilař. Vítězství si ceníme</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Malecha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2,Ladič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Šrotýř</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Kůča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T.Németh</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Schleiss</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Bartko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Malecha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Ladič,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.Novák, </a:t>
            </a:r>
          </a:p>
          <a:p>
            <a:pPr marL="0" marR="0" lvl="0" indent="0"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Šedivý, Špaček, Daniluk, Bílý,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apnička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Nedvěd, Hrdlička, </a:t>
            </a:r>
          </a:p>
          <a:p>
            <a:pPr marL="0" marR="0" lvl="0" indent="0"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Times New Roman" pitchFamily="18" charset="0"/>
                <a:cs typeface="Arial" pitchFamily="34" charset="0"/>
              </a:rPr>
              <a:t>               </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Holub</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Németh</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Vedoucí: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R.Hrdlička</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Vlašič</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.Šíma,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D.Németh</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(laik)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9154" name="Picture 2"/>
          <p:cNvPicPr>
            <a:picLocks noChangeAspect="1" noChangeArrowheads="1"/>
          </p:cNvPicPr>
          <p:nvPr/>
        </p:nvPicPr>
        <p:blipFill>
          <a:blip r:embed="rId3" cstate="print"/>
          <a:srcRect/>
          <a:stretch>
            <a:fillRect/>
          </a:stretch>
        </p:blipFill>
        <p:spPr bwMode="auto">
          <a:xfrm>
            <a:off x="8640936" y="6427812"/>
            <a:ext cx="1275715" cy="720000"/>
          </a:xfrm>
          <a:prstGeom prst="rect">
            <a:avLst/>
          </a:prstGeom>
          <a:noFill/>
          <a:ln w="9525">
            <a:noFill/>
            <a:miter lim="800000"/>
            <a:headEnd/>
            <a:tailEnd/>
          </a:ln>
        </p:spPr>
      </p:pic>
      <p:pic>
        <p:nvPicPr>
          <p:cNvPr id="49155" name="Picture 3"/>
          <p:cNvPicPr>
            <a:picLocks noChangeAspect="1" noChangeArrowheads="1"/>
          </p:cNvPicPr>
          <p:nvPr/>
        </p:nvPicPr>
        <p:blipFill>
          <a:blip r:embed="rId4" cstate="print"/>
          <a:srcRect/>
          <a:stretch>
            <a:fillRect/>
          </a:stretch>
        </p:blipFill>
        <p:spPr bwMode="auto">
          <a:xfrm>
            <a:off x="143992" y="955204"/>
            <a:ext cx="4637321" cy="2664000"/>
          </a:xfrm>
          <a:prstGeom prst="rect">
            <a:avLst/>
          </a:prstGeom>
          <a:noFill/>
          <a:ln w="34925">
            <a:solidFill>
              <a:srgbClr val="FFFF00"/>
            </a:solidFill>
            <a:miter lim="800000"/>
            <a:headEnd/>
            <a:tailEnd/>
          </a:ln>
        </p:spPr>
      </p:pic>
      <p:pic>
        <p:nvPicPr>
          <p:cNvPr id="49156" name="Picture 4"/>
          <p:cNvPicPr>
            <a:picLocks noChangeAspect="1" noChangeArrowheads="1"/>
          </p:cNvPicPr>
          <p:nvPr/>
        </p:nvPicPr>
        <p:blipFill>
          <a:blip r:embed="rId5" cstate="print"/>
          <a:srcRect/>
          <a:stretch>
            <a:fillRect/>
          </a:stretch>
        </p:blipFill>
        <p:spPr bwMode="auto">
          <a:xfrm>
            <a:off x="143992" y="3835524"/>
            <a:ext cx="4647659" cy="2916000"/>
          </a:xfrm>
          <a:prstGeom prst="rect">
            <a:avLst/>
          </a:prstGeom>
          <a:noFill/>
          <a:ln w="31750">
            <a:solidFill>
              <a:srgbClr val="FFFF00"/>
            </a:solidFill>
            <a:miter lim="800000"/>
            <a:headEnd/>
            <a:tailEnd/>
          </a:ln>
        </p:spPr>
      </p:pic>
      <p:sp>
        <p:nvSpPr>
          <p:cNvPr id="11" name="TextovéPole 10"/>
          <p:cNvSpPr txBox="1"/>
          <p:nvPr/>
        </p:nvSpPr>
        <p:spPr>
          <a:xfrm>
            <a:off x="216000" y="163116"/>
            <a:ext cx="4392488" cy="646331"/>
          </a:xfrm>
          <a:prstGeom prst="rect">
            <a:avLst/>
          </a:prstGeom>
          <a:blipFill>
            <a:blip r:embed="rId6" cstate="print"/>
            <a:stretch>
              <a:fillRect/>
            </a:stretch>
          </a:blipFill>
          <a:ln w="50800" cmpd="sng">
            <a:solidFill>
              <a:srgbClr val="FF00FF"/>
            </a:solidFill>
          </a:ln>
          <a:effectLst>
            <a:outerShdw blurRad="50800" dist="50800" dir="5400000" algn="ctr" rotWithShape="0">
              <a:srgbClr val="FFFF66"/>
            </a:outerShdw>
          </a:effectLst>
        </p:spPr>
        <p:txBody>
          <a:bodyPr wrap="square" rtlCol="0">
            <a:spAutoFit/>
          </a:bodyPr>
          <a:lstStyle/>
          <a:p>
            <a:pPr algn="ctr"/>
            <a:r>
              <a:rPr lang="cs-CZ" sz="1800" dirty="0" smtClean="0">
                <a:latin typeface="Bookman Old Style" pitchFamily="18" charset="0"/>
              </a:rPr>
              <a:t>Fotky ze zápasu </a:t>
            </a:r>
            <a:r>
              <a:rPr lang="cs-CZ" sz="1800" dirty="0" err="1" smtClean="0">
                <a:latin typeface="Bookman Old Style" pitchFamily="18" charset="0"/>
              </a:rPr>
              <a:t>Štětí.Nymburk</a:t>
            </a:r>
            <a:r>
              <a:rPr lang="cs-CZ" sz="1800" dirty="0" smtClean="0">
                <a:latin typeface="Bookman Old Style" pitchFamily="18" charset="0"/>
              </a:rPr>
              <a:t> 17.9.2916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106410"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26</a:t>
            </a:r>
          </a:p>
        </p:txBody>
      </p:sp>
      <p:sp>
        <p:nvSpPr>
          <p:cNvPr id="10" name="TextovéPole 9"/>
          <p:cNvSpPr txBox="1"/>
          <p:nvPr/>
        </p:nvSpPr>
        <p:spPr>
          <a:xfrm>
            <a:off x="7546081"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19</a:t>
            </a:r>
          </a:p>
        </p:txBody>
      </p:sp>
      <p:pic>
        <p:nvPicPr>
          <p:cNvPr id="14" name="Picture 2"/>
          <p:cNvPicPr>
            <a:picLocks noChangeAspect="1" noChangeArrowheads="1"/>
          </p:cNvPicPr>
          <p:nvPr/>
        </p:nvPicPr>
        <p:blipFill>
          <a:blip r:embed="rId3" cstate="print"/>
          <a:srcRect/>
          <a:stretch>
            <a:fillRect/>
          </a:stretch>
        </p:blipFill>
        <p:spPr bwMode="auto">
          <a:xfrm>
            <a:off x="6120656" y="5131668"/>
            <a:ext cx="1368152" cy="1440160"/>
          </a:xfrm>
          <a:prstGeom prst="rect">
            <a:avLst/>
          </a:prstGeom>
          <a:noFill/>
          <a:ln w="28575">
            <a:noFill/>
            <a:miter lim="800000"/>
            <a:headEnd/>
            <a:tailEnd/>
          </a:ln>
        </p:spPr>
      </p:pic>
      <p:sp>
        <p:nvSpPr>
          <p:cNvPr id="11" name="TextovéPole 10"/>
          <p:cNvSpPr txBox="1"/>
          <p:nvPr/>
        </p:nvSpPr>
        <p:spPr>
          <a:xfrm>
            <a:off x="144016" y="91108"/>
            <a:ext cx="4608488" cy="1631216"/>
          </a:xfrm>
          <a:prstGeom prst="rect">
            <a:avLst/>
          </a:prstGeom>
          <a:blipFill dpi="0" rotWithShape="1">
            <a:blip r:embed="rId4" cstate="print">
              <a:alphaModFix amt="59000"/>
            </a:blip>
            <a:srcRect/>
            <a:stretch>
              <a:fillRect/>
            </a:stretch>
          </a:blipFill>
          <a:ln w="50800">
            <a:solidFill>
              <a:schemeClr val="tx1"/>
            </a:solidFill>
            <a:prstDash val="solid"/>
          </a:ln>
        </p:spPr>
        <p:txBody>
          <a:bodyPr wrap="square" rtlCol="0">
            <a:spAutoFit/>
          </a:bodyPr>
          <a:lstStyle/>
          <a:p>
            <a:pPr algn="ctr"/>
            <a:r>
              <a:rPr lang="cs-CZ" sz="2500" dirty="0" smtClean="0">
                <a:solidFill>
                  <a:srgbClr val="CC0000"/>
                </a:solidFill>
                <a:latin typeface="Rockwell" pitchFamily="18" charset="0"/>
              </a:rPr>
              <a:t>Starší žáci si soupeře nechali utéct v 1. poločase a ve 2., i když měli převahu vstřelili jen 1 branku </a:t>
            </a:r>
            <a:endParaRPr lang="cs-CZ" sz="2100" dirty="0" smtClean="0">
              <a:solidFill>
                <a:srgbClr val="CC0000"/>
              </a:solidFill>
              <a:latin typeface="Rockwell" pitchFamily="18" charset="0"/>
            </a:endParaRPr>
          </a:p>
        </p:txBody>
      </p:sp>
      <p:graphicFrame>
        <p:nvGraphicFramePr>
          <p:cNvPr id="7" name="Tabulka 6"/>
          <p:cNvGraphicFramePr>
            <a:graphicFrameLocks noGrp="1"/>
          </p:cNvGraphicFramePr>
          <p:nvPr/>
        </p:nvGraphicFramePr>
        <p:xfrm>
          <a:off x="5832626" y="91108"/>
          <a:ext cx="4248471" cy="4641003"/>
        </p:xfrm>
        <a:graphic>
          <a:graphicData uri="http://schemas.openxmlformats.org/drawingml/2006/table">
            <a:tbl>
              <a:tblPr/>
              <a:tblGrid>
                <a:gridCol w="823946"/>
                <a:gridCol w="952687"/>
                <a:gridCol w="1068555"/>
                <a:gridCol w="463470"/>
                <a:gridCol w="939813"/>
              </a:tblGrid>
              <a:tr h="471483">
                <a:tc gridSpan="5">
                  <a:txBody>
                    <a:bodyPr/>
                    <a:lstStyle/>
                    <a:p>
                      <a:pPr algn="ctr" rtl="0" fontAlgn="ctr"/>
                      <a:r>
                        <a:rPr lang="cs-CZ" sz="2000" b="1" i="0" u="none" strike="noStrike" dirty="0">
                          <a:solidFill>
                            <a:srgbClr val="000000"/>
                          </a:solidFill>
                          <a:latin typeface="Cambria Math"/>
                        </a:rPr>
                        <a:t>Dosavadní výsledky mužstva dospělých</a:t>
                      </a:r>
                    </a:p>
                  </a:txBody>
                  <a:tcPr marL="7605" marR="7605" marT="76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517110">
                <a:tc>
                  <a:txBody>
                    <a:bodyPr/>
                    <a:lstStyle/>
                    <a:p>
                      <a:pPr algn="ctr" fontAlgn="ctr"/>
                      <a:r>
                        <a:rPr lang="cs-CZ" sz="900" b="1" i="0" u="none" strike="noStrike">
                          <a:solidFill>
                            <a:srgbClr val="000000"/>
                          </a:solidFill>
                          <a:latin typeface="Cambria Math"/>
                        </a:rPr>
                        <a:t>Datum</a:t>
                      </a:r>
                    </a:p>
                  </a:txBody>
                  <a:tcPr marL="7605" marR="7605" marT="76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900" b="1" i="0" u="none" strike="noStrike">
                          <a:solidFill>
                            <a:srgbClr val="000000"/>
                          </a:solidFill>
                          <a:latin typeface="Cambria Math"/>
                        </a:rPr>
                        <a:t>Doma</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900" b="1" i="0" u="none" strike="noStrike" dirty="0">
                          <a:solidFill>
                            <a:srgbClr val="000000"/>
                          </a:solidFill>
                          <a:latin typeface="Cambria Math"/>
                        </a:rPr>
                        <a:t>Venku</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900" b="1" i="0" u="none" strike="noStrike" dirty="0">
                          <a:solidFill>
                            <a:srgbClr val="000000"/>
                          </a:solidFill>
                          <a:latin typeface="Cambria Math"/>
                        </a:rPr>
                        <a:t>Kolo</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900" b="1" i="0" u="none" strike="noStrike" dirty="0">
                          <a:solidFill>
                            <a:srgbClr val="000000"/>
                          </a:solidFill>
                          <a:latin typeface="Cambria Math"/>
                        </a:rPr>
                        <a:t> </a:t>
                      </a:r>
                    </a:p>
                  </a:txBody>
                  <a:tcPr marL="7605" marR="7605" marT="76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r>
              <a:tr h="507984">
                <a:tc>
                  <a:txBody>
                    <a:bodyPr/>
                    <a:lstStyle/>
                    <a:p>
                      <a:pPr algn="ctr" fontAlgn="ctr"/>
                      <a:r>
                        <a:rPr lang="cs-CZ" sz="800" b="1" i="0" u="none" strike="noStrike">
                          <a:solidFill>
                            <a:srgbClr val="000000"/>
                          </a:solidFill>
                          <a:latin typeface="Arial"/>
                        </a:rPr>
                        <a:t>13.8.2016</a:t>
                      </a:r>
                    </a:p>
                  </a:txBody>
                  <a:tcPr marL="7605" marR="7605" marT="76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latin typeface="Arial"/>
                        </a:rPr>
                        <a:t>FC Nový Bor </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a:solidFill>
                            <a:srgbClr val="000000"/>
                          </a:solidFill>
                          <a:latin typeface="Arial"/>
                        </a:rPr>
                        <a:t>SK Štětí, z.s.</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1</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2000" b="1" i="0" u="none" strike="noStrike" dirty="0">
                          <a:solidFill>
                            <a:srgbClr val="000000"/>
                          </a:solidFill>
                          <a:latin typeface="Arial"/>
                        </a:rPr>
                        <a:t>0:3</a:t>
                      </a:r>
                    </a:p>
                  </a:txBody>
                  <a:tcPr marL="7605" marR="7605" marT="76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507984">
                <a:tc>
                  <a:txBody>
                    <a:bodyPr/>
                    <a:lstStyle/>
                    <a:p>
                      <a:pPr algn="ctr" fontAlgn="ctr"/>
                      <a:r>
                        <a:rPr lang="cs-CZ" sz="800" b="1" i="0" u="none" strike="noStrike">
                          <a:solidFill>
                            <a:srgbClr val="000000"/>
                          </a:solidFill>
                          <a:latin typeface="Arial"/>
                        </a:rPr>
                        <a:t>20.8.2016</a:t>
                      </a:r>
                    </a:p>
                  </a:txBody>
                  <a:tcPr marL="7605" marR="7605" marT="76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a:rPr>
                        <a:t>SK Kladno, a.s.</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2</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2000" b="1" i="0" u="none" strike="noStrike" dirty="0">
                          <a:solidFill>
                            <a:srgbClr val="000000"/>
                          </a:solidFill>
                          <a:latin typeface="Arial"/>
                        </a:rPr>
                        <a:t>1:2 PK</a:t>
                      </a:r>
                    </a:p>
                  </a:txBody>
                  <a:tcPr marL="7605" marR="7605" marT="76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507984">
                <a:tc>
                  <a:txBody>
                    <a:bodyPr/>
                    <a:lstStyle/>
                    <a:p>
                      <a:pPr algn="ctr" fontAlgn="ctr"/>
                      <a:r>
                        <a:rPr lang="cs-CZ" sz="800" b="1" i="0" u="none" strike="noStrike">
                          <a:solidFill>
                            <a:srgbClr val="000000"/>
                          </a:solidFill>
                          <a:latin typeface="Arial"/>
                        </a:rPr>
                        <a:t>27.8.2016</a:t>
                      </a:r>
                    </a:p>
                  </a:txBody>
                  <a:tcPr marL="7605" marR="7605" marT="76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latin typeface="Arial"/>
                        </a:rPr>
                        <a:t>SK Český Brod</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a:solidFill>
                            <a:srgbClr val="000000"/>
                          </a:solidFill>
                          <a:latin typeface="Arial"/>
                        </a:rPr>
                        <a:t>SK Štětí, z.s.</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3</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2000" b="1" i="0" u="none" strike="noStrike" dirty="0">
                          <a:solidFill>
                            <a:srgbClr val="000000"/>
                          </a:solidFill>
                          <a:latin typeface="Arial"/>
                        </a:rPr>
                        <a:t>7:0</a:t>
                      </a:r>
                    </a:p>
                  </a:txBody>
                  <a:tcPr marL="7605" marR="7605" marT="76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507984">
                <a:tc>
                  <a:txBody>
                    <a:bodyPr/>
                    <a:lstStyle/>
                    <a:p>
                      <a:pPr algn="ctr" fontAlgn="ctr"/>
                      <a:r>
                        <a:rPr lang="cs-CZ" sz="800" b="1" i="0" u="none" strike="noStrike">
                          <a:solidFill>
                            <a:srgbClr val="000000"/>
                          </a:solidFill>
                          <a:latin typeface="Arial"/>
                        </a:rPr>
                        <a:t>3.9.2016</a:t>
                      </a:r>
                    </a:p>
                  </a:txBody>
                  <a:tcPr marL="7605" marR="7605" marT="76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a:rPr>
                        <a:t>SK Štětí</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latin typeface="Arial"/>
                        </a:rPr>
                        <a:t>SK Sokol </a:t>
                      </a:r>
                      <a:r>
                        <a:rPr lang="cs-CZ" sz="1200" b="1" i="0" u="none" strike="noStrike" dirty="0" err="1">
                          <a:solidFill>
                            <a:srgbClr val="000000"/>
                          </a:solidFill>
                          <a:latin typeface="Arial"/>
                        </a:rPr>
                        <a:t>Brozany</a:t>
                      </a:r>
                      <a:endParaRPr lang="cs-CZ" sz="1200" b="1" i="0" u="none" strike="noStrike" dirty="0">
                        <a:solidFill>
                          <a:srgbClr val="000000"/>
                        </a:solidFill>
                        <a:latin typeface="Arial"/>
                      </a:endParaRP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4</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2000" b="1" i="0" u="none" strike="noStrike" dirty="0">
                          <a:solidFill>
                            <a:srgbClr val="000000"/>
                          </a:solidFill>
                          <a:latin typeface="Arial"/>
                        </a:rPr>
                        <a:t>1:2 PK</a:t>
                      </a:r>
                    </a:p>
                  </a:txBody>
                  <a:tcPr marL="7605" marR="7605" marT="76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507984">
                <a:tc>
                  <a:txBody>
                    <a:bodyPr/>
                    <a:lstStyle/>
                    <a:p>
                      <a:pPr algn="ctr" fontAlgn="ctr"/>
                      <a:r>
                        <a:rPr lang="cs-CZ" sz="800" b="1" i="0" u="none" strike="noStrike">
                          <a:solidFill>
                            <a:srgbClr val="000000"/>
                          </a:solidFill>
                          <a:latin typeface="Arial"/>
                        </a:rPr>
                        <a:t>11.9.2016</a:t>
                      </a:r>
                    </a:p>
                  </a:txBody>
                  <a:tcPr marL="7605" marR="7605" marT="76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a:solidFill>
                            <a:srgbClr val="000000"/>
                          </a:solidFill>
                          <a:latin typeface="Arial"/>
                        </a:rPr>
                        <a:t>Sportovní klub Úvaly</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r>
                        <a:rPr lang="cs-CZ" sz="1200" b="1" i="0" u="none" strike="noStrike" dirty="0">
                          <a:solidFill>
                            <a:srgbClr val="000000"/>
                          </a:solidFill>
                          <a:latin typeface="Arial"/>
                        </a:rPr>
                        <a:t>, z.s.</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5</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2000" b="1" i="0" u="none" strike="noStrike" dirty="0">
                          <a:solidFill>
                            <a:srgbClr val="000000"/>
                          </a:solidFill>
                          <a:latin typeface="Arial"/>
                        </a:rPr>
                        <a:t>4:1</a:t>
                      </a:r>
                    </a:p>
                  </a:txBody>
                  <a:tcPr marL="7605" marR="7605" marT="76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507984">
                <a:tc>
                  <a:txBody>
                    <a:bodyPr/>
                    <a:lstStyle/>
                    <a:p>
                      <a:pPr algn="ctr" fontAlgn="ctr"/>
                      <a:r>
                        <a:rPr lang="cs-CZ" sz="800" b="1" i="0" u="none" strike="noStrike">
                          <a:solidFill>
                            <a:srgbClr val="000000"/>
                          </a:solidFill>
                          <a:latin typeface="Arial"/>
                        </a:rPr>
                        <a:t>17.9.2016</a:t>
                      </a:r>
                    </a:p>
                  </a:txBody>
                  <a:tcPr marL="7605" marR="7605" marT="76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Arial"/>
                        </a:rPr>
                        <a:t>SK Štětí</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latin typeface="Arial"/>
                        </a:rPr>
                        <a:t>SK POLABAN Nymburk s.r.o.</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6</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2000" b="1" i="0" u="none" strike="noStrike" dirty="0">
                          <a:solidFill>
                            <a:srgbClr val="000000"/>
                          </a:solidFill>
                          <a:latin typeface="Arial"/>
                        </a:rPr>
                        <a:t>0:2</a:t>
                      </a:r>
                    </a:p>
                  </a:txBody>
                  <a:tcPr marL="7605" marR="7605" marT="76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507984">
                <a:tc>
                  <a:txBody>
                    <a:bodyPr/>
                    <a:lstStyle/>
                    <a:p>
                      <a:pPr algn="ctr" fontAlgn="ctr"/>
                      <a:r>
                        <a:rPr lang="cs-CZ" sz="800" b="1" i="0" u="none" strike="noStrike">
                          <a:solidFill>
                            <a:srgbClr val="000000"/>
                          </a:solidFill>
                          <a:latin typeface="Arial"/>
                        </a:rPr>
                        <a:t>25.9.2016</a:t>
                      </a:r>
                    </a:p>
                  </a:txBody>
                  <a:tcPr marL="7605" marR="7605" marT="76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a:solidFill>
                            <a:srgbClr val="000000"/>
                          </a:solidFill>
                          <a:latin typeface="Arial"/>
                        </a:rPr>
                        <a:t>Fotbalový klub Meteor Praha VIII</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r>
                        <a:rPr lang="cs-CZ" sz="1200" b="1" i="0" u="none" strike="noStrike" dirty="0">
                          <a:solidFill>
                            <a:srgbClr val="000000"/>
                          </a:solidFill>
                          <a:latin typeface="Arial"/>
                        </a:rPr>
                        <a:t>, z.s.</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7</a:t>
                      </a:r>
                    </a:p>
                  </a:txBody>
                  <a:tcPr marL="7605" marR="7605" marT="76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2000" b="1" i="0" u="none" strike="noStrike" dirty="0">
                          <a:solidFill>
                            <a:srgbClr val="000000"/>
                          </a:solidFill>
                          <a:latin typeface="Arial"/>
                        </a:rPr>
                        <a:t>3:0</a:t>
                      </a:r>
                    </a:p>
                  </a:txBody>
                  <a:tcPr marL="7605" marR="7605" marT="76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bl>
          </a:graphicData>
        </a:graphic>
      </p:graphicFrame>
      <p:pic>
        <p:nvPicPr>
          <p:cNvPr id="55297" name="Picture 1"/>
          <p:cNvPicPr>
            <a:picLocks noChangeAspect="1" noChangeArrowheads="1"/>
          </p:cNvPicPr>
          <p:nvPr/>
        </p:nvPicPr>
        <p:blipFill>
          <a:blip r:embed="rId5" cstate="print"/>
          <a:srcRect/>
          <a:stretch>
            <a:fillRect/>
          </a:stretch>
        </p:blipFill>
        <p:spPr bwMode="auto">
          <a:xfrm>
            <a:off x="8064872" y="5131668"/>
            <a:ext cx="1576290" cy="1548000"/>
          </a:xfrm>
          <a:prstGeom prst="rect">
            <a:avLst/>
          </a:prstGeom>
          <a:noFill/>
          <a:ln w="9525">
            <a:noFill/>
            <a:miter lim="800000"/>
            <a:headEnd/>
            <a:tailEnd/>
          </a:ln>
        </p:spPr>
      </p:pic>
      <p:sp>
        <p:nvSpPr>
          <p:cNvPr id="2" name="Rectangle 1"/>
          <p:cNvSpPr>
            <a:spLocks noChangeArrowheads="1"/>
          </p:cNvSpPr>
          <p:nvPr/>
        </p:nvSpPr>
        <p:spPr bwMode="auto">
          <a:xfrm>
            <a:off x="143992" y="1751349"/>
            <a:ext cx="468052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0" i="0" u="sng"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SK </a:t>
            </a:r>
            <a:r>
              <a:rPr kumimoji="0" lang="cs-CZ" sz="1600" b="0" i="0" u="sng" strike="noStrike" cap="none" normalizeH="0" baseline="0" dirty="0" err="1" smtClean="0">
                <a:ln>
                  <a:noFill/>
                </a:ln>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Štětí</a:t>
            </a:r>
            <a:r>
              <a:rPr kumimoji="0" lang="cs-CZ" sz="1600" b="0" i="0" u="sng"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 – SK Sokol </a:t>
            </a:r>
            <a:r>
              <a:rPr kumimoji="0" lang="cs-CZ" sz="1600" b="0" i="0" u="sng" strike="noStrike" cap="none" normalizeH="0" baseline="0" dirty="0" err="1" smtClean="0">
                <a:ln>
                  <a:noFill/>
                </a:ln>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Brozany</a:t>
            </a:r>
            <a:endParaRPr kumimoji="0" lang="cs-CZ" sz="900" b="0" i="0" u="none"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0" i="0" u="sng"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2:4(1:4)   28.9.2016   </a:t>
            </a:r>
            <a:r>
              <a:rPr kumimoji="0" lang="cs-CZ" sz="1400" b="0" i="0" u="sng"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15. Kolo předehrávka</a:t>
            </a:r>
            <a:endParaRPr kumimoji="0" lang="cs-CZ" sz="800" b="0" i="0" u="none"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Arial Black"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 zápase jsme chtěli odčinit prohru v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Brozanech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z nedávné doby a již v 1. Minutě to mohl načít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Malecha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který postupoval sám na brankáře, ale branku netrefil. I v dalších minutách se utkání odehrávalo většinou na polovině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Brozan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ale branka soupeře pro nás byla zakletá. Hostující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celem</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soustředěně bránil a vyrážel k rychlým protiútokům.  Naše obrana si s nimi nevěděla rady a začal ztrácet půdu pod nohama. Po jedné takové akci se také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Brozany</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dostali do vedení 1:0 z kopačky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Martiše</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Netrvalo to dlouho a stejný hráč poslal soupeře do dvoubrankového vedení. No abychom si těžké chvíle prožili až dno, tak ve 20. Minutě upravil Havlík už na 3:0.  Že by se s výsledkem dalo ještě něco udělat, předvedla dvojice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Melecha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Dopater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když právě druhý jmenovaný zakončoval bezchybnou kombinaci střelou mezi spojnici tyče a břevna na 1:3. Ještě do poločasu minutu před změnou stran se ale bohužel z naší obrany stal opět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průchoďák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Havlík zvýšil na 4:1.  Do 2. poločasu jsme vstoupili aktivně a za minutu krásnou střelou překvapil brankáře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Brozan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Dopater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který svojí 2. Brankou v zápase snížil na 2:4. V nastaveném tempu jsme však dlouho nevydrželi. Začali jsme hrát složitě, příliš mnoho přihrávek a žádná pořádná střela. Na hřišti se také přitvrdilo a odnesl to Tomáš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Németh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pro kterého musela přijet sanitka. Dle posledních informací se o zlomeninu nejedná. Přejeme brzké uzdravení. Diváci už také moc hezkého fotbalu neviděli. Výsledek už také žádných změn nedoznal a tak si hosté odvezli 3 body za vítězství 4:2.</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Branky:</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Dopater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Sestava: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Šrotýř</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Kuča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T.Németh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Špaček,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Bartko</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Malecha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Ladič, ladislav </a:t>
            </a:r>
          </a:p>
          <a:p>
            <a:pPr marL="0" marR="0" lvl="0" indent="0" algn="just" defTabSz="914400" rtl="0" eaLnBrk="0" fontAlgn="base" latinLnBrk="0" hangingPunct="0">
              <a:lnSpc>
                <a:spcPct val="100000"/>
              </a:lnSpc>
              <a:spcBef>
                <a:spcPct val="0"/>
              </a:spcBef>
              <a:spcAft>
                <a:spcPct val="0"/>
              </a:spcAft>
              <a:buClrTx/>
              <a:buSzTx/>
              <a:buFontTx/>
              <a:buNone/>
              <a:tabLst/>
            </a:pPr>
            <a:r>
              <a:rPr lang="cs-CZ" sz="1100" b="0" dirty="0" smtClean="0">
                <a:latin typeface="Calibri" pitchFamily="34" charset="0"/>
                <a:ea typeface="Calibri" pitchFamily="34" charset="0"/>
                <a:cs typeface="Times New Roman" pitchFamily="18" charset="0"/>
              </a:rPr>
              <a:t>                </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Novák, Jakub Pilař,</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Dopater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Šedivý,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Daniluk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Bílý, Holub, Nedvěd, </a:t>
            </a:r>
          </a:p>
          <a:p>
            <a:pPr marL="0" marR="0" lvl="0" indent="0" algn="just" defTabSz="914400" rtl="0" eaLnBrk="0" fontAlgn="base" latinLnBrk="0" hangingPunct="0">
              <a:lnSpc>
                <a:spcPct val="100000"/>
              </a:lnSpc>
              <a:spcBef>
                <a:spcPct val="0"/>
              </a:spcBef>
              <a:spcAft>
                <a:spcPct val="0"/>
              </a:spcAft>
              <a:buClrTx/>
              <a:buSzTx/>
              <a:buFontTx/>
              <a:buNone/>
              <a:tabLst/>
            </a:pPr>
            <a:r>
              <a:rPr lang="cs-CZ" sz="1100" b="0" dirty="0" smtClean="0">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Slapnička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Hrdlička</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Trenér: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Z</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Németh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Vedoucí: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R.Hrdlička</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Rozhodčí: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Prágl</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.Šíma,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D.Németh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(laik)  60 diváků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6" y="46040"/>
            <a:ext cx="9468" cy="9525"/>
          </a:xfrm>
          <a:prstGeom prst="rect">
            <a:avLst/>
          </a:prstGeom>
          <a:noFill/>
          <a:ln w="9525">
            <a:noFill/>
            <a:miter lim="800000"/>
            <a:headEnd/>
            <a:tailEnd/>
          </a:ln>
        </p:spPr>
      </p:pic>
      <p:sp>
        <p:nvSpPr>
          <p:cNvPr id="15" name="Rectangle 87"/>
          <p:cNvSpPr>
            <a:spLocks noChangeArrowheads="1"/>
          </p:cNvSpPr>
          <p:nvPr/>
        </p:nvSpPr>
        <p:spPr bwMode="auto">
          <a:xfrm>
            <a:off x="30746" y="39800"/>
            <a:ext cx="4937782" cy="1015663"/>
          </a:xfrm>
          <a:prstGeom prst="rect">
            <a:avLst/>
          </a:prstGeom>
          <a:blipFill>
            <a:blip r:embed="rId5" cstate="print"/>
            <a:stretch>
              <a:fillRect/>
            </a:stretch>
          </a:blipFill>
          <a:ln w="60325" cmpd="sng">
            <a:solidFill>
              <a:srgbClr val="CC22DE"/>
            </a:solidFill>
            <a:prstDash val="solid"/>
            <a:headEnd/>
            <a:tailEnd/>
          </a:ln>
          <a:effectLst>
            <a:outerShdw blurRad="50800" dist="50800" dir="5400000" algn="ctr" rotWithShape="0">
              <a:schemeClr val="bg1"/>
            </a:outerShdw>
          </a:effectLst>
        </p:spPr>
        <p:style>
          <a:lnRef idx="2">
            <a:schemeClr val="accent2"/>
          </a:lnRef>
          <a:fillRef idx="1">
            <a:schemeClr val="lt1"/>
          </a:fillRef>
          <a:effectRef idx="0">
            <a:schemeClr val="accent2"/>
          </a:effectRef>
          <a:fontRef idx="minor">
            <a:schemeClr val="dk1"/>
          </a:fontRef>
        </p:style>
        <p:txBody>
          <a:bodyPr wrap="square" lIns="0" tIns="0" rIns="0" bIns="0" numCol="1" anchor="b">
            <a:normAutofit lnSpcReduction="10000"/>
            <a:scene3d>
              <a:camera prst="orthographicFront"/>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7200" i="1" dirty="0" smtClean="0">
                <a:ln w="31750">
                  <a:solidFill>
                    <a:srgbClr val="CCFF33"/>
                  </a:solidFill>
                </a:ln>
                <a:solidFill>
                  <a:schemeClr val="bg1"/>
                </a:solidFill>
                <a:latin typeface="Plantagenet Cherokee" pitchFamily="18" charset="0"/>
                <a:ea typeface="Gungsuh" pitchFamily="18" charset="-127"/>
                <a:cs typeface="Arial" pitchFamily="34" charset="0"/>
              </a:rPr>
              <a:t>Vítáme</a:t>
            </a:r>
            <a:endParaRPr lang="cs-CZ" sz="7200" b="0" i="1" dirty="0">
              <a:ln w="31750">
                <a:solidFill>
                  <a:srgbClr val="CCFF33"/>
                </a:solidFill>
              </a:ln>
              <a:solidFill>
                <a:schemeClr val="bg1"/>
              </a:solidFill>
              <a:effectLst>
                <a:outerShdw blurRad="50800" dist="50800" dir="5400000" algn="ctr" rotWithShape="0">
                  <a:srgbClr val="99FF33"/>
                </a:outerShdw>
              </a:effectLst>
              <a:latin typeface="Plantagenet Cherokee" pitchFamily="18" charset="0"/>
              <a:ea typeface="Gungsuh" pitchFamily="18" charset="-127"/>
              <a:cs typeface="Arial" pitchFamily="34" charset="0"/>
            </a:endParaRPr>
          </a:p>
        </p:txBody>
      </p:sp>
      <p:sp useBgFill="1">
        <p:nvSpPr>
          <p:cNvPr id="7178" name="Rectangle 129"/>
          <p:cNvSpPr>
            <a:spLocks noChangeArrowheads="1"/>
          </p:cNvSpPr>
          <p:nvPr/>
        </p:nvSpPr>
        <p:spPr bwMode="auto">
          <a:xfrm>
            <a:off x="30746" y="1891396"/>
            <a:ext cx="4937782" cy="792000"/>
          </a:xfrm>
          <a:prstGeom prst="rect">
            <a:avLst/>
          </a:prstGeom>
          <a:ln w="53975" cmpd="dbl">
            <a:solidFill>
              <a:srgbClr val="CC6600"/>
            </a:solidFill>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4200" dirty="0" smtClean="0">
                <a:ln w="25400">
                  <a:noFill/>
                </a:ln>
                <a:solidFill>
                  <a:srgbClr val="FF0000"/>
                </a:solidFill>
                <a:effectLst>
                  <a:outerShdw blurRad="38100" dist="38100" dir="2700000" algn="tl">
                    <a:srgbClr val="000000">
                      <a:alpha val="43137"/>
                    </a:srgbClr>
                  </a:outerShdw>
                </a:effectLst>
                <a:latin typeface="Swis721 BlkCn BT" pitchFamily="34" charset="0"/>
                <a:ea typeface="GulimChe" pitchFamily="49" charset="-127"/>
                <a:cs typeface="Arial" pitchFamily="34" charset="0"/>
              </a:rPr>
              <a:t>SK Štětí, z.s.</a:t>
            </a:r>
            <a:endParaRPr lang="cs-CZ" sz="4200" dirty="0">
              <a:ln w="25400">
                <a:noFill/>
              </a:ln>
              <a:solidFill>
                <a:srgbClr val="FF0000"/>
              </a:solidFill>
              <a:effectLst>
                <a:outerShdw blurRad="38100" dist="38100" dir="2700000" algn="tl">
                  <a:srgbClr val="000000">
                    <a:alpha val="43137"/>
                  </a:srgbClr>
                </a:outerShdw>
              </a:effectLst>
              <a:latin typeface="Swis721 BlkCn BT" pitchFamily="34" charset="0"/>
              <a:ea typeface="GulimChe" pitchFamily="49" charset="-127"/>
              <a:cs typeface="Arial" pitchFamily="34" charset="0"/>
            </a:endParaRPr>
          </a:p>
        </p:txBody>
      </p:sp>
      <p:sp>
        <p:nvSpPr>
          <p:cNvPr id="12298" name="Text Box 147"/>
          <p:cNvSpPr txBox="1">
            <a:spLocks noChangeArrowheads="1"/>
          </p:cNvSpPr>
          <p:nvPr/>
        </p:nvSpPr>
        <p:spPr bwMode="auto">
          <a:xfrm>
            <a:off x="2321135" y="2632888"/>
            <a:ext cx="337680" cy="338540"/>
          </a:xfrm>
          <a:prstGeom prst="rect">
            <a:avLst/>
          </a:prstGeom>
          <a:noFill/>
          <a:ln w="9525">
            <a:noFill/>
            <a:miter lim="800000"/>
            <a:headEnd/>
            <a:tailEnd/>
          </a:ln>
        </p:spPr>
        <p:txBody>
          <a:bodyPr lIns="91425" tIns="45713" rIns="91425" bIns="45713">
            <a:spAutoFit/>
          </a:bodyPr>
          <a:lstStyle/>
          <a:p>
            <a:pPr algn="ctr" eaLnBrk="0" hangingPunct="0"/>
            <a:r>
              <a:rPr lang="cs-CZ" sz="1600" dirty="0">
                <a:latin typeface="Albertus MT" pitchFamily="18" charset="0"/>
              </a:rPr>
              <a:t>a</a:t>
            </a:r>
          </a:p>
        </p:txBody>
      </p:sp>
      <p:sp>
        <p:nvSpPr>
          <p:cNvPr id="7181" name="Text Box 148"/>
          <p:cNvSpPr txBox="1">
            <a:spLocks noChangeArrowheads="1"/>
          </p:cNvSpPr>
          <p:nvPr/>
        </p:nvSpPr>
        <p:spPr bwMode="auto">
          <a:xfrm>
            <a:off x="30746" y="3874441"/>
            <a:ext cx="4937782" cy="2523754"/>
          </a:xfrm>
          <a:prstGeom prst="rect">
            <a:avLst/>
          </a:prstGeom>
          <a:blipFill dpi="0" rotWithShape="1">
            <a:blip r:embed="rId6" cstate="print">
              <a:alphaModFix amt="35000"/>
            </a:blip>
            <a:srcRect/>
            <a:stretch>
              <a:fillRect/>
            </a:stretch>
          </a:blipFill>
          <a:ln w="53975" cmpd="dbl">
            <a:gradFill>
              <a:gsLst>
                <a:gs pos="0">
                  <a:srgbClr val="03D4A8"/>
                </a:gs>
                <a:gs pos="25000">
                  <a:srgbClr val="21D6E0"/>
                </a:gs>
                <a:gs pos="75000">
                  <a:srgbClr val="0087E6"/>
                </a:gs>
                <a:gs pos="100000">
                  <a:srgbClr val="005CBF"/>
                </a:gs>
              </a:gsLst>
              <a:lin ang="5400000" scaled="0"/>
            </a:gradFill>
            <a:prstDash val="sysDash"/>
            <a:miter lim="800000"/>
            <a:headEnd/>
            <a:tailEnd/>
          </a:ln>
          <a:effectLst>
            <a:innerShdw blurRad="63500" dist="88900" dir="6600000">
              <a:schemeClr val="accent1">
                <a:lumMod val="20000"/>
                <a:lumOff val="80000"/>
                <a:alpha val="50000"/>
              </a:schemeClr>
            </a:innerShdw>
          </a:effectLst>
          <a:scene3d>
            <a:camera prst="orthographicFront"/>
            <a:lightRig rig="threePt" dir="t"/>
          </a:scene3d>
          <a:sp3d contourW="12700">
            <a:bevelT w="152400" h="50800" prst="softRound"/>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400" u="sng" dirty="0" smtClean="0">
                <a:ln w="3175">
                  <a:noFill/>
                </a:ln>
                <a:solidFill>
                  <a:srgbClr val="6600CC"/>
                </a:solidFill>
                <a:effectLst>
                  <a:outerShdw blurRad="38100" dist="38100" dir="2700000" algn="tl">
                    <a:srgbClr val="000000">
                      <a:alpha val="43137"/>
                    </a:srgbClr>
                  </a:outerShdw>
                </a:effectLst>
                <a:latin typeface="Bodoni MT Condensed" pitchFamily="18" charset="0"/>
                <a:ea typeface="GungsuhChe" pitchFamily="49" charset="-127"/>
                <a:cs typeface="Arial" pitchFamily="34" charset="0"/>
              </a:rPr>
              <a:t>Hlavního rozhodčího</a:t>
            </a:r>
          </a:p>
          <a:p>
            <a:pPr algn="ctr" eaLnBrk="0" hangingPunct="0">
              <a:defRPr/>
            </a:pPr>
            <a:r>
              <a:rPr lang="cs-CZ" sz="2400" b="0" dirty="0" smtClean="0">
                <a:ln w="3175">
                  <a:noFill/>
                </a:ln>
                <a:effectLst>
                  <a:outerShdw blurRad="38100" dist="38100" dir="2700000" algn="tl">
                    <a:srgbClr val="000000">
                      <a:alpha val="43137"/>
                    </a:srgbClr>
                  </a:outerShdw>
                </a:effectLst>
                <a:latin typeface="Arial Black" pitchFamily="34" charset="0"/>
                <a:ea typeface="GungsuhChe" pitchFamily="49" charset="-127"/>
                <a:cs typeface="Arial" pitchFamily="34" charset="0"/>
              </a:rPr>
              <a:t>Jana </a:t>
            </a:r>
            <a:r>
              <a:rPr lang="cs-CZ" sz="2400" b="0" dirty="0" err="1" smtClean="0">
                <a:ln w="3175">
                  <a:noFill/>
                </a:ln>
                <a:effectLst>
                  <a:outerShdw blurRad="38100" dist="38100" dir="2700000" algn="tl">
                    <a:srgbClr val="000000">
                      <a:alpha val="43137"/>
                    </a:srgbClr>
                  </a:outerShdw>
                </a:effectLst>
                <a:latin typeface="Arial Black" pitchFamily="34" charset="0"/>
                <a:ea typeface="GungsuhChe" pitchFamily="49" charset="-127"/>
                <a:cs typeface="Arial" pitchFamily="34" charset="0"/>
              </a:rPr>
              <a:t>Krupu</a:t>
            </a:r>
            <a:r>
              <a:rPr lang="cs-CZ" sz="2400" b="0" dirty="0" smtClean="0">
                <a:ln w="3175">
                  <a:noFill/>
                </a:ln>
                <a:effectLst>
                  <a:outerShdw blurRad="38100" dist="38100" dir="2700000" algn="tl">
                    <a:srgbClr val="000000">
                      <a:alpha val="43137"/>
                    </a:srgbClr>
                  </a:outerShdw>
                </a:effectLst>
                <a:latin typeface="Arial Black" pitchFamily="34" charset="0"/>
                <a:ea typeface="GungsuhChe" pitchFamily="49" charset="-127"/>
                <a:cs typeface="Arial" pitchFamily="34" charset="0"/>
              </a:rPr>
              <a:t> z Jablonce </a:t>
            </a:r>
            <a:r>
              <a:rPr lang="cs-CZ" sz="2400" b="0" dirty="0" err="1" smtClean="0">
                <a:ln w="3175">
                  <a:noFill/>
                </a:ln>
                <a:effectLst>
                  <a:outerShdw blurRad="38100" dist="38100" dir="2700000" algn="tl">
                    <a:srgbClr val="000000">
                      <a:alpha val="43137"/>
                    </a:srgbClr>
                  </a:outerShdw>
                </a:effectLst>
                <a:latin typeface="Arial Black" pitchFamily="34" charset="0"/>
                <a:ea typeface="GungsuhChe" pitchFamily="49" charset="-127"/>
                <a:cs typeface="Arial" pitchFamily="34" charset="0"/>
              </a:rPr>
              <a:t>n.N</a:t>
            </a:r>
            <a:endParaRPr lang="cs-CZ" sz="2400" b="0" dirty="0" smtClean="0">
              <a:ln w="3175">
                <a:noFill/>
              </a:ln>
              <a:effectLst>
                <a:outerShdw blurRad="38100" dist="38100" dir="2700000" algn="tl">
                  <a:srgbClr val="000000">
                    <a:alpha val="43137"/>
                  </a:srgbClr>
                </a:outerShdw>
              </a:effectLst>
              <a:latin typeface="Arial Black" pitchFamily="34" charset="0"/>
              <a:ea typeface="GungsuhChe" pitchFamily="49" charset="-127"/>
              <a:cs typeface="Arial" pitchFamily="34" charset="0"/>
            </a:endParaRPr>
          </a:p>
          <a:p>
            <a:pPr algn="ctr" eaLnBrk="0" hangingPunct="0">
              <a:defRPr/>
            </a:pPr>
            <a:r>
              <a:rPr lang="cs-CZ" sz="2000" b="0" dirty="0" smtClean="0">
                <a:ln w="3175">
                  <a:noFill/>
                </a:ln>
                <a:solidFill>
                  <a:srgbClr val="FF0000"/>
                </a:solidFill>
                <a:effectLst>
                  <a:outerShdw blurRad="38100" dist="38100" dir="2700000" algn="tl">
                    <a:srgbClr val="000000">
                      <a:alpha val="43137"/>
                    </a:srgbClr>
                  </a:outerShdw>
                </a:effectLst>
                <a:latin typeface="Arial" pitchFamily="34" charset="0"/>
                <a:ea typeface="GungsuhChe" pitchFamily="49" charset="-127"/>
                <a:cs typeface="Arial" pitchFamily="34" charset="0"/>
              </a:rPr>
              <a:t>   </a:t>
            </a:r>
            <a:r>
              <a:rPr lang="cs-CZ" sz="2400" u="sng" dirty="0" smtClean="0">
                <a:ln w="3175">
                  <a:noFill/>
                </a:ln>
                <a:solidFill>
                  <a:srgbClr val="6600CC"/>
                </a:solidFill>
                <a:effectLst>
                  <a:outerShdw blurRad="38100" dist="38100" dir="2700000" algn="tl">
                    <a:srgbClr val="000000">
                      <a:alpha val="43137"/>
                    </a:srgbClr>
                  </a:outerShdw>
                </a:effectLst>
                <a:latin typeface="Bodoni MT Condensed" pitchFamily="18" charset="0"/>
                <a:ea typeface="GungsuhChe" pitchFamily="49" charset="-127"/>
                <a:cs typeface="Arial" pitchFamily="34" charset="0"/>
              </a:rPr>
              <a:t>Asistenty hlavního rozhodčího</a:t>
            </a:r>
          </a:p>
          <a:p>
            <a:pPr algn="ctr" eaLnBrk="0" hangingPunct="0">
              <a:defRPr/>
            </a:pPr>
            <a:r>
              <a:rPr lang="cs-CZ" sz="1900" b="0" dirty="0" smtClean="0">
                <a:ln w="3175">
                  <a:noFill/>
                </a:ln>
                <a:effectLst>
                  <a:outerShdw blurRad="38100" dist="38100" dir="2700000" algn="tl">
                    <a:srgbClr val="000000">
                      <a:alpha val="43137"/>
                    </a:srgbClr>
                  </a:outerShdw>
                </a:effectLst>
                <a:latin typeface="Arial Black" pitchFamily="34" charset="0"/>
                <a:ea typeface="GungsuhChe" pitchFamily="49" charset="-127"/>
                <a:cs typeface="Arial" pitchFamily="34" charset="0"/>
              </a:rPr>
              <a:t>Víta Šťastného z Liberce</a:t>
            </a:r>
          </a:p>
          <a:p>
            <a:pPr algn="ctr" eaLnBrk="0" hangingPunct="0">
              <a:defRPr/>
            </a:pPr>
            <a:r>
              <a:rPr lang="cs-CZ" sz="1900" b="0" dirty="0" smtClean="0">
                <a:ln w="3175">
                  <a:noFill/>
                </a:ln>
                <a:effectLst>
                  <a:outerShdw blurRad="38100" dist="38100" dir="2700000" algn="tl">
                    <a:srgbClr val="000000">
                      <a:alpha val="43137"/>
                    </a:srgbClr>
                  </a:outerShdw>
                </a:effectLst>
                <a:latin typeface="Arial Black" pitchFamily="34" charset="0"/>
                <a:ea typeface="GungsuhChe" pitchFamily="49" charset="-127"/>
                <a:cs typeface="Arial" pitchFamily="34" charset="0"/>
              </a:rPr>
              <a:t>Libora Šimečka z České Kamenice  </a:t>
            </a:r>
          </a:p>
          <a:p>
            <a:pPr algn="ctr" eaLnBrk="0" hangingPunct="0">
              <a:defRPr/>
            </a:pPr>
            <a:r>
              <a:rPr lang="cs-CZ" sz="2400" u="sng" dirty="0" smtClean="0">
                <a:ln w="3175">
                  <a:noFill/>
                </a:ln>
                <a:solidFill>
                  <a:srgbClr val="6600CC"/>
                </a:solidFill>
                <a:effectLst>
                  <a:outerShdw blurRad="38100" dist="38100" dir="2700000" algn="tl">
                    <a:srgbClr val="000000">
                      <a:alpha val="43137"/>
                    </a:srgbClr>
                  </a:outerShdw>
                </a:effectLst>
                <a:latin typeface="Bodoni MT Condensed" pitchFamily="18" charset="0"/>
                <a:ea typeface="GungsuhChe" pitchFamily="49" charset="-127"/>
                <a:cs typeface="Arial" pitchFamily="34" charset="0"/>
              </a:rPr>
              <a:t>Delegáta FAČR</a:t>
            </a:r>
          </a:p>
          <a:p>
            <a:pPr algn="ctr" eaLnBrk="0" hangingPunct="0">
              <a:defRPr/>
            </a:pPr>
            <a:r>
              <a:rPr lang="cs-CZ" sz="2400" b="0" dirty="0" smtClean="0">
                <a:ln w="3175">
                  <a:noFill/>
                </a:ln>
                <a:effectLst>
                  <a:outerShdw blurRad="38100" dist="38100" dir="2700000" algn="tl">
                    <a:srgbClr val="000000">
                      <a:alpha val="43137"/>
                    </a:srgbClr>
                  </a:outerShdw>
                </a:effectLst>
                <a:latin typeface="Arial Black" pitchFamily="34" charset="0"/>
                <a:ea typeface="GungsuhChe" pitchFamily="49" charset="-127"/>
                <a:cs typeface="Arial" pitchFamily="34" charset="0"/>
              </a:rPr>
              <a:t>Miroslava Skálu z Merklína</a:t>
            </a:r>
            <a:endParaRPr lang="cs-CZ" sz="2000" b="0" dirty="0" smtClean="0">
              <a:ln w="3175">
                <a:noFill/>
              </a:ln>
              <a:effectLst>
                <a:outerShdw blurRad="38100" dist="38100" dir="2700000" algn="tl">
                  <a:srgbClr val="000000">
                    <a:alpha val="43137"/>
                  </a:srgbClr>
                </a:outerShdw>
              </a:effectLst>
              <a:latin typeface="Arial Black" pitchFamily="34" charset="0"/>
              <a:ea typeface="GungsuhChe" pitchFamily="49" charset="-127"/>
              <a:cs typeface="Arial" pitchFamily="34" charset="0"/>
            </a:endParaRPr>
          </a:p>
        </p:txBody>
      </p:sp>
      <p:sp>
        <p:nvSpPr>
          <p:cNvPr id="12" name="TextovéPole 11"/>
          <p:cNvSpPr txBox="1"/>
          <p:nvPr/>
        </p:nvSpPr>
        <p:spPr>
          <a:xfrm>
            <a:off x="71984" y="1172969"/>
            <a:ext cx="4897821" cy="646331"/>
          </a:xfrm>
          <a:prstGeom prst="rect">
            <a:avLst/>
          </a:prstGeom>
          <a:blipFill dpi="0" rotWithShape="1">
            <a:blip r:embed="rId7" cstate="print">
              <a:alphaModFix amt="25000"/>
            </a:blip>
            <a:srcRect/>
            <a:stretch>
              <a:fillRect/>
            </a:stretch>
          </a:blipFill>
          <a:ln w="47625">
            <a:solidFill>
              <a:srgbClr val="00FF99"/>
            </a:solidFill>
          </a:ln>
        </p:spPr>
        <p:txBody>
          <a:bodyPr wrap="square" rtlCol="0">
            <a:spAutoFit/>
            <a:scene3d>
              <a:camera prst="orthographicFront"/>
              <a:lightRig rig="freezing" dir="t"/>
            </a:scene3d>
            <a:sp3d extrusionH="57150" contourW="6350" prstMaterial="matte">
              <a:extrusionClr>
                <a:schemeClr val="bg1"/>
              </a:extrusionClr>
              <a:contourClr>
                <a:schemeClr val="bg1"/>
              </a:contourClr>
            </a:sp3d>
          </a:bodyPr>
          <a:lstStyle/>
          <a:p>
            <a:pPr algn="ctr"/>
            <a:r>
              <a:rPr lang="cs-CZ" sz="1800" i="1" dirty="0" smtClean="0">
                <a:solidFill>
                  <a:schemeClr val="tx1">
                    <a:lumMod val="65000"/>
                    <a:lumOff val="35000"/>
                  </a:schemeClr>
                </a:solidFill>
                <a:latin typeface="Tahoma" pitchFamily="34" charset="0"/>
                <a:ea typeface="Tahoma" pitchFamily="34" charset="0"/>
                <a:cs typeface="Tahoma" pitchFamily="34" charset="0"/>
              </a:rPr>
              <a:t>Při příležitosti dnešního utkání divizní soutěže funkcionáře, hráče a příznivce</a:t>
            </a:r>
          </a:p>
        </p:txBody>
      </p:sp>
      <p:sp>
        <p:nvSpPr>
          <p:cNvPr id="13" name="TextovéPole 12"/>
          <p:cNvSpPr txBox="1"/>
          <p:nvPr/>
        </p:nvSpPr>
        <p:spPr>
          <a:xfrm>
            <a:off x="2160216" y="6931868"/>
            <a:ext cx="21602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9" name="TextovéPole 18"/>
          <p:cNvSpPr txBox="1"/>
          <p:nvPr/>
        </p:nvSpPr>
        <p:spPr>
          <a:xfrm>
            <a:off x="7776840"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43</a:t>
            </a:r>
          </a:p>
        </p:txBody>
      </p:sp>
      <p:sp useBgFill="1">
        <p:nvSpPr>
          <p:cNvPr id="16" name="Rectangle 129"/>
          <p:cNvSpPr>
            <a:spLocks noChangeArrowheads="1"/>
          </p:cNvSpPr>
          <p:nvPr/>
        </p:nvSpPr>
        <p:spPr bwMode="auto">
          <a:xfrm>
            <a:off x="71984" y="2971516"/>
            <a:ext cx="4896544" cy="792000"/>
          </a:xfrm>
          <a:prstGeom prst="rect">
            <a:avLst/>
          </a:prstGeom>
          <a:ln w="53975" cmpd="dbl">
            <a:solidFill>
              <a:srgbClr val="CC6600"/>
            </a:solidFill>
            <a:miter lim="800000"/>
            <a:headEnd/>
            <a:tailEnd/>
          </a:ln>
          <a:effectLst>
            <a:innerShdw blurRad="647700" dist="1498600">
              <a:schemeClr val="accent1">
                <a:lumMod val="60000"/>
                <a:lumOff val="40000"/>
                <a:alpha val="62000"/>
              </a:scheme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200" dirty="0" smtClean="0">
                <a:ln w="25400">
                  <a:noFill/>
                </a:ln>
                <a:solidFill>
                  <a:srgbClr val="00CCFF"/>
                </a:solidFill>
                <a:effectLst>
                  <a:outerShdw blurRad="38100" dist="38100" dir="2700000" algn="tl">
                    <a:srgbClr val="000000">
                      <a:alpha val="43137"/>
                    </a:srgbClr>
                  </a:outerShdw>
                </a:effectLst>
                <a:latin typeface="Swis721 BlkCn BT" pitchFamily="34" charset="0"/>
                <a:ea typeface="GulimChe" pitchFamily="49" charset="-127"/>
                <a:cs typeface="Arial" pitchFamily="34" charset="0"/>
              </a:rPr>
              <a:t>TJ Slovan Velvary</a:t>
            </a:r>
            <a:endParaRPr lang="cs-CZ" sz="4200" dirty="0">
              <a:ln w="25400">
                <a:noFill/>
              </a:ln>
              <a:solidFill>
                <a:srgbClr val="00CCFF"/>
              </a:solidFill>
              <a:effectLst>
                <a:outerShdw blurRad="38100" dist="38100" dir="2700000" algn="tl">
                  <a:srgbClr val="000000">
                    <a:alpha val="43137"/>
                  </a:srgbClr>
                </a:outerShdw>
              </a:effectLst>
              <a:latin typeface="Swis721 BlkCn BT" pitchFamily="34" charset="0"/>
              <a:ea typeface="GulimChe" pitchFamily="49" charset="-127"/>
              <a:cs typeface="Arial" pitchFamily="34" charset="0"/>
            </a:endParaRPr>
          </a:p>
        </p:txBody>
      </p:sp>
      <p:pic>
        <p:nvPicPr>
          <p:cNvPr id="30721" name="Picture 1"/>
          <p:cNvPicPr>
            <a:picLocks noChangeAspect="1" noChangeArrowheads="1"/>
          </p:cNvPicPr>
          <p:nvPr/>
        </p:nvPicPr>
        <p:blipFill>
          <a:blip r:embed="rId8" cstate="print"/>
          <a:srcRect/>
          <a:stretch>
            <a:fillRect/>
          </a:stretch>
        </p:blipFill>
        <p:spPr bwMode="auto">
          <a:xfrm>
            <a:off x="792064" y="6571828"/>
            <a:ext cx="576064" cy="523156"/>
          </a:xfrm>
          <a:prstGeom prst="rect">
            <a:avLst/>
          </a:prstGeom>
          <a:noFill/>
          <a:ln w="9525">
            <a:noFill/>
            <a:miter lim="800000"/>
            <a:headEnd/>
            <a:tailEnd/>
          </a:ln>
        </p:spPr>
      </p:pic>
      <p:pic>
        <p:nvPicPr>
          <p:cNvPr id="30722" name="Picture 2"/>
          <p:cNvPicPr>
            <a:picLocks noChangeAspect="1" noChangeArrowheads="1"/>
          </p:cNvPicPr>
          <p:nvPr/>
        </p:nvPicPr>
        <p:blipFill>
          <a:blip r:embed="rId9" cstate="print"/>
          <a:srcRect/>
          <a:stretch>
            <a:fillRect/>
          </a:stretch>
        </p:blipFill>
        <p:spPr bwMode="auto">
          <a:xfrm>
            <a:off x="3384352" y="6598810"/>
            <a:ext cx="432048" cy="640190"/>
          </a:xfrm>
          <a:prstGeom prst="rect">
            <a:avLst/>
          </a:prstGeom>
          <a:noFill/>
          <a:ln w="9525">
            <a:noFill/>
            <a:miter lim="800000"/>
            <a:headEnd/>
            <a:tailEnd/>
          </a:ln>
        </p:spPr>
      </p:pic>
      <p:pic>
        <p:nvPicPr>
          <p:cNvPr id="3" name="Picture 2"/>
          <p:cNvPicPr>
            <a:picLocks noChangeAspect="1" noChangeArrowheads="1"/>
          </p:cNvPicPr>
          <p:nvPr/>
        </p:nvPicPr>
        <p:blipFill>
          <a:blip r:embed="rId10" cstate="print"/>
          <a:srcRect/>
          <a:stretch>
            <a:fillRect/>
          </a:stretch>
        </p:blipFill>
        <p:spPr bwMode="auto">
          <a:xfrm>
            <a:off x="5846232" y="19100"/>
            <a:ext cx="4306872" cy="4356000"/>
          </a:xfrm>
          <a:prstGeom prst="rect">
            <a:avLst/>
          </a:prstGeom>
          <a:noFill/>
          <a:ln w="9525">
            <a:noFill/>
            <a:miter lim="800000"/>
            <a:headEnd/>
            <a:tailEnd/>
          </a:ln>
        </p:spPr>
      </p:pic>
      <p:pic>
        <p:nvPicPr>
          <p:cNvPr id="30723" name="Picture 3"/>
          <p:cNvPicPr>
            <a:picLocks noChangeAspect="1" noChangeArrowheads="1"/>
          </p:cNvPicPr>
          <p:nvPr/>
        </p:nvPicPr>
        <p:blipFill>
          <a:blip r:embed="rId11" cstate="print"/>
          <a:srcRect/>
          <a:stretch>
            <a:fillRect/>
          </a:stretch>
        </p:blipFill>
        <p:spPr bwMode="auto">
          <a:xfrm>
            <a:off x="6768728" y="4555604"/>
            <a:ext cx="2443665" cy="2196000"/>
          </a:xfrm>
          <a:prstGeom prst="rect">
            <a:avLst/>
          </a:prstGeom>
          <a:noFill/>
          <a:ln w="79375" cmpd="sng">
            <a:solidFill>
              <a:srgbClr val="CCFF33"/>
            </a:solidFill>
            <a:prstDash val="sysDot"/>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8064872" y="70235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p>
        </p:txBody>
      </p:sp>
      <p:sp>
        <p:nvSpPr>
          <p:cNvPr id="11" name="TextovéPole 10"/>
          <p:cNvSpPr txBox="1"/>
          <p:nvPr/>
        </p:nvSpPr>
        <p:spPr>
          <a:xfrm>
            <a:off x="1658760"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p>
        </p:txBody>
      </p:sp>
      <p:cxnSp>
        <p:nvCxnSpPr>
          <p:cNvPr id="8" name="Přímá spojovací šipka 7"/>
          <p:cNvCxnSpPr/>
          <p:nvPr/>
        </p:nvCxnSpPr>
        <p:spPr bwMode="auto">
          <a:xfrm>
            <a:off x="3108455" y="7075884"/>
            <a:ext cx="128834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graphicFrame>
        <p:nvGraphicFramePr>
          <p:cNvPr id="5" name="Tabulka 4"/>
          <p:cNvGraphicFramePr>
            <a:graphicFrameLocks noGrp="1"/>
          </p:cNvGraphicFramePr>
          <p:nvPr/>
        </p:nvGraphicFramePr>
        <p:xfrm>
          <a:off x="5472585" y="3043436"/>
          <a:ext cx="4608486" cy="3016702"/>
        </p:xfrm>
        <a:graphic>
          <a:graphicData uri="http://schemas.openxmlformats.org/drawingml/2006/table">
            <a:tbl>
              <a:tblPr/>
              <a:tblGrid>
                <a:gridCol w="1227999"/>
                <a:gridCol w="1789670"/>
                <a:gridCol w="1590817"/>
              </a:tblGrid>
              <a:tr h="479242">
                <a:tc gridSpan="3">
                  <a:txBody>
                    <a:bodyPr/>
                    <a:lstStyle/>
                    <a:p>
                      <a:pPr algn="ctr" rtl="0" fontAlgn="ctr"/>
                      <a:r>
                        <a:rPr lang="cs-CZ" sz="2000" b="1" i="0" u="none" strike="noStrike" dirty="0" smtClean="0">
                          <a:solidFill>
                            <a:srgbClr val="FF0000"/>
                          </a:solidFill>
                          <a:latin typeface="Berlin Sans FB"/>
                        </a:rPr>
                        <a:t>6. </a:t>
                      </a:r>
                      <a:r>
                        <a:rPr lang="cs-CZ" sz="2000" b="1" i="0" u="none" strike="noStrike" dirty="0">
                          <a:solidFill>
                            <a:srgbClr val="FF0000"/>
                          </a:solidFill>
                          <a:latin typeface="Berlin Sans FB"/>
                        </a:rPr>
                        <a:t>kolo I. A třída </a:t>
                      </a:r>
                      <a:r>
                        <a:rPr lang="cs-CZ" sz="2000" b="1" i="0" u="none" strike="noStrike" dirty="0" smtClean="0">
                          <a:solidFill>
                            <a:srgbClr val="FF0000"/>
                          </a:solidFill>
                          <a:latin typeface="Berlin Sans FB"/>
                        </a:rPr>
                        <a:t>dorostu skupina </a:t>
                      </a:r>
                      <a:r>
                        <a:rPr lang="cs-CZ" sz="2000" b="1" i="0" u="none" strike="noStrike" dirty="0">
                          <a:solidFill>
                            <a:srgbClr val="FF0000"/>
                          </a:solidFill>
                          <a:latin typeface="Berlin Sans FB"/>
                        </a:rPr>
                        <a:t>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cs-CZ"/>
                    </a:p>
                  </a:txBody>
                  <a:tcPr/>
                </a:tc>
                <a:tc hMerge="1">
                  <a:txBody>
                    <a:bodyPr/>
                    <a:lstStyle/>
                    <a:p>
                      <a:endParaRPr lang="cs-CZ"/>
                    </a:p>
                  </a:txBody>
                  <a:tcPr/>
                </a:tc>
              </a:tr>
              <a:tr h="597523">
                <a:tc>
                  <a:txBody>
                    <a:bodyPr/>
                    <a:lstStyle/>
                    <a:p>
                      <a:pPr algn="ctr" rtl="0" fontAlgn="ctr"/>
                      <a:r>
                        <a:rPr lang="cs-CZ" sz="1600" b="1" i="0" u="none" strike="noStrike" dirty="0" smtClean="0">
                          <a:solidFill>
                            <a:srgbClr val="000000"/>
                          </a:solidFill>
                          <a:latin typeface="Colonna MT" pitchFamily="82" charset="0"/>
                        </a:rPr>
                        <a:t>01.10.2016 10:15</a:t>
                      </a:r>
                      <a:endParaRPr lang="cs-CZ" sz="1600" b="1" i="0" u="none" strike="noStrike" dirty="0">
                        <a:solidFill>
                          <a:srgbClr val="000000"/>
                        </a:solidFill>
                        <a:latin typeface="Colonna MT" pitchFamily="82"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kern="1200" dirty="0" smtClean="0">
                          <a:solidFill>
                            <a:schemeClr val="tx1"/>
                          </a:solidFill>
                          <a:latin typeface="Colonna MT" pitchFamily="82" charset="0"/>
                          <a:ea typeface="+mn-ea"/>
                          <a:cs typeface="+mn-cs"/>
                        </a:rPr>
                        <a:t>SK Sokol </a:t>
                      </a:r>
                      <a:r>
                        <a:rPr lang="cs-CZ" sz="1600" b="1" i="0" kern="1200" dirty="0" err="1" smtClean="0">
                          <a:solidFill>
                            <a:schemeClr val="tx1"/>
                          </a:solidFill>
                          <a:latin typeface="Colonna MT" pitchFamily="82" charset="0"/>
                          <a:ea typeface="+mn-ea"/>
                          <a:cs typeface="+mn-cs"/>
                        </a:rPr>
                        <a:t>Brozany</a:t>
                      </a:r>
                      <a:endParaRPr lang="cs-CZ" sz="1600" b="1" i="0" u="none" strike="noStrike" dirty="0">
                        <a:solidFill>
                          <a:srgbClr val="000000"/>
                        </a:solidFill>
                        <a:latin typeface="Colonna MT" pitchFamily="82"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kern="1200" dirty="0" smtClean="0">
                          <a:solidFill>
                            <a:schemeClr val="tx1"/>
                          </a:solidFill>
                          <a:latin typeface="Colonna MT" pitchFamily="82" charset="0"/>
                          <a:ea typeface="+mn-ea"/>
                          <a:cs typeface="+mn-cs"/>
                        </a:rPr>
                        <a:t>J Hvězda </a:t>
                      </a:r>
                      <a:r>
                        <a:rPr lang="cs-CZ" sz="1600" b="1" i="0" kern="1200" dirty="0" err="1" smtClean="0">
                          <a:solidFill>
                            <a:schemeClr val="tx1"/>
                          </a:solidFill>
                          <a:latin typeface="Colonna MT" pitchFamily="82" charset="0"/>
                          <a:ea typeface="+mn-ea"/>
                          <a:cs typeface="+mn-cs"/>
                        </a:rPr>
                        <a:t>Trnovany</a:t>
                      </a:r>
                      <a:r>
                        <a:rPr lang="cs-CZ" sz="1600" b="1" i="0" kern="1200" dirty="0" smtClean="0">
                          <a:solidFill>
                            <a:schemeClr val="tx1"/>
                          </a:solidFill>
                          <a:latin typeface="Colonna MT" pitchFamily="82" charset="0"/>
                          <a:ea typeface="+mn-ea"/>
                          <a:cs typeface="+mn-cs"/>
                        </a:rPr>
                        <a:t>/</a:t>
                      </a:r>
                      <a:r>
                        <a:rPr lang="cs-CZ" sz="1600" b="1" i="0" kern="1200" dirty="0" err="1" smtClean="0">
                          <a:solidFill>
                            <a:schemeClr val="tx1"/>
                          </a:solidFill>
                          <a:latin typeface="Colonna MT" pitchFamily="82" charset="0"/>
                          <a:ea typeface="+mn-ea"/>
                          <a:cs typeface="+mn-cs"/>
                        </a:rPr>
                        <a:t>Sobědruhy</a:t>
                      </a:r>
                      <a:endParaRPr lang="cs-CZ" sz="1600" b="1" i="0" u="none" strike="noStrike" dirty="0">
                        <a:solidFill>
                          <a:srgbClr val="000000"/>
                        </a:solidFill>
                        <a:latin typeface="Colonna MT" pitchFamily="82"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07865">
                <a:tc>
                  <a:txBody>
                    <a:bodyPr/>
                    <a:lstStyle/>
                    <a:p>
                      <a:pPr algn="ctr" rtl="0" fontAlgn="ctr"/>
                      <a:r>
                        <a:rPr lang="cs-CZ" sz="1600" b="1" i="0" u="none" strike="noStrike" dirty="0" smtClean="0">
                          <a:solidFill>
                            <a:srgbClr val="000000"/>
                          </a:solidFill>
                          <a:latin typeface="Colonna MT" pitchFamily="82" charset="0"/>
                        </a:rPr>
                        <a:t>01.10.2016 10:15</a:t>
                      </a:r>
                      <a:endParaRPr lang="cs-CZ" sz="1600" b="1" i="0" u="none" strike="noStrike" dirty="0">
                        <a:solidFill>
                          <a:srgbClr val="000000"/>
                        </a:solidFill>
                        <a:latin typeface="Colonna MT" pitchFamily="82"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600" b="1" i="0" kern="1200" dirty="0" smtClean="0">
                          <a:solidFill>
                            <a:schemeClr val="tx1"/>
                          </a:solidFill>
                          <a:latin typeface="Colonna MT" pitchFamily="82" charset="0"/>
                          <a:ea typeface="+mn-ea"/>
                          <a:cs typeface="+mn-cs"/>
                        </a:rPr>
                        <a:t>FK Jiskra V. Březno</a:t>
                      </a:r>
                      <a:endParaRPr lang="cs-CZ" sz="1600" b="1" i="0" u="none" strike="noStrike" dirty="0">
                        <a:solidFill>
                          <a:srgbClr val="000000"/>
                        </a:solidFill>
                        <a:latin typeface="Colonna MT" pitchFamily="82"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600" b="1" i="0" kern="1200" dirty="0" smtClean="0">
                          <a:solidFill>
                            <a:schemeClr val="tx1"/>
                          </a:solidFill>
                          <a:latin typeface="Colonna MT" pitchFamily="82" charset="0"/>
                          <a:ea typeface="+mn-ea"/>
                          <a:cs typeface="+mn-cs"/>
                        </a:rPr>
                        <a:t>SK PLASTON Šluknov</a:t>
                      </a:r>
                      <a:endParaRPr lang="it-IT" sz="1600" b="1" i="0" u="none" strike="noStrike" dirty="0">
                        <a:solidFill>
                          <a:srgbClr val="000000"/>
                        </a:solidFill>
                        <a:latin typeface="Colonna MT" pitchFamily="82"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46700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600" b="1" i="0" u="none" strike="noStrike" dirty="0" smtClean="0">
                          <a:solidFill>
                            <a:srgbClr val="000000"/>
                          </a:solidFill>
                          <a:latin typeface="Colonna MT" pitchFamily="82" charset="0"/>
                        </a:rPr>
                        <a:t>01.10.2016 14:00</a:t>
                      </a:r>
                    </a:p>
                    <a:p>
                      <a:pPr algn="ctr" rtl="0" fontAlgn="ctr"/>
                      <a:endParaRPr lang="cs-CZ" sz="1600" b="1" i="0" u="none" strike="noStrike" dirty="0">
                        <a:solidFill>
                          <a:srgbClr val="FF0066"/>
                        </a:solidFill>
                        <a:latin typeface="Colonna MT" pitchFamily="82"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kern="1200" dirty="0" smtClean="0">
                          <a:solidFill>
                            <a:schemeClr val="tx1"/>
                          </a:solidFill>
                          <a:latin typeface="Colonna MT" pitchFamily="82" charset="0"/>
                          <a:ea typeface="+mn-ea"/>
                          <a:cs typeface="+mn-cs"/>
                        </a:rPr>
                        <a:t>TJ </a:t>
                      </a:r>
                      <a:r>
                        <a:rPr lang="cs-CZ" sz="1600" b="1" i="0" kern="1200" dirty="0" err="1" smtClean="0">
                          <a:solidFill>
                            <a:schemeClr val="tx1"/>
                          </a:solidFill>
                          <a:latin typeface="Colonna MT" pitchFamily="82" charset="0"/>
                          <a:ea typeface="+mn-ea"/>
                          <a:cs typeface="+mn-cs"/>
                        </a:rPr>
                        <a:t>Skorotice</a:t>
                      </a:r>
                      <a:endParaRPr lang="cs-CZ" sz="1600" b="1" i="0" u="none" strike="noStrike" dirty="0">
                        <a:solidFill>
                          <a:srgbClr val="FF0066"/>
                        </a:solidFill>
                        <a:latin typeface="Colonna MT" pitchFamily="82"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kern="1200" dirty="0" smtClean="0">
                          <a:solidFill>
                            <a:schemeClr val="tx1"/>
                          </a:solidFill>
                          <a:latin typeface="Colonna MT" pitchFamily="82" charset="0"/>
                          <a:ea typeface="+mn-ea"/>
                          <a:cs typeface="+mn-cs"/>
                        </a:rPr>
                        <a:t>SK V. </a:t>
                      </a:r>
                      <a:r>
                        <a:rPr lang="cs-CZ" sz="1600" b="1" i="0" kern="1200" dirty="0" err="1" smtClean="0">
                          <a:solidFill>
                            <a:schemeClr val="tx1"/>
                          </a:solidFill>
                          <a:latin typeface="Colonna MT" pitchFamily="82" charset="0"/>
                          <a:ea typeface="+mn-ea"/>
                          <a:cs typeface="+mn-cs"/>
                        </a:rPr>
                        <a:t>Šenov</a:t>
                      </a:r>
                      <a:r>
                        <a:rPr lang="cs-CZ" sz="1600" b="1" i="0" kern="1200" dirty="0" smtClean="0">
                          <a:solidFill>
                            <a:schemeClr val="tx1"/>
                          </a:solidFill>
                          <a:latin typeface="Colonna MT" pitchFamily="82" charset="0"/>
                          <a:ea typeface="+mn-ea"/>
                          <a:cs typeface="+mn-cs"/>
                        </a:rPr>
                        <a:t>/</a:t>
                      </a:r>
                      <a:r>
                        <a:rPr lang="cs-CZ" sz="1600" b="1" i="0" kern="1200" dirty="0" err="1" smtClean="0">
                          <a:solidFill>
                            <a:schemeClr val="tx1"/>
                          </a:solidFill>
                          <a:latin typeface="Colonna MT" pitchFamily="82" charset="0"/>
                          <a:ea typeface="+mn-ea"/>
                          <a:cs typeface="+mn-cs"/>
                        </a:rPr>
                        <a:t>Mikulášovice</a:t>
                      </a:r>
                      <a:endParaRPr lang="cs-CZ" sz="1600" b="1" i="0" u="none" strike="noStrike" dirty="0">
                        <a:solidFill>
                          <a:srgbClr val="FF0066"/>
                        </a:solidFill>
                        <a:latin typeface="Colonna MT" pitchFamily="82"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07865">
                <a:tc>
                  <a:txBody>
                    <a:bodyPr/>
                    <a:lstStyle/>
                    <a:p>
                      <a:pPr algn="ctr" rtl="0" fontAlgn="ctr"/>
                      <a:r>
                        <a:rPr lang="cs-CZ" sz="1800" b="1" i="0" u="none" strike="noStrike" dirty="0" smtClean="0">
                          <a:solidFill>
                            <a:srgbClr val="FF0000"/>
                          </a:solidFill>
                          <a:latin typeface="Colonna MT" pitchFamily="82" charset="0"/>
                        </a:rPr>
                        <a:t>02.10.2016 15:00</a:t>
                      </a:r>
                      <a:endParaRPr lang="cs-CZ" sz="1800" b="1" i="0" u="none" strike="noStrike" dirty="0">
                        <a:solidFill>
                          <a:srgbClr val="FF0000"/>
                        </a:solidFill>
                        <a:latin typeface="Colonna MT" pitchFamily="82"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800" b="1" i="0" kern="1200" dirty="0" smtClean="0">
                          <a:solidFill>
                            <a:srgbClr val="FF0000"/>
                          </a:solidFill>
                          <a:latin typeface="Colonna MT" pitchFamily="82" charset="0"/>
                          <a:ea typeface="+mn-ea"/>
                          <a:cs typeface="+mn-cs"/>
                        </a:rPr>
                        <a:t>FK </a:t>
                      </a:r>
                      <a:r>
                        <a:rPr lang="cs-CZ" sz="1800" b="1" i="0" kern="1200" dirty="0" err="1" smtClean="0">
                          <a:solidFill>
                            <a:srgbClr val="FF0000"/>
                          </a:solidFill>
                          <a:latin typeface="Colonna MT" pitchFamily="82" charset="0"/>
                          <a:ea typeface="+mn-ea"/>
                          <a:cs typeface="+mn-cs"/>
                        </a:rPr>
                        <a:t>Duchcov</a:t>
                      </a:r>
                      <a:endParaRPr lang="cs-CZ" sz="1800" b="1" i="0" u="none" strike="noStrike" dirty="0">
                        <a:solidFill>
                          <a:srgbClr val="FF0000"/>
                        </a:solidFill>
                        <a:latin typeface="Colonna MT" pitchFamily="82"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800" b="1" i="0" kern="1200" dirty="0" smtClean="0">
                          <a:solidFill>
                            <a:srgbClr val="FF0000"/>
                          </a:solidFill>
                          <a:latin typeface="Colonna MT" pitchFamily="82" charset="0"/>
                          <a:ea typeface="+mn-ea"/>
                          <a:cs typeface="+mn-cs"/>
                        </a:rPr>
                        <a:t>SK </a:t>
                      </a:r>
                      <a:r>
                        <a:rPr lang="cs-CZ" sz="1800" b="1" i="0" kern="1200" dirty="0" err="1" smtClean="0">
                          <a:solidFill>
                            <a:srgbClr val="FF0000"/>
                          </a:solidFill>
                          <a:latin typeface="Colonna MT" pitchFamily="82" charset="0"/>
                          <a:ea typeface="+mn-ea"/>
                          <a:cs typeface="+mn-cs"/>
                        </a:rPr>
                        <a:t>Štětí</a:t>
                      </a:r>
                      <a:r>
                        <a:rPr lang="cs-CZ" sz="1800" b="1" i="0" kern="1200" dirty="0" smtClean="0">
                          <a:solidFill>
                            <a:srgbClr val="FF0000"/>
                          </a:solidFill>
                          <a:latin typeface="Colonna MT" pitchFamily="82" charset="0"/>
                          <a:ea typeface="+mn-ea"/>
                          <a:cs typeface="+mn-cs"/>
                        </a:rPr>
                        <a:t> </a:t>
                      </a:r>
                      <a:endParaRPr lang="cs-CZ" sz="1800" b="1" i="0" u="none" strike="noStrike" dirty="0">
                        <a:solidFill>
                          <a:srgbClr val="FF0000"/>
                        </a:solidFill>
                        <a:latin typeface="Colonna MT" pitchFamily="82"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9" name="TextovéPole 8"/>
          <p:cNvSpPr txBox="1"/>
          <p:nvPr/>
        </p:nvSpPr>
        <p:spPr>
          <a:xfrm>
            <a:off x="5400576" y="91108"/>
            <a:ext cx="4752528" cy="954107"/>
          </a:xfrm>
          <a:prstGeom prst="rect">
            <a:avLst/>
          </a:prstGeom>
          <a:blipFill dpi="0" rotWithShape="1">
            <a:blip r:embed="rId3" cstate="print">
              <a:alphaModFix amt="38000"/>
            </a:blip>
            <a:srcRect/>
            <a:stretch>
              <a:fillRect/>
            </a:stretch>
          </a:blipFill>
          <a:ln w="50800">
            <a:solidFill>
              <a:schemeClr val="accent5">
                <a:lumMod val="50000"/>
              </a:schemeClr>
            </a:solidFill>
            <a:prstDash val="solid"/>
          </a:ln>
        </p:spPr>
        <p:txBody>
          <a:bodyPr wrap="square" rtlCol="0">
            <a:spAutoFit/>
          </a:bodyPr>
          <a:lstStyle/>
          <a:p>
            <a:pPr algn="ctr"/>
            <a:r>
              <a:rPr lang="cs-CZ" sz="2800" dirty="0" smtClean="0">
                <a:solidFill>
                  <a:srgbClr val="000066"/>
                </a:solidFill>
                <a:effectLst>
                  <a:outerShdw blurRad="38100" dist="38100" dir="2700000" algn="tl">
                    <a:srgbClr val="000000">
                      <a:alpha val="43137"/>
                    </a:srgbClr>
                  </a:outerShdw>
                </a:effectLst>
                <a:latin typeface="Georgia" pitchFamily="18" charset="0"/>
              </a:rPr>
              <a:t>Výsledky 5. kola I.A třídy dorostu 24.-25.9.2016</a:t>
            </a:r>
          </a:p>
        </p:txBody>
      </p:sp>
      <p:graphicFrame>
        <p:nvGraphicFramePr>
          <p:cNvPr id="12" name="Tabulka 11"/>
          <p:cNvGraphicFramePr>
            <a:graphicFrameLocks noGrp="1"/>
          </p:cNvGraphicFramePr>
          <p:nvPr/>
        </p:nvGraphicFramePr>
        <p:xfrm>
          <a:off x="5472584" y="1171228"/>
          <a:ext cx="4680520" cy="1781175"/>
        </p:xfrm>
        <a:graphic>
          <a:graphicData uri="http://schemas.openxmlformats.org/drawingml/2006/table">
            <a:tbl>
              <a:tblPr/>
              <a:tblGrid>
                <a:gridCol w="1815342"/>
                <a:gridCol w="1815342"/>
                <a:gridCol w="1049836"/>
              </a:tblGrid>
              <a:tr h="407670">
                <a:tc>
                  <a:txBody>
                    <a:bodyPr/>
                    <a:lstStyle/>
                    <a:p>
                      <a:pPr algn="ctr" rtl="0" fontAlgn="ctr"/>
                      <a:r>
                        <a:rPr lang="cs-CZ" sz="1200" b="1" i="0" u="none" strike="noStrike" dirty="0">
                          <a:solidFill>
                            <a:srgbClr val="000000"/>
                          </a:solidFill>
                          <a:latin typeface="Verdana"/>
                        </a:rPr>
                        <a:t>SK PLASTON Šluknov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cs-CZ" sz="1200" b="1" i="0" u="none" strike="noStrike">
                          <a:solidFill>
                            <a:srgbClr val="000000"/>
                          </a:solidFill>
                          <a:latin typeface="Verdana"/>
                        </a:rPr>
                        <a:t>FK Duchcov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cs-CZ" sz="1800" b="1" i="0" u="none" strike="noStrike" dirty="0">
                          <a:solidFill>
                            <a:srgbClr val="000000"/>
                          </a:solidFill>
                          <a:latin typeface="Verdana"/>
                        </a:rPr>
                        <a:t> </a:t>
                      </a:r>
                      <a:r>
                        <a:rPr lang="cs-CZ" sz="1800" b="1" i="0" u="none" strike="noStrike" dirty="0" smtClean="0">
                          <a:solidFill>
                            <a:srgbClr val="000000"/>
                          </a:solidFill>
                          <a:latin typeface="Verdana"/>
                        </a:rPr>
                        <a:t>9:1</a:t>
                      </a:r>
                      <a:endParaRPr lang="cs-CZ" sz="1800" b="1" i="0" u="none" strike="noStrike" dirty="0">
                        <a:solidFill>
                          <a:srgbClr val="000000"/>
                        </a:solidFill>
                        <a:latin typeface="Verdana"/>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407670">
                <a:tc>
                  <a:txBody>
                    <a:bodyPr/>
                    <a:lstStyle/>
                    <a:p>
                      <a:pPr algn="ctr" rtl="0" fontAlgn="ctr"/>
                      <a:r>
                        <a:rPr lang="cs-CZ" sz="1200" b="1" i="0" u="none" strike="noStrike" dirty="0">
                          <a:solidFill>
                            <a:srgbClr val="000000"/>
                          </a:solidFill>
                          <a:latin typeface="Verdana"/>
                        </a:rPr>
                        <a:t>FK Jiskra V. Březno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200" b="1" i="0" u="none" strike="noStrike">
                          <a:solidFill>
                            <a:srgbClr val="000000"/>
                          </a:solidFill>
                          <a:latin typeface="Verdana"/>
                        </a:rPr>
                        <a:t>TJ Skorotice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800" b="1" i="0" u="none" strike="noStrike" dirty="0">
                          <a:solidFill>
                            <a:srgbClr val="000000"/>
                          </a:solidFill>
                          <a:latin typeface="Verdana"/>
                        </a:rPr>
                        <a:t> </a:t>
                      </a:r>
                      <a:r>
                        <a:rPr lang="cs-CZ" sz="1800" b="1" i="0" u="none" strike="noStrike" dirty="0" smtClean="0">
                          <a:solidFill>
                            <a:srgbClr val="000000"/>
                          </a:solidFill>
                          <a:latin typeface="Verdana"/>
                        </a:rPr>
                        <a:t>5:2</a:t>
                      </a:r>
                      <a:endParaRPr lang="cs-CZ" sz="1800" b="1" i="0" u="none" strike="noStrike" dirty="0">
                        <a:solidFill>
                          <a:srgbClr val="000000"/>
                        </a:solidFill>
                        <a:latin typeface="Verdana"/>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07670">
                <a:tc>
                  <a:txBody>
                    <a:bodyPr/>
                    <a:lstStyle/>
                    <a:p>
                      <a:pPr algn="ctr" rtl="0" fontAlgn="ctr"/>
                      <a:r>
                        <a:rPr lang="it-IT" sz="1200" b="1" i="0" u="none" strike="noStrike" dirty="0">
                          <a:solidFill>
                            <a:srgbClr val="000000"/>
                          </a:solidFill>
                          <a:latin typeface="Verdana"/>
                        </a:rPr>
                        <a:t>TJ Spartak Boletice n.L./ Modrá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cs-CZ" sz="1200" b="1" i="0" u="none" strike="noStrike" dirty="0">
                          <a:solidFill>
                            <a:srgbClr val="000000"/>
                          </a:solidFill>
                          <a:latin typeface="Verdana"/>
                        </a:rPr>
                        <a:t>SK Sokol </a:t>
                      </a:r>
                      <a:r>
                        <a:rPr lang="cs-CZ" sz="1200" b="1" i="0" u="none" strike="noStrike" dirty="0" err="1">
                          <a:solidFill>
                            <a:srgbClr val="000000"/>
                          </a:solidFill>
                          <a:latin typeface="Verdana"/>
                        </a:rPr>
                        <a:t>Brozany</a:t>
                      </a:r>
                      <a:endParaRPr lang="cs-CZ" sz="1200" b="1" i="0" u="none" strike="noStrike" dirty="0">
                        <a:solidFill>
                          <a:srgbClr val="000000"/>
                        </a:solidFill>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cs-CZ" sz="1800" b="1" i="0" u="none" strike="noStrike" dirty="0">
                          <a:solidFill>
                            <a:srgbClr val="000000"/>
                          </a:solidFill>
                          <a:latin typeface="Verdana"/>
                        </a:rPr>
                        <a:t> </a:t>
                      </a:r>
                      <a:r>
                        <a:rPr lang="cs-CZ" sz="1800" b="1" i="0" u="none" strike="noStrike" dirty="0" smtClean="0">
                          <a:solidFill>
                            <a:srgbClr val="000000"/>
                          </a:solidFill>
                          <a:latin typeface="Verdana"/>
                        </a:rPr>
                        <a:t>3:2</a:t>
                      </a:r>
                      <a:endParaRPr lang="cs-CZ" sz="1800" b="1" i="0" u="none" strike="noStrike" dirty="0">
                        <a:solidFill>
                          <a:srgbClr val="000000"/>
                        </a:solidFill>
                        <a:latin typeface="Verdana"/>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407670">
                <a:tc>
                  <a:txBody>
                    <a:bodyPr/>
                    <a:lstStyle/>
                    <a:p>
                      <a:pPr algn="ctr" rtl="0" fontAlgn="ctr"/>
                      <a:r>
                        <a:rPr lang="cs-CZ" sz="1200" b="1" i="0" u="none" strike="noStrike">
                          <a:solidFill>
                            <a:srgbClr val="000000"/>
                          </a:solidFill>
                          <a:latin typeface="Verdana"/>
                        </a:rPr>
                        <a:t>TJ Hvězda Trnovany/Sobědruhy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200" b="1" i="0" u="none" strike="noStrike" dirty="0">
                          <a:solidFill>
                            <a:srgbClr val="000000"/>
                          </a:solidFill>
                          <a:latin typeface="Verdana"/>
                        </a:rPr>
                        <a:t>TJ Sokol </a:t>
                      </a:r>
                      <a:r>
                        <a:rPr lang="cs-CZ" sz="1200" b="1" i="0" u="none" strike="noStrike" dirty="0" err="1">
                          <a:solidFill>
                            <a:srgbClr val="000000"/>
                          </a:solidFill>
                          <a:latin typeface="Verdana"/>
                        </a:rPr>
                        <a:t>Košťany</a:t>
                      </a:r>
                      <a:r>
                        <a:rPr lang="cs-CZ" sz="1200" b="1" i="0" u="none" strike="noStrike" dirty="0">
                          <a:solidFill>
                            <a:srgbClr val="000000"/>
                          </a:solidFill>
                          <a:latin typeface="Verdana"/>
                        </a:rPr>
                        <a:t>/</a:t>
                      </a:r>
                      <a:r>
                        <a:rPr lang="cs-CZ" sz="1200" b="1" i="0" u="none" strike="noStrike" dirty="0" err="1">
                          <a:solidFill>
                            <a:srgbClr val="000000"/>
                          </a:solidFill>
                          <a:latin typeface="Verdana"/>
                        </a:rPr>
                        <a:t>Oldřichov</a:t>
                      </a:r>
                      <a:endParaRPr lang="cs-CZ" sz="1200" b="1" i="0" u="none" strike="noStrike" dirty="0">
                        <a:solidFill>
                          <a:srgbClr val="000000"/>
                        </a:solidFill>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800" b="1" i="0" u="none" strike="noStrike" dirty="0">
                          <a:solidFill>
                            <a:srgbClr val="000000"/>
                          </a:solidFill>
                          <a:latin typeface="Verdana"/>
                        </a:rPr>
                        <a:t> </a:t>
                      </a:r>
                      <a:r>
                        <a:rPr lang="cs-CZ" sz="1800" b="1" i="0" u="none" strike="noStrike" dirty="0" smtClean="0">
                          <a:solidFill>
                            <a:srgbClr val="000000"/>
                          </a:solidFill>
                          <a:latin typeface="Verdana"/>
                        </a:rPr>
                        <a:t>2:4</a:t>
                      </a:r>
                      <a:endParaRPr lang="cs-CZ" sz="1800" b="1" i="0" u="none" strike="noStrike" dirty="0">
                        <a:solidFill>
                          <a:srgbClr val="000000"/>
                        </a:solidFill>
                        <a:latin typeface="Verdana"/>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pic>
        <p:nvPicPr>
          <p:cNvPr id="53249" name="Picture 1"/>
          <p:cNvPicPr>
            <a:picLocks noChangeAspect="1" noChangeArrowheads="1"/>
          </p:cNvPicPr>
          <p:nvPr/>
        </p:nvPicPr>
        <p:blipFill>
          <a:blip r:embed="rId4" cstate="print"/>
          <a:srcRect/>
          <a:stretch>
            <a:fillRect/>
          </a:stretch>
        </p:blipFill>
        <p:spPr bwMode="auto">
          <a:xfrm>
            <a:off x="7344792" y="6211788"/>
            <a:ext cx="757787" cy="684000"/>
          </a:xfrm>
          <a:prstGeom prst="rect">
            <a:avLst/>
          </a:prstGeom>
          <a:noFill/>
          <a:ln w="22225">
            <a:solidFill>
              <a:schemeClr val="accent3">
                <a:lumMod val="50000"/>
              </a:schemeClr>
            </a:solidFill>
            <a:miter lim="800000"/>
            <a:headEnd/>
            <a:tailEnd/>
          </a:ln>
        </p:spPr>
      </p:pic>
      <p:sp>
        <p:nvSpPr>
          <p:cNvPr id="13" name="TextovéPole 12"/>
          <p:cNvSpPr txBox="1"/>
          <p:nvPr/>
        </p:nvSpPr>
        <p:spPr>
          <a:xfrm>
            <a:off x="71984" y="1603276"/>
            <a:ext cx="4680520" cy="5170646"/>
          </a:xfrm>
          <a:prstGeom prst="rect">
            <a:avLst/>
          </a:prstGeom>
          <a:solidFill>
            <a:schemeClr val="accent1">
              <a:lumMod val="20000"/>
              <a:lumOff val="80000"/>
            </a:schemeClr>
          </a:solidFill>
        </p:spPr>
        <p:txBody>
          <a:bodyPr wrap="square" rtlCol="0">
            <a:spAutoFit/>
          </a:bodyPr>
          <a:lstStyle/>
          <a:p>
            <a:pPr algn="just"/>
            <a:r>
              <a:rPr lang="cs-CZ" sz="1100" dirty="0" smtClean="0">
                <a:latin typeface="Arial" pitchFamily="34" charset="0"/>
                <a:cs typeface="Arial" pitchFamily="34" charset="0"/>
              </a:rPr>
              <a:t>Mužstvo začalo skvěle, když vyhrálo v Novém Boru 3:0. O vítězství rozhodlo už v 1. poločase, kdy padly všechny góly. O týden později  doma čekal jeden z loňských aspirantů na postup Kladno. Vedli jsme 1:0, hosté vyrovnali a protože už branka nepadla, tak se kopali penalty a ty lépe vyšly Kladno. Těžkou ránu jsme obdrželi 27.8.2016  v České Brodě. Úvod vůbec tak nevypadal, ale pak jsme dostali na frak. Porážka 7:0 nám jasně ukázala zrcadlo úrovně divizní soutěže. Na programu dalšího bylo domácí utkání s </a:t>
            </a:r>
            <a:r>
              <a:rPr lang="cs-CZ" sz="1100" dirty="0" err="1" smtClean="0">
                <a:latin typeface="Arial" pitchFamily="34" charset="0"/>
                <a:cs typeface="Arial" pitchFamily="34" charset="0"/>
              </a:rPr>
              <a:t>Brozany</a:t>
            </a:r>
            <a:r>
              <a:rPr lang="cs-CZ" sz="1100" dirty="0" smtClean="0">
                <a:latin typeface="Arial" pitchFamily="34" charset="0"/>
                <a:cs typeface="Arial" pitchFamily="34" charset="0"/>
              </a:rPr>
              <a:t>, které ještě loni hrály ČFL. I v tomto zápase jsme vedli 1:0 a i tentokrát hosté srovnali na 1:1. Kopali se penalty a opět se nám nedařilo. Získali jsme jen bod.   Ztrátu jsme chtěli dohnat v Úvalech. Trenér udělal některé změny v sestavě, ale moc to nepomohlo. Individuální chyby a další vysoká porážka na hřišti soupeře. 4:1 byla na světě. V 6. kole 17.9.2016 jsme doma přivítali Nymburk a podlehli 2:0. I když jsme nebyli spokojeni s rozhodováním hlavního rozhodčího, tak porážku jsme si zavinili sami, protože střelecká potence byla skoro nulová. Změnit jsme to chtěli před týdnem na Meteoru, ale výsledek byl podobný. Žádný vstřelený gól. Navíc nedisciplinovanost jednoho z hráčů, který se nechal  zbytečně vyloučit a domů jsme odjeli s porážkou 3:0. Kádr mužstva, který byl na úvod sezóny 19 členný se zmenšil na 17. Na podzim už si kvůli zranění nezahraje Michal </a:t>
            </a:r>
            <a:r>
              <a:rPr lang="cs-CZ" sz="1100" dirty="0" err="1" smtClean="0">
                <a:latin typeface="Arial" pitchFamily="34" charset="0"/>
                <a:cs typeface="Arial" pitchFamily="34" charset="0"/>
              </a:rPr>
              <a:t>Šmidrkal</a:t>
            </a:r>
            <a:r>
              <a:rPr lang="cs-CZ" sz="1100" dirty="0" smtClean="0">
                <a:latin typeface="Arial" pitchFamily="34" charset="0"/>
                <a:cs typeface="Arial" pitchFamily="34" charset="0"/>
              </a:rPr>
              <a:t>, více hrát chtěl Vladimír </a:t>
            </a:r>
            <a:r>
              <a:rPr lang="cs-CZ" sz="1100" dirty="0" err="1" smtClean="0">
                <a:latin typeface="Arial" pitchFamily="34" charset="0"/>
                <a:cs typeface="Arial" pitchFamily="34" charset="0"/>
              </a:rPr>
              <a:t>Poráč</a:t>
            </a:r>
            <a:r>
              <a:rPr lang="cs-CZ" sz="1100" dirty="0" smtClean="0">
                <a:latin typeface="Arial" pitchFamily="34" charset="0"/>
                <a:cs typeface="Arial" pitchFamily="34" charset="0"/>
              </a:rPr>
              <a:t> a odešel do FC Mělník. Jsou tu i další problémy a to je zlomený dost brankáře Václava </a:t>
            </a:r>
            <a:r>
              <a:rPr lang="cs-CZ" sz="1100" dirty="0" err="1" smtClean="0">
                <a:latin typeface="Arial" pitchFamily="34" charset="0"/>
                <a:cs typeface="Arial" pitchFamily="34" charset="0"/>
              </a:rPr>
              <a:t>Michovského</a:t>
            </a:r>
            <a:r>
              <a:rPr lang="cs-CZ" sz="1100" dirty="0" smtClean="0">
                <a:latin typeface="Arial" pitchFamily="34" charset="0"/>
                <a:cs typeface="Arial" pitchFamily="34" charset="0"/>
              </a:rPr>
              <a:t>. Do týmu se vrátil </a:t>
            </a:r>
            <a:r>
              <a:rPr lang="cs-CZ" sz="1100" dirty="0" err="1" smtClean="0">
                <a:latin typeface="Arial" pitchFamily="34" charset="0"/>
                <a:cs typeface="Arial" pitchFamily="34" charset="0"/>
              </a:rPr>
              <a:t>Darek</a:t>
            </a:r>
            <a:r>
              <a:rPr lang="cs-CZ" sz="1100" dirty="0" smtClean="0">
                <a:latin typeface="Arial" pitchFamily="34" charset="0"/>
                <a:cs typeface="Arial" pitchFamily="34" charset="0"/>
              </a:rPr>
              <a:t> Doležal, který už měl namířeno do SK Roudnice </a:t>
            </a:r>
            <a:r>
              <a:rPr lang="cs-CZ" sz="1100" dirty="0" err="1" smtClean="0">
                <a:latin typeface="Arial" pitchFamily="34" charset="0"/>
                <a:cs typeface="Arial" pitchFamily="34" charset="0"/>
              </a:rPr>
              <a:t>n.L.</a:t>
            </a:r>
            <a:r>
              <a:rPr lang="cs-CZ" sz="1100" dirty="0" smtClean="0">
                <a:latin typeface="Arial" pitchFamily="34" charset="0"/>
                <a:cs typeface="Arial" pitchFamily="34" charset="0"/>
              </a:rPr>
              <a:t> Tak už to ale ve fotbale chodí. Podobné problémy mají určitě i jiná mužstva. Nezbývá nic jiného než se ještě více semknout a bojovat o každý bod v náročné divizi., i když se mužstvu nedaří a výkony nejsou nejlepší. Do konce podzimu zbývá i s tím dnešním utkáním 8 zápasů a ve hře je 24 bodů </a:t>
            </a:r>
          </a:p>
        </p:txBody>
      </p:sp>
      <p:sp>
        <p:nvSpPr>
          <p:cNvPr id="14" name="TextovéPole 13"/>
          <p:cNvSpPr txBox="1"/>
          <p:nvPr/>
        </p:nvSpPr>
        <p:spPr>
          <a:xfrm>
            <a:off x="71984" y="91108"/>
            <a:ext cx="4608512" cy="1292662"/>
          </a:xfrm>
          <a:prstGeom prst="rect">
            <a:avLst/>
          </a:prstGeom>
          <a:blipFill dpi="0" rotWithShape="1">
            <a:blip r:embed="rId5" cstate="print">
              <a:alphaModFix amt="36000"/>
            </a:blip>
            <a:srcRect/>
            <a:stretch>
              <a:fillRect/>
            </a:stretch>
          </a:blipFill>
          <a:ln w="57150">
            <a:solidFill>
              <a:srgbClr val="FF0066"/>
            </a:solidFill>
            <a:prstDash val="dashDot"/>
          </a:ln>
        </p:spPr>
        <p:txBody>
          <a:bodyPr wrap="square" rtlCol="0">
            <a:spAutoFit/>
          </a:bodyPr>
          <a:lstStyle/>
          <a:p>
            <a:pPr algn="ctr"/>
            <a:r>
              <a:rPr lang="cs-CZ" sz="2600" dirty="0" smtClean="0">
                <a:ln w="0">
                  <a:noFill/>
                </a:ln>
                <a:solidFill>
                  <a:srgbClr val="0033CC"/>
                </a:solidFill>
                <a:latin typeface="Times New Roman" pitchFamily="18" charset="0"/>
                <a:cs typeface="Times New Roman" pitchFamily="18" charset="0"/>
              </a:rPr>
              <a:t>Malé ohlédnutí za dosavadním průběhem mužstva dospělých v divizní soutěži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43992" y="91108"/>
            <a:ext cx="4680520" cy="2862322"/>
          </a:xfrm>
          <a:prstGeom prst="rect">
            <a:avLst/>
          </a:prstGeom>
          <a:blipFill>
            <a:blip r:embed="rId2" cstate="print"/>
            <a:stretch>
              <a:fillRect/>
            </a:stretch>
          </a:blipFill>
          <a:ln w="85725" cmpd="dbl">
            <a:solidFill>
              <a:srgbClr val="99CC00"/>
            </a:solidFill>
            <a:prstDash val="sysDot"/>
          </a:ln>
        </p:spPr>
        <p:txBody>
          <a:bodyPr wrap="square" rtlCol="0">
            <a:spAutoFit/>
          </a:bodyPr>
          <a:lstStyle/>
          <a:p>
            <a:pPr algn="ctr"/>
            <a:r>
              <a:rPr lang="cs-CZ" sz="3000" dirty="0" smtClean="0">
                <a:ln w="22225">
                  <a:solidFill>
                    <a:srgbClr val="FFFF66"/>
                  </a:solidFill>
                </a:ln>
                <a:solidFill>
                  <a:srgbClr val="3333CC"/>
                </a:solidFill>
                <a:latin typeface="Arial Black" pitchFamily="34" charset="0"/>
              </a:rPr>
              <a:t>Tabulka I.A třídy dorostu je po 5. kole hodně ovlivněna odhlášením Březin/Jílového v průběhu soutěže</a:t>
            </a:r>
          </a:p>
        </p:txBody>
      </p:sp>
      <p:graphicFrame>
        <p:nvGraphicFramePr>
          <p:cNvPr id="4" name="Tabulka 3"/>
          <p:cNvGraphicFramePr>
            <a:graphicFrameLocks noGrp="1"/>
          </p:cNvGraphicFramePr>
          <p:nvPr/>
        </p:nvGraphicFramePr>
        <p:xfrm>
          <a:off x="143993" y="3259460"/>
          <a:ext cx="4608512" cy="3358515"/>
        </p:xfrm>
        <a:graphic>
          <a:graphicData uri="http://schemas.openxmlformats.org/drawingml/2006/table">
            <a:tbl>
              <a:tblPr/>
              <a:tblGrid>
                <a:gridCol w="275135"/>
                <a:gridCol w="275135"/>
                <a:gridCol w="1650810"/>
                <a:gridCol w="261379"/>
                <a:gridCol w="196034"/>
                <a:gridCol w="343918"/>
                <a:gridCol w="196034"/>
                <a:gridCol w="288892"/>
                <a:gridCol w="484926"/>
                <a:gridCol w="357675"/>
                <a:gridCol w="278574"/>
              </a:tblGrid>
              <a:tr h="152400">
                <a:tc>
                  <a:txBody>
                    <a:bodyPr/>
                    <a:lstStyle/>
                    <a:p>
                      <a:pPr algn="l" fontAlgn="b"/>
                      <a:endParaRPr lang="cs-CZ" sz="900" b="0" i="0" u="none" strike="noStrike" dirty="0">
                        <a:solidFill>
                          <a:srgbClr val="000000"/>
                        </a:solidFill>
                        <a:latin typeface="Calibri"/>
                      </a:endParaRP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002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latin typeface="Calibri"/>
                        </a:rPr>
                        <a:t>I.A třída  dorostu  2016/2017 po 5.kole</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23639">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1.</a:t>
                      </a:r>
                    </a:p>
                  </a:txBody>
                  <a:tcPr marL="9525" marR="9525" marT="9525" marB="0" anchor="ctr">
                    <a:lnL>
                      <a:noFill/>
                    </a:lnL>
                    <a:lnR>
                      <a:noFill/>
                    </a:lnR>
                    <a:lnT>
                      <a:noFill/>
                    </a:lnT>
                    <a:lnB>
                      <a:noFill/>
                    </a:lnB>
                    <a:solidFill>
                      <a:schemeClr val="accent1">
                        <a:lumMod val="40000"/>
                        <a:lumOff val="60000"/>
                      </a:schemeClr>
                    </a:solidFill>
                  </a:tcPr>
                </a:tc>
                <a:tc>
                  <a:txBody>
                    <a:bodyPr/>
                    <a:lstStyle/>
                    <a:p>
                      <a:pPr algn="l" fontAlgn="ctr"/>
                      <a:r>
                        <a:rPr lang="cs-CZ" sz="1200" b="1" i="0" u="none" strike="noStrike" dirty="0">
                          <a:solidFill>
                            <a:srgbClr val="000000"/>
                          </a:solidFill>
                          <a:latin typeface="Arial"/>
                        </a:rPr>
                        <a:t>TJ Sokol </a:t>
                      </a:r>
                      <a:r>
                        <a:rPr lang="cs-CZ" sz="1200" b="1" i="0" u="none" strike="noStrike" dirty="0" err="1">
                          <a:solidFill>
                            <a:srgbClr val="000000"/>
                          </a:solidFill>
                          <a:latin typeface="Arial"/>
                        </a:rPr>
                        <a:t>Košťany</a:t>
                      </a:r>
                      <a:r>
                        <a:rPr lang="cs-CZ" sz="1200" b="1" i="0" u="none" strike="noStrike" dirty="0">
                          <a:solidFill>
                            <a:srgbClr val="000000"/>
                          </a:solidFill>
                          <a:latin typeface="Arial"/>
                        </a:rPr>
                        <a:t>/</a:t>
                      </a:r>
                      <a:r>
                        <a:rPr lang="cs-CZ" sz="1200" b="1" i="0" u="none" strike="noStrike" dirty="0" err="1">
                          <a:solidFill>
                            <a:srgbClr val="000000"/>
                          </a:solidFill>
                          <a:latin typeface="Arial"/>
                        </a:rPr>
                        <a:t>Oldřichov</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4</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4</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21:11</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12</a:t>
                      </a:r>
                    </a:p>
                  </a:txBody>
                  <a:tcPr marL="9525" marR="9525" marT="9525" marB="0" anchor="ctr">
                    <a:lnL>
                      <a:noFill/>
                    </a:lnL>
                    <a:lnR>
                      <a:noFill/>
                    </a:lnR>
                    <a:lnT>
                      <a:noFill/>
                    </a:lnT>
                    <a:lnB>
                      <a:noFill/>
                    </a:lnB>
                    <a:solidFill>
                      <a:schemeClr val="accent1">
                        <a:lumMod val="40000"/>
                        <a:lumOff val="60000"/>
                      </a:schemeClr>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048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2.</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Arial"/>
                        </a:rPr>
                        <a:t>SK Velký </a:t>
                      </a:r>
                      <a:r>
                        <a:rPr lang="cs-CZ" sz="1200" b="1" i="0" u="none" strike="noStrike" dirty="0" err="1">
                          <a:solidFill>
                            <a:srgbClr val="000000"/>
                          </a:solidFill>
                          <a:latin typeface="Arial"/>
                        </a:rPr>
                        <a:t>Šenov</a:t>
                      </a:r>
                      <a:r>
                        <a:rPr lang="cs-CZ" sz="1200" b="1" i="0" u="none" strike="noStrike" dirty="0">
                          <a:solidFill>
                            <a:srgbClr val="000000"/>
                          </a:solidFill>
                          <a:latin typeface="Arial"/>
                        </a:rPr>
                        <a:t>/</a:t>
                      </a:r>
                      <a:r>
                        <a:rPr lang="cs-CZ" sz="1200" b="1" i="0" u="none" strike="noStrike" dirty="0" err="1">
                          <a:solidFill>
                            <a:srgbClr val="000000"/>
                          </a:solidFill>
                          <a:latin typeface="Arial"/>
                        </a:rPr>
                        <a:t>Mikulášovice</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4</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2</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2</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21:7</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10</a:t>
                      </a:r>
                    </a:p>
                  </a:txBody>
                  <a:tcPr marL="9525" marR="9525" marT="9525" marB="0" anchor="ctr">
                    <a:lnL>
                      <a:noFill/>
                    </a:lnL>
                    <a:lnR>
                      <a:noFill/>
                    </a:lnR>
                    <a:lnT>
                      <a:noFill/>
                    </a:lnT>
                    <a:lnB>
                      <a:noFill/>
                    </a:lnB>
                    <a:solidFill>
                      <a:srgbClr val="99FF66"/>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3.</a:t>
                      </a:r>
                    </a:p>
                  </a:txBody>
                  <a:tcPr marL="9525" marR="9525" marT="9525" marB="0" anchor="ctr">
                    <a:lnL>
                      <a:noFill/>
                    </a:lnL>
                    <a:lnR>
                      <a:noFill/>
                    </a:lnR>
                    <a:lnT>
                      <a:noFill/>
                    </a:lnT>
                    <a:lnB>
                      <a:noFill/>
                    </a:lnB>
                    <a:solidFill>
                      <a:schemeClr val="accent1">
                        <a:lumMod val="40000"/>
                        <a:lumOff val="60000"/>
                      </a:schemeClr>
                    </a:solidFill>
                  </a:tcPr>
                </a:tc>
                <a:tc>
                  <a:txBody>
                    <a:bodyPr/>
                    <a:lstStyle/>
                    <a:p>
                      <a:pPr algn="l"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Plaston</a:t>
                      </a:r>
                      <a:r>
                        <a:rPr lang="cs-CZ" sz="1200" b="1" i="0" u="none" strike="noStrike" dirty="0">
                          <a:solidFill>
                            <a:srgbClr val="000000"/>
                          </a:solidFill>
                          <a:latin typeface="Arial"/>
                        </a:rPr>
                        <a:t> Šluknov</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4</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2</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20:14</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6</a:t>
                      </a:r>
                    </a:p>
                  </a:txBody>
                  <a:tcPr marL="9525" marR="9525" marT="9525" marB="0" anchor="ctr">
                    <a:lnL>
                      <a:noFill/>
                    </a:lnL>
                    <a:lnR>
                      <a:noFill/>
                    </a:lnR>
                    <a:lnT>
                      <a:noFill/>
                    </a:lnT>
                    <a:lnB>
                      <a:noFill/>
                    </a:lnB>
                    <a:solidFill>
                      <a:schemeClr val="accent1">
                        <a:lumMod val="40000"/>
                        <a:lumOff val="60000"/>
                      </a:schemeClr>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2400">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4.</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Arial"/>
                        </a:rPr>
                        <a:t>TJ </a:t>
                      </a:r>
                      <a:r>
                        <a:rPr lang="cs-CZ" sz="1200" b="1" i="0" u="none" strike="noStrike" dirty="0" err="1">
                          <a:solidFill>
                            <a:srgbClr val="000000"/>
                          </a:solidFill>
                          <a:latin typeface="Arial"/>
                        </a:rPr>
                        <a:t>Skorotice</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3</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2</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1</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11:9</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6</a:t>
                      </a:r>
                    </a:p>
                  </a:txBody>
                  <a:tcPr marL="9525" marR="9525" marT="9525" marB="0" anchor="ctr">
                    <a:lnL>
                      <a:noFill/>
                    </a:lnL>
                    <a:lnR>
                      <a:noFill/>
                    </a:lnR>
                    <a:lnT>
                      <a:noFill/>
                    </a:lnT>
                    <a:lnB>
                      <a:noFill/>
                    </a:lnB>
                    <a:solidFill>
                      <a:srgbClr val="99FF66"/>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52400">
                <a:tc>
                  <a:txBody>
                    <a:bodyPr/>
                    <a:lstStyle/>
                    <a:p>
                      <a:pPr algn="l" fontAlgn="b"/>
                      <a:endParaRPr lang="cs-CZ" sz="900" b="0" i="0" u="none" strike="noStrike" dirty="0">
                        <a:solidFill>
                          <a:srgbClr val="000000"/>
                        </a:solidFill>
                        <a:latin typeface="Calibri"/>
                      </a:endParaRP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smtClean="0">
                          <a:solidFill>
                            <a:srgbClr val="000000"/>
                          </a:solidFill>
                          <a:latin typeface="Arial"/>
                        </a:rPr>
                        <a:t>5.</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l" fontAlgn="ctr"/>
                      <a:r>
                        <a:rPr lang="cs-CZ" sz="1100" b="1" i="0" u="none" strike="noStrike" dirty="0">
                          <a:solidFill>
                            <a:srgbClr val="000000"/>
                          </a:solidFill>
                          <a:latin typeface="Arial"/>
                        </a:rPr>
                        <a:t>FK </a:t>
                      </a:r>
                      <a:r>
                        <a:rPr lang="cs-CZ" sz="1100" b="1" i="0" u="none" strike="noStrike" dirty="0" err="1">
                          <a:solidFill>
                            <a:srgbClr val="000000"/>
                          </a:solidFill>
                          <a:latin typeface="Arial"/>
                        </a:rPr>
                        <a:t>Duchcov</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100" b="1" i="0" u="none" strike="noStrike" dirty="0" smtClean="0">
                          <a:solidFill>
                            <a:srgbClr val="000000"/>
                          </a:solidFill>
                          <a:latin typeface="Arial"/>
                        </a:rPr>
                        <a:t>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100" b="1" i="0" u="none" strike="noStrike" dirty="0" smtClean="0">
                          <a:solidFill>
                            <a:srgbClr val="000000"/>
                          </a:solidFill>
                          <a:latin typeface="Arial"/>
                        </a:rPr>
                        <a:t>2</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100" b="1" i="0" u="none" strike="noStrike" dirty="0">
                          <a:solidFill>
                            <a:srgbClr val="000000"/>
                          </a:solidFill>
                          <a:latin typeface="Arial"/>
                        </a:rPr>
                        <a:t>2</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100" b="1" i="0" u="none" strike="noStrike" dirty="0" smtClean="0">
                          <a:solidFill>
                            <a:srgbClr val="000000"/>
                          </a:solidFill>
                          <a:latin typeface="Arial"/>
                        </a:rPr>
                        <a:t>10:13</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100" b="1" i="0" u="none" strike="noStrike" dirty="0" smtClean="0">
                          <a:solidFill>
                            <a:srgbClr val="000000"/>
                          </a:solidFill>
                          <a:latin typeface="Arial"/>
                        </a:rPr>
                        <a:t>6</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l" fontAlgn="b"/>
                      <a:endParaRPr lang="cs-CZ" sz="900" b="0" i="0" u="none" strike="noStrike" dirty="0">
                        <a:solidFill>
                          <a:srgbClr val="000000"/>
                        </a:solidFill>
                        <a:latin typeface="Calibri"/>
                      </a:endParaRPr>
                    </a:p>
                  </a:txBody>
                  <a:tcPr marL="9525" marR="9525" marT="9525" marB="0" anchor="b">
                    <a:lnL>
                      <a:noFill/>
                    </a:lnL>
                    <a:lnR>
                      <a:noFill/>
                    </a:lnR>
                    <a:lnT>
                      <a:noFill/>
                    </a:lnT>
                    <a:lnB>
                      <a:noFill/>
                    </a:lnB>
                    <a:solidFill>
                      <a:srgbClr val="FFFF00"/>
                    </a:solidFill>
                  </a:tcPr>
                </a:tc>
              </a:tr>
              <a:tr h="161925">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dirty="0" smtClean="0">
                          <a:solidFill>
                            <a:srgbClr val="FF0066"/>
                          </a:solidFill>
                          <a:latin typeface="Arial"/>
                        </a:rPr>
                        <a:t>6.</a:t>
                      </a:r>
                      <a:endParaRPr lang="cs-CZ" sz="1400" b="1" i="0" u="none" strike="noStrike" dirty="0">
                        <a:solidFill>
                          <a:srgbClr val="FF0066"/>
                        </a:solidFill>
                        <a:latin typeface="Arial"/>
                      </a:endParaRPr>
                    </a:p>
                  </a:txBody>
                  <a:tcPr marL="9525" marR="9525" marT="9525" marB="0" anchor="ctr">
                    <a:lnL>
                      <a:noFill/>
                    </a:lnL>
                    <a:lnR>
                      <a:noFill/>
                    </a:lnR>
                    <a:lnT>
                      <a:noFill/>
                    </a:lnT>
                    <a:lnB>
                      <a:noFill/>
                    </a:lnB>
                    <a:solidFill>
                      <a:srgbClr val="99FF66"/>
                    </a:solidFill>
                  </a:tcPr>
                </a:tc>
                <a:tc>
                  <a:txBody>
                    <a:bodyPr/>
                    <a:lstStyle/>
                    <a:p>
                      <a:pPr algn="l" fontAlgn="ctr"/>
                      <a:r>
                        <a:rPr lang="cs-CZ" sz="1400" b="1" i="0" u="none" strike="noStrike" dirty="0">
                          <a:solidFill>
                            <a:srgbClr val="FF0066"/>
                          </a:solidFill>
                          <a:latin typeface="Arial"/>
                        </a:rPr>
                        <a:t>SK </a:t>
                      </a:r>
                      <a:r>
                        <a:rPr lang="cs-CZ" sz="1400" b="1" i="0" u="none" strike="noStrike" dirty="0" err="1">
                          <a:solidFill>
                            <a:srgbClr val="FF0066"/>
                          </a:solidFill>
                          <a:latin typeface="Arial"/>
                        </a:rPr>
                        <a:t>Štětí</a:t>
                      </a:r>
                      <a:r>
                        <a:rPr lang="cs-CZ" sz="1400" b="1" i="0" u="none" strike="noStrike" dirty="0">
                          <a:solidFill>
                            <a:srgbClr val="FF0066"/>
                          </a:solidFill>
                          <a:latin typeface="Arial"/>
                        </a:rPr>
                        <a:t>, z.s.</a:t>
                      </a:r>
                    </a:p>
                  </a:txBody>
                  <a:tcPr marL="9525" marR="9525" marT="9525" marB="0" anchor="ctr">
                    <a:lnL>
                      <a:noFill/>
                    </a:lnL>
                    <a:lnR>
                      <a:noFill/>
                    </a:lnR>
                    <a:lnT>
                      <a:noFill/>
                    </a:lnT>
                    <a:lnB>
                      <a:noFill/>
                    </a:lnB>
                    <a:solidFill>
                      <a:srgbClr val="99FF66"/>
                    </a:solidFill>
                  </a:tcPr>
                </a:tc>
                <a:tc>
                  <a:txBody>
                    <a:bodyPr/>
                    <a:lstStyle/>
                    <a:p>
                      <a:pPr algn="ctr" fontAlgn="ctr"/>
                      <a:r>
                        <a:rPr lang="cs-CZ" sz="1400" b="1" i="0" u="none" strike="noStrike" dirty="0">
                          <a:solidFill>
                            <a:srgbClr val="FF0066"/>
                          </a:solidFill>
                          <a:latin typeface="Arial"/>
                        </a:rPr>
                        <a:t>3</a:t>
                      </a:r>
                    </a:p>
                  </a:txBody>
                  <a:tcPr marL="9525" marR="9525" marT="9525" marB="0" anchor="ctr">
                    <a:lnL>
                      <a:noFill/>
                    </a:lnL>
                    <a:lnR>
                      <a:noFill/>
                    </a:lnR>
                    <a:lnT>
                      <a:noFill/>
                    </a:lnT>
                    <a:lnB>
                      <a:noFill/>
                    </a:lnB>
                    <a:solidFill>
                      <a:srgbClr val="99FF66"/>
                    </a:solidFill>
                  </a:tcPr>
                </a:tc>
                <a:tc>
                  <a:txBody>
                    <a:bodyPr/>
                    <a:lstStyle/>
                    <a:p>
                      <a:pPr algn="ctr" fontAlgn="ctr"/>
                      <a:r>
                        <a:rPr lang="cs-CZ" sz="1400" b="1" i="0" u="none" strike="noStrike" dirty="0">
                          <a:solidFill>
                            <a:srgbClr val="FF0066"/>
                          </a:solidFill>
                          <a:latin typeface="Arial"/>
                        </a:rPr>
                        <a:t>1</a:t>
                      </a:r>
                    </a:p>
                  </a:txBody>
                  <a:tcPr marL="9525" marR="9525" marT="9525" marB="0" anchor="ctr">
                    <a:lnL>
                      <a:noFill/>
                    </a:lnL>
                    <a:lnR>
                      <a:noFill/>
                    </a:lnR>
                    <a:lnT>
                      <a:noFill/>
                    </a:lnT>
                    <a:lnB>
                      <a:noFill/>
                    </a:lnB>
                    <a:solidFill>
                      <a:srgbClr val="99FF66"/>
                    </a:solidFill>
                  </a:tcPr>
                </a:tc>
                <a:tc>
                  <a:txBody>
                    <a:bodyPr/>
                    <a:lstStyle/>
                    <a:p>
                      <a:pPr algn="ctr" fontAlgn="ctr"/>
                      <a:r>
                        <a:rPr lang="cs-CZ" sz="1400" b="1" i="0" u="none" strike="noStrike" dirty="0">
                          <a:solidFill>
                            <a:srgbClr val="FF0066"/>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400" b="1" i="0" u="none" strike="noStrike" dirty="0">
                          <a:solidFill>
                            <a:srgbClr val="FF0066"/>
                          </a:solidFill>
                          <a:latin typeface="Arial"/>
                        </a:rPr>
                        <a:t>1</a:t>
                      </a:r>
                    </a:p>
                  </a:txBody>
                  <a:tcPr marL="9525" marR="9525" marT="9525" marB="0" anchor="ctr">
                    <a:lnL>
                      <a:noFill/>
                    </a:lnL>
                    <a:lnR>
                      <a:noFill/>
                    </a:lnR>
                    <a:lnT>
                      <a:noFill/>
                    </a:lnT>
                    <a:lnB>
                      <a:noFill/>
                    </a:lnB>
                    <a:solidFill>
                      <a:srgbClr val="99FF66"/>
                    </a:solidFill>
                  </a:tcPr>
                </a:tc>
                <a:tc>
                  <a:txBody>
                    <a:bodyPr/>
                    <a:lstStyle/>
                    <a:p>
                      <a:pPr algn="ctr" fontAlgn="ctr"/>
                      <a:r>
                        <a:rPr lang="cs-CZ" sz="1400" b="1" i="0" u="none" strike="noStrike" dirty="0">
                          <a:solidFill>
                            <a:srgbClr val="FF0066"/>
                          </a:solidFill>
                          <a:latin typeface="Arial"/>
                        </a:rPr>
                        <a:t>1</a:t>
                      </a:r>
                    </a:p>
                  </a:txBody>
                  <a:tcPr marL="9525" marR="9525" marT="9525" marB="0" anchor="ctr">
                    <a:lnL>
                      <a:noFill/>
                    </a:lnL>
                    <a:lnR>
                      <a:noFill/>
                    </a:lnR>
                    <a:lnT>
                      <a:noFill/>
                    </a:lnT>
                    <a:lnB>
                      <a:noFill/>
                    </a:lnB>
                    <a:solidFill>
                      <a:srgbClr val="99FF66"/>
                    </a:solidFill>
                  </a:tcPr>
                </a:tc>
                <a:tc>
                  <a:txBody>
                    <a:bodyPr/>
                    <a:lstStyle/>
                    <a:p>
                      <a:pPr algn="ctr" fontAlgn="ctr"/>
                      <a:r>
                        <a:rPr lang="cs-CZ" sz="1400" b="1" i="0" u="none" strike="noStrike" dirty="0">
                          <a:solidFill>
                            <a:srgbClr val="FF0066"/>
                          </a:solidFill>
                          <a:latin typeface="Arial"/>
                        </a:rPr>
                        <a:t>8:7</a:t>
                      </a:r>
                    </a:p>
                  </a:txBody>
                  <a:tcPr marL="9525" marR="9525" marT="9525" marB="0" anchor="ctr">
                    <a:lnL>
                      <a:noFill/>
                    </a:lnL>
                    <a:lnR>
                      <a:noFill/>
                    </a:lnR>
                    <a:lnT>
                      <a:noFill/>
                    </a:lnT>
                    <a:lnB>
                      <a:noFill/>
                    </a:lnB>
                    <a:solidFill>
                      <a:srgbClr val="99FF66"/>
                    </a:solidFill>
                  </a:tcPr>
                </a:tc>
                <a:tc>
                  <a:txBody>
                    <a:bodyPr/>
                    <a:lstStyle/>
                    <a:p>
                      <a:pPr algn="ctr" fontAlgn="ctr"/>
                      <a:r>
                        <a:rPr lang="cs-CZ" sz="1400" b="1" i="0" u="none" strike="noStrike" dirty="0">
                          <a:solidFill>
                            <a:srgbClr val="FF0066"/>
                          </a:solidFill>
                          <a:latin typeface="Arial"/>
                        </a:rPr>
                        <a:t>4</a:t>
                      </a:r>
                    </a:p>
                  </a:txBody>
                  <a:tcPr marL="9525" marR="9525" marT="9525" marB="0" anchor="ctr">
                    <a:lnL>
                      <a:noFill/>
                    </a:lnL>
                    <a:lnR>
                      <a:noFill/>
                    </a:lnR>
                    <a:lnT>
                      <a:noFill/>
                    </a:lnT>
                    <a:lnB>
                      <a:noFill/>
                    </a:lnB>
                    <a:solidFill>
                      <a:srgbClr val="99FF66"/>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smtClean="0">
                          <a:solidFill>
                            <a:srgbClr val="000000"/>
                          </a:solidFill>
                          <a:latin typeface="Arial"/>
                        </a:rPr>
                        <a:t>7.</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l" fontAlgn="ctr"/>
                      <a:r>
                        <a:rPr lang="cs-CZ" sz="1200" b="1" i="0" u="none" strike="noStrike" dirty="0">
                          <a:solidFill>
                            <a:srgbClr val="000000"/>
                          </a:solidFill>
                          <a:latin typeface="Arial"/>
                        </a:rPr>
                        <a:t>TJ Spartak </a:t>
                      </a:r>
                      <a:r>
                        <a:rPr lang="cs-CZ" sz="1200" b="1" i="0" u="none" strike="noStrike" dirty="0" err="1">
                          <a:solidFill>
                            <a:srgbClr val="000000"/>
                          </a:solidFill>
                          <a:latin typeface="Arial"/>
                        </a:rPr>
                        <a:t>Boletice</a:t>
                      </a:r>
                      <a:r>
                        <a:rPr lang="cs-CZ" sz="1200" b="1" i="0" u="none" strike="noStrike" dirty="0">
                          <a:solidFill>
                            <a:srgbClr val="000000"/>
                          </a:solidFill>
                          <a:latin typeface="Arial"/>
                        </a:rPr>
                        <a:t>/Modrá</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3</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1</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1</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1</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7:9</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4</a:t>
                      </a:r>
                    </a:p>
                  </a:txBody>
                  <a:tcPr marL="9525" marR="9525" marT="9525" marB="0" anchor="ctr">
                    <a:lnL>
                      <a:noFill/>
                    </a:lnL>
                    <a:lnR>
                      <a:noFill/>
                    </a:lnR>
                    <a:lnT>
                      <a:noFill/>
                    </a:lnT>
                    <a:lnB>
                      <a:noFill/>
                    </a:lnB>
                    <a:solidFill>
                      <a:schemeClr val="accent1">
                        <a:lumMod val="40000"/>
                        <a:lumOff val="60000"/>
                      </a:schemeClr>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smtClean="0">
                          <a:solidFill>
                            <a:srgbClr val="000000"/>
                          </a:solidFill>
                          <a:latin typeface="Arial"/>
                        </a:rPr>
                        <a:t>8.</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Arial"/>
                        </a:rPr>
                        <a:t>FK Jiskra Velké Březno</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2</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1</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1</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7:9</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3</a:t>
                      </a:r>
                    </a:p>
                  </a:txBody>
                  <a:tcPr marL="9525" marR="9525" marT="9525" marB="0" anchor="ctr">
                    <a:lnL>
                      <a:noFill/>
                    </a:lnL>
                    <a:lnR>
                      <a:noFill/>
                    </a:lnR>
                    <a:lnT>
                      <a:noFill/>
                    </a:lnT>
                    <a:lnB>
                      <a:noFill/>
                    </a:lnB>
                    <a:solidFill>
                      <a:srgbClr val="99FF66"/>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04800">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9.</a:t>
                      </a:r>
                    </a:p>
                  </a:txBody>
                  <a:tcPr marL="9525" marR="9525" marT="9525" marB="0" anchor="ctr">
                    <a:lnL>
                      <a:noFill/>
                    </a:lnL>
                    <a:lnR>
                      <a:noFill/>
                    </a:lnR>
                    <a:lnT>
                      <a:noFill/>
                    </a:lnT>
                    <a:lnB>
                      <a:noFill/>
                    </a:lnB>
                    <a:solidFill>
                      <a:schemeClr val="accent1">
                        <a:lumMod val="40000"/>
                        <a:lumOff val="60000"/>
                      </a:schemeClr>
                    </a:solidFill>
                  </a:tcPr>
                </a:tc>
                <a:tc>
                  <a:txBody>
                    <a:bodyPr/>
                    <a:lstStyle/>
                    <a:p>
                      <a:pPr algn="l" fontAlgn="ctr"/>
                      <a:r>
                        <a:rPr lang="cs-CZ" sz="1200" b="1" i="0" u="none" strike="noStrike" dirty="0">
                          <a:solidFill>
                            <a:srgbClr val="000000"/>
                          </a:solidFill>
                          <a:latin typeface="Arial"/>
                        </a:rPr>
                        <a:t>TJ Hvězda </a:t>
                      </a:r>
                      <a:r>
                        <a:rPr lang="cs-CZ" sz="1200" b="1" i="0" u="none" strike="noStrike" dirty="0" err="1">
                          <a:solidFill>
                            <a:srgbClr val="000000"/>
                          </a:solidFill>
                          <a:latin typeface="Arial"/>
                        </a:rPr>
                        <a:t>Trnovany</a:t>
                      </a:r>
                      <a:r>
                        <a:rPr lang="cs-CZ" sz="1200" b="1" i="0" u="none" strike="noStrike" dirty="0">
                          <a:solidFill>
                            <a:srgbClr val="000000"/>
                          </a:solidFill>
                          <a:latin typeface="Arial"/>
                        </a:rPr>
                        <a:t>/</a:t>
                      </a:r>
                      <a:r>
                        <a:rPr lang="cs-CZ" sz="1200" b="1" i="0" u="none" strike="noStrike" dirty="0" err="1">
                          <a:solidFill>
                            <a:srgbClr val="000000"/>
                          </a:solidFill>
                          <a:latin typeface="Arial"/>
                        </a:rPr>
                        <a:t>Sobědruhy</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4</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1</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3</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9:19</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latin typeface="Arial"/>
                        </a:rPr>
                        <a:t>3</a:t>
                      </a:r>
                    </a:p>
                  </a:txBody>
                  <a:tcPr marL="9525" marR="9525" marT="9525" marB="0" anchor="ctr">
                    <a:lnL>
                      <a:noFill/>
                    </a:lnL>
                    <a:lnR>
                      <a:noFill/>
                    </a:lnR>
                    <a:lnT>
                      <a:noFill/>
                    </a:lnT>
                    <a:lnB>
                      <a:noFill/>
                    </a:lnB>
                    <a:solidFill>
                      <a:schemeClr val="accent1">
                        <a:lumMod val="40000"/>
                        <a:lumOff val="60000"/>
                      </a:schemeClr>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10.</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Arial"/>
                        </a:rPr>
                        <a:t>SK Sokol </a:t>
                      </a:r>
                      <a:r>
                        <a:rPr lang="cs-CZ" sz="1200" b="1" i="0" u="none" strike="noStrike" dirty="0" err="1">
                          <a:solidFill>
                            <a:srgbClr val="000000"/>
                          </a:solidFill>
                          <a:latin typeface="Arial"/>
                        </a:rPr>
                        <a:t>Brozany</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4</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3:16</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sp>
        <p:nvSpPr>
          <p:cNvPr id="5" name="TextovéPole 4"/>
          <p:cNvSpPr txBox="1"/>
          <p:nvPr/>
        </p:nvSpPr>
        <p:spPr>
          <a:xfrm>
            <a:off x="5328568" y="114915"/>
            <a:ext cx="4824536" cy="1200329"/>
          </a:xfrm>
          <a:prstGeom prst="rect">
            <a:avLst/>
          </a:prstGeom>
          <a:blipFill>
            <a:blip r:embed="rId3" cstate="print"/>
            <a:stretch>
              <a:fillRect/>
            </a:stretch>
          </a:blipFill>
          <a:ln w="57150" cap="sq">
            <a:solidFill>
              <a:schemeClr val="accent1">
                <a:lumMod val="60000"/>
                <a:lumOff val="40000"/>
              </a:schemeClr>
            </a:solidFill>
            <a:prstDash val="lgDash"/>
          </a:ln>
          <a:scene3d>
            <a:camera prst="orthographicFront"/>
            <a:lightRig rig="flat" dir="t"/>
          </a:scene3d>
          <a:sp3d extrusionH="76200" contourW="12700">
            <a:bevelT/>
            <a:bevelB w="19050" h="152400"/>
            <a:extrusionClr>
              <a:schemeClr val="accent1">
                <a:lumMod val="50000"/>
              </a:schemeClr>
            </a:extrusionClr>
            <a:contourClr>
              <a:srgbClr val="FFFF00"/>
            </a:contourClr>
          </a:sp3d>
        </p:spPr>
        <p:txBody>
          <a:bodyPr wrap="square" rtlCol="0">
            <a:spAutoFit/>
          </a:bodyPr>
          <a:lstStyle/>
          <a:p>
            <a:pPr algn="ctr"/>
            <a:r>
              <a:rPr lang="cs-CZ" sz="2400" dirty="0" smtClean="0">
                <a:ln>
                  <a:solidFill>
                    <a:srgbClr val="2B3ACB"/>
                  </a:solidFill>
                </a:ln>
                <a:latin typeface="Eras Bold ITC" pitchFamily="34" charset="0"/>
              </a:rPr>
              <a:t>Zveme Vás na výlet do Neratovic</a:t>
            </a:r>
          </a:p>
          <a:p>
            <a:pPr algn="ctr"/>
            <a:r>
              <a:rPr lang="cs-CZ" sz="2400" dirty="0" smtClean="0">
                <a:ln>
                  <a:solidFill>
                    <a:srgbClr val="2B3ACB"/>
                  </a:solidFill>
                </a:ln>
                <a:latin typeface="Eras Bold ITC" pitchFamily="34" charset="0"/>
              </a:rPr>
              <a:t>Autobus odjíždí v 8:30</a:t>
            </a:r>
          </a:p>
        </p:txBody>
      </p:sp>
      <p:sp>
        <p:nvSpPr>
          <p:cNvPr id="7" name="Svislý svitek 6" descr="dada"/>
          <p:cNvSpPr/>
          <p:nvPr/>
        </p:nvSpPr>
        <p:spPr bwMode="auto">
          <a:xfrm>
            <a:off x="5184552" y="1387252"/>
            <a:ext cx="5040560" cy="5777813"/>
          </a:xfrm>
          <a:prstGeom prst="verticalScroll">
            <a:avLst/>
          </a:prstGeom>
          <a:blipFill>
            <a:blip r:embed="rId4" cstate="print"/>
            <a:stretch>
              <a:fillRect/>
            </a:stretch>
          </a:blipFill>
          <a:ln w="34925">
            <a:solidFill>
              <a:schemeClr val="tx1"/>
            </a:solid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4000" b="1" i="0" u="none" strike="noStrike" cap="none" normalizeH="0" baseline="0" dirty="0" smtClean="0">
                <a:ln>
                  <a:noFill/>
                </a:ln>
                <a:solidFill>
                  <a:srgbClr val="FF3300"/>
                </a:solidFill>
                <a:effectLst>
                  <a:outerShdw blurRad="38100" dist="38100" dir="2700000" algn="tl">
                    <a:srgbClr val="000000">
                      <a:alpha val="43137"/>
                    </a:srgbClr>
                  </a:outerShdw>
                </a:effectLst>
                <a:latin typeface="Cooper Black" pitchFamily="18" charset="0"/>
                <a:cs typeface="Arial" pitchFamily="34" charset="0"/>
              </a:rPr>
              <a:t>FC Neratovice</a:t>
            </a:r>
          </a:p>
          <a:p>
            <a:pPr marL="0" marR="0" indent="0" algn="ctr" defTabSz="914400" rtl="0" eaLnBrk="0" fontAlgn="base" latinLnBrk="0" hangingPunct="0">
              <a:lnSpc>
                <a:spcPct val="100000"/>
              </a:lnSpc>
              <a:spcBef>
                <a:spcPct val="0"/>
              </a:spcBef>
              <a:spcAft>
                <a:spcPct val="0"/>
              </a:spcAft>
              <a:buClrTx/>
              <a:buSzTx/>
              <a:buFontTx/>
              <a:buNone/>
              <a:tabLst/>
            </a:pPr>
            <a:r>
              <a:rPr kumimoji="0" lang="cs-CZ" sz="4000" b="1" i="0" u="none" strike="noStrike" cap="none" normalizeH="0" baseline="0" dirty="0" err="1" smtClean="0">
                <a:ln>
                  <a:noFill/>
                </a:ln>
                <a:solidFill>
                  <a:srgbClr val="FF3300"/>
                </a:solidFill>
                <a:effectLst>
                  <a:outerShdw blurRad="38100" dist="38100" dir="2700000" algn="tl">
                    <a:srgbClr val="000000">
                      <a:alpha val="43137"/>
                    </a:srgbClr>
                  </a:outerShdw>
                </a:effectLst>
                <a:latin typeface="Cooper Black" pitchFamily="18" charset="0"/>
                <a:cs typeface="Arial" pitchFamily="34" charset="0"/>
              </a:rPr>
              <a:t>Byškovice</a:t>
            </a:r>
            <a:endParaRPr kumimoji="0" lang="cs-CZ" sz="3600" b="1" i="0" u="none" strike="noStrike" cap="none" normalizeH="0" baseline="0" dirty="0" smtClean="0">
              <a:ln>
                <a:noFill/>
              </a:ln>
              <a:solidFill>
                <a:srgbClr val="FF3300"/>
              </a:solidFill>
              <a:effectLst>
                <a:outerShdw blurRad="38100" dist="38100" dir="2700000" algn="tl">
                  <a:srgbClr val="000000">
                    <a:alpha val="43137"/>
                  </a:srgbClr>
                </a:outerShdw>
              </a:effectLst>
              <a:latin typeface="Cooper Black" pitchFamily="18"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cs-CZ" sz="3600" dirty="0" smtClean="0">
                <a:solidFill>
                  <a:schemeClr val="bg1">
                    <a:lumMod val="50000"/>
                  </a:schemeClr>
                </a:solidFill>
                <a:effectLst>
                  <a:outerShdw blurRad="38100" dist="38100" dir="2700000" algn="tl">
                    <a:srgbClr val="000000">
                      <a:alpha val="43137"/>
                    </a:srgbClr>
                  </a:outerShdw>
                </a:effectLst>
                <a:latin typeface="Cooper Black" pitchFamily="18" charset="0"/>
                <a:cs typeface="Arial" pitchFamily="34" charset="0"/>
              </a:rPr>
              <a:t>-</a:t>
            </a:r>
            <a:endParaRPr kumimoji="0" lang="cs-CZ" sz="3600" b="1" i="0" u="none" strike="noStrike" cap="none" normalizeH="0" baseline="0" dirty="0" smtClean="0">
              <a:ln>
                <a:noFill/>
              </a:ln>
              <a:solidFill>
                <a:schemeClr val="bg1">
                  <a:lumMod val="50000"/>
                </a:schemeClr>
              </a:solidFill>
              <a:effectLst>
                <a:outerShdw blurRad="38100" dist="38100" dir="2700000" algn="tl">
                  <a:srgbClr val="000000">
                    <a:alpha val="43137"/>
                  </a:srgbClr>
                </a:outerShdw>
              </a:effectLst>
              <a:latin typeface="Cooper Black" pitchFamily="18"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cs-CZ" sz="4400" dirty="0" smtClean="0">
                <a:blipFill>
                  <a:blip r:embed="rId5"/>
                  <a:stretch>
                    <a:fillRect/>
                  </a:stretch>
                </a:blipFill>
                <a:effectLst>
                  <a:outerShdw blurRad="38100" dist="38100" dir="2700000" algn="tl">
                    <a:srgbClr val="000000">
                      <a:alpha val="43137"/>
                    </a:srgbClr>
                  </a:outerShdw>
                </a:effectLst>
                <a:latin typeface="Cooper Black" pitchFamily="18" charset="0"/>
                <a:cs typeface="Arial" pitchFamily="34" charset="0"/>
              </a:rPr>
              <a:t>SK </a:t>
            </a:r>
            <a:r>
              <a:rPr lang="cs-CZ" sz="4400" dirty="0" err="1" smtClean="0">
                <a:blipFill>
                  <a:blip r:embed="rId5"/>
                  <a:stretch>
                    <a:fillRect/>
                  </a:stretch>
                </a:blipFill>
                <a:effectLst>
                  <a:outerShdw blurRad="38100" dist="38100" dir="2700000" algn="tl">
                    <a:srgbClr val="000000">
                      <a:alpha val="43137"/>
                    </a:srgbClr>
                  </a:outerShdw>
                </a:effectLst>
                <a:latin typeface="Cooper Black" pitchFamily="18" charset="0"/>
                <a:cs typeface="Arial" pitchFamily="34" charset="0"/>
              </a:rPr>
              <a:t>Štětí</a:t>
            </a:r>
            <a:endParaRPr lang="cs-CZ" sz="4400" dirty="0" smtClean="0">
              <a:ln w="41275">
                <a:solidFill>
                  <a:schemeClr val="tx1"/>
                </a:solidFill>
              </a:ln>
              <a:blipFill>
                <a:blip r:embed="rId5"/>
                <a:stretch>
                  <a:fillRect/>
                </a:stretch>
              </a:blipFill>
              <a:effectLst>
                <a:outerShdw blurRad="38100" dist="38100" dir="2700000" algn="tl">
                  <a:srgbClr val="000000">
                    <a:alpha val="43137"/>
                  </a:srgbClr>
                </a:outerShdw>
              </a:effectLst>
              <a:latin typeface="Cooper Black" pitchFamily="18"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cs-CZ" sz="3600" dirty="0" smtClean="0">
                <a:ln w="41275">
                  <a:solidFill>
                    <a:srgbClr val="FF9933"/>
                  </a:solidFill>
                </a:ln>
                <a:solidFill>
                  <a:schemeClr val="bg1"/>
                </a:solidFill>
                <a:effectLst>
                  <a:outerShdw blurRad="38100" dist="38100" dir="2700000" algn="tl">
                    <a:srgbClr val="000000">
                      <a:alpha val="43137"/>
                    </a:srgbClr>
                  </a:outerShdw>
                </a:effectLst>
                <a:latin typeface="Cooper Black" pitchFamily="18" charset="0"/>
                <a:cs typeface="Arial" pitchFamily="34" charset="0"/>
              </a:rPr>
              <a:t>sobota </a:t>
            </a:r>
          </a:p>
          <a:p>
            <a:pPr marL="0" marR="0" indent="0" algn="ctr" defTabSz="914400" rtl="0" eaLnBrk="0" fontAlgn="base" latinLnBrk="0" hangingPunct="0">
              <a:lnSpc>
                <a:spcPct val="100000"/>
              </a:lnSpc>
              <a:spcBef>
                <a:spcPct val="0"/>
              </a:spcBef>
              <a:spcAft>
                <a:spcPct val="0"/>
              </a:spcAft>
              <a:buClrTx/>
              <a:buSzTx/>
              <a:buFontTx/>
              <a:buNone/>
              <a:tabLst/>
            </a:pPr>
            <a:r>
              <a:rPr lang="cs-CZ" sz="3600" dirty="0" smtClean="0">
                <a:ln w="41275">
                  <a:solidFill>
                    <a:srgbClr val="FF9933"/>
                  </a:solidFill>
                </a:ln>
                <a:solidFill>
                  <a:schemeClr val="bg1"/>
                </a:solidFill>
                <a:effectLst>
                  <a:outerShdw blurRad="38100" dist="38100" dir="2700000" algn="tl">
                    <a:srgbClr val="000000">
                      <a:alpha val="43137"/>
                    </a:srgbClr>
                  </a:outerShdw>
                </a:effectLst>
                <a:latin typeface="Cooper Black" pitchFamily="18" charset="0"/>
                <a:cs typeface="Arial" pitchFamily="34" charset="0"/>
              </a:rPr>
              <a:t>8.10.2016</a:t>
            </a:r>
          </a:p>
          <a:p>
            <a:pPr marL="0" marR="0" indent="0" algn="ctr" defTabSz="914400" rtl="0" eaLnBrk="0" fontAlgn="base" latinLnBrk="0" hangingPunct="0">
              <a:lnSpc>
                <a:spcPct val="100000"/>
              </a:lnSpc>
              <a:spcBef>
                <a:spcPct val="0"/>
              </a:spcBef>
              <a:spcAft>
                <a:spcPct val="0"/>
              </a:spcAft>
              <a:buClrTx/>
              <a:buSzTx/>
              <a:buFontTx/>
              <a:buNone/>
              <a:tabLst/>
            </a:pPr>
            <a:r>
              <a:rPr lang="cs-CZ" sz="3600" dirty="0" smtClean="0">
                <a:ln w="41275">
                  <a:solidFill>
                    <a:srgbClr val="FF9933"/>
                  </a:solidFill>
                </a:ln>
                <a:solidFill>
                  <a:schemeClr val="bg1"/>
                </a:solidFill>
                <a:effectLst>
                  <a:outerShdw blurRad="38100" dist="38100" dir="2700000" algn="tl">
                    <a:srgbClr val="000000">
                      <a:alpha val="43137"/>
                    </a:srgbClr>
                  </a:outerShdw>
                </a:effectLst>
                <a:latin typeface="Cooper Black" pitchFamily="18" charset="0"/>
                <a:cs typeface="Arial" pitchFamily="34" charset="0"/>
              </a:rPr>
              <a:t>10:15 hod</a:t>
            </a:r>
          </a:p>
          <a:p>
            <a:pPr marL="0" marR="0" indent="0" algn="l" defTabSz="914400" rtl="0" eaLnBrk="0" fontAlgn="base" latinLnBrk="0" hangingPunct="0">
              <a:lnSpc>
                <a:spcPct val="100000"/>
              </a:lnSpc>
              <a:spcBef>
                <a:spcPct val="0"/>
              </a:spcBef>
              <a:spcAft>
                <a:spcPct val="0"/>
              </a:spcAft>
              <a:buClrTx/>
              <a:buSzTx/>
              <a:buFontTx/>
              <a:buNone/>
              <a:tabLst/>
            </a:pPr>
            <a:endParaRPr kumimoji="0" lang="cs-CZ" sz="3600" b="1" i="0" u="none" strike="noStrike" cap="none" normalizeH="0" baseline="0" dirty="0" smtClean="0">
              <a:ln>
                <a:noFill/>
              </a:ln>
              <a:solidFill>
                <a:srgbClr val="800000"/>
              </a:solidFill>
              <a:effectLst/>
              <a:latin typeface="Arial" pitchFamily="34" charset="0"/>
              <a:cs typeface="Arial" pitchFamily="34" charset="0"/>
            </a:endParaRPr>
          </a:p>
        </p:txBody>
      </p:sp>
      <p:pic>
        <p:nvPicPr>
          <p:cNvPr id="8" name="Picture 3"/>
          <p:cNvPicPr>
            <a:picLocks noChangeAspect="1" noChangeArrowheads="1"/>
          </p:cNvPicPr>
          <p:nvPr/>
        </p:nvPicPr>
        <p:blipFill>
          <a:blip r:embed="rId6" cstate="print"/>
          <a:srcRect/>
          <a:stretch>
            <a:fillRect/>
          </a:stretch>
        </p:blipFill>
        <p:spPr bwMode="auto">
          <a:xfrm>
            <a:off x="7272784" y="6283796"/>
            <a:ext cx="600600" cy="756000"/>
          </a:xfrm>
          <a:prstGeom prst="rect">
            <a:avLst/>
          </a:prstGeom>
          <a:noFill/>
          <a:ln w="9525">
            <a:noFill/>
            <a:miter lim="800000"/>
            <a:headEnd/>
            <a:tailEnd/>
          </a:ln>
        </p:spPr>
      </p:pic>
      <p:sp>
        <p:nvSpPr>
          <p:cNvPr id="9" name="TextovéPole 8"/>
          <p:cNvSpPr txBox="1"/>
          <p:nvPr/>
        </p:nvSpPr>
        <p:spPr>
          <a:xfrm>
            <a:off x="9651648"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p>
        </p:txBody>
      </p:sp>
      <p:sp>
        <p:nvSpPr>
          <p:cNvPr id="10" name="TextovéPole 9"/>
          <p:cNvSpPr txBox="1"/>
          <p:nvPr/>
        </p:nvSpPr>
        <p:spPr>
          <a:xfrm>
            <a:off x="1658760"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832624" y="1107346"/>
            <a:ext cx="4320480" cy="3016210"/>
          </a:xfrm>
          <a:prstGeom prst="rect">
            <a:avLst/>
          </a:prstGeom>
          <a:noFill/>
        </p:spPr>
        <p:txBody>
          <a:bodyPr wrap="square" rtlCol="0">
            <a:spAutoFit/>
          </a:bodyPr>
          <a:lstStyle/>
          <a:p>
            <a:pPr algn="ctr"/>
            <a:r>
              <a:rPr lang="cs-CZ" sz="1800" u="sng" dirty="0" smtClean="0">
                <a:latin typeface="Bookman Old Style" pitchFamily="18" charset="0"/>
              </a:rPr>
              <a:t>SK Sokol </a:t>
            </a:r>
            <a:r>
              <a:rPr lang="cs-CZ" sz="1800" u="sng" dirty="0" err="1" smtClean="0">
                <a:latin typeface="Bookman Old Style" pitchFamily="18" charset="0"/>
              </a:rPr>
              <a:t>Brozany</a:t>
            </a:r>
            <a:r>
              <a:rPr lang="cs-CZ" sz="1800" u="sng" dirty="0" smtClean="0">
                <a:latin typeface="Bookman Old Style" pitchFamily="18" charset="0"/>
              </a:rPr>
              <a:t> – SK </a:t>
            </a:r>
            <a:r>
              <a:rPr lang="cs-CZ" sz="1800" u="sng" dirty="0" err="1" smtClean="0">
                <a:latin typeface="Bookman Old Style" pitchFamily="18" charset="0"/>
              </a:rPr>
              <a:t>Štětí</a:t>
            </a:r>
            <a:r>
              <a:rPr lang="cs-CZ" sz="1800" u="sng" dirty="0" smtClean="0">
                <a:latin typeface="Bookman Old Style" pitchFamily="18" charset="0"/>
              </a:rPr>
              <a:t> </a:t>
            </a:r>
          </a:p>
          <a:p>
            <a:pPr algn="ctr"/>
            <a:r>
              <a:rPr lang="cs-CZ" sz="1800" u="sng" dirty="0" smtClean="0">
                <a:latin typeface="Bookman Old Style" pitchFamily="18" charset="0"/>
              </a:rPr>
              <a:t>0:2 (0:2)  17.9.2016  4.kolo</a:t>
            </a:r>
          </a:p>
          <a:p>
            <a:pPr algn="just"/>
            <a:r>
              <a:rPr lang="cs-CZ" sz="1100" b="0" dirty="0" smtClean="0">
                <a:latin typeface="Arial" pitchFamily="34" charset="0"/>
                <a:cs typeface="Arial" pitchFamily="34" charset="0"/>
              </a:rPr>
              <a:t>Obě mužstva před tímto zápasem neokusila v tomto ročníku ještě radost z vítězství. Naše na tom bylo o něco lépe, protože už jeden bod po remíze ve Velkém </a:t>
            </a:r>
            <a:r>
              <a:rPr lang="cs-CZ" sz="1100" b="0" dirty="0" err="1" smtClean="0">
                <a:latin typeface="Arial" pitchFamily="34" charset="0"/>
                <a:cs typeface="Arial" pitchFamily="34" charset="0"/>
              </a:rPr>
              <a:t>Šenově</a:t>
            </a:r>
            <a:r>
              <a:rPr lang="cs-CZ" sz="1100" b="0" dirty="0" smtClean="0">
                <a:latin typeface="Arial" pitchFamily="34" charset="0"/>
                <a:cs typeface="Arial" pitchFamily="34" charset="0"/>
              </a:rPr>
              <a:t> mělo. Hrálo se na umělé trávě a branky dlouho nepadaly. Když už se v závěru zdálo, že utkání směřuje k penaltovému rozstřelu, tak jsme se konečně dočkali. Aspoň teda příznivci hostujícího týmu. Nejprve v 84. minutě vsítil branku na 1:0 </a:t>
            </a:r>
            <a:r>
              <a:rPr lang="cs-CZ" sz="1100" b="0" dirty="0" err="1" smtClean="0">
                <a:latin typeface="Arial" pitchFamily="34" charset="0"/>
                <a:cs typeface="Arial" pitchFamily="34" charset="0"/>
              </a:rPr>
              <a:t>Koloman</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a o minutu později loni ještě žák Patrik Možný pečetil vítězství brankou na 2:0. 	</a:t>
            </a:r>
          </a:p>
          <a:p>
            <a:pPr algn="just"/>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Koloman</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1, Možný 1</a:t>
            </a: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.Svoboda-</a:t>
            </a:r>
            <a:r>
              <a:rPr lang="cs-CZ" sz="1100" b="0" dirty="0" err="1" smtClean="0">
                <a:latin typeface="Arial" pitchFamily="34" charset="0"/>
                <a:cs typeface="Arial" pitchFamily="34" charset="0"/>
              </a:rPr>
              <a:t>Chaloupecký</a:t>
            </a:r>
            <a:r>
              <a:rPr lang="cs-CZ" sz="1100" b="0" dirty="0" smtClean="0">
                <a:latin typeface="Arial" pitchFamily="34" charset="0"/>
                <a:cs typeface="Arial" pitchFamily="34" charset="0"/>
              </a:rPr>
              <a:t>, Vála, Beruška, Jakl, Možný,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Feko</a:t>
            </a:r>
            <a:r>
              <a:rPr lang="cs-CZ" sz="1100" b="0" dirty="0" smtClean="0">
                <a:latin typeface="Arial" pitchFamily="34" charset="0"/>
                <a:cs typeface="Arial" pitchFamily="34" charset="0"/>
              </a:rPr>
              <a:t>, Moučka, </a:t>
            </a:r>
            <a:r>
              <a:rPr lang="cs-CZ" sz="1100" b="0" dirty="0" err="1" smtClean="0">
                <a:latin typeface="Arial" pitchFamily="34" charset="0"/>
                <a:cs typeface="Arial" pitchFamily="34" charset="0"/>
              </a:rPr>
              <a:t>Koloman</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Fulín</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Cap</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 M</a:t>
            </a:r>
          </a:p>
          <a:p>
            <a:pPr algn="just"/>
            <a:r>
              <a:rPr lang="cs-CZ" sz="1100" b="0" dirty="0" smtClean="0">
                <a:latin typeface="Arial" pitchFamily="34" charset="0"/>
                <a:cs typeface="Arial" pitchFamily="34" charset="0"/>
              </a:rPr>
              <a:t>               Miroslav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Deák</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J.Ransdorf</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J.Chaloupecký</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J.Nedomlelová</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a:t>
            </a:r>
            <a:r>
              <a:rPr lang="cs-CZ" sz="1100" b="0" dirty="0" smtClean="0">
                <a:latin typeface="Arial" pitchFamily="34" charset="0"/>
                <a:cs typeface="Arial" pitchFamily="34" charset="0"/>
              </a:rPr>
              <a:t>í: </a:t>
            </a:r>
            <a:r>
              <a:rPr lang="cs-CZ" sz="1100" b="0" dirty="0" err="1" smtClean="0">
                <a:latin typeface="Arial" pitchFamily="34" charset="0"/>
                <a:cs typeface="Arial" pitchFamily="34" charset="0"/>
              </a:rPr>
              <a:t>J.Trutnovský</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P.Lupínek</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A</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Hadašová</a:t>
            </a:r>
            <a:r>
              <a:rPr lang="cs-CZ" sz="1100" b="0" dirty="0" smtClean="0">
                <a:latin typeface="Arial" pitchFamily="34" charset="0"/>
                <a:cs typeface="Arial" pitchFamily="34" charset="0"/>
              </a:rPr>
              <a:t>       </a:t>
            </a:r>
            <a:endParaRPr lang="cs-CZ" sz="1050" b="0" dirty="0" smtClean="0">
              <a:latin typeface="Arial" pitchFamily="34" charset="0"/>
              <a:cs typeface="Arial" pitchFamily="34" charset="0"/>
            </a:endParaRPr>
          </a:p>
        </p:txBody>
      </p:sp>
      <p:sp>
        <p:nvSpPr>
          <p:cNvPr id="5" name="TextovéPole 4"/>
          <p:cNvSpPr txBox="1"/>
          <p:nvPr/>
        </p:nvSpPr>
        <p:spPr>
          <a:xfrm>
            <a:off x="5760616" y="52199"/>
            <a:ext cx="4392488" cy="830997"/>
          </a:xfrm>
          <a:prstGeom prst="rect">
            <a:avLst/>
          </a:prstGeom>
          <a:blipFill>
            <a:blip r:embed="rId2" cstate="print"/>
            <a:stretch>
              <a:fillRect/>
            </a:stretch>
          </a:blipFill>
          <a:ln w="50800">
            <a:solidFill>
              <a:schemeClr val="tx1"/>
            </a:solidFill>
            <a:prstDash val="dash"/>
          </a:ln>
        </p:spPr>
        <p:txBody>
          <a:bodyPr wrap="square" rtlCol="0">
            <a:spAutoFit/>
          </a:bodyPr>
          <a:lstStyle/>
          <a:p>
            <a:pPr algn="ctr"/>
            <a:r>
              <a:rPr lang="cs-CZ" sz="2400" b="0" dirty="0" smtClean="0">
                <a:ln>
                  <a:solidFill>
                    <a:srgbClr val="FF0000"/>
                  </a:solidFill>
                </a:ln>
                <a:solidFill>
                  <a:srgbClr val="FF0000"/>
                </a:solidFill>
                <a:latin typeface="Colonna MT" pitchFamily="82" charset="0"/>
              </a:rPr>
              <a:t>Dorostenci poprvé v letošním </a:t>
            </a:r>
            <a:r>
              <a:rPr lang="cs-CZ" sz="2400" b="0" dirty="0" smtClean="0">
                <a:ln>
                  <a:solidFill>
                    <a:srgbClr val="6600CC"/>
                  </a:solidFill>
                </a:ln>
                <a:solidFill>
                  <a:srgbClr val="FF0000"/>
                </a:solidFill>
                <a:latin typeface="Colonna MT" pitchFamily="82" charset="0"/>
              </a:rPr>
              <a:t>ročníku vyhráli.</a:t>
            </a:r>
          </a:p>
        </p:txBody>
      </p:sp>
      <p:sp>
        <p:nvSpPr>
          <p:cNvPr id="4" name="TextovéPole 3"/>
          <p:cNvSpPr txBox="1"/>
          <p:nvPr/>
        </p:nvSpPr>
        <p:spPr>
          <a:xfrm>
            <a:off x="5904632" y="4411588"/>
            <a:ext cx="4032448" cy="2308324"/>
          </a:xfrm>
          <a:prstGeom prst="rect">
            <a:avLst/>
          </a:prstGeom>
          <a:blipFill>
            <a:blip r:embed="rId3" cstate="print"/>
            <a:stretch>
              <a:fillRect/>
            </a:stretch>
          </a:blipFill>
          <a:ln w="63500">
            <a:solidFill>
              <a:srgbClr val="000000"/>
            </a:solidFill>
            <a:prstDash val="sysDot"/>
          </a:ln>
          <a:effectLst>
            <a:innerShdw blurRad="762000" dist="546100" dir="11760000">
              <a:srgbClr val="FFCCFF">
                <a:alpha val="50000"/>
              </a:srgbClr>
            </a:innerShdw>
          </a:effectLst>
          <a:scene3d>
            <a:camera prst="orthographicFront"/>
            <a:lightRig rig="threePt" dir="t"/>
          </a:scene3d>
          <a:sp3d extrusionH="19050" contourW="19050">
            <a:bevelT w="114300" h="50800"/>
            <a:bevelB w="139700" h="50800" prst="softRound"/>
            <a:extrusionClr>
              <a:schemeClr val="accent1">
                <a:lumMod val="20000"/>
                <a:lumOff val="80000"/>
              </a:schemeClr>
            </a:extrusionClr>
            <a:contourClr>
              <a:schemeClr val="accent1">
                <a:lumMod val="40000"/>
                <a:lumOff val="60000"/>
              </a:schemeClr>
            </a:contourClr>
          </a:sp3d>
        </p:spPr>
        <p:txBody>
          <a:bodyPr wrap="square" rtlCol="0">
            <a:spAutoFit/>
          </a:bodyPr>
          <a:lstStyle/>
          <a:p>
            <a:pPr algn="ctr"/>
            <a:r>
              <a:rPr lang="cs-CZ" sz="2000" dirty="0" smtClean="0">
                <a:latin typeface="Bookman Old Style" pitchFamily="18" charset="0"/>
              </a:rPr>
              <a:t>Dorostenci měli již 2. víkend v tomto ročníku volno. V 1. kole volný los a před týdnem zase odpadl zápas proti sdruženému týmu </a:t>
            </a:r>
            <a:r>
              <a:rPr lang="cs-CZ" sz="2000" dirty="0" smtClean="0">
                <a:solidFill>
                  <a:srgbClr val="FF0000"/>
                </a:solidFill>
                <a:latin typeface="Bookman Old Style" pitchFamily="18" charset="0"/>
              </a:rPr>
              <a:t>J</a:t>
            </a:r>
            <a:r>
              <a:rPr lang="cs-CZ" sz="2400" dirty="0" smtClean="0">
                <a:solidFill>
                  <a:srgbClr val="FF0000"/>
                </a:solidFill>
                <a:latin typeface="Bookman Old Style" pitchFamily="18" charset="0"/>
              </a:rPr>
              <a:t>ílové/Březiny</a:t>
            </a:r>
            <a:r>
              <a:rPr lang="cs-CZ" sz="2000" dirty="0" smtClean="0">
                <a:latin typeface="Bookman Old Style" pitchFamily="18" charset="0"/>
              </a:rPr>
              <a:t>, který se odhlásil ze soutěže</a:t>
            </a:r>
          </a:p>
        </p:txBody>
      </p:sp>
      <p:sp>
        <p:nvSpPr>
          <p:cNvPr id="9" name="TextovéPole 8"/>
          <p:cNvSpPr txBox="1"/>
          <p:nvPr/>
        </p:nvSpPr>
        <p:spPr>
          <a:xfrm>
            <a:off x="1658760"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p>
        </p:txBody>
      </p:sp>
      <p:sp>
        <p:nvSpPr>
          <p:cNvPr id="10" name="TextovéPole 9"/>
          <p:cNvSpPr txBox="1"/>
          <p:nvPr/>
        </p:nvSpPr>
        <p:spPr>
          <a:xfrm>
            <a:off x="7923456"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p>
        </p:txBody>
      </p:sp>
      <p:pic>
        <p:nvPicPr>
          <p:cNvPr id="50178" name="Picture 2"/>
          <p:cNvPicPr>
            <a:picLocks noChangeAspect="1" noChangeArrowheads="1"/>
          </p:cNvPicPr>
          <p:nvPr/>
        </p:nvPicPr>
        <p:blipFill>
          <a:blip r:embed="rId4" cstate="print"/>
          <a:srcRect/>
          <a:stretch>
            <a:fillRect/>
          </a:stretch>
        </p:blipFill>
        <p:spPr bwMode="auto">
          <a:xfrm>
            <a:off x="504032" y="523156"/>
            <a:ext cx="3356033" cy="2916000"/>
          </a:xfrm>
          <a:prstGeom prst="rect">
            <a:avLst/>
          </a:prstGeom>
          <a:noFill/>
          <a:ln w="9525">
            <a:noFill/>
            <a:miter lim="800000"/>
            <a:headEnd/>
            <a:tailEnd/>
          </a:ln>
        </p:spPr>
      </p:pic>
      <p:sp>
        <p:nvSpPr>
          <p:cNvPr id="12" name="TextovéPole 11"/>
          <p:cNvSpPr txBox="1"/>
          <p:nvPr/>
        </p:nvSpPr>
        <p:spPr>
          <a:xfrm>
            <a:off x="720056" y="91108"/>
            <a:ext cx="2952328" cy="307777"/>
          </a:xfrm>
          <a:prstGeom prst="rect">
            <a:avLst/>
          </a:prstGeom>
          <a:solidFill>
            <a:srgbClr val="CCFFFF"/>
          </a:solidFill>
          <a:ln w="57150" cmpd="sng">
            <a:solidFill>
              <a:schemeClr val="accent6">
                <a:lumMod val="75000"/>
              </a:schemeClr>
            </a:solidFill>
          </a:ln>
        </p:spPr>
        <p:txBody>
          <a:bodyPr wrap="square" rtlCol="0">
            <a:spAutoFit/>
          </a:bodyPr>
          <a:lstStyle/>
          <a:p>
            <a:pPr algn="just"/>
            <a:r>
              <a:rPr lang="cs-CZ" sz="1400" u="sng" dirty="0" smtClean="0">
                <a:latin typeface="Bookman Old Style" pitchFamily="18" charset="0"/>
              </a:rPr>
              <a:t>B MUŽSTVO DOROSTU 1975</a:t>
            </a:r>
          </a:p>
        </p:txBody>
      </p:sp>
      <p:pic>
        <p:nvPicPr>
          <p:cNvPr id="50179" name="Picture 3"/>
          <p:cNvPicPr>
            <a:picLocks noChangeAspect="1" noChangeArrowheads="1"/>
          </p:cNvPicPr>
          <p:nvPr/>
        </p:nvPicPr>
        <p:blipFill>
          <a:blip r:embed="rId5" cstate="print"/>
          <a:srcRect/>
          <a:stretch>
            <a:fillRect/>
          </a:stretch>
        </p:blipFill>
        <p:spPr bwMode="auto">
          <a:xfrm>
            <a:off x="288008" y="4123556"/>
            <a:ext cx="4160197" cy="2808000"/>
          </a:xfrm>
          <a:prstGeom prst="rect">
            <a:avLst/>
          </a:prstGeom>
          <a:noFill/>
          <a:ln w="22225">
            <a:solidFill>
              <a:schemeClr val="accent1">
                <a:lumMod val="75000"/>
              </a:schemeClr>
            </a:solidFill>
            <a:miter lim="800000"/>
            <a:headEnd/>
            <a:tailEnd/>
          </a:ln>
        </p:spPr>
      </p:pic>
      <p:sp>
        <p:nvSpPr>
          <p:cNvPr id="14" name="TextovéPole 13"/>
          <p:cNvSpPr txBox="1"/>
          <p:nvPr/>
        </p:nvSpPr>
        <p:spPr>
          <a:xfrm>
            <a:off x="432048" y="3619500"/>
            <a:ext cx="3528368" cy="307777"/>
          </a:xfrm>
          <a:prstGeom prst="rect">
            <a:avLst/>
          </a:prstGeom>
          <a:solidFill>
            <a:schemeClr val="bg1">
              <a:lumMod val="85000"/>
            </a:schemeClr>
          </a:solidFill>
        </p:spPr>
        <p:txBody>
          <a:bodyPr wrap="square" rtlCol="0">
            <a:spAutoFit/>
          </a:bodyPr>
          <a:lstStyle/>
          <a:p>
            <a:pPr algn="ctr"/>
            <a:r>
              <a:rPr lang="cs-CZ" sz="1400" dirty="0" smtClean="0">
                <a:latin typeface="Jokerman" pitchFamily="82" charset="0"/>
              </a:rPr>
              <a:t>Poznáváte některé z těchto borců?</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328568" y="88776"/>
            <a:ext cx="4826246" cy="6771084"/>
          </a:xfrm>
          <a:prstGeom prst="rect">
            <a:avLst/>
          </a:prstGeom>
          <a:blipFill dpi="0" rotWithShape="1">
            <a:blip r:embed="rId3" cstate="print">
              <a:alphaModFix amt="67000"/>
            </a:blip>
            <a:srcRect/>
            <a:stretch>
              <a:fillRect/>
            </a:stretch>
          </a:blipFill>
          <a:ln w="25400">
            <a:solidFill>
              <a:schemeClr val="tx1"/>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600" i="1" u="sng" dirty="0">
                <a:ln w="34925" cap="flat">
                  <a:solidFill>
                    <a:schemeClr val="accent1">
                      <a:lumMod val="60000"/>
                      <a:lumOff val="40000"/>
                    </a:schemeClr>
                  </a:solidFill>
                  <a:prstDash val="solid"/>
                  <a:round/>
                </a:ln>
                <a:solidFill>
                  <a:srgbClr val="0033CC"/>
                </a:solidFill>
                <a:effectLst>
                  <a:outerShdw blurRad="50800" dist="50800" dir="5400000" algn="ctr" rotWithShape="0">
                    <a:srgbClr val="FF33CC"/>
                  </a:outerShdw>
                </a:effectLst>
                <a:latin typeface="Snap ITC" pitchFamily="82" charset="0"/>
                <a:ea typeface="Malgun Gothic" pitchFamily="34" charset="-127"/>
                <a:cs typeface="Arial" pitchFamily="34" charset="0"/>
              </a:rPr>
              <a:t>Vážení sportovní </a:t>
            </a:r>
            <a:r>
              <a:rPr lang="cs-CZ" sz="3600" i="1" u="sng" dirty="0" smtClean="0">
                <a:ln w="34925" cap="flat">
                  <a:solidFill>
                    <a:schemeClr val="accent1">
                      <a:lumMod val="60000"/>
                      <a:lumOff val="40000"/>
                    </a:schemeClr>
                  </a:solidFill>
                  <a:prstDash val="solid"/>
                  <a:round/>
                </a:ln>
                <a:solidFill>
                  <a:srgbClr val="0033CC"/>
                </a:solidFill>
                <a:effectLst>
                  <a:outerShdw blurRad="50800" dist="50800" dir="5400000" algn="ctr" rotWithShape="0">
                    <a:srgbClr val="FF33CC"/>
                  </a:outerShdw>
                </a:effectLst>
                <a:latin typeface="Snap ITC" pitchFamily="82" charset="0"/>
                <a:ea typeface="Malgun Gothic" pitchFamily="34" charset="-127"/>
                <a:cs typeface="Arial" pitchFamily="34" charset="0"/>
              </a:rPr>
              <a:t>přátelé</a:t>
            </a:r>
          </a:p>
          <a:p>
            <a:pPr algn="just" eaLnBrk="0" hangingPunct="0">
              <a:defRPr/>
            </a:pPr>
            <a:r>
              <a:rPr lang="cs-CZ" sz="2600" i="1" dirty="0" smtClean="0">
                <a:latin typeface="Arial" pitchFamily="34" charset="0"/>
                <a:cs typeface="Arial" pitchFamily="34" charset="0"/>
              </a:rPr>
              <a:t>     </a:t>
            </a:r>
            <a:r>
              <a:rPr lang="cs-CZ" i="1" dirty="0" smtClean="0">
                <a:latin typeface="Arial" pitchFamily="34" charset="0"/>
                <a:cs typeface="Arial" pitchFamily="34" charset="0"/>
              </a:rPr>
              <a:t>fotbalové soutěže nabrali to správné tempo. Za námi je září, které bývá fotbalově nejbohatší a obsah již 4. letošního zpravodaje je také podle toho velmi bohatý snažící se zachytit všechny události, které v našem oddíle proběhli. Je toho opravdu hodně. Začněme od těch nejmenších, mladší přípravky. Dvě mužstva v jedné ze skupin okresní ligy svoji soutěž dokončila před týdnem a jak dopadla se dozvíte v další části zpravodaje. Zdaleka to ale neznamená, že končí uklízí kopačky. Už zítra zahajují druhou polovinu podzimu v turnajích okresního poháru. Starší přípravka r. nar. 2006, 2007 má program také hodně pestrý. Okresní ligu ve skupině B zakončila na 2. místě. Také je ještě čekají pohárové turnaje. Fotbalisté ročníku narození 2007 hrají navíc ve sdruženém týmu s Roudnicí </a:t>
            </a:r>
            <a:r>
              <a:rPr lang="cs-CZ" i="1" dirty="0" err="1" smtClean="0">
                <a:latin typeface="Arial" pitchFamily="34" charset="0"/>
                <a:cs typeface="Arial" pitchFamily="34" charset="0"/>
              </a:rPr>
              <a:t>n.L.</a:t>
            </a:r>
            <a:r>
              <a:rPr lang="cs-CZ" i="1" dirty="0" smtClean="0">
                <a:latin typeface="Arial" pitchFamily="34" charset="0"/>
                <a:cs typeface="Arial" pitchFamily="34" charset="0"/>
              </a:rPr>
              <a:t> krajské satelitní turnaje a mají to o to těžší, že jsou v kategorii r.2006. Na výsledcích to ale znát není, ba právě naopak. Vedou velmi dobře. Ročník 2007, kterému se také jinak říká U10, je ve hře v celostátní soutěži </a:t>
            </a:r>
            <a:r>
              <a:rPr lang="cs-CZ" i="1" dirty="0" err="1" smtClean="0">
                <a:latin typeface="Arial" pitchFamily="34" charset="0"/>
                <a:cs typeface="Arial" pitchFamily="34" charset="0"/>
              </a:rPr>
              <a:t>Ondrášovka</a:t>
            </a:r>
            <a:r>
              <a:rPr lang="cs-CZ" i="1" dirty="0" smtClean="0">
                <a:latin typeface="Arial" pitchFamily="34" charset="0"/>
                <a:cs typeface="Arial" pitchFamily="34" charset="0"/>
              </a:rPr>
              <a:t> </a:t>
            </a:r>
            <a:r>
              <a:rPr lang="cs-CZ" i="1" dirty="0" err="1" smtClean="0">
                <a:latin typeface="Arial" pitchFamily="34" charset="0"/>
                <a:cs typeface="Arial" pitchFamily="34" charset="0"/>
              </a:rPr>
              <a:t>cup</a:t>
            </a:r>
            <a:r>
              <a:rPr lang="cs-CZ" i="1" dirty="0" smtClean="0">
                <a:latin typeface="Arial" pitchFamily="34" charset="0"/>
                <a:cs typeface="Arial" pitchFamily="34" charset="0"/>
              </a:rPr>
              <a:t>, kde vyhrál kvalifikační turnaj a čeká ho další kolo proti takovým týmům, jako je třeba </a:t>
            </a:r>
            <a:r>
              <a:rPr lang="cs-CZ" i="1" dirty="0" err="1" smtClean="0">
                <a:latin typeface="Arial" pitchFamily="34" charset="0"/>
                <a:cs typeface="Arial" pitchFamily="34" charset="0"/>
              </a:rPr>
              <a:t>Bohemians</a:t>
            </a:r>
            <a:r>
              <a:rPr lang="cs-CZ" i="1" dirty="0" smtClean="0">
                <a:latin typeface="Arial" pitchFamily="34" charset="0"/>
                <a:cs typeface="Arial" pitchFamily="34" charset="0"/>
              </a:rPr>
              <a:t> Praha. Mladší žákům v Ústeckém přeboru se moc nedaří a většinu zápasů prohrávají. Není ale třeba brečet nad rozlitým mlékem. Hráčů je dost a pokud vydrží v tréninkové píli, tak dobré výsledky určitě přijdou. Milým překvapením jsou dosavadní výsledky mužstva starších žáků. Po několika letech vysokých porážek se výkony už loni zlepšili a letošní ročník vypadá také velmi nadějně. Zde dokonce trenéři věří v postup do jarní finálové skupiny, kam postoupí 6 nejlepších z každé ze skupin Ústeckého přeboru. Dorostenci ti doplácejí na to, že ve skupině A. I.A třídy bylo jen 11 týmů a když se ještě v průběhu</a:t>
            </a:r>
          </a:p>
        </p:txBody>
      </p:sp>
      <p:cxnSp>
        <p:nvCxnSpPr>
          <p:cNvPr id="12" name="Přímá spojovací čára 11"/>
          <p:cNvCxnSpPr/>
          <p:nvPr/>
        </p:nvCxnSpPr>
        <p:spPr bwMode="auto">
          <a:xfrm>
            <a:off x="216000" y="5419700"/>
            <a:ext cx="2505112"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472584" y="2395364"/>
            <a:ext cx="787321"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89"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331358"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4" name="TextovéPole 13"/>
          <p:cNvSpPr txBox="1"/>
          <p:nvPr/>
        </p:nvSpPr>
        <p:spPr>
          <a:xfrm>
            <a:off x="1963260"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42</a:t>
            </a:r>
          </a:p>
        </p:txBody>
      </p:sp>
      <p:graphicFrame>
        <p:nvGraphicFramePr>
          <p:cNvPr id="15" name="Tabulka 14"/>
          <p:cNvGraphicFramePr>
            <a:graphicFrameLocks noGrp="1"/>
          </p:cNvGraphicFramePr>
          <p:nvPr/>
        </p:nvGraphicFramePr>
        <p:xfrm>
          <a:off x="143992" y="1459260"/>
          <a:ext cx="4464496" cy="3505200"/>
        </p:xfrm>
        <a:graphic>
          <a:graphicData uri="http://schemas.openxmlformats.org/drawingml/2006/table">
            <a:tbl>
              <a:tblPr/>
              <a:tblGrid>
                <a:gridCol w="582481"/>
                <a:gridCol w="440411"/>
                <a:gridCol w="383585"/>
                <a:gridCol w="809789"/>
                <a:gridCol w="884375"/>
                <a:gridCol w="440166"/>
                <a:gridCol w="923689"/>
              </a:tblGrid>
              <a:tr h="180975">
                <a:tc>
                  <a:txBody>
                    <a:bodyPr/>
                    <a:lstStyle/>
                    <a:p>
                      <a:pPr algn="ctr" fontAlgn="ctr"/>
                      <a:r>
                        <a:rPr lang="cs-CZ" sz="1000" b="1" i="0" u="none" strike="noStrike" dirty="0">
                          <a:solidFill>
                            <a:srgbClr val="000000"/>
                          </a:solidFill>
                          <a:latin typeface="Arial Black"/>
                        </a:rPr>
                        <a:t>Datum</a:t>
                      </a:r>
                    </a:p>
                  </a:txBody>
                  <a:tcPr marL="9525" marR="9525" marT="9525"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latin typeface="Arial Black"/>
                        </a:rPr>
                        <a:t>Den</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latin typeface="Arial Black"/>
                        </a:rPr>
                        <a:t>Čas</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latin typeface="Arial Black"/>
                        </a:rPr>
                        <a:t>Doma</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latin typeface="Arial Black"/>
                        </a:rPr>
                        <a:t>Venku</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latin typeface="Arial Black"/>
                        </a:rPr>
                        <a:t>Kolo</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latin typeface="Arial Black"/>
                        </a:rPr>
                        <a:t>Kategorie</a:t>
                      </a:r>
                    </a:p>
                  </a:txBody>
                  <a:tcPr marL="9525" marR="9525" marT="9525"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66"/>
                    </a:solidFill>
                  </a:tcPr>
                </a:tc>
              </a:tr>
              <a:tr h="352425">
                <a:tc>
                  <a:txBody>
                    <a:bodyPr/>
                    <a:lstStyle/>
                    <a:p>
                      <a:pPr algn="ctr" fontAlgn="ctr"/>
                      <a:r>
                        <a:rPr lang="cs-CZ" sz="800" b="1" i="0" u="none" strike="noStrike" dirty="0">
                          <a:solidFill>
                            <a:srgbClr val="000000"/>
                          </a:solidFill>
                          <a:latin typeface="Arial Black"/>
                        </a:rPr>
                        <a:t>30.9.2016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Black"/>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Black"/>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Black"/>
                        </a:rPr>
                        <a:t>SK </a:t>
                      </a:r>
                      <a:r>
                        <a:rPr lang="cs-CZ" sz="1000" b="1" i="0" u="none" strike="noStrike" dirty="0" err="1">
                          <a:solidFill>
                            <a:srgbClr val="000000"/>
                          </a:solidFill>
                          <a:latin typeface="Arial Black"/>
                        </a:rPr>
                        <a:t>Štětí</a:t>
                      </a:r>
                      <a:endParaRPr lang="cs-CZ" sz="10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Black"/>
                        </a:rPr>
                        <a:t>TJ </a:t>
                      </a:r>
                      <a:r>
                        <a:rPr lang="cs-CZ" sz="1000" b="1" i="0" u="none" strike="noStrike" dirty="0" err="1">
                          <a:solidFill>
                            <a:srgbClr val="000000"/>
                          </a:solidFill>
                          <a:latin typeface="Arial Black"/>
                        </a:rPr>
                        <a:t>Žitenice</a:t>
                      </a:r>
                      <a:endParaRPr lang="cs-CZ" sz="10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Black"/>
                        </a:rPr>
                        <a:t>Stará garda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4770">
                <a:tc>
                  <a:txBody>
                    <a:bodyPr/>
                    <a:lstStyle/>
                    <a:p>
                      <a:pPr algn="ctr" fontAlgn="ctr"/>
                      <a:r>
                        <a:rPr lang="cs-CZ" sz="700" b="1" i="0" u="none" strike="noStrike">
                          <a:solidFill>
                            <a:srgbClr val="000000"/>
                          </a:solidFill>
                          <a:latin typeface="Arial Black"/>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700" b="1"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700" b="1"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900" b="1"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9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800" b="1"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9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r>
              <a:tr h="161925">
                <a:tc>
                  <a:txBody>
                    <a:bodyPr/>
                    <a:lstStyle/>
                    <a:p>
                      <a:pPr algn="ctr" fontAlgn="ctr"/>
                      <a:r>
                        <a:rPr lang="cs-CZ" sz="800" b="1" i="0" u="none" strike="noStrike" dirty="0">
                          <a:solidFill>
                            <a:srgbClr val="000000"/>
                          </a:solidFill>
                          <a:latin typeface="Arial Black"/>
                        </a:rPr>
                        <a:t>1.10.2016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Black"/>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Black"/>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Black"/>
                        </a:rPr>
                        <a:t>SK </a:t>
                      </a:r>
                      <a:r>
                        <a:rPr lang="cs-CZ" sz="1000" b="1" i="0" u="none" strike="noStrike" dirty="0" err="1">
                          <a:solidFill>
                            <a:srgbClr val="000000"/>
                          </a:solidFill>
                          <a:latin typeface="Arial Black"/>
                        </a:rPr>
                        <a:t>Štětí</a:t>
                      </a:r>
                      <a:endParaRPr lang="cs-CZ" sz="10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Black"/>
                        </a:rPr>
                        <a:t>TJ Slovan </a:t>
                      </a:r>
                      <a:r>
                        <a:rPr lang="cs-CZ" sz="1000" b="1" i="0" u="none" strike="noStrike" dirty="0" err="1">
                          <a:solidFill>
                            <a:srgbClr val="000000"/>
                          </a:solidFill>
                          <a:latin typeface="Arial Black"/>
                        </a:rPr>
                        <a:t>Velvary</a:t>
                      </a:r>
                      <a:endParaRPr lang="cs-CZ" sz="10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Black"/>
                        </a:rPr>
                        <a:t>Dospělí</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4770">
                <a:tc>
                  <a:txBody>
                    <a:bodyPr/>
                    <a:lstStyle/>
                    <a:p>
                      <a:pPr algn="ctr" fontAlgn="ctr"/>
                      <a:r>
                        <a:rPr lang="cs-CZ" sz="700" b="1" i="0" u="none" strike="noStrike">
                          <a:solidFill>
                            <a:srgbClr val="000000"/>
                          </a:solidFill>
                          <a:latin typeface="Arial Black"/>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700" b="1"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7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900" b="1"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9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800" b="1"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9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r>
              <a:tr h="514350">
                <a:tc>
                  <a:txBody>
                    <a:bodyPr/>
                    <a:lstStyle/>
                    <a:p>
                      <a:pPr algn="ctr" fontAlgn="ctr"/>
                      <a:r>
                        <a:rPr lang="cs-CZ" sz="700" b="1" i="0" u="none" strike="noStrike">
                          <a:solidFill>
                            <a:srgbClr val="000000"/>
                          </a:solidFill>
                          <a:latin typeface="Arial Black"/>
                        </a:rPr>
                        <a:t>2.10.2016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latin typeface="Arial Black"/>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Black"/>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cs-CZ" sz="900" b="1" i="0" u="none" strike="noStrike" dirty="0">
                          <a:solidFill>
                            <a:srgbClr val="000000"/>
                          </a:solidFill>
                          <a:latin typeface="Arial Black"/>
                        </a:rPr>
                        <a:t>SK Roudnice, </a:t>
                      </a:r>
                      <a:r>
                        <a:rPr lang="cs-CZ" sz="900" b="1" i="0" u="none" strike="noStrike" dirty="0" err="1">
                          <a:solidFill>
                            <a:srgbClr val="000000"/>
                          </a:solidFill>
                          <a:latin typeface="Arial Black"/>
                        </a:rPr>
                        <a:t>Štětí</a:t>
                      </a:r>
                      <a:r>
                        <a:rPr lang="cs-CZ" sz="900" b="1" i="0" u="none" strike="noStrike" dirty="0">
                          <a:solidFill>
                            <a:srgbClr val="000000"/>
                          </a:solidFill>
                          <a:latin typeface="Arial Black"/>
                        </a:rPr>
                        <a:t> A, </a:t>
                      </a:r>
                      <a:r>
                        <a:rPr lang="cs-CZ" sz="900" b="1" i="0" u="none" strike="noStrike" dirty="0" err="1">
                          <a:solidFill>
                            <a:srgbClr val="000000"/>
                          </a:solidFill>
                          <a:latin typeface="Arial Black"/>
                        </a:rPr>
                        <a:t>Štětí</a:t>
                      </a:r>
                      <a:r>
                        <a:rPr lang="cs-CZ" sz="900" b="1" i="0" u="none" strike="noStrike" dirty="0">
                          <a:solidFill>
                            <a:srgbClr val="000000"/>
                          </a:solidFill>
                          <a:latin typeface="Arial Black"/>
                        </a:rPr>
                        <a:t> B, </a:t>
                      </a:r>
                      <a:r>
                        <a:rPr lang="cs-CZ" sz="900" b="1" i="0" u="none" strike="noStrike" dirty="0" err="1">
                          <a:solidFill>
                            <a:srgbClr val="000000"/>
                          </a:solidFill>
                          <a:latin typeface="Arial Black"/>
                        </a:rPr>
                        <a:t>Liběšice</a:t>
                      </a:r>
                      <a:endParaRPr lang="cs-CZ" sz="9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800" b="1" i="0" u="none" strike="noStrike" dirty="0">
                          <a:solidFill>
                            <a:srgbClr val="000000"/>
                          </a:solidFill>
                          <a:latin typeface="Arial Black"/>
                        </a:rPr>
                        <a:t>Pohár-</a:t>
                      </a:r>
                      <a:r>
                        <a:rPr lang="cs-CZ" sz="800" b="1" i="0" u="none" strike="noStrike" dirty="0" err="1">
                          <a:solidFill>
                            <a:srgbClr val="000000"/>
                          </a:solidFill>
                          <a:latin typeface="Arial Black"/>
                        </a:rPr>
                        <a:t>Štětí</a:t>
                      </a:r>
                      <a:endParaRPr lang="cs-CZ" sz="8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Mladší přípravka A,B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4770">
                <a:tc>
                  <a:txBody>
                    <a:bodyPr/>
                    <a:lstStyle/>
                    <a:p>
                      <a:pPr algn="ctr" fontAlgn="ctr"/>
                      <a:r>
                        <a:rPr lang="cs-CZ" sz="700" b="1" i="0" u="none" strike="noStrike">
                          <a:solidFill>
                            <a:srgbClr val="000000"/>
                          </a:solidFill>
                          <a:latin typeface="Arial Black"/>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700" b="1"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7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9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9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800" b="1"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9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r>
              <a:tr h="238125">
                <a:tc>
                  <a:txBody>
                    <a:bodyPr/>
                    <a:lstStyle/>
                    <a:p>
                      <a:pPr algn="ctr" fontAlgn="ctr"/>
                      <a:r>
                        <a:rPr lang="cs-CZ" sz="700" b="1" i="0" u="none" strike="noStrike" dirty="0">
                          <a:solidFill>
                            <a:srgbClr val="000000"/>
                          </a:solidFill>
                          <a:latin typeface="Arial Black"/>
                        </a:rPr>
                        <a:t>8.10.2016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latin typeface="Arial Black"/>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latin typeface="Arial Black"/>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SK </a:t>
                      </a:r>
                      <a:r>
                        <a:rPr lang="cs-CZ" sz="900" b="1" i="0" u="none" strike="noStrike" dirty="0" err="1">
                          <a:solidFill>
                            <a:srgbClr val="000000"/>
                          </a:solidFill>
                          <a:latin typeface="Arial Black"/>
                        </a:rPr>
                        <a:t>Štětí</a:t>
                      </a:r>
                      <a:endParaRPr lang="cs-CZ" sz="9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FK Jiskra Velké Březno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Dorost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4770">
                <a:tc>
                  <a:txBody>
                    <a:bodyPr/>
                    <a:lstStyle/>
                    <a:p>
                      <a:pPr algn="ctr" fontAlgn="ctr"/>
                      <a:r>
                        <a:rPr lang="cs-CZ" sz="700" b="1" i="0" u="none" strike="noStrike">
                          <a:solidFill>
                            <a:srgbClr val="000000"/>
                          </a:solidFill>
                          <a:latin typeface="Arial Black"/>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700" b="1"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7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9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9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800" b="1"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9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r>
              <a:tr h="238125">
                <a:tc>
                  <a:txBody>
                    <a:bodyPr/>
                    <a:lstStyle/>
                    <a:p>
                      <a:pPr algn="ctr" fontAlgn="ctr"/>
                      <a:r>
                        <a:rPr lang="cs-CZ" sz="700" b="1" i="0" u="none" strike="noStrike" dirty="0">
                          <a:solidFill>
                            <a:srgbClr val="000000"/>
                          </a:solidFill>
                          <a:latin typeface="Arial Black"/>
                        </a:rPr>
                        <a:t>9.10.2016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CCFF"/>
                    </a:solidFill>
                  </a:tcPr>
                </a:tc>
                <a:tc>
                  <a:txBody>
                    <a:bodyPr/>
                    <a:lstStyle/>
                    <a:p>
                      <a:pPr algn="ctr" fontAlgn="ctr"/>
                      <a:r>
                        <a:rPr lang="cs-CZ" sz="700" b="1" i="0" u="none" strike="noStrike" dirty="0">
                          <a:solidFill>
                            <a:srgbClr val="000000"/>
                          </a:solidFill>
                          <a:latin typeface="Arial Black"/>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CCFF"/>
                    </a:solidFill>
                  </a:tcPr>
                </a:tc>
                <a:tc>
                  <a:txBody>
                    <a:bodyPr/>
                    <a:lstStyle/>
                    <a:p>
                      <a:pPr algn="ctr" fontAlgn="ctr"/>
                      <a:r>
                        <a:rPr lang="cs-CZ" sz="700" b="1" i="0" u="none" strike="noStrike" dirty="0">
                          <a:solidFill>
                            <a:srgbClr val="000000"/>
                          </a:solidFill>
                          <a:latin typeface="Arial Black"/>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CCFF"/>
                    </a:solidFill>
                  </a:tcPr>
                </a:tc>
                <a:tc>
                  <a:txBody>
                    <a:bodyPr/>
                    <a:lstStyle/>
                    <a:p>
                      <a:pPr algn="ctr" fontAlgn="ctr"/>
                      <a:r>
                        <a:rPr lang="cs-CZ" sz="900" b="1" i="0" u="none" strike="noStrike" dirty="0">
                          <a:solidFill>
                            <a:srgbClr val="000000"/>
                          </a:solidFill>
                          <a:latin typeface="Arial Black"/>
                        </a:rPr>
                        <a:t>SK </a:t>
                      </a:r>
                      <a:r>
                        <a:rPr lang="cs-CZ" sz="900" b="1" i="0" u="none" strike="noStrike" dirty="0" err="1">
                          <a:solidFill>
                            <a:srgbClr val="000000"/>
                          </a:solidFill>
                          <a:latin typeface="Arial Black"/>
                        </a:rPr>
                        <a:t>Štětí</a:t>
                      </a:r>
                      <a:endParaRPr lang="cs-CZ" sz="9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CCFF"/>
                    </a:solidFill>
                  </a:tcPr>
                </a:tc>
                <a:tc>
                  <a:txBody>
                    <a:bodyPr/>
                    <a:lstStyle/>
                    <a:p>
                      <a:pPr algn="ctr" fontAlgn="ctr"/>
                      <a:r>
                        <a:rPr lang="cs-CZ" sz="900" b="1" i="0" u="none" strike="noStrike" dirty="0">
                          <a:solidFill>
                            <a:srgbClr val="000000"/>
                          </a:solidFill>
                          <a:latin typeface="Arial Black"/>
                        </a:rPr>
                        <a:t>FK ČESKÝ LEV </a:t>
                      </a:r>
                      <a:r>
                        <a:rPr lang="cs-CZ" sz="900" b="1" i="0" u="none" strike="noStrike" dirty="0" err="1">
                          <a:solidFill>
                            <a:srgbClr val="000000"/>
                          </a:solidFill>
                          <a:latin typeface="Arial Black"/>
                        </a:rPr>
                        <a:t>Neštěmice</a:t>
                      </a:r>
                      <a:endParaRPr lang="cs-CZ" sz="9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CCFF"/>
                    </a:solidFill>
                  </a:tcPr>
                </a:tc>
                <a:tc>
                  <a:txBody>
                    <a:bodyPr/>
                    <a:lstStyle/>
                    <a:p>
                      <a:pPr algn="ctr" fontAlgn="ctr"/>
                      <a:r>
                        <a:rPr lang="cs-CZ" sz="800" b="1" i="0" u="none" strike="noStrike" dirty="0">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CCFF"/>
                    </a:solidFill>
                  </a:tcPr>
                </a:tc>
                <a:tc>
                  <a:txBody>
                    <a:bodyPr/>
                    <a:lstStyle/>
                    <a:p>
                      <a:pPr algn="ctr" fontAlgn="ctr"/>
                      <a:r>
                        <a:rPr lang="cs-CZ" sz="900" b="1" i="0" u="none" strike="noStrike">
                          <a:solidFill>
                            <a:srgbClr val="000000"/>
                          </a:solidFill>
                          <a:latin typeface="Arial Black"/>
                        </a:rPr>
                        <a:t>Starší, mladší žáci</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CCFF"/>
                    </a:solidFill>
                  </a:tcPr>
                </a:tc>
              </a:tr>
              <a:tr h="171450">
                <a:tc>
                  <a:txBody>
                    <a:bodyPr/>
                    <a:lstStyle/>
                    <a:p>
                      <a:pPr algn="ctr" fontAlgn="ctr"/>
                      <a:r>
                        <a:rPr lang="cs-CZ" sz="700" b="1" i="0" u="none" strike="noStrike">
                          <a:solidFill>
                            <a:srgbClr val="000000"/>
                          </a:solidFill>
                          <a:latin typeface="Arial Black"/>
                        </a:rPr>
                        <a:t>14.10.2016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Black"/>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latin typeface="Arial Black"/>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Slavoj Bohušovice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Stará garda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4770">
                <a:tc>
                  <a:txBody>
                    <a:bodyPr/>
                    <a:lstStyle/>
                    <a:p>
                      <a:pPr algn="ctr" fontAlgn="ctr"/>
                      <a:r>
                        <a:rPr lang="cs-CZ" sz="700" b="1" i="0" u="none" strike="noStrike">
                          <a:solidFill>
                            <a:srgbClr val="000000"/>
                          </a:solidFill>
                          <a:latin typeface="Arial Black"/>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7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700" b="1"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9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900" b="1"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800" b="1"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c>
                  <a:txBody>
                    <a:bodyPr/>
                    <a:lstStyle/>
                    <a:p>
                      <a:pPr algn="ctr" fontAlgn="ctr"/>
                      <a:r>
                        <a:rPr lang="cs-CZ" sz="900" b="1"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CC"/>
                    </a:solidFill>
                  </a:tcPr>
                </a:tc>
              </a:tr>
              <a:tr h="238125">
                <a:tc>
                  <a:txBody>
                    <a:bodyPr/>
                    <a:lstStyle/>
                    <a:p>
                      <a:pPr algn="ctr" fontAlgn="ctr"/>
                      <a:r>
                        <a:rPr lang="cs-CZ" sz="700" b="1" i="0" u="none" strike="noStrike">
                          <a:solidFill>
                            <a:srgbClr val="000000"/>
                          </a:solidFill>
                          <a:latin typeface="Arial Black"/>
                        </a:rPr>
                        <a:t>15.10.2016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latin typeface="Arial Black"/>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latin typeface="Arial Black"/>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Black"/>
                        </a:rPr>
                        <a:t>FC CHOMUTOV s.r.o.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Dospělí</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bl>
          </a:graphicData>
        </a:graphic>
      </p:graphicFrame>
      <p:sp>
        <p:nvSpPr>
          <p:cNvPr id="17" name="Obdélník 16"/>
          <p:cNvSpPr/>
          <p:nvPr/>
        </p:nvSpPr>
        <p:spPr>
          <a:xfrm>
            <a:off x="71984" y="91108"/>
            <a:ext cx="4464496" cy="1200329"/>
          </a:xfrm>
          <a:prstGeom prst="rect">
            <a:avLst/>
          </a:prstGeom>
          <a:blipFill dpi="0" rotWithShape="1">
            <a:blip r:embed="rId4" cstate="print">
              <a:alphaModFix amt="54000"/>
            </a:blip>
            <a:srcRect/>
            <a:stretch>
              <a:fillRect/>
            </a:stretch>
          </a:blipFill>
          <a:ln w="82550">
            <a:gradFill flip="none" rotWithShape="1">
              <a:gsLst>
                <a:gs pos="0">
                  <a:srgbClr val="FFF200"/>
                </a:gs>
                <a:gs pos="45000">
                  <a:srgbClr val="FF7A00"/>
                </a:gs>
                <a:gs pos="70000">
                  <a:srgbClr val="FF0300"/>
                </a:gs>
                <a:gs pos="100000">
                  <a:schemeClr val="accent1">
                    <a:lumMod val="60000"/>
                    <a:lumOff val="40000"/>
                  </a:schemeClr>
                </a:gs>
              </a:gsLst>
              <a:path path="shape">
                <a:fillToRect l="50000" t="50000" r="50000" b="50000"/>
              </a:path>
              <a:tileRect/>
            </a:gradFill>
            <a:prstDash val="sysDot"/>
          </a:ln>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Přehled zápasů na hřišti ve </a:t>
            </a:r>
            <a:r>
              <a:rPr lang="cs-CZ" sz="36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Štětí</a:t>
            </a:r>
            <a:endParaRPr lang="cs-CZ"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8" name="Šipka doprava se zářezem 17"/>
          <p:cNvSpPr/>
          <p:nvPr/>
        </p:nvSpPr>
        <p:spPr bwMode="auto">
          <a:xfrm>
            <a:off x="8784952" y="6840760"/>
            <a:ext cx="936104" cy="379140"/>
          </a:xfrm>
          <a:prstGeom prst="notchedRightArrow">
            <a:avLst/>
          </a:prstGeom>
          <a:solidFill>
            <a:schemeClr val="accent1">
              <a:lumMod val="20000"/>
              <a:lumOff val="80000"/>
            </a:schemeClr>
          </a:solid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pic>
        <p:nvPicPr>
          <p:cNvPr id="26625" name="Picture 1"/>
          <p:cNvPicPr>
            <a:picLocks noChangeAspect="1" noChangeArrowheads="1"/>
          </p:cNvPicPr>
          <p:nvPr/>
        </p:nvPicPr>
        <p:blipFill>
          <a:blip r:embed="rId5" cstate="print"/>
          <a:srcRect/>
          <a:stretch>
            <a:fillRect/>
          </a:stretch>
        </p:blipFill>
        <p:spPr bwMode="auto">
          <a:xfrm>
            <a:off x="720056" y="5203676"/>
            <a:ext cx="3209424" cy="1692000"/>
          </a:xfrm>
          <a:prstGeom prst="rect">
            <a:avLst/>
          </a:prstGeom>
          <a:noFill/>
          <a:ln w="28575">
            <a:solidFill>
              <a:srgbClr val="0033CC"/>
            </a:solid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6"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689230"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41</a:t>
            </a:r>
          </a:p>
        </p:txBody>
      </p:sp>
      <p:graphicFrame>
        <p:nvGraphicFramePr>
          <p:cNvPr id="18" name="Tabulka 17"/>
          <p:cNvGraphicFramePr>
            <a:graphicFrameLocks noGrp="1"/>
          </p:cNvGraphicFramePr>
          <p:nvPr/>
        </p:nvGraphicFramePr>
        <p:xfrm>
          <a:off x="5714255" y="2152997"/>
          <a:ext cx="4366841" cy="3914775"/>
        </p:xfrm>
        <a:graphic>
          <a:graphicData uri="http://schemas.openxmlformats.org/drawingml/2006/table">
            <a:tbl>
              <a:tblPr/>
              <a:tblGrid>
                <a:gridCol w="490599"/>
                <a:gridCol w="490599"/>
                <a:gridCol w="531482"/>
                <a:gridCol w="909652"/>
                <a:gridCol w="551924"/>
                <a:gridCol w="695015"/>
                <a:gridCol w="697570"/>
              </a:tblGrid>
              <a:tr h="161925">
                <a:tc>
                  <a:txBody>
                    <a:bodyPr/>
                    <a:lstStyle/>
                    <a:p>
                      <a:pPr algn="ctr" fontAlgn="ctr"/>
                      <a:r>
                        <a:rPr lang="cs-CZ" sz="900" b="1" i="0" u="none" strike="noStrike" dirty="0">
                          <a:solidFill>
                            <a:srgbClr val="000000"/>
                          </a:solidFill>
                          <a:latin typeface="Arial"/>
                        </a:rPr>
                        <a:t>Datum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Doma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Venku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Kolo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Kategorie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r h="354965">
                <a:tc>
                  <a:txBody>
                    <a:bodyPr/>
                    <a:lstStyle/>
                    <a:p>
                      <a:pPr algn="ctr" fontAlgn="ctr"/>
                      <a:r>
                        <a:rPr lang="cs-CZ" sz="800" b="1" i="0" u="none" strike="noStrike">
                          <a:solidFill>
                            <a:srgbClr val="000000"/>
                          </a:solidFill>
                          <a:latin typeface="Arial"/>
                        </a:rPr>
                        <a:t>1.10.2016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Tělovýchovná jednota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Starší, mladší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54965">
                <a:tc>
                  <a:txBody>
                    <a:bodyPr/>
                    <a:lstStyle/>
                    <a:p>
                      <a:pPr algn="ctr" fontAlgn="ctr"/>
                      <a:r>
                        <a:rPr lang="cs-CZ" sz="800" b="1" i="0" u="none" strike="noStrike">
                          <a:solidFill>
                            <a:srgbClr val="000000"/>
                          </a:solidFill>
                          <a:latin typeface="Arial"/>
                        </a:rPr>
                        <a:t>1.10.2016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en-US" sz="800" b="1" i="0" u="none" strike="noStrike" dirty="0">
                          <a:solidFill>
                            <a:srgbClr val="000000"/>
                          </a:solidFill>
                          <a:latin typeface="Arial"/>
                        </a:rPr>
                        <a:t>FK </a:t>
                      </a:r>
                      <a:r>
                        <a:rPr lang="en-US" sz="800" b="1" i="0" u="none" strike="noStrike" dirty="0" err="1">
                          <a:solidFill>
                            <a:srgbClr val="000000"/>
                          </a:solidFill>
                          <a:latin typeface="Arial"/>
                        </a:rPr>
                        <a:t>Litoměřicko</a:t>
                      </a:r>
                      <a:r>
                        <a:rPr lang="en-US" sz="800" b="1" i="0" u="none" strike="noStrike" dirty="0">
                          <a:solidFill>
                            <a:srgbClr val="000000"/>
                          </a:solidFill>
                          <a:latin typeface="Arial"/>
                        </a:rPr>
                        <a:t>, Junior Teplice, </a:t>
                      </a:r>
                      <a:r>
                        <a:rPr lang="en-US" sz="800" b="1" i="0" u="none" strike="noStrike" dirty="0" err="1">
                          <a:solidFill>
                            <a:srgbClr val="000000"/>
                          </a:solidFill>
                          <a:latin typeface="Arial"/>
                        </a:rPr>
                        <a:t>Roudnice+Štětí</a:t>
                      </a:r>
                      <a:r>
                        <a:rPr lang="en-US" sz="800" b="1" i="0" u="none" strike="noStrike" dirty="0">
                          <a:solidFill>
                            <a:srgbClr val="000000"/>
                          </a:solidFill>
                          <a:latin typeface="Arial"/>
                        </a:rPr>
                        <a:t/>
                      </a:r>
                      <a:br>
                        <a:rPr lang="en-US" sz="800" b="1" i="0" u="none" strike="noStrike" dirty="0">
                          <a:solidFill>
                            <a:srgbClr val="000000"/>
                          </a:solidFill>
                          <a:latin typeface="Arial"/>
                        </a:rPr>
                      </a:br>
                      <a:endParaRPr lang="en-US" sz="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a:txBody>
                    <a:bodyPr/>
                    <a:lstStyle/>
                    <a:p>
                      <a:pPr algn="ctr" fontAlgn="ctr"/>
                      <a:r>
                        <a:rPr lang="cs-CZ" sz="800" b="1" i="0" u="none" strike="noStrike">
                          <a:solidFill>
                            <a:srgbClr val="000000"/>
                          </a:solidFill>
                          <a:latin typeface="Arial"/>
                        </a:rPr>
                        <a:t>Ústecký přebor-Litoměřice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Starší přípravka 2006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54965">
                <a:tc>
                  <a:txBody>
                    <a:bodyPr/>
                    <a:lstStyle/>
                    <a:p>
                      <a:pPr algn="ctr" fontAlgn="ctr"/>
                      <a:r>
                        <a:rPr lang="cs-CZ" sz="800" b="1" i="0" u="none" strike="noStrike">
                          <a:solidFill>
                            <a:srgbClr val="000000"/>
                          </a:solidFill>
                          <a:latin typeface="Arial"/>
                        </a:rPr>
                        <a:t>2.10.2016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c gridSpan="2">
                  <a:txBody>
                    <a:bodyPr/>
                    <a:lstStyle/>
                    <a:p>
                      <a:pPr algn="ctr" fontAlgn="ctr"/>
                      <a:r>
                        <a:rPr lang="cs-CZ" sz="800" b="1" i="0" u="none" strike="noStrike">
                          <a:solidFill>
                            <a:srgbClr val="000000"/>
                          </a:solidFill>
                          <a:latin typeface="Arial"/>
                        </a:rPr>
                        <a:t>SK Roudnice, Štětí A, Štětí B, Liběšice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c hMerge="1">
                  <a:txBody>
                    <a:bodyPr/>
                    <a:lstStyle/>
                    <a:p>
                      <a:endParaRPr lang="cs-CZ"/>
                    </a:p>
                  </a:txBody>
                  <a:tcPr/>
                </a:tc>
                <a:tc>
                  <a:txBody>
                    <a:bodyPr/>
                    <a:lstStyle/>
                    <a:p>
                      <a:pPr algn="ctr" fontAlgn="ctr"/>
                      <a:r>
                        <a:rPr lang="cs-CZ" sz="800" b="1" i="0" u="none" strike="noStrike">
                          <a:solidFill>
                            <a:srgbClr val="000000"/>
                          </a:solidFill>
                          <a:latin typeface="Arial"/>
                        </a:rPr>
                        <a:t>Pohár-Štětí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Mladší přípravka A,B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r>
              <a:tr h="354965">
                <a:tc>
                  <a:txBody>
                    <a:bodyPr/>
                    <a:lstStyle/>
                    <a:p>
                      <a:pPr algn="ctr" fontAlgn="ctr"/>
                      <a:r>
                        <a:rPr lang="cs-CZ" sz="800" b="1" i="0" u="none" strike="noStrike">
                          <a:solidFill>
                            <a:srgbClr val="000000"/>
                          </a:solidFill>
                          <a:latin typeface="Arial"/>
                        </a:rPr>
                        <a:t>2.10.2016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dirty="0">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c gridSpan="2">
                  <a:txBody>
                    <a:bodyPr/>
                    <a:lstStyle/>
                    <a:p>
                      <a:pPr algn="ctr" fontAlgn="ctr"/>
                      <a:r>
                        <a:rPr lang="cs-CZ" sz="800" b="1" i="0" u="none" strike="noStrike">
                          <a:solidFill>
                            <a:srgbClr val="000000"/>
                          </a:solidFill>
                          <a:latin typeface="Arial"/>
                        </a:rPr>
                        <a:t>Úštěk, Lovosice, Sulejovice,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c hMerge="1">
                  <a:txBody>
                    <a:bodyPr/>
                    <a:lstStyle/>
                    <a:p>
                      <a:endParaRPr lang="cs-CZ"/>
                    </a:p>
                  </a:txBody>
                  <a:tcPr/>
                </a:tc>
                <a:tc>
                  <a:txBody>
                    <a:bodyPr/>
                    <a:lstStyle/>
                    <a:p>
                      <a:pPr algn="ctr" fontAlgn="ctr"/>
                      <a:r>
                        <a:rPr lang="cs-CZ" sz="800" b="1" i="0" u="none" strike="noStrike">
                          <a:solidFill>
                            <a:srgbClr val="000000"/>
                          </a:solidFill>
                          <a:latin typeface="Arial"/>
                        </a:rPr>
                        <a:t>Pohár-Lovosice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Starší přípravka 2007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r>
              <a:tr h="354965">
                <a:tc>
                  <a:txBody>
                    <a:bodyPr/>
                    <a:lstStyle/>
                    <a:p>
                      <a:pPr algn="ctr" fontAlgn="ctr"/>
                      <a:r>
                        <a:rPr lang="cs-CZ" sz="800" b="1" i="0" u="none" strike="noStrike">
                          <a:solidFill>
                            <a:srgbClr val="000000"/>
                          </a:solidFill>
                          <a:latin typeface="Arial"/>
                        </a:rPr>
                        <a:t>2.10.2016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FK Duchcov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Dorost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CCFFFF"/>
                      </a:bgClr>
                    </a:pattFill>
                  </a:tcPr>
                </a:tc>
              </a:tr>
              <a:tr h="354965">
                <a:tc>
                  <a:txBody>
                    <a:bodyPr/>
                    <a:lstStyle/>
                    <a:p>
                      <a:pPr algn="ctr" fontAlgn="ctr"/>
                      <a:r>
                        <a:rPr lang="cs-CZ" sz="800" b="1" i="0" u="none" strike="noStrike">
                          <a:solidFill>
                            <a:srgbClr val="000000"/>
                          </a:solidFill>
                          <a:latin typeface="Arial"/>
                        </a:rPr>
                        <a:t>7.10.2016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Dynamo Střížovice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Stará garda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r>
              <a:tr h="354965">
                <a:tc>
                  <a:txBody>
                    <a:bodyPr/>
                    <a:lstStyle/>
                    <a:p>
                      <a:pPr algn="ctr" fontAlgn="ctr"/>
                      <a:r>
                        <a:rPr lang="cs-CZ" sz="800" b="1" i="0" u="none" strike="noStrike">
                          <a:solidFill>
                            <a:srgbClr val="000000"/>
                          </a:solidFill>
                          <a:latin typeface="Arial"/>
                        </a:rPr>
                        <a:t>8.10.2016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gridSpan="2">
                  <a:txBody>
                    <a:bodyPr/>
                    <a:lstStyle/>
                    <a:p>
                      <a:pPr algn="ctr" fontAlgn="ctr"/>
                      <a:r>
                        <a:rPr lang="cs-CZ" sz="800" b="1" i="0" u="none" strike="noStrike">
                          <a:solidFill>
                            <a:srgbClr val="000000"/>
                          </a:solidFill>
                          <a:latin typeface="Arial"/>
                        </a:rPr>
                        <a:t>SK Roudnice, Štětí A, Štětí B, Liběšice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a:txBody>
                    <a:bodyPr/>
                    <a:lstStyle/>
                    <a:p>
                      <a:pPr algn="ctr" fontAlgn="ctr"/>
                      <a:r>
                        <a:rPr lang="cs-CZ" sz="800" b="1" i="0" u="none" strike="noStrike">
                          <a:solidFill>
                            <a:srgbClr val="000000"/>
                          </a:solidFill>
                          <a:latin typeface="Arial"/>
                        </a:rPr>
                        <a:t>Pohár-Liběšice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Mladší přípravka A,B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r>
              <a:tr h="354965">
                <a:tc>
                  <a:txBody>
                    <a:bodyPr/>
                    <a:lstStyle/>
                    <a:p>
                      <a:pPr algn="ctr" fontAlgn="ctr"/>
                      <a:r>
                        <a:rPr lang="cs-CZ" sz="800" b="1" i="0" u="none" strike="noStrike">
                          <a:solidFill>
                            <a:srgbClr val="000000"/>
                          </a:solidFill>
                          <a:latin typeface="Arial"/>
                        </a:rPr>
                        <a:t>8.10.2016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FK Neratovice-Byškovice s.r.o.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SK Štětí,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Dospělí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r>
              <a:tr h="354965">
                <a:tc>
                  <a:txBody>
                    <a:bodyPr/>
                    <a:lstStyle/>
                    <a:p>
                      <a:pPr algn="ctr" fontAlgn="ctr"/>
                      <a:r>
                        <a:rPr lang="cs-CZ" sz="800" b="1" i="0" u="none" strike="noStrike">
                          <a:solidFill>
                            <a:srgbClr val="000000"/>
                          </a:solidFill>
                          <a:latin typeface="Arial"/>
                        </a:rPr>
                        <a:t>8.10.2016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gridSpan="2">
                  <a:txBody>
                    <a:bodyPr/>
                    <a:lstStyle/>
                    <a:p>
                      <a:pPr algn="ctr" fontAlgn="ctr"/>
                      <a:r>
                        <a:rPr lang="cs-CZ" sz="800" b="1" i="0" u="none" strike="noStrike">
                          <a:solidFill>
                            <a:srgbClr val="000000"/>
                          </a:solidFill>
                          <a:latin typeface="Arial"/>
                        </a:rPr>
                        <a:t>Roudnice+Štětí, Junior Chomutov, Mostecký FK "MODŘÍ"</a:t>
                      </a:r>
                      <a:br>
                        <a:rPr lang="cs-CZ" sz="800" b="1" i="0" u="none" strike="noStrike">
                          <a:solidFill>
                            <a:srgbClr val="000000"/>
                          </a:solidFill>
                          <a:latin typeface="Arial"/>
                        </a:rPr>
                      </a:br>
                      <a:endParaRPr lang="cs-CZ" sz="800" b="1"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a:txBody>
                    <a:bodyPr/>
                    <a:lstStyle/>
                    <a:p>
                      <a:pPr algn="ctr" fontAlgn="ctr"/>
                      <a:r>
                        <a:rPr lang="cs-CZ" sz="800" b="1" i="0" u="none" strike="noStrike">
                          <a:solidFill>
                            <a:srgbClr val="000000"/>
                          </a:solidFill>
                          <a:latin typeface="Arial"/>
                        </a:rPr>
                        <a:t>Ústecký přebor-Roudnice n.L.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Starší přípravka 2006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r>
              <a:tr h="354965">
                <a:tc>
                  <a:txBody>
                    <a:bodyPr/>
                    <a:lstStyle/>
                    <a:p>
                      <a:pPr algn="ctr" fontAlgn="ctr"/>
                      <a:r>
                        <a:rPr lang="cs-CZ" sz="800" b="1" i="0" u="none" strike="noStrike">
                          <a:solidFill>
                            <a:srgbClr val="000000"/>
                          </a:solidFill>
                          <a:latin typeface="Arial"/>
                        </a:rPr>
                        <a:t>9.10.2016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99FF99"/>
                      </a:bgClr>
                    </a:pattFill>
                  </a:tcPr>
                </a:tc>
                <a:tc>
                  <a:txBody>
                    <a:bodyPr/>
                    <a:lstStyle/>
                    <a:p>
                      <a:pPr algn="ctr" fontAlgn="ctr"/>
                      <a:r>
                        <a:rPr lang="cs-CZ" sz="8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99FF99"/>
                      </a:bgClr>
                    </a:pattFill>
                  </a:tcPr>
                </a:tc>
                <a:tc>
                  <a:txBody>
                    <a:bodyPr/>
                    <a:lstStyle/>
                    <a:p>
                      <a:pPr algn="ctr" fontAlgn="ctr"/>
                      <a:r>
                        <a:rPr lang="cs-CZ" sz="800" b="1" i="0" u="none" strike="noStrike" dirty="0">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99FF99"/>
                      </a:bgClr>
                    </a:pattFill>
                  </a:tcPr>
                </a:tc>
                <a:tc gridSpan="2">
                  <a:txBody>
                    <a:bodyPr/>
                    <a:lstStyle/>
                    <a:p>
                      <a:pPr algn="ctr" fontAlgn="ctr"/>
                      <a:r>
                        <a:rPr lang="cs-CZ" sz="800" b="1" i="0" u="none" strike="noStrike">
                          <a:solidFill>
                            <a:srgbClr val="000000"/>
                          </a:solidFill>
                          <a:latin typeface="Arial"/>
                        </a:rPr>
                        <a:t>Úštěk, Lovosice, Sulejovice,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99FF99"/>
                      </a:bgClr>
                    </a:pattFill>
                  </a:tcPr>
                </a:tc>
                <a:tc hMerge="1">
                  <a:txBody>
                    <a:bodyPr/>
                    <a:lstStyle/>
                    <a:p>
                      <a:endParaRPr lang="cs-CZ"/>
                    </a:p>
                  </a:txBody>
                  <a:tcPr/>
                </a:tc>
                <a:tc>
                  <a:txBody>
                    <a:bodyPr/>
                    <a:lstStyle/>
                    <a:p>
                      <a:pPr algn="ctr" fontAlgn="ctr"/>
                      <a:r>
                        <a:rPr lang="cs-CZ" sz="800" b="1" i="0" u="none" strike="noStrike">
                          <a:solidFill>
                            <a:srgbClr val="000000"/>
                          </a:solidFill>
                          <a:latin typeface="Arial"/>
                        </a:rPr>
                        <a:t>Pohár - Sulejovice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99FF99"/>
                      </a:bgClr>
                    </a:pattFill>
                  </a:tcPr>
                </a:tc>
                <a:tc>
                  <a:txBody>
                    <a:bodyPr/>
                    <a:lstStyle/>
                    <a:p>
                      <a:pPr algn="ctr" fontAlgn="ctr"/>
                      <a:r>
                        <a:rPr lang="cs-CZ" sz="800" b="1" i="0" u="none" strike="noStrike" dirty="0">
                          <a:solidFill>
                            <a:srgbClr val="000000"/>
                          </a:solidFill>
                          <a:latin typeface="Arial"/>
                        </a:rPr>
                        <a:t>Starší přípravka 2007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99FF99"/>
                      </a:bgClr>
                    </a:pattFill>
                  </a:tcPr>
                </a:tc>
              </a:tr>
            </a:tbl>
          </a:graphicData>
        </a:graphic>
      </p:graphicFrame>
      <p:sp>
        <p:nvSpPr>
          <p:cNvPr id="19" name="TextovéPole 18"/>
          <p:cNvSpPr txBox="1"/>
          <p:nvPr/>
        </p:nvSpPr>
        <p:spPr>
          <a:xfrm>
            <a:off x="5688608" y="163116"/>
            <a:ext cx="4392488" cy="1754326"/>
          </a:xfrm>
          <a:prstGeom prst="rect">
            <a:avLst/>
          </a:prstGeom>
          <a:blipFill>
            <a:blip r:embed="rId4" cstate="print"/>
            <a:stretch>
              <a:fillRect/>
            </a:stretch>
          </a:blipFill>
          <a:ln w="9207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prstDash val="sysDash"/>
          </a:ln>
        </p:spPr>
        <p:txBody>
          <a:bodyPr wrap="square" rtlCol="0">
            <a:spAutoFit/>
          </a:bodyPr>
          <a:lstStyle/>
          <a:p>
            <a:pPr algn="ctr"/>
            <a:r>
              <a:rPr lang="cs-CZ" sz="3600" dirty="0" smtClean="0">
                <a:latin typeface="Georgia" pitchFamily="18" charset="0"/>
              </a:rPr>
              <a:t>Zápasy na venkovních trávnících</a:t>
            </a:r>
          </a:p>
        </p:txBody>
      </p:sp>
      <p:sp>
        <p:nvSpPr>
          <p:cNvPr id="23" name="TextovéPole 22"/>
          <p:cNvSpPr txBox="1"/>
          <p:nvPr/>
        </p:nvSpPr>
        <p:spPr>
          <a:xfrm>
            <a:off x="71984" y="91108"/>
            <a:ext cx="4826246" cy="4339650"/>
          </a:xfrm>
          <a:prstGeom prst="rect">
            <a:avLst/>
          </a:prstGeom>
          <a:blipFill>
            <a:blip r:embed="rId5" cstate="print">
              <a:alphaModFix amt="52000"/>
            </a:blip>
            <a:tile tx="0" ty="0" sx="100000" sy="100000" flip="none" algn="tl"/>
          </a:blipFill>
          <a:ln w="25400">
            <a:solidFill>
              <a:schemeClr val="tx1"/>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i="1" dirty="0" smtClean="0">
                <a:latin typeface="Arial" pitchFamily="34" charset="0"/>
                <a:cs typeface="Arial" pitchFamily="34" charset="0"/>
              </a:rPr>
              <a:t>soutěže odhlásilo Jílové, tak je jasné, že moc zápasů na podzim neodehrají. Letos to zatím byly jen 3. Remíza, prohra, vítězství. Zítra v netradičním čase až v 15:00 hrají v </a:t>
            </a:r>
            <a:r>
              <a:rPr lang="cs-CZ" i="1" dirty="0" err="1" smtClean="0">
                <a:latin typeface="Arial" pitchFamily="34" charset="0"/>
                <a:cs typeface="Arial" pitchFamily="34" charset="0"/>
              </a:rPr>
              <a:t>Duchcově</a:t>
            </a:r>
            <a:r>
              <a:rPr lang="cs-CZ" i="1" dirty="0" smtClean="0">
                <a:latin typeface="Arial" pitchFamily="34" charset="0"/>
                <a:cs typeface="Arial" pitchFamily="34" charset="0"/>
              </a:rPr>
              <a:t>, kde budou podle dosavadních výsledků favoritem. Dostáváme se k mužstvu dospělých, kde jsme na jaře po každém zápase oslavovali. Teda až na domácí utkání proti Proboštovu. Divizní soutěž nám však nastavila laťku výše. Po úspěšném vstupu v Novém Boru mužstvo body až na 2 domácí remízy přestalo získávat a v tabulce se kolo od kola propadá níže. Hráči hledají formu a cestu, jak se střelecky  prosadit. 6 branek  za 7 zápasů není moc. Navíc se začínají objevovat zranění  a kádr  mužstva se zužuje. V posledním možném přestupním termínu se také rozhodl mužstvo opustit Vladimír </a:t>
            </a:r>
            <a:r>
              <a:rPr lang="cs-CZ" i="1" dirty="0" err="1" smtClean="0">
                <a:latin typeface="Arial" pitchFamily="34" charset="0"/>
                <a:cs typeface="Arial" pitchFamily="34" charset="0"/>
              </a:rPr>
              <a:t>Poráč</a:t>
            </a:r>
            <a:r>
              <a:rPr lang="cs-CZ" i="1" dirty="0" smtClean="0">
                <a:latin typeface="Arial" pitchFamily="34" charset="0"/>
                <a:cs typeface="Arial" pitchFamily="34" charset="0"/>
              </a:rPr>
              <a:t> a stal se hráčem FC Mělník, které hraje I.B třídu. Na závěr je tu stará garda v okresním přeboru. Úvod dobrý , ale teď to začíná skřípat. Hlavně docházka. Do Českých Kopist se jelo v 11 a na </a:t>
            </a:r>
            <a:r>
              <a:rPr lang="cs-CZ" i="1" dirty="0" err="1" smtClean="0">
                <a:latin typeface="Arial" pitchFamily="34" charset="0"/>
                <a:cs typeface="Arial" pitchFamily="34" charset="0"/>
              </a:rPr>
              <a:t>facebookových</a:t>
            </a:r>
            <a:r>
              <a:rPr lang="cs-CZ" i="1" dirty="0" smtClean="0">
                <a:latin typeface="Arial" pitchFamily="34" charset="0"/>
                <a:cs typeface="Arial" pitchFamily="34" charset="0"/>
              </a:rPr>
              <a:t> stránkách se stále častěji objevuje. Jsem mimo </a:t>
            </a:r>
            <a:r>
              <a:rPr lang="cs-CZ" i="1" dirty="0" err="1" smtClean="0">
                <a:latin typeface="Arial" pitchFamily="34" charset="0"/>
                <a:cs typeface="Arial" pitchFamily="34" charset="0"/>
              </a:rPr>
              <a:t>Štětí</a:t>
            </a:r>
            <a:r>
              <a:rPr lang="cs-CZ" i="1" dirty="0" smtClean="0">
                <a:latin typeface="Arial" pitchFamily="34" charset="0"/>
                <a:cs typeface="Arial" pitchFamily="34" charset="0"/>
              </a:rPr>
              <a:t>, mám noční,  bolí mě noha, ještě nevím. Fotbal se zde ale hraje hlavně  pro radost  a staří páni soutěž určitě s přehledem zvládnou.     </a:t>
            </a:r>
          </a:p>
          <a:p>
            <a:pPr algn="just" eaLnBrk="0" hangingPunct="0">
              <a:defRPr/>
            </a:pPr>
            <a:r>
              <a:rPr lang="cs-CZ" i="1" dirty="0" smtClean="0">
                <a:latin typeface="Arial" pitchFamily="34" charset="0"/>
                <a:cs typeface="Arial" pitchFamily="34" charset="0"/>
              </a:rPr>
              <a:t>            Všem fanouškům přejeme hezký fotbalový zážitek a hodně pěkných okamžiků při sledování dnešního utkání divizních nováčků.  </a:t>
            </a:r>
          </a:p>
        </p:txBody>
      </p:sp>
      <p:sp>
        <p:nvSpPr>
          <p:cNvPr id="24" name="TextovéPole 23"/>
          <p:cNvSpPr txBox="1"/>
          <p:nvPr/>
        </p:nvSpPr>
        <p:spPr>
          <a:xfrm>
            <a:off x="288008" y="6049769"/>
            <a:ext cx="4680520" cy="954107"/>
          </a:xfrm>
          <a:prstGeom prst="rect">
            <a:avLst/>
          </a:prstGeom>
          <a:noFill/>
          <a:ln>
            <a:noFill/>
          </a:ln>
        </p:spPr>
        <p:txBody>
          <a:bodyPr wrap="square" rtlCol="0">
            <a:spAutoFit/>
          </a:bodyPr>
          <a:lstStyle/>
          <a:p>
            <a:pPr algn="ctr"/>
            <a:r>
              <a:rPr lang="cs-CZ" sz="2800" dirty="0" err="1" smtClean="0">
                <a:solidFill>
                  <a:schemeClr val="accent5">
                    <a:lumMod val="50000"/>
                  </a:schemeClr>
                </a:solidFill>
                <a:latin typeface="David" pitchFamily="34" charset="-79"/>
                <a:cs typeface="David" pitchFamily="34" charset="-79"/>
              </a:rPr>
              <a:t>Štětí</a:t>
            </a:r>
            <a:r>
              <a:rPr lang="cs-CZ" sz="2800" dirty="0" smtClean="0">
                <a:solidFill>
                  <a:schemeClr val="accent5">
                    <a:lumMod val="50000"/>
                  </a:schemeClr>
                </a:solidFill>
                <a:latin typeface="David" pitchFamily="34" charset="-79"/>
                <a:cs typeface="David" pitchFamily="34" charset="-79"/>
              </a:rPr>
              <a:t> </a:t>
            </a:r>
          </a:p>
          <a:p>
            <a:pPr algn="ctr"/>
            <a:r>
              <a:rPr lang="cs-CZ" sz="2800" dirty="0" smtClean="0">
                <a:solidFill>
                  <a:schemeClr val="accent5">
                    <a:lumMod val="50000"/>
                  </a:schemeClr>
                </a:solidFill>
                <a:latin typeface="David" pitchFamily="34" charset="-79"/>
                <a:cs typeface="David" pitchFamily="34" charset="-79"/>
              </a:rPr>
              <a:t>Do toho</a:t>
            </a:r>
          </a:p>
        </p:txBody>
      </p:sp>
      <p:pic>
        <p:nvPicPr>
          <p:cNvPr id="2" name="Picture 106"/>
          <p:cNvPicPr>
            <a:picLocks noChangeAspect="1" noChangeArrowheads="1"/>
          </p:cNvPicPr>
          <p:nvPr/>
        </p:nvPicPr>
        <p:blipFill>
          <a:blip r:embed="rId6" cstate="print"/>
          <a:srcRect/>
          <a:stretch>
            <a:fillRect/>
          </a:stretch>
        </p:blipFill>
        <p:spPr bwMode="auto">
          <a:xfrm>
            <a:off x="1368128" y="4555604"/>
            <a:ext cx="2162175" cy="1343025"/>
          </a:xfrm>
          <a:prstGeom prst="rect">
            <a:avLst/>
          </a:prstGeom>
          <a:noFill/>
          <a:ln w="57150">
            <a:solidFill>
              <a:schemeClr val="accent6">
                <a:lumMod val="60000"/>
                <a:lumOff val="40000"/>
              </a:schemeClr>
            </a:solidFill>
            <a:prstDash val="sysDot"/>
            <a:miter lim="800000"/>
            <a:headEnd/>
            <a:tailEnd/>
          </a:ln>
        </p:spPr>
      </p:pic>
      <p:pic>
        <p:nvPicPr>
          <p:cNvPr id="3" name="Picture 106"/>
          <p:cNvPicPr>
            <a:picLocks noChangeAspect="1" noChangeArrowheads="1"/>
          </p:cNvPicPr>
          <p:nvPr/>
        </p:nvPicPr>
        <p:blipFill>
          <a:blip r:embed="rId7" cstate="print"/>
          <a:srcRect/>
          <a:stretch>
            <a:fillRect/>
          </a:stretch>
        </p:blipFill>
        <p:spPr bwMode="auto">
          <a:xfrm>
            <a:off x="8640936" y="6211788"/>
            <a:ext cx="981075" cy="828675"/>
          </a:xfrm>
          <a:prstGeom prst="rect">
            <a:avLst/>
          </a:prstGeom>
          <a:noFill/>
          <a:ln w="9525">
            <a:noFill/>
            <a:miter lim="800000"/>
            <a:headEnd/>
            <a:tailEnd/>
          </a:ln>
        </p:spPr>
      </p:pic>
      <p:pic>
        <p:nvPicPr>
          <p:cNvPr id="1131" name="Picture 107"/>
          <p:cNvPicPr>
            <a:picLocks noChangeAspect="1" noChangeArrowheads="1"/>
          </p:cNvPicPr>
          <p:nvPr/>
        </p:nvPicPr>
        <p:blipFill>
          <a:blip r:embed="rId8" cstate="print"/>
          <a:srcRect/>
          <a:stretch>
            <a:fillRect/>
          </a:stretch>
        </p:blipFill>
        <p:spPr bwMode="auto">
          <a:xfrm>
            <a:off x="9171836" y="1315300"/>
            <a:ext cx="693236" cy="5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2" y="5275686"/>
            <a:ext cx="184731"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6"/>
            <a:ext cx="19581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89168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40</a:t>
            </a:r>
          </a:p>
        </p:txBody>
      </p:sp>
      <p:graphicFrame>
        <p:nvGraphicFramePr>
          <p:cNvPr id="12" name="Tabulka 11"/>
          <p:cNvGraphicFramePr>
            <a:graphicFrameLocks noGrp="1"/>
          </p:cNvGraphicFramePr>
          <p:nvPr/>
        </p:nvGraphicFramePr>
        <p:xfrm>
          <a:off x="143992" y="5367500"/>
          <a:ext cx="4335142" cy="1492360"/>
        </p:xfrm>
        <a:graphic>
          <a:graphicData uri="http://schemas.openxmlformats.org/drawingml/2006/table">
            <a:tbl>
              <a:tblPr/>
              <a:tblGrid>
                <a:gridCol w="345705"/>
                <a:gridCol w="1835617"/>
                <a:gridCol w="48476"/>
                <a:gridCol w="345705"/>
                <a:gridCol w="345705"/>
                <a:gridCol w="345705"/>
                <a:gridCol w="663754"/>
                <a:gridCol w="404475"/>
              </a:tblGrid>
              <a:tr h="541393">
                <a:tc gridSpan="8">
                  <a:txBody>
                    <a:bodyPr/>
                    <a:lstStyle/>
                    <a:p>
                      <a:pPr algn="ctr" fontAlgn="ctr"/>
                      <a:r>
                        <a:rPr lang="cs-CZ" sz="1600" b="1" i="0" u="none" strike="noStrike" dirty="0" smtClean="0">
                          <a:solidFill>
                            <a:srgbClr val="000000"/>
                          </a:solidFill>
                          <a:effectLst>
                            <a:outerShdw blurRad="38100" dist="38100" dir="2700000" algn="tl">
                              <a:srgbClr val="000000">
                                <a:alpha val="43137"/>
                              </a:srgbClr>
                            </a:outerShdw>
                          </a:effectLst>
                          <a:latin typeface="Century Schoolbook"/>
                        </a:rPr>
                        <a:t>Turnaj ligy mladší přípravky skupiny A </a:t>
                      </a:r>
                      <a:r>
                        <a:rPr lang="cs-CZ" sz="1600" b="1" i="0" u="none" strike="noStrike" dirty="0" err="1" smtClean="0">
                          <a:solidFill>
                            <a:srgbClr val="000000"/>
                          </a:solidFill>
                          <a:effectLst>
                            <a:outerShdw blurRad="38100" dist="38100" dir="2700000" algn="tl">
                              <a:srgbClr val="000000">
                                <a:alpha val="43137"/>
                              </a:srgbClr>
                            </a:outerShdw>
                          </a:effectLst>
                          <a:latin typeface="Century Schoolbook"/>
                        </a:rPr>
                        <a:t>Bezděkov</a:t>
                      </a:r>
                      <a:r>
                        <a:rPr lang="cs-CZ" sz="1600" b="1" i="0" u="none" strike="noStrike" dirty="0" smtClean="0">
                          <a:solidFill>
                            <a:srgbClr val="000000"/>
                          </a:solidFill>
                          <a:effectLst>
                            <a:outerShdw blurRad="38100" dist="38100" dir="2700000" algn="tl">
                              <a:srgbClr val="000000">
                                <a:alpha val="43137"/>
                              </a:srgbClr>
                            </a:outerShdw>
                          </a:effectLst>
                          <a:latin typeface="Century Schoolbook"/>
                        </a:rPr>
                        <a:t> 24.9.2016 2.turnaj</a:t>
                      </a:r>
                      <a:endParaRPr lang="cs-CZ" sz="1600" b="1" i="0" u="none" strike="noStrike" dirty="0">
                        <a:solidFill>
                          <a:srgbClr val="000000"/>
                        </a:solidFill>
                        <a:effectLst>
                          <a:outerShdw blurRad="38100" dist="38100" dir="2700000" algn="tl">
                            <a:srgbClr val="000000">
                              <a:alpha val="43137"/>
                            </a:srgbClr>
                          </a:outerShdw>
                        </a:effectLst>
                        <a:latin typeface="Century Schoolbook"/>
                      </a:endParaRPr>
                    </a:p>
                  </a:txBody>
                  <a:tcPr marL="9525" marR="9525" marT="9525" marB="0" anchor="ctr">
                    <a:lnL>
                      <a:noFill/>
                    </a:lnL>
                    <a:lnR>
                      <a:noFill/>
                    </a:lnR>
                    <a:lnT>
                      <a:noFill/>
                    </a:lnT>
                    <a:lnB>
                      <a:noFill/>
                    </a:lnB>
                    <a:solidFill>
                      <a:schemeClr val="accent6">
                        <a:lumMod val="20000"/>
                        <a:lumOff val="8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42694">
                <a:tc>
                  <a:txBody>
                    <a:bodyPr/>
                    <a:lstStyle/>
                    <a:p>
                      <a:pPr algn="ctr" fontAlgn="ctr"/>
                      <a:r>
                        <a:rPr lang="cs-CZ" sz="1400" b="1" i="0" u="none" strike="noStrike" dirty="0">
                          <a:solidFill>
                            <a:srgbClr val="00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err="1">
                          <a:solidFill>
                            <a:srgbClr val="000000"/>
                          </a:solidFill>
                          <a:latin typeface="Century Schoolbook"/>
                        </a:rPr>
                        <a:t>Bezděkov</a:t>
                      </a:r>
                      <a:r>
                        <a:rPr lang="cs-CZ" sz="1400" b="1" i="0" u="none" strike="noStrike" dirty="0">
                          <a:solidFill>
                            <a:srgbClr val="000000"/>
                          </a:solidFill>
                          <a:latin typeface="Century Schoolbook"/>
                        </a:rPr>
                        <a:t>/</a:t>
                      </a:r>
                      <a:r>
                        <a:rPr lang="cs-CZ" sz="1400" b="1" i="0" u="none" strike="noStrike" dirty="0" err="1">
                          <a:solidFill>
                            <a:srgbClr val="000000"/>
                          </a:solidFill>
                          <a:latin typeface="Century Schoolbook"/>
                        </a:rPr>
                        <a:t>Dobříň</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43:6</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a:solidFill>
                            <a:srgbClr val="000000"/>
                          </a:solidFill>
                          <a:latin typeface="Century Schoolbook"/>
                        </a:rPr>
                        <a:t>9</a:t>
                      </a:r>
                    </a:p>
                  </a:txBody>
                  <a:tcPr marL="9525" marR="9525" marT="9525" marB="0" anchor="ctr">
                    <a:lnL>
                      <a:noFill/>
                    </a:lnL>
                    <a:lnR>
                      <a:noFill/>
                    </a:lnR>
                    <a:lnT>
                      <a:noFill/>
                    </a:lnT>
                    <a:lnB>
                      <a:noFill/>
                    </a:lnB>
                    <a:solidFill>
                      <a:srgbClr val="CCFF99"/>
                    </a:solidFill>
                  </a:tcPr>
                </a:tc>
              </a:tr>
              <a:tr h="242694">
                <a:tc>
                  <a:txBody>
                    <a:bodyPr/>
                    <a:lstStyle/>
                    <a:p>
                      <a:pPr algn="ctr" fontAlgn="ctr"/>
                      <a:r>
                        <a:rPr lang="cs-CZ" sz="1400" b="1" i="0" u="none" strike="noStrike" dirty="0">
                          <a:solidFill>
                            <a:srgbClr val="FF3300"/>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err="1">
                          <a:solidFill>
                            <a:srgbClr val="FF3300"/>
                          </a:solidFill>
                          <a:latin typeface="Century Schoolbook"/>
                        </a:rPr>
                        <a:t>Štětí</a:t>
                      </a:r>
                      <a:endParaRPr lang="cs-CZ" sz="1400" b="1" i="0" u="none" strike="noStrike" dirty="0">
                        <a:solidFill>
                          <a:srgbClr val="FF33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33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smtClean="0">
                          <a:solidFill>
                            <a:srgbClr val="FF3300"/>
                          </a:solidFill>
                          <a:latin typeface="Century Schoolbook"/>
                        </a:rPr>
                        <a:t>33:13</a:t>
                      </a:r>
                      <a:endParaRPr lang="cs-CZ" sz="1400" b="1" i="0" u="none" strike="noStrike" dirty="0">
                        <a:solidFill>
                          <a:srgbClr val="FF33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6</a:t>
                      </a:r>
                    </a:p>
                  </a:txBody>
                  <a:tcPr marL="9525" marR="9525" marT="9525" marB="0" anchor="ctr">
                    <a:lnL>
                      <a:noFill/>
                    </a:lnL>
                    <a:lnR>
                      <a:noFill/>
                    </a:lnR>
                    <a:lnT>
                      <a:noFill/>
                    </a:lnT>
                    <a:lnB>
                      <a:noFill/>
                    </a:lnB>
                    <a:solidFill>
                      <a:srgbClr val="CCFFFF"/>
                    </a:solidFill>
                  </a:tcPr>
                </a:tc>
              </a:tr>
              <a:tr h="242694">
                <a:tc>
                  <a:txBody>
                    <a:bodyPr/>
                    <a:lstStyle/>
                    <a:p>
                      <a:pPr algn="ctr" fontAlgn="ctr"/>
                      <a:r>
                        <a:rPr lang="cs-CZ" sz="1400" b="1" i="0" u="none" strike="noStrike">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err="1">
                          <a:solidFill>
                            <a:srgbClr val="000000"/>
                          </a:solidFill>
                          <a:latin typeface="Century Schoolbook"/>
                        </a:rPr>
                        <a:t>Bechlín</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2</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9:22</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a:solidFill>
                            <a:srgbClr val="000000"/>
                          </a:solidFill>
                          <a:latin typeface="Century Schoolbook"/>
                        </a:rPr>
                        <a:t>3</a:t>
                      </a:r>
                    </a:p>
                  </a:txBody>
                  <a:tcPr marL="9525" marR="9525" marT="9525" marB="0" anchor="ctr">
                    <a:lnL>
                      <a:noFill/>
                    </a:lnL>
                    <a:lnR>
                      <a:noFill/>
                    </a:lnR>
                    <a:lnT>
                      <a:noFill/>
                    </a:lnT>
                    <a:lnB>
                      <a:noFill/>
                    </a:lnB>
                    <a:solidFill>
                      <a:srgbClr val="CCFF99"/>
                    </a:solidFill>
                  </a:tcPr>
                </a:tc>
              </a:tr>
              <a:tr h="98678">
                <a:tc>
                  <a:txBody>
                    <a:bodyPr/>
                    <a:lstStyle/>
                    <a:p>
                      <a:pPr algn="ctr" fontAlgn="ctr"/>
                      <a:r>
                        <a:rPr lang="cs-CZ" sz="1400" b="1" i="0" u="none" strike="noStrike" dirty="0">
                          <a:solidFill>
                            <a:srgbClr val="FF3300"/>
                          </a:solidFill>
                          <a:latin typeface="Century Schoolbook"/>
                        </a:rPr>
                        <a:t>4</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err="1">
                          <a:solidFill>
                            <a:srgbClr val="FF3300"/>
                          </a:solidFill>
                          <a:latin typeface="Century Schoolbook"/>
                        </a:rPr>
                        <a:t>Štětí</a:t>
                      </a:r>
                      <a:r>
                        <a:rPr lang="cs-CZ" sz="1400" b="1" i="0" u="none" strike="noStrike" dirty="0">
                          <a:solidFill>
                            <a:srgbClr val="FF3300"/>
                          </a:solidFill>
                          <a:latin typeface="Century Schoolbook"/>
                        </a:rPr>
                        <a:t> "B"</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33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smtClean="0">
                          <a:solidFill>
                            <a:srgbClr val="FF3300"/>
                          </a:solidFill>
                          <a:latin typeface="Century Schoolbook"/>
                        </a:rPr>
                        <a:t>4:48</a:t>
                      </a:r>
                      <a:endParaRPr lang="cs-CZ" sz="1400" b="1" i="0" u="none" strike="noStrike" dirty="0">
                        <a:solidFill>
                          <a:srgbClr val="FF33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0</a:t>
                      </a:r>
                    </a:p>
                  </a:txBody>
                  <a:tcPr marL="9525" marR="9525" marT="9525" marB="0" anchor="ctr">
                    <a:lnL>
                      <a:noFill/>
                    </a:lnL>
                    <a:lnR>
                      <a:noFill/>
                    </a:lnR>
                    <a:lnT>
                      <a:noFill/>
                    </a:lnT>
                    <a:lnB>
                      <a:noFill/>
                    </a:lnB>
                    <a:solidFill>
                      <a:srgbClr val="CCFFFF"/>
                    </a:solidFill>
                  </a:tcPr>
                </a:tc>
              </a:tr>
            </a:tbl>
          </a:graphicData>
        </a:graphic>
      </p:graphicFrame>
      <p:graphicFrame>
        <p:nvGraphicFramePr>
          <p:cNvPr id="9" name="Tabulka 8"/>
          <p:cNvGraphicFramePr>
            <a:graphicFrameLocks noGrp="1"/>
          </p:cNvGraphicFramePr>
          <p:nvPr/>
        </p:nvGraphicFramePr>
        <p:xfrm>
          <a:off x="143992" y="3547491"/>
          <a:ext cx="4335142" cy="1512169"/>
        </p:xfrm>
        <a:graphic>
          <a:graphicData uri="http://schemas.openxmlformats.org/drawingml/2006/table">
            <a:tbl>
              <a:tblPr/>
              <a:tblGrid>
                <a:gridCol w="345705"/>
                <a:gridCol w="1835617"/>
                <a:gridCol w="48476"/>
                <a:gridCol w="345705"/>
                <a:gridCol w="345705"/>
                <a:gridCol w="345705"/>
                <a:gridCol w="663754"/>
                <a:gridCol w="404475"/>
              </a:tblGrid>
              <a:tr h="541393">
                <a:tc gridSpan="8">
                  <a:txBody>
                    <a:bodyPr/>
                    <a:lstStyle/>
                    <a:p>
                      <a:pPr algn="ctr" fontAlgn="ctr"/>
                      <a:r>
                        <a:rPr lang="cs-CZ" sz="1600" b="1" i="0" u="none" strike="noStrike" dirty="0">
                          <a:solidFill>
                            <a:srgbClr val="000000"/>
                          </a:solidFill>
                          <a:effectLst>
                            <a:outerShdw blurRad="38100" dist="38100" dir="2700000" algn="tl">
                              <a:srgbClr val="000000">
                                <a:alpha val="43137"/>
                              </a:srgbClr>
                            </a:outerShdw>
                          </a:effectLst>
                          <a:latin typeface="Century Schoolbook"/>
                        </a:rPr>
                        <a:t>Turnaj ligy mladší </a:t>
                      </a:r>
                      <a:r>
                        <a:rPr lang="cs-CZ" sz="1600" b="1" i="0" u="none" strike="noStrike" dirty="0" smtClean="0">
                          <a:solidFill>
                            <a:srgbClr val="000000"/>
                          </a:solidFill>
                          <a:effectLst>
                            <a:outerShdw blurRad="38100" dist="38100" dir="2700000" algn="tl">
                              <a:srgbClr val="000000">
                                <a:alpha val="43137"/>
                              </a:srgbClr>
                            </a:outerShdw>
                          </a:effectLst>
                          <a:latin typeface="Century Schoolbook"/>
                        </a:rPr>
                        <a:t>přípravky </a:t>
                      </a:r>
                      <a:r>
                        <a:rPr lang="cs-CZ" sz="1600" b="1" i="0" u="none" strike="noStrike" dirty="0">
                          <a:solidFill>
                            <a:srgbClr val="000000"/>
                          </a:solidFill>
                          <a:effectLst>
                            <a:outerShdw blurRad="38100" dist="38100" dir="2700000" algn="tl">
                              <a:srgbClr val="000000">
                                <a:alpha val="43137"/>
                              </a:srgbClr>
                            </a:outerShdw>
                          </a:effectLst>
                          <a:latin typeface="Century Schoolbook"/>
                        </a:rPr>
                        <a:t>skupiny A </a:t>
                      </a:r>
                      <a:r>
                        <a:rPr lang="cs-CZ" sz="1600" b="1" i="0" u="none" strike="noStrike" dirty="0" err="1" smtClean="0">
                          <a:solidFill>
                            <a:srgbClr val="000000"/>
                          </a:solidFill>
                          <a:effectLst>
                            <a:outerShdw blurRad="38100" dist="38100" dir="2700000" algn="tl">
                              <a:srgbClr val="000000">
                                <a:alpha val="43137"/>
                              </a:srgbClr>
                            </a:outerShdw>
                          </a:effectLst>
                          <a:latin typeface="Century Schoolbook"/>
                        </a:rPr>
                        <a:t>Bezděkov</a:t>
                      </a:r>
                      <a:r>
                        <a:rPr lang="cs-CZ" sz="1600" b="1" i="0" u="none" strike="noStrike" dirty="0" smtClean="0">
                          <a:solidFill>
                            <a:srgbClr val="000000"/>
                          </a:solidFill>
                          <a:effectLst>
                            <a:outerShdw blurRad="38100" dist="38100" dir="2700000" algn="tl">
                              <a:srgbClr val="000000">
                                <a:alpha val="43137"/>
                              </a:srgbClr>
                            </a:outerShdw>
                          </a:effectLst>
                          <a:latin typeface="Century Schoolbook"/>
                        </a:rPr>
                        <a:t> 24.9.2016 1.turnaj</a:t>
                      </a:r>
                      <a:endParaRPr lang="cs-CZ" sz="1600" b="1" i="0" u="none" strike="noStrike" dirty="0">
                        <a:solidFill>
                          <a:srgbClr val="000000"/>
                        </a:solidFill>
                        <a:effectLst>
                          <a:outerShdw blurRad="38100" dist="38100" dir="2700000" algn="tl">
                            <a:srgbClr val="000000">
                              <a:alpha val="43137"/>
                            </a:srgbClr>
                          </a:outerShdw>
                        </a:effectLst>
                        <a:latin typeface="Century Schoolbook"/>
                      </a:endParaRPr>
                    </a:p>
                  </a:txBody>
                  <a:tcPr marL="9525" marR="9525" marT="9525" marB="0" anchor="ctr">
                    <a:lnL>
                      <a:noFill/>
                    </a:lnL>
                    <a:lnR>
                      <a:noFill/>
                    </a:lnR>
                    <a:lnT>
                      <a:noFill/>
                    </a:lnT>
                    <a:lnB>
                      <a:noFill/>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42694">
                <a:tc>
                  <a:txBody>
                    <a:bodyPr/>
                    <a:lstStyle/>
                    <a:p>
                      <a:pPr algn="ctr" fontAlgn="ctr"/>
                      <a:r>
                        <a:rPr lang="cs-CZ" sz="1400" b="1" i="0" u="none" strike="noStrike" dirty="0">
                          <a:solidFill>
                            <a:srgbClr val="00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err="1">
                          <a:solidFill>
                            <a:srgbClr val="000000"/>
                          </a:solidFill>
                          <a:latin typeface="Century Schoolbook"/>
                        </a:rPr>
                        <a:t>Bezděkov</a:t>
                      </a:r>
                      <a:r>
                        <a:rPr lang="cs-CZ" sz="1400" b="1" i="0" u="none" strike="noStrike" dirty="0">
                          <a:solidFill>
                            <a:srgbClr val="000000"/>
                          </a:solidFill>
                          <a:latin typeface="Century Schoolbook"/>
                        </a:rPr>
                        <a:t>/</a:t>
                      </a:r>
                      <a:r>
                        <a:rPr lang="cs-CZ" sz="1400" b="1" i="0" u="none" strike="noStrike" dirty="0" err="1">
                          <a:solidFill>
                            <a:srgbClr val="000000"/>
                          </a:solidFill>
                          <a:latin typeface="Century Schoolbook"/>
                        </a:rPr>
                        <a:t>Dobříň</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2</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1</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14:4</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7</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r>
              <a:tr h="242694">
                <a:tc>
                  <a:txBody>
                    <a:bodyPr/>
                    <a:lstStyle/>
                    <a:p>
                      <a:pPr algn="ctr" fontAlgn="ctr"/>
                      <a:r>
                        <a:rPr lang="cs-CZ" sz="1400" b="1" i="0" u="none" strike="noStrike" dirty="0">
                          <a:solidFill>
                            <a:srgbClr val="FF3300"/>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err="1">
                          <a:solidFill>
                            <a:srgbClr val="FF3300"/>
                          </a:solidFill>
                          <a:latin typeface="Century Schoolbook"/>
                        </a:rPr>
                        <a:t>Štětí</a:t>
                      </a:r>
                      <a:endParaRPr lang="cs-CZ" sz="1400" b="1" i="0" u="none" strike="noStrike" dirty="0">
                        <a:solidFill>
                          <a:srgbClr val="FF33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33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smtClean="0">
                          <a:solidFill>
                            <a:srgbClr val="FF3300"/>
                          </a:solidFill>
                          <a:latin typeface="Century Schoolbook"/>
                        </a:rPr>
                        <a:t>26:5</a:t>
                      </a:r>
                      <a:endParaRPr lang="cs-CZ" sz="1400" b="1" i="0" u="none" strike="noStrike" dirty="0">
                        <a:solidFill>
                          <a:srgbClr val="FF33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6</a:t>
                      </a:r>
                    </a:p>
                  </a:txBody>
                  <a:tcPr marL="9525" marR="9525" marT="9525" marB="0" anchor="ctr">
                    <a:lnL>
                      <a:noFill/>
                    </a:lnL>
                    <a:lnR>
                      <a:noFill/>
                    </a:lnR>
                    <a:lnT>
                      <a:noFill/>
                    </a:lnT>
                    <a:lnB>
                      <a:noFill/>
                    </a:lnB>
                    <a:solidFill>
                      <a:srgbClr val="CCFFFF"/>
                    </a:solidFill>
                  </a:tcPr>
                </a:tc>
              </a:tr>
              <a:tr h="242694">
                <a:tc>
                  <a:txBody>
                    <a:bodyPr/>
                    <a:lstStyle/>
                    <a:p>
                      <a:pPr algn="ctr" fontAlgn="ctr"/>
                      <a:r>
                        <a:rPr lang="cs-CZ" sz="1400" b="1" i="0" u="none" strike="noStrike">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err="1">
                          <a:solidFill>
                            <a:srgbClr val="000000"/>
                          </a:solidFill>
                          <a:latin typeface="Century Schoolbook"/>
                        </a:rPr>
                        <a:t>Bechlín</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1</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1</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7:16</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4</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r>
              <a:tr h="242694">
                <a:tc>
                  <a:txBody>
                    <a:bodyPr/>
                    <a:lstStyle/>
                    <a:p>
                      <a:pPr algn="ctr" fontAlgn="ctr"/>
                      <a:r>
                        <a:rPr lang="cs-CZ" sz="1400" b="1" i="0" u="none" strike="noStrike" dirty="0">
                          <a:solidFill>
                            <a:srgbClr val="FF3300"/>
                          </a:solidFill>
                          <a:latin typeface="Century Schoolbook"/>
                        </a:rPr>
                        <a:t>4</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err="1">
                          <a:solidFill>
                            <a:srgbClr val="FF3300"/>
                          </a:solidFill>
                          <a:latin typeface="Century Schoolbook"/>
                        </a:rPr>
                        <a:t>Štětí</a:t>
                      </a:r>
                      <a:r>
                        <a:rPr lang="cs-CZ" sz="1400" b="1" i="0" u="none" strike="noStrike" dirty="0">
                          <a:solidFill>
                            <a:srgbClr val="FF3300"/>
                          </a:solidFill>
                          <a:latin typeface="Century Schoolbook"/>
                        </a:rPr>
                        <a:t> "B"</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smtClean="0">
                          <a:solidFill>
                            <a:srgbClr val="FF3300"/>
                          </a:solidFill>
                          <a:latin typeface="Century Schoolbook"/>
                        </a:rPr>
                        <a:t>4:26</a:t>
                      </a:r>
                      <a:endParaRPr lang="cs-CZ" sz="1400" b="1" i="0" u="none" strike="noStrike" dirty="0">
                        <a:solidFill>
                          <a:srgbClr val="FF33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0</a:t>
                      </a:r>
                    </a:p>
                  </a:txBody>
                  <a:tcPr marL="9525" marR="9525" marT="9525" marB="0" anchor="ctr">
                    <a:lnL>
                      <a:noFill/>
                    </a:lnL>
                    <a:lnR>
                      <a:noFill/>
                    </a:lnR>
                    <a:lnT>
                      <a:noFill/>
                    </a:lnT>
                    <a:lnB>
                      <a:noFill/>
                    </a:lnB>
                    <a:solidFill>
                      <a:srgbClr val="CCFFFF"/>
                    </a:solidFill>
                  </a:tcPr>
                </a:tc>
              </a:tr>
            </a:tbl>
          </a:graphicData>
        </a:graphic>
      </p:graphicFrame>
      <p:graphicFrame>
        <p:nvGraphicFramePr>
          <p:cNvPr id="11" name="Tabulka 10"/>
          <p:cNvGraphicFramePr>
            <a:graphicFrameLocks noGrp="1"/>
          </p:cNvGraphicFramePr>
          <p:nvPr/>
        </p:nvGraphicFramePr>
        <p:xfrm>
          <a:off x="143992" y="1675284"/>
          <a:ext cx="4335142" cy="1547614"/>
        </p:xfrm>
        <a:graphic>
          <a:graphicData uri="http://schemas.openxmlformats.org/drawingml/2006/table">
            <a:tbl>
              <a:tblPr/>
              <a:tblGrid>
                <a:gridCol w="345705"/>
                <a:gridCol w="1835617"/>
                <a:gridCol w="48476"/>
                <a:gridCol w="345705"/>
                <a:gridCol w="345705"/>
                <a:gridCol w="345705"/>
                <a:gridCol w="663754"/>
                <a:gridCol w="404475"/>
              </a:tblGrid>
              <a:tr h="541393">
                <a:tc gridSpan="8">
                  <a:txBody>
                    <a:bodyPr/>
                    <a:lstStyle/>
                    <a:p>
                      <a:pPr algn="ctr" rtl="0" fontAlgn="ctr"/>
                      <a:r>
                        <a:rPr lang="cs-CZ" sz="1800" b="1" i="0" u="none" strike="noStrike" dirty="0" smtClean="0">
                          <a:solidFill>
                            <a:srgbClr val="000000"/>
                          </a:solidFill>
                          <a:latin typeface="Century Schoolbook"/>
                        </a:rPr>
                        <a:t>Turnaj ligy starší přípravky skupina A Celkové pořadí</a:t>
                      </a:r>
                      <a:endParaRPr lang="cs-CZ" sz="1800" b="1" i="0" u="none" strike="noStrike" dirty="0">
                        <a:solidFill>
                          <a:srgbClr val="000000"/>
                        </a:solidFill>
                        <a:latin typeface="Century Schoolbook"/>
                      </a:endParaRP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0696">
                <a:tc>
                  <a:txBody>
                    <a:bodyPr/>
                    <a:lstStyle/>
                    <a:p>
                      <a:pPr algn="ctr" fontAlgn="ctr"/>
                      <a:r>
                        <a:rPr lang="cs-CZ" sz="1400" b="1" i="0" u="none" strike="noStrike" dirty="0">
                          <a:solidFill>
                            <a:srgbClr val="00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err="1">
                          <a:solidFill>
                            <a:srgbClr val="000000"/>
                          </a:solidFill>
                          <a:latin typeface="Century Schoolbook"/>
                        </a:rPr>
                        <a:t>Bezděkov</a:t>
                      </a:r>
                      <a:r>
                        <a:rPr lang="cs-CZ" sz="1400" b="1" i="0" u="none" strike="noStrike" dirty="0">
                          <a:solidFill>
                            <a:srgbClr val="000000"/>
                          </a:solidFill>
                          <a:latin typeface="Century Schoolbook"/>
                        </a:rPr>
                        <a:t>/</a:t>
                      </a:r>
                      <a:r>
                        <a:rPr lang="cs-CZ" sz="1400" b="1" i="0" u="none" strike="noStrike" dirty="0" err="1">
                          <a:solidFill>
                            <a:srgbClr val="000000"/>
                          </a:solidFill>
                          <a:latin typeface="Century Schoolbook"/>
                        </a:rPr>
                        <a:t>Dobříň</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11</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1</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155:19</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34</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r>
              <a:tr h="242694">
                <a:tc>
                  <a:txBody>
                    <a:bodyPr/>
                    <a:lstStyle/>
                    <a:p>
                      <a:pPr algn="ctr" fontAlgn="ctr"/>
                      <a:r>
                        <a:rPr lang="cs-CZ" sz="1600" b="1" i="0" u="none" strike="noStrike" dirty="0">
                          <a:solidFill>
                            <a:srgbClr val="FF3300"/>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dirty="0" err="1">
                          <a:solidFill>
                            <a:srgbClr val="FF3300"/>
                          </a:solidFill>
                          <a:latin typeface="Century Schoolbook"/>
                        </a:rPr>
                        <a:t>Štětí</a:t>
                      </a:r>
                      <a:endParaRPr lang="cs-CZ" sz="1600" b="1" i="0" u="none" strike="noStrike" dirty="0">
                        <a:solidFill>
                          <a:srgbClr val="FF33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dirty="0">
                          <a:solidFill>
                            <a:srgbClr val="FF33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dirty="0" smtClean="0">
                          <a:solidFill>
                            <a:srgbClr val="FF3300"/>
                          </a:solidFill>
                          <a:latin typeface="Century Schoolbook"/>
                        </a:rPr>
                        <a:t>8</a:t>
                      </a:r>
                      <a:endParaRPr lang="cs-CZ" sz="1600" b="1" i="0" u="none" strike="noStrike" dirty="0">
                        <a:solidFill>
                          <a:srgbClr val="FF33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dirty="0">
                          <a:solidFill>
                            <a:srgbClr val="FF33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dirty="0" smtClean="0">
                          <a:solidFill>
                            <a:srgbClr val="FF3300"/>
                          </a:solidFill>
                          <a:latin typeface="Century Schoolbook"/>
                        </a:rPr>
                        <a:t>4</a:t>
                      </a:r>
                      <a:endParaRPr lang="cs-CZ" sz="1600" b="1" i="0" u="none" strike="noStrike" dirty="0">
                        <a:solidFill>
                          <a:srgbClr val="FF33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dirty="0" smtClean="0">
                          <a:solidFill>
                            <a:srgbClr val="FF3300"/>
                          </a:solidFill>
                          <a:latin typeface="Century Schoolbook"/>
                        </a:rPr>
                        <a:t>119:55</a:t>
                      </a:r>
                      <a:endParaRPr lang="cs-CZ" sz="1600" b="1" i="0" u="none" strike="noStrike" dirty="0">
                        <a:solidFill>
                          <a:srgbClr val="FF33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600" b="1" i="0" u="none" strike="noStrike" dirty="0" smtClean="0">
                          <a:solidFill>
                            <a:srgbClr val="FF3300"/>
                          </a:solidFill>
                          <a:latin typeface="Century Schoolbook"/>
                        </a:rPr>
                        <a:t>24</a:t>
                      </a:r>
                      <a:endParaRPr lang="cs-CZ" sz="1600" b="1" i="0" u="none" strike="noStrike" dirty="0">
                        <a:solidFill>
                          <a:srgbClr val="FF3300"/>
                        </a:solidFill>
                        <a:latin typeface="Century Schoolbook"/>
                      </a:endParaRPr>
                    </a:p>
                  </a:txBody>
                  <a:tcPr marL="9525" marR="9525" marT="9525" marB="0" anchor="ctr">
                    <a:lnL>
                      <a:noFill/>
                    </a:lnL>
                    <a:lnR>
                      <a:noFill/>
                    </a:lnR>
                    <a:lnT>
                      <a:noFill/>
                    </a:lnT>
                    <a:lnB>
                      <a:noFill/>
                    </a:lnB>
                    <a:solidFill>
                      <a:srgbClr val="CCFFFF"/>
                    </a:solidFill>
                  </a:tcPr>
                </a:tc>
              </a:tr>
              <a:tr h="242694">
                <a:tc>
                  <a:txBody>
                    <a:bodyPr/>
                    <a:lstStyle/>
                    <a:p>
                      <a:pPr algn="ctr" fontAlgn="ctr"/>
                      <a:r>
                        <a:rPr lang="cs-CZ" sz="1400" b="1" i="0" u="none" strike="noStrike" dirty="0">
                          <a:solidFill>
                            <a:schemeClr val="tx1"/>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err="1">
                          <a:solidFill>
                            <a:schemeClr val="tx1"/>
                          </a:solidFill>
                          <a:latin typeface="Century Schoolbook"/>
                        </a:rPr>
                        <a:t>Bechlín</a:t>
                      </a:r>
                      <a:endParaRPr lang="cs-CZ" sz="14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chemeClr val="tx1"/>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chemeClr val="tx1"/>
                          </a:solidFill>
                          <a:latin typeface="Century Schoolbook"/>
                        </a:rPr>
                        <a:t>4</a:t>
                      </a:r>
                      <a:endParaRPr lang="cs-CZ" sz="14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chemeClr val="tx1"/>
                          </a:solidFill>
                          <a:latin typeface="Century Schoolbook"/>
                        </a:rPr>
                        <a:t>1</a:t>
                      </a:r>
                      <a:endParaRPr lang="cs-CZ" sz="14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chemeClr val="tx1"/>
                          </a:solidFill>
                          <a:latin typeface="Century Schoolbook"/>
                        </a:rPr>
                        <a:t>7</a:t>
                      </a:r>
                      <a:endParaRPr lang="cs-CZ" sz="14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chemeClr val="tx1"/>
                          </a:solidFill>
                          <a:latin typeface="Century Schoolbook"/>
                        </a:rPr>
                        <a:t>32:102</a:t>
                      </a:r>
                      <a:endParaRPr lang="cs-CZ" sz="14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chemeClr val="tx1"/>
                          </a:solidFill>
                          <a:latin typeface="Century Schoolbook"/>
                        </a:rPr>
                        <a:t>13</a:t>
                      </a:r>
                      <a:endParaRPr lang="cs-CZ" sz="14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99"/>
                    </a:solidFill>
                  </a:tcPr>
                </a:tc>
              </a:tr>
              <a:tr h="242694">
                <a:tc>
                  <a:txBody>
                    <a:bodyPr/>
                    <a:lstStyle/>
                    <a:p>
                      <a:pPr algn="ctr" fontAlgn="ctr"/>
                      <a:r>
                        <a:rPr lang="cs-CZ" sz="1400" b="1" i="0" u="none" strike="noStrike" dirty="0">
                          <a:solidFill>
                            <a:srgbClr val="FF3300"/>
                          </a:solidFill>
                          <a:latin typeface="Century Schoolbook"/>
                        </a:rPr>
                        <a:t>4</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err="1">
                          <a:solidFill>
                            <a:srgbClr val="FF3300"/>
                          </a:solidFill>
                          <a:latin typeface="Century Schoolbook"/>
                        </a:rPr>
                        <a:t>Štětí</a:t>
                      </a:r>
                      <a:r>
                        <a:rPr lang="cs-CZ" sz="1400" b="1" i="0" u="none" strike="noStrike" dirty="0">
                          <a:solidFill>
                            <a:srgbClr val="FF3300"/>
                          </a:solidFill>
                          <a:latin typeface="Century Schoolbook"/>
                        </a:rPr>
                        <a:t> "B"</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smtClean="0">
                          <a:solidFill>
                            <a:srgbClr val="FF3300"/>
                          </a:solidFill>
                          <a:latin typeface="Century Schoolbook"/>
                        </a:rPr>
                        <a:t>12</a:t>
                      </a:r>
                      <a:endParaRPr lang="cs-CZ" sz="1400" b="1" i="0" u="none" strike="noStrike" dirty="0">
                        <a:solidFill>
                          <a:srgbClr val="FF33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smtClean="0">
                          <a:solidFill>
                            <a:srgbClr val="FF3300"/>
                          </a:solidFill>
                          <a:latin typeface="Century Schoolbook"/>
                        </a:rPr>
                        <a:t>25:159</a:t>
                      </a:r>
                      <a:endParaRPr lang="cs-CZ" sz="1400" b="1" i="0" u="none" strike="noStrike" dirty="0">
                        <a:solidFill>
                          <a:srgbClr val="FF33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3300"/>
                          </a:solidFill>
                          <a:latin typeface="Century Schoolbook"/>
                        </a:rPr>
                        <a:t>0</a:t>
                      </a:r>
                    </a:p>
                  </a:txBody>
                  <a:tcPr marL="9525" marR="9525" marT="9525" marB="0" anchor="ctr">
                    <a:lnL>
                      <a:noFill/>
                    </a:lnL>
                    <a:lnR>
                      <a:noFill/>
                    </a:lnR>
                    <a:lnT>
                      <a:noFill/>
                    </a:lnT>
                    <a:lnB>
                      <a:noFill/>
                    </a:lnB>
                    <a:solidFill>
                      <a:srgbClr val="CCFFFF"/>
                    </a:solidFill>
                  </a:tcPr>
                </a:tc>
              </a:tr>
            </a:tbl>
          </a:graphicData>
        </a:graphic>
      </p:graphicFrame>
      <p:sp>
        <p:nvSpPr>
          <p:cNvPr id="14" name="TextovéPole 13"/>
          <p:cNvSpPr txBox="1"/>
          <p:nvPr/>
        </p:nvSpPr>
        <p:spPr>
          <a:xfrm>
            <a:off x="143992" y="91108"/>
            <a:ext cx="4392488" cy="1323439"/>
          </a:xfrm>
          <a:prstGeom prst="rect">
            <a:avLst/>
          </a:prstGeom>
          <a:blipFill>
            <a:blip r:embed="rId4" cstate="print"/>
            <a:stretch>
              <a:fillRect/>
            </a:stretch>
          </a:blipFill>
          <a:ln w="31750">
            <a:solidFill>
              <a:srgbClr val="FF3300"/>
            </a:solidFill>
            <a:prstDash val="lgDash"/>
          </a:ln>
        </p:spPr>
        <p:txBody>
          <a:bodyPr wrap="square" rtlCol="0">
            <a:spAutoFit/>
          </a:bodyPr>
          <a:lstStyle/>
          <a:p>
            <a:pPr algn="ctr"/>
            <a:r>
              <a:rPr lang="cs-CZ" sz="2000" dirty="0" smtClean="0">
                <a:solidFill>
                  <a:srgbClr val="0033CC"/>
                </a:solidFill>
                <a:latin typeface="Arial Black" pitchFamily="34" charset="0"/>
              </a:rPr>
              <a:t>Okresní liga mladší přípravky</a:t>
            </a:r>
          </a:p>
          <a:p>
            <a:pPr algn="ctr"/>
            <a:r>
              <a:rPr lang="cs-CZ" sz="2000" dirty="0" smtClean="0">
                <a:solidFill>
                  <a:srgbClr val="0033CC"/>
                </a:solidFill>
                <a:latin typeface="Arial Black" pitchFamily="34" charset="0"/>
              </a:rPr>
              <a:t> Skupiny A skončila. Naši nejmladší obsadili 2. a 4 místo. </a:t>
            </a:r>
          </a:p>
        </p:txBody>
      </p:sp>
      <p:graphicFrame>
        <p:nvGraphicFramePr>
          <p:cNvPr id="10" name="Tabulka 9"/>
          <p:cNvGraphicFramePr>
            <a:graphicFrameLocks noGrp="1"/>
          </p:cNvGraphicFramePr>
          <p:nvPr/>
        </p:nvGraphicFramePr>
        <p:xfrm>
          <a:off x="5544591" y="1963316"/>
          <a:ext cx="4536505" cy="662940"/>
        </p:xfrm>
        <a:graphic>
          <a:graphicData uri="http://schemas.openxmlformats.org/drawingml/2006/table">
            <a:tbl>
              <a:tblPr/>
              <a:tblGrid>
                <a:gridCol w="1633837"/>
                <a:gridCol w="834300"/>
                <a:gridCol w="1147162"/>
                <a:gridCol w="921206"/>
              </a:tblGrid>
              <a:tr h="331470">
                <a:tc>
                  <a:txBody>
                    <a:bodyPr/>
                    <a:lstStyle/>
                    <a:p>
                      <a:pPr algn="ctr" fontAlgn="ctr"/>
                      <a:r>
                        <a:rPr lang="cs-CZ" sz="1000" b="1" i="0" u="none" strike="noStrike" dirty="0" smtClean="0">
                          <a:solidFill>
                            <a:srgbClr val="000000"/>
                          </a:solidFill>
                          <a:latin typeface="Arial Black"/>
                        </a:rPr>
                        <a:t>17.9.2016</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latin typeface="Arial Black"/>
                        </a:rPr>
                        <a:t>SK </a:t>
                      </a:r>
                      <a:r>
                        <a:rPr lang="cs-CZ" sz="1000" b="1" i="0" u="none" strike="noStrike" dirty="0" err="1">
                          <a:solidFill>
                            <a:srgbClr val="000000"/>
                          </a:solidFill>
                          <a:latin typeface="Arial Black"/>
                        </a:rPr>
                        <a:t>Štětí</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dirty="0" smtClean="0">
                          <a:solidFill>
                            <a:srgbClr val="000000"/>
                          </a:solidFill>
                          <a:latin typeface="Arial Black"/>
                        </a:rPr>
                        <a:t>SL POLABAN Nymburk</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dirty="0" smtClean="0">
                          <a:solidFill>
                            <a:srgbClr val="000000"/>
                          </a:solidFill>
                          <a:latin typeface="Arial Black"/>
                        </a:rPr>
                        <a:t>0:2</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FFCCFF"/>
                    </a:solidFill>
                  </a:tcPr>
                </a:tc>
              </a:tr>
              <a:tr h="331470">
                <a:tc>
                  <a:txBody>
                    <a:bodyPr/>
                    <a:lstStyle/>
                    <a:p>
                      <a:pPr algn="ctr" fontAlgn="ctr"/>
                      <a:r>
                        <a:rPr lang="cs-CZ" sz="1000" b="1" i="0" u="none" strike="noStrike" dirty="0" smtClean="0">
                          <a:solidFill>
                            <a:srgbClr val="000000"/>
                          </a:solidFill>
                          <a:latin typeface="Arial Black"/>
                        </a:rPr>
                        <a:t>25.9.2016</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smtClean="0">
                          <a:solidFill>
                            <a:srgbClr val="000000"/>
                          </a:solidFill>
                          <a:latin typeface="Arial Black"/>
                        </a:rPr>
                        <a:t>FK Meteor Praha </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Black"/>
                        </a:rPr>
                        <a:t>SK </a:t>
                      </a:r>
                      <a:r>
                        <a:rPr lang="cs-CZ" sz="1000" b="1" i="0" u="none" strike="noStrike" dirty="0" err="1">
                          <a:solidFill>
                            <a:srgbClr val="000000"/>
                          </a:solidFill>
                          <a:latin typeface="Arial Black"/>
                        </a:rPr>
                        <a:t>Štětí</a:t>
                      </a:r>
                      <a:r>
                        <a:rPr lang="cs-CZ" sz="1000" b="1" i="0" u="none" strike="noStrike" dirty="0">
                          <a:solidFill>
                            <a:srgbClr val="000000"/>
                          </a:solidFill>
                          <a:latin typeface="Arial Black"/>
                        </a:rPr>
                        <a:t>,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smtClean="0">
                          <a:solidFill>
                            <a:srgbClr val="000000"/>
                          </a:solidFill>
                          <a:latin typeface="Arial Black"/>
                        </a:rPr>
                        <a:t>3:0</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CCFFFF"/>
                    </a:solidFill>
                  </a:tcPr>
                </a:tc>
              </a:tr>
            </a:tbl>
          </a:graphicData>
        </a:graphic>
      </p:graphicFrame>
      <p:graphicFrame>
        <p:nvGraphicFramePr>
          <p:cNvPr id="15" name="Tabulka 14"/>
          <p:cNvGraphicFramePr>
            <a:graphicFrameLocks noGrp="1"/>
          </p:cNvGraphicFramePr>
          <p:nvPr/>
        </p:nvGraphicFramePr>
        <p:xfrm>
          <a:off x="5544592" y="3259460"/>
          <a:ext cx="4536504" cy="323850"/>
        </p:xfrm>
        <a:graphic>
          <a:graphicData uri="http://schemas.openxmlformats.org/drawingml/2006/table">
            <a:tbl>
              <a:tblPr/>
              <a:tblGrid>
                <a:gridCol w="1398136"/>
                <a:gridCol w="1368388"/>
                <a:gridCol w="981669"/>
                <a:gridCol w="788311"/>
              </a:tblGrid>
              <a:tr h="323850">
                <a:tc>
                  <a:txBody>
                    <a:bodyPr/>
                    <a:lstStyle/>
                    <a:p>
                      <a:pPr algn="ctr" fontAlgn="ctr"/>
                      <a:r>
                        <a:rPr lang="cs-CZ" sz="1000" b="1" i="0" u="none" strike="noStrike" dirty="0" smtClean="0">
                          <a:solidFill>
                            <a:srgbClr val="000000"/>
                          </a:solidFill>
                          <a:latin typeface="Arial Black"/>
                        </a:rPr>
                        <a:t>17.9.2016</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FFFF66"/>
                    </a:solidFill>
                  </a:tcPr>
                </a:tc>
                <a:tc>
                  <a:txBody>
                    <a:bodyPr/>
                    <a:lstStyle/>
                    <a:p>
                      <a:pPr algn="ctr" fontAlgn="ctr"/>
                      <a:r>
                        <a:rPr lang="cs-CZ" sz="1000" b="1" i="0" u="none" strike="noStrike" dirty="0" smtClean="0">
                          <a:solidFill>
                            <a:srgbClr val="000000"/>
                          </a:solidFill>
                          <a:latin typeface="Arial Black"/>
                        </a:rPr>
                        <a:t>SK Sokol </a:t>
                      </a:r>
                      <a:r>
                        <a:rPr lang="cs-CZ" sz="1000" b="1" i="0" u="none" strike="noStrike" dirty="0" err="1" smtClean="0">
                          <a:solidFill>
                            <a:srgbClr val="000000"/>
                          </a:solidFill>
                          <a:latin typeface="Arial Black"/>
                        </a:rPr>
                        <a:t>Brozany</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FFFF66"/>
                    </a:solidFill>
                  </a:tcPr>
                </a:tc>
                <a:tc>
                  <a:txBody>
                    <a:bodyPr/>
                    <a:lstStyle/>
                    <a:p>
                      <a:pPr algn="ctr" fontAlgn="ctr"/>
                      <a:r>
                        <a:rPr lang="cs-CZ" sz="1000" b="1" i="0" u="none" strike="noStrike" dirty="0" smtClean="0">
                          <a:solidFill>
                            <a:srgbClr val="000000"/>
                          </a:solidFill>
                          <a:latin typeface="Arial Black"/>
                        </a:rPr>
                        <a:t>SK </a:t>
                      </a:r>
                      <a:r>
                        <a:rPr lang="cs-CZ" sz="1000" b="1" i="0" u="none" strike="noStrike" dirty="0" err="1" smtClean="0">
                          <a:solidFill>
                            <a:srgbClr val="000000"/>
                          </a:solidFill>
                          <a:latin typeface="Arial Black"/>
                        </a:rPr>
                        <a:t>Štětí</a:t>
                      </a:r>
                      <a:r>
                        <a:rPr lang="cs-CZ" sz="1000" b="1" i="0" u="none" strike="noStrike" dirty="0" smtClean="0">
                          <a:solidFill>
                            <a:srgbClr val="000000"/>
                          </a:solidFill>
                          <a:latin typeface="Arial Black"/>
                        </a:rPr>
                        <a:t>, z.s.</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FFFF66"/>
                    </a:solidFill>
                  </a:tcPr>
                </a:tc>
                <a:tc>
                  <a:txBody>
                    <a:bodyPr/>
                    <a:lstStyle/>
                    <a:p>
                      <a:pPr algn="ctr" fontAlgn="ctr"/>
                      <a:r>
                        <a:rPr lang="cs-CZ" sz="1000" b="1" i="0" u="none" strike="noStrike" dirty="0" smtClean="0">
                          <a:solidFill>
                            <a:srgbClr val="000000"/>
                          </a:solidFill>
                          <a:latin typeface="Arial Black"/>
                        </a:rPr>
                        <a:t>0:2</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FFFF66"/>
                    </a:solidFill>
                  </a:tcPr>
                </a:tc>
              </a:tr>
            </a:tbl>
          </a:graphicData>
        </a:graphic>
      </p:graphicFrame>
      <p:graphicFrame>
        <p:nvGraphicFramePr>
          <p:cNvPr id="16" name="Tabulka 15"/>
          <p:cNvGraphicFramePr>
            <a:graphicFrameLocks noGrp="1"/>
          </p:cNvGraphicFramePr>
          <p:nvPr/>
        </p:nvGraphicFramePr>
        <p:xfrm>
          <a:off x="5585296" y="4197449"/>
          <a:ext cx="4495800" cy="1438275"/>
        </p:xfrm>
        <a:graphic>
          <a:graphicData uri="http://schemas.openxmlformats.org/drawingml/2006/table">
            <a:tbl>
              <a:tblPr/>
              <a:tblGrid>
                <a:gridCol w="1193800"/>
                <a:gridCol w="1168400"/>
                <a:gridCol w="838200"/>
                <a:gridCol w="673100"/>
                <a:gridCol w="622300"/>
              </a:tblGrid>
              <a:tr h="323850">
                <a:tc>
                  <a:txBody>
                    <a:bodyPr/>
                    <a:lstStyle/>
                    <a:p>
                      <a:pPr algn="ctr" fontAlgn="ctr"/>
                      <a:r>
                        <a:rPr lang="cs-CZ" sz="1000" b="1" i="0" u="none" strike="noStrike" dirty="0" smtClean="0">
                          <a:solidFill>
                            <a:srgbClr val="000000"/>
                          </a:solidFill>
                          <a:latin typeface="Arial Black"/>
                        </a:rPr>
                        <a:t>18.9.2016</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CCFF33"/>
                    </a:solidFill>
                  </a:tcPr>
                </a:tc>
                <a:tc>
                  <a:txBody>
                    <a:bodyPr/>
                    <a:lstStyle/>
                    <a:p>
                      <a:pPr algn="ctr" fontAlgn="ctr"/>
                      <a:r>
                        <a:rPr lang="cs-CZ" sz="1000" b="1" i="0" u="none" strike="noStrike" dirty="0" smtClean="0">
                          <a:solidFill>
                            <a:srgbClr val="000000"/>
                          </a:solidFill>
                          <a:latin typeface="Arial Black"/>
                        </a:rPr>
                        <a:t>SK Sokol </a:t>
                      </a:r>
                      <a:r>
                        <a:rPr lang="cs-CZ" sz="1000" b="1" i="0" u="none" strike="noStrike" dirty="0" err="1" smtClean="0">
                          <a:solidFill>
                            <a:srgbClr val="000000"/>
                          </a:solidFill>
                          <a:latin typeface="Arial Black"/>
                        </a:rPr>
                        <a:t>Brozany</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CCFF33"/>
                    </a:solidFill>
                  </a:tcPr>
                </a:tc>
                <a:tc>
                  <a:txBody>
                    <a:bodyPr/>
                    <a:lstStyle/>
                    <a:p>
                      <a:pPr algn="ctr" fontAlgn="ctr"/>
                      <a:r>
                        <a:rPr lang="cs-CZ" sz="1000" b="1" i="0" u="none" strike="noStrike" dirty="0">
                          <a:solidFill>
                            <a:srgbClr val="000000"/>
                          </a:solidFill>
                          <a:latin typeface="Arial Black"/>
                        </a:rPr>
                        <a:t>SK </a:t>
                      </a:r>
                      <a:r>
                        <a:rPr lang="cs-CZ" sz="1000" b="1" i="0" u="none" strike="noStrike" dirty="0" err="1">
                          <a:solidFill>
                            <a:srgbClr val="000000"/>
                          </a:solidFill>
                          <a:latin typeface="Arial Black"/>
                        </a:rPr>
                        <a:t>Štětí</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CCFF33"/>
                    </a:solidFill>
                  </a:tcPr>
                </a:tc>
                <a:tc>
                  <a:txBody>
                    <a:bodyPr/>
                    <a:lstStyle/>
                    <a:p>
                      <a:pPr algn="ctr" fontAlgn="ctr"/>
                      <a:r>
                        <a:rPr lang="cs-CZ" sz="1000" b="0" i="0" u="none" strike="noStrike" dirty="0" smtClean="0">
                          <a:solidFill>
                            <a:srgbClr val="000000"/>
                          </a:solidFill>
                          <a:latin typeface="Arial Black"/>
                        </a:rPr>
                        <a:t>5:1</a:t>
                      </a:r>
                      <a:endParaRPr lang="cs-CZ" sz="1000" b="0" i="0" u="none" strike="noStrike" dirty="0">
                        <a:solidFill>
                          <a:srgbClr val="000000"/>
                        </a:solidFill>
                        <a:latin typeface="Arial Black"/>
                      </a:endParaRPr>
                    </a:p>
                  </a:txBody>
                  <a:tcPr marL="9525" marR="9525" marT="9525" marB="0" anchor="ctr">
                    <a:lnL>
                      <a:noFill/>
                    </a:lnL>
                    <a:lnR>
                      <a:noFill/>
                    </a:lnR>
                    <a:lnT>
                      <a:noFill/>
                    </a:lnT>
                    <a:lnB>
                      <a:noFill/>
                    </a:lnB>
                    <a:solidFill>
                      <a:srgbClr val="CCFF33"/>
                    </a:solidFill>
                  </a:tcPr>
                </a:tc>
                <a:tc>
                  <a:txBody>
                    <a:bodyPr/>
                    <a:lstStyle/>
                    <a:p>
                      <a:pPr algn="ctr" fontAlgn="ctr"/>
                      <a:r>
                        <a:rPr lang="cs-CZ" sz="1000" b="0" i="0" u="none" strike="noStrike" dirty="0" smtClean="0">
                          <a:solidFill>
                            <a:srgbClr val="000000"/>
                          </a:solidFill>
                          <a:latin typeface="Arial Black"/>
                        </a:rPr>
                        <a:t>9:3</a:t>
                      </a:r>
                      <a:endParaRPr lang="cs-CZ" sz="1000" b="0" i="0" u="none" strike="noStrike" dirty="0">
                        <a:solidFill>
                          <a:srgbClr val="000000"/>
                        </a:solidFill>
                        <a:latin typeface="Arial Black"/>
                      </a:endParaRPr>
                    </a:p>
                  </a:txBody>
                  <a:tcPr marL="9525" marR="9525" marT="9525" marB="0" anchor="ctr">
                    <a:lnL>
                      <a:noFill/>
                    </a:lnL>
                    <a:lnR>
                      <a:noFill/>
                    </a:lnR>
                    <a:lnT>
                      <a:noFill/>
                    </a:lnT>
                    <a:lnB>
                      <a:noFill/>
                    </a:lnB>
                    <a:solidFill>
                      <a:srgbClr val="CCFF33"/>
                    </a:solidFill>
                  </a:tcPr>
                </a:tc>
              </a:tr>
              <a:tr h="323850">
                <a:tc>
                  <a:txBody>
                    <a:bodyPr/>
                    <a:lstStyle/>
                    <a:p>
                      <a:pPr algn="ctr" fontAlgn="ctr"/>
                      <a:r>
                        <a:rPr lang="cs-CZ" sz="1000" b="1" i="0" u="none" strike="noStrike" dirty="0" smtClean="0">
                          <a:solidFill>
                            <a:srgbClr val="000000"/>
                          </a:solidFill>
                          <a:latin typeface="Arial Black"/>
                        </a:rPr>
                        <a:t>21.9.2016</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chemeClr val="bg1">
                        <a:lumMod val="95000"/>
                      </a:schemeClr>
                    </a:solidFill>
                  </a:tcPr>
                </a:tc>
                <a:tc>
                  <a:txBody>
                    <a:bodyPr/>
                    <a:lstStyle/>
                    <a:p>
                      <a:pPr algn="ctr" fontAlgn="ctr"/>
                      <a:r>
                        <a:rPr lang="cs-CZ" sz="1000" b="1" i="0" u="none" strike="noStrike" dirty="0" smtClean="0">
                          <a:solidFill>
                            <a:srgbClr val="000000"/>
                          </a:solidFill>
                          <a:latin typeface="Arial Black"/>
                        </a:rPr>
                        <a:t>TJ Hvězda </a:t>
                      </a:r>
                      <a:r>
                        <a:rPr lang="cs-CZ" sz="1000" b="1" i="0" u="none" strike="noStrike" dirty="0" err="1" smtClean="0">
                          <a:solidFill>
                            <a:srgbClr val="000000"/>
                          </a:solidFill>
                          <a:latin typeface="Arial Black"/>
                        </a:rPr>
                        <a:t>Trnovany</a:t>
                      </a:r>
                      <a:r>
                        <a:rPr lang="cs-CZ" sz="1000" b="1" i="0" u="none" strike="noStrike" dirty="0" smtClean="0">
                          <a:solidFill>
                            <a:srgbClr val="000000"/>
                          </a:solidFill>
                          <a:latin typeface="Arial Black"/>
                        </a:rPr>
                        <a:t> z.s.</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chemeClr val="bg1">
                        <a:lumMod val="95000"/>
                      </a:schemeClr>
                    </a:solidFill>
                  </a:tcPr>
                </a:tc>
                <a:tc>
                  <a:txBody>
                    <a:bodyPr/>
                    <a:lstStyle/>
                    <a:p>
                      <a:pPr algn="ctr" fontAlgn="ctr"/>
                      <a:r>
                        <a:rPr lang="cs-CZ" sz="1000" b="1" i="0" u="none" strike="noStrike" dirty="0" smtClean="0">
                          <a:solidFill>
                            <a:srgbClr val="000000"/>
                          </a:solidFill>
                          <a:latin typeface="Arial Black"/>
                        </a:rPr>
                        <a:t>SK </a:t>
                      </a:r>
                      <a:r>
                        <a:rPr lang="cs-CZ" sz="1000" b="1" i="0" u="none" strike="noStrike" dirty="0" err="1" smtClean="0">
                          <a:solidFill>
                            <a:srgbClr val="000000"/>
                          </a:solidFill>
                          <a:latin typeface="Arial Black"/>
                        </a:rPr>
                        <a:t>Štětí</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chemeClr val="bg1">
                        <a:lumMod val="95000"/>
                      </a:schemeClr>
                    </a:solidFill>
                  </a:tcPr>
                </a:tc>
                <a:tc>
                  <a:txBody>
                    <a:bodyPr/>
                    <a:lstStyle/>
                    <a:p>
                      <a:pPr algn="ctr" fontAlgn="ctr"/>
                      <a:r>
                        <a:rPr lang="cs-CZ" sz="1000" b="1" i="0" u="none" strike="noStrike" dirty="0" smtClean="0">
                          <a:solidFill>
                            <a:srgbClr val="000000"/>
                          </a:solidFill>
                          <a:latin typeface="Arial Black"/>
                        </a:rPr>
                        <a:t>2:5</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chemeClr val="bg1">
                        <a:lumMod val="95000"/>
                      </a:schemeClr>
                    </a:solidFill>
                  </a:tcPr>
                </a:tc>
                <a:tc>
                  <a:txBody>
                    <a:bodyPr/>
                    <a:lstStyle/>
                    <a:p>
                      <a:pPr algn="ctr" fontAlgn="ctr"/>
                      <a:r>
                        <a:rPr lang="cs-CZ" sz="1000" b="1" i="0" u="none" strike="noStrike" dirty="0" smtClean="0">
                          <a:solidFill>
                            <a:srgbClr val="000000"/>
                          </a:solidFill>
                          <a:latin typeface="Arial Black"/>
                        </a:rPr>
                        <a:t>2:1</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chemeClr val="bg1">
                        <a:lumMod val="95000"/>
                      </a:schemeClr>
                    </a:solidFill>
                  </a:tcPr>
                </a:tc>
              </a:tr>
              <a:tr h="323850">
                <a:tc>
                  <a:txBody>
                    <a:bodyPr/>
                    <a:lstStyle/>
                    <a:p>
                      <a:pPr algn="ctr" fontAlgn="ctr"/>
                      <a:r>
                        <a:rPr lang="cs-CZ" sz="1000" b="1" i="0" u="none" strike="noStrike" dirty="0" smtClean="0">
                          <a:solidFill>
                            <a:srgbClr val="000000"/>
                          </a:solidFill>
                          <a:latin typeface="Arial Black"/>
                        </a:rPr>
                        <a:t>25.9.2016</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CCFF3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000" b="1" i="0" u="none" strike="noStrike" dirty="0" smtClean="0">
                          <a:solidFill>
                            <a:srgbClr val="000000"/>
                          </a:solidFill>
                          <a:latin typeface="Arial Black"/>
                        </a:rPr>
                        <a:t>SK </a:t>
                      </a:r>
                      <a:r>
                        <a:rPr lang="cs-CZ" sz="1000" b="1" i="0" u="none" strike="noStrike" dirty="0" err="1" smtClean="0">
                          <a:solidFill>
                            <a:srgbClr val="000000"/>
                          </a:solidFill>
                          <a:latin typeface="Arial Black"/>
                        </a:rPr>
                        <a:t>Štětí</a:t>
                      </a:r>
                      <a:endParaRPr lang="cs-CZ" sz="1000" b="1" i="0" u="none" strike="noStrike" dirty="0" smtClean="0">
                        <a:solidFill>
                          <a:srgbClr val="000000"/>
                        </a:solidFill>
                        <a:latin typeface="Arial Black"/>
                      </a:endParaRPr>
                    </a:p>
                    <a:p>
                      <a:pPr algn="ctr" fontAlgn="ct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CCFF33"/>
                    </a:solidFill>
                  </a:tcPr>
                </a:tc>
                <a:tc>
                  <a:txBody>
                    <a:bodyPr/>
                    <a:lstStyle/>
                    <a:p>
                      <a:pPr algn="ctr" fontAlgn="ctr"/>
                      <a:r>
                        <a:rPr lang="cs-CZ" sz="1000" b="1" i="0" u="none" strike="noStrike" dirty="0" smtClean="0">
                          <a:solidFill>
                            <a:srgbClr val="000000"/>
                          </a:solidFill>
                          <a:latin typeface="Arial Black"/>
                        </a:rPr>
                        <a:t>FK JUNIOR Děčín</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CCFF33"/>
                    </a:solidFill>
                  </a:tcPr>
                </a:tc>
                <a:tc>
                  <a:txBody>
                    <a:bodyPr/>
                    <a:lstStyle/>
                    <a:p>
                      <a:pPr algn="ctr" fontAlgn="ctr"/>
                      <a:r>
                        <a:rPr lang="cs-CZ" sz="1000" b="1" i="0" u="none" strike="noStrike" dirty="0" smtClean="0">
                          <a:solidFill>
                            <a:srgbClr val="000000"/>
                          </a:solidFill>
                          <a:latin typeface="Arial Black"/>
                        </a:rPr>
                        <a:t>3:2</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CCFF33"/>
                    </a:solidFill>
                  </a:tcPr>
                </a:tc>
                <a:tc>
                  <a:txBody>
                    <a:bodyPr/>
                    <a:lstStyle/>
                    <a:p>
                      <a:pPr algn="ctr" fontAlgn="ctr"/>
                      <a:r>
                        <a:rPr lang="cs-CZ" sz="1000" b="1" i="0" u="none" strike="noStrike" dirty="0" smtClean="0">
                          <a:solidFill>
                            <a:srgbClr val="000000"/>
                          </a:solidFill>
                          <a:latin typeface="Arial Black"/>
                        </a:rPr>
                        <a:t>0:6</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CCFF33"/>
                    </a:solidFill>
                  </a:tcPr>
                </a:tc>
              </a:tr>
              <a:tr h="323850">
                <a:tc>
                  <a:txBody>
                    <a:bodyPr/>
                    <a:lstStyle/>
                    <a:p>
                      <a:pPr algn="ctr" fontAlgn="ctr"/>
                      <a:r>
                        <a:rPr lang="cs-CZ" sz="1000" b="1" i="0" u="none" strike="noStrike" dirty="0" smtClean="0">
                          <a:solidFill>
                            <a:srgbClr val="000000"/>
                          </a:solidFill>
                          <a:latin typeface="Arial Black"/>
                        </a:rPr>
                        <a:t>28.9.2016</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000" b="1" i="0" u="none" strike="noStrike" dirty="0" smtClean="0">
                          <a:solidFill>
                            <a:srgbClr val="000000"/>
                          </a:solidFill>
                          <a:latin typeface="Arial Black"/>
                        </a:rPr>
                        <a:t>SK </a:t>
                      </a:r>
                      <a:r>
                        <a:rPr lang="cs-CZ" sz="1000" b="1" i="0" u="none" strike="noStrike" dirty="0" err="1" smtClean="0">
                          <a:solidFill>
                            <a:srgbClr val="000000"/>
                          </a:solidFill>
                          <a:latin typeface="Arial Black"/>
                        </a:rPr>
                        <a:t>Štětí</a:t>
                      </a:r>
                      <a:endParaRPr lang="cs-CZ" sz="1000" b="1" i="0" u="none" strike="noStrike" dirty="0" smtClean="0">
                        <a:solidFill>
                          <a:srgbClr val="000000"/>
                        </a:solidFill>
                        <a:latin typeface="Arial Black"/>
                      </a:endParaRPr>
                    </a:p>
                    <a:p>
                      <a:pPr algn="ctr" fontAlgn="ct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000" b="1" i="0" u="none" strike="noStrike" dirty="0" smtClean="0">
                          <a:solidFill>
                            <a:srgbClr val="000000"/>
                          </a:solidFill>
                          <a:latin typeface="Arial Black"/>
                        </a:rPr>
                        <a:t>SK Sokol </a:t>
                      </a:r>
                      <a:r>
                        <a:rPr lang="cs-CZ" sz="1000" b="1" i="0" u="none" strike="noStrike" dirty="0" err="1" smtClean="0">
                          <a:solidFill>
                            <a:srgbClr val="000000"/>
                          </a:solidFill>
                          <a:latin typeface="Arial Black"/>
                        </a:rPr>
                        <a:t>Brozany</a:t>
                      </a:r>
                      <a:endParaRPr lang="cs-CZ" sz="1000" b="1" i="0" u="none" strike="noStrike" dirty="0" smtClean="0">
                        <a:solidFill>
                          <a:srgbClr val="000000"/>
                        </a:solidFill>
                        <a:latin typeface="Arial Black"/>
                      </a:endParaRPr>
                    </a:p>
                    <a:p>
                      <a:pPr algn="ctr" fontAlgn="ct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chemeClr val="bg1">
                        <a:lumMod val="95000"/>
                      </a:schemeClr>
                    </a:solidFill>
                  </a:tcPr>
                </a:tc>
                <a:tc>
                  <a:txBody>
                    <a:bodyPr/>
                    <a:lstStyle/>
                    <a:p>
                      <a:pPr algn="ctr" fontAlgn="ct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chemeClr val="bg1">
                        <a:lumMod val="95000"/>
                      </a:schemeClr>
                    </a:solidFill>
                  </a:tcPr>
                </a:tc>
                <a:tc>
                  <a:txBody>
                    <a:bodyPr/>
                    <a:lstStyle/>
                    <a:p>
                      <a:pPr algn="ctr" fontAlgn="ct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chemeClr val="bg1">
                        <a:lumMod val="95000"/>
                      </a:schemeClr>
                    </a:solidFill>
                  </a:tcPr>
                </a:tc>
              </a:tr>
            </a:tbl>
          </a:graphicData>
        </a:graphic>
      </p:graphicFrame>
      <p:graphicFrame>
        <p:nvGraphicFramePr>
          <p:cNvPr id="17" name="Tabulka 16"/>
          <p:cNvGraphicFramePr>
            <a:graphicFrameLocks noGrp="1"/>
          </p:cNvGraphicFramePr>
          <p:nvPr/>
        </p:nvGraphicFramePr>
        <p:xfrm>
          <a:off x="5544593" y="6212160"/>
          <a:ext cx="4536504" cy="647700"/>
        </p:xfrm>
        <a:graphic>
          <a:graphicData uri="http://schemas.openxmlformats.org/drawingml/2006/table">
            <a:tbl>
              <a:tblPr/>
              <a:tblGrid>
                <a:gridCol w="1398135"/>
                <a:gridCol w="1368388"/>
                <a:gridCol w="981670"/>
                <a:gridCol w="788311"/>
              </a:tblGrid>
              <a:tr h="323850">
                <a:tc>
                  <a:txBody>
                    <a:bodyPr/>
                    <a:lstStyle/>
                    <a:p>
                      <a:pPr algn="ctr" fontAlgn="ctr"/>
                      <a:r>
                        <a:rPr lang="cs-CZ" sz="1000" b="1" i="0" u="none" strike="noStrike" dirty="0" smtClean="0">
                          <a:solidFill>
                            <a:srgbClr val="000000"/>
                          </a:solidFill>
                          <a:latin typeface="Arial Black"/>
                        </a:rPr>
                        <a:t>16.9.2016</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dirty="0" err="1">
                          <a:solidFill>
                            <a:srgbClr val="000000"/>
                          </a:solidFill>
                          <a:latin typeface="Arial Black"/>
                        </a:rPr>
                        <a:t>Sepap</a:t>
                      </a:r>
                      <a:r>
                        <a:rPr lang="cs-CZ" sz="1000" b="1" i="0" u="none" strike="noStrike" dirty="0">
                          <a:solidFill>
                            <a:srgbClr val="000000"/>
                          </a:solidFill>
                          <a:latin typeface="Arial Black"/>
                        </a:rPr>
                        <a:t> </a:t>
                      </a:r>
                      <a:r>
                        <a:rPr lang="cs-CZ" sz="1000" b="1" i="0" u="none" strike="noStrike" dirty="0" err="1">
                          <a:solidFill>
                            <a:srgbClr val="000000"/>
                          </a:solidFill>
                          <a:latin typeface="Arial Black"/>
                        </a:rPr>
                        <a:t>Štětí</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dirty="0" smtClean="0">
                          <a:solidFill>
                            <a:srgbClr val="000000"/>
                          </a:solidFill>
                          <a:latin typeface="Arial Black"/>
                        </a:rPr>
                        <a:t>FK Litoměřicko</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dirty="0" smtClean="0">
                          <a:solidFill>
                            <a:srgbClr val="000000"/>
                          </a:solidFill>
                          <a:latin typeface="Arial Black"/>
                        </a:rPr>
                        <a:t>2:4</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r>
              <a:tr h="323850">
                <a:tc>
                  <a:txBody>
                    <a:bodyPr/>
                    <a:lstStyle/>
                    <a:p>
                      <a:pPr algn="ctr" fontAlgn="ctr"/>
                      <a:r>
                        <a:rPr lang="cs-CZ" sz="1000" b="1" i="0" u="none" strike="noStrike" dirty="0" smtClean="0">
                          <a:solidFill>
                            <a:srgbClr val="000000"/>
                          </a:solidFill>
                          <a:latin typeface="Arial Black"/>
                        </a:rPr>
                        <a:t>23.9.2016</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smtClean="0">
                          <a:solidFill>
                            <a:srgbClr val="000000"/>
                          </a:solidFill>
                          <a:latin typeface="Arial Black"/>
                        </a:rPr>
                        <a:t>Sokol České Kopisty</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err="1">
                          <a:solidFill>
                            <a:srgbClr val="000000"/>
                          </a:solidFill>
                          <a:latin typeface="Arial Black"/>
                        </a:rPr>
                        <a:t>Sepap</a:t>
                      </a:r>
                      <a:r>
                        <a:rPr lang="cs-CZ" sz="1000" b="1" i="0" u="none" strike="noStrike" dirty="0">
                          <a:solidFill>
                            <a:srgbClr val="000000"/>
                          </a:solidFill>
                          <a:latin typeface="Arial Black"/>
                        </a:rPr>
                        <a:t> </a:t>
                      </a:r>
                      <a:r>
                        <a:rPr lang="cs-CZ" sz="1000" b="1" i="0" u="none" strike="noStrike" dirty="0" err="1">
                          <a:solidFill>
                            <a:srgbClr val="000000"/>
                          </a:solidFill>
                          <a:latin typeface="Arial Black"/>
                        </a:rPr>
                        <a:t>Štětí</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smtClean="0">
                          <a:solidFill>
                            <a:srgbClr val="000000"/>
                          </a:solidFill>
                          <a:latin typeface="Arial Black"/>
                        </a:rPr>
                        <a:t>5:2</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99FF99"/>
                    </a:solidFill>
                  </a:tcPr>
                </a:tc>
              </a:tr>
            </a:tbl>
          </a:graphicData>
        </a:graphic>
      </p:graphicFrame>
      <p:sp>
        <p:nvSpPr>
          <p:cNvPr id="19" name="Vlna 18"/>
          <p:cNvSpPr/>
          <p:nvPr/>
        </p:nvSpPr>
        <p:spPr bwMode="auto">
          <a:xfrm>
            <a:off x="5688608" y="91108"/>
            <a:ext cx="4464496" cy="1302354"/>
          </a:xfrm>
          <a:prstGeom prst="wave">
            <a:avLst/>
          </a:prstGeom>
          <a:blipFill>
            <a:blip r:embed="rId5" cstate="print"/>
            <a:stretch>
              <a:fillRect/>
            </a:stretch>
          </a:blipFill>
          <a:ln w="47625">
            <a:solidFill>
              <a:srgbClr val="339933"/>
            </a:solidFill>
            <a:prstDash val="dash"/>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dirty="0" smtClean="0">
                <a:ln>
                  <a:noFill/>
                </a:ln>
                <a:solidFill>
                  <a:srgbClr val="FF0000"/>
                </a:solidFill>
                <a:effectLst/>
                <a:latin typeface="Arial Black" pitchFamily="34" charset="0"/>
                <a:cs typeface="Arial" pitchFamily="34" charset="0"/>
              </a:rPr>
              <a:t>Rychlý přelet nad posledními zápasy SK </a:t>
            </a:r>
            <a:r>
              <a:rPr kumimoji="0" lang="cs-CZ" sz="2000" b="1" i="0" u="none" strike="noStrike" cap="none" normalizeH="0" baseline="0" dirty="0" err="1" smtClean="0">
                <a:ln>
                  <a:noFill/>
                </a:ln>
                <a:solidFill>
                  <a:srgbClr val="FF0000"/>
                </a:solidFill>
                <a:effectLst/>
                <a:latin typeface="Arial Black" pitchFamily="34" charset="0"/>
                <a:cs typeface="Arial" pitchFamily="34" charset="0"/>
              </a:rPr>
              <a:t>Štětí</a:t>
            </a:r>
            <a:endParaRPr kumimoji="0" lang="cs-CZ" sz="2000" b="1" i="0" u="none" strike="noStrike" cap="none" normalizeH="0" baseline="0" dirty="0" smtClean="0">
              <a:ln>
                <a:noFill/>
              </a:ln>
              <a:solidFill>
                <a:srgbClr val="FF0000"/>
              </a:solidFill>
              <a:effectLst/>
              <a:latin typeface="Arial Black" pitchFamily="34" charset="0"/>
              <a:cs typeface="Arial" pitchFamily="34" charset="0"/>
            </a:endParaRPr>
          </a:p>
        </p:txBody>
      </p:sp>
      <p:sp>
        <p:nvSpPr>
          <p:cNvPr id="20" name="Obdélník 19"/>
          <p:cNvSpPr/>
          <p:nvPr/>
        </p:nvSpPr>
        <p:spPr>
          <a:xfrm>
            <a:off x="7241702" y="1419190"/>
            <a:ext cx="1111202" cy="400110"/>
          </a:xfrm>
          <a:prstGeom prst="rect">
            <a:avLst/>
          </a:prstGeom>
          <a:noFill/>
          <a:ln w="34925">
            <a:gradFill flip="none" rotWithShape="1">
              <a:gsLst>
                <a:gs pos="0">
                  <a:srgbClr val="D6B19C"/>
                </a:gs>
                <a:gs pos="30000">
                  <a:srgbClr val="D49E6C"/>
                </a:gs>
                <a:gs pos="70000">
                  <a:srgbClr val="A65528"/>
                </a:gs>
                <a:gs pos="100000">
                  <a:srgbClr val="FFFF00"/>
                </a:gs>
              </a:gsLst>
              <a:lin ang="5400000" scaled="0"/>
              <a:tileRect/>
            </a:gradFill>
            <a:prstDash val="sysDash"/>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Dospělí</a:t>
            </a:r>
            <a:endParaRPr lang="cs-CZ"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Obdélník 20"/>
          <p:cNvSpPr/>
          <p:nvPr/>
        </p:nvSpPr>
        <p:spPr>
          <a:xfrm>
            <a:off x="7287452" y="2755404"/>
            <a:ext cx="1019702" cy="400110"/>
          </a:xfrm>
          <a:prstGeom prst="rect">
            <a:avLst/>
          </a:prstGeom>
          <a:noFill/>
          <a:ln w="34925">
            <a:gradFill flip="none" rotWithShape="1">
              <a:gsLst>
                <a:gs pos="0">
                  <a:srgbClr val="D6B19C"/>
                </a:gs>
                <a:gs pos="30000">
                  <a:srgbClr val="D49E6C"/>
                </a:gs>
                <a:gs pos="70000">
                  <a:srgbClr val="A65528"/>
                </a:gs>
                <a:gs pos="100000">
                  <a:srgbClr val="FFFF00"/>
                </a:gs>
              </a:gsLst>
              <a:lin ang="5400000" scaled="0"/>
              <a:tileRect/>
            </a:gradFill>
            <a:prstDash val="sysDash"/>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000" b="1" cap="none" spc="0" dirty="0" smtClean="0">
                <a:ln w="11430"/>
                <a:solidFill>
                  <a:srgbClr val="CC0099"/>
                </a:solidFill>
                <a:effectLst>
                  <a:outerShdw blurRad="50800" dist="39000" dir="5460000" algn="tl">
                    <a:srgbClr val="000000">
                      <a:alpha val="38000"/>
                    </a:srgbClr>
                  </a:outerShdw>
                </a:effectLst>
              </a:rPr>
              <a:t>Dorost</a:t>
            </a:r>
            <a:endParaRPr lang="cs-CZ" sz="2000" b="1" cap="none" spc="0" dirty="0">
              <a:ln w="11430"/>
              <a:solidFill>
                <a:srgbClr val="CC0099"/>
              </a:solidFill>
              <a:effectLst>
                <a:outerShdw blurRad="50800" dist="39000" dir="5460000" algn="tl">
                  <a:srgbClr val="000000">
                    <a:alpha val="38000"/>
                  </a:srgbClr>
                </a:outerShdw>
              </a:effectLst>
            </a:endParaRPr>
          </a:p>
        </p:txBody>
      </p:sp>
      <p:sp>
        <p:nvSpPr>
          <p:cNvPr id="22" name="Obdélník 21"/>
          <p:cNvSpPr/>
          <p:nvPr/>
        </p:nvSpPr>
        <p:spPr>
          <a:xfrm>
            <a:off x="6624712" y="3651438"/>
            <a:ext cx="2584362" cy="400110"/>
          </a:xfrm>
          <a:prstGeom prst="rect">
            <a:avLst/>
          </a:prstGeom>
          <a:noFill/>
          <a:ln w="34925">
            <a:gradFill flip="none" rotWithShape="1">
              <a:gsLst>
                <a:gs pos="0">
                  <a:srgbClr val="D6B19C"/>
                </a:gs>
                <a:gs pos="30000">
                  <a:srgbClr val="D49E6C"/>
                </a:gs>
                <a:gs pos="70000">
                  <a:srgbClr val="A65528"/>
                </a:gs>
                <a:gs pos="100000">
                  <a:srgbClr val="FFFF00"/>
                </a:gs>
              </a:gsLst>
              <a:lin ang="5400000" scaled="0"/>
              <a:tileRect/>
            </a:gradFill>
            <a:prstDash val="sysDash"/>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Starší a mladší žáci</a:t>
            </a:r>
            <a:endParaRPr lang="cs-CZ"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Obdélník 22"/>
          <p:cNvSpPr/>
          <p:nvPr/>
        </p:nvSpPr>
        <p:spPr>
          <a:xfrm>
            <a:off x="6988175" y="5739670"/>
            <a:ext cx="1652761" cy="400110"/>
          </a:xfrm>
          <a:prstGeom prst="rect">
            <a:avLst/>
          </a:prstGeom>
          <a:noFill/>
          <a:ln w="34925">
            <a:gradFill flip="none" rotWithShape="1">
              <a:gsLst>
                <a:gs pos="0">
                  <a:srgbClr val="D6B19C"/>
                </a:gs>
                <a:gs pos="30000">
                  <a:srgbClr val="D49E6C"/>
                </a:gs>
                <a:gs pos="70000">
                  <a:srgbClr val="A65528"/>
                </a:gs>
                <a:gs pos="100000">
                  <a:srgbClr val="FFFF00"/>
                </a:gs>
              </a:gsLst>
              <a:lin ang="5400000" scaled="0"/>
              <a:tileRect/>
            </a:gradFill>
            <a:prstDash val="sysDash"/>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000" b="1" cap="none" spc="0" dirty="0" smtClean="0">
                <a:ln w="11430"/>
                <a:solidFill>
                  <a:srgbClr val="CC0099"/>
                </a:solidFill>
                <a:effectLst>
                  <a:outerShdw blurRad="50800" dist="39000" dir="5460000" algn="tl">
                    <a:srgbClr val="000000">
                      <a:alpha val="38000"/>
                    </a:srgbClr>
                  </a:outerShdw>
                </a:effectLst>
              </a:rPr>
              <a:t>Stará garda</a:t>
            </a:r>
            <a:endParaRPr lang="cs-CZ" sz="2000" b="1" cap="none" spc="0" dirty="0">
              <a:ln w="11430"/>
              <a:solidFill>
                <a:srgbClr val="CC0099"/>
              </a:solidFill>
              <a:effectLst>
                <a:outerShdw blurRad="50800" dist="39000" dir="5460000" algn="tl">
                  <a:srgbClr val="000000">
                    <a:alpha val="38000"/>
                  </a:srgbClr>
                </a:outerShdw>
              </a:effectLst>
            </a:endParaRPr>
          </a:p>
        </p:txBody>
      </p:sp>
      <p:pic>
        <p:nvPicPr>
          <p:cNvPr id="18" name="Picture 2"/>
          <p:cNvPicPr>
            <a:picLocks noChangeAspect="1" noChangeArrowheads="1"/>
          </p:cNvPicPr>
          <p:nvPr/>
        </p:nvPicPr>
        <p:blipFill>
          <a:blip r:embed="rId6" cstate="print"/>
          <a:srcRect/>
          <a:stretch>
            <a:fillRect/>
          </a:stretch>
        </p:blipFill>
        <p:spPr bwMode="auto">
          <a:xfrm>
            <a:off x="9433024" y="775228"/>
            <a:ext cx="442701" cy="396000"/>
          </a:xfrm>
          <a:prstGeom prst="rect">
            <a:avLst/>
          </a:prstGeom>
          <a:noFill/>
          <a:ln w="2857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7"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488808"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graphicFrame>
        <p:nvGraphicFramePr>
          <p:cNvPr id="12" name="Tabulka 11"/>
          <p:cNvGraphicFramePr>
            <a:graphicFrameLocks noGrp="1"/>
          </p:cNvGraphicFramePr>
          <p:nvPr/>
        </p:nvGraphicFramePr>
        <p:xfrm>
          <a:off x="5616605" y="3425945"/>
          <a:ext cx="4464491" cy="2137771"/>
        </p:xfrm>
        <a:graphic>
          <a:graphicData uri="http://schemas.openxmlformats.org/drawingml/2006/table">
            <a:tbl>
              <a:tblPr/>
              <a:tblGrid>
                <a:gridCol w="356019"/>
                <a:gridCol w="1694659"/>
                <a:gridCol w="143737"/>
                <a:gridCol w="457936"/>
                <a:gridCol w="356019"/>
                <a:gridCol w="356019"/>
                <a:gridCol w="683558"/>
                <a:gridCol w="416544"/>
              </a:tblGrid>
              <a:tr h="915143">
                <a:tc gridSpan="8">
                  <a:txBody>
                    <a:bodyPr/>
                    <a:lstStyle/>
                    <a:p>
                      <a:pPr algn="ctr" fontAlgn="ctr"/>
                      <a:r>
                        <a:rPr lang="cs-CZ" sz="1600" b="1" i="0" u="none" strike="noStrike" dirty="0">
                          <a:solidFill>
                            <a:srgbClr val="000000"/>
                          </a:solidFill>
                          <a:latin typeface="Century Schoolbook"/>
                        </a:rPr>
                        <a:t>Turnaj ligy starší </a:t>
                      </a:r>
                      <a:r>
                        <a:rPr lang="cs-CZ" sz="1600" b="1" i="0" u="none" strike="noStrike" dirty="0" smtClean="0">
                          <a:solidFill>
                            <a:srgbClr val="000000"/>
                          </a:solidFill>
                          <a:latin typeface="Century Schoolbook"/>
                        </a:rPr>
                        <a:t>přípravky </a:t>
                      </a:r>
                      <a:r>
                        <a:rPr lang="cs-CZ" sz="1600" b="1" i="0" u="none" strike="noStrike" dirty="0">
                          <a:solidFill>
                            <a:srgbClr val="000000"/>
                          </a:solidFill>
                          <a:latin typeface="Century Schoolbook"/>
                        </a:rPr>
                        <a:t>skupina C  </a:t>
                      </a:r>
                      <a:r>
                        <a:rPr lang="cs-CZ" sz="1600" b="1" i="0" u="none" strike="noStrike" dirty="0" smtClean="0">
                          <a:solidFill>
                            <a:srgbClr val="000000"/>
                          </a:solidFill>
                          <a:latin typeface="Century Schoolbook"/>
                        </a:rPr>
                        <a:t>Rovné  25.9.2016</a:t>
                      </a:r>
                      <a:endParaRPr lang="cs-CZ" sz="1600" b="1" i="0" u="none" strike="noStrike" dirty="0">
                        <a:solidFill>
                          <a:srgbClr val="000000"/>
                        </a:solidFill>
                        <a:latin typeface="Century Schoolbook"/>
                      </a:endParaRPr>
                    </a:p>
                  </a:txBody>
                  <a:tcPr marL="9525" marR="9525" marT="9525" marB="0" anchor="ctr">
                    <a:lnL>
                      <a:noFill/>
                    </a:lnL>
                    <a:lnR>
                      <a:noFill/>
                    </a:lnR>
                    <a:lnT>
                      <a:noFill/>
                    </a:lnT>
                    <a:lnB>
                      <a:noFill/>
                    </a:lnB>
                    <a:solidFill>
                      <a:schemeClr val="accent1">
                        <a:lumMod val="40000"/>
                        <a:lumOff val="6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305657">
                <a:tc>
                  <a:txBody>
                    <a:bodyPr/>
                    <a:lstStyle/>
                    <a:p>
                      <a:pPr algn="ctr" fontAlgn="ctr"/>
                      <a:r>
                        <a:rPr lang="cs-CZ" sz="1200" b="1" i="0" u="none" strike="noStrike" dirty="0">
                          <a:solidFill>
                            <a:schemeClr val="tx1"/>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err="1" smtClean="0">
                          <a:solidFill>
                            <a:schemeClr val="tx1"/>
                          </a:solidFill>
                          <a:latin typeface="Century Schoolbook"/>
                        </a:rPr>
                        <a:t>Dobříň</a:t>
                      </a:r>
                      <a:r>
                        <a:rPr lang="cs-CZ" sz="1200" b="1" i="0" u="none" strike="noStrike" dirty="0" smtClean="0">
                          <a:solidFill>
                            <a:schemeClr val="tx1"/>
                          </a:solidFill>
                          <a:latin typeface="Century Schoolbook"/>
                        </a:rPr>
                        <a:t>/</a:t>
                      </a:r>
                      <a:r>
                        <a:rPr lang="cs-CZ" sz="1200" b="1" i="0" u="none" strike="noStrike" dirty="0" err="1" smtClean="0">
                          <a:solidFill>
                            <a:schemeClr val="tx1"/>
                          </a:solidFill>
                          <a:latin typeface="Century Schoolbook"/>
                        </a:rPr>
                        <a:t>Bezděkov</a:t>
                      </a:r>
                      <a:endParaRPr lang="cs-CZ" sz="12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chemeClr val="tx1"/>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smtClean="0">
                          <a:solidFill>
                            <a:schemeClr val="tx1"/>
                          </a:solidFill>
                          <a:latin typeface="Century Schoolbook"/>
                        </a:rPr>
                        <a:t>3</a:t>
                      </a:r>
                      <a:endParaRPr lang="cs-CZ" sz="12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smtClean="0">
                          <a:solidFill>
                            <a:schemeClr val="tx1"/>
                          </a:solidFill>
                          <a:latin typeface="Century Schoolbook"/>
                        </a:rPr>
                        <a:t>0</a:t>
                      </a:r>
                      <a:endParaRPr lang="cs-CZ" sz="12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chemeClr val="tx1"/>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smtClean="0">
                          <a:solidFill>
                            <a:schemeClr val="tx1"/>
                          </a:solidFill>
                          <a:latin typeface="Century Schoolbook"/>
                        </a:rPr>
                        <a:t>29:5</a:t>
                      </a:r>
                      <a:endParaRPr lang="cs-CZ" sz="12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smtClean="0">
                          <a:solidFill>
                            <a:schemeClr val="tx1"/>
                          </a:solidFill>
                          <a:latin typeface="Century Schoolbook"/>
                        </a:rPr>
                        <a:t>9</a:t>
                      </a:r>
                      <a:endParaRPr lang="cs-CZ" sz="12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99"/>
                    </a:solidFill>
                  </a:tcPr>
                </a:tc>
              </a:tr>
              <a:tr h="305657">
                <a:tc>
                  <a:txBody>
                    <a:bodyPr/>
                    <a:lstStyle/>
                    <a:p>
                      <a:pPr algn="ctr" fontAlgn="ctr"/>
                      <a:r>
                        <a:rPr lang="cs-CZ" sz="1200" b="1" i="0" u="none" strike="noStrike" dirty="0">
                          <a:solidFill>
                            <a:schemeClr val="tx1"/>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200" dirty="0" err="1" smtClean="0">
                          <a:solidFill>
                            <a:schemeClr val="tx1"/>
                          </a:solidFill>
                          <a:latin typeface="Century Schoolbook"/>
                        </a:rPr>
                        <a:t>Štětí</a:t>
                      </a:r>
                      <a:r>
                        <a:rPr lang="cs-CZ" sz="1200" b="1" i="0" u="none" strike="noStrike" dirty="0" smtClean="0">
                          <a:solidFill>
                            <a:schemeClr val="tx1"/>
                          </a:solidFill>
                          <a:latin typeface="Century Schoolbook"/>
                        </a:rPr>
                        <a:t> </a:t>
                      </a:r>
                      <a:endParaRPr lang="cs-CZ" sz="12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chemeClr val="tx1"/>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chemeClr val="tx1"/>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smtClean="0">
                          <a:solidFill>
                            <a:schemeClr val="tx1"/>
                          </a:solidFill>
                          <a:latin typeface="Century Schoolbook"/>
                        </a:rPr>
                        <a:t>0</a:t>
                      </a:r>
                      <a:endParaRPr lang="cs-CZ" sz="12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smtClean="0">
                          <a:solidFill>
                            <a:schemeClr val="tx1"/>
                          </a:solidFill>
                          <a:latin typeface="Century Schoolbook"/>
                        </a:rPr>
                        <a:t>1</a:t>
                      </a:r>
                      <a:endParaRPr lang="cs-CZ" sz="12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smtClean="0">
                          <a:solidFill>
                            <a:schemeClr val="tx1"/>
                          </a:solidFill>
                          <a:latin typeface="Century Schoolbook"/>
                        </a:rPr>
                        <a:t>14:15</a:t>
                      </a:r>
                      <a:endParaRPr lang="cs-CZ" sz="12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smtClean="0">
                          <a:solidFill>
                            <a:schemeClr val="tx1"/>
                          </a:solidFill>
                          <a:latin typeface="Century Schoolbook"/>
                        </a:rPr>
                        <a:t>6</a:t>
                      </a:r>
                      <a:endParaRPr lang="cs-CZ" sz="12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FF"/>
                    </a:solidFill>
                  </a:tcPr>
                </a:tc>
              </a:tr>
              <a:tr h="305657">
                <a:tc>
                  <a:txBody>
                    <a:bodyPr/>
                    <a:lstStyle/>
                    <a:p>
                      <a:pPr algn="ctr" fontAlgn="ctr"/>
                      <a:r>
                        <a:rPr lang="cs-CZ" sz="1200" b="1" i="0" u="none" strike="noStrike" dirty="0">
                          <a:solidFill>
                            <a:schemeClr val="tx1"/>
                          </a:solidFill>
                          <a:latin typeface="Century Schoolbook"/>
                        </a:rPr>
                        <a:t>3</a:t>
                      </a:r>
                    </a:p>
                  </a:txBody>
                  <a:tcPr marL="9525" marR="9525" marT="9525" marB="0" anchor="ctr">
                    <a:lnL>
                      <a:noFill/>
                    </a:lnL>
                    <a:lnR>
                      <a:noFill/>
                    </a:lnR>
                    <a:lnT>
                      <a:noFill/>
                    </a:lnT>
                    <a:lnB>
                      <a:noFill/>
                    </a:lnB>
                    <a:solidFill>
                      <a:srgbClr val="CCFF99"/>
                    </a:solidFill>
                  </a:tcPr>
                </a:tc>
                <a:tc>
                  <a:txBody>
                    <a:bodyPr/>
                    <a:lstStyle/>
                    <a:p>
                      <a:r>
                        <a:rPr lang="cs-CZ" sz="1200" dirty="0" err="1" smtClean="0">
                          <a:solidFill>
                            <a:schemeClr val="tx1"/>
                          </a:solidFill>
                          <a:latin typeface="Century Schoolbook"/>
                        </a:rPr>
                        <a:t>Straškov</a:t>
                      </a:r>
                      <a:r>
                        <a:rPr lang="cs-CZ" sz="1200" dirty="0" smtClean="0">
                          <a:solidFill>
                            <a:schemeClr val="tx1"/>
                          </a:solidFill>
                          <a:latin typeface="Century Schoolbook"/>
                        </a:rPr>
                        <a:t>-</a:t>
                      </a:r>
                      <a:r>
                        <a:rPr lang="cs-CZ" sz="1200" dirty="0" err="1" smtClean="0">
                          <a:solidFill>
                            <a:schemeClr val="tx1"/>
                          </a:solidFill>
                          <a:latin typeface="Century Schoolbook"/>
                        </a:rPr>
                        <a:t>Vodochody</a:t>
                      </a:r>
                      <a:endParaRPr lang="cs-CZ" sz="1200" dirty="0">
                        <a:solidFill>
                          <a:schemeClr val="tx1"/>
                        </a:solidFill>
                      </a:endParaRP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chemeClr val="tx1"/>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chemeClr val="tx1"/>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chemeClr val="tx1"/>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chemeClr val="tx1"/>
                          </a:solidFill>
                          <a:latin typeface="Century Schoolbook"/>
                        </a:rPr>
                        <a:t>2</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smtClean="0">
                          <a:solidFill>
                            <a:schemeClr val="tx1"/>
                          </a:solidFill>
                          <a:latin typeface="Century Schoolbook"/>
                        </a:rPr>
                        <a:t>10:9</a:t>
                      </a:r>
                      <a:endParaRPr lang="cs-CZ" sz="12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chemeClr val="tx1"/>
                          </a:solidFill>
                          <a:latin typeface="Century Schoolbook"/>
                        </a:rPr>
                        <a:t>3</a:t>
                      </a:r>
                    </a:p>
                  </a:txBody>
                  <a:tcPr marL="9525" marR="9525" marT="9525" marB="0" anchor="ctr">
                    <a:lnL>
                      <a:noFill/>
                    </a:lnL>
                    <a:lnR>
                      <a:noFill/>
                    </a:lnR>
                    <a:lnT>
                      <a:noFill/>
                    </a:lnT>
                    <a:lnB>
                      <a:noFill/>
                    </a:lnB>
                    <a:solidFill>
                      <a:srgbClr val="CCFF99"/>
                    </a:solidFill>
                  </a:tcPr>
                </a:tc>
              </a:tr>
              <a:tr h="305657">
                <a:tc>
                  <a:txBody>
                    <a:bodyPr/>
                    <a:lstStyle/>
                    <a:p>
                      <a:pPr algn="ctr" fontAlgn="ctr"/>
                      <a:r>
                        <a:rPr lang="cs-CZ" sz="1200" b="1" i="0" u="none" strike="noStrike" dirty="0">
                          <a:solidFill>
                            <a:schemeClr val="tx1"/>
                          </a:solidFill>
                          <a:latin typeface="Century Schoolbook"/>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chemeClr val="tx1"/>
                          </a:solidFill>
                          <a:latin typeface="Century Schoolbook"/>
                        </a:rPr>
                        <a:t>Rovné </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chemeClr val="tx1"/>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chemeClr val="tx1"/>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chemeClr val="tx1"/>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chemeClr val="tx1"/>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smtClean="0">
                          <a:solidFill>
                            <a:schemeClr val="tx1"/>
                          </a:solidFill>
                          <a:latin typeface="Century Schoolbook"/>
                        </a:rPr>
                        <a:t>3:27</a:t>
                      </a:r>
                      <a:endParaRPr lang="cs-CZ" sz="1200" b="1" i="0" u="none" strike="noStrike" dirty="0">
                        <a:solidFill>
                          <a:schemeClr val="tx1"/>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chemeClr val="tx1"/>
                          </a:solidFill>
                          <a:latin typeface="Century Schoolbook"/>
                        </a:rPr>
                        <a:t>0</a:t>
                      </a:r>
                    </a:p>
                  </a:txBody>
                  <a:tcPr marL="9525" marR="9525" marT="9525" marB="0" anchor="ctr">
                    <a:lnL>
                      <a:noFill/>
                    </a:lnL>
                    <a:lnR>
                      <a:noFill/>
                    </a:lnR>
                    <a:lnT>
                      <a:noFill/>
                    </a:lnT>
                    <a:lnB>
                      <a:noFill/>
                    </a:lnB>
                    <a:solidFill>
                      <a:srgbClr val="CCFFFF"/>
                    </a:solidFill>
                  </a:tcPr>
                </a:tc>
              </a:tr>
            </a:tbl>
          </a:graphicData>
        </a:graphic>
      </p:graphicFrame>
      <p:graphicFrame>
        <p:nvGraphicFramePr>
          <p:cNvPr id="11" name="Tabulka 10"/>
          <p:cNvGraphicFramePr>
            <a:graphicFrameLocks noGrp="1"/>
          </p:cNvGraphicFramePr>
          <p:nvPr/>
        </p:nvGraphicFramePr>
        <p:xfrm>
          <a:off x="143992" y="739180"/>
          <a:ext cx="4680521" cy="3582035"/>
        </p:xfrm>
        <a:graphic>
          <a:graphicData uri="http://schemas.openxmlformats.org/drawingml/2006/table">
            <a:tbl>
              <a:tblPr/>
              <a:tblGrid>
                <a:gridCol w="536192"/>
                <a:gridCol w="1077780"/>
                <a:gridCol w="2083527"/>
                <a:gridCol w="983022"/>
              </a:tblGrid>
              <a:tr h="354965">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1.</a:t>
                      </a:r>
                    </a:p>
                  </a:txBody>
                  <a:tcPr marL="0" marR="0" marT="0" marB="0" anchor="ctr">
                    <a:lnL>
                      <a:noFill/>
                    </a:lnL>
                    <a:lnR>
                      <a:noFill/>
                    </a:lnR>
                    <a:lnT>
                      <a:noFill/>
                    </a:lnT>
                    <a:lnB w="12700" cap="flat" cmpd="sng" algn="ctr">
                      <a:solidFill>
                        <a:srgbClr val="000000"/>
                      </a:solidFill>
                      <a:prstDash val="dash"/>
                      <a:round/>
                      <a:headEnd type="none" w="med" len="med"/>
                      <a:tailEnd type="none" w="med" len="med"/>
                    </a:lnB>
                    <a:solidFill>
                      <a:srgbClr val="FFFF00"/>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14.8.2016</a:t>
                      </a:r>
                    </a:p>
                  </a:txBody>
                  <a:tcPr marL="0" marR="0" marT="0" marB="0" anchor="ctr">
                    <a:lnL>
                      <a:noFill/>
                    </a:lnL>
                    <a:lnR>
                      <a:noFill/>
                    </a:lnR>
                    <a:lnT>
                      <a:noFill/>
                    </a:lnT>
                    <a:lnB w="12700" cap="flat" cmpd="sng" algn="ctr">
                      <a:solidFill>
                        <a:srgbClr val="000000"/>
                      </a:solidFill>
                      <a:prstDash val="dash"/>
                      <a:round/>
                      <a:headEnd type="none" w="med" len="med"/>
                      <a:tailEnd type="none" w="med" len="med"/>
                    </a:lnB>
                    <a:solidFill>
                      <a:srgbClr val="FFFF00"/>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Úvaly - </a:t>
                      </a:r>
                      <a:r>
                        <a:rPr lang="cs-CZ" sz="1200" b="1" i="0" u="none" strike="noStrike" dirty="0" err="1">
                          <a:solidFill>
                            <a:schemeClr val="tx1"/>
                          </a:solidFill>
                          <a:effectLst>
                            <a:outerShdw blurRad="38100" dist="38100" dir="2700000" algn="tl">
                              <a:srgbClr val="000000">
                                <a:alpha val="43137"/>
                              </a:srgbClr>
                            </a:outerShdw>
                          </a:effectLst>
                          <a:latin typeface="Arial Black" pitchFamily="34" charset="0"/>
                        </a:rPr>
                        <a:t>Velvary</a:t>
                      </a:r>
                      <a:endParaRPr lang="cs-CZ" sz="1200" b="1" i="0" u="none" strike="noStrike" dirty="0">
                        <a:solidFill>
                          <a:schemeClr val="tx1"/>
                        </a:solidFill>
                        <a:effectLst>
                          <a:outerShdw blurRad="38100" dist="38100" dir="2700000" algn="tl">
                            <a:srgbClr val="000000">
                              <a:alpha val="43137"/>
                            </a:srgbClr>
                          </a:outerShdw>
                        </a:effectLst>
                        <a:latin typeface="Arial Black" pitchFamily="34" charset="0"/>
                      </a:endParaRPr>
                    </a:p>
                  </a:txBody>
                  <a:tcPr marL="0" marR="0" marT="0" marB="0" anchor="ctr">
                    <a:lnL>
                      <a:noFill/>
                    </a:lnL>
                    <a:lnR>
                      <a:noFill/>
                    </a:lnR>
                    <a:lnT>
                      <a:noFill/>
                    </a:lnT>
                    <a:lnB w="12700" cap="flat" cmpd="sng" algn="ctr">
                      <a:solidFill>
                        <a:srgbClr val="000000"/>
                      </a:solidFill>
                      <a:prstDash val="dash"/>
                      <a:round/>
                      <a:headEnd type="none" w="med" len="med"/>
                      <a:tailEnd type="none" w="med" len="med"/>
                    </a:lnB>
                    <a:solidFill>
                      <a:srgbClr val="FFFF00"/>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2:1</a:t>
                      </a:r>
                    </a:p>
                  </a:txBody>
                  <a:tcPr marL="0" marR="0" marT="0" marB="0" anchor="ctr">
                    <a:lnL>
                      <a:noFill/>
                    </a:lnL>
                    <a:lnR>
                      <a:noFill/>
                    </a:lnR>
                    <a:lnT>
                      <a:noFill/>
                    </a:lnT>
                    <a:lnB w="12700" cap="flat" cmpd="sng" algn="ctr">
                      <a:solidFill>
                        <a:srgbClr val="000000"/>
                      </a:solidFill>
                      <a:prstDash val="dash"/>
                      <a:round/>
                      <a:headEnd type="none" w="med" len="med"/>
                      <a:tailEnd type="none" w="med" len="med"/>
                    </a:lnB>
                    <a:solidFill>
                      <a:srgbClr val="FFFF00"/>
                    </a:solidFill>
                  </a:tcPr>
                </a:tc>
              </a:tr>
              <a:tr h="76200">
                <a:tc>
                  <a:txBody>
                    <a:bodyPr/>
                    <a:lstStyle/>
                    <a:p>
                      <a:pPr algn="ctr" fontAlgn="ctr"/>
                      <a:r>
                        <a:rPr lang="cs-CZ" sz="1200" b="1" i="0" u="none" strike="noStrike">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r>
              <a:tr h="354965">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2.</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20.8.2016</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200" b="1" i="0" u="none" strike="noStrike" dirty="0" err="1">
                          <a:solidFill>
                            <a:schemeClr val="tx1"/>
                          </a:solidFill>
                          <a:effectLst>
                            <a:outerShdw blurRad="38100" dist="38100" dir="2700000" algn="tl">
                              <a:srgbClr val="000000">
                                <a:alpha val="43137"/>
                              </a:srgbClr>
                            </a:outerShdw>
                          </a:effectLst>
                          <a:latin typeface="Arial Black" pitchFamily="34" charset="0"/>
                        </a:rPr>
                        <a:t>Velvary</a:t>
                      </a: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 Nymburk</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0:5</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r>
              <a:tr h="76200">
                <a:tc>
                  <a:txBody>
                    <a:bodyPr/>
                    <a:lstStyle/>
                    <a:p>
                      <a:pPr algn="ctr" fontAlgn="ctr"/>
                      <a:r>
                        <a:rPr lang="cs-CZ" sz="1200" b="1" i="0" u="none" strike="noStrike">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r>
              <a:tr h="354965">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3.</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28.8.2016</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Meteor - </a:t>
                      </a:r>
                      <a:r>
                        <a:rPr lang="cs-CZ" sz="1200" b="1" i="0" u="none" strike="noStrike" dirty="0" err="1">
                          <a:solidFill>
                            <a:schemeClr val="tx1"/>
                          </a:solidFill>
                          <a:effectLst>
                            <a:outerShdw blurRad="38100" dist="38100" dir="2700000" algn="tl">
                              <a:srgbClr val="000000">
                                <a:alpha val="43137"/>
                              </a:srgbClr>
                            </a:outerShdw>
                          </a:effectLst>
                          <a:latin typeface="Arial Black" pitchFamily="34" charset="0"/>
                        </a:rPr>
                        <a:t>Velvary</a:t>
                      </a:r>
                      <a:endParaRPr lang="cs-CZ" sz="1200" b="1" i="0" u="none" strike="noStrike" dirty="0">
                        <a:solidFill>
                          <a:schemeClr val="tx1"/>
                        </a:solidFill>
                        <a:effectLst>
                          <a:outerShdw blurRad="38100" dist="38100" dir="2700000" algn="tl">
                            <a:srgbClr val="000000">
                              <a:alpha val="43137"/>
                            </a:srgbClr>
                          </a:outerShdw>
                        </a:effectLst>
                        <a:latin typeface="Arial Black" pitchFamily="34" charset="0"/>
                      </a:endParaRP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2:0</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r>
              <a:tr h="76200">
                <a:tc>
                  <a:txBody>
                    <a:bodyPr/>
                    <a:lstStyle/>
                    <a:p>
                      <a:pPr algn="ctr" fontAlgn="ctr"/>
                      <a:r>
                        <a:rPr lang="cs-CZ" sz="1200" b="1" i="0" u="none" strike="noStrike">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r>
              <a:tr h="354965">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4.</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3.9.2016</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200" b="1" i="0" u="none" strike="noStrike" dirty="0" err="1">
                          <a:solidFill>
                            <a:schemeClr val="tx1"/>
                          </a:solidFill>
                          <a:effectLst>
                            <a:outerShdw blurRad="38100" dist="38100" dir="2700000" algn="tl">
                              <a:srgbClr val="000000">
                                <a:alpha val="43137"/>
                              </a:srgbClr>
                            </a:outerShdw>
                          </a:effectLst>
                          <a:latin typeface="Arial Black" pitchFamily="34" charset="0"/>
                        </a:rPr>
                        <a:t>Libiš</a:t>
                      </a: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 </a:t>
                      </a:r>
                      <a:r>
                        <a:rPr lang="cs-CZ" sz="1200" b="1" i="0" u="none" strike="noStrike" dirty="0" err="1">
                          <a:solidFill>
                            <a:schemeClr val="tx1"/>
                          </a:solidFill>
                          <a:effectLst>
                            <a:outerShdw blurRad="38100" dist="38100" dir="2700000" algn="tl">
                              <a:srgbClr val="000000">
                                <a:alpha val="43137"/>
                              </a:srgbClr>
                            </a:outerShdw>
                          </a:effectLst>
                          <a:latin typeface="Arial Black" pitchFamily="34" charset="0"/>
                        </a:rPr>
                        <a:t>Velvary</a:t>
                      </a:r>
                      <a:endParaRPr lang="cs-CZ" sz="1200" b="1" i="0" u="none" strike="noStrike" dirty="0">
                        <a:solidFill>
                          <a:schemeClr val="tx1"/>
                        </a:solidFill>
                        <a:effectLst>
                          <a:outerShdw blurRad="38100" dist="38100" dir="2700000" algn="tl">
                            <a:srgbClr val="000000">
                              <a:alpha val="43137"/>
                            </a:srgbClr>
                          </a:outerShdw>
                        </a:effectLst>
                        <a:latin typeface="Arial Black" pitchFamily="34" charset="0"/>
                      </a:endParaRP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2:5</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r>
              <a:tr h="76200">
                <a:tc>
                  <a:txBody>
                    <a:bodyPr/>
                    <a:lstStyle/>
                    <a:p>
                      <a:pPr algn="ctr" fontAlgn="ctr"/>
                      <a:r>
                        <a:rPr lang="cs-CZ" sz="1200" b="1" i="0" u="none" strike="noStrike">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r>
              <a:tr h="354965">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5.</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10.9.2016</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200" b="1" i="0" u="none" strike="noStrike" dirty="0" err="1">
                          <a:solidFill>
                            <a:schemeClr val="tx1"/>
                          </a:solidFill>
                          <a:effectLst>
                            <a:outerShdw blurRad="38100" dist="38100" dir="2700000" algn="tl">
                              <a:srgbClr val="000000">
                                <a:alpha val="43137"/>
                              </a:srgbClr>
                            </a:outerShdw>
                          </a:effectLst>
                          <a:latin typeface="Arial Black" pitchFamily="34" charset="0"/>
                        </a:rPr>
                        <a:t>Velvary</a:t>
                      </a: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 Neratovice</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0:1  PK</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r>
              <a:tr h="76200">
                <a:tc>
                  <a:txBody>
                    <a:bodyPr/>
                    <a:lstStyle/>
                    <a:p>
                      <a:pPr algn="ctr" fontAlgn="ctr"/>
                      <a:r>
                        <a:rPr lang="cs-CZ" sz="1200" b="1" i="0" u="none" strike="noStrike">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r>
              <a:tr h="354965">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6.</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17.9.2016</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Chomutov - </a:t>
                      </a:r>
                      <a:r>
                        <a:rPr lang="cs-CZ" sz="1200" b="1" i="0" u="none" strike="noStrike" dirty="0" err="1">
                          <a:solidFill>
                            <a:schemeClr val="tx1"/>
                          </a:solidFill>
                          <a:effectLst>
                            <a:outerShdw blurRad="38100" dist="38100" dir="2700000" algn="tl">
                              <a:srgbClr val="000000">
                                <a:alpha val="43137"/>
                              </a:srgbClr>
                            </a:outerShdw>
                          </a:effectLst>
                          <a:latin typeface="Arial Black" pitchFamily="34" charset="0"/>
                        </a:rPr>
                        <a:t>Velvary</a:t>
                      </a:r>
                      <a:endParaRPr lang="cs-CZ" sz="1200" b="1" i="0" u="none" strike="noStrike" dirty="0">
                        <a:solidFill>
                          <a:schemeClr val="tx1"/>
                        </a:solidFill>
                        <a:effectLst>
                          <a:outerShdw blurRad="38100" dist="38100" dir="2700000" algn="tl">
                            <a:srgbClr val="000000">
                              <a:alpha val="43137"/>
                            </a:srgbClr>
                          </a:outerShdw>
                        </a:effectLst>
                        <a:latin typeface="Arial Black" pitchFamily="34" charset="0"/>
                      </a:endParaRP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1:0</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66"/>
                    </a:solidFill>
                  </a:tcPr>
                </a:tc>
              </a:tr>
              <a:tr h="76200">
                <a:tc>
                  <a:txBody>
                    <a:bodyPr/>
                    <a:lstStyle/>
                    <a:p>
                      <a:pPr algn="ctr" fontAlgn="ctr"/>
                      <a:r>
                        <a:rPr lang="cs-CZ" sz="1200" b="1" i="0" u="none" strike="noStrike">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a:t>
                      </a:r>
                    </a:p>
                  </a:txBody>
                  <a:tcPr marL="0" marR="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99FF"/>
                    </a:solidFill>
                  </a:tcPr>
                </a:tc>
              </a:tr>
              <a:tr h="354965">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7.</a:t>
                      </a:r>
                    </a:p>
                  </a:txBody>
                  <a:tcPr marL="0" marR="0" marT="0" marB="0" anchor="ctr">
                    <a:lnL>
                      <a:noFill/>
                    </a:lnL>
                    <a:lnR>
                      <a:noFill/>
                    </a:lnR>
                    <a:lnT w="12700" cap="flat" cmpd="sng" algn="ctr">
                      <a:solidFill>
                        <a:srgbClr val="000000"/>
                      </a:solidFill>
                      <a:prstDash val="dash"/>
                      <a:round/>
                      <a:headEnd type="none" w="med" len="med"/>
                      <a:tailEnd type="none" w="med" len="med"/>
                    </a:lnT>
                    <a:lnB>
                      <a:noFill/>
                    </a:lnB>
                    <a:solidFill>
                      <a:srgbClr val="FFFF66"/>
                    </a:solidFill>
                  </a:tcPr>
                </a:tc>
                <a:tc>
                  <a:txBody>
                    <a:bodyPr/>
                    <a:lstStyle/>
                    <a:p>
                      <a:pPr algn="ctr" fontAlgn="ct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24.9.2016</a:t>
                      </a:r>
                    </a:p>
                  </a:txBody>
                  <a:tcPr marL="0" marR="0" marT="0" marB="0" anchor="ctr">
                    <a:lnL>
                      <a:noFill/>
                    </a:lnL>
                    <a:lnR>
                      <a:noFill/>
                    </a:lnR>
                    <a:lnT w="12700" cap="flat" cmpd="sng" algn="ctr">
                      <a:solidFill>
                        <a:srgbClr val="000000"/>
                      </a:solidFill>
                      <a:prstDash val="dash"/>
                      <a:round/>
                      <a:headEnd type="none" w="med" len="med"/>
                      <a:tailEnd type="none" w="med" len="med"/>
                    </a:lnT>
                    <a:lnB>
                      <a:noFill/>
                    </a:lnB>
                    <a:solidFill>
                      <a:srgbClr val="FFFF66"/>
                    </a:solidFill>
                  </a:tcPr>
                </a:tc>
                <a:tc>
                  <a:txBody>
                    <a:bodyPr/>
                    <a:lstStyle/>
                    <a:p>
                      <a:pPr algn="ctr" fontAlgn="ctr"/>
                      <a:r>
                        <a:rPr lang="cs-CZ" sz="1200" b="1" i="0" u="none" strike="noStrike" dirty="0" err="1">
                          <a:solidFill>
                            <a:schemeClr val="tx1"/>
                          </a:solidFill>
                          <a:effectLst>
                            <a:outerShdw blurRad="38100" dist="38100" dir="2700000" algn="tl">
                              <a:srgbClr val="000000">
                                <a:alpha val="43137"/>
                              </a:srgbClr>
                            </a:outerShdw>
                          </a:effectLst>
                          <a:latin typeface="Arial Black" pitchFamily="34" charset="0"/>
                        </a:rPr>
                        <a:t>Velvary</a:t>
                      </a:r>
                      <a:r>
                        <a:rPr lang="cs-CZ" sz="1200" b="1" i="0" u="none" strike="noStrike" dirty="0">
                          <a:solidFill>
                            <a:schemeClr val="tx1"/>
                          </a:solidFill>
                          <a:effectLst>
                            <a:outerShdw blurRad="38100" dist="38100" dir="2700000" algn="tl">
                              <a:srgbClr val="000000">
                                <a:alpha val="43137"/>
                              </a:srgbClr>
                            </a:outerShdw>
                          </a:effectLst>
                          <a:latin typeface="Arial Black" pitchFamily="34" charset="0"/>
                        </a:rPr>
                        <a:t> - Souš</a:t>
                      </a:r>
                    </a:p>
                  </a:txBody>
                  <a:tcPr marL="0" marR="0" marT="0" marB="0" anchor="ctr">
                    <a:lnL>
                      <a:noFill/>
                    </a:lnL>
                    <a:lnR>
                      <a:noFill/>
                    </a:lnR>
                    <a:lnT w="12700" cap="flat" cmpd="sng" algn="ctr">
                      <a:solidFill>
                        <a:srgbClr val="000000"/>
                      </a:solidFill>
                      <a:prstDash val="dash"/>
                      <a:round/>
                      <a:headEnd type="none" w="med" len="med"/>
                      <a:tailEnd type="none" w="med" len="med"/>
                    </a:lnT>
                    <a:lnB>
                      <a:noFill/>
                    </a:lnB>
                    <a:solidFill>
                      <a:srgbClr val="FFFF66"/>
                    </a:solidFill>
                  </a:tcPr>
                </a:tc>
                <a:tc>
                  <a:txBody>
                    <a:bodyPr/>
                    <a:lstStyle/>
                    <a:p>
                      <a:pPr algn="ctr" fontAlgn="ctr"/>
                      <a:r>
                        <a:rPr lang="cs-CZ" sz="1200" b="1" i="0" u="none" strike="noStrike" dirty="0" smtClean="0">
                          <a:solidFill>
                            <a:schemeClr val="tx1"/>
                          </a:solidFill>
                          <a:effectLst>
                            <a:outerShdw blurRad="38100" dist="38100" dir="2700000" algn="tl">
                              <a:srgbClr val="000000">
                                <a:alpha val="43137"/>
                              </a:srgbClr>
                            </a:outerShdw>
                          </a:effectLst>
                          <a:latin typeface="Arial Black" pitchFamily="34" charset="0"/>
                        </a:rPr>
                        <a:t>1:2</a:t>
                      </a:r>
                      <a:endParaRPr lang="cs-CZ" sz="1200" b="1" i="0" u="none" strike="noStrike" dirty="0">
                        <a:solidFill>
                          <a:schemeClr val="tx1"/>
                        </a:solidFill>
                        <a:effectLst>
                          <a:outerShdw blurRad="38100" dist="38100" dir="2700000" algn="tl">
                            <a:srgbClr val="000000">
                              <a:alpha val="43137"/>
                            </a:srgbClr>
                          </a:outerShdw>
                        </a:effectLst>
                        <a:latin typeface="Arial Black" pitchFamily="34" charset="0"/>
                      </a:endParaRPr>
                    </a:p>
                  </a:txBody>
                  <a:tcPr marL="0" marR="0" marT="0" marB="0" anchor="ctr">
                    <a:lnL>
                      <a:noFill/>
                    </a:lnL>
                    <a:lnR>
                      <a:noFill/>
                    </a:lnR>
                    <a:lnT w="12700" cap="flat" cmpd="sng" algn="ctr">
                      <a:solidFill>
                        <a:srgbClr val="000000"/>
                      </a:solidFill>
                      <a:prstDash val="dash"/>
                      <a:round/>
                      <a:headEnd type="none" w="med" len="med"/>
                      <a:tailEnd type="none" w="med" len="med"/>
                    </a:lnT>
                    <a:lnB>
                      <a:noFill/>
                    </a:lnB>
                    <a:solidFill>
                      <a:srgbClr val="FFFF66"/>
                    </a:solidFill>
                  </a:tcPr>
                </a:tc>
              </a:tr>
            </a:tbl>
          </a:graphicData>
        </a:graphic>
      </p:graphicFrame>
      <p:sp>
        <p:nvSpPr>
          <p:cNvPr id="17" name="TextovéPole 16"/>
          <p:cNvSpPr txBox="1"/>
          <p:nvPr/>
        </p:nvSpPr>
        <p:spPr>
          <a:xfrm>
            <a:off x="71984" y="91108"/>
            <a:ext cx="4680496" cy="523220"/>
          </a:xfrm>
          <a:prstGeom prst="rect">
            <a:avLst/>
          </a:prstGeom>
          <a:blipFill>
            <a:blip r:embed="rId4" cstate="print"/>
            <a:stretch>
              <a:fillRect/>
            </a:stretch>
          </a:blipFill>
          <a:ln w="69850" cap="rnd">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r="-100000" b="-100000"/>
            </a:gradFill>
            <a:prstDash val="sysDot"/>
          </a:ln>
        </p:spPr>
        <p:txBody>
          <a:bodyPr wrap="square" rtlCol="0">
            <a:spAutoFit/>
          </a:bodyPr>
          <a:lstStyle/>
          <a:p>
            <a:pPr algn="ctr"/>
            <a:r>
              <a:rPr lang="cs-CZ" sz="2800" u="sng" dirty="0" smtClean="0">
                <a:latin typeface="Constantia" pitchFamily="18" charset="0"/>
              </a:rPr>
              <a:t>Výsledky Slovanu </a:t>
            </a:r>
            <a:r>
              <a:rPr lang="cs-CZ" sz="2800" u="sng" dirty="0" err="1" smtClean="0">
                <a:latin typeface="Constantia" pitchFamily="18" charset="0"/>
              </a:rPr>
              <a:t>Velvary</a:t>
            </a:r>
            <a:endParaRPr lang="cs-CZ" sz="2800" u="sng" dirty="0" smtClean="0">
              <a:latin typeface="Constantia" pitchFamily="18" charset="0"/>
            </a:endParaRPr>
          </a:p>
        </p:txBody>
      </p:sp>
      <p:sp>
        <p:nvSpPr>
          <p:cNvPr id="18" name="TextovéPole 17"/>
          <p:cNvSpPr txBox="1"/>
          <p:nvPr/>
        </p:nvSpPr>
        <p:spPr>
          <a:xfrm>
            <a:off x="71984" y="4411588"/>
            <a:ext cx="4752528" cy="2554545"/>
          </a:xfrm>
          <a:prstGeom prst="rect">
            <a:avLst/>
          </a:prstGeom>
          <a:solidFill>
            <a:srgbClr val="CCFF99"/>
          </a:solidFill>
        </p:spPr>
        <p:txBody>
          <a:bodyPr wrap="square" rtlCol="0">
            <a:spAutoFit/>
          </a:bodyPr>
          <a:lstStyle/>
          <a:p>
            <a:pPr algn="just"/>
            <a:r>
              <a:rPr lang="cs-CZ" sz="1600" dirty="0" smtClean="0">
                <a:latin typeface="Bookman Old Style" pitchFamily="18" charset="0"/>
              </a:rPr>
              <a:t>Na 1. výhru čekaly </a:t>
            </a:r>
            <a:r>
              <a:rPr lang="cs-CZ" sz="1600" dirty="0" err="1" smtClean="0">
                <a:latin typeface="Bookman Old Style" pitchFamily="18" charset="0"/>
              </a:rPr>
              <a:t>Velvary</a:t>
            </a:r>
            <a:r>
              <a:rPr lang="cs-CZ" sz="1600" dirty="0" smtClean="0">
                <a:latin typeface="Bookman Old Style" pitchFamily="18" charset="0"/>
              </a:rPr>
              <a:t> do 4. kola a byla hned vysoká 5:2 v </a:t>
            </a:r>
            <a:r>
              <a:rPr lang="cs-CZ" sz="1600" dirty="0" err="1" smtClean="0">
                <a:latin typeface="Bookman Old Style" pitchFamily="18" charset="0"/>
              </a:rPr>
              <a:t>Libiši</a:t>
            </a:r>
            <a:r>
              <a:rPr lang="cs-CZ" sz="1600" dirty="0" smtClean="0">
                <a:latin typeface="Bookman Old Style" pitchFamily="18" charset="0"/>
              </a:rPr>
              <a:t>. V následujícím utkání doma proti Neratovicím také bodovali, ale bylo to jen za bod po prohraném rozstřelu v penaltách. V posledních 2 kolech Slovan smutnil po porážkách o 1 branku. Zvlášť ta poslední doma hodně mrzela, když soupeř otočil zápas během chvilky v 1. poločase. </a:t>
            </a:r>
          </a:p>
        </p:txBody>
      </p:sp>
      <p:sp>
        <p:nvSpPr>
          <p:cNvPr id="20" name="TextovéPole 19"/>
          <p:cNvSpPr txBox="1"/>
          <p:nvPr/>
        </p:nvSpPr>
        <p:spPr>
          <a:xfrm>
            <a:off x="5616600" y="91108"/>
            <a:ext cx="4536504" cy="830997"/>
          </a:xfrm>
          <a:prstGeom prst="rect">
            <a:avLst/>
          </a:prstGeom>
          <a:solidFill>
            <a:schemeClr val="bg1">
              <a:lumMod val="95000"/>
            </a:schemeClr>
          </a:solidFill>
        </p:spPr>
        <p:txBody>
          <a:bodyPr wrap="square" rtlCol="0">
            <a:spAutoFit/>
          </a:bodyPr>
          <a:lstStyle/>
          <a:p>
            <a:pPr algn="ctr"/>
            <a:r>
              <a:rPr lang="cs-CZ" sz="2400" u="sng" dirty="0" smtClean="0">
                <a:solidFill>
                  <a:srgbClr val="FF0066"/>
                </a:solidFill>
                <a:latin typeface="Berlin Sans FB" pitchFamily="34" charset="0"/>
              </a:rPr>
              <a:t>Starší přípravka obsadila  těsně 2. místo</a:t>
            </a:r>
          </a:p>
        </p:txBody>
      </p:sp>
      <p:graphicFrame>
        <p:nvGraphicFramePr>
          <p:cNvPr id="21" name="Tabulka 20"/>
          <p:cNvGraphicFramePr>
            <a:graphicFrameLocks noGrp="1"/>
          </p:cNvGraphicFramePr>
          <p:nvPr/>
        </p:nvGraphicFramePr>
        <p:xfrm>
          <a:off x="5616600" y="1080140"/>
          <a:ext cx="4392462" cy="2179320"/>
        </p:xfrm>
        <a:graphic>
          <a:graphicData uri="http://schemas.openxmlformats.org/drawingml/2006/table">
            <a:tbl>
              <a:tblPr/>
              <a:tblGrid>
                <a:gridCol w="418953"/>
                <a:gridCol w="1434128"/>
                <a:gridCol w="182770"/>
                <a:gridCol w="418953"/>
                <a:gridCol w="418953"/>
                <a:gridCol w="418953"/>
                <a:gridCol w="680799"/>
                <a:gridCol w="418953"/>
              </a:tblGrid>
              <a:tr h="476250">
                <a:tc gridSpan="8">
                  <a:txBody>
                    <a:bodyPr/>
                    <a:lstStyle/>
                    <a:p>
                      <a:pPr algn="ctr" rtl="0" fontAlgn="ctr"/>
                      <a:r>
                        <a:rPr lang="cs-CZ" sz="1600" b="1" i="0" u="none" strike="noStrike" dirty="0">
                          <a:solidFill>
                            <a:srgbClr val="000000"/>
                          </a:solidFill>
                          <a:effectLst>
                            <a:outerShdw blurRad="38100" dist="38100" dir="2700000" algn="tl">
                              <a:srgbClr val="000000">
                                <a:alpha val="43137"/>
                              </a:srgbClr>
                            </a:outerShdw>
                          </a:effectLst>
                          <a:latin typeface="Century Schoolbook"/>
                        </a:rPr>
                        <a:t>Turnaj ligy starší přípravky skupina C  Konečné pořadí po 4 turnajích </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47650">
                <a:tc>
                  <a:txBody>
                    <a:bodyPr/>
                    <a:lstStyle/>
                    <a:p>
                      <a:pPr algn="ctr" rtl="0" fontAlgn="ctr"/>
                      <a:r>
                        <a:rPr lang="cs-CZ" sz="1200" b="1" i="0" u="none" strike="noStrike">
                          <a:solidFill>
                            <a:srgbClr val="000000"/>
                          </a:solidFill>
                          <a:latin typeface="Arial Black"/>
                        </a:rPr>
                        <a:t>1</a:t>
                      </a:r>
                    </a:p>
                  </a:txBody>
                  <a:tcPr marL="9525" marR="9525" marT="9525" marB="0" anchor="ctr">
                    <a:lnL>
                      <a:noFill/>
                    </a:lnL>
                    <a:lnR>
                      <a:noFill/>
                    </a:lnR>
                    <a:lnT>
                      <a:noFill/>
                    </a:lnT>
                    <a:lnB>
                      <a:noFill/>
                    </a:lnB>
                    <a:solidFill>
                      <a:srgbClr val="CCFF99"/>
                    </a:solidFill>
                  </a:tcPr>
                </a:tc>
                <a:tc>
                  <a:txBody>
                    <a:bodyPr/>
                    <a:lstStyle/>
                    <a:p>
                      <a:pPr algn="ctr" rtl="0" fontAlgn="ctr"/>
                      <a:r>
                        <a:rPr lang="cs-CZ" sz="1200" b="0" i="0" u="none" strike="noStrike" dirty="0" err="1">
                          <a:solidFill>
                            <a:srgbClr val="000000"/>
                          </a:solidFill>
                          <a:latin typeface="Arial Black"/>
                        </a:rPr>
                        <a:t>Dobříň</a:t>
                      </a:r>
                      <a:r>
                        <a:rPr lang="cs-CZ" sz="1200" b="0" i="0" u="none" strike="noStrike" dirty="0">
                          <a:solidFill>
                            <a:srgbClr val="000000"/>
                          </a:solidFill>
                          <a:latin typeface="Arial Black"/>
                        </a:rPr>
                        <a:t>/</a:t>
                      </a:r>
                      <a:r>
                        <a:rPr lang="cs-CZ" sz="1200" b="0" i="0" u="none" strike="noStrike" dirty="0" err="1">
                          <a:solidFill>
                            <a:srgbClr val="000000"/>
                          </a:solidFill>
                          <a:latin typeface="Arial Black"/>
                        </a:rPr>
                        <a:t>Bezděkov</a:t>
                      </a:r>
                      <a:r>
                        <a:rPr lang="cs-CZ" sz="1200" b="0" i="0" u="none" strike="noStrike" dirty="0">
                          <a:solidFill>
                            <a:srgbClr val="000000"/>
                          </a:solidFill>
                          <a:latin typeface="Arial Black"/>
                        </a:rPr>
                        <a:t> </a:t>
                      </a:r>
                      <a:r>
                        <a:rPr lang="cs-CZ" sz="1200" b="1" i="0" u="none" strike="noStrike" dirty="0">
                          <a:solidFill>
                            <a:srgbClr val="000000"/>
                          </a:solidFill>
                          <a:latin typeface="Arial Black"/>
                        </a:rPr>
                        <a:t> </a:t>
                      </a:r>
                      <a:endParaRPr lang="cs-CZ" sz="1200" b="0" i="0" u="none" strike="noStrike" dirty="0">
                        <a:solidFill>
                          <a:srgbClr val="000000"/>
                        </a:solidFill>
                        <a:latin typeface="Arial Black"/>
                      </a:endParaRP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dirty="0">
                          <a:solidFill>
                            <a:srgbClr val="000000"/>
                          </a:solidFill>
                          <a:latin typeface="Arial Black"/>
                        </a:rPr>
                        <a:t>12</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Arial Black"/>
                        </a:rPr>
                        <a:t>10</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Arial Black"/>
                        </a:rPr>
                        <a:t>1</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Arial Black"/>
                        </a:rPr>
                        <a:t>1</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Arial Black"/>
                        </a:rPr>
                        <a:t>91:27</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Arial Black"/>
                        </a:rPr>
                        <a:t>31</a:t>
                      </a:r>
                    </a:p>
                  </a:txBody>
                  <a:tcPr marL="9525" marR="9525" marT="9525" marB="0" anchor="ctr">
                    <a:lnL>
                      <a:noFill/>
                    </a:lnL>
                    <a:lnR>
                      <a:noFill/>
                    </a:lnR>
                    <a:lnT>
                      <a:noFill/>
                    </a:lnT>
                    <a:lnB>
                      <a:noFill/>
                    </a:lnB>
                    <a:solidFill>
                      <a:srgbClr val="CCFF99"/>
                    </a:solidFill>
                  </a:tcPr>
                </a:tc>
              </a:tr>
              <a:tr h="285750">
                <a:tc>
                  <a:txBody>
                    <a:bodyPr/>
                    <a:lstStyle/>
                    <a:p>
                      <a:pPr algn="ctr" rtl="0" fontAlgn="ctr"/>
                      <a:r>
                        <a:rPr lang="cs-CZ" sz="1400" b="1" i="0" u="none" strike="noStrike">
                          <a:solidFill>
                            <a:srgbClr val="FF0000"/>
                          </a:solidFill>
                          <a:latin typeface="Arial Black"/>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dirty="0" err="1">
                          <a:solidFill>
                            <a:srgbClr val="FF0000"/>
                          </a:solidFill>
                          <a:latin typeface="Arial Black"/>
                        </a:rPr>
                        <a:t>Štětí</a:t>
                      </a:r>
                      <a:r>
                        <a:rPr lang="cs-CZ" sz="1400" b="1" i="0" u="none" strike="noStrike" dirty="0">
                          <a:solidFill>
                            <a:srgbClr val="FF0000"/>
                          </a:solidFill>
                          <a:latin typeface="Arial Black"/>
                        </a:rPr>
                        <a:t> </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FF0000"/>
                          </a:solidFill>
                          <a:latin typeface="Arial Black"/>
                        </a:rPr>
                        <a:t>12</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FF0000"/>
                          </a:solidFill>
                          <a:latin typeface="Arial Black"/>
                        </a:rPr>
                        <a:t>7</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FF0000"/>
                          </a:solidFill>
                          <a:latin typeface="Arial Black"/>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FF0000"/>
                          </a:solidFill>
                          <a:latin typeface="Arial Black"/>
                        </a:rPr>
                        <a:t>5</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FF0000"/>
                          </a:solidFill>
                          <a:latin typeface="Arial Black"/>
                        </a:rPr>
                        <a:t>57:56</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FF0000"/>
                          </a:solidFill>
                          <a:latin typeface="Arial Black"/>
                        </a:rPr>
                        <a:t>21</a:t>
                      </a:r>
                    </a:p>
                  </a:txBody>
                  <a:tcPr marL="9525" marR="9525" marT="9525" marB="0" anchor="ctr">
                    <a:lnL>
                      <a:noFill/>
                    </a:lnL>
                    <a:lnR>
                      <a:noFill/>
                    </a:lnR>
                    <a:lnT>
                      <a:noFill/>
                    </a:lnT>
                    <a:lnB>
                      <a:noFill/>
                    </a:lnB>
                    <a:solidFill>
                      <a:srgbClr val="CCFFFF"/>
                    </a:solidFill>
                  </a:tcPr>
                </a:tc>
              </a:tr>
              <a:tr h="495300">
                <a:tc>
                  <a:txBody>
                    <a:bodyPr/>
                    <a:lstStyle/>
                    <a:p>
                      <a:pPr algn="ctr" rtl="0" fontAlgn="ctr"/>
                      <a:r>
                        <a:rPr lang="cs-CZ" sz="1200" b="1" i="0" u="none" strike="noStrike">
                          <a:solidFill>
                            <a:srgbClr val="000000"/>
                          </a:solidFill>
                          <a:latin typeface="Arial Black"/>
                        </a:rPr>
                        <a:t>3</a:t>
                      </a:r>
                    </a:p>
                  </a:txBody>
                  <a:tcPr marL="9525" marR="9525" marT="9525" marB="0" anchor="ctr">
                    <a:lnL>
                      <a:noFill/>
                    </a:lnL>
                    <a:lnR>
                      <a:noFill/>
                    </a:lnR>
                    <a:lnT>
                      <a:noFill/>
                    </a:lnT>
                    <a:lnB>
                      <a:noFill/>
                    </a:lnB>
                    <a:solidFill>
                      <a:srgbClr val="CCFF99"/>
                    </a:solidFill>
                  </a:tcPr>
                </a:tc>
                <a:tc>
                  <a:txBody>
                    <a:bodyPr/>
                    <a:lstStyle/>
                    <a:p>
                      <a:pPr algn="ctr" rtl="0" fontAlgn="ctr"/>
                      <a:r>
                        <a:rPr lang="cs-CZ" sz="1200" b="0" i="0" u="none" strike="noStrike">
                          <a:solidFill>
                            <a:srgbClr val="000000"/>
                          </a:solidFill>
                          <a:latin typeface="Arial Black"/>
                        </a:rPr>
                        <a:t>Straškov-Vodochody </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Arial Black"/>
                        </a:rPr>
                        <a:t>12</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Arial Black"/>
                        </a:rPr>
                        <a:t>6</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Arial Black"/>
                        </a:rPr>
                        <a:t>1</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Arial Black"/>
                        </a:rPr>
                        <a:t>5</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Arial Black"/>
                        </a:rPr>
                        <a:t>48:37</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Arial Black"/>
                        </a:rPr>
                        <a:t>19</a:t>
                      </a:r>
                    </a:p>
                  </a:txBody>
                  <a:tcPr marL="9525" marR="9525" marT="9525" marB="0" anchor="ctr">
                    <a:lnL>
                      <a:noFill/>
                    </a:lnL>
                    <a:lnR>
                      <a:noFill/>
                    </a:lnR>
                    <a:lnT>
                      <a:noFill/>
                    </a:lnT>
                    <a:lnB>
                      <a:noFill/>
                    </a:lnB>
                    <a:solidFill>
                      <a:srgbClr val="CCFF99"/>
                    </a:solidFill>
                  </a:tcPr>
                </a:tc>
              </a:tr>
              <a:tr h="247650">
                <a:tc>
                  <a:txBody>
                    <a:bodyPr/>
                    <a:lstStyle/>
                    <a:p>
                      <a:pPr algn="ctr" rtl="0" fontAlgn="ctr"/>
                      <a:r>
                        <a:rPr lang="cs-CZ" sz="1200" b="1" i="0" u="none" strike="noStrike">
                          <a:solidFill>
                            <a:srgbClr val="000000"/>
                          </a:solidFill>
                          <a:latin typeface="Arial Black"/>
                        </a:rPr>
                        <a:t>4</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a:solidFill>
                            <a:srgbClr val="000000"/>
                          </a:solidFill>
                          <a:latin typeface="Arial Black"/>
                        </a:rPr>
                        <a:t>Rovné </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a:solidFill>
                            <a:srgbClr val="000000"/>
                          </a:solidFill>
                          <a:latin typeface="Arial Black"/>
                        </a:rPr>
                        <a:t>12</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a:solidFill>
                            <a:srgbClr val="000000"/>
                          </a:solidFill>
                          <a:latin typeface="Arial Black"/>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a:solidFill>
                            <a:srgbClr val="000000"/>
                          </a:solidFill>
                          <a:latin typeface="Arial Black"/>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dirty="0">
                          <a:solidFill>
                            <a:srgbClr val="000000"/>
                          </a:solidFill>
                          <a:latin typeface="Arial Black"/>
                        </a:rPr>
                        <a:t>12</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a:solidFill>
                            <a:srgbClr val="000000"/>
                          </a:solidFill>
                          <a:latin typeface="Arial Black"/>
                        </a:rPr>
                        <a:t>27:103</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dirty="0">
                          <a:solidFill>
                            <a:srgbClr val="000000"/>
                          </a:solidFill>
                          <a:latin typeface="Arial Black"/>
                        </a:rPr>
                        <a:t>0</a:t>
                      </a:r>
                    </a:p>
                  </a:txBody>
                  <a:tcPr marL="9525" marR="9525" marT="9525" marB="0" anchor="ctr">
                    <a:lnL>
                      <a:noFill/>
                    </a:lnL>
                    <a:lnR>
                      <a:noFill/>
                    </a:lnR>
                    <a:lnT>
                      <a:noFill/>
                    </a:lnT>
                    <a:lnB>
                      <a:noFill/>
                    </a:lnB>
                    <a:solidFill>
                      <a:srgbClr val="CCFFFF"/>
                    </a:solidFill>
                  </a:tcPr>
                </a:tc>
              </a:tr>
            </a:tbl>
          </a:graphicData>
        </a:graphic>
      </p:graphicFrame>
      <p:pic>
        <p:nvPicPr>
          <p:cNvPr id="2" name="Picture 74"/>
          <p:cNvPicPr>
            <a:picLocks noChangeAspect="1" noChangeArrowheads="1"/>
          </p:cNvPicPr>
          <p:nvPr/>
        </p:nvPicPr>
        <p:blipFill>
          <a:blip r:embed="rId5" cstate="print"/>
          <a:srcRect/>
          <a:stretch>
            <a:fillRect/>
          </a:stretch>
        </p:blipFill>
        <p:spPr bwMode="auto">
          <a:xfrm>
            <a:off x="7128768" y="5635724"/>
            <a:ext cx="950079" cy="12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15611" y="1099222"/>
            <a:ext cx="2361963"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10" name="Přímá spojovací šipka 9"/>
          <p:cNvCxnSpPr/>
          <p:nvPr/>
        </p:nvCxnSpPr>
        <p:spPr bwMode="auto">
          <a:xfrm>
            <a:off x="9335447"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5999" y="7239000"/>
            <a:ext cx="100204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548126" y="6931868"/>
            <a:ext cx="100204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p>
        </p:txBody>
      </p:sp>
      <p:sp>
        <p:nvSpPr>
          <p:cNvPr id="19" name="TextovéPole 18"/>
          <p:cNvSpPr txBox="1"/>
          <p:nvPr/>
        </p:nvSpPr>
        <p:spPr>
          <a:xfrm>
            <a:off x="7546081"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pic>
        <p:nvPicPr>
          <p:cNvPr id="20" name="Picture 212"/>
          <p:cNvPicPr>
            <a:picLocks noChangeAspect="1" noChangeArrowheads="1"/>
          </p:cNvPicPr>
          <p:nvPr/>
        </p:nvPicPr>
        <p:blipFill>
          <a:blip r:embed="rId4" cstate="print"/>
          <a:srcRect/>
          <a:stretch>
            <a:fillRect/>
          </a:stretch>
        </p:blipFill>
        <p:spPr bwMode="auto">
          <a:xfrm>
            <a:off x="1728168" y="5995764"/>
            <a:ext cx="792088" cy="864096"/>
          </a:xfrm>
          <a:prstGeom prst="rect">
            <a:avLst/>
          </a:prstGeom>
          <a:noFill/>
          <a:ln w="9525">
            <a:noFill/>
            <a:miter lim="800000"/>
            <a:headEnd/>
            <a:tailEnd/>
          </a:ln>
        </p:spPr>
      </p:pic>
      <p:sp>
        <p:nvSpPr>
          <p:cNvPr id="21" name="TextovéPole 20"/>
          <p:cNvSpPr txBox="1"/>
          <p:nvPr/>
        </p:nvSpPr>
        <p:spPr>
          <a:xfrm>
            <a:off x="143992" y="163116"/>
            <a:ext cx="4392488" cy="1200329"/>
          </a:xfrm>
          <a:prstGeom prst="rect">
            <a:avLst/>
          </a:prstGeom>
          <a:blipFill dpi="0" rotWithShape="1">
            <a:blip r:embed="rId5" cstate="print">
              <a:alphaModFix amt="15000"/>
            </a:blip>
            <a:srcRect/>
            <a:stretch>
              <a:fillRect/>
            </a:stretch>
          </a:blipFill>
          <a:ln w="57150" cmpd="dbl">
            <a:solidFill>
              <a:srgbClr val="499D99"/>
            </a:solidFill>
            <a:prstDash val="solid"/>
          </a:ln>
        </p:spPr>
        <p:txBody>
          <a:bodyPr wrap="square" rtlCol="0">
            <a:spAutoFit/>
          </a:bodyPr>
          <a:lstStyle/>
          <a:p>
            <a:pPr algn="ctr"/>
            <a:r>
              <a:rPr lang="cs-CZ" sz="2400" u="sng" dirty="0" smtClean="0">
                <a:latin typeface="Rockwell Condensed" pitchFamily="18" charset="0"/>
              </a:rPr>
              <a:t>Starší přípravka už se nemůže dočkat dalšího kola </a:t>
            </a:r>
            <a:r>
              <a:rPr lang="cs-CZ" sz="2400" u="sng" dirty="0" err="1" smtClean="0">
                <a:latin typeface="Rockwell Condensed" pitchFamily="18" charset="0"/>
              </a:rPr>
              <a:t>Ondrášovka</a:t>
            </a:r>
            <a:r>
              <a:rPr lang="cs-CZ" sz="2400" u="sng" dirty="0" smtClean="0">
                <a:latin typeface="Rockwell Condensed" pitchFamily="18" charset="0"/>
              </a:rPr>
              <a:t> </a:t>
            </a:r>
            <a:r>
              <a:rPr lang="cs-CZ" sz="2400" u="sng" dirty="0" err="1" smtClean="0">
                <a:latin typeface="Rockwell Condensed" pitchFamily="18" charset="0"/>
              </a:rPr>
              <a:t>cupu</a:t>
            </a:r>
            <a:r>
              <a:rPr lang="cs-CZ" sz="2400" u="sng" dirty="0" smtClean="0">
                <a:latin typeface="Rockwell Condensed" pitchFamily="18" charset="0"/>
              </a:rPr>
              <a:t> v </a:t>
            </a:r>
            <a:r>
              <a:rPr lang="cs-CZ" sz="2400" u="sng" dirty="0" err="1" smtClean="0">
                <a:latin typeface="Rockwell Condensed" pitchFamily="18" charset="0"/>
              </a:rPr>
              <a:t>Nespekách</a:t>
            </a:r>
            <a:r>
              <a:rPr lang="cs-CZ" sz="2400" u="sng" dirty="0" smtClean="0">
                <a:latin typeface="Rockwell Condensed" pitchFamily="18" charset="0"/>
              </a:rPr>
              <a:t> 5.10.2016</a:t>
            </a:r>
          </a:p>
        </p:txBody>
      </p:sp>
      <p:graphicFrame>
        <p:nvGraphicFramePr>
          <p:cNvPr id="25" name="Tabulka 24"/>
          <p:cNvGraphicFramePr>
            <a:graphicFrameLocks noGrp="1"/>
          </p:cNvGraphicFramePr>
          <p:nvPr/>
        </p:nvGraphicFramePr>
        <p:xfrm>
          <a:off x="144017" y="1603276"/>
          <a:ext cx="4392463" cy="4032885"/>
        </p:xfrm>
        <a:graphic>
          <a:graphicData uri="http://schemas.openxmlformats.org/drawingml/2006/table">
            <a:tbl>
              <a:tblPr/>
              <a:tblGrid>
                <a:gridCol w="974798"/>
                <a:gridCol w="1773428"/>
                <a:gridCol w="1644237"/>
              </a:tblGrid>
              <a:tr h="228600">
                <a:tc gridSpan="3">
                  <a:txBody>
                    <a:bodyPr/>
                    <a:lstStyle/>
                    <a:p>
                      <a:pPr algn="ctr" fontAlgn="ctr"/>
                      <a:r>
                        <a:rPr lang="cs-CZ" sz="1100" b="1" i="0" u="none" strike="noStrike" dirty="0">
                          <a:solidFill>
                            <a:srgbClr val="184B81"/>
                          </a:solidFill>
                          <a:latin typeface="Arial"/>
                        </a:rPr>
                        <a:t>1. kolo 05.10.2016 10:00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r>
              <a:tr h="228600">
                <a:tc>
                  <a:txBody>
                    <a:bodyPr/>
                    <a:lstStyle/>
                    <a:p>
                      <a:pPr algn="ctr" fontAlgn="ctr"/>
                      <a:r>
                        <a:rPr lang="cs-CZ" sz="900" b="1" i="0" u="none" strike="noStrike">
                          <a:solidFill>
                            <a:srgbClr val="000000"/>
                          </a:solidFill>
                          <a:latin typeface="Georgia"/>
                        </a:rPr>
                        <a:t>5.10.2016 10:00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FF0000"/>
                          </a:solidFill>
                          <a:latin typeface="Georgia"/>
                        </a:rPr>
                        <a:t>FK VYSOČINA JIHLAVA,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Georgia"/>
                        </a:rPr>
                        <a:t>SK Štětí, z.s.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8600">
                <a:tc gridSpan="3">
                  <a:txBody>
                    <a:bodyPr/>
                    <a:lstStyle/>
                    <a:p>
                      <a:pPr algn="ctr" fontAlgn="ctr"/>
                      <a:r>
                        <a:rPr lang="cs-CZ" sz="1100" b="1" i="0" u="none" strike="noStrike" dirty="0">
                          <a:solidFill>
                            <a:srgbClr val="184B81"/>
                          </a:solidFill>
                          <a:latin typeface="Arial"/>
                        </a:rPr>
                        <a:t>2. kolo 05.10.2016 10:45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r>
              <a:tr h="228600">
                <a:tc>
                  <a:txBody>
                    <a:bodyPr/>
                    <a:lstStyle/>
                    <a:p>
                      <a:pPr algn="ctr" fontAlgn="ctr"/>
                      <a:r>
                        <a:rPr lang="cs-CZ" sz="900" b="1" i="0" u="none" strike="noStrike">
                          <a:solidFill>
                            <a:srgbClr val="000000"/>
                          </a:solidFill>
                          <a:latin typeface="Georgia"/>
                        </a:rPr>
                        <a:t>5.10.2016 10:45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Georgia"/>
                        </a:rPr>
                        <a:t>SK Štětí, z.s. </a:t>
                      </a:r>
                      <a:r>
                        <a:rPr lang="cs-CZ" sz="900" b="1" i="1" u="none" strike="noStrike">
                          <a:solidFill>
                            <a:srgbClr val="000000"/>
                          </a:solidFill>
                          <a:latin typeface="Georgia"/>
                        </a:rPr>
                        <a:t>(10)</a:t>
                      </a:r>
                      <a:endParaRPr lang="cs-CZ" sz="900" b="1" i="0" u="none" strike="noStrike">
                        <a:solidFill>
                          <a:srgbClr val="000000"/>
                        </a:solidFill>
                        <a:latin typeface="Georg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FF0000"/>
                          </a:solidFill>
                          <a:latin typeface="Georgia"/>
                        </a:rPr>
                        <a:t>FC Slovan Havlíčkův Brod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8600">
                <a:tc gridSpan="3">
                  <a:txBody>
                    <a:bodyPr/>
                    <a:lstStyle/>
                    <a:p>
                      <a:pPr algn="ctr" fontAlgn="ctr"/>
                      <a:r>
                        <a:rPr lang="cs-CZ" sz="1100" b="1" i="0" u="none" strike="noStrike">
                          <a:solidFill>
                            <a:srgbClr val="184B81"/>
                          </a:solidFill>
                          <a:latin typeface="Arial"/>
                        </a:rPr>
                        <a:t>3. kolo 05.10.2016 11:30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r>
              <a:tr h="0">
                <a:tc>
                  <a:txBody>
                    <a:bodyPr/>
                    <a:lstStyle/>
                    <a:p>
                      <a:pPr algn="ctr" fontAlgn="ctr"/>
                      <a:r>
                        <a:rPr lang="cs-CZ" sz="900" b="1" i="0" u="none" strike="noStrike">
                          <a:solidFill>
                            <a:srgbClr val="000000"/>
                          </a:solidFill>
                          <a:latin typeface="Georgia"/>
                        </a:rPr>
                        <a:t>5.10.2016 11:30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FF0000"/>
                          </a:solidFill>
                          <a:latin typeface="Georgia"/>
                        </a:rPr>
                        <a:t>Bohemians Praha 1905, 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Georgia"/>
                        </a:rPr>
                        <a:t>SK Štětí, z.s.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8600">
                <a:tc gridSpan="3">
                  <a:txBody>
                    <a:bodyPr/>
                    <a:lstStyle/>
                    <a:p>
                      <a:pPr algn="ctr" fontAlgn="ctr"/>
                      <a:r>
                        <a:rPr lang="cs-CZ" sz="1100" b="1" i="0" u="none" strike="noStrike">
                          <a:solidFill>
                            <a:srgbClr val="184B81"/>
                          </a:solidFill>
                          <a:latin typeface="Arial"/>
                        </a:rPr>
                        <a:t>4. kolo 05.10.2016 12:15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r>
              <a:tr h="228600">
                <a:tc>
                  <a:txBody>
                    <a:bodyPr/>
                    <a:lstStyle/>
                    <a:p>
                      <a:pPr algn="ctr" fontAlgn="ctr"/>
                      <a:r>
                        <a:rPr lang="cs-CZ" sz="900" b="1" i="0" u="none" strike="noStrike">
                          <a:solidFill>
                            <a:srgbClr val="000000"/>
                          </a:solidFill>
                          <a:latin typeface="Georgia"/>
                        </a:rPr>
                        <a:t>5.10.2016 12:15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Georgia"/>
                        </a:rPr>
                        <a:t>SK Štětí,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FF0000"/>
                          </a:solidFill>
                          <a:latin typeface="Georgia"/>
                        </a:rPr>
                        <a:t>SK Benešov z.s.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8600">
                <a:tc gridSpan="3">
                  <a:txBody>
                    <a:bodyPr/>
                    <a:lstStyle/>
                    <a:p>
                      <a:pPr algn="ctr" fontAlgn="ctr"/>
                      <a:r>
                        <a:rPr lang="cs-CZ" sz="1100" b="1" i="0" u="none" strike="noStrike">
                          <a:solidFill>
                            <a:srgbClr val="184B81"/>
                          </a:solidFill>
                          <a:latin typeface="Georgia"/>
                        </a:rPr>
                        <a:t>5. kolo 05.10.2016 13:00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r>
              <a:tr h="228600">
                <a:tc>
                  <a:txBody>
                    <a:bodyPr/>
                    <a:lstStyle/>
                    <a:p>
                      <a:pPr algn="ctr" fontAlgn="ctr"/>
                      <a:r>
                        <a:rPr lang="cs-CZ" sz="900" b="1" i="0" u="none" strike="noStrike" dirty="0">
                          <a:solidFill>
                            <a:srgbClr val="000000"/>
                          </a:solidFill>
                          <a:latin typeface="Georgia"/>
                        </a:rPr>
                        <a:t>5.10.2016 13:00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FF0000"/>
                          </a:solidFill>
                          <a:latin typeface="Georgia"/>
                        </a:rPr>
                        <a:t>SK Junior Teplice z.s.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Georgia"/>
                        </a:rPr>
                        <a:t>SK Štětí, z.s.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8600">
                <a:tc gridSpan="3">
                  <a:txBody>
                    <a:bodyPr/>
                    <a:lstStyle/>
                    <a:p>
                      <a:pPr algn="ctr" fontAlgn="ctr"/>
                      <a:r>
                        <a:rPr lang="cs-CZ" sz="1100" b="1" i="0" u="none" strike="noStrike">
                          <a:solidFill>
                            <a:srgbClr val="184B81"/>
                          </a:solidFill>
                          <a:latin typeface="Arial"/>
                        </a:rPr>
                        <a:t>6. kolo 05.10.2016 13:45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r>
              <a:tr h="228600">
                <a:tc>
                  <a:txBody>
                    <a:bodyPr/>
                    <a:lstStyle/>
                    <a:p>
                      <a:pPr algn="ctr" fontAlgn="ctr"/>
                      <a:r>
                        <a:rPr lang="cs-CZ" sz="900" b="1" i="0" u="none" strike="noStrike">
                          <a:solidFill>
                            <a:srgbClr val="000000"/>
                          </a:solidFill>
                          <a:latin typeface="Georgia"/>
                        </a:rPr>
                        <a:t>5.10.2016 13:45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Georgia"/>
                        </a:rPr>
                        <a:t>SK Štětí,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FF0000"/>
                          </a:solidFill>
                          <a:latin typeface="Georgia"/>
                        </a:rPr>
                        <a:t>MFK Trutnov, z.s.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8600">
                <a:tc gridSpan="3">
                  <a:txBody>
                    <a:bodyPr/>
                    <a:lstStyle/>
                    <a:p>
                      <a:pPr algn="ctr" fontAlgn="ctr"/>
                      <a:r>
                        <a:rPr lang="cs-CZ" sz="1100" b="1" i="0" u="none" strike="noStrike">
                          <a:solidFill>
                            <a:srgbClr val="184B81"/>
                          </a:solidFill>
                          <a:latin typeface="Arial"/>
                        </a:rPr>
                        <a:t>7. kolo 05.10.2016 14:30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r>
              <a:tr h="228600">
                <a:tc>
                  <a:txBody>
                    <a:bodyPr/>
                    <a:lstStyle/>
                    <a:p>
                      <a:pPr algn="ctr" fontAlgn="ctr"/>
                      <a:r>
                        <a:rPr lang="cs-CZ" sz="900" b="1" i="0" u="none" strike="noStrike">
                          <a:solidFill>
                            <a:srgbClr val="000000"/>
                          </a:solidFill>
                          <a:latin typeface="Georgia"/>
                        </a:rPr>
                        <a:t>5.10.2016 14:30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FF0000"/>
                          </a:solidFill>
                          <a:latin typeface="Georgia"/>
                        </a:rPr>
                        <a:t>SK Kladno 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Georgia"/>
                        </a:rPr>
                        <a:t>SK Štětí, z.s.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8600">
                <a:tc gridSpan="3">
                  <a:txBody>
                    <a:bodyPr/>
                    <a:lstStyle/>
                    <a:p>
                      <a:pPr algn="ctr" fontAlgn="ctr"/>
                      <a:r>
                        <a:rPr lang="cs-CZ" sz="1100" b="1" i="0" u="none" strike="noStrike">
                          <a:solidFill>
                            <a:srgbClr val="184B81"/>
                          </a:solidFill>
                          <a:latin typeface="Arial"/>
                        </a:rPr>
                        <a:t>8. kolo 05.10.2016 15:15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r>
              <a:tr h="228600">
                <a:tc>
                  <a:txBody>
                    <a:bodyPr/>
                    <a:lstStyle/>
                    <a:p>
                      <a:pPr algn="ctr" fontAlgn="ctr"/>
                      <a:r>
                        <a:rPr lang="cs-CZ" sz="900" b="1" i="0" u="none" strike="noStrike">
                          <a:solidFill>
                            <a:srgbClr val="000000"/>
                          </a:solidFill>
                          <a:latin typeface="Georgia"/>
                        </a:rPr>
                        <a:t>5.10.2016 15:15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Georgia"/>
                        </a:rPr>
                        <a:t>SK Štětí,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FF0000"/>
                          </a:solidFill>
                          <a:latin typeface="Georgia"/>
                        </a:rPr>
                        <a:t>FK Kolín, a.s.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8600">
                <a:tc gridSpan="3">
                  <a:txBody>
                    <a:bodyPr/>
                    <a:lstStyle/>
                    <a:p>
                      <a:pPr algn="ctr" fontAlgn="ctr"/>
                      <a:r>
                        <a:rPr lang="cs-CZ" sz="1100" b="1" i="0" u="none" strike="noStrike">
                          <a:solidFill>
                            <a:srgbClr val="184B81"/>
                          </a:solidFill>
                          <a:latin typeface="Arial"/>
                        </a:rPr>
                        <a:t>9. kolo 05.10.2016 16:00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r>
              <a:tr h="228600">
                <a:tc>
                  <a:txBody>
                    <a:bodyPr/>
                    <a:lstStyle/>
                    <a:p>
                      <a:pPr algn="ctr" fontAlgn="ctr"/>
                      <a:r>
                        <a:rPr lang="cs-CZ" sz="900" b="1" i="0" u="none" strike="noStrike">
                          <a:solidFill>
                            <a:srgbClr val="000000"/>
                          </a:solidFill>
                          <a:latin typeface="Georgia"/>
                        </a:rPr>
                        <a:t>5.10.2016 16:00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FF0000"/>
                          </a:solidFill>
                          <a:latin typeface="Georgia"/>
                        </a:rPr>
                        <a:t>1. SK PROSTĚJOV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Georgia"/>
                        </a:rPr>
                        <a:t>SK </a:t>
                      </a:r>
                      <a:r>
                        <a:rPr lang="cs-CZ" sz="900" b="1" i="0" u="none" strike="noStrike" dirty="0" err="1">
                          <a:solidFill>
                            <a:srgbClr val="000000"/>
                          </a:solidFill>
                          <a:latin typeface="Georgia"/>
                        </a:rPr>
                        <a:t>Štětí</a:t>
                      </a:r>
                      <a:r>
                        <a:rPr lang="cs-CZ" sz="900" b="1" i="0" u="none" strike="noStrike" dirty="0">
                          <a:solidFill>
                            <a:srgbClr val="000000"/>
                          </a:solidFill>
                          <a:latin typeface="Georgia"/>
                        </a:rPr>
                        <a:t>, z.s.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15" name="Obdélník 14"/>
          <p:cNvSpPr/>
          <p:nvPr/>
        </p:nvSpPr>
        <p:spPr>
          <a:xfrm>
            <a:off x="5616600" y="91108"/>
            <a:ext cx="4536504" cy="2369880"/>
          </a:xfrm>
          <a:prstGeom prst="rect">
            <a:avLst/>
          </a:prstGeom>
          <a:blipFill dpi="0" rotWithShape="1">
            <a:blip r:embed="rId6" cstate="print">
              <a:alphaModFix amt="68000"/>
            </a:blip>
            <a:srcRect/>
            <a:stretch>
              <a:fillRect/>
            </a:stretch>
          </a:blipFill>
        </p:spPr>
        <p:txBody>
          <a:bodyPr wrap="square">
            <a:spAutoFit/>
          </a:bodyPr>
          <a:lstStyle/>
          <a:p>
            <a:pPr algn="ctr"/>
            <a:r>
              <a:rPr lang="cs-CZ" sz="3600" dirty="0" smtClean="0">
                <a:ln>
                  <a:solidFill>
                    <a:srgbClr val="CC3300"/>
                  </a:solidFill>
                </a:ln>
                <a:effectLst>
                  <a:outerShdw blurRad="38100" dist="38100" dir="2700000" algn="tl">
                    <a:srgbClr val="000000">
                      <a:alpha val="43137"/>
                    </a:srgbClr>
                  </a:outerShdw>
                </a:effectLst>
                <a:latin typeface="Informal Roman" pitchFamily="66" charset="0"/>
                <a:cs typeface="Aharoni" pitchFamily="2" charset="-79"/>
              </a:rPr>
              <a:t>TJ SLOVAN VELVARY.</a:t>
            </a:r>
          </a:p>
          <a:p>
            <a:pPr algn="ctr"/>
            <a:r>
              <a:rPr lang="cs-CZ" sz="2800" dirty="0" smtClean="0">
                <a:ln>
                  <a:solidFill>
                    <a:srgbClr val="CC3300"/>
                  </a:solidFill>
                </a:ln>
                <a:effectLst>
                  <a:outerShdw blurRad="38100" dist="38100" dir="2700000" algn="tl">
                    <a:srgbClr val="000000">
                      <a:alpha val="43137"/>
                    </a:srgbClr>
                  </a:outerShdw>
                </a:effectLst>
                <a:latin typeface="Informal Roman" pitchFamily="66" charset="0"/>
                <a:cs typeface="Aharoni" pitchFamily="2" charset="-79"/>
              </a:rPr>
              <a:t>Klub byl založen v roce 1919 a v současnosti zajišťuje chod pěti mládežnických mužstev a dvou mužstev dospělých.</a:t>
            </a:r>
            <a:endParaRPr lang="cs-CZ" sz="2800" dirty="0">
              <a:ln>
                <a:solidFill>
                  <a:srgbClr val="CC3300"/>
                </a:solidFill>
              </a:ln>
              <a:effectLst>
                <a:outerShdw blurRad="38100" dist="38100" dir="2700000" algn="tl">
                  <a:srgbClr val="000000">
                    <a:alpha val="43137"/>
                  </a:srgbClr>
                </a:outerShdw>
              </a:effectLst>
              <a:latin typeface="Informal Roman" pitchFamily="66" charset="0"/>
              <a:cs typeface="Aharoni" pitchFamily="2" charset="-79"/>
            </a:endParaRPr>
          </a:p>
        </p:txBody>
      </p:sp>
      <p:pic>
        <p:nvPicPr>
          <p:cNvPr id="18" name="Picture 2"/>
          <p:cNvPicPr>
            <a:picLocks noChangeAspect="1" noChangeArrowheads="1"/>
          </p:cNvPicPr>
          <p:nvPr/>
        </p:nvPicPr>
        <p:blipFill>
          <a:blip r:embed="rId7" cstate="print"/>
          <a:srcRect/>
          <a:stretch>
            <a:fillRect/>
          </a:stretch>
        </p:blipFill>
        <p:spPr bwMode="auto">
          <a:xfrm>
            <a:off x="6984747" y="2683396"/>
            <a:ext cx="2023782" cy="1872000"/>
          </a:xfrm>
          <a:prstGeom prst="rect">
            <a:avLst/>
          </a:prstGeom>
          <a:noFill/>
          <a:ln w="9525">
            <a:noFill/>
            <a:miter lim="800000"/>
            <a:headEnd/>
            <a:tailEnd/>
          </a:ln>
        </p:spPr>
      </p:pic>
      <p:sp>
        <p:nvSpPr>
          <p:cNvPr id="22" name="TextovéPole 21"/>
          <p:cNvSpPr txBox="1"/>
          <p:nvPr/>
        </p:nvSpPr>
        <p:spPr>
          <a:xfrm>
            <a:off x="5688608" y="4848860"/>
            <a:ext cx="4392488" cy="1938992"/>
          </a:xfrm>
          <a:prstGeom prst="rect">
            <a:avLst/>
          </a:prstGeom>
          <a:blipFill>
            <a:blip r:embed="rId8" cstate="print"/>
            <a:stretch>
              <a:fillRect/>
            </a:stretch>
          </a:blipFill>
          <a:ln w="63500" cmpd="sng">
            <a:solidFill>
              <a:srgbClr val="F49172"/>
            </a:solidFill>
            <a:prstDash val="sysDot"/>
          </a:ln>
        </p:spPr>
        <p:txBody>
          <a:bodyPr wrap="square" rtlCol="0">
            <a:spAutoFit/>
          </a:bodyPr>
          <a:lstStyle/>
          <a:p>
            <a:pPr algn="ctr"/>
            <a:r>
              <a:rPr lang="cs-CZ" sz="2000" dirty="0" smtClean="0">
                <a:latin typeface="Bookman Old Style" pitchFamily="18" charset="0"/>
              </a:rPr>
              <a:t>Královské město </a:t>
            </a:r>
            <a:r>
              <a:rPr lang="cs-CZ" sz="2000" dirty="0" err="1" smtClean="0">
                <a:latin typeface="Bookman Old Style" pitchFamily="18" charset="0"/>
              </a:rPr>
              <a:t>Velvary</a:t>
            </a:r>
            <a:r>
              <a:rPr lang="cs-CZ" sz="2000" dirty="0" smtClean="0">
                <a:latin typeface="Bookman Old Style" pitchFamily="18" charset="0"/>
              </a:rPr>
              <a:t> se  nachází  v okrese Kladno. Žije zde něco málo přes  3 tisíce obyvatel a nejkratší  cestou  ze </a:t>
            </a:r>
            <a:r>
              <a:rPr lang="cs-CZ" sz="2000" dirty="0" err="1" smtClean="0">
                <a:latin typeface="Bookman Old Style" pitchFamily="18" charset="0"/>
              </a:rPr>
              <a:t>Štětí</a:t>
            </a:r>
            <a:r>
              <a:rPr lang="cs-CZ" sz="2000" dirty="0" smtClean="0">
                <a:latin typeface="Bookman Old Style" pitchFamily="18" charset="0"/>
              </a:rPr>
              <a:t>  se sem dostanete po 27 km.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93953" y="6859588"/>
            <a:ext cx="157479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3"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360016" y="3691508"/>
            <a:ext cx="4008179"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5" name="TextovéPole 14"/>
          <p:cNvSpPr txBox="1"/>
          <p:nvPr/>
        </p:nvSpPr>
        <p:spPr>
          <a:xfrm>
            <a:off x="2034836"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4029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p>
        </p:txBody>
      </p:sp>
      <p:graphicFrame>
        <p:nvGraphicFramePr>
          <p:cNvPr id="19" name="Tabulka 18"/>
          <p:cNvGraphicFramePr>
            <a:graphicFrameLocks noGrp="1"/>
          </p:cNvGraphicFramePr>
          <p:nvPr/>
        </p:nvGraphicFramePr>
        <p:xfrm>
          <a:off x="143992" y="955204"/>
          <a:ext cx="4608512" cy="4544474"/>
        </p:xfrm>
        <a:graphic>
          <a:graphicData uri="http://schemas.openxmlformats.org/drawingml/2006/table">
            <a:tbl>
              <a:tblPr/>
              <a:tblGrid>
                <a:gridCol w="3768989"/>
                <a:gridCol w="839523"/>
              </a:tblGrid>
              <a:tr h="206567">
                <a:tc>
                  <a:txBody>
                    <a:bodyPr/>
                    <a:lstStyle/>
                    <a:p>
                      <a:pPr algn="ctr" fontAlgn="ctr"/>
                      <a:r>
                        <a:rPr lang="cs-CZ" sz="1300" b="1" i="0" u="none" strike="noStrike" dirty="0">
                          <a:solidFill>
                            <a:srgbClr val="151515"/>
                          </a:solidFill>
                          <a:latin typeface="Baskerville Old Face"/>
                        </a:rPr>
                        <a:t>Brož Marek </a:t>
                      </a:r>
                    </a:p>
                  </a:txBody>
                  <a:tcPr marL="7058" marR="7058" marT="7058"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Baskerville Old Face"/>
                        </a:rPr>
                        <a:t>1995</a:t>
                      </a:r>
                    </a:p>
                  </a:txBody>
                  <a:tcPr marL="7058" marR="7058" marT="7058" marB="0" anchor="ctr">
                    <a:lnL>
                      <a:noFill/>
                    </a:lnL>
                    <a:lnR>
                      <a:noFill/>
                    </a:lnR>
                    <a:lnT>
                      <a:noFill/>
                    </a:lnT>
                    <a:lnB>
                      <a:noFill/>
                    </a:lnB>
                    <a:solidFill>
                      <a:srgbClr val="FFFF00"/>
                    </a:solidFill>
                  </a:tcPr>
                </a:tc>
              </a:tr>
              <a:tr h="206567">
                <a:tc>
                  <a:txBody>
                    <a:bodyPr/>
                    <a:lstStyle/>
                    <a:p>
                      <a:pPr algn="ctr" fontAlgn="ctr"/>
                      <a:r>
                        <a:rPr lang="cs-CZ" sz="1300" b="1" i="0" u="none" strike="noStrike" dirty="0" err="1">
                          <a:solidFill>
                            <a:srgbClr val="151515"/>
                          </a:solidFill>
                          <a:latin typeface="Baskerville Old Face"/>
                        </a:rPr>
                        <a:t>Budějský</a:t>
                      </a:r>
                      <a:r>
                        <a:rPr lang="cs-CZ" sz="1300" b="1" i="0" u="none" strike="noStrike" dirty="0">
                          <a:solidFill>
                            <a:srgbClr val="151515"/>
                          </a:solidFill>
                          <a:latin typeface="Baskerville Old Face"/>
                        </a:rPr>
                        <a:t> Lukáš </a:t>
                      </a:r>
                    </a:p>
                  </a:txBody>
                  <a:tcPr marL="7058" marR="7058" marT="7058" marB="0" anchor="ctr">
                    <a:lnL>
                      <a:noFill/>
                    </a:lnL>
                    <a:lnR>
                      <a:noFill/>
                    </a:lnR>
                    <a:lnT>
                      <a:noFill/>
                    </a:lnT>
                    <a:lnB>
                      <a:noFill/>
                    </a:lnB>
                    <a:solidFill>
                      <a:srgbClr val="66FF66"/>
                    </a:solidFill>
                  </a:tcPr>
                </a:tc>
                <a:tc>
                  <a:txBody>
                    <a:bodyPr/>
                    <a:lstStyle/>
                    <a:p>
                      <a:pPr algn="ctr" fontAlgn="ctr"/>
                      <a:r>
                        <a:rPr lang="cs-CZ" sz="1200" b="1" i="0" u="none" strike="noStrike">
                          <a:solidFill>
                            <a:srgbClr val="000000"/>
                          </a:solidFill>
                          <a:latin typeface="Baskerville Old Face"/>
                        </a:rPr>
                        <a:t>1984</a:t>
                      </a:r>
                    </a:p>
                  </a:txBody>
                  <a:tcPr marL="7058" marR="7058" marT="7058" marB="0" anchor="ctr">
                    <a:lnL>
                      <a:noFill/>
                    </a:lnL>
                    <a:lnR>
                      <a:noFill/>
                    </a:lnR>
                    <a:lnT>
                      <a:noFill/>
                    </a:lnT>
                    <a:lnB>
                      <a:noFill/>
                    </a:lnB>
                    <a:solidFill>
                      <a:srgbClr val="66FF66"/>
                    </a:solidFill>
                  </a:tcPr>
                </a:tc>
              </a:tr>
              <a:tr h="206567">
                <a:tc>
                  <a:txBody>
                    <a:bodyPr/>
                    <a:lstStyle/>
                    <a:p>
                      <a:pPr algn="ctr" fontAlgn="ctr"/>
                      <a:r>
                        <a:rPr lang="cs-CZ" sz="1300" b="1" i="0" u="none" strike="noStrike" dirty="0">
                          <a:solidFill>
                            <a:srgbClr val="151515"/>
                          </a:solidFill>
                          <a:latin typeface="Baskerville Old Face"/>
                        </a:rPr>
                        <a:t>Bulíček Jaromír </a:t>
                      </a:r>
                    </a:p>
                  </a:txBody>
                  <a:tcPr marL="7058" marR="7058" marT="7058"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Baskerville Old Face"/>
                        </a:rPr>
                        <a:t>1994</a:t>
                      </a:r>
                    </a:p>
                  </a:txBody>
                  <a:tcPr marL="7058" marR="7058" marT="7058" marB="0" anchor="ctr">
                    <a:lnL>
                      <a:noFill/>
                    </a:lnL>
                    <a:lnR>
                      <a:noFill/>
                    </a:lnR>
                    <a:lnT>
                      <a:noFill/>
                    </a:lnT>
                    <a:lnB>
                      <a:noFill/>
                    </a:lnB>
                    <a:solidFill>
                      <a:srgbClr val="FFFF00"/>
                    </a:solidFill>
                  </a:tcPr>
                </a:tc>
              </a:tr>
              <a:tr h="206567">
                <a:tc>
                  <a:txBody>
                    <a:bodyPr/>
                    <a:lstStyle/>
                    <a:p>
                      <a:pPr algn="ctr" fontAlgn="ctr"/>
                      <a:r>
                        <a:rPr lang="cs-CZ" sz="1300" b="1" i="0" u="none" strike="noStrike" dirty="0">
                          <a:solidFill>
                            <a:srgbClr val="151515"/>
                          </a:solidFill>
                          <a:latin typeface="Baskerville Old Face"/>
                        </a:rPr>
                        <a:t>Červený David </a:t>
                      </a:r>
                    </a:p>
                  </a:txBody>
                  <a:tcPr marL="7058" marR="7058" marT="7058" marB="0" anchor="ctr">
                    <a:lnL>
                      <a:noFill/>
                    </a:lnL>
                    <a:lnR>
                      <a:noFill/>
                    </a:lnR>
                    <a:lnT>
                      <a:noFill/>
                    </a:lnT>
                    <a:lnB>
                      <a:noFill/>
                    </a:lnB>
                    <a:solidFill>
                      <a:srgbClr val="66FF66"/>
                    </a:solidFill>
                  </a:tcPr>
                </a:tc>
                <a:tc>
                  <a:txBody>
                    <a:bodyPr/>
                    <a:lstStyle/>
                    <a:p>
                      <a:pPr algn="ctr" fontAlgn="ctr"/>
                      <a:r>
                        <a:rPr lang="cs-CZ" sz="1200" b="1" i="0" u="none" strike="noStrike" dirty="0">
                          <a:solidFill>
                            <a:srgbClr val="000000"/>
                          </a:solidFill>
                          <a:latin typeface="Baskerville Old Face"/>
                        </a:rPr>
                        <a:t>1995</a:t>
                      </a:r>
                    </a:p>
                  </a:txBody>
                  <a:tcPr marL="7058" marR="7058" marT="7058" marB="0" anchor="ctr">
                    <a:lnL>
                      <a:noFill/>
                    </a:lnL>
                    <a:lnR>
                      <a:noFill/>
                    </a:lnR>
                    <a:lnT>
                      <a:noFill/>
                    </a:lnT>
                    <a:lnB>
                      <a:noFill/>
                    </a:lnB>
                    <a:solidFill>
                      <a:srgbClr val="66FF66"/>
                    </a:solidFill>
                  </a:tcPr>
                </a:tc>
              </a:tr>
              <a:tr h="206567">
                <a:tc>
                  <a:txBody>
                    <a:bodyPr/>
                    <a:lstStyle/>
                    <a:p>
                      <a:pPr algn="ctr" fontAlgn="ctr"/>
                      <a:r>
                        <a:rPr lang="cs-CZ" sz="1300" b="1" i="0" u="none" strike="noStrike" dirty="0">
                          <a:solidFill>
                            <a:srgbClr val="151515"/>
                          </a:solidFill>
                          <a:latin typeface="Baskerville Old Face"/>
                        </a:rPr>
                        <a:t>Dobiáš Jakub </a:t>
                      </a:r>
                    </a:p>
                  </a:txBody>
                  <a:tcPr marL="7058" marR="7058" marT="7058"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Baskerville Old Face"/>
                        </a:rPr>
                        <a:t>1994</a:t>
                      </a:r>
                    </a:p>
                  </a:txBody>
                  <a:tcPr marL="7058" marR="7058" marT="7058" marB="0" anchor="ctr">
                    <a:lnL>
                      <a:noFill/>
                    </a:lnL>
                    <a:lnR>
                      <a:noFill/>
                    </a:lnR>
                    <a:lnT>
                      <a:noFill/>
                    </a:lnT>
                    <a:lnB>
                      <a:noFill/>
                    </a:lnB>
                    <a:solidFill>
                      <a:srgbClr val="FFFF00"/>
                    </a:solidFill>
                  </a:tcPr>
                </a:tc>
              </a:tr>
              <a:tr h="206567">
                <a:tc>
                  <a:txBody>
                    <a:bodyPr/>
                    <a:lstStyle/>
                    <a:p>
                      <a:pPr algn="ctr" fontAlgn="ctr"/>
                      <a:r>
                        <a:rPr lang="cs-CZ" sz="1300" b="1" i="0" u="none" strike="noStrike" dirty="0">
                          <a:solidFill>
                            <a:srgbClr val="151515"/>
                          </a:solidFill>
                          <a:latin typeface="Baskerville Old Face"/>
                        </a:rPr>
                        <a:t>Dvořák Radek </a:t>
                      </a:r>
                    </a:p>
                  </a:txBody>
                  <a:tcPr marL="7058" marR="7058" marT="7058" marB="0" anchor="ctr">
                    <a:lnL>
                      <a:noFill/>
                    </a:lnL>
                    <a:lnR>
                      <a:noFill/>
                    </a:lnR>
                    <a:lnT>
                      <a:noFill/>
                    </a:lnT>
                    <a:lnB>
                      <a:noFill/>
                    </a:lnB>
                    <a:solidFill>
                      <a:srgbClr val="66FF66"/>
                    </a:solidFill>
                  </a:tcPr>
                </a:tc>
                <a:tc>
                  <a:txBody>
                    <a:bodyPr/>
                    <a:lstStyle/>
                    <a:p>
                      <a:pPr algn="ctr" fontAlgn="ctr"/>
                      <a:r>
                        <a:rPr lang="cs-CZ" sz="1200" b="1" i="0" u="none" strike="noStrike" dirty="0">
                          <a:solidFill>
                            <a:srgbClr val="000000"/>
                          </a:solidFill>
                          <a:latin typeface="Baskerville Old Face"/>
                        </a:rPr>
                        <a:t>1995</a:t>
                      </a:r>
                    </a:p>
                  </a:txBody>
                  <a:tcPr marL="7058" marR="7058" marT="7058" marB="0" anchor="ctr">
                    <a:lnL>
                      <a:noFill/>
                    </a:lnL>
                    <a:lnR>
                      <a:noFill/>
                    </a:lnR>
                    <a:lnT>
                      <a:noFill/>
                    </a:lnT>
                    <a:lnB>
                      <a:noFill/>
                    </a:lnB>
                    <a:solidFill>
                      <a:srgbClr val="66FF66"/>
                    </a:solidFill>
                  </a:tcPr>
                </a:tc>
              </a:tr>
              <a:tr h="206567">
                <a:tc>
                  <a:txBody>
                    <a:bodyPr/>
                    <a:lstStyle/>
                    <a:p>
                      <a:pPr algn="ctr" fontAlgn="ctr"/>
                      <a:r>
                        <a:rPr lang="cs-CZ" sz="1300" b="1" i="0" u="none" strike="noStrike" dirty="0" err="1">
                          <a:solidFill>
                            <a:srgbClr val="151515"/>
                          </a:solidFill>
                          <a:latin typeface="Baskerville Old Face"/>
                        </a:rPr>
                        <a:t>Frohna</a:t>
                      </a:r>
                      <a:r>
                        <a:rPr lang="cs-CZ" sz="1300" b="1" i="0" u="none" strike="noStrike" dirty="0">
                          <a:solidFill>
                            <a:srgbClr val="151515"/>
                          </a:solidFill>
                          <a:latin typeface="Baskerville Old Face"/>
                        </a:rPr>
                        <a:t> Jakub </a:t>
                      </a:r>
                    </a:p>
                  </a:txBody>
                  <a:tcPr marL="7058" marR="7058" marT="7058"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Baskerville Old Face"/>
                        </a:rPr>
                        <a:t>1982</a:t>
                      </a:r>
                    </a:p>
                  </a:txBody>
                  <a:tcPr marL="7058" marR="7058" marT="7058" marB="0" anchor="ctr">
                    <a:lnL>
                      <a:noFill/>
                    </a:lnL>
                    <a:lnR>
                      <a:noFill/>
                    </a:lnR>
                    <a:lnT>
                      <a:noFill/>
                    </a:lnT>
                    <a:lnB>
                      <a:noFill/>
                    </a:lnB>
                    <a:solidFill>
                      <a:srgbClr val="FFFF00"/>
                    </a:solidFill>
                  </a:tcPr>
                </a:tc>
              </a:tr>
              <a:tr h="206567">
                <a:tc>
                  <a:txBody>
                    <a:bodyPr/>
                    <a:lstStyle/>
                    <a:p>
                      <a:pPr algn="ctr" fontAlgn="ctr"/>
                      <a:r>
                        <a:rPr lang="cs-CZ" sz="1300" b="1" i="0" u="none" strike="noStrike" dirty="0">
                          <a:solidFill>
                            <a:srgbClr val="151515"/>
                          </a:solidFill>
                          <a:latin typeface="Baskerville Old Face"/>
                        </a:rPr>
                        <a:t>Chrobák Marek </a:t>
                      </a:r>
                    </a:p>
                  </a:txBody>
                  <a:tcPr marL="7058" marR="7058" marT="7058" marB="0" anchor="ctr">
                    <a:lnL>
                      <a:noFill/>
                    </a:lnL>
                    <a:lnR>
                      <a:noFill/>
                    </a:lnR>
                    <a:lnT>
                      <a:noFill/>
                    </a:lnT>
                    <a:lnB>
                      <a:noFill/>
                    </a:lnB>
                    <a:solidFill>
                      <a:srgbClr val="66FF66"/>
                    </a:solidFill>
                  </a:tcPr>
                </a:tc>
                <a:tc>
                  <a:txBody>
                    <a:bodyPr/>
                    <a:lstStyle/>
                    <a:p>
                      <a:pPr algn="ctr" fontAlgn="ctr"/>
                      <a:r>
                        <a:rPr lang="cs-CZ" sz="1200" b="1" i="0" u="none" strike="noStrike" dirty="0">
                          <a:solidFill>
                            <a:srgbClr val="000000"/>
                          </a:solidFill>
                          <a:latin typeface="Baskerville Old Face"/>
                        </a:rPr>
                        <a:t>1985</a:t>
                      </a:r>
                    </a:p>
                  </a:txBody>
                  <a:tcPr marL="7058" marR="7058" marT="7058" marB="0" anchor="ctr">
                    <a:lnL>
                      <a:noFill/>
                    </a:lnL>
                    <a:lnR>
                      <a:noFill/>
                    </a:lnR>
                    <a:lnT>
                      <a:noFill/>
                    </a:lnT>
                    <a:lnB>
                      <a:noFill/>
                    </a:lnB>
                    <a:solidFill>
                      <a:srgbClr val="66FF66"/>
                    </a:solidFill>
                  </a:tcPr>
                </a:tc>
              </a:tr>
              <a:tr h="206567">
                <a:tc>
                  <a:txBody>
                    <a:bodyPr/>
                    <a:lstStyle/>
                    <a:p>
                      <a:pPr algn="ctr" fontAlgn="ctr"/>
                      <a:r>
                        <a:rPr lang="cs-CZ" sz="1300" b="1" i="0" u="none" strike="noStrike" dirty="0">
                          <a:solidFill>
                            <a:srgbClr val="151515"/>
                          </a:solidFill>
                          <a:latin typeface="Baskerville Old Face"/>
                        </a:rPr>
                        <a:t>Jindřich Josef </a:t>
                      </a:r>
                    </a:p>
                  </a:txBody>
                  <a:tcPr marL="7058" marR="7058" marT="7058"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Baskerville Old Face"/>
                        </a:rPr>
                        <a:t>1997</a:t>
                      </a:r>
                    </a:p>
                  </a:txBody>
                  <a:tcPr marL="7058" marR="7058" marT="7058" marB="0" anchor="ctr">
                    <a:lnL>
                      <a:noFill/>
                    </a:lnL>
                    <a:lnR>
                      <a:noFill/>
                    </a:lnR>
                    <a:lnT>
                      <a:noFill/>
                    </a:lnT>
                    <a:lnB>
                      <a:noFill/>
                    </a:lnB>
                    <a:solidFill>
                      <a:srgbClr val="FFFF00"/>
                    </a:solidFill>
                  </a:tcPr>
                </a:tc>
              </a:tr>
              <a:tr h="206567">
                <a:tc>
                  <a:txBody>
                    <a:bodyPr/>
                    <a:lstStyle/>
                    <a:p>
                      <a:pPr algn="ctr" fontAlgn="ctr"/>
                      <a:r>
                        <a:rPr lang="cs-CZ" sz="1300" b="1" i="0" u="none" strike="noStrike" dirty="0" err="1">
                          <a:solidFill>
                            <a:srgbClr val="151515"/>
                          </a:solidFill>
                          <a:latin typeface="Baskerville Old Face"/>
                        </a:rPr>
                        <a:t>Klempt</a:t>
                      </a:r>
                      <a:r>
                        <a:rPr lang="cs-CZ" sz="1300" b="1" i="0" u="none" strike="noStrike" dirty="0">
                          <a:solidFill>
                            <a:srgbClr val="151515"/>
                          </a:solidFill>
                          <a:latin typeface="Baskerville Old Face"/>
                        </a:rPr>
                        <a:t> Kamil </a:t>
                      </a:r>
                    </a:p>
                  </a:txBody>
                  <a:tcPr marL="7058" marR="7058" marT="7058" marB="0" anchor="ctr">
                    <a:lnL>
                      <a:noFill/>
                    </a:lnL>
                    <a:lnR>
                      <a:noFill/>
                    </a:lnR>
                    <a:lnT>
                      <a:noFill/>
                    </a:lnT>
                    <a:lnB>
                      <a:noFill/>
                    </a:lnB>
                    <a:solidFill>
                      <a:srgbClr val="66FF66"/>
                    </a:solidFill>
                  </a:tcPr>
                </a:tc>
                <a:tc>
                  <a:txBody>
                    <a:bodyPr/>
                    <a:lstStyle/>
                    <a:p>
                      <a:pPr algn="ctr" fontAlgn="ctr"/>
                      <a:r>
                        <a:rPr lang="cs-CZ" sz="1200" b="1" i="0" u="none" strike="noStrike" dirty="0">
                          <a:solidFill>
                            <a:srgbClr val="000000"/>
                          </a:solidFill>
                          <a:latin typeface="Baskerville Old Face"/>
                        </a:rPr>
                        <a:t>1988</a:t>
                      </a:r>
                    </a:p>
                  </a:txBody>
                  <a:tcPr marL="7058" marR="7058" marT="7058" marB="0" anchor="ctr">
                    <a:lnL>
                      <a:noFill/>
                    </a:lnL>
                    <a:lnR>
                      <a:noFill/>
                    </a:lnR>
                    <a:lnT>
                      <a:noFill/>
                    </a:lnT>
                    <a:lnB>
                      <a:noFill/>
                    </a:lnB>
                    <a:solidFill>
                      <a:srgbClr val="66FF66"/>
                    </a:solidFill>
                  </a:tcPr>
                </a:tc>
              </a:tr>
              <a:tr h="206567">
                <a:tc>
                  <a:txBody>
                    <a:bodyPr/>
                    <a:lstStyle/>
                    <a:p>
                      <a:pPr algn="ctr" fontAlgn="ctr"/>
                      <a:r>
                        <a:rPr lang="cs-CZ" sz="1300" b="1" i="0" u="none" strike="noStrike" dirty="0">
                          <a:solidFill>
                            <a:srgbClr val="151515"/>
                          </a:solidFill>
                          <a:latin typeface="Baskerville Old Face"/>
                        </a:rPr>
                        <a:t>Ludvík Jan </a:t>
                      </a:r>
                    </a:p>
                  </a:txBody>
                  <a:tcPr marL="7058" marR="7058" marT="7058"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Baskerville Old Face"/>
                        </a:rPr>
                        <a:t>1992</a:t>
                      </a:r>
                    </a:p>
                  </a:txBody>
                  <a:tcPr marL="7058" marR="7058" marT="7058" marB="0" anchor="ctr">
                    <a:lnL>
                      <a:noFill/>
                    </a:lnL>
                    <a:lnR>
                      <a:noFill/>
                    </a:lnR>
                    <a:lnT>
                      <a:noFill/>
                    </a:lnT>
                    <a:lnB>
                      <a:noFill/>
                    </a:lnB>
                    <a:solidFill>
                      <a:srgbClr val="FFFF00"/>
                    </a:solidFill>
                  </a:tcPr>
                </a:tc>
              </a:tr>
              <a:tr h="206567">
                <a:tc>
                  <a:txBody>
                    <a:bodyPr/>
                    <a:lstStyle/>
                    <a:p>
                      <a:pPr algn="ctr" fontAlgn="ctr"/>
                      <a:r>
                        <a:rPr lang="cs-CZ" sz="1300" b="1" i="0" u="none" strike="noStrike" dirty="0" err="1">
                          <a:solidFill>
                            <a:srgbClr val="151515"/>
                          </a:solidFill>
                          <a:latin typeface="Baskerville Old Face"/>
                        </a:rPr>
                        <a:t>Majtaník</a:t>
                      </a:r>
                      <a:r>
                        <a:rPr lang="cs-CZ" sz="1300" b="1" i="0" u="none" strike="noStrike" dirty="0">
                          <a:solidFill>
                            <a:srgbClr val="151515"/>
                          </a:solidFill>
                          <a:latin typeface="Baskerville Old Face"/>
                        </a:rPr>
                        <a:t> Michal </a:t>
                      </a:r>
                    </a:p>
                  </a:txBody>
                  <a:tcPr marL="7058" marR="7058" marT="7058" marB="0" anchor="ctr">
                    <a:lnL>
                      <a:noFill/>
                    </a:lnL>
                    <a:lnR>
                      <a:noFill/>
                    </a:lnR>
                    <a:lnT>
                      <a:noFill/>
                    </a:lnT>
                    <a:lnB>
                      <a:noFill/>
                    </a:lnB>
                    <a:solidFill>
                      <a:srgbClr val="66FF66"/>
                    </a:solidFill>
                  </a:tcPr>
                </a:tc>
                <a:tc>
                  <a:txBody>
                    <a:bodyPr/>
                    <a:lstStyle/>
                    <a:p>
                      <a:pPr algn="ctr" fontAlgn="ctr"/>
                      <a:r>
                        <a:rPr lang="cs-CZ" sz="1200" b="1" i="0" u="none" strike="noStrike">
                          <a:solidFill>
                            <a:srgbClr val="000000"/>
                          </a:solidFill>
                          <a:latin typeface="Baskerville Old Face"/>
                        </a:rPr>
                        <a:t>1979</a:t>
                      </a:r>
                    </a:p>
                  </a:txBody>
                  <a:tcPr marL="7058" marR="7058" marT="7058" marB="0" anchor="ctr">
                    <a:lnL>
                      <a:noFill/>
                    </a:lnL>
                    <a:lnR>
                      <a:noFill/>
                    </a:lnR>
                    <a:lnT>
                      <a:noFill/>
                    </a:lnT>
                    <a:lnB>
                      <a:noFill/>
                    </a:lnB>
                    <a:solidFill>
                      <a:srgbClr val="66FF66"/>
                    </a:solidFill>
                  </a:tcPr>
                </a:tc>
              </a:tr>
              <a:tr h="206567">
                <a:tc>
                  <a:txBody>
                    <a:bodyPr/>
                    <a:lstStyle/>
                    <a:p>
                      <a:pPr algn="ctr" fontAlgn="ctr"/>
                      <a:r>
                        <a:rPr lang="cs-CZ" sz="1300" b="1" i="0" u="none" strike="noStrike" dirty="0">
                          <a:solidFill>
                            <a:srgbClr val="151515"/>
                          </a:solidFill>
                          <a:latin typeface="Baskerville Old Face"/>
                        </a:rPr>
                        <a:t>Mucha Marek </a:t>
                      </a:r>
                    </a:p>
                  </a:txBody>
                  <a:tcPr marL="7058" marR="7058" marT="7058"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Baskerville Old Face"/>
                        </a:rPr>
                        <a:t>1979</a:t>
                      </a:r>
                    </a:p>
                  </a:txBody>
                  <a:tcPr marL="7058" marR="7058" marT="7058" marB="0" anchor="ctr">
                    <a:lnL>
                      <a:noFill/>
                    </a:lnL>
                    <a:lnR>
                      <a:noFill/>
                    </a:lnR>
                    <a:lnT>
                      <a:noFill/>
                    </a:lnT>
                    <a:lnB>
                      <a:noFill/>
                    </a:lnB>
                    <a:solidFill>
                      <a:srgbClr val="FFFF00"/>
                    </a:solidFill>
                  </a:tcPr>
                </a:tc>
              </a:tr>
              <a:tr h="206567">
                <a:tc>
                  <a:txBody>
                    <a:bodyPr/>
                    <a:lstStyle/>
                    <a:p>
                      <a:pPr algn="ctr" fontAlgn="ctr"/>
                      <a:r>
                        <a:rPr lang="cs-CZ" sz="1300" b="1" i="0" u="none" strike="noStrike" dirty="0" err="1">
                          <a:solidFill>
                            <a:srgbClr val="151515"/>
                          </a:solidFill>
                          <a:latin typeface="Baskerville Old Face"/>
                        </a:rPr>
                        <a:t>Müller</a:t>
                      </a:r>
                      <a:r>
                        <a:rPr lang="cs-CZ" sz="1300" b="1" i="0" u="none" strike="noStrike" dirty="0">
                          <a:solidFill>
                            <a:srgbClr val="151515"/>
                          </a:solidFill>
                          <a:latin typeface="Baskerville Old Face"/>
                        </a:rPr>
                        <a:t> Miroslav </a:t>
                      </a:r>
                    </a:p>
                  </a:txBody>
                  <a:tcPr marL="7058" marR="7058" marT="7058" marB="0" anchor="ctr">
                    <a:lnL>
                      <a:noFill/>
                    </a:lnL>
                    <a:lnR>
                      <a:noFill/>
                    </a:lnR>
                    <a:lnT>
                      <a:noFill/>
                    </a:lnT>
                    <a:lnB>
                      <a:noFill/>
                    </a:lnB>
                    <a:solidFill>
                      <a:srgbClr val="66FF66"/>
                    </a:solidFill>
                  </a:tcPr>
                </a:tc>
                <a:tc>
                  <a:txBody>
                    <a:bodyPr/>
                    <a:lstStyle/>
                    <a:p>
                      <a:pPr algn="ctr" fontAlgn="ctr"/>
                      <a:r>
                        <a:rPr lang="cs-CZ" sz="1200" b="1" i="0" u="none" strike="noStrike" dirty="0">
                          <a:solidFill>
                            <a:srgbClr val="000000"/>
                          </a:solidFill>
                          <a:latin typeface="Baskerville Old Face"/>
                        </a:rPr>
                        <a:t>1989</a:t>
                      </a:r>
                    </a:p>
                  </a:txBody>
                  <a:tcPr marL="7058" marR="7058" marT="7058" marB="0" anchor="ctr">
                    <a:lnL>
                      <a:noFill/>
                    </a:lnL>
                    <a:lnR>
                      <a:noFill/>
                    </a:lnR>
                    <a:lnT>
                      <a:noFill/>
                    </a:lnT>
                    <a:lnB>
                      <a:noFill/>
                    </a:lnB>
                    <a:solidFill>
                      <a:srgbClr val="66FF66"/>
                    </a:solidFill>
                  </a:tcPr>
                </a:tc>
              </a:tr>
              <a:tr h="206567">
                <a:tc>
                  <a:txBody>
                    <a:bodyPr/>
                    <a:lstStyle/>
                    <a:p>
                      <a:pPr algn="ctr" fontAlgn="ctr"/>
                      <a:r>
                        <a:rPr lang="cs-CZ" sz="1300" b="1" i="0" u="none" strike="noStrike" dirty="0">
                          <a:solidFill>
                            <a:srgbClr val="151515"/>
                          </a:solidFill>
                          <a:latin typeface="Baskerville Old Face"/>
                        </a:rPr>
                        <a:t>Obrtlík Michal </a:t>
                      </a:r>
                    </a:p>
                  </a:txBody>
                  <a:tcPr marL="7058" marR="7058" marT="7058"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Baskerville Old Face"/>
                        </a:rPr>
                        <a:t>1980</a:t>
                      </a:r>
                    </a:p>
                  </a:txBody>
                  <a:tcPr marL="7058" marR="7058" marT="7058" marB="0" anchor="ctr">
                    <a:lnL>
                      <a:noFill/>
                    </a:lnL>
                    <a:lnR>
                      <a:noFill/>
                    </a:lnR>
                    <a:lnT>
                      <a:noFill/>
                    </a:lnT>
                    <a:lnB>
                      <a:noFill/>
                    </a:lnB>
                    <a:solidFill>
                      <a:srgbClr val="FFFF00"/>
                    </a:solidFill>
                  </a:tcPr>
                </a:tc>
              </a:tr>
              <a:tr h="206567">
                <a:tc>
                  <a:txBody>
                    <a:bodyPr/>
                    <a:lstStyle/>
                    <a:p>
                      <a:pPr algn="ctr" fontAlgn="ctr"/>
                      <a:r>
                        <a:rPr lang="cs-CZ" sz="1300" b="1" i="0" u="none" strike="noStrike" dirty="0">
                          <a:solidFill>
                            <a:srgbClr val="151515"/>
                          </a:solidFill>
                          <a:latin typeface="Baskerville Old Face"/>
                        </a:rPr>
                        <a:t>Prokeš Josef </a:t>
                      </a:r>
                    </a:p>
                  </a:txBody>
                  <a:tcPr marL="7058" marR="7058" marT="7058" marB="0" anchor="ctr">
                    <a:lnL>
                      <a:noFill/>
                    </a:lnL>
                    <a:lnR>
                      <a:noFill/>
                    </a:lnR>
                    <a:lnT>
                      <a:noFill/>
                    </a:lnT>
                    <a:lnB>
                      <a:noFill/>
                    </a:lnB>
                    <a:solidFill>
                      <a:srgbClr val="66FF66"/>
                    </a:solidFill>
                  </a:tcPr>
                </a:tc>
                <a:tc>
                  <a:txBody>
                    <a:bodyPr/>
                    <a:lstStyle/>
                    <a:p>
                      <a:pPr algn="ctr" fontAlgn="ctr"/>
                      <a:r>
                        <a:rPr lang="cs-CZ" sz="1200" b="1" i="0" u="none" strike="noStrike" dirty="0">
                          <a:solidFill>
                            <a:srgbClr val="000000"/>
                          </a:solidFill>
                          <a:latin typeface="Baskerville Old Face"/>
                        </a:rPr>
                        <a:t>1991</a:t>
                      </a:r>
                    </a:p>
                  </a:txBody>
                  <a:tcPr marL="7058" marR="7058" marT="7058" marB="0" anchor="ctr">
                    <a:lnL>
                      <a:noFill/>
                    </a:lnL>
                    <a:lnR>
                      <a:noFill/>
                    </a:lnR>
                    <a:lnT>
                      <a:noFill/>
                    </a:lnT>
                    <a:lnB>
                      <a:noFill/>
                    </a:lnB>
                    <a:solidFill>
                      <a:srgbClr val="66FF66"/>
                    </a:solidFill>
                  </a:tcPr>
                </a:tc>
              </a:tr>
              <a:tr h="206567">
                <a:tc>
                  <a:txBody>
                    <a:bodyPr/>
                    <a:lstStyle/>
                    <a:p>
                      <a:pPr algn="ctr" fontAlgn="ctr"/>
                      <a:r>
                        <a:rPr lang="cs-CZ" sz="1300" b="1" i="0" u="none" strike="noStrike" dirty="0" err="1">
                          <a:solidFill>
                            <a:srgbClr val="151515"/>
                          </a:solidFill>
                          <a:latin typeface="Baskerville Old Face"/>
                        </a:rPr>
                        <a:t>Prosický</a:t>
                      </a:r>
                      <a:r>
                        <a:rPr lang="cs-CZ" sz="1300" b="1" i="0" u="none" strike="noStrike" dirty="0">
                          <a:solidFill>
                            <a:srgbClr val="151515"/>
                          </a:solidFill>
                          <a:latin typeface="Baskerville Old Face"/>
                        </a:rPr>
                        <a:t> Jaroslav </a:t>
                      </a:r>
                    </a:p>
                  </a:txBody>
                  <a:tcPr marL="7058" marR="7058" marT="7058"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Baskerville Old Face"/>
                        </a:rPr>
                        <a:t>1997</a:t>
                      </a:r>
                    </a:p>
                  </a:txBody>
                  <a:tcPr marL="7058" marR="7058" marT="7058" marB="0" anchor="ctr">
                    <a:lnL>
                      <a:noFill/>
                    </a:lnL>
                    <a:lnR>
                      <a:noFill/>
                    </a:lnR>
                    <a:lnT>
                      <a:noFill/>
                    </a:lnT>
                    <a:lnB>
                      <a:noFill/>
                    </a:lnB>
                    <a:solidFill>
                      <a:srgbClr val="FFFF00"/>
                    </a:solidFill>
                  </a:tcPr>
                </a:tc>
              </a:tr>
              <a:tr h="206567">
                <a:tc>
                  <a:txBody>
                    <a:bodyPr/>
                    <a:lstStyle/>
                    <a:p>
                      <a:pPr algn="ctr" fontAlgn="ctr"/>
                      <a:r>
                        <a:rPr lang="cs-CZ" sz="1300" b="1" i="0" u="none" strike="noStrike" dirty="0">
                          <a:solidFill>
                            <a:srgbClr val="151515"/>
                          </a:solidFill>
                          <a:latin typeface="Baskerville Old Face"/>
                        </a:rPr>
                        <a:t>Stejskal Petr </a:t>
                      </a:r>
                    </a:p>
                  </a:txBody>
                  <a:tcPr marL="7058" marR="7058" marT="7058" marB="0" anchor="ctr">
                    <a:lnL>
                      <a:noFill/>
                    </a:lnL>
                    <a:lnR>
                      <a:noFill/>
                    </a:lnR>
                    <a:lnT>
                      <a:noFill/>
                    </a:lnT>
                    <a:lnB>
                      <a:noFill/>
                    </a:lnB>
                    <a:solidFill>
                      <a:srgbClr val="66FF66"/>
                    </a:solidFill>
                  </a:tcPr>
                </a:tc>
                <a:tc>
                  <a:txBody>
                    <a:bodyPr/>
                    <a:lstStyle/>
                    <a:p>
                      <a:pPr algn="ctr" fontAlgn="ctr"/>
                      <a:r>
                        <a:rPr lang="cs-CZ" sz="1200" b="1" i="0" u="none" strike="noStrike" dirty="0">
                          <a:solidFill>
                            <a:srgbClr val="000000"/>
                          </a:solidFill>
                          <a:latin typeface="Baskerville Old Face"/>
                        </a:rPr>
                        <a:t>1985</a:t>
                      </a:r>
                    </a:p>
                  </a:txBody>
                  <a:tcPr marL="7058" marR="7058" marT="7058" marB="0" anchor="ctr">
                    <a:lnL>
                      <a:noFill/>
                    </a:lnL>
                    <a:lnR>
                      <a:noFill/>
                    </a:lnR>
                    <a:lnT>
                      <a:noFill/>
                    </a:lnT>
                    <a:lnB>
                      <a:noFill/>
                    </a:lnB>
                    <a:solidFill>
                      <a:srgbClr val="66FF66"/>
                    </a:solidFill>
                  </a:tcPr>
                </a:tc>
              </a:tr>
              <a:tr h="206567">
                <a:tc>
                  <a:txBody>
                    <a:bodyPr/>
                    <a:lstStyle/>
                    <a:p>
                      <a:pPr algn="ctr" fontAlgn="ctr"/>
                      <a:r>
                        <a:rPr lang="cs-CZ" sz="1300" b="1" i="0" u="none" strike="noStrike" dirty="0">
                          <a:solidFill>
                            <a:srgbClr val="151515"/>
                          </a:solidFill>
                          <a:latin typeface="Baskerville Old Face"/>
                        </a:rPr>
                        <a:t>Šalda Petr </a:t>
                      </a:r>
                    </a:p>
                  </a:txBody>
                  <a:tcPr marL="7058" marR="7058" marT="7058"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Baskerville Old Face"/>
                        </a:rPr>
                        <a:t>1991</a:t>
                      </a:r>
                    </a:p>
                  </a:txBody>
                  <a:tcPr marL="7058" marR="7058" marT="7058" marB="0" anchor="ctr">
                    <a:lnL>
                      <a:noFill/>
                    </a:lnL>
                    <a:lnR>
                      <a:noFill/>
                    </a:lnR>
                    <a:lnT>
                      <a:noFill/>
                    </a:lnT>
                    <a:lnB>
                      <a:noFill/>
                    </a:lnB>
                    <a:solidFill>
                      <a:srgbClr val="FFFF00"/>
                    </a:solidFill>
                  </a:tcPr>
                </a:tc>
              </a:tr>
              <a:tr h="206567">
                <a:tc>
                  <a:txBody>
                    <a:bodyPr/>
                    <a:lstStyle/>
                    <a:p>
                      <a:pPr algn="ctr" fontAlgn="ctr"/>
                      <a:r>
                        <a:rPr lang="cs-CZ" sz="1300" b="1" i="0" u="none" strike="noStrike" dirty="0" err="1">
                          <a:solidFill>
                            <a:srgbClr val="151515"/>
                          </a:solidFill>
                          <a:latin typeface="Baskerville Old Face"/>
                        </a:rPr>
                        <a:t>Tenkl</a:t>
                      </a:r>
                      <a:r>
                        <a:rPr lang="cs-CZ" sz="1300" b="1" i="0" u="none" strike="noStrike" dirty="0">
                          <a:solidFill>
                            <a:srgbClr val="151515"/>
                          </a:solidFill>
                          <a:latin typeface="Baskerville Old Face"/>
                        </a:rPr>
                        <a:t> Tomáš </a:t>
                      </a:r>
                    </a:p>
                  </a:txBody>
                  <a:tcPr marL="7058" marR="7058" marT="7058" marB="0" anchor="ctr">
                    <a:lnL>
                      <a:noFill/>
                    </a:lnL>
                    <a:lnR>
                      <a:noFill/>
                    </a:lnR>
                    <a:lnT>
                      <a:noFill/>
                    </a:lnT>
                    <a:lnB>
                      <a:noFill/>
                    </a:lnB>
                    <a:solidFill>
                      <a:srgbClr val="66FF66"/>
                    </a:solidFill>
                  </a:tcPr>
                </a:tc>
                <a:tc>
                  <a:txBody>
                    <a:bodyPr/>
                    <a:lstStyle/>
                    <a:p>
                      <a:pPr algn="ctr" fontAlgn="ctr"/>
                      <a:r>
                        <a:rPr lang="cs-CZ" sz="1200" b="1" i="0" u="none" strike="noStrike" dirty="0">
                          <a:solidFill>
                            <a:srgbClr val="000000"/>
                          </a:solidFill>
                          <a:latin typeface="Baskerville Old Face"/>
                        </a:rPr>
                        <a:t>1991</a:t>
                      </a:r>
                    </a:p>
                  </a:txBody>
                  <a:tcPr marL="7058" marR="7058" marT="7058" marB="0" anchor="ctr">
                    <a:lnL>
                      <a:noFill/>
                    </a:lnL>
                    <a:lnR>
                      <a:noFill/>
                    </a:lnR>
                    <a:lnT>
                      <a:noFill/>
                    </a:lnT>
                    <a:lnB>
                      <a:noFill/>
                    </a:lnB>
                    <a:solidFill>
                      <a:srgbClr val="66FF66"/>
                    </a:solidFill>
                  </a:tcPr>
                </a:tc>
              </a:tr>
              <a:tr h="206567">
                <a:tc>
                  <a:txBody>
                    <a:bodyPr/>
                    <a:lstStyle/>
                    <a:p>
                      <a:pPr algn="ctr" fontAlgn="ctr"/>
                      <a:r>
                        <a:rPr lang="cs-CZ" sz="1300" b="1" i="0" u="none" strike="noStrike" dirty="0">
                          <a:solidFill>
                            <a:srgbClr val="151515"/>
                          </a:solidFill>
                          <a:latin typeface="Baskerville Old Face"/>
                        </a:rPr>
                        <a:t>Urban Jan </a:t>
                      </a:r>
                    </a:p>
                  </a:txBody>
                  <a:tcPr marL="7058" marR="7058" marT="7058"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Baskerville Old Face"/>
                        </a:rPr>
                        <a:t>1992</a:t>
                      </a:r>
                    </a:p>
                  </a:txBody>
                  <a:tcPr marL="7058" marR="7058" marT="7058" marB="0" anchor="ctr">
                    <a:lnL>
                      <a:noFill/>
                    </a:lnL>
                    <a:lnR>
                      <a:noFill/>
                    </a:lnR>
                    <a:lnT>
                      <a:noFill/>
                    </a:lnT>
                    <a:lnB>
                      <a:noFill/>
                    </a:lnB>
                    <a:solidFill>
                      <a:srgbClr val="FFFF00"/>
                    </a:solidFill>
                  </a:tcPr>
                </a:tc>
              </a:tr>
              <a:tr h="206567">
                <a:tc>
                  <a:txBody>
                    <a:bodyPr/>
                    <a:lstStyle/>
                    <a:p>
                      <a:pPr algn="ctr" fontAlgn="ctr"/>
                      <a:r>
                        <a:rPr lang="cs-CZ" sz="1300" b="1" i="0" u="none" strike="noStrike" dirty="0" err="1">
                          <a:solidFill>
                            <a:srgbClr val="151515"/>
                          </a:solidFill>
                          <a:latin typeface="Baskerville Old Face"/>
                        </a:rPr>
                        <a:t>Vošmera</a:t>
                      </a:r>
                      <a:r>
                        <a:rPr lang="cs-CZ" sz="1300" b="1" i="0" u="none" strike="noStrike" dirty="0">
                          <a:solidFill>
                            <a:srgbClr val="151515"/>
                          </a:solidFill>
                          <a:latin typeface="Baskerville Old Face"/>
                        </a:rPr>
                        <a:t> Milan </a:t>
                      </a:r>
                    </a:p>
                  </a:txBody>
                  <a:tcPr marL="7058" marR="7058" marT="7058" marB="0" anchor="ctr">
                    <a:lnL>
                      <a:noFill/>
                    </a:lnL>
                    <a:lnR>
                      <a:noFill/>
                    </a:lnR>
                    <a:lnT>
                      <a:noFill/>
                    </a:lnT>
                    <a:lnB>
                      <a:noFill/>
                    </a:lnB>
                    <a:solidFill>
                      <a:srgbClr val="66FF66"/>
                    </a:solidFill>
                  </a:tcPr>
                </a:tc>
                <a:tc>
                  <a:txBody>
                    <a:bodyPr/>
                    <a:lstStyle/>
                    <a:p>
                      <a:pPr algn="ctr" fontAlgn="ctr"/>
                      <a:r>
                        <a:rPr lang="cs-CZ" sz="1200" b="1" i="0" u="none" strike="noStrike" dirty="0">
                          <a:solidFill>
                            <a:srgbClr val="000000"/>
                          </a:solidFill>
                          <a:latin typeface="Baskerville Old Face"/>
                        </a:rPr>
                        <a:t>1990</a:t>
                      </a:r>
                    </a:p>
                  </a:txBody>
                  <a:tcPr marL="7058" marR="7058" marT="7058" marB="0" anchor="ctr">
                    <a:lnL>
                      <a:noFill/>
                    </a:lnL>
                    <a:lnR>
                      <a:noFill/>
                    </a:lnR>
                    <a:lnT>
                      <a:noFill/>
                    </a:lnT>
                    <a:lnB>
                      <a:noFill/>
                    </a:lnB>
                    <a:solidFill>
                      <a:srgbClr val="66FF66"/>
                    </a:solidFill>
                  </a:tcPr>
                </a:tc>
              </a:tr>
            </a:tbl>
          </a:graphicData>
        </a:graphic>
      </p:graphicFrame>
      <p:sp>
        <p:nvSpPr>
          <p:cNvPr id="20" name="TextovéPole 19"/>
          <p:cNvSpPr txBox="1"/>
          <p:nvPr/>
        </p:nvSpPr>
        <p:spPr>
          <a:xfrm>
            <a:off x="71984" y="91108"/>
            <a:ext cx="4680520" cy="646331"/>
          </a:xfrm>
          <a:prstGeom prst="rect">
            <a:avLst/>
          </a:prstGeom>
          <a:solidFill>
            <a:srgbClr val="FFFF99"/>
          </a:solidFill>
          <a:ln w="66675">
            <a:solidFill>
              <a:srgbClr val="339966"/>
            </a:solidFill>
            <a:prstDash val="sysDash"/>
          </a:ln>
        </p:spPr>
        <p:txBody>
          <a:bodyPr wrap="square" rtlCol="0">
            <a:spAutoFit/>
          </a:bodyPr>
          <a:lstStyle/>
          <a:p>
            <a:pPr algn="ctr"/>
            <a:r>
              <a:rPr lang="cs-CZ" sz="1800" u="sng" dirty="0" smtClean="0">
                <a:latin typeface="Bookman Old Style" pitchFamily="18" charset="0"/>
              </a:rPr>
              <a:t>Hráči, kteří se v letošním ročníku objevili v sestavě  TJ Slovan </a:t>
            </a:r>
            <a:r>
              <a:rPr lang="cs-CZ" sz="1800" u="sng" dirty="0" err="1" smtClean="0">
                <a:latin typeface="Bookman Old Style" pitchFamily="18" charset="0"/>
              </a:rPr>
              <a:t>Velvary</a:t>
            </a:r>
            <a:endParaRPr lang="cs-CZ" sz="1800" u="sng" dirty="0" smtClean="0">
              <a:latin typeface="Bookman Old Style" pitchFamily="18" charset="0"/>
            </a:endParaRPr>
          </a:p>
        </p:txBody>
      </p:sp>
      <p:graphicFrame>
        <p:nvGraphicFramePr>
          <p:cNvPr id="26" name="Tabulka 25"/>
          <p:cNvGraphicFramePr>
            <a:graphicFrameLocks noGrp="1"/>
          </p:cNvGraphicFramePr>
          <p:nvPr/>
        </p:nvGraphicFramePr>
        <p:xfrm>
          <a:off x="143992" y="5779740"/>
          <a:ext cx="4608512" cy="1114425"/>
        </p:xfrm>
        <a:graphic>
          <a:graphicData uri="http://schemas.openxmlformats.org/drawingml/2006/table">
            <a:tbl>
              <a:tblPr/>
              <a:tblGrid>
                <a:gridCol w="2304256"/>
                <a:gridCol w="2304256"/>
              </a:tblGrid>
              <a:tr h="152400">
                <a:tc gridSpan="2">
                  <a:txBody>
                    <a:bodyPr/>
                    <a:lstStyle/>
                    <a:p>
                      <a:pPr algn="ctr" fontAlgn="ctr"/>
                      <a:r>
                        <a:rPr lang="cs-CZ" sz="1400" b="1" i="0" u="none" strike="noStrike" dirty="0">
                          <a:solidFill>
                            <a:srgbClr val="000000"/>
                          </a:solidFill>
                          <a:latin typeface="Baskerville Old Face"/>
                        </a:rPr>
                        <a:t>Realizační tým TJ Slovan </a:t>
                      </a:r>
                      <a:r>
                        <a:rPr lang="cs-CZ" sz="1400" b="1" i="0" u="none" strike="noStrike" dirty="0" err="1">
                          <a:solidFill>
                            <a:srgbClr val="000000"/>
                          </a:solidFill>
                          <a:latin typeface="Baskerville Old Face"/>
                        </a:rPr>
                        <a:t>Velvary</a:t>
                      </a:r>
                      <a:endParaRPr lang="cs-CZ" sz="1400" b="1" i="0" u="none" strike="noStrike" dirty="0">
                        <a:solidFill>
                          <a:srgbClr val="000000"/>
                        </a:solidFill>
                        <a:latin typeface="Baskerville Old Face"/>
                      </a:endParaRP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r>
              <a:tr h="152400">
                <a:tc>
                  <a:txBody>
                    <a:bodyPr/>
                    <a:lstStyle/>
                    <a:p>
                      <a:pPr algn="ctr" fontAlgn="ctr"/>
                      <a:r>
                        <a:rPr lang="cs-CZ" sz="1400" b="1" i="0" u="none" strike="noStrike" dirty="0">
                          <a:solidFill>
                            <a:srgbClr val="151515"/>
                          </a:solidFill>
                          <a:latin typeface="Baskerville Old Face"/>
                        </a:rPr>
                        <a:t>Janeček Pavel</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1400" b="1" i="0" u="none" strike="noStrike" dirty="0">
                          <a:solidFill>
                            <a:srgbClr val="151515"/>
                          </a:solidFill>
                          <a:latin typeface="Baskerville Old Face"/>
                        </a:rPr>
                        <a:t>Trenér</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r>
              <a:tr h="152400">
                <a:tc>
                  <a:txBody>
                    <a:bodyPr/>
                    <a:lstStyle/>
                    <a:p>
                      <a:pPr algn="ctr" fontAlgn="ctr"/>
                      <a:r>
                        <a:rPr lang="cs-CZ" sz="1400" b="1" i="0" u="none" strike="noStrike" dirty="0">
                          <a:solidFill>
                            <a:srgbClr val="151515"/>
                          </a:solidFill>
                          <a:latin typeface="Baskerville Old Face"/>
                        </a:rPr>
                        <a:t>Svátek Jiří</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151515"/>
                          </a:solidFill>
                          <a:latin typeface="Baskerville Old Face"/>
                        </a:rPr>
                        <a:t>Asistent 1</a:t>
                      </a:r>
                    </a:p>
                  </a:txBody>
                  <a:tcPr marL="9525" marR="9525" marT="9525" marB="0" anchor="ctr">
                    <a:lnL>
                      <a:noFill/>
                    </a:lnL>
                    <a:lnR>
                      <a:noFill/>
                    </a:lnR>
                    <a:lnT>
                      <a:noFill/>
                    </a:lnT>
                    <a:lnB>
                      <a:noFill/>
                    </a:lnB>
                    <a:solidFill>
                      <a:srgbClr val="FFCCFF"/>
                    </a:solidFill>
                  </a:tcPr>
                </a:tc>
              </a:tr>
              <a:tr h="152400">
                <a:tc>
                  <a:txBody>
                    <a:bodyPr/>
                    <a:lstStyle/>
                    <a:p>
                      <a:pPr algn="ctr" fontAlgn="ctr"/>
                      <a:r>
                        <a:rPr lang="cs-CZ" sz="1400" b="1" i="0" u="none" strike="noStrike">
                          <a:solidFill>
                            <a:srgbClr val="151515"/>
                          </a:solidFill>
                          <a:latin typeface="Baskerville Old Face"/>
                        </a:rPr>
                        <a:t>Vedral David</a:t>
                      </a:r>
                    </a:p>
                  </a:txBody>
                  <a:tcPr marL="9525" marR="9525" marT="9525" marB="0" anchor="ctr">
                    <a:lnL>
                      <a:noFill/>
                    </a:lnL>
                    <a:lnR>
                      <a:noFill/>
                    </a:lnR>
                    <a:lnT>
                      <a:noFill/>
                    </a:lnT>
                    <a:lnB>
                      <a:noFill/>
                    </a:lnB>
                    <a:solidFill>
                      <a:srgbClr val="99FF66"/>
                    </a:solidFill>
                  </a:tcPr>
                </a:tc>
                <a:tc>
                  <a:txBody>
                    <a:bodyPr/>
                    <a:lstStyle/>
                    <a:p>
                      <a:pPr algn="ctr" fontAlgn="ctr"/>
                      <a:r>
                        <a:rPr lang="cs-CZ" sz="1400" b="1" i="0" u="none" strike="noStrike" dirty="0">
                          <a:solidFill>
                            <a:srgbClr val="151515"/>
                          </a:solidFill>
                          <a:latin typeface="Baskerville Old Face"/>
                        </a:rPr>
                        <a:t>Vedoucí</a:t>
                      </a:r>
                    </a:p>
                  </a:txBody>
                  <a:tcPr marL="9525" marR="9525" marT="9525" marB="0" anchor="ctr">
                    <a:lnL>
                      <a:noFill/>
                    </a:lnL>
                    <a:lnR>
                      <a:noFill/>
                    </a:lnR>
                    <a:lnT>
                      <a:noFill/>
                    </a:lnT>
                    <a:lnB>
                      <a:noFill/>
                    </a:lnB>
                    <a:solidFill>
                      <a:srgbClr val="99FF66"/>
                    </a:solidFill>
                  </a:tcPr>
                </a:tc>
              </a:tr>
              <a:tr h="152400">
                <a:tc>
                  <a:txBody>
                    <a:bodyPr/>
                    <a:lstStyle/>
                    <a:p>
                      <a:pPr algn="ctr" fontAlgn="ctr"/>
                      <a:r>
                        <a:rPr lang="cs-CZ" sz="1400" b="1" i="0" u="none" strike="noStrike">
                          <a:solidFill>
                            <a:srgbClr val="151515"/>
                          </a:solidFill>
                          <a:latin typeface="Baskerville Old Face"/>
                        </a:rPr>
                        <a:t>Nádherný Roman</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151515"/>
                          </a:solidFill>
                          <a:latin typeface="Baskerville Old Face"/>
                        </a:rPr>
                        <a:t>Lékař / Zdravotník</a:t>
                      </a:r>
                    </a:p>
                  </a:txBody>
                  <a:tcPr marL="9525" marR="9525" marT="9525" marB="0" anchor="ctr">
                    <a:lnL>
                      <a:noFill/>
                    </a:lnL>
                    <a:lnR>
                      <a:noFill/>
                    </a:lnR>
                    <a:lnT>
                      <a:noFill/>
                    </a:lnT>
                    <a:lnB>
                      <a:noFill/>
                    </a:lnB>
                    <a:solidFill>
                      <a:srgbClr val="FFCCFF"/>
                    </a:solidFill>
                  </a:tcPr>
                </a:tc>
              </a:tr>
            </a:tbl>
          </a:graphicData>
        </a:graphic>
      </p:graphicFrame>
      <p:sp>
        <p:nvSpPr>
          <p:cNvPr id="22" name="TextovéPole 21"/>
          <p:cNvSpPr txBox="1"/>
          <p:nvPr/>
        </p:nvSpPr>
        <p:spPr>
          <a:xfrm>
            <a:off x="5688608" y="91108"/>
            <a:ext cx="4464496" cy="1384995"/>
          </a:xfrm>
          <a:prstGeom prst="rect">
            <a:avLst/>
          </a:prstGeom>
          <a:blipFill dpi="0" rotWithShape="1">
            <a:blip r:embed="rId4" cstate="print">
              <a:alphaModFix amt="36000"/>
            </a:blip>
            <a:srcRect/>
            <a:stretch>
              <a:fillRect/>
            </a:stretch>
          </a:blipFill>
          <a:ln w="57150">
            <a:solidFill>
              <a:schemeClr val="accent6">
                <a:lumMod val="75000"/>
              </a:schemeClr>
            </a:solidFill>
            <a:prstDash val="sysDash"/>
          </a:ln>
        </p:spPr>
        <p:txBody>
          <a:bodyPr wrap="square" rtlCol="0">
            <a:spAutoFit/>
          </a:bodyPr>
          <a:lstStyle/>
          <a:p>
            <a:pPr algn="ctr"/>
            <a:r>
              <a:rPr lang="cs-CZ" sz="2800" dirty="0" smtClean="0">
                <a:solidFill>
                  <a:srgbClr val="FF3300"/>
                </a:solidFill>
                <a:effectLst>
                  <a:outerShdw blurRad="38100" dist="38100" dir="2700000" algn="tl">
                    <a:srgbClr val="000000">
                      <a:alpha val="43137"/>
                    </a:srgbClr>
                  </a:outerShdw>
                </a:effectLst>
                <a:latin typeface="Bodoni MT" pitchFamily="18" charset="0"/>
              </a:rPr>
              <a:t>Další kolo satelitního turnaje přípravky U11 hraného 24.9.2016 v Jirkově</a:t>
            </a:r>
          </a:p>
        </p:txBody>
      </p:sp>
      <p:sp>
        <p:nvSpPr>
          <p:cNvPr id="5150" name="Rectangle 30"/>
          <p:cNvSpPr>
            <a:spLocks noChangeArrowheads="1"/>
          </p:cNvSpPr>
          <p:nvPr/>
        </p:nvSpPr>
        <p:spPr bwMode="auto">
          <a:xfrm>
            <a:off x="5616600" y="1541721"/>
            <a:ext cx="4536504" cy="3693319"/>
          </a:xfrm>
          <a:prstGeom prst="rect">
            <a:avLst/>
          </a:prstGeom>
          <a:blipFill>
            <a:blip r:embed="rId5" cstate="print"/>
            <a:stretch>
              <a:fillRect/>
            </a:stretch>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i="0" u="none" strike="noStrike" cap="none" normalizeH="0" baseline="0" dirty="0"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ea typeface="Times New Roman" pitchFamily="18" charset="0"/>
                <a:cs typeface="Times New Roman" pitchFamily="18" charset="0"/>
              </a:rPr>
              <a:t>SK </a:t>
            </a:r>
            <a:r>
              <a:rPr kumimoji="0" lang="cs-CZ" sz="1800" i="0" u="none" strike="noStrike" cap="none" normalizeH="0" baseline="0" dirty="0" err="1"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ea typeface="Times New Roman" pitchFamily="18" charset="0"/>
                <a:cs typeface="Times New Roman" pitchFamily="18" charset="0"/>
              </a:rPr>
              <a:t>Štětí</a:t>
            </a:r>
            <a:r>
              <a:rPr kumimoji="0" lang="cs-CZ" sz="1800" i="0" u="none" strike="noStrike" cap="none" normalizeH="0" baseline="0" dirty="0"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ea typeface="Times New Roman" pitchFamily="18" charset="0"/>
                <a:cs typeface="Times New Roman" pitchFamily="18" charset="0"/>
              </a:rPr>
              <a:t> - Louny / </a:t>
            </a:r>
            <a:r>
              <a:rPr kumimoji="0" lang="cs-CZ" sz="1800" i="0" u="none" strike="noStrike" cap="none" normalizeH="0" baseline="0" dirty="0" err="1"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ea typeface="Times New Roman" pitchFamily="18" charset="0"/>
                <a:cs typeface="Times New Roman" pitchFamily="18" charset="0"/>
              </a:rPr>
              <a:t>Černčice</a:t>
            </a:r>
            <a:r>
              <a:rPr kumimoji="0" lang="cs-CZ" sz="1800" i="0" u="none" strike="noStrike" cap="none" normalizeH="0" baseline="0" dirty="0"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i="0" u="none" strike="noStrike" cap="none" normalizeH="0" baseline="0" dirty="0"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ea typeface="Times New Roman" pitchFamily="18" charset="0"/>
                <a:cs typeface="Times New Roman" pitchFamily="18" charset="0"/>
              </a:rPr>
              <a:t>    7    :      3</a:t>
            </a:r>
            <a:endParaRPr kumimoji="0" lang="cs-CZ" sz="1800" i="0" u="none" strike="noStrike" cap="none" normalizeH="0" baseline="0" dirty="0"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i="0" u="none" strike="noStrike" cap="none" normalizeH="0" baseline="0" dirty="0"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ea typeface="Times New Roman" pitchFamily="18" charset="0"/>
                <a:cs typeface="Times New Roman" pitchFamily="18" charset="0"/>
              </a:rPr>
              <a:t> SK </a:t>
            </a:r>
            <a:r>
              <a:rPr kumimoji="0" lang="cs-CZ" sz="1800" i="0" u="none" strike="noStrike" cap="none" normalizeH="0" baseline="0" dirty="0" err="1"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ea typeface="Times New Roman" pitchFamily="18" charset="0"/>
                <a:cs typeface="Times New Roman" pitchFamily="18" charset="0"/>
              </a:rPr>
              <a:t>Štětí</a:t>
            </a:r>
            <a:r>
              <a:rPr kumimoji="0" lang="cs-CZ" sz="1800" i="0" u="none" strike="noStrike" cap="none" normalizeH="0" baseline="0" dirty="0"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ea typeface="Times New Roman" pitchFamily="18" charset="0"/>
                <a:cs typeface="Times New Roman" pitchFamily="18" charset="0"/>
              </a:rPr>
              <a:t> - </a:t>
            </a:r>
            <a:r>
              <a:rPr kumimoji="0" lang="cs-CZ" sz="1800" i="0" u="none" strike="noStrike" cap="none" normalizeH="0" baseline="0" dirty="0" err="1"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ea typeface="Times New Roman" pitchFamily="18" charset="0"/>
                <a:cs typeface="Times New Roman" pitchFamily="18" charset="0"/>
              </a:rPr>
              <a:t>Ervěnice</a:t>
            </a:r>
            <a:r>
              <a:rPr kumimoji="0" lang="cs-CZ" sz="1800" i="0" u="none" strike="noStrike" cap="none" normalizeH="0" baseline="0" dirty="0"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ea typeface="Times New Roman" pitchFamily="18" charset="0"/>
                <a:cs typeface="Times New Roman" pitchFamily="18" charset="0"/>
              </a:rPr>
              <a:t>/</a:t>
            </a:r>
            <a:r>
              <a:rPr kumimoji="0" lang="cs-CZ" sz="1800" i="0" u="none" strike="noStrike" cap="none" normalizeH="0" baseline="0" dirty="0" err="1"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ea typeface="Times New Roman" pitchFamily="18" charset="0"/>
                <a:cs typeface="Times New Roman" pitchFamily="18" charset="0"/>
              </a:rPr>
              <a:t>Jirkov</a:t>
            </a:r>
            <a:r>
              <a:rPr kumimoji="0" lang="cs-CZ" sz="1800" i="0" u="none" strike="noStrike" cap="none" normalizeH="0" baseline="0" dirty="0"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ea typeface="Times New Roman" pitchFamily="18" charset="0"/>
                <a:cs typeface="Times New Roman" pitchFamily="18" charset="0"/>
              </a:rPr>
              <a:t>/</a:t>
            </a:r>
            <a:r>
              <a:rPr kumimoji="0" lang="cs-CZ" sz="1800" i="0" u="none" strike="noStrike" cap="none" normalizeH="0" baseline="0" dirty="0" err="1"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ea typeface="Times New Roman" pitchFamily="18" charset="0"/>
                <a:cs typeface="Times New Roman" pitchFamily="18" charset="0"/>
              </a:rPr>
              <a:t>Bíliná</a:t>
            </a:r>
            <a:endParaRPr kumimoji="0" lang="cs-CZ" sz="1800" i="0" u="none" strike="noStrike" cap="none" normalizeH="0" baseline="0" dirty="0"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i="0" u="none" strike="noStrike" cap="none" normalizeH="0" baseline="0" dirty="0" smtClean="0">
                <a:ln>
                  <a:noFill/>
                </a:ln>
                <a:solidFill>
                  <a:srgbClr val="660033"/>
                </a:solidFill>
                <a:effectLst>
                  <a:outerShdw blurRad="342900" dist="1104900" dir="10800000" sx="9000" sy="9000" algn="r" rotWithShape="0">
                    <a:prstClr val="black">
                      <a:alpha val="33000"/>
                    </a:prstClr>
                  </a:outerShdw>
                </a:effectLst>
                <a:latin typeface="Bookman Old Style" pitchFamily="18" charset="0"/>
                <a:ea typeface="Times New Roman" pitchFamily="18" charset="0"/>
                <a:cs typeface="Times New Roman" pitchFamily="18" charset="0"/>
              </a:rPr>
              <a:t>  11    :     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60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i="0" u="sng" strike="noStrike" cap="none" normalizeH="0" baseline="0" dirty="0" smtClean="0">
                <a:ln>
                  <a:noFill/>
                </a:ln>
                <a:solidFill>
                  <a:srgbClr val="0033CC"/>
                </a:solidFill>
                <a:effectLst/>
                <a:latin typeface="Bookman Old Style" pitchFamily="18" charset="0"/>
                <a:ea typeface="Times New Roman" pitchFamily="18" charset="0"/>
                <a:cs typeface="Times New Roman" pitchFamily="18" charset="0"/>
              </a:rPr>
              <a:t>Celkově:</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i="0" u="none" strike="noStrike" cap="none" normalizeH="0" baseline="0" dirty="0" smtClean="0">
                <a:ln>
                  <a:noFill/>
                </a:ln>
                <a:solidFill>
                  <a:srgbClr val="0033CC"/>
                </a:solidFill>
                <a:effectLst/>
                <a:latin typeface="Bookman Old Style" pitchFamily="18" charset="0"/>
                <a:ea typeface="Times New Roman" pitchFamily="18" charset="0"/>
                <a:cs typeface="Times New Roman" pitchFamily="18" charset="0"/>
              </a:rPr>
              <a:t>SK </a:t>
            </a:r>
            <a:r>
              <a:rPr kumimoji="0" lang="cs-CZ" sz="1600" i="0" u="none" strike="noStrike" cap="none" normalizeH="0" baseline="0" dirty="0" err="1" smtClean="0">
                <a:ln>
                  <a:noFill/>
                </a:ln>
                <a:solidFill>
                  <a:srgbClr val="0033CC"/>
                </a:solidFill>
                <a:effectLst/>
                <a:latin typeface="Bookman Old Style" pitchFamily="18" charset="0"/>
                <a:ea typeface="Times New Roman" pitchFamily="18" charset="0"/>
                <a:cs typeface="Times New Roman" pitchFamily="18" charset="0"/>
              </a:rPr>
              <a:t>Štětí</a:t>
            </a:r>
            <a:r>
              <a:rPr kumimoji="0" lang="cs-CZ" sz="1600" i="0" u="none" strike="noStrike" cap="none" normalizeH="0" baseline="0" dirty="0" smtClean="0">
                <a:ln>
                  <a:noFill/>
                </a:ln>
                <a:solidFill>
                  <a:srgbClr val="0033CC"/>
                </a:solidFill>
                <a:effectLst/>
                <a:latin typeface="Bookman Old Style" pitchFamily="18" charset="0"/>
                <a:ea typeface="Times New Roman" pitchFamily="18" charset="0"/>
                <a:cs typeface="Times New Roman" pitchFamily="18" charset="0"/>
              </a:rPr>
              <a:t>/Roudnice – </a:t>
            </a:r>
            <a:r>
              <a:rPr kumimoji="0" lang="cs-CZ" sz="1600" i="0" u="none" strike="noStrike" cap="none" normalizeH="0" baseline="0" dirty="0" err="1" smtClean="0">
                <a:ln>
                  <a:noFill/>
                </a:ln>
                <a:solidFill>
                  <a:srgbClr val="0033CC"/>
                </a:solidFill>
                <a:effectLst/>
                <a:latin typeface="Bookman Old Style" pitchFamily="18" charset="0"/>
                <a:ea typeface="Times New Roman" pitchFamily="18" charset="0"/>
                <a:cs typeface="Times New Roman" pitchFamily="18" charset="0"/>
              </a:rPr>
              <a:t>Louny</a:t>
            </a:r>
            <a:r>
              <a:rPr kumimoji="0" lang="cs-CZ" sz="1600" i="0" u="none" strike="noStrike" cap="none" normalizeH="0" baseline="0" dirty="0" smtClean="0">
                <a:ln>
                  <a:noFill/>
                </a:ln>
                <a:solidFill>
                  <a:srgbClr val="0033CC"/>
                </a:solidFill>
                <a:effectLst/>
                <a:latin typeface="Bookman Old Style" pitchFamily="18" charset="0"/>
                <a:ea typeface="Times New Roman" pitchFamily="18" charset="0"/>
                <a:cs typeface="Times New Roman" pitchFamily="18" charset="0"/>
              </a:rPr>
              <a:t>/</a:t>
            </a:r>
            <a:r>
              <a:rPr kumimoji="0" lang="cs-CZ" sz="1600" i="0" u="none" strike="noStrike" cap="none" normalizeH="0" baseline="0" dirty="0" err="1" smtClean="0">
                <a:ln>
                  <a:noFill/>
                </a:ln>
                <a:solidFill>
                  <a:srgbClr val="0033CC"/>
                </a:solidFill>
                <a:effectLst/>
                <a:latin typeface="Bookman Old Style" pitchFamily="18" charset="0"/>
                <a:ea typeface="Times New Roman" pitchFamily="18" charset="0"/>
                <a:cs typeface="Times New Roman" pitchFamily="18" charset="0"/>
              </a:rPr>
              <a:t>Černčice</a:t>
            </a:r>
            <a:r>
              <a:rPr kumimoji="0" lang="cs-CZ" sz="1600" i="0" u="none" strike="noStrike" cap="none" normalizeH="0" baseline="0" dirty="0" smtClean="0">
                <a:ln>
                  <a:noFill/>
                </a:ln>
                <a:solidFill>
                  <a:srgbClr val="0033CC"/>
                </a:solidFill>
                <a:effectLst/>
                <a:latin typeface="Bookman Old Style" pitchFamily="18" charset="0"/>
                <a:ea typeface="Times New Roman" pitchFamily="18" charset="0"/>
                <a:cs typeface="Times New Roman" pitchFamily="18" charset="0"/>
              </a:rPr>
              <a:t> </a:t>
            </a:r>
            <a:endParaRPr kumimoji="0" lang="cs-CZ" sz="1600" i="0" u="none" strike="noStrike" cap="none" normalizeH="0" baseline="0" dirty="0" smtClean="0">
              <a:ln>
                <a:noFill/>
              </a:ln>
              <a:solidFill>
                <a:srgbClr val="0033CC"/>
              </a:solidFill>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i="0" u="none" strike="noStrike" cap="none" normalizeH="0" baseline="0" dirty="0" smtClean="0">
                <a:ln>
                  <a:noFill/>
                </a:ln>
                <a:solidFill>
                  <a:srgbClr val="0033CC"/>
                </a:solidFill>
                <a:effectLst/>
                <a:latin typeface="Bookman Old Style" pitchFamily="18" charset="0"/>
                <a:ea typeface="Times New Roman" pitchFamily="18" charset="0"/>
                <a:cs typeface="Times New Roman" pitchFamily="18" charset="0"/>
              </a:rPr>
              <a:t>19  :    6</a:t>
            </a:r>
            <a:endParaRPr kumimoji="0" lang="cs-CZ" sz="1600" i="0" u="none" strike="noStrike" cap="none" normalizeH="0" baseline="0" dirty="0" smtClean="0">
              <a:ln>
                <a:noFill/>
              </a:ln>
              <a:solidFill>
                <a:srgbClr val="0033CC"/>
              </a:solidFill>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i="0" u="none" strike="noStrike" cap="none" normalizeH="0" baseline="0" dirty="0" smtClean="0">
                <a:ln>
                  <a:noFill/>
                </a:ln>
                <a:solidFill>
                  <a:srgbClr val="0033CC"/>
                </a:solidFill>
                <a:effectLst/>
                <a:latin typeface="Bookman Old Style" pitchFamily="18" charset="0"/>
                <a:ea typeface="Times New Roman" pitchFamily="18" charset="0"/>
                <a:cs typeface="Times New Roman" pitchFamily="18" charset="0"/>
              </a:rPr>
              <a:t>SK </a:t>
            </a:r>
            <a:r>
              <a:rPr kumimoji="0" lang="cs-CZ" sz="1600" i="0" u="none" strike="noStrike" cap="none" normalizeH="0" baseline="0" dirty="0" err="1" smtClean="0">
                <a:ln>
                  <a:noFill/>
                </a:ln>
                <a:solidFill>
                  <a:srgbClr val="0033CC"/>
                </a:solidFill>
                <a:effectLst/>
                <a:latin typeface="Bookman Old Style" pitchFamily="18" charset="0"/>
                <a:ea typeface="Times New Roman" pitchFamily="18" charset="0"/>
                <a:cs typeface="Times New Roman" pitchFamily="18" charset="0"/>
              </a:rPr>
              <a:t>Štětí</a:t>
            </a:r>
            <a:r>
              <a:rPr kumimoji="0" lang="cs-CZ" sz="1600" i="0" u="none" strike="noStrike" cap="none" normalizeH="0" baseline="0" dirty="0" smtClean="0">
                <a:ln>
                  <a:noFill/>
                </a:ln>
                <a:solidFill>
                  <a:srgbClr val="0033CC"/>
                </a:solidFill>
                <a:effectLst/>
                <a:latin typeface="Bookman Old Style" pitchFamily="18" charset="0"/>
                <a:ea typeface="Times New Roman" pitchFamily="18" charset="0"/>
                <a:cs typeface="Times New Roman" pitchFamily="18" charset="0"/>
              </a:rPr>
              <a:t>/</a:t>
            </a:r>
            <a:r>
              <a:rPr kumimoji="0" lang="cs-CZ" sz="1600" i="0" u="none" strike="noStrike" cap="none" normalizeH="0" baseline="0" dirty="0" err="1" smtClean="0">
                <a:ln>
                  <a:noFill/>
                </a:ln>
                <a:solidFill>
                  <a:srgbClr val="0033CC"/>
                </a:solidFill>
                <a:effectLst/>
                <a:latin typeface="Bookman Old Style" pitchFamily="18" charset="0"/>
                <a:ea typeface="Times New Roman" pitchFamily="18" charset="0"/>
                <a:cs typeface="Times New Roman" pitchFamily="18" charset="0"/>
              </a:rPr>
              <a:t>Roudnice</a:t>
            </a:r>
            <a:r>
              <a:rPr kumimoji="0" lang="cs-CZ" sz="1600" i="0" u="none" strike="noStrike" cap="none" normalizeH="0" baseline="0" dirty="0" smtClean="0">
                <a:ln>
                  <a:noFill/>
                </a:ln>
                <a:solidFill>
                  <a:srgbClr val="0033CC"/>
                </a:solidFill>
                <a:effectLst/>
                <a:latin typeface="Bookman Old Style" pitchFamily="18" charset="0"/>
                <a:ea typeface="Times New Roman" pitchFamily="18" charset="0"/>
                <a:cs typeface="Times New Roman" pitchFamily="18" charset="0"/>
              </a:rPr>
              <a:t>-</a:t>
            </a:r>
            <a:r>
              <a:rPr kumimoji="0" lang="cs-CZ" sz="1600" i="0" u="none" strike="noStrike" cap="none" normalizeH="0" baseline="0" dirty="0" err="1" smtClean="0">
                <a:ln>
                  <a:noFill/>
                </a:ln>
                <a:solidFill>
                  <a:srgbClr val="0033CC"/>
                </a:solidFill>
                <a:effectLst/>
                <a:latin typeface="Bookman Old Style" pitchFamily="18" charset="0"/>
                <a:ea typeface="Times New Roman" pitchFamily="18" charset="0"/>
                <a:cs typeface="Times New Roman" pitchFamily="18" charset="0"/>
              </a:rPr>
              <a:t>Ervěnice</a:t>
            </a:r>
            <a:r>
              <a:rPr kumimoji="0" lang="cs-CZ" sz="1600" i="0" u="none" strike="noStrike" cap="none" normalizeH="0" baseline="0" dirty="0" smtClean="0">
                <a:ln>
                  <a:noFill/>
                </a:ln>
                <a:solidFill>
                  <a:srgbClr val="0033CC"/>
                </a:solidFill>
                <a:effectLst/>
                <a:latin typeface="Bookman Old Style" pitchFamily="18" charset="0"/>
                <a:ea typeface="Times New Roman" pitchFamily="18" charset="0"/>
                <a:cs typeface="Times New Roman" pitchFamily="18" charset="0"/>
              </a:rPr>
              <a:t>/</a:t>
            </a:r>
            <a:r>
              <a:rPr kumimoji="0" lang="cs-CZ" sz="1600" i="0" u="none" strike="noStrike" cap="none" normalizeH="0" baseline="0" dirty="0" err="1" smtClean="0">
                <a:ln>
                  <a:noFill/>
                </a:ln>
                <a:solidFill>
                  <a:srgbClr val="0033CC"/>
                </a:solidFill>
                <a:effectLst/>
                <a:latin typeface="Bookman Old Style" pitchFamily="18" charset="0"/>
                <a:ea typeface="Times New Roman" pitchFamily="18" charset="0"/>
                <a:cs typeface="Times New Roman" pitchFamily="18" charset="0"/>
              </a:rPr>
              <a:t>Jirkov</a:t>
            </a:r>
            <a:r>
              <a:rPr kumimoji="0" lang="cs-CZ" sz="1600" i="0" u="none" strike="noStrike" cap="none" normalizeH="0" baseline="0" dirty="0" smtClean="0">
                <a:ln>
                  <a:noFill/>
                </a:ln>
                <a:solidFill>
                  <a:srgbClr val="0033CC"/>
                </a:solidFill>
                <a:effectLst/>
                <a:latin typeface="Bookman Old Style" pitchFamily="18" charset="0"/>
                <a:ea typeface="Times New Roman" pitchFamily="18" charset="0"/>
                <a:cs typeface="Times New Roman" pitchFamily="18" charset="0"/>
              </a:rPr>
              <a:t>/Bílina</a:t>
            </a:r>
            <a:endParaRPr kumimoji="0" lang="cs-CZ" sz="1600" i="0" u="none" strike="noStrike" cap="none" normalizeH="0" baseline="0" dirty="0" smtClean="0">
              <a:ln>
                <a:noFill/>
              </a:ln>
              <a:solidFill>
                <a:srgbClr val="0033CC"/>
              </a:solidFill>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i="0" u="none" strike="noStrike" cap="none" normalizeH="0" baseline="0" dirty="0" smtClean="0">
                <a:ln>
                  <a:noFill/>
                </a:ln>
                <a:solidFill>
                  <a:srgbClr val="0033CC"/>
                </a:solidFill>
                <a:effectLst/>
                <a:latin typeface="Bookman Old Style" pitchFamily="18" charset="0"/>
                <a:ea typeface="Times New Roman" pitchFamily="18" charset="0"/>
                <a:cs typeface="Times New Roman" pitchFamily="18" charset="0"/>
              </a:rPr>
              <a:t>21 :    3</a:t>
            </a:r>
            <a:endParaRPr kumimoji="0" lang="cs-CZ" sz="1600" i="0" u="none" strike="noStrike" cap="none" normalizeH="0" baseline="0" dirty="0" smtClean="0">
              <a:ln>
                <a:noFill/>
              </a:ln>
              <a:solidFill>
                <a:srgbClr val="0033CC"/>
              </a:solidFill>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i="0" u="sng"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Branky:</a:t>
            </a:r>
            <a:r>
              <a:rPr kumimoji="0" lang="cs-CZ" sz="160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Daniel Hromy 8, David </a:t>
            </a:r>
            <a:r>
              <a:rPr kumimoji="0" lang="cs-CZ" sz="1600" i="0"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Čechal</a:t>
            </a:r>
            <a:r>
              <a:rPr kumimoji="0" lang="cs-CZ" sz="160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1, David </a:t>
            </a:r>
            <a:r>
              <a:rPr kumimoji="0" lang="cs-CZ" sz="1600" i="0"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Kosorič</a:t>
            </a:r>
            <a:r>
              <a:rPr lang="cs-CZ" sz="1600" dirty="0" smtClean="0">
                <a:latin typeface="Bookman Old Style" pitchFamily="18" charset="0"/>
                <a:ea typeface="Times New Roman" pitchFamily="18" charset="0"/>
                <a:cs typeface="Times New Roman" pitchFamily="18" charset="0"/>
              </a:rPr>
              <a:t> </a:t>
            </a:r>
            <a:r>
              <a:rPr kumimoji="0" lang="cs-CZ" sz="160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2, Lukáš Malina 2, Dan Malina 4, Lukáš </a:t>
            </a:r>
            <a:r>
              <a:rPr kumimoji="0" lang="cs-CZ" sz="1600" i="0"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Širochman</a:t>
            </a:r>
            <a:r>
              <a:rPr kumimoji="0" lang="cs-CZ" sz="160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1 </a:t>
            </a:r>
            <a:endParaRPr kumimoji="0" lang="cs-CZ" sz="1600"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25" name="TextovéPole 24"/>
          <p:cNvSpPr txBox="1"/>
          <p:nvPr/>
        </p:nvSpPr>
        <p:spPr>
          <a:xfrm>
            <a:off x="5616600" y="5218192"/>
            <a:ext cx="4536504" cy="1569660"/>
          </a:xfrm>
          <a:prstGeom prst="rect">
            <a:avLst/>
          </a:prstGeom>
          <a:blipFill dpi="0" rotWithShape="1">
            <a:blip r:embed="rId6" cstate="print">
              <a:alphaModFix amt="65000"/>
            </a:blip>
            <a:srcRect/>
            <a:stretch>
              <a:fillRect/>
            </a:stretch>
          </a:blipFill>
        </p:spPr>
        <p:txBody>
          <a:bodyPr wrap="square" rtlCol="0">
            <a:spAutoFit/>
          </a:bodyPr>
          <a:lstStyle/>
          <a:p>
            <a:pPr algn="just"/>
            <a:r>
              <a:rPr lang="cs-CZ" sz="1600" dirty="0" smtClean="0">
                <a:solidFill>
                  <a:srgbClr val="006600"/>
                </a:solidFill>
                <a:latin typeface="Bookman Old Style" pitchFamily="18" charset="0"/>
              </a:rPr>
              <a:t>Nezačali jsme nejlépe a poločas s Louny prohráli. Pak jsme se však rozjeli a nádhernými góly  potěšili trenéry a nadšeně fandící rodiče. Za velmi dobrý výkon zaslouží všichni hráči velkou pochvalu.</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5"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2" y="1458913"/>
            <a:ext cx="45761" cy="277812"/>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4"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1"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725038"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p>
        </p:txBody>
      </p:sp>
      <p:cxnSp>
        <p:nvCxnSpPr>
          <p:cNvPr id="17" name="Přímá spojovací šipka 16"/>
          <p:cNvCxnSpPr/>
          <p:nvPr/>
        </p:nvCxnSpPr>
        <p:spPr bwMode="auto">
          <a:xfrm>
            <a:off x="9120723"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905999"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4" name="TextovéPole 23"/>
          <p:cNvSpPr txBox="1"/>
          <p:nvPr/>
        </p:nvSpPr>
        <p:spPr>
          <a:xfrm>
            <a:off x="5613568" y="235126"/>
            <a:ext cx="4222902"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20" name="Přímá spojovací šipka 19"/>
          <p:cNvCxnSpPr/>
          <p:nvPr/>
        </p:nvCxnSpPr>
        <p:spPr bwMode="auto">
          <a:xfrm>
            <a:off x="8691275"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0"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5" name="TextovéPole 24"/>
          <p:cNvSpPr txBox="1"/>
          <p:nvPr/>
        </p:nvSpPr>
        <p:spPr>
          <a:xfrm>
            <a:off x="143992" y="163116"/>
            <a:ext cx="4464496" cy="1200329"/>
          </a:xfrm>
          <a:prstGeom prst="rect">
            <a:avLst/>
          </a:prstGeom>
          <a:noFill/>
          <a:ln w="73025" cmpd="sng">
            <a:solidFill>
              <a:srgbClr val="0000FF"/>
            </a:solidFill>
            <a:prstDash val="sysDash"/>
          </a:ln>
          <a:effectLst>
            <a:outerShdw blurRad="1168400" dist="50800" dir="5400000" algn="ctr" rotWithShape="0">
              <a:srgbClr val="00B0F0"/>
            </a:outerShdw>
          </a:effectLst>
        </p:spPr>
        <p:txBody>
          <a:bodyPr wrap="square" rtlCol="0">
            <a:spAutoFit/>
          </a:bodyPr>
          <a:lstStyle/>
          <a:p>
            <a:pPr algn="ctr"/>
            <a:r>
              <a:rPr lang="cs-CZ" sz="2400" dirty="0" smtClean="0">
                <a:ln>
                  <a:solidFill>
                    <a:srgbClr val="FF0000"/>
                  </a:solidFill>
                </a:ln>
                <a:effectLst>
                  <a:outerShdw blurRad="38100" dist="38100" dir="2700000" algn="tl">
                    <a:srgbClr val="000000">
                      <a:alpha val="43137"/>
                    </a:srgbClr>
                  </a:outerShdw>
                </a:effectLst>
                <a:latin typeface="Dutch801 Rm BT" pitchFamily="18" charset="0"/>
                <a:cs typeface="DaunPenh" pitchFamily="2" charset="0"/>
              </a:rPr>
              <a:t>O druhé porážce staré gardy za sebou se rozhodlo v úvodu druhého poločasu.  </a:t>
            </a:r>
          </a:p>
        </p:txBody>
      </p:sp>
      <p:sp>
        <p:nvSpPr>
          <p:cNvPr id="26" name="TextovéPole 25"/>
          <p:cNvSpPr txBox="1"/>
          <p:nvPr/>
        </p:nvSpPr>
        <p:spPr>
          <a:xfrm>
            <a:off x="71984" y="1675284"/>
            <a:ext cx="4680520" cy="5262979"/>
          </a:xfrm>
          <a:prstGeom prst="rect">
            <a:avLst/>
          </a:prstGeom>
          <a:noFill/>
        </p:spPr>
        <p:txBody>
          <a:bodyPr wrap="square" rtlCol="0">
            <a:spAutoFit/>
          </a:bodyPr>
          <a:lstStyle/>
          <a:p>
            <a:pPr algn="ctr"/>
            <a:r>
              <a:rPr lang="cs-CZ" sz="2000" u="sng" dirty="0" err="1" smtClean="0">
                <a:effectLst>
                  <a:outerShdw blurRad="38100" dist="38100" dir="2700000" algn="tl">
                    <a:srgbClr val="000000">
                      <a:alpha val="43137"/>
                    </a:srgbClr>
                  </a:outerShdw>
                </a:effectLst>
                <a:latin typeface="Lucida Fax" pitchFamily="18" charset="0"/>
                <a:cs typeface="Arial" pitchFamily="34" charset="0"/>
              </a:rPr>
              <a:t>Sepap</a:t>
            </a:r>
            <a:r>
              <a:rPr lang="cs-CZ" sz="2000" u="sng" dirty="0" smtClean="0">
                <a:effectLst>
                  <a:outerShdw blurRad="38100" dist="38100" dir="2700000" algn="tl">
                    <a:srgbClr val="000000">
                      <a:alpha val="43137"/>
                    </a:srgbClr>
                  </a:outerShdw>
                </a:effectLst>
                <a:latin typeface="Lucida Fax" pitchFamily="18" charset="0"/>
                <a:cs typeface="Arial" pitchFamily="34" charset="0"/>
              </a:rPr>
              <a:t> </a:t>
            </a:r>
            <a:r>
              <a:rPr lang="cs-CZ" sz="2000" u="sng" dirty="0" err="1" smtClean="0">
                <a:effectLst>
                  <a:outerShdw blurRad="38100" dist="38100" dir="2700000" algn="tl">
                    <a:srgbClr val="000000">
                      <a:alpha val="43137"/>
                    </a:srgbClr>
                  </a:outerShdw>
                </a:effectLst>
                <a:latin typeface="Lucida Fax" pitchFamily="18" charset="0"/>
                <a:cs typeface="Arial" pitchFamily="34" charset="0"/>
              </a:rPr>
              <a:t>Štětí</a:t>
            </a:r>
            <a:r>
              <a:rPr lang="cs-CZ" sz="2000" u="sng" dirty="0" smtClean="0">
                <a:effectLst>
                  <a:outerShdw blurRad="38100" dist="38100" dir="2700000" algn="tl">
                    <a:srgbClr val="000000">
                      <a:alpha val="43137"/>
                    </a:srgbClr>
                  </a:outerShdw>
                </a:effectLst>
                <a:latin typeface="Lucida Fax" pitchFamily="18" charset="0"/>
                <a:cs typeface="Arial" pitchFamily="34" charset="0"/>
              </a:rPr>
              <a:t> – FK  Litoměřicko </a:t>
            </a:r>
          </a:p>
          <a:p>
            <a:pPr algn="ctr"/>
            <a:r>
              <a:rPr lang="cs-CZ" sz="1600" u="sng" dirty="0" smtClean="0">
                <a:effectLst>
                  <a:outerShdw blurRad="38100" dist="38100" dir="2700000" algn="tl">
                    <a:srgbClr val="000000">
                      <a:alpha val="43137"/>
                    </a:srgbClr>
                  </a:outerShdw>
                </a:effectLst>
                <a:latin typeface="Lucida Fax" pitchFamily="18" charset="0"/>
                <a:cs typeface="Arial" pitchFamily="34" charset="0"/>
              </a:rPr>
              <a:t>2:4(2:2)    4</a:t>
            </a:r>
            <a:r>
              <a:rPr lang="cs-CZ" sz="1400" u="sng" dirty="0" smtClean="0">
                <a:effectLst>
                  <a:outerShdw blurRad="38100" dist="38100" dir="2700000" algn="tl">
                    <a:srgbClr val="000000">
                      <a:alpha val="43137"/>
                    </a:srgbClr>
                  </a:outerShdw>
                </a:effectLst>
                <a:latin typeface="Lucida Fax" pitchFamily="18" charset="0"/>
                <a:cs typeface="Arial" pitchFamily="34" charset="0"/>
              </a:rPr>
              <a:t>. kolo okresní přebor 16.9.2016</a:t>
            </a:r>
            <a:endParaRPr lang="cs-CZ" sz="1600" u="sng" dirty="0" smtClean="0">
              <a:effectLst>
                <a:outerShdw blurRad="38100" dist="38100" dir="2700000" algn="tl">
                  <a:srgbClr val="000000">
                    <a:alpha val="43137"/>
                  </a:srgbClr>
                </a:outerShdw>
              </a:effectLst>
              <a:latin typeface="Lucida Fax" pitchFamily="18" charset="0"/>
              <a:cs typeface="Arial" pitchFamily="34" charset="0"/>
            </a:endParaRPr>
          </a:p>
          <a:p>
            <a:pPr algn="just"/>
            <a:r>
              <a:rPr lang="cs-CZ" b="0" dirty="0" smtClean="0">
                <a:latin typeface="Arial" pitchFamily="34" charset="0"/>
                <a:cs typeface="Arial" pitchFamily="34" charset="0"/>
              </a:rPr>
              <a:t>Utkala se 2 mužstva, která v průběhu minulé sezóny patřila k těm nejlepším .  FK Litoměřice přejmenované letos na FK Litoměřicko na 3. místě a </a:t>
            </a:r>
            <a:r>
              <a:rPr lang="cs-CZ" b="0" dirty="0" err="1" smtClean="0">
                <a:latin typeface="Arial" pitchFamily="34" charset="0"/>
                <a:cs typeface="Arial" pitchFamily="34" charset="0"/>
              </a:rPr>
              <a:t>Sepap</a:t>
            </a:r>
            <a:r>
              <a:rPr lang="cs-CZ" b="0" dirty="0" smtClean="0">
                <a:latin typeface="Arial" pitchFamily="34" charset="0"/>
                <a:cs typeface="Arial" pitchFamily="34" charset="0"/>
              </a:rPr>
              <a:t> jenom o stupínek níže. Hned na samém začátku, v 6. minutě prošel Vála lehce do pokutového území, nemusel se ani zastřelovat a vedli jsme 1:0.  Soupeř, v jehož sestavě byli velmi šikovní fotbalisté a na jejich hře bylo znát, že v minulosti IV. třídu nehráli, se dostávali do tempa postupně až přišla 16. minuta a Marek Novotný srovnal na 1:1. Pak dlouho nic, až teda do 37. minuty, kdy </a:t>
            </a:r>
            <a:r>
              <a:rPr lang="cs-CZ" b="0" dirty="0" err="1" smtClean="0">
                <a:latin typeface="Arial" pitchFamily="34" charset="0"/>
                <a:cs typeface="Arial" pitchFamily="34" charset="0"/>
              </a:rPr>
              <a:t>Kušpál</a:t>
            </a:r>
            <a:r>
              <a:rPr lang="cs-CZ" b="0" dirty="0" smtClean="0">
                <a:latin typeface="Arial" pitchFamily="34" charset="0"/>
                <a:cs typeface="Arial" pitchFamily="34" charset="0"/>
              </a:rPr>
              <a:t> střelou z nulového úhlu překvapil všechny a zajistil domácím opětovné vedení 2:1.  Když už si všichni mysleli, že tak skončí i poločas, tak na nádherný centr letící přes celou branku naběhl </a:t>
            </a:r>
            <a:r>
              <a:rPr lang="cs-CZ" b="0" dirty="0" err="1" smtClean="0">
                <a:latin typeface="Arial" pitchFamily="34" charset="0"/>
                <a:cs typeface="Arial" pitchFamily="34" charset="0"/>
              </a:rPr>
              <a:t>Křivský</a:t>
            </a:r>
            <a:r>
              <a:rPr lang="cs-CZ" b="0" dirty="0" smtClean="0">
                <a:latin typeface="Arial" pitchFamily="34" charset="0"/>
                <a:cs typeface="Arial" pitchFamily="34" charset="0"/>
              </a:rPr>
              <a:t> a srovnal na 2:2.  O všem se rozhodlo hned na začátku druhého poločasu . Byl to opět </a:t>
            </a:r>
            <a:r>
              <a:rPr lang="cs-CZ" b="0" dirty="0" err="1" smtClean="0">
                <a:latin typeface="Arial" pitchFamily="34" charset="0"/>
                <a:cs typeface="Arial" pitchFamily="34" charset="0"/>
              </a:rPr>
              <a:t>Křivský</a:t>
            </a:r>
            <a:r>
              <a:rPr lang="cs-CZ" b="0" dirty="0" smtClean="0">
                <a:latin typeface="Arial" pitchFamily="34" charset="0"/>
                <a:cs typeface="Arial" pitchFamily="34" charset="0"/>
              </a:rPr>
              <a:t>, který obešel všechny překážky i brankáře a Litoměřicku zajistil poprvé vedení. 3:2.  Když za další 2 minuty Křeček využil váhání domácí obrany, která se domnívala, že se jedná o postavení mimo hru a upravil už na 4:2, tak se na </a:t>
            </a:r>
            <a:r>
              <a:rPr lang="cs-CZ" b="0" dirty="0" err="1" smtClean="0">
                <a:latin typeface="Arial" pitchFamily="34" charset="0"/>
                <a:cs typeface="Arial" pitchFamily="34" charset="0"/>
              </a:rPr>
              <a:t>štětskou</a:t>
            </a:r>
            <a:r>
              <a:rPr lang="cs-CZ" b="0" dirty="0" smtClean="0">
                <a:latin typeface="Arial" pitchFamily="34" charset="0"/>
                <a:cs typeface="Arial" pitchFamily="34" charset="0"/>
              </a:rPr>
              <a:t> fotbalovou arénou začalo pomalu zatahovat.  Domácí měli ve zbytku zápasu sice míč více pod kontrolou, ale žádné velké nebezpečí z toho nebylo. Soupeř hezky kombinoval, několikrát velmi nebezpečně zahrozil a zápas dotáhl do úspěšného konce. </a:t>
            </a:r>
          </a:p>
          <a:p>
            <a:pPr algn="just"/>
            <a:r>
              <a:rPr lang="cs-CZ" b="0" u="sng" dirty="0" smtClean="0">
                <a:latin typeface="Arial" pitchFamily="34" charset="0"/>
                <a:cs typeface="Arial" pitchFamily="34" charset="0"/>
              </a:rPr>
              <a:t>Branky</a:t>
            </a:r>
            <a:r>
              <a:rPr lang="cs-CZ" b="0" dirty="0" smtClean="0">
                <a:latin typeface="Arial" pitchFamily="34" charset="0"/>
                <a:cs typeface="Arial" pitchFamily="34" charset="0"/>
              </a:rPr>
              <a:t>: Vála 1, </a:t>
            </a:r>
            <a:r>
              <a:rPr lang="cs-CZ" b="0" dirty="0" err="1" smtClean="0">
                <a:latin typeface="Arial" pitchFamily="34" charset="0"/>
                <a:cs typeface="Arial" pitchFamily="34" charset="0"/>
              </a:rPr>
              <a:t>Kušpál</a:t>
            </a:r>
            <a:r>
              <a:rPr lang="cs-CZ" b="0" dirty="0" smtClean="0">
                <a:latin typeface="Arial" pitchFamily="34" charset="0"/>
                <a:cs typeface="Arial" pitchFamily="34" charset="0"/>
              </a:rPr>
              <a:t> 1</a:t>
            </a:r>
          </a:p>
          <a:p>
            <a:pPr algn="just"/>
            <a:r>
              <a:rPr lang="cs-CZ" b="0" u="sng" dirty="0" err="1" smtClean="0">
                <a:latin typeface="Arial" pitchFamily="34" charset="0"/>
                <a:cs typeface="Arial" pitchFamily="34" charset="0"/>
              </a:rPr>
              <a:t>Manager</a:t>
            </a:r>
            <a:r>
              <a:rPr lang="cs-CZ" b="0" u="sng"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.Šťastný</a:t>
            </a:r>
          </a:p>
          <a:p>
            <a:pPr algn="just"/>
            <a:r>
              <a:rPr lang="cs-CZ" b="0" u="sng" dirty="0" smtClean="0">
                <a:latin typeface="Arial" pitchFamily="34" charset="0"/>
                <a:cs typeface="Arial" pitchFamily="34" charset="0"/>
              </a:rPr>
              <a:t>Rozhodčí: </a:t>
            </a:r>
            <a:r>
              <a:rPr lang="cs-CZ" b="0" dirty="0" smtClean="0">
                <a:latin typeface="Arial" pitchFamily="34" charset="0"/>
                <a:cs typeface="Arial" pitchFamily="34" charset="0"/>
              </a:rPr>
              <a:t>Gabriel: </a:t>
            </a:r>
          </a:p>
        </p:txBody>
      </p:sp>
      <p:sp>
        <p:nvSpPr>
          <p:cNvPr id="19" name="TextovéPole 18"/>
          <p:cNvSpPr txBox="1"/>
          <p:nvPr/>
        </p:nvSpPr>
        <p:spPr>
          <a:xfrm>
            <a:off x="5400576" y="1459260"/>
            <a:ext cx="4608512" cy="5262979"/>
          </a:xfrm>
          <a:prstGeom prst="rect">
            <a:avLst/>
          </a:prstGeom>
          <a:blipFill dpi="0" rotWithShape="1">
            <a:blip r:embed="rId4" cstate="print">
              <a:alphaModFix amt="56000"/>
            </a:blip>
            <a:srcRect/>
            <a:tile tx="0" ty="0" sx="100000" sy="100000" flip="none" algn="tl"/>
          </a:blipFill>
        </p:spPr>
        <p:txBody>
          <a:bodyPr wrap="square" rtlCol="0">
            <a:spAutoFit/>
          </a:bodyPr>
          <a:lstStyle/>
          <a:p>
            <a:pPr algn="just"/>
            <a:r>
              <a:rPr lang="cs-CZ" sz="1600" dirty="0" smtClean="0">
                <a:latin typeface="Book Antiqua" pitchFamily="18" charset="0"/>
              </a:rPr>
              <a:t>TJ Slovan </a:t>
            </a:r>
            <a:r>
              <a:rPr lang="cs-CZ" sz="1600" dirty="0" err="1" smtClean="0">
                <a:latin typeface="Book Antiqua" pitchFamily="18" charset="0"/>
              </a:rPr>
              <a:t>Velvary</a:t>
            </a:r>
            <a:r>
              <a:rPr lang="cs-CZ" sz="1600" dirty="0" smtClean="0">
                <a:latin typeface="Book Antiqua" pitchFamily="18" charset="0"/>
              </a:rPr>
              <a:t> skončily v minulém ročníku Středočeského přeboru na 3. místě a postup do divize těsně utekl. Smutní zdejší fanoušci ale byli krátkou dobu. Horní </a:t>
            </a:r>
            <a:r>
              <a:rPr lang="cs-CZ" sz="1600" dirty="0" err="1" smtClean="0">
                <a:latin typeface="Book Antiqua" pitchFamily="18" charset="0"/>
              </a:rPr>
              <a:t>Měcholupy</a:t>
            </a:r>
            <a:r>
              <a:rPr lang="cs-CZ" sz="1600" dirty="0" smtClean="0">
                <a:latin typeface="Book Antiqua" pitchFamily="18" charset="0"/>
              </a:rPr>
              <a:t> postup odmítly, další pražský celek zájem neměl a tak nabídku využily </a:t>
            </a:r>
            <a:r>
              <a:rPr lang="cs-CZ" sz="1600" dirty="0" err="1" smtClean="0">
                <a:latin typeface="Book Antiqua" pitchFamily="18" charset="0"/>
              </a:rPr>
              <a:t>Velvary</a:t>
            </a:r>
            <a:r>
              <a:rPr lang="cs-CZ" sz="1600" dirty="0" smtClean="0">
                <a:latin typeface="Book Antiqua" pitchFamily="18" charset="0"/>
              </a:rPr>
              <a:t>. Před začátkem soutěže mužstvo posílilo o několik zkušených hráčů. Ať už o Michala </a:t>
            </a:r>
            <a:r>
              <a:rPr lang="cs-CZ" sz="1600" dirty="0" err="1" smtClean="0">
                <a:latin typeface="Book Antiqua" pitchFamily="18" charset="0"/>
              </a:rPr>
              <a:t>Obrtlíka</a:t>
            </a:r>
            <a:r>
              <a:rPr lang="cs-CZ" sz="1600" dirty="0" smtClean="0">
                <a:latin typeface="Book Antiqua" pitchFamily="18" charset="0"/>
              </a:rPr>
              <a:t>, Miroslava M</a:t>
            </a:r>
            <a:r>
              <a:rPr lang="de-DE" sz="1600" dirty="0" smtClean="0">
                <a:latin typeface="Book Antiqua" pitchFamily="18" charset="0"/>
              </a:rPr>
              <a:t>ü</a:t>
            </a:r>
            <a:r>
              <a:rPr lang="cs-CZ" sz="1600" dirty="0" err="1" smtClean="0">
                <a:latin typeface="Book Antiqua" pitchFamily="18" charset="0"/>
              </a:rPr>
              <a:t>llera</a:t>
            </a:r>
            <a:r>
              <a:rPr lang="cs-CZ" sz="1600" dirty="0" smtClean="0">
                <a:latin typeface="Book Antiqua" pitchFamily="18" charset="0"/>
              </a:rPr>
              <a:t> nebo Petra Stejskala, jehož bratr Lukáš hraje ve </a:t>
            </a:r>
            <a:r>
              <a:rPr lang="cs-CZ" sz="1600" dirty="0" err="1" smtClean="0">
                <a:latin typeface="Book Antiqua" pitchFamily="18" charset="0"/>
              </a:rPr>
              <a:t>Štětí</a:t>
            </a:r>
            <a:r>
              <a:rPr lang="cs-CZ" sz="1600" dirty="0" smtClean="0">
                <a:latin typeface="Book Antiqua" pitchFamily="18" charset="0"/>
              </a:rPr>
              <a:t>. Posledním úlovkem našeho dnešního soupeře je </a:t>
            </a:r>
            <a:r>
              <a:rPr lang="cs-CZ" sz="1600" dirty="0" err="1" smtClean="0">
                <a:latin typeface="Book Antiqua" pitchFamily="18" charset="0"/>
              </a:rPr>
              <a:t>exligista</a:t>
            </a:r>
            <a:r>
              <a:rPr lang="cs-CZ" sz="1600" dirty="0" smtClean="0">
                <a:latin typeface="Book Antiqua" pitchFamily="18" charset="0"/>
              </a:rPr>
              <a:t> z Kladna Karel Kratochvíl. V minulosti jsme se s </a:t>
            </a:r>
            <a:r>
              <a:rPr lang="cs-CZ" sz="1600" dirty="0" err="1" smtClean="0">
                <a:latin typeface="Book Antiqua" pitchFamily="18" charset="0"/>
              </a:rPr>
              <a:t>Velvary</a:t>
            </a:r>
            <a:r>
              <a:rPr lang="cs-CZ" sz="1600" dirty="0" smtClean="0">
                <a:latin typeface="Book Antiqua" pitchFamily="18" charset="0"/>
              </a:rPr>
              <a:t> v mistrovských zápasech nesetkávali. Jiný kraj nebo jiná úroveň soutěží naše cesty nezkřížily. V několika přátelských zápasech jsme síly ale změřili. Vzpomenout můžeme například utkání před několika lety na zimním turnaji na Mělníku nebo poslední zápas v zimě 2016 na umělce v Hrobcích, kde jsme ve 2. poločase i s tou trochou štěstí uhájili jednobrankové vítězství. </a:t>
            </a:r>
          </a:p>
        </p:txBody>
      </p:sp>
      <p:sp>
        <p:nvSpPr>
          <p:cNvPr id="21" name="TextovéPole 20"/>
          <p:cNvSpPr txBox="1"/>
          <p:nvPr/>
        </p:nvSpPr>
        <p:spPr>
          <a:xfrm>
            <a:off x="5472584" y="91108"/>
            <a:ext cx="4536504" cy="1077218"/>
          </a:xfrm>
          <a:prstGeom prst="rect">
            <a:avLst/>
          </a:prstGeom>
          <a:blipFill>
            <a:blip r:embed="rId5" cstate="print"/>
            <a:stretch>
              <a:fillRect/>
            </a:stretch>
          </a:blipFill>
          <a:ln w="53975" cmpd="sng">
            <a:solidFill>
              <a:srgbClr val="CC0066"/>
            </a:solidFill>
            <a:prstDash val="lgDashDotDot"/>
          </a:ln>
        </p:spPr>
        <p:txBody>
          <a:bodyPr wrap="square" rtlCol="0">
            <a:spAutoFit/>
          </a:bodyPr>
          <a:lstStyle/>
          <a:p>
            <a:pPr algn="ctr"/>
            <a:r>
              <a:rPr lang="cs-CZ" sz="3200" u="sng" dirty="0" smtClean="0">
                <a:latin typeface="Berlin Sans FB" pitchFamily="34" charset="0"/>
              </a:rPr>
              <a:t>Současný TJ Slovan </a:t>
            </a:r>
            <a:r>
              <a:rPr lang="cs-CZ" sz="3200" u="sng" dirty="0" err="1" smtClean="0">
                <a:latin typeface="Berlin Sans FB" pitchFamily="34" charset="0"/>
              </a:rPr>
              <a:t>Vevary</a:t>
            </a:r>
            <a:endParaRPr lang="cs-CZ" sz="3200" u="sng" dirty="0" smtClean="0">
              <a:latin typeface="Berlin Sans FB"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303769</TotalTime>
  <Words>6407</Words>
  <Application>Microsoft Office PowerPoint</Application>
  <PresentationFormat>Vlastní</PresentationFormat>
  <Paragraphs>1808</Paragraphs>
  <Slides>22</Slides>
  <Notes>18</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Výchozí návrh</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vector>
  </TitlesOfParts>
  <Company>Frantschach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czmipli</cp:lastModifiedBy>
  <cp:revision>18358</cp:revision>
  <cp:lastPrinted>2003-08-14T09:54:30Z</cp:lastPrinted>
  <dcterms:created xsi:type="dcterms:W3CDTF">2001-03-12T13:44:53Z</dcterms:created>
  <dcterms:modified xsi:type="dcterms:W3CDTF">2016-09-30T11:28:47Z</dcterms:modified>
</cp:coreProperties>
</file>