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handoutMasterIdLst>
    <p:handoutMasterId r:id="rId27"/>
  </p:handoutMasterIdLst>
  <p:sldIdLst>
    <p:sldId id="258" r:id="rId2"/>
    <p:sldId id="323" r:id="rId3"/>
    <p:sldId id="295" r:id="rId4"/>
    <p:sldId id="272" r:id="rId5"/>
    <p:sldId id="289" r:id="rId6"/>
    <p:sldId id="304" r:id="rId7"/>
    <p:sldId id="303" r:id="rId8"/>
    <p:sldId id="290" r:id="rId9"/>
    <p:sldId id="273" r:id="rId10"/>
    <p:sldId id="260" r:id="rId11"/>
    <p:sldId id="259" r:id="rId12"/>
    <p:sldId id="309" r:id="rId13"/>
    <p:sldId id="317" r:id="rId14"/>
    <p:sldId id="275" r:id="rId15"/>
    <p:sldId id="262" r:id="rId16"/>
    <p:sldId id="276" r:id="rId17"/>
    <p:sldId id="305" r:id="rId18"/>
    <p:sldId id="313" r:id="rId19"/>
    <p:sldId id="314" r:id="rId20"/>
    <p:sldId id="315" r:id="rId21"/>
    <p:sldId id="318" r:id="rId22"/>
    <p:sldId id="319" r:id="rId23"/>
    <p:sldId id="324" r:id="rId24"/>
    <p:sldId id="325" r:id="rId25"/>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175"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EF2F2"/>
    <a:srgbClr val="FFFF66"/>
    <a:srgbClr val="FFFFCC"/>
    <a:srgbClr val="F9C3EA"/>
    <a:srgbClr val="FDFAF3"/>
    <a:srgbClr val="336600"/>
    <a:srgbClr val="0000CC"/>
    <a:srgbClr val="FF99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46" autoAdjust="0"/>
    <p:restoredTop sz="94559" autoAdjust="0"/>
  </p:normalViewPr>
  <p:slideViewPr>
    <p:cSldViewPr>
      <p:cViewPr varScale="1">
        <p:scale>
          <a:sx n="82" d="100"/>
          <a:sy n="82" d="100"/>
        </p:scale>
        <p:origin x="1212" y="102"/>
      </p:cViewPr>
      <p:guideLst>
        <p:guide orient="horz" pos="2280"/>
        <p:guide pos="31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1</a:t>
            </a:fld>
            <a:endParaRPr lang="cs-CZ" dirty="0" smtClean="0"/>
          </a:p>
        </p:txBody>
      </p:sp>
      <p:sp>
        <p:nvSpPr>
          <p:cNvPr id="22531" name="Rectangle 2"/>
          <p:cNvSpPr>
            <a:spLocks noGrp="1" noRot="1" noChangeAspect="1" noChangeArrowheads="1" noTextEdit="1"/>
          </p:cNvSpPr>
          <p:nvPr>
            <p:ph type="sldImg"/>
          </p:nvPr>
        </p:nvSpPr>
        <p:spPr>
          <a:xfrm>
            <a:off x="771525" y="742950"/>
            <a:ext cx="5257800" cy="3722688"/>
          </a:xfrm>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xfrm>
            <a:off x="771525" y="742950"/>
            <a:ext cx="5257800" cy="3722688"/>
          </a:xfrm>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xfrm>
            <a:off x="771525" y="742950"/>
            <a:ext cx="5257800" cy="3722688"/>
          </a:xfrm>
          <a:ln/>
        </p:spPr>
      </p:sp>
      <p:sp>
        <p:nvSpPr>
          <p:cNvPr id="30723" name="Zástupný symbol pro poznámky 2"/>
          <p:cNvSpPr>
            <a:spLocks noGrp="1"/>
          </p:cNvSpPr>
          <p:nvPr>
            <p:ph type="body" idx="1"/>
          </p:nvPr>
        </p:nvSpPr>
        <p:spPr>
          <a:noFill/>
          <a:ln/>
        </p:spPr>
        <p:txBody>
          <a:bodyPr/>
          <a:lstStyle/>
          <a:p>
            <a:endParaRPr lang="cs-CZ" dirty="0"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xfrm>
            <a:off x="771525" y="742950"/>
            <a:ext cx="5257800" cy="3722688"/>
          </a:xfrm>
          <a:ln/>
        </p:spPr>
      </p:sp>
      <p:sp>
        <p:nvSpPr>
          <p:cNvPr id="31747" name="Zástupný symbol pro poznámky 2"/>
          <p:cNvSpPr>
            <a:spLocks noGrp="1"/>
          </p:cNvSpPr>
          <p:nvPr>
            <p:ph type="body" idx="1"/>
          </p:nvPr>
        </p:nvSpPr>
        <p:spPr>
          <a:noFill/>
          <a:ln/>
        </p:spPr>
        <p:txBody>
          <a:bodyPr/>
          <a:lstStyle/>
          <a:p>
            <a:endParaRPr lang="cs-CZ" dirty="0"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Si může </a:t>
            </a:r>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13</a:t>
            </a:fld>
            <a:endParaRPr 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xfrm>
            <a:off x="771525" y="742950"/>
            <a:ext cx="5257800" cy="3722688"/>
          </a:xfrm>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14</a:t>
            </a:fld>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xfrm>
            <a:off x="771525" y="742950"/>
            <a:ext cx="5257800" cy="3722688"/>
          </a:xfrm>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15</a:t>
            </a:fld>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16</a:t>
            </a:fld>
            <a:endParaRPr lang="cs-CZ" dirty="0" smtClean="0"/>
          </a:p>
        </p:txBody>
      </p:sp>
      <p:sp>
        <p:nvSpPr>
          <p:cNvPr id="34819" name="Rectangle 2"/>
          <p:cNvSpPr>
            <a:spLocks noGrp="1" noRot="1" noChangeAspect="1" noChangeArrowheads="1" noTextEdit="1"/>
          </p:cNvSpPr>
          <p:nvPr>
            <p:ph type="sldImg"/>
          </p:nvPr>
        </p:nvSpPr>
        <p:spPr>
          <a:xfrm>
            <a:off x="771525" y="742950"/>
            <a:ext cx="5257800" cy="3722688"/>
          </a:xfrm>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xfrm>
            <a:off x="771525" y="742950"/>
            <a:ext cx="5257800" cy="3722688"/>
          </a:xfrm>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17</a:t>
            </a:fld>
            <a:endParaRPr lang="cs-CZ"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18</a:t>
            </a:fld>
            <a:endParaRPr lang="cs-CZ"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71525" y="742950"/>
            <a:ext cx="5257800" cy="3722688"/>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19</a:t>
            </a:fld>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71525" y="742950"/>
            <a:ext cx="5257800" cy="3722688"/>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20</a:t>
            </a:fld>
            <a:endParaRPr 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xfrm>
            <a:off x="771525" y="742950"/>
            <a:ext cx="5257800" cy="3722688"/>
          </a:xfrm>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xfrm>
            <a:off x="771525" y="742950"/>
            <a:ext cx="5257800" cy="3722688"/>
          </a:xfrm>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xfrm>
            <a:off x="771525" y="742950"/>
            <a:ext cx="5257800" cy="3722688"/>
          </a:xfrm>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71525" y="742950"/>
            <a:ext cx="5257800" cy="3722688"/>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xfrm>
            <a:off x="771525" y="742950"/>
            <a:ext cx="5257800" cy="3722688"/>
          </a:xfrm>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xfrm>
            <a:off x="771525" y="742950"/>
            <a:ext cx="5257800" cy="3722688"/>
          </a:xfrm>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xfrm>
            <a:off x="771525" y="742950"/>
            <a:ext cx="5257800" cy="3722688"/>
          </a:xfrm>
          <a:ln/>
        </p:spPr>
      </p:sp>
      <p:sp>
        <p:nvSpPr>
          <p:cNvPr id="28675" name="Zástupný symbol pro poznámky 2"/>
          <p:cNvSpPr>
            <a:spLocks noGrp="1"/>
          </p:cNvSpPr>
          <p:nvPr>
            <p:ph type="body" idx="1"/>
          </p:nvPr>
        </p:nvSpPr>
        <p:spPr>
          <a:noFill/>
          <a:ln/>
        </p:spPr>
        <p:txBody>
          <a:bodyPr/>
          <a:lstStyle/>
          <a:p>
            <a:endParaRPr lang="cs-CZ" dirty="0"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66884" y="2090738"/>
            <a:ext cx="4269921"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88289" y="2090738"/>
            <a:ext cx="4269921"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88289" y="4338638"/>
            <a:ext cx="4269921"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hyperlink" Target="http://www.izolace-beran.cz/index.php?lg=cz" TargetMode="External"/><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wmf"/><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3" Type="http://schemas.openxmlformats.org/officeDocument/2006/relationships/image" Target="../media/image566.emf"/><Relationship Id="rId18" Type="http://schemas.openxmlformats.org/officeDocument/2006/relationships/image" Target="../media/image571.emf"/><Relationship Id="rId26" Type="http://schemas.openxmlformats.org/officeDocument/2006/relationships/image" Target="../media/image579.emf"/><Relationship Id="rId39" Type="http://schemas.openxmlformats.org/officeDocument/2006/relationships/image" Target="../media/image592.emf"/><Relationship Id="rId21" Type="http://schemas.openxmlformats.org/officeDocument/2006/relationships/image" Target="../media/image574.emf"/><Relationship Id="rId34" Type="http://schemas.openxmlformats.org/officeDocument/2006/relationships/image" Target="../media/image587.emf"/><Relationship Id="rId42" Type="http://schemas.openxmlformats.org/officeDocument/2006/relationships/image" Target="../media/image595.emf"/><Relationship Id="rId47" Type="http://schemas.openxmlformats.org/officeDocument/2006/relationships/image" Target="../media/image600.emf"/><Relationship Id="rId50" Type="http://schemas.openxmlformats.org/officeDocument/2006/relationships/image" Target="../media/image603.emf"/><Relationship Id="rId55" Type="http://schemas.openxmlformats.org/officeDocument/2006/relationships/image" Target="../media/image608.emf"/><Relationship Id="rId63" Type="http://schemas.openxmlformats.org/officeDocument/2006/relationships/image" Target="../media/image616.emf"/><Relationship Id="rId7" Type="http://schemas.openxmlformats.org/officeDocument/2006/relationships/image" Target="../media/image560.emf"/><Relationship Id="rId2" Type="http://schemas.openxmlformats.org/officeDocument/2006/relationships/notesSlide" Target="../notesSlides/notesSlide10.xml"/><Relationship Id="rId16" Type="http://schemas.openxmlformats.org/officeDocument/2006/relationships/image" Target="../media/image569.emf"/><Relationship Id="rId29" Type="http://schemas.openxmlformats.org/officeDocument/2006/relationships/image" Target="../media/image582.emf"/><Relationship Id="rId11" Type="http://schemas.openxmlformats.org/officeDocument/2006/relationships/image" Target="../media/image564.emf"/><Relationship Id="rId24" Type="http://schemas.openxmlformats.org/officeDocument/2006/relationships/image" Target="../media/image577.emf"/><Relationship Id="rId32" Type="http://schemas.openxmlformats.org/officeDocument/2006/relationships/image" Target="../media/image585.emf"/><Relationship Id="rId37" Type="http://schemas.openxmlformats.org/officeDocument/2006/relationships/image" Target="../media/image590.emf"/><Relationship Id="rId40" Type="http://schemas.openxmlformats.org/officeDocument/2006/relationships/image" Target="../media/image593.emf"/><Relationship Id="rId45" Type="http://schemas.openxmlformats.org/officeDocument/2006/relationships/image" Target="../media/image598.emf"/><Relationship Id="rId53" Type="http://schemas.openxmlformats.org/officeDocument/2006/relationships/image" Target="../media/image606.emf"/><Relationship Id="rId58" Type="http://schemas.openxmlformats.org/officeDocument/2006/relationships/image" Target="../media/image611.emf"/><Relationship Id="rId5" Type="http://schemas.openxmlformats.org/officeDocument/2006/relationships/image" Target="../media/image558.emf"/><Relationship Id="rId61" Type="http://schemas.openxmlformats.org/officeDocument/2006/relationships/image" Target="../media/image614.emf"/><Relationship Id="rId19" Type="http://schemas.openxmlformats.org/officeDocument/2006/relationships/image" Target="../media/image572.emf"/><Relationship Id="rId14" Type="http://schemas.openxmlformats.org/officeDocument/2006/relationships/image" Target="../media/image567.emf"/><Relationship Id="rId22" Type="http://schemas.openxmlformats.org/officeDocument/2006/relationships/image" Target="../media/image575.emf"/><Relationship Id="rId27" Type="http://schemas.openxmlformats.org/officeDocument/2006/relationships/image" Target="../media/image580.emf"/><Relationship Id="rId30" Type="http://schemas.openxmlformats.org/officeDocument/2006/relationships/image" Target="../media/image583.emf"/><Relationship Id="rId35" Type="http://schemas.openxmlformats.org/officeDocument/2006/relationships/image" Target="../media/image588.emf"/><Relationship Id="rId43" Type="http://schemas.openxmlformats.org/officeDocument/2006/relationships/image" Target="../media/image596.emf"/><Relationship Id="rId48" Type="http://schemas.openxmlformats.org/officeDocument/2006/relationships/image" Target="../media/image601.emf"/><Relationship Id="rId56" Type="http://schemas.openxmlformats.org/officeDocument/2006/relationships/image" Target="../media/image609.emf"/><Relationship Id="rId64" Type="http://schemas.openxmlformats.org/officeDocument/2006/relationships/image" Target="../media/image617.jpg"/><Relationship Id="rId8" Type="http://schemas.openxmlformats.org/officeDocument/2006/relationships/image" Target="../media/image561.emf"/><Relationship Id="rId51" Type="http://schemas.openxmlformats.org/officeDocument/2006/relationships/image" Target="../media/image604.emf"/><Relationship Id="rId3" Type="http://schemas.openxmlformats.org/officeDocument/2006/relationships/image" Target="../media/image556.png"/><Relationship Id="rId12" Type="http://schemas.openxmlformats.org/officeDocument/2006/relationships/image" Target="../media/image565.emf"/><Relationship Id="rId17" Type="http://schemas.openxmlformats.org/officeDocument/2006/relationships/image" Target="../media/image570.emf"/><Relationship Id="rId25" Type="http://schemas.openxmlformats.org/officeDocument/2006/relationships/image" Target="../media/image578.emf"/><Relationship Id="rId33" Type="http://schemas.openxmlformats.org/officeDocument/2006/relationships/image" Target="../media/image586.emf"/><Relationship Id="rId38" Type="http://schemas.openxmlformats.org/officeDocument/2006/relationships/image" Target="../media/image591.emf"/><Relationship Id="rId46" Type="http://schemas.openxmlformats.org/officeDocument/2006/relationships/image" Target="../media/image599.emf"/><Relationship Id="rId59" Type="http://schemas.openxmlformats.org/officeDocument/2006/relationships/image" Target="../media/image612.emf"/><Relationship Id="rId20" Type="http://schemas.openxmlformats.org/officeDocument/2006/relationships/image" Target="../media/image573.emf"/><Relationship Id="rId41" Type="http://schemas.openxmlformats.org/officeDocument/2006/relationships/image" Target="../media/image594.emf"/><Relationship Id="rId54" Type="http://schemas.openxmlformats.org/officeDocument/2006/relationships/image" Target="../media/image607.emf"/><Relationship Id="rId62" Type="http://schemas.openxmlformats.org/officeDocument/2006/relationships/image" Target="../media/image615.emf"/><Relationship Id="rId1" Type="http://schemas.openxmlformats.org/officeDocument/2006/relationships/slideLayout" Target="../slideLayouts/slideLayout7.xml"/><Relationship Id="rId6" Type="http://schemas.openxmlformats.org/officeDocument/2006/relationships/image" Target="../media/image559.emf"/><Relationship Id="rId15" Type="http://schemas.openxmlformats.org/officeDocument/2006/relationships/image" Target="../media/image568.emf"/><Relationship Id="rId23" Type="http://schemas.openxmlformats.org/officeDocument/2006/relationships/image" Target="../media/image576.emf"/><Relationship Id="rId28" Type="http://schemas.openxmlformats.org/officeDocument/2006/relationships/image" Target="../media/image581.emf"/><Relationship Id="rId36" Type="http://schemas.openxmlformats.org/officeDocument/2006/relationships/image" Target="../media/image589.emf"/><Relationship Id="rId49" Type="http://schemas.openxmlformats.org/officeDocument/2006/relationships/image" Target="../media/image602.emf"/><Relationship Id="rId57" Type="http://schemas.openxmlformats.org/officeDocument/2006/relationships/image" Target="../media/image610.emf"/><Relationship Id="rId10" Type="http://schemas.openxmlformats.org/officeDocument/2006/relationships/image" Target="../media/image563.emf"/><Relationship Id="rId31" Type="http://schemas.openxmlformats.org/officeDocument/2006/relationships/image" Target="../media/image584.emf"/><Relationship Id="rId44" Type="http://schemas.openxmlformats.org/officeDocument/2006/relationships/image" Target="../media/image597.emf"/><Relationship Id="rId52" Type="http://schemas.openxmlformats.org/officeDocument/2006/relationships/image" Target="../media/image605.emf"/><Relationship Id="rId60" Type="http://schemas.openxmlformats.org/officeDocument/2006/relationships/image" Target="../media/image613.emf"/><Relationship Id="rId4" Type="http://schemas.openxmlformats.org/officeDocument/2006/relationships/image" Target="../media/image557.emf"/><Relationship Id="rId9" Type="http://schemas.openxmlformats.org/officeDocument/2006/relationships/image" Target="../media/image562.emf"/></Relationships>
</file>

<file path=ppt/slides/_rels/slide11.xml.rels><?xml version="1.0" encoding="UTF-8" standalone="yes"?>
<Relationships xmlns="http://schemas.openxmlformats.org/package/2006/relationships"><Relationship Id="rId3" Type="http://schemas.openxmlformats.org/officeDocument/2006/relationships/image" Target="../media/image618.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1.png"/><Relationship Id="rId5" Type="http://schemas.openxmlformats.org/officeDocument/2006/relationships/image" Target="../media/image620.png"/><Relationship Id="rId4" Type="http://schemas.openxmlformats.org/officeDocument/2006/relationships/image" Target="../media/image6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1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3" Type="http://schemas.openxmlformats.org/officeDocument/2006/relationships/image" Target="../media/image632.emf"/><Relationship Id="rId18" Type="http://schemas.openxmlformats.org/officeDocument/2006/relationships/image" Target="../media/image637.emf"/><Relationship Id="rId26" Type="http://schemas.openxmlformats.org/officeDocument/2006/relationships/image" Target="../media/image645.emf"/><Relationship Id="rId39" Type="http://schemas.openxmlformats.org/officeDocument/2006/relationships/image" Target="../media/image658.emf"/><Relationship Id="rId21" Type="http://schemas.openxmlformats.org/officeDocument/2006/relationships/image" Target="../media/image640.emf"/><Relationship Id="rId34" Type="http://schemas.openxmlformats.org/officeDocument/2006/relationships/image" Target="../media/image653.emf"/><Relationship Id="rId7" Type="http://schemas.openxmlformats.org/officeDocument/2006/relationships/image" Target="../media/image626.emf"/><Relationship Id="rId12" Type="http://schemas.openxmlformats.org/officeDocument/2006/relationships/image" Target="../media/image631.emf"/><Relationship Id="rId17" Type="http://schemas.openxmlformats.org/officeDocument/2006/relationships/image" Target="../media/image636.emf"/><Relationship Id="rId25" Type="http://schemas.openxmlformats.org/officeDocument/2006/relationships/image" Target="../media/image644.emf"/><Relationship Id="rId33" Type="http://schemas.openxmlformats.org/officeDocument/2006/relationships/image" Target="../media/image652.emf"/><Relationship Id="rId38" Type="http://schemas.openxmlformats.org/officeDocument/2006/relationships/image" Target="../media/image657.emf"/><Relationship Id="rId2" Type="http://schemas.openxmlformats.org/officeDocument/2006/relationships/notesSlide" Target="../notesSlides/notesSlide15.xml"/><Relationship Id="rId16" Type="http://schemas.openxmlformats.org/officeDocument/2006/relationships/image" Target="../media/image635.emf"/><Relationship Id="rId20" Type="http://schemas.openxmlformats.org/officeDocument/2006/relationships/image" Target="../media/image639.emf"/><Relationship Id="rId29" Type="http://schemas.openxmlformats.org/officeDocument/2006/relationships/image" Target="../media/image648.emf"/><Relationship Id="rId1" Type="http://schemas.openxmlformats.org/officeDocument/2006/relationships/slideLayout" Target="../slideLayouts/slideLayout7.xml"/><Relationship Id="rId6" Type="http://schemas.openxmlformats.org/officeDocument/2006/relationships/image" Target="../media/image625.emf"/><Relationship Id="rId11" Type="http://schemas.openxmlformats.org/officeDocument/2006/relationships/image" Target="../media/image630.emf"/><Relationship Id="rId24" Type="http://schemas.openxmlformats.org/officeDocument/2006/relationships/image" Target="../media/image643.emf"/><Relationship Id="rId32" Type="http://schemas.openxmlformats.org/officeDocument/2006/relationships/image" Target="../media/image651.emf"/><Relationship Id="rId37" Type="http://schemas.openxmlformats.org/officeDocument/2006/relationships/image" Target="../media/image656.emf"/><Relationship Id="rId40" Type="http://schemas.openxmlformats.org/officeDocument/2006/relationships/image" Target="../media/image659.emf"/><Relationship Id="rId5" Type="http://schemas.openxmlformats.org/officeDocument/2006/relationships/image" Target="../media/image624.emf"/><Relationship Id="rId15" Type="http://schemas.openxmlformats.org/officeDocument/2006/relationships/image" Target="../media/image634.emf"/><Relationship Id="rId23" Type="http://schemas.openxmlformats.org/officeDocument/2006/relationships/image" Target="../media/image642.emf"/><Relationship Id="rId28" Type="http://schemas.openxmlformats.org/officeDocument/2006/relationships/image" Target="../media/image647.emf"/><Relationship Id="rId36" Type="http://schemas.openxmlformats.org/officeDocument/2006/relationships/image" Target="../media/image655.emf"/><Relationship Id="rId10" Type="http://schemas.openxmlformats.org/officeDocument/2006/relationships/image" Target="../media/image629.emf"/><Relationship Id="rId19" Type="http://schemas.openxmlformats.org/officeDocument/2006/relationships/image" Target="../media/image638.emf"/><Relationship Id="rId31" Type="http://schemas.openxmlformats.org/officeDocument/2006/relationships/image" Target="../media/image650.emf"/><Relationship Id="rId4" Type="http://schemas.openxmlformats.org/officeDocument/2006/relationships/image" Target="../media/image623.emf"/><Relationship Id="rId9" Type="http://schemas.openxmlformats.org/officeDocument/2006/relationships/image" Target="../media/image628.emf"/><Relationship Id="rId14" Type="http://schemas.openxmlformats.org/officeDocument/2006/relationships/image" Target="../media/image633.emf"/><Relationship Id="rId22" Type="http://schemas.openxmlformats.org/officeDocument/2006/relationships/image" Target="../media/image641.emf"/><Relationship Id="rId27" Type="http://schemas.openxmlformats.org/officeDocument/2006/relationships/image" Target="../media/image646.emf"/><Relationship Id="rId30" Type="http://schemas.openxmlformats.org/officeDocument/2006/relationships/image" Target="../media/image649.emf"/><Relationship Id="rId35" Type="http://schemas.openxmlformats.org/officeDocument/2006/relationships/image" Target="../media/image654.emf"/><Relationship Id="rId8" Type="http://schemas.openxmlformats.org/officeDocument/2006/relationships/image" Target="../media/image627.emf"/><Relationship Id="rId3" Type="http://schemas.openxmlformats.org/officeDocument/2006/relationships/image" Target="../media/image622.emf"/></Relationships>
</file>

<file path=ppt/slides/_rels/slide16.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666.emf"/><Relationship Id="rId13" Type="http://schemas.openxmlformats.org/officeDocument/2006/relationships/image" Target="../media/image671.jpg"/><Relationship Id="rId3" Type="http://schemas.openxmlformats.org/officeDocument/2006/relationships/image" Target="../media/image661.emf"/><Relationship Id="rId7" Type="http://schemas.openxmlformats.org/officeDocument/2006/relationships/image" Target="../media/image665.emf"/><Relationship Id="rId12" Type="http://schemas.openxmlformats.org/officeDocument/2006/relationships/image" Target="../media/image670.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64.emf"/><Relationship Id="rId11" Type="http://schemas.openxmlformats.org/officeDocument/2006/relationships/image" Target="../media/image669.emf"/><Relationship Id="rId5" Type="http://schemas.openxmlformats.org/officeDocument/2006/relationships/image" Target="../media/image663.emf"/><Relationship Id="rId10" Type="http://schemas.openxmlformats.org/officeDocument/2006/relationships/image" Target="../media/image668.emf"/><Relationship Id="rId4" Type="http://schemas.openxmlformats.org/officeDocument/2006/relationships/image" Target="../media/image662.emf"/><Relationship Id="rId9" Type="http://schemas.openxmlformats.org/officeDocument/2006/relationships/image" Target="../media/image667.emf"/><Relationship Id="rId14" Type="http://schemas.openxmlformats.org/officeDocument/2006/relationships/image" Target="../media/image672.png"/></Relationships>
</file>

<file path=ppt/slides/_rels/slide18.xml.rels><?xml version="1.0" encoding="UTF-8" standalone="yes"?>
<Relationships xmlns="http://schemas.openxmlformats.org/package/2006/relationships"><Relationship Id="rId3" Type="http://schemas.openxmlformats.org/officeDocument/2006/relationships/image" Target="../media/image67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74.png"/></Relationships>
</file>

<file path=ppt/slides/_rels/slide19.xml.rels><?xml version="1.0" encoding="UTF-8" standalone="yes"?>
<Relationships xmlns="http://schemas.openxmlformats.org/package/2006/relationships"><Relationship Id="rId3" Type="http://schemas.openxmlformats.org/officeDocument/2006/relationships/image" Target="../media/image675.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76.jp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eg"/><Relationship Id="rId10" Type="http://schemas.openxmlformats.org/officeDocument/2006/relationships/image" Target="../media/image12.png"/><Relationship Id="rId4" Type="http://schemas.openxmlformats.org/officeDocument/2006/relationships/image" Target="../media/image15.jp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78.png"/><Relationship Id="rId2" Type="http://schemas.openxmlformats.org/officeDocument/2006/relationships/image" Target="../media/image67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79.jpg"/><Relationship Id="rId1" Type="http://schemas.openxmlformats.org/officeDocument/2006/relationships/slideLayout" Target="../slideLayouts/slideLayout12.xml"/><Relationship Id="rId5" Type="http://schemas.openxmlformats.org/officeDocument/2006/relationships/image" Target="../media/image682.png"/><Relationship Id="rId4" Type="http://schemas.openxmlformats.org/officeDocument/2006/relationships/image" Target="../media/image68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84.png"/><Relationship Id="rId7" Type="http://schemas.openxmlformats.org/officeDocument/2006/relationships/image" Target="../media/image688.png"/><Relationship Id="rId2" Type="http://schemas.openxmlformats.org/officeDocument/2006/relationships/image" Target="../media/image683.jpeg"/><Relationship Id="rId1" Type="http://schemas.openxmlformats.org/officeDocument/2006/relationships/slideLayout" Target="../slideLayouts/slideLayout12.xml"/><Relationship Id="rId6" Type="http://schemas.openxmlformats.org/officeDocument/2006/relationships/image" Target="../media/image687.png"/><Relationship Id="rId5" Type="http://schemas.openxmlformats.org/officeDocument/2006/relationships/image" Target="../media/image686.png"/><Relationship Id="rId4" Type="http://schemas.openxmlformats.org/officeDocument/2006/relationships/image" Target="../media/image685.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6" Type="http://schemas.openxmlformats.org/officeDocument/2006/relationships/image" Target="../media/image46.emf"/><Relationship Id="rId21" Type="http://schemas.openxmlformats.org/officeDocument/2006/relationships/image" Target="../media/image41.emf"/><Relationship Id="rId42" Type="http://schemas.openxmlformats.org/officeDocument/2006/relationships/image" Target="../media/image62.emf"/><Relationship Id="rId47" Type="http://schemas.openxmlformats.org/officeDocument/2006/relationships/image" Target="../media/image67.emf"/><Relationship Id="rId63" Type="http://schemas.openxmlformats.org/officeDocument/2006/relationships/image" Target="../media/image83.emf"/><Relationship Id="rId68" Type="http://schemas.openxmlformats.org/officeDocument/2006/relationships/image" Target="../media/image88.emf"/><Relationship Id="rId16" Type="http://schemas.openxmlformats.org/officeDocument/2006/relationships/image" Target="../media/image36.emf"/><Relationship Id="rId11" Type="http://schemas.openxmlformats.org/officeDocument/2006/relationships/image" Target="../media/image31.emf"/><Relationship Id="rId32" Type="http://schemas.openxmlformats.org/officeDocument/2006/relationships/image" Target="../media/image52.emf"/><Relationship Id="rId37" Type="http://schemas.openxmlformats.org/officeDocument/2006/relationships/image" Target="../media/image57.emf"/><Relationship Id="rId53" Type="http://schemas.openxmlformats.org/officeDocument/2006/relationships/image" Target="../media/image73.emf"/><Relationship Id="rId58" Type="http://schemas.openxmlformats.org/officeDocument/2006/relationships/image" Target="../media/image78.emf"/><Relationship Id="rId74" Type="http://schemas.openxmlformats.org/officeDocument/2006/relationships/image" Target="../media/image94.emf"/><Relationship Id="rId79" Type="http://schemas.openxmlformats.org/officeDocument/2006/relationships/image" Target="../media/image99.emf"/><Relationship Id="rId5" Type="http://schemas.openxmlformats.org/officeDocument/2006/relationships/image" Target="../media/image25.emf"/><Relationship Id="rId61" Type="http://schemas.openxmlformats.org/officeDocument/2006/relationships/image" Target="../media/image81.emf"/><Relationship Id="rId82" Type="http://schemas.openxmlformats.org/officeDocument/2006/relationships/image" Target="../media/image102.jpg"/><Relationship Id="rId19" Type="http://schemas.openxmlformats.org/officeDocument/2006/relationships/image" Target="../media/image39.emf"/><Relationship Id="rId14" Type="http://schemas.openxmlformats.org/officeDocument/2006/relationships/image" Target="../media/image34.emf"/><Relationship Id="rId22" Type="http://schemas.openxmlformats.org/officeDocument/2006/relationships/image" Target="../media/image42.emf"/><Relationship Id="rId27" Type="http://schemas.openxmlformats.org/officeDocument/2006/relationships/image" Target="../media/image47.emf"/><Relationship Id="rId30" Type="http://schemas.openxmlformats.org/officeDocument/2006/relationships/image" Target="../media/image50.emf"/><Relationship Id="rId35" Type="http://schemas.openxmlformats.org/officeDocument/2006/relationships/image" Target="../media/image55.emf"/><Relationship Id="rId43" Type="http://schemas.openxmlformats.org/officeDocument/2006/relationships/image" Target="../media/image63.emf"/><Relationship Id="rId48" Type="http://schemas.openxmlformats.org/officeDocument/2006/relationships/image" Target="../media/image68.emf"/><Relationship Id="rId56" Type="http://schemas.openxmlformats.org/officeDocument/2006/relationships/image" Target="../media/image76.emf"/><Relationship Id="rId64" Type="http://schemas.openxmlformats.org/officeDocument/2006/relationships/image" Target="../media/image84.emf"/><Relationship Id="rId69" Type="http://schemas.openxmlformats.org/officeDocument/2006/relationships/image" Target="../media/image89.emf"/><Relationship Id="rId77" Type="http://schemas.openxmlformats.org/officeDocument/2006/relationships/image" Target="../media/image97.emf"/><Relationship Id="rId8" Type="http://schemas.openxmlformats.org/officeDocument/2006/relationships/image" Target="../media/image28.emf"/><Relationship Id="rId51" Type="http://schemas.openxmlformats.org/officeDocument/2006/relationships/image" Target="../media/image71.emf"/><Relationship Id="rId72" Type="http://schemas.openxmlformats.org/officeDocument/2006/relationships/image" Target="../media/image92.emf"/><Relationship Id="rId80" Type="http://schemas.openxmlformats.org/officeDocument/2006/relationships/image" Target="../media/image100.emf"/><Relationship Id="rId3" Type="http://schemas.openxmlformats.org/officeDocument/2006/relationships/image" Target="../media/image21.jpeg"/><Relationship Id="rId12" Type="http://schemas.openxmlformats.org/officeDocument/2006/relationships/image" Target="../media/image32.emf"/><Relationship Id="rId17" Type="http://schemas.openxmlformats.org/officeDocument/2006/relationships/image" Target="../media/image37.emf"/><Relationship Id="rId25" Type="http://schemas.openxmlformats.org/officeDocument/2006/relationships/image" Target="../media/image45.emf"/><Relationship Id="rId33" Type="http://schemas.openxmlformats.org/officeDocument/2006/relationships/image" Target="../media/image53.emf"/><Relationship Id="rId38" Type="http://schemas.openxmlformats.org/officeDocument/2006/relationships/image" Target="../media/image58.emf"/><Relationship Id="rId46" Type="http://schemas.openxmlformats.org/officeDocument/2006/relationships/image" Target="../media/image66.emf"/><Relationship Id="rId59" Type="http://schemas.openxmlformats.org/officeDocument/2006/relationships/image" Target="../media/image79.emf"/><Relationship Id="rId67" Type="http://schemas.openxmlformats.org/officeDocument/2006/relationships/image" Target="../media/image87.emf"/><Relationship Id="rId20" Type="http://schemas.openxmlformats.org/officeDocument/2006/relationships/image" Target="../media/image40.emf"/><Relationship Id="rId41" Type="http://schemas.openxmlformats.org/officeDocument/2006/relationships/image" Target="../media/image61.emf"/><Relationship Id="rId54" Type="http://schemas.openxmlformats.org/officeDocument/2006/relationships/image" Target="../media/image74.emf"/><Relationship Id="rId62" Type="http://schemas.openxmlformats.org/officeDocument/2006/relationships/image" Target="../media/image82.emf"/><Relationship Id="rId70" Type="http://schemas.openxmlformats.org/officeDocument/2006/relationships/image" Target="../media/image90.emf"/><Relationship Id="rId75" Type="http://schemas.openxmlformats.org/officeDocument/2006/relationships/image" Target="../media/image95.emf"/><Relationship Id="rId83" Type="http://schemas.openxmlformats.org/officeDocument/2006/relationships/image" Target="../media/image103.png"/><Relationship Id="rId1" Type="http://schemas.openxmlformats.org/officeDocument/2006/relationships/slideLayout" Target="../slideLayouts/slideLayout4.xml"/><Relationship Id="rId6" Type="http://schemas.openxmlformats.org/officeDocument/2006/relationships/image" Target="../media/image26.emf"/><Relationship Id="rId15" Type="http://schemas.openxmlformats.org/officeDocument/2006/relationships/image" Target="../media/image35.emf"/><Relationship Id="rId23" Type="http://schemas.openxmlformats.org/officeDocument/2006/relationships/image" Target="../media/image43.emf"/><Relationship Id="rId28" Type="http://schemas.openxmlformats.org/officeDocument/2006/relationships/image" Target="../media/image48.emf"/><Relationship Id="rId36" Type="http://schemas.openxmlformats.org/officeDocument/2006/relationships/image" Target="../media/image56.emf"/><Relationship Id="rId49" Type="http://schemas.openxmlformats.org/officeDocument/2006/relationships/image" Target="../media/image69.emf"/><Relationship Id="rId57" Type="http://schemas.openxmlformats.org/officeDocument/2006/relationships/image" Target="../media/image77.emf"/><Relationship Id="rId10" Type="http://schemas.openxmlformats.org/officeDocument/2006/relationships/image" Target="../media/image30.emf"/><Relationship Id="rId31" Type="http://schemas.openxmlformats.org/officeDocument/2006/relationships/image" Target="../media/image51.emf"/><Relationship Id="rId44" Type="http://schemas.openxmlformats.org/officeDocument/2006/relationships/image" Target="../media/image64.emf"/><Relationship Id="rId52" Type="http://schemas.openxmlformats.org/officeDocument/2006/relationships/image" Target="../media/image72.emf"/><Relationship Id="rId60" Type="http://schemas.openxmlformats.org/officeDocument/2006/relationships/image" Target="../media/image80.emf"/><Relationship Id="rId65" Type="http://schemas.openxmlformats.org/officeDocument/2006/relationships/image" Target="../media/image85.emf"/><Relationship Id="rId73" Type="http://schemas.openxmlformats.org/officeDocument/2006/relationships/image" Target="../media/image93.emf"/><Relationship Id="rId78" Type="http://schemas.openxmlformats.org/officeDocument/2006/relationships/image" Target="../media/image98.emf"/><Relationship Id="rId81" Type="http://schemas.openxmlformats.org/officeDocument/2006/relationships/image" Target="../media/image101.emf"/><Relationship Id="rId4" Type="http://schemas.openxmlformats.org/officeDocument/2006/relationships/image" Target="../media/image24.emf"/><Relationship Id="rId9" Type="http://schemas.openxmlformats.org/officeDocument/2006/relationships/image" Target="../media/image29.emf"/><Relationship Id="rId13" Type="http://schemas.openxmlformats.org/officeDocument/2006/relationships/image" Target="../media/image33.emf"/><Relationship Id="rId18" Type="http://schemas.openxmlformats.org/officeDocument/2006/relationships/image" Target="../media/image38.emf"/><Relationship Id="rId39" Type="http://schemas.openxmlformats.org/officeDocument/2006/relationships/image" Target="../media/image59.emf"/><Relationship Id="rId34" Type="http://schemas.openxmlformats.org/officeDocument/2006/relationships/image" Target="../media/image54.emf"/><Relationship Id="rId50" Type="http://schemas.openxmlformats.org/officeDocument/2006/relationships/image" Target="../media/image70.emf"/><Relationship Id="rId55" Type="http://schemas.openxmlformats.org/officeDocument/2006/relationships/image" Target="../media/image75.emf"/><Relationship Id="rId76" Type="http://schemas.openxmlformats.org/officeDocument/2006/relationships/image" Target="../media/image96.emf"/><Relationship Id="rId7" Type="http://schemas.openxmlformats.org/officeDocument/2006/relationships/image" Target="../media/image27.emf"/><Relationship Id="rId71" Type="http://schemas.openxmlformats.org/officeDocument/2006/relationships/image" Target="../media/image91.emf"/><Relationship Id="rId2" Type="http://schemas.openxmlformats.org/officeDocument/2006/relationships/notesSlide" Target="../notesSlides/notesSlide4.xml"/><Relationship Id="rId29" Type="http://schemas.openxmlformats.org/officeDocument/2006/relationships/image" Target="../media/image49.emf"/><Relationship Id="rId24" Type="http://schemas.openxmlformats.org/officeDocument/2006/relationships/image" Target="../media/image44.emf"/><Relationship Id="rId40" Type="http://schemas.openxmlformats.org/officeDocument/2006/relationships/image" Target="../media/image60.emf"/><Relationship Id="rId45" Type="http://schemas.openxmlformats.org/officeDocument/2006/relationships/image" Target="../media/image65.emf"/><Relationship Id="rId66" Type="http://schemas.openxmlformats.org/officeDocument/2006/relationships/image" Target="../media/image86.emf"/></Relationships>
</file>

<file path=ppt/slides/_rels/slide5.xml.rels><?xml version="1.0" encoding="UTF-8" standalone="yes"?>
<Relationships xmlns="http://schemas.openxmlformats.org/package/2006/relationships"><Relationship Id="rId117" Type="http://schemas.openxmlformats.org/officeDocument/2006/relationships/image" Target="../media/image218.emf"/><Relationship Id="rId21" Type="http://schemas.openxmlformats.org/officeDocument/2006/relationships/image" Target="../media/image122.emf"/><Relationship Id="rId42" Type="http://schemas.openxmlformats.org/officeDocument/2006/relationships/image" Target="../media/image143.emf"/><Relationship Id="rId63" Type="http://schemas.openxmlformats.org/officeDocument/2006/relationships/image" Target="../media/image164.emf"/><Relationship Id="rId84" Type="http://schemas.openxmlformats.org/officeDocument/2006/relationships/image" Target="../media/image185.emf"/><Relationship Id="rId138" Type="http://schemas.openxmlformats.org/officeDocument/2006/relationships/image" Target="../media/image239.emf"/><Relationship Id="rId159" Type="http://schemas.openxmlformats.org/officeDocument/2006/relationships/image" Target="../media/image260.emf"/><Relationship Id="rId107" Type="http://schemas.openxmlformats.org/officeDocument/2006/relationships/image" Target="../media/image208.emf"/><Relationship Id="rId11" Type="http://schemas.openxmlformats.org/officeDocument/2006/relationships/image" Target="../media/image112.emf"/><Relationship Id="rId32" Type="http://schemas.openxmlformats.org/officeDocument/2006/relationships/image" Target="../media/image133.emf"/><Relationship Id="rId53" Type="http://schemas.openxmlformats.org/officeDocument/2006/relationships/image" Target="../media/image154.emf"/><Relationship Id="rId74" Type="http://schemas.openxmlformats.org/officeDocument/2006/relationships/image" Target="../media/image175.emf"/><Relationship Id="rId128" Type="http://schemas.openxmlformats.org/officeDocument/2006/relationships/image" Target="../media/image229.emf"/><Relationship Id="rId149" Type="http://schemas.openxmlformats.org/officeDocument/2006/relationships/image" Target="../media/image250.emf"/><Relationship Id="rId5" Type="http://schemas.openxmlformats.org/officeDocument/2006/relationships/image" Target="../media/image106.emf"/><Relationship Id="rId95" Type="http://schemas.openxmlformats.org/officeDocument/2006/relationships/image" Target="../media/image196.emf"/><Relationship Id="rId160" Type="http://schemas.openxmlformats.org/officeDocument/2006/relationships/image" Target="../media/image261.emf"/><Relationship Id="rId22" Type="http://schemas.openxmlformats.org/officeDocument/2006/relationships/image" Target="../media/image123.emf"/><Relationship Id="rId43" Type="http://schemas.openxmlformats.org/officeDocument/2006/relationships/image" Target="../media/image144.emf"/><Relationship Id="rId64" Type="http://schemas.openxmlformats.org/officeDocument/2006/relationships/image" Target="../media/image165.emf"/><Relationship Id="rId118" Type="http://schemas.openxmlformats.org/officeDocument/2006/relationships/image" Target="../media/image219.emf"/><Relationship Id="rId139" Type="http://schemas.openxmlformats.org/officeDocument/2006/relationships/image" Target="../media/image240.emf"/><Relationship Id="rId85" Type="http://schemas.openxmlformats.org/officeDocument/2006/relationships/image" Target="../media/image186.emf"/><Relationship Id="rId150" Type="http://schemas.openxmlformats.org/officeDocument/2006/relationships/image" Target="../media/image251.emf"/><Relationship Id="rId12" Type="http://schemas.openxmlformats.org/officeDocument/2006/relationships/image" Target="../media/image113.emf"/><Relationship Id="rId17" Type="http://schemas.openxmlformats.org/officeDocument/2006/relationships/image" Target="../media/image118.emf"/><Relationship Id="rId33" Type="http://schemas.openxmlformats.org/officeDocument/2006/relationships/image" Target="../media/image134.emf"/><Relationship Id="rId38" Type="http://schemas.openxmlformats.org/officeDocument/2006/relationships/image" Target="../media/image139.emf"/><Relationship Id="rId59" Type="http://schemas.openxmlformats.org/officeDocument/2006/relationships/image" Target="../media/image160.emf"/><Relationship Id="rId103" Type="http://schemas.openxmlformats.org/officeDocument/2006/relationships/image" Target="../media/image204.emf"/><Relationship Id="rId108" Type="http://schemas.openxmlformats.org/officeDocument/2006/relationships/image" Target="../media/image209.emf"/><Relationship Id="rId124" Type="http://schemas.openxmlformats.org/officeDocument/2006/relationships/image" Target="../media/image225.emf"/><Relationship Id="rId129" Type="http://schemas.openxmlformats.org/officeDocument/2006/relationships/image" Target="../media/image230.emf"/><Relationship Id="rId54" Type="http://schemas.openxmlformats.org/officeDocument/2006/relationships/image" Target="../media/image155.emf"/><Relationship Id="rId70" Type="http://schemas.openxmlformats.org/officeDocument/2006/relationships/image" Target="../media/image171.emf"/><Relationship Id="rId75" Type="http://schemas.openxmlformats.org/officeDocument/2006/relationships/image" Target="../media/image176.emf"/><Relationship Id="rId91" Type="http://schemas.openxmlformats.org/officeDocument/2006/relationships/image" Target="../media/image192.emf"/><Relationship Id="rId96" Type="http://schemas.openxmlformats.org/officeDocument/2006/relationships/image" Target="../media/image197.emf"/><Relationship Id="rId140" Type="http://schemas.openxmlformats.org/officeDocument/2006/relationships/image" Target="../media/image241.emf"/><Relationship Id="rId145" Type="http://schemas.openxmlformats.org/officeDocument/2006/relationships/image" Target="../media/image246.emf"/><Relationship Id="rId161" Type="http://schemas.openxmlformats.org/officeDocument/2006/relationships/image" Target="../media/image262.emf"/><Relationship Id="rId166" Type="http://schemas.openxmlformats.org/officeDocument/2006/relationships/image" Target="../media/image267.png"/><Relationship Id="rId1" Type="http://schemas.openxmlformats.org/officeDocument/2006/relationships/slideLayout" Target="../slideLayouts/slideLayout4.xml"/><Relationship Id="rId6" Type="http://schemas.openxmlformats.org/officeDocument/2006/relationships/image" Target="../media/image107.emf"/><Relationship Id="rId23" Type="http://schemas.openxmlformats.org/officeDocument/2006/relationships/image" Target="../media/image124.emf"/><Relationship Id="rId28" Type="http://schemas.openxmlformats.org/officeDocument/2006/relationships/image" Target="../media/image129.emf"/><Relationship Id="rId49" Type="http://schemas.openxmlformats.org/officeDocument/2006/relationships/image" Target="../media/image150.emf"/><Relationship Id="rId114" Type="http://schemas.openxmlformats.org/officeDocument/2006/relationships/image" Target="../media/image215.emf"/><Relationship Id="rId119" Type="http://schemas.openxmlformats.org/officeDocument/2006/relationships/image" Target="../media/image220.emf"/><Relationship Id="rId44" Type="http://schemas.openxmlformats.org/officeDocument/2006/relationships/image" Target="../media/image145.emf"/><Relationship Id="rId60" Type="http://schemas.openxmlformats.org/officeDocument/2006/relationships/image" Target="../media/image161.emf"/><Relationship Id="rId65" Type="http://schemas.openxmlformats.org/officeDocument/2006/relationships/image" Target="../media/image166.emf"/><Relationship Id="rId81" Type="http://schemas.openxmlformats.org/officeDocument/2006/relationships/image" Target="../media/image182.emf"/><Relationship Id="rId86" Type="http://schemas.openxmlformats.org/officeDocument/2006/relationships/image" Target="../media/image187.emf"/><Relationship Id="rId130" Type="http://schemas.openxmlformats.org/officeDocument/2006/relationships/image" Target="../media/image231.emf"/><Relationship Id="rId135" Type="http://schemas.openxmlformats.org/officeDocument/2006/relationships/image" Target="../media/image236.emf"/><Relationship Id="rId151" Type="http://schemas.openxmlformats.org/officeDocument/2006/relationships/image" Target="../media/image252.emf"/><Relationship Id="rId156" Type="http://schemas.openxmlformats.org/officeDocument/2006/relationships/image" Target="../media/image257.emf"/><Relationship Id="rId13" Type="http://schemas.openxmlformats.org/officeDocument/2006/relationships/image" Target="../media/image114.emf"/><Relationship Id="rId18" Type="http://schemas.openxmlformats.org/officeDocument/2006/relationships/image" Target="../media/image119.emf"/><Relationship Id="rId39" Type="http://schemas.openxmlformats.org/officeDocument/2006/relationships/image" Target="../media/image140.emf"/><Relationship Id="rId109" Type="http://schemas.openxmlformats.org/officeDocument/2006/relationships/image" Target="../media/image210.emf"/><Relationship Id="rId34" Type="http://schemas.openxmlformats.org/officeDocument/2006/relationships/image" Target="../media/image135.emf"/><Relationship Id="rId50" Type="http://schemas.openxmlformats.org/officeDocument/2006/relationships/image" Target="../media/image151.emf"/><Relationship Id="rId55" Type="http://schemas.openxmlformats.org/officeDocument/2006/relationships/image" Target="../media/image156.emf"/><Relationship Id="rId76" Type="http://schemas.openxmlformats.org/officeDocument/2006/relationships/image" Target="../media/image177.emf"/><Relationship Id="rId97" Type="http://schemas.openxmlformats.org/officeDocument/2006/relationships/image" Target="../media/image198.emf"/><Relationship Id="rId104" Type="http://schemas.openxmlformats.org/officeDocument/2006/relationships/image" Target="../media/image205.emf"/><Relationship Id="rId120" Type="http://schemas.openxmlformats.org/officeDocument/2006/relationships/image" Target="../media/image221.emf"/><Relationship Id="rId125" Type="http://schemas.openxmlformats.org/officeDocument/2006/relationships/image" Target="../media/image226.emf"/><Relationship Id="rId141" Type="http://schemas.openxmlformats.org/officeDocument/2006/relationships/image" Target="../media/image242.emf"/><Relationship Id="rId146" Type="http://schemas.openxmlformats.org/officeDocument/2006/relationships/image" Target="../media/image247.emf"/><Relationship Id="rId167" Type="http://schemas.openxmlformats.org/officeDocument/2006/relationships/image" Target="../media/image268.png"/><Relationship Id="rId7" Type="http://schemas.openxmlformats.org/officeDocument/2006/relationships/image" Target="../media/image108.emf"/><Relationship Id="rId71" Type="http://schemas.openxmlformats.org/officeDocument/2006/relationships/image" Target="../media/image172.emf"/><Relationship Id="rId92" Type="http://schemas.openxmlformats.org/officeDocument/2006/relationships/image" Target="../media/image193.emf"/><Relationship Id="rId162" Type="http://schemas.openxmlformats.org/officeDocument/2006/relationships/image" Target="../media/image263.emf"/><Relationship Id="rId2" Type="http://schemas.openxmlformats.org/officeDocument/2006/relationships/notesSlide" Target="../notesSlides/notesSlide5.xml"/><Relationship Id="rId29" Type="http://schemas.openxmlformats.org/officeDocument/2006/relationships/image" Target="../media/image130.emf"/><Relationship Id="rId24" Type="http://schemas.openxmlformats.org/officeDocument/2006/relationships/image" Target="../media/image125.emf"/><Relationship Id="rId40" Type="http://schemas.openxmlformats.org/officeDocument/2006/relationships/image" Target="../media/image141.emf"/><Relationship Id="rId45" Type="http://schemas.openxmlformats.org/officeDocument/2006/relationships/image" Target="../media/image146.emf"/><Relationship Id="rId66" Type="http://schemas.openxmlformats.org/officeDocument/2006/relationships/image" Target="../media/image167.emf"/><Relationship Id="rId87" Type="http://schemas.openxmlformats.org/officeDocument/2006/relationships/image" Target="../media/image188.emf"/><Relationship Id="rId110" Type="http://schemas.openxmlformats.org/officeDocument/2006/relationships/image" Target="../media/image211.emf"/><Relationship Id="rId115" Type="http://schemas.openxmlformats.org/officeDocument/2006/relationships/image" Target="../media/image216.emf"/><Relationship Id="rId131" Type="http://schemas.openxmlformats.org/officeDocument/2006/relationships/image" Target="../media/image232.emf"/><Relationship Id="rId136" Type="http://schemas.openxmlformats.org/officeDocument/2006/relationships/image" Target="../media/image237.emf"/><Relationship Id="rId157" Type="http://schemas.openxmlformats.org/officeDocument/2006/relationships/image" Target="../media/image258.emf"/><Relationship Id="rId61" Type="http://schemas.openxmlformats.org/officeDocument/2006/relationships/image" Target="../media/image162.emf"/><Relationship Id="rId82" Type="http://schemas.openxmlformats.org/officeDocument/2006/relationships/image" Target="../media/image183.emf"/><Relationship Id="rId152" Type="http://schemas.openxmlformats.org/officeDocument/2006/relationships/image" Target="../media/image253.emf"/><Relationship Id="rId19" Type="http://schemas.openxmlformats.org/officeDocument/2006/relationships/image" Target="../media/image120.emf"/><Relationship Id="rId14" Type="http://schemas.openxmlformats.org/officeDocument/2006/relationships/image" Target="../media/image115.emf"/><Relationship Id="rId30" Type="http://schemas.openxmlformats.org/officeDocument/2006/relationships/image" Target="../media/image131.emf"/><Relationship Id="rId35" Type="http://schemas.openxmlformats.org/officeDocument/2006/relationships/image" Target="../media/image136.emf"/><Relationship Id="rId56" Type="http://schemas.openxmlformats.org/officeDocument/2006/relationships/image" Target="../media/image157.emf"/><Relationship Id="rId77" Type="http://schemas.openxmlformats.org/officeDocument/2006/relationships/image" Target="../media/image178.emf"/><Relationship Id="rId100" Type="http://schemas.openxmlformats.org/officeDocument/2006/relationships/image" Target="../media/image201.emf"/><Relationship Id="rId105" Type="http://schemas.openxmlformats.org/officeDocument/2006/relationships/image" Target="../media/image206.emf"/><Relationship Id="rId126" Type="http://schemas.openxmlformats.org/officeDocument/2006/relationships/image" Target="../media/image227.emf"/><Relationship Id="rId147" Type="http://schemas.openxmlformats.org/officeDocument/2006/relationships/image" Target="../media/image248.emf"/><Relationship Id="rId8" Type="http://schemas.openxmlformats.org/officeDocument/2006/relationships/image" Target="../media/image109.emf"/><Relationship Id="rId51" Type="http://schemas.openxmlformats.org/officeDocument/2006/relationships/image" Target="../media/image152.emf"/><Relationship Id="rId72" Type="http://schemas.openxmlformats.org/officeDocument/2006/relationships/image" Target="../media/image173.emf"/><Relationship Id="rId93" Type="http://schemas.openxmlformats.org/officeDocument/2006/relationships/image" Target="../media/image194.emf"/><Relationship Id="rId98" Type="http://schemas.openxmlformats.org/officeDocument/2006/relationships/image" Target="../media/image199.emf"/><Relationship Id="rId121" Type="http://schemas.openxmlformats.org/officeDocument/2006/relationships/image" Target="../media/image222.emf"/><Relationship Id="rId142" Type="http://schemas.openxmlformats.org/officeDocument/2006/relationships/image" Target="../media/image243.emf"/><Relationship Id="rId163" Type="http://schemas.openxmlformats.org/officeDocument/2006/relationships/image" Target="../media/image264.emf"/><Relationship Id="rId3" Type="http://schemas.openxmlformats.org/officeDocument/2006/relationships/image" Target="../media/image104.emf"/><Relationship Id="rId25" Type="http://schemas.openxmlformats.org/officeDocument/2006/relationships/image" Target="../media/image126.emf"/><Relationship Id="rId46" Type="http://schemas.openxmlformats.org/officeDocument/2006/relationships/image" Target="../media/image147.emf"/><Relationship Id="rId67" Type="http://schemas.openxmlformats.org/officeDocument/2006/relationships/image" Target="../media/image168.emf"/><Relationship Id="rId116" Type="http://schemas.openxmlformats.org/officeDocument/2006/relationships/image" Target="../media/image217.emf"/><Relationship Id="rId137" Type="http://schemas.openxmlformats.org/officeDocument/2006/relationships/image" Target="../media/image238.emf"/><Relationship Id="rId158" Type="http://schemas.openxmlformats.org/officeDocument/2006/relationships/image" Target="../media/image259.emf"/><Relationship Id="rId20" Type="http://schemas.openxmlformats.org/officeDocument/2006/relationships/image" Target="../media/image121.emf"/><Relationship Id="rId41" Type="http://schemas.openxmlformats.org/officeDocument/2006/relationships/image" Target="../media/image142.emf"/><Relationship Id="rId62" Type="http://schemas.openxmlformats.org/officeDocument/2006/relationships/image" Target="../media/image163.emf"/><Relationship Id="rId83" Type="http://schemas.openxmlformats.org/officeDocument/2006/relationships/image" Target="../media/image184.emf"/><Relationship Id="rId88" Type="http://schemas.openxmlformats.org/officeDocument/2006/relationships/image" Target="../media/image189.emf"/><Relationship Id="rId111" Type="http://schemas.openxmlformats.org/officeDocument/2006/relationships/image" Target="../media/image212.emf"/><Relationship Id="rId132" Type="http://schemas.openxmlformats.org/officeDocument/2006/relationships/image" Target="../media/image233.emf"/><Relationship Id="rId153" Type="http://schemas.openxmlformats.org/officeDocument/2006/relationships/image" Target="../media/image254.emf"/><Relationship Id="rId15" Type="http://schemas.openxmlformats.org/officeDocument/2006/relationships/image" Target="../media/image116.emf"/><Relationship Id="rId36" Type="http://schemas.openxmlformats.org/officeDocument/2006/relationships/image" Target="../media/image137.emf"/><Relationship Id="rId57" Type="http://schemas.openxmlformats.org/officeDocument/2006/relationships/image" Target="../media/image158.emf"/><Relationship Id="rId106" Type="http://schemas.openxmlformats.org/officeDocument/2006/relationships/image" Target="../media/image207.emf"/><Relationship Id="rId127" Type="http://schemas.openxmlformats.org/officeDocument/2006/relationships/image" Target="../media/image228.emf"/><Relationship Id="rId10" Type="http://schemas.openxmlformats.org/officeDocument/2006/relationships/image" Target="../media/image111.emf"/><Relationship Id="rId31" Type="http://schemas.openxmlformats.org/officeDocument/2006/relationships/image" Target="../media/image132.emf"/><Relationship Id="rId52" Type="http://schemas.openxmlformats.org/officeDocument/2006/relationships/image" Target="../media/image153.emf"/><Relationship Id="rId73" Type="http://schemas.openxmlformats.org/officeDocument/2006/relationships/image" Target="../media/image174.emf"/><Relationship Id="rId78" Type="http://schemas.openxmlformats.org/officeDocument/2006/relationships/image" Target="../media/image179.emf"/><Relationship Id="rId94" Type="http://schemas.openxmlformats.org/officeDocument/2006/relationships/image" Target="../media/image195.emf"/><Relationship Id="rId99" Type="http://schemas.openxmlformats.org/officeDocument/2006/relationships/image" Target="../media/image200.emf"/><Relationship Id="rId101" Type="http://schemas.openxmlformats.org/officeDocument/2006/relationships/image" Target="../media/image202.emf"/><Relationship Id="rId122" Type="http://schemas.openxmlformats.org/officeDocument/2006/relationships/image" Target="../media/image223.emf"/><Relationship Id="rId143" Type="http://schemas.openxmlformats.org/officeDocument/2006/relationships/image" Target="../media/image244.emf"/><Relationship Id="rId148" Type="http://schemas.openxmlformats.org/officeDocument/2006/relationships/image" Target="../media/image249.emf"/><Relationship Id="rId164" Type="http://schemas.openxmlformats.org/officeDocument/2006/relationships/image" Target="../media/image265.emf"/><Relationship Id="rId4" Type="http://schemas.openxmlformats.org/officeDocument/2006/relationships/image" Target="../media/image105.emf"/><Relationship Id="rId9" Type="http://schemas.openxmlformats.org/officeDocument/2006/relationships/image" Target="../media/image110.emf"/><Relationship Id="rId26" Type="http://schemas.openxmlformats.org/officeDocument/2006/relationships/image" Target="../media/image127.emf"/><Relationship Id="rId47" Type="http://schemas.openxmlformats.org/officeDocument/2006/relationships/image" Target="../media/image148.emf"/><Relationship Id="rId68" Type="http://schemas.openxmlformats.org/officeDocument/2006/relationships/image" Target="../media/image169.emf"/><Relationship Id="rId89" Type="http://schemas.openxmlformats.org/officeDocument/2006/relationships/image" Target="../media/image190.emf"/><Relationship Id="rId112" Type="http://schemas.openxmlformats.org/officeDocument/2006/relationships/image" Target="../media/image213.emf"/><Relationship Id="rId133" Type="http://schemas.openxmlformats.org/officeDocument/2006/relationships/image" Target="../media/image234.emf"/><Relationship Id="rId154" Type="http://schemas.openxmlformats.org/officeDocument/2006/relationships/image" Target="../media/image255.emf"/><Relationship Id="rId16" Type="http://schemas.openxmlformats.org/officeDocument/2006/relationships/image" Target="../media/image117.emf"/><Relationship Id="rId37" Type="http://schemas.openxmlformats.org/officeDocument/2006/relationships/image" Target="../media/image138.emf"/><Relationship Id="rId58" Type="http://schemas.openxmlformats.org/officeDocument/2006/relationships/image" Target="../media/image159.emf"/><Relationship Id="rId79" Type="http://schemas.openxmlformats.org/officeDocument/2006/relationships/image" Target="../media/image180.emf"/><Relationship Id="rId102" Type="http://schemas.openxmlformats.org/officeDocument/2006/relationships/image" Target="../media/image203.emf"/><Relationship Id="rId123" Type="http://schemas.openxmlformats.org/officeDocument/2006/relationships/image" Target="../media/image224.emf"/><Relationship Id="rId144" Type="http://schemas.openxmlformats.org/officeDocument/2006/relationships/image" Target="../media/image245.emf"/><Relationship Id="rId90" Type="http://schemas.openxmlformats.org/officeDocument/2006/relationships/image" Target="../media/image191.emf"/><Relationship Id="rId165" Type="http://schemas.openxmlformats.org/officeDocument/2006/relationships/image" Target="../media/image266.png"/><Relationship Id="rId27" Type="http://schemas.openxmlformats.org/officeDocument/2006/relationships/image" Target="../media/image128.emf"/><Relationship Id="rId48" Type="http://schemas.openxmlformats.org/officeDocument/2006/relationships/image" Target="../media/image149.emf"/><Relationship Id="rId69" Type="http://schemas.openxmlformats.org/officeDocument/2006/relationships/image" Target="../media/image170.emf"/><Relationship Id="rId113" Type="http://schemas.openxmlformats.org/officeDocument/2006/relationships/image" Target="../media/image214.emf"/><Relationship Id="rId134" Type="http://schemas.openxmlformats.org/officeDocument/2006/relationships/image" Target="../media/image235.emf"/><Relationship Id="rId80" Type="http://schemas.openxmlformats.org/officeDocument/2006/relationships/image" Target="../media/image181.emf"/><Relationship Id="rId155" Type="http://schemas.openxmlformats.org/officeDocument/2006/relationships/image" Target="../media/image256.emf"/></Relationships>
</file>

<file path=ppt/slides/_rels/slide6.xml.rels><?xml version="1.0" encoding="UTF-8" standalone="yes"?>
<Relationships xmlns="http://schemas.openxmlformats.org/package/2006/relationships"><Relationship Id="rId26" Type="http://schemas.openxmlformats.org/officeDocument/2006/relationships/image" Target="../media/image292.emf"/><Relationship Id="rId21" Type="http://schemas.openxmlformats.org/officeDocument/2006/relationships/image" Target="../media/image287.emf"/><Relationship Id="rId42" Type="http://schemas.openxmlformats.org/officeDocument/2006/relationships/image" Target="../media/image308.emf"/><Relationship Id="rId47" Type="http://schemas.openxmlformats.org/officeDocument/2006/relationships/image" Target="../media/image313.emf"/><Relationship Id="rId63" Type="http://schemas.openxmlformats.org/officeDocument/2006/relationships/image" Target="../media/image329.emf"/><Relationship Id="rId68" Type="http://schemas.openxmlformats.org/officeDocument/2006/relationships/image" Target="../media/image334.emf"/><Relationship Id="rId2" Type="http://schemas.openxmlformats.org/officeDocument/2006/relationships/notesSlide" Target="../notesSlides/notesSlide6.xml"/><Relationship Id="rId16" Type="http://schemas.openxmlformats.org/officeDocument/2006/relationships/image" Target="../media/image282.emf"/><Relationship Id="rId29" Type="http://schemas.openxmlformats.org/officeDocument/2006/relationships/image" Target="../media/image295.emf"/><Relationship Id="rId11" Type="http://schemas.openxmlformats.org/officeDocument/2006/relationships/image" Target="../media/image277.emf"/><Relationship Id="rId24" Type="http://schemas.openxmlformats.org/officeDocument/2006/relationships/image" Target="../media/image290.emf"/><Relationship Id="rId32" Type="http://schemas.openxmlformats.org/officeDocument/2006/relationships/image" Target="../media/image298.emf"/><Relationship Id="rId37" Type="http://schemas.openxmlformats.org/officeDocument/2006/relationships/image" Target="../media/image303.emf"/><Relationship Id="rId40" Type="http://schemas.openxmlformats.org/officeDocument/2006/relationships/image" Target="../media/image306.emf"/><Relationship Id="rId45" Type="http://schemas.openxmlformats.org/officeDocument/2006/relationships/image" Target="../media/image311.emf"/><Relationship Id="rId53" Type="http://schemas.openxmlformats.org/officeDocument/2006/relationships/image" Target="../media/image319.emf"/><Relationship Id="rId58" Type="http://schemas.openxmlformats.org/officeDocument/2006/relationships/image" Target="../media/image324.emf"/><Relationship Id="rId66" Type="http://schemas.openxmlformats.org/officeDocument/2006/relationships/image" Target="../media/image332.emf"/><Relationship Id="rId74" Type="http://schemas.openxmlformats.org/officeDocument/2006/relationships/image" Target="../media/image340.emf"/><Relationship Id="rId5" Type="http://schemas.openxmlformats.org/officeDocument/2006/relationships/image" Target="../media/image271.emf"/><Relationship Id="rId61" Type="http://schemas.openxmlformats.org/officeDocument/2006/relationships/image" Target="../media/image327.emf"/><Relationship Id="rId19" Type="http://schemas.openxmlformats.org/officeDocument/2006/relationships/image" Target="../media/image285.emf"/><Relationship Id="rId14" Type="http://schemas.openxmlformats.org/officeDocument/2006/relationships/image" Target="../media/image280.emf"/><Relationship Id="rId22" Type="http://schemas.openxmlformats.org/officeDocument/2006/relationships/image" Target="../media/image288.emf"/><Relationship Id="rId27" Type="http://schemas.openxmlformats.org/officeDocument/2006/relationships/image" Target="../media/image293.emf"/><Relationship Id="rId30" Type="http://schemas.openxmlformats.org/officeDocument/2006/relationships/image" Target="../media/image296.emf"/><Relationship Id="rId35" Type="http://schemas.openxmlformats.org/officeDocument/2006/relationships/image" Target="../media/image301.emf"/><Relationship Id="rId43" Type="http://schemas.openxmlformats.org/officeDocument/2006/relationships/image" Target="../media/image309.emf"/><Relationship Id="rId48" Type="http://schemas.openxmlformats.org/officeDocument/2006/relationships/image" Target="../media/image314.emf"/><Relationship Id="rId56" Type="http://schemas.openxmlformats.org/officeDocument/2006/relationships/image" Target="../media/image322.emf"/><Relationship Id="rId64" Type="http://schemas.openxmlformats.org/officeDocument/2006/relationships/image" Target="../media/image330.emf"/><Relationship Id="rId69" Type="http://schemas.openxmlformats.org/officeDocument/2006/relationships/image" Target="../media/image335.emf"/><Relationship Id="rId8" Type="http://schemas.openxmlformats.org/officeDocument/2006/relationships/image" Target="../media/image274.emf"/><Relationship Id="rId51" Type="http://schemas.openxmlformats.org/officeDocument/2006/relationships/image" Target="../media/image317.emf"/><Relationship Id="rId72" Type="http://schemas.openxmlformats.org/officeDocument/2006/relationships/image" Target="../media/image338.emf"/><Relationship Id="rId3" Type="http://schemas.openxmlformats.org/officeDocument/2006/relationships/image" Target="../media/image269.emf"/><Relationship Id="rId12" Type="http://schemas.openxmlformats.org/officeDocument/2006/relationships/image" Target="../media/image278.emf"/><Relationship Id="rId17" Type="http://schemas.openxmlformats.org/officeDocument/2006/relationships/image" Target="../media/image283.emf"/><Relationship Id="rId25" Type="http://schemas.openxmlformats.org/officeDocument/2006/relationships/image" Target="../media/image291.emf"/><Relationship Id="rId33" Type="http://schemas.openxmlformats.org/officeDocument/2006/relationships/image" Target="../media/image299.emf"/><Relationship Id="rId38" Type="http://schemas.openxmlformats.org/officeDocument/2006/relationships/image" Target="../media/image304.emf"/><Relationship Id="rId46" Type="http://schemas.openxmlformats.org/officeDocument/2006/relationships/image" Target="../media/image312.emf"/><Relationship Id="rId59" Type="http://schemas.openxmlformats.org/officeDocument/2006/relationships/image" Target="../media/image325.emf"/><Relationship Id="rId67" Type="http://schemas.openxmlformats.org/officeDocument/2006/relationships/image" Target="../media/image333.emf"/><Relationship Id="rId20" Type="http://schemas.openxmlformats.org/officeDocument/2006/relationships/image" Target="../media/image286.emf"/><Relationship Id="rId41" Type="http://schemas.openxmlformats.org/officeDocument/2006/relationships/image" Target="../media/image307.emf"/><Relationship Id="rId54" Type="http://schemas.openxmlformats.org/officeDocument/2006/relationships/image" Target="../media/image320.emf"/><Relationship Id="rId62" Type="http://schemas.openxmlformats.org/officeDocument/2006/relationships/image" Target="../media/image328.emf"/><Relationship Id="rId70" Type="http://schemas.openxmlformats.org/officeDocument/2006/relationships/image" Target="../media/image336.emf"/><Relationship Id="rId75"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72.emf"/><Relationship Id="rId15" Type="http://schemas.openxmlformats.org/officeDocument/2006/relationships/image" Target="../media/image281.emf"/><Relationship Id="rId23" Type="http://schemas.openxmlformats.org/officeDocument/2006/relationships/image" Target="../media/image289.emf"/><Relationship Id="rId28" Type="http://schemas.openxmlformats.org/officeDocument/2006/relationships/image" Target="../media/image294.emf"/><Relationship Id="rId36" Type="http://schemas.openxmlformats.org/officeDocument/2006/relationships/image" Target="../media/image302.emf"/><Relationship Id="rId49" Type="http://schemas.openxmlformats.org/officeDocument/2006/relationships/image" Target="../media/image315.emf"/><Relationship Id="rId57" Type="http://schemas.openxmlformats.org/officeDocument/2006/relationships/image" Target="../media/image323.emf"/><Relationship Id="rId10" Type="http://schemas.openxmlformats.org/officeDocument/2006/relationships/image" Target="../media/image276.emf"/><Relationship Id="rId31" Type="http://schemas.openxmlformats.org/officeDocument/2006/relationships/image" Target="../media/image297.emf"/><Relationship Id="rId44" Type="http://schemas.openxmlformats.org/officeDocument/2006/relationships/image" Target="../media/image310.emf"/><Relationship Id="rId52" Type="http://schemas.openxmlformats.org/officeDocument/2006/relationships/image" Target="../media/image318.emf"/><Relationship Id="rId60" Type="http://schemas.openxmlformats.org/officeDocument/2006/relationships/image" Target="../media/image326.emf"/><Relationship Id="rId65" Type="http://schemas.openxmlformats.org/officeDocument/2006/relationships/image" Target="../media/image331.emf"/><Relationship Id="rId73" Type="http://schemas.openxmlformats.org/officeDocument/2006/relationships/image" Target="../media/image339.emf"/><Relationship Id="rId4" Type="http://schemas.openxmlformats.org/officeDocument/2006/relationships/image" Target="../media/image270.emf"/><Relationship Id="rId9" Type="http://schemas.openxmlformats.org/officeDocument/2006/relationships/image" Target="../media/image275.emf"/><Relationship Id="rId13" Type="http://schemas.openxmlformats.org/officeDocument/2006/relationships/image" Target="../media/image279.emf"/><Relationship Id="rId18" Type="http://schemas.openxmlformats.org/officeDocument/2006/relationships/image" Target="../media/image284.emf"/><Relationship Id="rId39" Type="http://schemas.openxmlformats.org/officeDocument/2006/relationships/image" Target="../media/image305.emf"/><Relationship Id="rId34" Type="http://schemas.openxmlformats.org/officeDocument/2006/relationships/image" Target="../media/image300.emf"/><Relationship Id="rId50" Type="http://schemas.openxmlformats.org/officeDocument/2006/relationships/image" Target="../media/image316.emf"/><Relationship Id="rId55" Type="http://schemas.openxmlformats.org/officeDocument/2006/relationships/image" Target="../media/image321.emf"/><Relationship Id="rId76" Type="http://schemas.openxmlformats.org/officeDocument/2006/relationships/image" Target="../media/image341.png"/><Relationship Id="rId7" Type="http://schemas.openxmlformats.org/officeDocument/2006/relationships/image" Target="../media/image273.emf"/><Relationship Id="rId71" Type="http://schemas.openxmlformats.org/officeDocument/2006/relationships/image" Target="../media/image337.emf"/></Relationships>
</file>

<file path=ppt/slides/_rels/slide7.xml.rels><?xml version="1.0" encoding="UTF-8" standalone="yes"?>
<Relationships xmlns="http://schemas.openxmlformats.org/package/2006/relationships"><Relationship Id="rId26" Type="http://schemas.openxmlformats.org/officeDocument/2006/relationships/image" Target="../media/image365.emf"/><Relationship Id="rId21" Type="http://schemas.openxmlformats.org/officeDocument/2006/relationships/image" Target="../media/image360.emf"/><Relationship Id="rId42" Type="http://schemas.openxmlformats.org/officeDocument/2006/relationships/image" Target="../media/image381.emf"/><Relationship Id="rId47" Type="http://schemas.openxmlformats.org/officeDocument/2006/relationships/image" Target="../media/image386.emf"/><Relationship Id="rId63" Type="http://schemas.openxmlformats.org/officeDocument/2006/relationships/image" Target="../media/image402.emf"/><Relationship Id="rId68" Type="http://schemas.openxmlformats.org/officeDocument/2006/relationships/image" Target="../media/image407.emf"/><Relationship Id="rId84" Type="http://schemas.openxmlformats.org/officeDocument/2006/relationships/image" Target="../media/image423.emf"/><Relationship Id="rId89" Type="http://schemas.openxmlformats.org/officeDocument/2006/relationships/image" Target="../media/image428.emf"/><Relationship Id="rId16" Type="http://schemas.openxmlformats.org/officeDocument/2006/relationships/image" Target="../media/image355.emf"/><Relationship Id="rId107" Type="http://schemas.openxmlformats.org/officeDocument/2006/relationships/image" Target="../media/image446.emf"/><Relationship Id="rId11" Type="http://schemas.openxmlformats.org/officeDocument/2006/relationships/image" Target="../media/image350.emf"/><Relationship Id="rId32" Type="http://schemas.openxmlformats.org/officeDocument/2006/relationships/image" Target="../media/image371.emf"/><Relationship Id="rId37" Type="http://schemas.openxmlformats.org/officeDocument/2006/relationships/image" Target="../media/image376.emf"/><Relationship Id="rId53" Type="http://schemas.openxmlformats.org/officeDocument/2006/relationships/image" Target="../media/image392.emf"/><Relationship Id="rId58" Type="http://schemas.openxmlformats.org/officeDocument/2006/relationships/image" Target="../media/image397.emf"/><Relationship Id="rId74" Type="http://schemas.openxmlformats.org/officeDocument/2006/relationships/image" Target="../media/image413.emf"/><Relationship Id="rId79" Type="http://schemas.openxmlformats.org/officeDocument/2006/relationships/image" Target="../media/image418.emf"/><Relationship Id="rId102" Type="http://schemas.openxmlformats.org/officeDocument/2006/relationships/image" Target="../media/image441.emf"/><Relationship Id="rId5" Type="http://schemas.openxmlformats.org/officeDocument/2006/relationships/image" Target="../media/image344.emf"/><Relationship Id="rId90" Type="http://schemas.openxmlformats.org/officeDocument/2006/relationships/image" Target="../media/image429.emf"/><Relationship Id="rId95" Type="http://schemas.openxmlformats.org/officeDocument/2006/relationships/image" Target="../media/image434.emf"/><Relationship Id="rId22" Type="http://schemas.openxmlformats.org/officeDocument/2006/relationships/image" Target="../media/image361.emf"/><Relationship Id="rId27" Type="http://schemas.openxmlformats.org/officeDocument/2006/relationships/image" Target="../media/image366.emf"/><Relationship Id="rId43" Type="http://schemas.openxmlformats.org/officeDocument/2006/relationships/image" Target="../media/image382.emf"/><Relationship Id="rId48" Type="http://schemas.openxmlformats.org/officeDocument/2006/relationships/image" Target="../media/image387.emf"/><Relationship Id="rId64" Type="http://schemas.openxmlformats.org/officeDocument/2006/relationships/image" Target="../media/image403.emf"/><Relationship Id="rId69" Type="http://schemas.openxmlformats.org/officeDocument/2006/relationships/image" Target="../media/image408.emf"/><Relationship Id="rId80" Type="http://schemas.openxmlformats.org/officeDocument/2006/relationships/image" Target="../media/image419.emf"/><Relationship Id="rId85" Type="http://schemas.openxmlformats.org/officeDocument/2006/relationships/image" Target="../media/image424.emf"/><Relationship Id="rId12" Type="http://schemas.openxmlformats.org/officeDocument/2006/relationships/image" Target="../media/image351.emf"/><Relationship Id="rId17" Type="http://schemas.openxmlformats.org/officeDocument/2006/relationships/image" Target="../media/image356.emf"/><Relationship Id="rId33" Type="http://schemas.openxmlformats.org/officeDocument/2006/relationships/image" Target="../media/image372.emf"/><Relationship Id="rId38" Type="http://schemas.openxmlformats.org/officeDocument/2006/relationships/image" Target="../media/image377.emf"/><Relationship Id="rId59" Type="http://schemas.openxmlformats.org/officeDocument/2006/relationships/image" Target="../media/image398.emf"/><Relationship Id="rId103" Type="http://schemas.openxmlformats.org/officeDocument/2006/relationships/image" Target="../media/image442.emf"/><Relationship Id="rId108" Type="http://schemas.openxmlformats.org/officeDocument/2006/relationships/image" Target="../media/image447.emf"/><Relationship Id="rId54" Type="http://schemas.openxmlformats.org/officeDocument/2006/relationships/image" Target="../media/image393.emf"/><Relationship Id="rId70" Type="http://schemas.openxmlformats.org/officeDocument/2006/relationships/image" Target="../media/image409.emf"/><Relationship Id="rId75" Type="http://schemas.openxmlformats.org/officeDocument/2006/relationships/image" Target="../media/image414.emf"/><Relationship Id="rId91" Type="http://schemas.openxmlformats.org/officeDocument/2006/relationships/image" Target="../media/image430.emf"/><Relationship Id="rId96" Type="http://schemas.openxmlformats.org/officeDocument/2006/relationships/image" Target="../media/image435.emf"/><Relationship Id="rId1" Type="http://schemas.openxmlformats.org/officeDocument/2006/relationships/slideLayout" Target="../slideLayouts/slideLayout4.xml"/><Relationship Id="rId6" Type="http://schemas.openxmlformats.org/officeDocument/2006/relationships/image" Target="../media/image345.emf"/><Relationship Id="rId15" Type="http://schemas.openxmlformats.org/officeDocument/2006/relationships/image" Target="../media/image354.emf"/><Relationship Id="rId23" Type="http://schemas.openxmlformats.org/officeDocument/2006/relationships/image" Target="../media/image362.emf"/><Relationship Id="rId28" Type="http://schemas.openxmlformats.org/officeDocument/2006/relationships/image" Target="../media/image367.emf"/><Relationship Id="rId36" Type="http://schemas.openxmlformats.org/officeDocument/2006/relationships/image" Target="../media/image375.emf"/><Relationship Id="rId49" Type="http://schemas.openxmlformats.org/officeDocument/2006/relationships/image" Target="../media/image388.emf"/><Relationship Id="rId57" Type="http://schemas.openxmlformats.org/officeDocument/2006/relationships/image" Target="../media/image396.emf"/><Relationship Id="rId106" Type="http://schemas.openxmlformats.org/officeDocument/2006/relationships/image" Target="../media/image445.emf"/><Relationship Id="rId10" Type="http://schemas.openxmlformats.org/officeDocument/2006/relationships/image" Target="../media/image349.emf"/><Relationship Id="rId31" Type="http://schemas.openxmlformats.org/officeDocument/2006/relationships/image" Target="../media/image370.emf"/><Relationship Id="rId44" Type="http://schemas.openxmlformats.org/officeDocument/2006/relationships/image" Target="../media/image383.emf"/><Relationship Id="rId52" Type="http://schemas.openxmlformats.org/officeDocument/2006/relationships/image" Target="../media/image391.emf"/><Relationship Id="rId60" Type="http://schemas.openxmlformats.org/officeDocument/2006/relationships/image" Target="../media/image399.emf"/><Relationship Id="rId65" Type="http://schemas.openxmlformats.org/officeDocument/2006/relationships/image" Target="../media/image404.emf"/><Relationship Id="rId73" Type="http://schemas.openxmlformats.org/officeDocument/2006/relationships/image" Target="../media/image412.emf"/><Relationship Id="rId78" Type="http://schemas.openxmlformats.org/officeDocument/2006/relationships/image" Target="../media/image417.emf"/><Relationship Id="rId81" Type="http://schemas.openxmlformats.org/officeDocument/2006/relationships/image" Target="../media/image420.emf"/><Relationship Id="rId86" Type="http://schemas.openxmlformats.org/officeDocument/2006/relationships/image" Target="../media/image425.emf"/><Relationship Id="rId94" Type="http://schemas.openxmlformats.org/officeDocument/2006/relationships/image" Target="../media/image433.emf"/><Relationship Id="rId99" Type="http://schemas.openxmlformats.org/officeDocument/2006/relationships/image" Target="../media/image438.emf"/><Relationship Id="rId101" Type="http://schemas.openxmlformats.org/officeDocument/2006/relationships/image" Target="../media/image440.emf"/><Relationship Id="rId4" Type="http://schemas.openxmlformats.org/officeDocument/2006/relationships/image" Target="../media/image343.emf"/><Relationship Id="rId9" Type="http://schemas.openxmlformats.org/officeDocument/2006/relationships/image" Target="../media/image348.emf"/><Relationship Id="rId13" Type="http://schemas.openxmlformats.org/officeDocument/2006/relationships/image" Target="../media/image352.emf"/><Relationship Id="rId18" Type="http://schemas.openxmlformats.org/officeDocument/2006/relationships/image" Target="../media/image357.emf"/><Relationship Id="rId39" Type="http://schemas.openxmlformats.org/officeDocument/2006/relationships/image" Target="../media/image378.emf"/><Relationship Id="rId109" Type="http://schemas.openxmlformats.org/officeDocument/2006/relationships/image" Target="../media/image448.emf"/><Relationship Id="rId34" Type="http://schemas.openxmlformats.org/officeDocument/2006/relationships/image" Target="../media/image373.emf"/><Relationship Id="rId50" Type="http://schemas.openxmlformats.org/officeDocument/2006/relationships/image" Target="../media/image389.emf"/><Relationship Id="rId55" Type="http://schemas.openxmlformats.org/officeDocument/2006/relationships/image" Target="../media/image394.emf"/><Relationship Id="rId76" Type="http://schemas.openxmlformats.org/officeDocument/2006/relationships/image" Target="../media/image415.emf"/><Relationship Id="rId97" Type="http://schemas.openxmlformats.org/officeDocument/2006/relationships/image" Target="../media/image436.emf"/><Relationship Id="rId104" Type="http://schemas.openxmlformats.org/officeDocument/2006/relationships/image" Target="../media/image443.emf"/><Relationship Id="rId7" Type="http://schemas.openxmlformats.org/officeDocument/2006/relationships/image" Target="../media/image346.emf"/><Relationship Id="rId71" Type="http://schemas.openxmlformats.org/officeDocument/2006/relationships/image" Target="../media/image410.emf"/><Relationship Id="rId92" Type="http://schemas.openxmlformats.org/officeDocument/2006/relationships/image" Target="../media/image431.emf"/><Relationship Id="rId2" Type="http://schemas.openxmlformats.org/officeDocument/2006/relationships/notesSlide" Target="../notesSlides/notesSlide7.xml"/><Relationship Id="rId29" Type="http://schemas.openxmlformats.org/officeDocument/2006/relationships/image" Target="../media/image368.emf"/><Relationship Id="rId24" Type="http://schemas.openxmlformats.org/officeDocument/2006/relationships/image" Target="../media/image363.emf"/><Relationship Id="rId40" Type="http://schemas.openxmlformats.org/officeDocument/2006/relationships/image" Target="../media/image379.emf"/><Relationship Id="rId45" Type="http://schemas.openxmlformats.org/officeDocument/2006/relationships/image" Target="../media/image384.emf"/><Relationship Id="rId66" Type="http://schemas.openxmlformats.org/officeDocument/2006/relationships/image" Target="../media/image405.emf"/><Relationship Id="rId87" Type="http://schemas.openxmlformats.org/officeDocument/2006/relationships/image" Target="../media/image426.emf"/><Relationship Id="rId110" Type="http://schemas.openxmlformats.org/officeDocument/2006/relationships/image" Target="../media/image449.emf"/><Relationship Id="rId61" Type="http://schemas.openxmlformats.org/officeDocument/2006/relationships/image" Target="../media/image400.emf"/><Relationship Id="rId82" Type="http://schemas.openxmlformats.org/officeDocument/2006/relationships/image" Target="../media/image421.emf"/><Relationship Id="rId19" Type="http://schemas.openxmlformats.org/officeDocument/2006/relationships/image" Target="../media/image358.emf"/><Relationship Id="rId14" Type="http://schemas.openxmlformats.org/officeDocument/2006/relationships/image" Target="../media/image353.emf"/><Relationship Id="rId30" Type="http://schemas.openxmlformats.org/officeDocument/2006/relationships/image" Target="../media/image369.emf"/><Relationship Id="rId35" Type="http://schemas.openxmlformats.org/officeDocument/2006/relationships/image" Target="../media/image374.emf"/><Relationship Id="rId56" Type="http://schemas.openxmlformats.org/officeDocument/2006/relationships/image" Target="../media/image395.emf"/><Relationship Id="rId77" Type="http://schemas.openxmlformats.org/officeDocument/2006/relationships/image" Target="../media/image416.emf"/><Relationship Id="rId100" Type="http://schemas.openxmlformats.org/officeDocument/2006/relationships/image" Target="../media/image439.emf"/><Relationship Id="rId105" Type="http://schemas.openxmlformats.org/officeDocument/2006/relationships/image" Target="../media/image444.emf"/><Relationship Id="rId8" Type="http://schemas.openxmlformats.org/officeDocument/2006/relationships/image" Target="../media/image347.emf"/><Relationship Id="rId51" Type="http://schemas.openxmlformats.org/officeDocument/2006/relationships/image" Target="../media/image390.emf"/><Relationship Id="rId72" Type="http://schemas.openxmlformats.org/officeDocument/2006/relationships/image" Target="../media/image411.emf"/><Relationship Id="rId93" Type="http://schemas.openxmlformats.org/officeDocument/2006/relationships/image" Target="../media/image432.emf"/><Relationship Id="rId98" Type="http://schemas.openxmlformats.org/officeDocument/2006/relationships/image" Target="../media/image437.emf"/><Relationship Id="rId3" Type="http://schemas.openxmlformats.org/officeDocument/2006/relationships/image" Target="../media/image342.emf"/><Relationship Id="rId25" Type="http://schemas.openxmlformats.org/officeDocument/2006/relationships/image" Target="../media/image364.emf"/><Relationship Id="rId46" Type="http://schemas.openxmlformats.org/officeDocument/2006/relationships/image" Target="../media/image385.emf"/><Relationship Id="rId67" Type="http://schemas.openxmlformats.org/officeDocument/2006/relationships/image" Target="../media/image406.emf"/><Relationship Id="rId20" Type="http://schemas.openxmlformats.org/officeDocument/2006/relationships/image" Target="../media/image359.emf"/><Relationship Id="rId41" Type="http://schemas.openxmlformats.org/officeDocument/2006/relationships/image" Target="../media/image380.emf"/><Relationship Id="rId62" Type="http://schemas.openxmlformats.org/officeDocument/2006/relationships/image" Target="../media/image401.emf"/><Relationship Id="rId83" Type="http://schemas.openxmlformats.org/officeDocument/2006/relationships/image" Target="../media/image422.emf"/><Relationship Id="rId88" Type="http://schemas.openxmlformats.org/officeDocument/2006/relationships/image" Target="../media/image427.emf"/><Relationship Id="rId111" Type="http://schemas.openxmlformats.org/officeDocument/2006/relationships/image" Target="../media/image450.jpg"/></Relationships>
</file>

<file path=ppt/slides/_rels/slide8.xml.rels><?xml version="1.0" encoding="UTF-8" standalone="yes"?>
<Relationships xmlns="http://schemas.openxmlformats.org/package/2006/relationships"><Relationship Id="rId8" Type="http://schemas.openxmlformats.org/officeDocument/2006/relationships/image" Target="../media/image456.emf"/><Relationship Id="rId13" Type="http://schemas.openxmlformats.org/officeDocument/2006/relationships/image" Target="../media/image461.emf"/><Relationship Id="rId18" Type="http://schemas.openxmlformats.org/officeDocument/2006/relationships/image" Target="../media/image466.emf"/><Relationship Id="rId26" Type="http://schemas.openxmlformats.org/officeDocument/2006/relationships/image" Target="../media/image474.emf"/><Relationship Id="rId3" Type="http://schemas.openxmlformats.org/officeDocument/2006/relationships/image" Target="../media/image451.emf"/><Relationship Id="rId21" Type="http://schemas.openxmlformats.org/officeDocument/2006/relationships/image" Target="../media/image469.emf"/><Relationship Id="rId7" Type="http://schemas.openxmlformats.org/officeDocument/2006/relationships/image" Target="../media/image455.emf"/><Relationship Id="rId12" Type="http://schemas.openxmlformats.org/officeDocument/2006/relationships/image" Target="../media/image460.emf"/><Relationship Id="rId17" Type="http://schemas.openxmlformats.org/officeDocument/2006/relationships/image" Target="../media/image465.emf"/><Relationship Id="rId25" Type="http://schemas.openxmlformats.org/officeDocument/2006/relationships/image" Target="../media/image473.emf"/><Relationship Id="rId2" Type="http://schemas.openxmlformats.org/officeDocument/2006/relationships/notesSlide" Target="../notesSlides/notesSlide8.xml"/><Relationship Id="rId16" Type="http://schemas.openxmlformats.org/officeDocument/2006/relationships/image" Target="../media/image464.emf"/><Relationship Id="rId20" Type="http://schemas.openxmlformats.org/officeDocument/2006/relationships/image" Target="../media/image468.emf"/><Relationship Id="rId29" Type="http://schemas.openxmlformats.org/officeDocument/2006/relationships/image" Target="../media/image477.emf"/><Relationship Id="rId1" Type="http://schemas.openxmlformats.org/officeDocument/2006/relationships/slideLayout" Target="../slideLayouts/slideLayout4.xml"/><Relationship Id="rId6" Type="http://schemas.openxmlformats.org/officeDocument/2006/relationships/image" Target="../media/image454.emf"/><Relationship Id="rId11" Type="http://schemas.openxmlformats.org/officeDocument/2006/relationships/image" Target="../media/image459.emf"/><Relationship Id="rId24" Type="http://schemas.openxmlformats.org/officeDocument/2006/relationships/image" Target="../media/image472.emf"/><Relationship Id="rId32" Type="http://schemas.openxmlformats.org/officeDocument/2006/relationships/image" Target="../media/image480.png"/><Relationship Id="rId5" Type="http://schemas.openxmlformats.org/officeDocument/2006/relationships/image" Target="../media/image453.emf"/><Relationship Id="rId15" Type="http://schemas.openxmlformats.org/officeDocument/2006/relationships/image" Target="../media/image463.emf"/><Relationship Id="rId23" Type="http://schemas.openxmlformats.org/officeDocument/2006/relationships/image" Target="../media/image471.emf"/><Relationship Id="rId28" Type="http://schemas.openxmlformats.org/officeDocument/2006/relationships/image" Target="../media/image476.emf"/><Relationship Id="rId10" Type="http://schemas.openxmlformats.org/officeDocument/2006/relationships/image" Target="../media/image458.emf"/><Relationship Id="rId19" Type="http://schemas.openxmlformats.org/officeDocument/2006/relationships/image" Target="../media/image467.emf"/><Relationship Id="rId31" Type="http://schemas.openxmlformats.org/officeDocument/2006/relationships/image" Target="../media/image479.png"/><Relationship Id="rId4" Type="http://schemas.openxmlformats.org/officeDocument/2006/relationships/image" Target="../media/image452.emf"/><Relationship Id="rId9" Type="http://schemas.openxmlformats.org/officeDocument/2006/relationships/image" Target="../media/image457.emf"/><Relationship Id="rId14" Type="http://schemas.openxmlformats.org/officeDocument/2006/relationships/image" Target="../media/image462.emf"/><Relationship Id="rId22" Type="http://schemas.openxmlformats.org/officeDocument/2006/relationships/image" Target="../media/image470.emf"/><Relationship Id="rId27" Type="http://schemas.openxmlformats.org/officeDocument/2006/relationships/image" Target="../media/image475.emf"/><Relationship Id="rId30" Type="http://schemas.openxmlformats.org/officeDocument/2006/relationships/image" Target="../media/image478.emf"/></Relationships>
</file>

<file path=ppt/slides/_rels/slide9.xml.rels><?xml version="1.0" encoding="UTF-8" standalone="yes"?>
<Relationships xmlns="http://schemas.openxmlformats.org/package/2006/relationships"><Relationship Id="rId26" Type="http://schemas.openxmlformats.org/officeDocument/2006/relationships/image" Target="../media/image504.emf"/><Relationship Id="rId21" Type="http://schemas.openxmlformats.org/officeDocument/2006/relationships/image" Target="../media/image499.emf"/><Relationship Id="rId42" Type="http://schemas.openxmlformats.org/officeDocument/2006/relationships/image" Target="../media/image520.emf"/><Relationship Id="rId47" Type="http://schemas.openxmlformats.org/officeDocument/2006/relationships/image" Target="../media/image525.emf"/><Relationship Id="rId63" Type="http://schemas.openxmlformats.org/officeDocument/2006/relationships/image" Target="../media/image541.emf"/><Relationship Id="rId68" Type="http://schemas.openxmlformats.org/officeDocument/2006/relationships/image" Target="../media/image546.emf"/><Relationship Id="rId16" Type="http://schemas.openxmlformats.org/officeDocument/2006/relationships/image" Target="../media/image494.emf"/><Relationship Id="rId11" Type="http://schemas.openxmlformats.org/officeDocument/2006/relationships/image" Target="../media/image489.emf"/><Relationship Id="rId24" Type="http://schemas.openxmlformats.org/officeDocument/2006/relationships/image" Target="../media/image502.emf"/><Relationship Id="rId32" Type="http://schemas.openxmlformats.org/officeDocument/2006/relationships/image" Target="../media/image510.emf"/><Relationship Id="rId37" Type="http://schemas.openxmlformats.org/officeDocument/2006/relationships/image" Target="../media/image515.emf"/><Relationship Id="rId40" Type="http://schemas.openxmlformats.org/officeDocument/2006/relationships/image" Target="../media/image518.emf"/><Relationship Id="rId45" Type="http://schemas.openxmlformats.org/officeDocument/2006/relationships/image" Target="../media/image523.emf"/><Relationship Id="rId53" Type="http://schemas.openxmlformats.org/officeDocument/2006/relationships/image" Target="../media/image531.emf"/><Relationship Id="rId58" Type="http://schemas.openxmlformats.org/officeDocument/2006/relationships/image" Target="../media/image536.emf"/><Relationship Id="rId66" Type="http://schemas.openxmlformats.org/officeDocument/2006/relationships/image" Target="../media/image544.emf"/><Relationship Id="rId74" Type="http://schemas.openxmlformats.org/officeDocument/2006/relationships/image" Target="../media/image552.emf"/><Relationship Id="rId5" Type="http://schemas.openxmlformats.org/officeDocument/2006/relationships/image" Target="../media/image483.emf"/><Relationship Id="rId61" Type="http://schemas.openxmlformats.org/officeDocument/2006/relationships/image" Target="../media/image539.emf"/><Relationship Id="rId19" Type="http://schemas.openxmlformats.org/officeDocument/2006/relationships/image" Target="../media/image497.emf"/><Relationship Id="rId14" Type="http://schemas.openxmlformats.org/officeDocument/2006/relationships/image" Target="../media/image492.emf"/><Relationship Id="rId22" Type="http://schemas.openxmlformats.org/officeDocument/2006/relationships/image" Target="../media/image500.emf"/><Relationship Id="rId27" Type="http://schemas.openxmlformats.org/officeDocument/2006/relationships/image" Target="../media/image505.emf"/><Relationship Id="rId30" Type="http://schemas.openxmlformats.org/officeDocument/2006/relationships/image" Target="../media/image508.emf"/><Relationship Id="rId35" Type="http://schemas.openxmlformats.org/officeDocument/2006/relationships/image" Target="../media/image513.emf"/><Relationship Id="rId43" Type="http://schemas.openxmlformats.org/officeDocument/2006/relationships/image" Target="../media/image521.emf"/><Relationship Id="rId48" Type="http://schemas.openxmlformats.org/officeDocument/2006/relationships/image" Target="../media/image526.emf"/><Relationship Id="rId56" Type="http://schemas.openxmlformats.org/officeDocument/2006/relationships/image" Target="../media/image534.emf"/><Relationship Id="rId64" Type="http://schemas.openxmlformats.org/officeDocument/2006/relationships/image" Target="../media/image542.emf"/><Relationship Id="rId69" Type="http://schemas.openxmlformats.org/officeDocument/2006/relationships/image" Target="../media/image547.emf"/><Relationship Id="rId77" Type="http://schemas.openxmlformats.org/officeDocument/2006/relationships/image" Target="../media/image555.png"/><Relationship Id="rId8" Type="http://schemas.openxmlformats.org/officeDocument/2006/relationships/image" Target="../media/image486.emf"/><Relationship Id="rId51" Type="http://schemas.openxmlformats.org/officeDocument/2006/relationships/image" Target="../media/image529.emf"/><Relationship Id="rId72" Type="http://schemas.openxmlformats.org/officeDocument/2006/relationships/image" Target="../media/image550.emf"/><Relationship Id="rId3" Type="http://schemas.openxmlformats.org/officeDocument/2006/relationships/image" Target="../media/image481.emf"/><Relationship Id="rId12" Type="http://schemas.openxmlformats.org/officeDocument/2006/relationships/image" Target="../media/image490.emf"/><Relationship Id="rId17" Type="http://schemas.openxmlformats.org/officeDocument/2006/relationships/image" Target="../media/image495.emf"/><Relationship Id="rId25" Type="http://schemas.openxmlformats.org/officeDocument/2006/relationships/image" Target="../media/image503.emf"/><Relationship Id="rId33" Type="http://schemas.openxmlformats.org/officeDocument/2006/relationships/image" Target="../media/image511.emf"/><Relationship Id="rId38" Type="http://schemas.openxmlformats.org/officeDocument/2006/relationships/image" Target="../media/image516.emf"/><Relationship Id="rId46" Type="http://schemas.openxmlformats.org/officeDocument/2006/relationships/image" Target="../media/image524.emf"/><Relationship Id="rId59" Type="http://schemas.openxmlformats.org/officeDocument/2006/relationships/image" Target="../media/image537.emf"/><Relationship Id="rId67" Type="http://schemas.openxmlformats.org/officeDocument/2006/relationships/image" Target="../media/image545.emf"/><Relationship Id="rId20" Type="http://schemas.openxmlformats.org/officeDocument/2006/relationships/image" Target="../media/image498.emf"/><Relationship Id="rId41" Type="http://schemas.openxmlformats.org/officeDocument/2006/relationships/image" Target="../media/image519.emf"/><Relationship Id="rId54" Type="http://schemas.openxmlformats.org/officeDocument/2006/relationships/image" Target="../media/image532.emf"/><Relationship Id="rId62" Type="http://schemas.openxmlformats.org/officeDocument/2006/relationships/image" Target="../media/image540.emf"/><Relationship Id="rId70" Type="http://schemas.openxmlformats.org/officeDocument/2006/relationships/image" Target="../media/image548.emf"/><Relationship Id="rId75" Type="http://schemas.openxmlformats.org/officeDocument/2006/relationships/image" Target="../media/image553.emf"/><Relationship Id="rId1" Type="http://schemas.openxmlformats.org/officeDocument/2006/relationships/slideLayout" Target="../slideLayouts/slideLayout12.xml"/><Relationship Id="rId6" Type="http://schemas.openxmlformats.org/officeDocument/2006/relationships/image" Target="../media/image484.emf"/><Relationship Id="rId15" Type="http://schemas.openxmlformats.org/officeDocument/2006/relationships/image" Target="../media/image493.emf"/><Relationship Id="rId23" Type="http://schemas.openxmlformats.org/officeDocument/2006/relationships/image" Target="../media/image501.emf"/><Relationship Id="rId28" Type="http://schemas.openxmlformats.org/officeDocument/2006/relationships/image" Target="../media/image506.emf"/><Relationship Id="rId36" Type="http://schemas.openxmlformats.org/officeDocument/2006/relationships/image" Target="../media/image514.emf"/><Relationship Id="rId49" Type="http://schemas.openxmlformats.org/officeDocument/2006/relationships/image" Target="../media/image527.emf"/><Relationship Id="rId57" Type="http://schemas.openxmlformats.org/officeDocument/2006/relationships/image" Target="../media/image535.emf"/><Relationship Id="rId10" Type="http://schemas.openxmlformats.org/officeDocument/2006/relationships/image" Target="../media/image488.emf"/><Relationship Id="rId31" Type="http://schemas.openxmlformats.org/officeDocument/2006/relationships/image" Target="../media/image509.emf"/><Relationship Id="rId44" Type="http://schemas.openxmlformats.org/officeDocument/2006/relationships/image" Target="../media/image522.emf"/><Relationship Id="rId52" Type="http://schemas.openxmlformats.org/officeDocument/2006/relationships/image" Target="../media/image530.emf"/><Relationship Id="rId60" Type="http://schemas.openxmlformats.org/officeDocument/2006/relationships/image" Target="../media/image538.emf"/><Relationship Id="rId65" Type="http://schemas.openxmlformats.org/officeDocument/2006/relationships/image" Target="../media/image543.emf"/><Relationship Id="rId73" Type="http://schemas.openxmlformats.org/officeDocument/2006/relationships/image" Target="../media/image551.emf"/><Relationship Id="rId4" Type="http://schemas.openxmlformats.org/officeDocument/2006/relationships/image" Target="../media/image482.emf"/><Relationship Id="rId9" Type="http://schemas.openxmlformats.org/officeDocument/2006/relationships/image" Target="../media/image487.emf"/><Relationship Id="rId13" Type="http://schemas.openxmlformats.org/officeDocument/2006/relationships/image" Target="../media/image491.emf"/><Relationship Id="rId18" Type="http://schemas.openxmlformats.org/officeDocument/2006/relationships/image" Target="../media/image496.emf"/><Relationship Id="rId39" Type="http://schemas.openxmlformats.org/officeDocument/2006/relationships/image" Target="../media/image517.emf"/><Relationship Id="rId34" Type="http://schemas.openxmlformats.org/officeDocument/2006/relationships/image" Target="../media/image512.emf"/><Relationship Id="rId50" Type="http://schemas.openxmlformats.org/officeDocument/2006/relationships/image" Target="../media/image528.emf"/><Relationship Id="rId55" Type="http://schemas.openxmlformats.org/officeDocument/2006/relationships/image" Target="../media/image533.emf"/><Relationship Id="rId76" Type="http://schemas.openxmlformats.org/officeDocument/2006/relationships/image" Target="../media/image554.emf"/><Relationship Id="rId7" Type="http://schemas.openxmlformats.org/officeDocument/2006/relationships/image" Target="../media/image485.emf"/><Relationship Id="rId71" Type="http://schemas.openxmlformats.org/officeDocument/2006/relationships/image" Target="../media/image549.emf"/><Relationship Id="rId2" Type="http://schemas.openxmlformats.org/officeDocument/2006/relationships/notesSlide" Target="../notesSlides/notesSlide9.xml"/><Relationship Id="rId29" Type="http://schemas.openxmlformats.org/officeDocument/2006/relationships/image" Target="../media/image50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8" descr="Home page">
            <a:hlinkClick r:id="rId3"/>
          </p:cNvPr>
          <p:cNvPicPr>
            <a:picLocks noChangeAspect="1" noChangeArrowheads="1"/>
          </p:cNvPicPr>
          <p:nvPr/>
        </p:nvPicPr>
        <p:blipFill>
          <a:blip r:embed="rId4"/>
          <a:srcRect/>
          <a:stretch>
            <a:fillRect/>
          </a:stretch>
        </p:blipFill>
        <p:spPr bwMode="auto">
          <a:xfrm>
            <a:off x="165687" y="46040"/>
            <a:ext cx="9468" cy="9525"/>
          </a:xfrm>
          <a:prstGeom prst="rect">
            <a:avLst/>
          </a:prstGeom>
          <a:noFill/>
          <a:ln w="9525">
            <a:noFill/>
            <a:miter lim="800000"/>
            <a:headEnd/>
            <a:tailEnd/>
          </a:ln>
        </p:spPr>
      </p:pic>
      <p:sp>
        <p:nvSpPr>
          <p:cNvPr id="21" name="Rectangle 1279"/>
          <p:cNvSpPr>
            <a:spLocks noChangeArrowheads="1"/>
          </p:cNvSpPr>
          <p:nvPr/>
        </p:nvSpPr>
        <p:spPr bwMode="auto">
          <a:xfrm>
            <a:off x="143992" y="91108"/>
            <a:ext cx="4437183"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2017</a:t>
            </a:r>
            <a:endParaRPr lang="cs-CZ" sz="2400" dirty="0">
              <a:latin typeface="Albertus MT" pitchFamily="18" charset="0"/>
            </a:endParaRPr>
          </a:p>
        </p:txBody>
      </p:sp>
      <p:sp>
        <p:nvSpPr>
          <p:cNvPr id="22" name="Rectangle 1280"/>
          <p:cNvSpPr>
            <a:spLocks noChangeArrowheads="1"/>
          </p:cNvSpPr>
          <p:nvPr/>
        </p:nvSpPr>
        <p:spPr bwMode="auto">
          <a:xfrm>
            <a:off x="143992" y="2035324"/>
            <a:ext cx="4437183"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2017</a:t>
            </a:r>
            <a:endParaRPr lang="cs-CZ" sz="2400" b="0" dirty="0">
              <a:latin typeface="Times New Roman" pitchFamily="18" charset="0"/>
            </a:endParaRPr>
          </a:p>
        </p:txBody>
      </p:sp>
      <p:sp>
        <p:nvSpPr>
          <p:cNvPr id="23" name="Rectangle 1339"/>
          <p:cNvSpPr>
            <a:spLocks noChangeArrowheads="1"/>
          </p:cNvSpPr>
          <p:nvPr/>
        </p:nvSpPr>
        <p:spPr bwMode="auto">
          <a:xfrm>
            <a:off x="143992" y="595164"/>
            <a:ext cx="4437183"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24" name="Picture 1341"/>
          <p:cNvPicPr>
            <a:picLocks noChangeAspect="1" noChangeArrowheads="1"/>
          </p:cNvPicPr>
          <p:nvPr/>
        </p:nvPicPr>
        <p:blipFill>
          <a:blip r:embed="rId5" cstate="print"/>
          <a:srcRect/>
          <a:stretch>
            <a:fillRect/>
          </a:stretch>
        </p:blipFill>
        <p:spPr bwMode="auto">
          <a:xfrm>
            <a:off x="1748364" y="739180"/>
            <a:ext cx="1024087" cy="936625"/>
          </a:xfrm>
          <a:prstGeom prst="rect">
            <a:avLst/>
          </a:prstGeom>
          <a:noFill/>
          <a:ln w="9525">
            <a:noFill/>
            <a:miter lim="800000"/>
            <a:headEnd/>
            <a:tailEnd/>
          </a:ln>
        </p:spPr>
      </p:pic>
      <p:sp>
        <p:nvSpPr>
          <p:cNvPr id="25" name="Rectangle 1278"/>
          <p:cNvSpPr>
            <a:spLocks noChangeArrowheads="1"/>
          </p:cNvSpPr>
          <p:nvPr/>
        </p:nvSpPr>
        <p:spPr bwMode="auto">
          <a:xfrm>
            <a:off x="143992" y="2467372"/>
            <a:ext cx="4437183"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FORNAXA </a:t>
            </a: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–TĚSNĚNÍ, spol.   s r.o.</a:t>
            </a:r>
          </a:p>
          <a:p>
            <a:pPr algn="ctr" eaLnBrk="0" hangingPunct="0">
              <a:defRPr/>
            </a:pP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sz="1800" dirty="0" err="1"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Ahlfit</a:t>
            </a: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 </a:t>
            </a: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Izolace </a:t>
            </a: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sz="1800" dirty="0" err="1"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Průmstav</a:t>
            </a: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 </a:t>
            </a: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rPr>
              <a:t>D</a:t>
            </a:r>
            <a:r>
              <a:rPr lang="en-GB" sz="1800" dirty="0">
                <a:solidFill>
                  <a:srgbClr val="006600"/>
                </a:solidFill>
                <a:effectLst>
                  <a:outerShdw blurRad="38100" dist="38100" dir="2700000" algn="tl">
                    <a:srgbClr val="000000">
                      <a:alpha val="43137"/>
                    </a:srgbClr>
                  </a:outerShdw>
                </a:effectLst>
                <a:latin typeface="Century Gothic" pitchFamily="34" charset="0"/>
              </a:rPr>
              <a:t>EKRA Industrial s.r.o. </a:t>
            </a:r>
            <a:endParaRPr lang="cs-CZ" sz="1800" dirty="0">
              <a:solidFill>
                <a:srgbClr val="0066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INDUSTRIAL </a:t>
            </a: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CZ, spol. s r.o.</a:t>
            </a:r>
          </a:p>
          <a:p>
            <a:pPr algn="ctr" eaLnBrk="0" hangingPunct="0">
              <a:defRPr/>
            </a:pP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Tyma </a:t>
            </a:r>
            <a:r>
              <a:rPr lang="cs-CZ" sz="1800" dirty="0">
                <a:solidFill>
                  <a:srgbClr val="006600"/>
                </a:solidFill>
                <a:effectLst>
                  <a:outerShdw blurRad="38100" dist="38100" dir="2700000" algn="tl">
                    <a:srgbClr val="000000">
                      <a:alpha val="43137"/>
                    </a:srgbClr>
                  </a:outerShdw>
                </a:effectLst>
                <a:latin typeface="Century Gothic" pitchFamily="34" charset="0"/>
                <a:cs typeface="Arial" pitchFamily="34" charset="0"/>
              </a:rPr>
              <a:t>CZ, s.r.o.</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Ruml s.r.o.</a:t>
            </a:r>
            <a:endParaRPr lang="cs-CZ" sz="1800" b="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GEAR SERVICE s.r.o.</a:t>
            </a:r>
          </a:p>
          <a:p>
            <a:pPr algn="ctr" eaLnBrk="0" hangingPunct="0">
              <a:defRPr/>
            </a:pPr>
            <a:endParaRPr lang="cs-CZ" sz="1600"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26" name="Text Box 6"/>
          <p:cNvSpPr txBox="1">
            <a:spLocks noChangeArrowheads="1"/>
          </p:cNvSpPr>
          <p:nvPr/>
        </p:nvSpPr>
        <p:spPr bwMode="auto">
          <a:xfrm>
            <a:off x="5255693" y="4468330"/>
            <a:ext cx="4866526" cy="2463538"/>
          </a:xfrm>
          <a:prstGeom prst="rect">
            <a:avLst/>
          </a:prstGeom>
          <a:blipFill dpi="0" rotWithShape="1">
            <a:blip r:embed="rId6" cstate="print"/>
            <a:srcRect/>
            <a:stretch>
              <a:fillRect r="-2000"/>
            </a:stretch>
          </a:blipFill>
          <a:ln w="60325" cap="rnd" cmpd="sng">
            <a:solidFill>
              <a:srgbClr val="6600FF"/>
            </a:solidFill>
            <a:prstDash val="solid"/>
            <a:miter lim="800000"/>
            <a:headEnd/>
            <a:tailEnd/>
          </a:ln>
          <a:effectLst/>
        </p:spPr>
        <p:txBody>
          <a:bodyPr wrap="square" lIns="0" tIns="108000" rIns="0" bIns="36000"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5000" dirty="0" smtClean="0">
                <a:ln w="38100" cap="rnd" cmpd="dbl">
                  <a:solidFill>
                    <a:srgbClr val="0000FF"/>
                  </a:solidFill>
                  <a:bevel/>
                </a:ln>
                <a:blipFill>
                  <a:blip r:embed="rId7"/>
                  <a:stretch>
                    <a:fillRect l="6000" t="2000" r="16000"/>
                  </a:stretch>
                </a:blipFill>
                <a:effectLst>
                  <a:outerShdw blurRad="38100" dist="38100" dir="2700000" algn="tl">
                    <a:srgbClr val="000000">
                      <a:alpha val="43137"/>
                    </a:srgbClr>
                  </a:outerShdw>
                </a:effectLst>
                <a:latin typeface="Swis721 Blk BT" pitchFamily="34" charset="0"/>
                <a:ea typeface="Gungsuh" pitchFamily="18" charset="-127"/>
                <a:cs typeface="Arial" pitchFamily="34" charset="0"/>
              </a:rPr>
              <a:t>15.</a:t>
            </a:r>
          </a:p>
          <a:p>
            <a:pPr algn="ctr" eaLnBrk="0" hangingPunct="0">
              <a:defRPr/>
            </a:pPr>
            <a:r>
              <a:rPr lang="cs-CZ" sz="5000" dirty="0" smtClean="0">
                <a:ln w="38100" cap="rnd" cmpd="dbl">
                  <a:solidFill>
                    <a:srgbClr val="0000FF"/>
                  </a:solidFill>
                  <a:bevel/>
                </a:ln>
                <a:solidFill>
                  <a:srgbClr val="FF0000"/>
                </a:solidFill>
                <a:effectLst>
                  <a:outerShdw blurRad="38100" dist="38100" dir="2700000" algn="tl">
                    <a:srgbClr val="000000">
                      <a:alpha val="43137"/>
                    </a:srgbClr>
                  </a:outerShdw>
                </a:effectLst>
                <a:latin typeface="Swis721 Blk BT" pitchFamily="34" charset="0"/>
                <a:ea typeface="Gungsuh" pitchFamily="18" charset="-127"/>
                <a:cs typeface="Arial" pitchFamily="34" charset="0"/>
              </a:rPr>
              <a:t>T</a:t>
            </a:r>
            <a:r>
              <a:rPr lang="cs-CZ" sz="5000" dirty="0" smtClean="0">
                <a:ln w="38100" cap="rnd" cmpd="dbl">
                  <a:solidFill>
                    <a:srgbClr val="0000FF"/>
                  </a:solidFill>
                  <a:bevel/>
                </a:ln>
                <a:blipFill>
                  <a:blip r:embed="rId7"/>
                  <a:stretch>
                    <a:fillRect l="6000" t="2000" r="16000"/>
                  </a:stretch>
                </a:blipFill>
                <a:effectLst>
                  <a:outerShdw blurRad="38100" dist="38100" dir="2700000" algn="tl">
                    <a:srgbClr val="000000">
                      <a:alpha val="43137"/>
                    </a:srgbClr>
                  </a:outerShdw>
                </a:effectLst>
                <a:latin typeface="Swis721 Blk BT" pitchFamily="34" charset="0"/>
                <a:ea typeface="Gungsuh" pitchFamily="18" charset="-127"/>
                <a:cs typeface="Arial" pitchFamily="34" charset="0"/>
              </a:rPr>
              <a:t>J </a:t>
            </a:r>
            <a:r>
              <a:rPr lang="cs-CZ" sz="5000" dirty="0" err="1" smtClean="0">
                <a:ln w="38100" cap="rnd" cmpd="dbl">
                  <a:solidFill>
                    <a:srgbClr val="0000FF"/>
                  </a:solidFill>
                  <a:bevel/>
                </a:ln>
                <a:blipFill>
                  <a:blip r:embed="rId7"/>
                  <a:stretch>
                    <a:fillRect l="6000" t="2000" r="16000"/>
                  </a:stretch>
                </a:blipFill>
                <a:effectLst>
                  <a:outerShdw blurRad="38100" dist="38100" dir="2700000" algn="tl">
                    <a:srgbClr val="000000">
                      <a:alpha val="43137"/>
                    </a:srgbClr>
                  </a:outerShdw>
                </a:effectLst>
                <a:latin typeface="Swis721 Blk BT" pitchFamily="34" charset="0"/>
                <a:ea typeface="Gungsuh" pitchFamily="18" charset="-127"/>
                <a:cs typeface="Arial" pitchFamily="34" charset="0"/>
              </a:rPr>
              <a:t>Tatra</a:t>
            </a:r>
            <a:r>
              <a:rPr lang="cs-CZ" sz="5000" dirty="0" err="1" smtClean="0">
                <a:ln w="38100" cap="rnd" cmpd="dbl">
                  <a:solidFill>
                    <a:srgbClr val="0000FF"/>
                  </a:solidFill>
                  <a:bevel/>
                </a:ln>
                <a:solidFill>
                  <a:srgbClr val="FF0000"/>
                </a:solidFill>
                <a:effectLst>
                  <a:outerShdw blurRad="38100" dist="38100" dir="2700000" algn="tl">
                    <a:srgbClr val="000000">
                      <a:alpha val="43137"/>
                    </a:srgbClr>
                  </a:outerShdw>
                </a:effectLst>
                <a:latin typeface="Swis721 Blk BT" pitchFamily="34" charset="0"/>
                <a:ea typeface="Gungsuh" pitchFamily="18" charset="-127"/>
                <a:cs typeface="Arial" pitchFamily="34" charset="0"/>
              </a:rPr>
              <a:t>n</a:t>
            </a:r>
            <a:r>
              <a:rPr lang="cs-CZ" sz="5000" dirty="0" smtClean="0">
                <a:ln w="38100" cap="rnd" cmpd="dbl">
                  <a:solidFill>
                    <a:srgbClr val="0000FF"/>
                  </a:solidFill>
                  <a:bevel/>
                </a:ln>
                <a:solidFill>
                  <a:srgbClr val="FF0000"/>
                </a:solidFill>
                <a:effectLst>
                  <a:outerShdw blurRad="38100" dist="38100" dir="2700000" algn="tl">
                    <a:srgbClr val="000000">
                      <a:alpha val="43137"/>
                    </a:srgbClr>
                  </a:outerShdw>
                </a:effectLst>
                <a:latin typeface="Swis721 Blk BT" pitchFamily="34" charset="0"/>
                <a:ea typeface="Gungsuh" pitchFamily="18" charset="-127"/>
                <a:cs typeface="Arial" pitchFamily="34" charset="0"/>
              </a:rPr>
              <a:t> R</a:t>
            </a:r>
            <a:r>
              <a:rPr lang="cs-CZ" sz="5000" dirty="0" smtClean="0">
                <a:ln w="38100" cap="rnd" cmpd="dbl">
                  <a:solidFill>
                    <a:srgbClr val="0000FF"/>
                  </a:solidFill>
                  <a:bevel/>
                </a:ln>
                <a:blipFill>
                  <a:blip r:embed="rId7"/>
                  <a:stretch>
                    <a:fillRect l="6000" t="2000" r="16000"/>
                  </a:stretch>
                </a:blipFill>
                <a:effectLst>
                  <a:outerShdw blurRad="38100" dist="38100" dir="2700000" algn="tl">
                    <a:srgbClr val="000000">
                      <a:alpha val="43137"/>
                    </a:srgbClr>
                  </a:outerShdw>
                </a:effectLst>
                <a:latin typeface="Swis721 Blk BT" pitchFamily="34" charset="0"/>
                <a:ea typeface="Gungsuh" pitchFamily="18" charset="-127"/>
                <a:cs typeface="Arial" pitchFamily="34" charset="0"/>
              </a:rPr>
              <a:t>akovník, </a:t>
            </a:r>
            <a:r>
              <a:rPr lang="cs-CZ" sz="5000" dirty="0" smtClean="0">
                <a:ln w="38100" cap="rnd" cmpd="dbl">
                  <a:solidFill>
                    <a:srgbClr val="0000FF"/>
                  </a:solidFill>
                  <a:bevel/>
                </a:ln>
                <a:solidFill>
                  <a:srgbClr val="FF0000"/>
                </a:solidFill>
                <a:effectLst>
                  <a:outerShdw blurRad="38100" dist="38100" dir="2700000" algn="tl">
                    <a:srgbClr val="000000">
                      <a:alpha val="43137"/>
                    </a:srgbClr>
                  </a:outerShdw>
                </a:effectLst>
                <a:latin typeface="Swis721 Blk BT" pitchFamily="34" charset="0"/>
                <a:ea typeface="Gungsuh" pitchFamily="18" charset="-127"/>
                <a:cs typeface="Arial" pitchFamily="34" charset="0"/>
              </a:rPr>
              <a:t>z.s</a:t>
            </a:r>
            <a:r>
              <a:rPr lang="cs-CZ" sz="4800" dirty="0" smtClean="0">
                <a:ln w="38100" cap="rnd" cmpd="dbl">
                  <a:solidFill>
                    <a:srgbClr val="0000FF"/>
                  </a:solidFill>
                  <a:bevel/>
                </a:ln>
                <a:solidFill>
                  <a:srgbClr val="FF0000"/>
                </a:solidFill>
                <a:effectLst>
                  <a:outerShdw blurRad="38100" dist="38100" dir="2700000" algn="tl">
                    <a:srgbClr val="000000">
                      <a:alpha val="43137"/>
                    </a:srgbClr>
                  </a:outerShdw>
                </a:effectLst>
                <a:latin typeface="Swis721 Blk BT" pitchFamily="34" charset="0"/>
                <a:ea typeface="Gungsuh" pitchFamily="18" charset="-127"/>
                <a:cs typeface="Arial" pitchFamily="34" charset="0"/>
              </a:rPr>
              <a:t>.</a:t>
            </a:r>
            <a:endParaRPr lang="cs-CZ" sz="4400" dirty="0" smtClean="0">
              <a:ln w="38100" cap="rnd" cmpd="dbl">
                <a:solidFill>
                  <a:srgbClr val="0000FF"/>
                </a:solidFill>
                <a:bevel/>
              </a:ln>
              <a:solidFill>
                <a:srgbClr val="FF0000"/>
              </a:solidFill>
              <a:effectLst>
                <a:outerShdw blurRad="38100" dist="38100" dir="2700000" algn="tl">
                  <a:srgbClr val="000000">
                    <a:alpha val="43137"/>
                  </a:srgbClr>
                </a:outerShdw>
              </a:effectLst>
              <a:latin typeface="Swis721 Blk BT" pitchFamily="34" charset="0"/>
              <a:ea typeface="Gungsuh" pitchFamily="18" charset="-127"/>
              <a:cs typeface="Arial" pitchFamily="34" charset="0"/>
            </a:endParaRPr>
          </a:p>
        </p:txBody>
      </p:sp>
      <p:sp>
        <p:nvSpPr>
          <p:cNvPr id="27" name="TextovéPole 26"/>
          <p:cNvSpPr txBox="1"/>
          <p:nvPr/>
        </p:nvSpPr>
        <p:spPr>
          <a:xfrm>
            <a:off x="5255694" y="2539380"/>
            <a:ext cx="4867074" cy="1728192"/>
          </a:xfrm>
          <a:prstGeom prst="rect">
            <a:avLst/>
          </a:prstGeom>
          <a:blipFill dpi="0" rotWithShape="1">
            <a:blip r:embed="rId8" cstate="print"/>
            <a:srcRect/>
            <a:tile tx="0" ty="0" sx="100000" sy="100000" flip="none" algn="tl"/>
          </a:blipFill>
          <a:ln w="66675" cap="rnd" cmpd="sng">
            <a:solidFill>
              <a:srgbClr val="66FF66"/>
            </a:solidFill>
            <a:prstDash val="sysDot"/>
            <a:miter lim="800000"/>
          </a:ln>
          <a:effectLst/>
          <a:scene3d>
            <a:camera prst="orthographicFront"/>
            <a:lightRig rig="threePt" dir="t"/>
          </a:scene3d>
          <a:sp3d contourW="12700">
            <a:contourClr>
              <a:schemeClr val="bg1"/>
            </a:contourClr>
          </a:sp3d>
        </p:spPr>
        <p:txBody>
          <a:bodyPr wrap="square" rtlCol="0" anchor="ctr">
            <a:noAutofit/>
            <a:sp3d contourW="12700">
              <a:extrusionClr>
                <a:schemeClr val="bg1"/>
              </a:extrusionClr>
              <a:contourClr>
                <a:srgbClr val="FFFFFF"/>
              </a:contourClr>
            </a:sp3d>
          </a:bodyPr>
          <a:lstStyle/>
          <a:p>
            <a:pPr algn="ctr"/>
            <a:r>
              <a:rPr lang="cs-CZ" sz="3900" dirty="0" smtClean="0">
                <a:ln w="31750">
                  <a:solidFill>
                    <a:srgbClr val="FFFF00"/>
                  </a:solidFill>
                </a:ln>
                <a:solidFill>
                  <a:srgbClr val="CC00FF"/>
                </a:solidFill>
                <a:effectLst>
                  <a:outerShdw blurRad="38100" dist="38100" dir="2700000" algn="tl">
                    <a:srgbClr val="000000">
                      <a:alpha val="43137"/>
                    </a:srgbClr>
                  </a:outerShdw>
                </a:effectLst>
                <a:latin typeface="Cooper Black" pitchFamily="18" charset="0"/>
                <a:ea typeface="FangSong" pitchFamily="49" charset="-122"/>
                <a:cs typeface="Arial" pitchFamily="34" charset="0"/>
              </a:rPr>
              <a:t>10.6.2017 sobota    </a:t>
            </a:r>
          </a:p>
          <a:p>
            <a:pPr algn="ctr"/>
            <a:r>
              <a:rPr lang="cs-CZ" sz="3900" dirty="0" smtClean="0">
                <a:ln w="31750">
                  <a:solidFill>
                    <a:srgbClr val="FFFF00"/>
                  </a:solidFill>
                </a:ln>
                <a:solidFill>
                  <a:srgbClr val="CC00FF"/>
                </a:solidFill>
                <a:effectLst>
                  <a:outerShdw blurRad="38100" dist="38100" dir="2700000" algn="tl">
                    <a:srgbClr val="000000">
                      <a:alpha val="43137"/>
                    </a:srgbClr>
                  </a:outerShdw>
                </a:effectLst>
                <a:latin typeface="Cooper Black" pitchFamily="18" charset="0"/>
                <a:ea typeface="FangSong" pitchFamily="49" charset="-122"/>
                <a:cs typeface="Arial" pitchFamily="34" charset="0"/>
              </a:rPr>
              <a:t>10:15 hod  29. kolo</a:t>
            </a:r>
          </a:p>
        </p:txBody>
      </p:sp>
      <p:sp>
        <p:nvSpPr>
          <p:cNvPr id="28" name="AutoShape 3" descr="ů§"/>
          <p:cNvSpPr>
            <a:spLocks noChangeArrowheads="1"/>
          </p:cNvSpPr>
          <p:nvPr/>
        </p:nvSpPr>
        <p:spPr bwMode="auto">
          <a:xfrm>
            <a:off x="5255694" y="74422"/>
            <a:ext cx="4867074" cy="1116000"/>
          </a:xfrm>
          <a:prstGeom prst="flowChartAlternateProcess">
            <a:avLst/>
          </a:prstGeom>
          <a:blipFill dpi="0" rotWithShape="1">
            <a:blip r:embed="rId9" cstate="print"/>
            <a:srcRect/>
            <a:stretch>
              <a:fillRect/>
            </a:stretch>
          </a:blipFill>
          <a:ln w="57150" cap="rnd" cmpd="sng">
            <a:solidFill>
              <a:srgbClr val="9999FF"/>
            </a:solidFill>
            <a:prstDash val="lgDashDotDot"/>
            <a:miter lim="800000"/>
            <a:headEnd/>
            <a:tailEnd/>
          </a:ln>
          <a:effectLst/>
          <a:scene3d>
            <a:camera prst="orthographicFront"/>
            <a:lightRig rig="threePt" dir="t"/>
          </a:scene3d>
          <a:sp3d>
            <a:bevelT prst="relaxedInset"/>
          </a:sp3d>
        </p:spPr>
        <p:txBody>
          <a:bodyPr wrap="none" lIns="0" tIns="45713" rIns="91425" bIns="45713" anchor="ctr"/>
          <a:lstStyle/>
          <a:p>
            <a:pPr algn="ctr" eaLnBrk="0" hangingPunct="0">
              <a:defRPr/>
            </a:pPr>
            <a:r>
              <a:rPr lang="cs-CZ" sz="3200" dirty="0">
                <a:ln w="19050" cap="rnd">
                  <a:solidFill>
                    <a:srgbClr val="FFFF00"/>
                  </a:solidFill>
                  <a:miter lim="800000"/>
                </a:ln>
                <a:blipFill>
                  <a:blip r:embed="rId10"/>
                  <a:stretch>
                    <a:fillRect/>
                  </a:stretch>
                </a:blipFill>
                <a:latin typeface="Khmer UI" pitchFamily="34" charset="0"/>
                <a:cs typeface="Khmer UI" pitchFamily="34" charset="0"/>
              </a:rPr>
              <a:t> </a:t>
            </a:r>
            <a:r>
              <a:rPr lang="cs-CZ" sz="2800" dirty="0">
                <a:ln w="19050" cap="rnd">
                  <a:noFill/>
                  <a:miter lim="800000"/>
                </a:ln>
                <a:blipFill dpi="0" rotWithShape="1">
                  <a:blip r:embed="rId11"/>
                  <a:srcRect/>
                  <a:tile tx="0" ty="0" sx="100000" sy="100000" flip="none" algn="tl"/>
                </a:blipFill>
                <a:latin typeface="Rockwell Extra Bold" pitchFamily="18" charset="0"/>
                <a:ea typeface="SimHei" pitchFamily="49" charset="-122"/>
                <a:cs typeface="Arial" pitchFamily="34" charset="0"/>
              </a:rPr>
              <a:t>Fotbalový </a:t>
            </a:r>
            <a:r>
              <a:rPr lang="cs-CZ" sz="2800" dirty="0" smtClean="0">
                <a:ln w="19050" cap="rnd">
                  <a:noFill/>
                  <a:miter lim="800000"/>
                </a:ln>
                <a:blipFill dpi="0" rotWithShape="1">
                  <a:blip r:embed="rId11"/>
                  <a:srcRect/>
                  <a:tile tx="0" ty="0" sx="100000" sy="100000" flip="none" algn="tl"/>
                </a:blipFill>
                <a:latin typeface="Rockwell Extra Bold" pitchFamily="18" charset="0"/>
                <a:ea typeface="SimHei" pitchFamily="49" charset="-122"/>
                <a:cs typeface="Arial" pitchFamily="34" charset="0"/>
              </a:rPr>
              <a:t>zpravodaj</a:t>
            </a:r>
            <a:endParaRPr lang="cs-CZ" sz="2800" dirty="0">
              <a:ln w="19050" cap="rnd">
                <a:noFill/>
                <a:miter lim="800000"/>
              </a:ln>
              <a:blipFill dpi="0" rotWithShape="1">
                <a:blip r:embed="rId11"/>
                <a:srcRect/>
                <a:tile tx="0" ty="0" sx="100000" sy="100000" flip="none" algn="tl"/>
              </a:blipFill>
              <a:latin typeface="Rockwell Extra Bold" pitchFamily="18" charset="0"/>
              <a:ea typeface="SimHei" pitchFamily="49" charset="-122"/>
              <a:cs typeface="Arial" pitchFamily="34" charset="0"/>
            </a:endParaRPr>
          </a:p>
          <a:p>
            <a:pPr algn="ctr" eaLnBrk="0" hangingPunct="0">
              <a:defRPr/>
            </a:pPr>
            <a:r>
              <a:rPr lang="cs-CZ" sz="4000" dirty="0">
                <a:ln w="19050" cap="rnd">
                  <a:noFill/>
                  <a:miter lim="800000"/>
                </a:ln>
                <a:blipFill dpi="0" rotWithShape="1">
                  <a:blip r:embed="rId11"/>
                  <a:srcRect/>
                  <a:tile tx="0" ty="0" sx="100000" sy="100000" flip="none" algn="tl"/>
                </a:blipFill>
                <a:latin typeface="Rockwell Extra Bold" pitchFamily="18" charset="0"/>
                <a:ea typeface="SimHei" pitchFamily="49" charset="-122"/>
                <a:cs typeface="Arial" pitchFamily="34" charset="0"/>
              </a:rPr>
              <a:t>SK </a:t>
            </a:r>
            <a:r>
              <a:rPr lang="cs-CZ" sz="4000" dirty="0" smtClean="0">
                <a:ln w="19050" cap="rnd">
                  <a:noFill/>
                  <a:miter lim="800000"/>
                </a:ln>
                <a:blipFill dpi="0" rotWithShape="1">
                  <a:blip r:embed="rId11"/>
                  <a:srcRect/>
                  <a:tile tx="0" ty="0" sx="100000" sy="100000" flip="none" algn="tl"/>
                </a:blipFill>
                <a:latin typeface="Rockwell Extra Bold" pitchFamily="18" charset="0"/>
                <a:ea typeface="SimHei" pitchFamily="49" charset="-122"/>
                <a:cs typeface="Arial" pitchFamily="34" charset="0"/>
              </a:rPr>
              <a:t>Štětí, z.s.</a:t>
            </a:r>
            <a:endParaRPr lang="cs-CZ" sz="4000" dirty="0">
              <a:ln w="19050" cap="rnd">
                <a:noFill/>
                <a:miter lim="800000"/>
              </a:ln>
              <a:blipFill dpi="0" rotWithShape="1">
                <a:blip r:embed="rId11"/>
                <a:srcRect/>
                <a:tile tx="0" ty="0" sx="100000" sy="100000" flip="none" algn="tl"/>
              </a:blipFill>
              <a:latin typeface="Rockwell Extra Bold" pitchFamily="18" charset="0"/>
              <a:ea typeface="SimHei" pitchFamily="49" charset="-122"/>
              <a:cs typeface="Arial" pitchFamily="34" charset="0"/>
            </a:endParaRPr>
          </a:p>
        </p:txBody>
      </p:sp>
      <p:sp>
        <p:nvSpPr>
          <p:cNvPr id="32" name="TextovéPole 31"/>
          <p:cNvSpPr txBox="1"/>
          <p:nvPr/>
        </p:nvSpPr>
        <p:spPr>
          <a:xfrm>
            <a:off x="5255693" y="1327961"/>
            <a:ext cx="4866534" cy="1067403"/>
          </a:xfrm>
          <a:prstGeom prst="rect">
            <a:avLst/>
          </a:prstGeom>
          <a:blipFill dpi="0" rotWithShape="0">
            <a:blip r:embed="rId12" cstate="print"/>
            <a:srcRect/>
            <a:stretch>
              <a:fillRect/>
            </a:stretch>
          </a:blipFill>
          <a:ln w="57150" cmpd="sng">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prstDash val="solid"/>
          </a:ln>
          <a:effectLst>
            <a:innerShdw blurRad="63500" dist="50800" dir="10800000">
              <a:srgbClr val="FF3399">
                <a:alpha val="49804"/>
              </a:srgbClr>
            </a:innerShdw>
          </a:effectLst>
          <a:scene3d>
            <a:camera prst="orthographicFront"/>
            <a:lightRig rig="threePt" dir="t"/>
          </a:scene3d>
          <a:sp3d contourW="12700" prstMaterial="matte">
            <a:bevelT w="0" h="0" prst="coolSlant"/>
            <a:extrusionClr>
              <a:srgbClr val="CC00CC"/>
            </a:extrusionClr>
            <a:contourClr>
              <a:schemeClr val="bg1"/>
            </a:contourClr>
          </a:sp3d>
        </p:spPr>
        <p:txBody>
          <a:bodyPr wrap="square" tIns="36000" rtlCol="0" anchor="ctr">
            <a:spAutoFit/>
            <a:sp3d/>
          </a:bodyPr>
          <a:lstStyle/>
          <a:p>
            <a:pPr algn="ctr"/>
            <a:r>
              <a:rPr lang="cs-CZ" sz="3200" dirty="0" smtClean="0">
                <a:ln w="19050" cmpd="dbl">
                  <a:noFill/>
                </a:ln>
                <a:solidFill>
                  <a:srgbClr val="0033CC"/>
                </a:solidFill>
                <a:latin typeface="Georgia" pitchFamily="18" charset="0"/>
                <a:ea typeface="GungsuhChe" pitchFamily="49" charset="-127"/>
                <a:cs typeface="Arial" pitchFamily="34" charset="0"/>
              </a:rPr>
              <a:t>Sez</a:t>
            </a:r>
            <a:r>
              <a:rPr lang="cs-CZ" sz="3200" dirty="0" smtClean="0">
                <a:ln w="19050" cmpd="dbl">
                  <a:noFill/>
                </a:ln>
                <a:blipFill>
                  <a:blip r:embed="rId13"/>
                  <a:stretch>
                    <a:fillRect l="6000" t="2000" r="16000"/>
                  </a:stretch>
                </a:blipFill>
                <a:latin typeface="Georgia" pitchFamily="18" charset="0"/>
                <a:ea typeface="GungsuhChe" pitchFamily="49" charset="-127"/>
                <a:cs typeface="Arial" pitchFamily="34" charset="0"/>
              </a:rPr>
              <a:t>óna </a:t>
            </a:r>
            <a:r>
              <a:rPr lang="cs-CZ" sz="3200" dirty="0" smtClean="0">
                <a:ln w="19050" cmpd="dbl">
                  <a:noFill/>
                </a:ln>
                <a:solidFill>
                  <a:srgbClr val="0033CC"/>
                </a:solidFill>
                <a:latin typeface="Georgia" pitchFamily="18" charset="0"/>
                <a:ea typeface="GungsuhChe" pitchFamily="49" charset="-127"/>
                <a:cs typeface="Arial" pitchFamily="34" charset="0"/>
              </a:rPr>
              <a:t>2016/2017</a:t>
            </a:r>
          </a:p>
          <a:p>
            <a:pPr algn="ctr"/>
            <a:r>
              <a:rPr lang="cs-CZ" sz="3200" dirty="0" smtClean="0">
                <a:ln w="19050" cmpd="dbl">
                  <a:noFill/>
                </a:ln>
                <a:solidFill>
                  <a:srgbClr val="0033CC"/>
                </a:solidFill>
                <a:latin typeface="Georgia" pitchFamily="18" charset="0"/>
                <a:ea typeface="GungsuhChe" pitchFamily="49" charset="-127"/>
                <a:cs typeface="Arial" pitchFamily="34" charset="0"/>
              </a:rPr>
              <a:t>Divize skupina B  Jaro</a:t>
            </a:r>
            <a:endParaRPr lang="cs-CZ" sz="2600" dirty="0" smtClean="0">
              <a:ln w="19050" cmpd="dbl">
                <a:noFill/>
              </a:ln>
              <a:solidFill>
                <a:srgbClr val="0033CC"/>
              </a:solidFill>
              <a:latin typeface="Georgia" pitchFamily="18" charset="0"/>
              <a:ea typeface="GungsuhChe" pitchFamily="49" charset="-127"/>
              <a:cs typeface="Arial" pitchFamily="34" charset="0"/>
            </a:endParaRPr>
          </a:p>
        </p:txBody>
      </p:sp>
      <p:pic>
        <p:nvPicPr>
          <p:cNvPr id="33" name="Picture 2"/>
          <p:cNvPicPr>
            <a:picLocks noChangeAspect="1" noChangeArrowheads="1"/>
          </p:cNvPicPr>
          <p:nvPr/>
        </p:nvPicPr>
        <p:blipFill>
          <a:blip r:embed="rId14" cstate="print"/>
          <a:srcRect/>
          <a:stretch>
            <a:fillRect/>
          </a:stretch>
        </p:blipFill>
        <p:spPr bwMode="auto">
          <a:xfrm>
            <a:off x="5400576" y="4555604"/>
            <a:ext cx="792088" cy="792088"/>
          </a:xfrm>
          <a:prstGeom prst="rect">
            <a:avLst/>
          </a:prstGeom>
          <a:noFill/>
          <a:ln w="22225">
            <a:solidFill>
              <a:schemeClr val="accent6">
                <a:lumMod val="60000"/>
                <a:lumOff val="40000"/>
              </a:schemeClr>
            </a:solidFill>
            <a:miter lim="800000"/>
            <a:headEnd/>
            <a:tailEnd/>
          </a:ln>
        </p:spPr>
      </p:pic>
      <p:sp>
        <p:nvSpPr>
          <p:cNvPr id="14" name="TextovéPole 13"/>
          <p:cNvSpPr txBox="1">
            <a:spLocks noChangeArrowheads="1"/>
          </p:cNvSpPr>
          <p:nvPr/>
        </p:nvSpPr>
        <p:spPr bwMode="auto">
          <a:xfrm>
            <a:off x="5327269" y="6953354"/>
            <a:ext cx="4579198" cy="338554"/>
          </a:xfrm>
          <a:prstGeom prst="rect">
            <a:avLst/>
          </a:prstGeom>
          <a:noFill/>
          <a:ln w="9525">
            <a:noFill/>
            <a:miter lim="800000"/>
            <a:headEnd/>
            <a:tailEnd/>
          </a:ln>
        </p:spPr>
        <p:txBody>
          <a:bodyPr wrap="square">
            <a:spAutoFit/>
          </a:bodyPr>
          <a:lstStyle/>
          <a:p>
            <a:pPr algn="ctr"/>
            <a:r>
              <a:rPr lang="cs-CZ" sz="1600" dirty="0"/>
              <a:t>www.stetimondifotbal.cz</a:t>
            </a:r>
          </a:p>
        </p:txBody>
      </p:sp>
      <p:pic>
        <p:nvPicPr>
          <p:cNvPr id="34817" name="Picture 1"/>
          <p:cNvPicPr>
            <a:picLocks noChangeAspect="1" noChangeArrowheads="1"/>
          </p:cNvPicPr>
          <p:nvPr/>
        </p:nvPicPr>
        <p:blipFill>
          <a:blip r:embed="rId15" cstate="print"/>
          <a:srcRect/>
          <a:stretch>
            <a:fillRect/>
          </a:stretch>
        </p:blipFill>
        <p:spPr bwMode="auto">
          <a:xfrm>
            <a:off x="9144992" y="4555604"/>
            <a:ext cx="906192" cy="813244"/>
          </a:xfrm>
          <a:prstGeom prst="rect">
            <a:avLst/>
          </a:prstGeom>
          <a:noFill/>
          <a:ln w="22225">
            <a:solidFill>
              <a:schemeClr val="accent6">
                <a:lumMod val="40000"/>
                <a:lumOff val="60000"/>
              </a:schemeClr>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00887" y="739182"/>
            <a:ext cx="184700" cy="615539"/>
          </a:xfrm>
          <a:prstGeom prst="rect">
            <a:avLst/>
          </a:prstGeom>
          <a:noFill/>
          <a:ln w="9525">
            <a:noFill/>
            <a:miter lim="800000"/>
            <a:headEnd/>
            <a:tailEnd/>
          </a:ln>
        </p:spPr>
        <p:txBody>
          <a:bodyPr wrap="none" lIns="91425" tIns="45713" rIns="91425" bIns="45713">
            <a:spAutoFit/>
          </a:bodyPr>
          <a:lstStyle/>
          <a:p>
            <a:endParaRPr lang="cs-CZ" sz="1800" dirty="0">
              <a:solidFill>
                <a:srgbClr val="000000"/>
              </a:solidFill>
              <a:latin typeface="Arial Black" pitchFamily="34" charset="0"/>
            </a:endParaRPr>
          </a:p>
          <a:p>
            <a:endParaRPr lang="cs-CZ" sz="1600" dirty="0">
              <a:solidFill>
                <a:srgbClr val="000000"/>
              </a:solidFill>
              <a:latin typeface="Gill Sans Ultra Bold" pitchFamily="34" charset="-18"/>
            </a:endParaRPr>
          </a:p>
        </p:txBody>
      </p:sp>
      <p:sp>
        <p:nvSpPr>
          <p:cNvPr id="8" name="TextovéPole 7"/>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02933" y="700387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39</a:t>
            </a:r>
          </a:p>
        </p:txBody>
      </p:sp>
      <p:pic>
        <p:nvPicPr>
          <p:cNvPr id="2" name="Picture 62"/>
          <p:cNvPicPr>
            <a:picLocks noChangeAspect="1" noChangeArrowheads="1"/>
          </p:cNvPicPr>
          <p:nvPr/>
        </p:nvPicPr>
        <p:blipFill>
          <a:blip r:embed="rId3" cstate="print"/>
          <a:srcRect/>
          <a:stretch>
            <a:fillRect/>
          </a:stretch>
        </p:blipFill>
        <p:spPr bwMode="auto">
          <a:xfrm>
            <a:off x="10456227" y="4915644"/>
            <a:ext cx="892939" cy="1044000"/>
          </a:xfrm>
          <a:prstGeom prst="rect">
            <a:avLst/>
          </a:prstGeom>
          <a:noFill/>
          <a:ln w="9525">
            <a:noFill/>
            <a:miter lim="800000"/>
            <a:headEnd/>
            <a:tailEnd/>
          </a:ln>
        </p:spPr>
      </p:pic>
      <p:pic>
        <p:nvPicPr>
          <p:cNvPr id="7170" name="Picture 95"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89852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857250"/>
            <a:ext cx="89852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89852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047750"/>
            <a:ext cx="89852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89852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238250"/>
            <a:ext cx="89852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89852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428750"/>
            <a:ext cx="89852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619250"/>
            <a:ext cx="89852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1619250"/>
            <a:ext cx="89852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1809750"/>
            <a:ext cx="89852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1809750"/>
            <a:ext cx="89852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000250"/>
            <a:ext cx="89852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000250"/>
            <a:ext cx="89852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190750"/>
            <a:ext cx="89852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190750"/>
            <a:ext cx="89852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381250"/>
            <a:ext cx="89852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381250"/>
            <a:ext cx="89852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571750"/>
            <a:ext cx="89852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2571750"/>
            <a:ext cx="89852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952750"/>
            <a:ext cx="89852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2952750"/>
            <a:ext cx="89852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143250"/>
            <a:ext cx="89852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3143250"/>
            <a:ext cx="89852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3333750"/>
            <a:ext cx="89852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3333750"/>
            <a:ext cx="89852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3524250"/>
            <a:ext cx="89852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3524250"/>
            <a:ext cx="89852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3714750"/>
            <a:ext cx="89852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3714750"/>
            <a:ext cx="89852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3906838"/>
            <a:ext cx="89852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3906838"/>
            <a:ext cx="89852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4095750"/>
            <a:ext cx="89852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4095750"/>
            <a:ext cx="89852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4286250"/>
            <a:ext cx="89852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4286250"/>
            <a:ext cx="89852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4476750"/>
            <a:ext cx="89852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4476750"/>
            <a:ext cx="89852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4667250"/>
            <a:ext cx="89852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4667250"/>
            <a:ext cx="89852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4857750"/>
            <a:ext cx="89852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4857750"/>
            <a:ext cx="89852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5048250"/>
            <a:ext cx="89852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5048250"/>
            <a:ext cx="89852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5238750"/>
            <a:ext cx="89852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5238750"/>
            <a:ext cx="89852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5429250"/>
            <a:ext cx="89852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5429250"/>
            <a:ext cx="89852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5619750"/>
            <a:ext cx="89852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5619750"/>
            <a:ext cx="89852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5810250"/>
            <a:ext cx="89852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5810250"/>
            <a:ext cx="89852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000750"/>
            <a:ext cx="89852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6000750"/>
            <a:ext cx="898525" cy="228600"/>
          </a:xfrm>
          <a:prstGeom prst="rect">
            <a:avLst/>
          </a:prstGeom>
          <a:noFill/>
          <a:ln w="9525">
            <a:miter lim="800000"/>
            <a:headEnd/>
            <a:tailEnd/>
          </a:ln>
        </p:spPr>
      </p:pic>
      <p:sp>
        <p:nvSpPr>
          <p:cNvPr id="68" name="Obdélník 67"/>
          <p:cNvSpPr/>
          <p:nvPr/>
        </p:nvSpPr>
        <p:spPr>
          <a:xfrm>
            <a:off x="5388779" y="2395364"/>
            <a:ext cx="4764325" cy="4736040"/>
          </a:xfrm>
          <a:prstGeom prst="rect">
            <a:avLst/>
          </a:prstGeom>
        </p:spPr>
        <p:txBody>
          <a:bodyPr wrap="square">
            <a:spAutoFit/>
          </a:bodyPr>
          <a:lstStyle/>
          <a:p>
            <a:pPr algn="ctr">
              <a:lnSpc>
                <a:spcPct val="107000"/>
              </a:lnSpc>
              <a:spcAft>
                <a:spcPts val="0"/>
              </a:spcAft>
            </a:pPr>
            <a:r>
              <a:rPr lang="cs-CZ" sz="2000" u="sng" dirty="0" smtClean="0">
                <a:ln>
                  <a:solidFill>
                    <a:schemeClr val="accent1">
                      <a:lumMod val="75000"/>
                    </a:schemeClr>
                  </a:solidFill>
                </a:ln>
                <a:latin typeface="Calibri" panose="020F0502020204030204" pitchFamily="34" charset="0"/>
                <a:ea typeface="Calibri" panose="020F0502020204030204" pitchFamily="34" charset="0"/>
                <a:cs typeface="Times New Roman" panose="02020603050405020304" pitchFamily="18" charset="0"/>
              </a:rPr>
              <a:t>Ondráškova  </a:t>
            </a:r>
            <a:r>
              <a:rPr lang="cs-CZ" sz="2000" u="sng" dirty="0">
                <a:ln>
                  <a:solidFill>
                    <a:schemeClr val="accent1">
                      <a:lumMod val="75000"/>
                    </a:schemeClr>
                  </a:solidFill>
                </a:ln>
                <a:latin typeface="Calibri" panose="020F0502020204030204" pitchFamily="34" charset="0"/>
                <a:ea typeface="Calibri" panose="020F0502020204030204" pitchFamily="34" charset="0"/>
                <a:cs typeface="Times New Roman" panose="02020603050405020304" pitchFamily="18" charset="0"/>
              </a:rPr>
              <a:t>cup U10 27.-26.5.2017 </a:t>
            </a:r>
            <a:endParaRPr lang="cs-CZ" sz="2000" u="sng" dirty="0" smtClean="0">
              <a:ln>
                <a:solidFill>
                  <a:schemeClr val="accent1">
                    <a:lumMod val="75000"/>
                  </a:schemeClr>
                </a:solidFill>
              </a:ln>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smtClean="0">
                <a:ln>
                  <a:solidFill>
                    <a:schemeClr val="accent1">
                      <a:lumMod val="75000"/>
                    </a:schemeClr>
                  </a:solidFill>
                </a:ln>
                <a:latin typeface="Calibri" panose="020F0502020204030204" pitchFamily="34" charset="0"/>
                <a:ea typeface="Calibri" panose="020F0502020204030204" pitchFamily="34" charset="0"/>
                <a:cs typeface="Times New Roman" panose="02020603050405020304" pitchFamily="18" charset="0"/>
              </a:rPr>
              <a:t>České </a:t>
            </a:r>
            <a:r>
              <a:rPr lang="cs-CZ" sz="2000" u="sng" dirty="0">
                <a:ln>
                  <a:solidFill>
                    <a:schemeClr val="accent1">
                      <a:lumMod val="75000"/>
                    </a:schemeClr>
                  </a:solidFill>
                </a:ln>
                <a:latin typeface="Calibri" panose="020F0502020204030204" pitchFamily="34" charset="0"/>
                <a:ea typeface="Calibri" panose="020F0502020204030204" pitchFamily="34" charset="0"/>
                <a:cs typeface="Times New Roman" panose="02020603050405020304" pitchFamily="18" charset="0"/>
              </a:rPr>
              <a:t>Budějovice</a:t>
            </a:r>
            <a:endParaRPr lang="cs-CZ" dirty="0">
              <a:ln>
                <a:solidFill>
                  <a:schemeClr val="accent1">
                    <a:lumMod val="75000"/>
                  </a:schemeClr>
                </a:solidFill>
              </a:ln>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Už o den dřív, v pátek 26. května, vyrazila starší přípravka kategorie U-10 do Českých Budějovic na finálový turnaj </a:t>
            </a:r>
            <a:r>
              <a:rPr lang="cs-CZ" sz="1100" b="0" dirty="0" err="1">
                <a:latin typeface="Arial" panose="020B0604020202020204" pitchFamily="34" charset="0"/>
                <a:ea typeface="Calibri" panose="020F0502020204030204" pitchFamily="34" charset="0"/>
                <a:cs typeface="Arial" panose="020B0604020202020204" pitchFamily="34" charset="0"/>
              </a:rPr>
              <a:t>Ondrášovka</a:t>
            </a:r>
            <a:r>
              <a:rPr lang="cs-CZ" sz="1100" b="0" dirty="0">
                <a:latin typeface="Arial" panose="020B0604020202020204" pitchFamily="34" charset="0"/>
                <a:ea typeface="Calibri" panose="020F0502020204030204" pitchFamily="34" charset="0"/>
                <a:cs typeface="Arial" panose="020B0604020202020204" pitchFamily="34" charset="0"/>
              </a:rPr>
              <a:t> cup kam přes 2 kvalifikační kola postoupila. Sjela se sem ta nejlepší mužstva z celé České republiky doplněná o zahraniční tým MŠK Žilina. Kolotoč 17 zápasů našeho týmu se roztočil v sobotu ráno v 8:00, kdy nás čekal velice kvalitní tým  Slezský FC Opava. Začali jsme skvěle a po brance Daniela </a:t>
            </a:r>
            <a:r>
              <a:rPr lang="cs-CZ" sz="1100" b="0" dirty="0" err="1">
                <a:latin typeface="Arial" panose="020B0604020202020204" pitchFamily="34" charset="0"/>
                <a:ea typeface="Calibri" panose="020F0502020204030204" pitchFamily="34" charset="0"/>
                <a:cs typeface="Arial" panose="020B0604020202020204" pitchFamily="34" charset="0"/>
              </a:rPr>
              <a:t>Hromého</a:t>
            </a:r>
            <a:r>
              <a:rPr lang="cs-CZ" sz="1100" b="0" dirty="0">
                <a:latin typeface="Arial" panose="020B0604020202020204" pitchFamily="34" charset="0"/>
                <a:ea typeface="Calibri" panose="020F0502020204030204" pitchFamily="34" charset="0"/>
                <a:cs typeface="Arial" panose="020B0604020202020204" pitchFamily="34" charset="0"/>
              </a:rPr>
              <a:t> vedli 1:0. Soupeř stačil ale srovnat na 1:1 a nakonec pár vteřin před koncem upravil na konečných 2:1 ve svůj prospěch. Ve druhém vystoupení jsme se střetli s dalším moravským týmem MFK Vyškov. Byli jsme lepším týmem, hru jsme režírovali, jen těch branek jsme nevstřelili více než soupeř. Skončilo to 3:3. Promítlo se to hned v následujícím zápase proti SK Benešovu, který jsme prohráli 5:1. Ve 4. a 5. kole byli v roli favorita soupeři.  FC Hradec Králové nás porazil 5:1 a FK Ústí </a:t>
            </a:r>
            <a:r>
              <a:rPr lang="cs-CZ" sz="1100" b="0" dirty="0" err="1">
                <a:latin typeface="Arial" panose="020B0604020202020204" pitchFamily="34" charset="0"/>
                <a:ea typeface="Calibri" panose="020F0502020204030204" pitchFamily="34" charset="0"/>
                <a:cs typeface="Arial" panose="020B0604020202020204" pitchFamily="34" charset="0"/>
              </a:rPr>
              <a:t>n.L.</a:t>
            </a:r>
            <a:r>
              <a:rPr lang="cs-CZ" sz="1100" b="0" dirty="0">
                <a:latin typeface="Arial" panose="020B0604020202020204" pitchFamily="34" charset="0"/>
                <a:ea typeface="Calibri" panose="020F0502020204030204" pitchFamily="34" charset="0"/>
                <a:cs typeface="Arial" panose="020B0604020202020204" pitchFamily="34" charset="0"/>
              </a:rPr>
              <a:t> 7:0. Po obědě nás čekal jeden z největších aspirantů na titul Slavia Praha. Schylovalo se k největšímu překvapení turnaje. Začátek zápasu byl úžasný. Po krásném autu se hlavou prosadil nejmenší hráč na hřišti Lukáš Dvořák a vedli jsme 1:0. Slavia zmobilizovala síly  a vyrovnala na 1:1. Do konce utkání chybělo 10 vteřin, když se před Danielem </a:t>
            </a:r>
            <a:r>
              <a:rPr lang="cs-CZ" sz="1100" b="0" dirty="0" err="1">
                <a:latin typeface="Arial" panose="020B0604020202020204" pitchFamily="34" charset="0"/>
                <a:ea typeface="Calibri" panose="020F0502020204030204" pitchFamily="34" charset="0"/>
                <a:cs typeface="Arial" panose="020B0604020202020204" pitchFamily="34" charset="0"/>
              </a:rPr>
              <a:t>Hromym</a:t>
            </a:r>
            <a:r>
              <a:rPr lang="cs-CZ" sz="1100" b="0" dirty="0">
                <a:latin typeface="Arial" panose="020B0604020202020204" pitchFamily="34" charset="0"/>
                <a:ea typeface="Calibri" panose="020F0502020204030204" pitchFamily="34" charset="0"/>
                <a:cs typeface="Arial" panose="020B0604020202020204" pitchFamily="34" charset="0"/>
              </a:rPr>
              <a:t> otevřela cesta k vítězství, ale  odkrytou branku nedokázal trefit.  S pražským celkem jsme se teda rozešli zaslouženou remízou 1:1. Zbývající utkání a nejenom utkání si všichni užívali. Poskytovali rozhovory TV, mohli si </a:t>
            </a:r>
            <a:r>
              <a:rPr lang="cs-CZ" sz="1100" b="0" dirty="0" smtClean="0">
                <a:latin typeface="Arial" panose="020B0604020202020204" pitchFamily="34" charset="0"/>
                <a:ea typeface="Calibri" panose="020F0502020204030204" pitchFamily="34" charset="0"/>
                <a:cs typeface="Arial" panose="020B0604020202020204" pitchFamily="34" charset="0"/>
              </a:rPr>
              <a:t>také</a:t>
            </a:r>
            <a:endParaRPr lang="cs-CZ" sz="1100" b="0" dirty="0">
              <a:latin typeface="Arial" panose="020B0604020202020204" pitchFamily="34" charset="0"/>
              <a:ea typeface="Calibri" panose="020F0502020204030204" pitchFamily="34" charset="0"/>
              <a:cs typeface="Arial" panose="020B0604020202020204" pitchFamily="34" charset="0"/>
            </a:endParaRPr>
          </a:p>
        </p:txBody>
      </p:sp>
      <p:sp>
        <p:nvSpPr>
          <p:cNvPr id="69" name="Obdélník 68"/>
          <p:cNvSpPr/>
          <p:nvPr/>
        </p:nvSpPr>
        <p:spPr>
          <a:xfrm>
            <a:off x="5421774" y="163117"/>
            <a:ext cx="4731330" cy="2068259"/>
          </a:xfrm>
          <a:prstGeom prst="rect">
            <a:avLst/>
          </a:prstGeom>
          <a:blipFill dpi="0" rotWithShape="1">
            <a:blip r:embed="rId64">
              <a:alphaModFix amt="61000"/>
            </a:blip>
            <a:srcRect/>
            <a:stretch>
              <a:fillRect/>
            </a:stretch>
          </a:blipFill>
          <a:ln w="76200">
            <a:gradFill>
              <a:gsLst>
                <a:gs pos="0">
                  <a:srgbClr val="FF9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ctr">
              <a:lnSpc>
                <a:spcPct val="107000"/>
              </a:lnSpc>
              <a:spcAft>
                <a:spcPts val="0"/>
              </a:spcAft>
            </a:pPr>
            <a:r>
              <a:rPr lang="cs-CZ" sz="2400" u="sng" dirty="0" err="1">
                <a:ln>
                  <a:solidFill>
                    <a:schemeClr val="tx2">
                      <a:lumMod val="85000"/>
                      <a:lumOff val="15000"/>
                    </a:schemeClr>
                  </a:solidFill>
                </a:ln>
                <a:solidFill>
                  <a:srgbClr val="FFFF00"/>
                </a:solidFill>
                <a:latin typeface="Arial Black" panose="020B0A04020102020204" pitchFamily="34" charset="0"/>
                <a:ea typeface="Calibri" panose="020F0502020204030204" pitchFamily="34" charset="0"/>
                <a:cs typeface="Arial" panose="020B0604020202020204" pitchFamily="34" charset="0"/>
              </a:rPr>
              <a:t>Ondrášovka</a:t>
            </a:r>
            <a:r>
              <a:rPr lang="cs-CZ" sz="2400" u="sng" dirty="0">
                <a:ln>
                  <a:solidFill>
                    <a:schemeClr val="tx2">
                      <a:lumMod val="85000"/>
                      <a:lumOff val="15000"/>
                    </a:schemeClr>
                  </a:solidFill>
                </a:ln>
                <a:solidFill>
                  <a:srgbClr val="FFFF00"/>
                </a:solidFill>
                <a:latin typeface="Arial Black" panose="020B0A04020102020204" pitchFamily="34" charset="0"/>
                <a:ea typeface="Calibri" panose="020F0502020204030204" pitchFamily="34" charset="0"/>
                <a:cs typeface="Arial" panose="020B0604020202020204" pitchFamily="34" charset="0"/>
              </a:rPr>
              <a:t>  cup U10 </a:t>
            </a:r>
            <a:endParaRPr lang="cs-CZ" sz="2400" u="sng" dirty="0" smtClean="0">
              <a:ln>
                <a:solidFill>
                  <a:schemeClr val="tx2">
                    <a:lumMod val="85000"/>
                    <a:lumOff val="15000"/>
                  </a:schemeClr>
                </a:solidFill>
              </a:ln>
              <a:solidFill>
                <a:srgbClr val="FFFF00"/>
              </a:solidFill>
              <a:latin typeface="Arial Black" panose="020B0A04020102020204" pitchFamily="34" charset="0"/>
              <a:ea typeface="Calibri" panose="020F0502020204030204" pitchFamily="34" charset="0"/>
              <a:cs typeface="Arial" panose="020B0604020202020204" pitchFamily="34" charset="0"/>
            </a:endParaRPr>
          </a:p>
          <a:p>
            <a:pPr algn="ctr">
              <a:lnSpc>
                <a:spcPct val="107000"/>
              </a:lnSpc>
              <a:spcAft>
                <a:spcPts val="0"/>
              </a:spcAft>
            </a:pPr>
            <a:r>
              <a:rPr lang="cs-CZ" sz="2400" u="sng" dirty="0" smtClean="0">
                <a:ln>
                  <a:solidFill>
                    <a:schemeClr val="tx2">
                      <a:lumMod val="85000"/>
                      <a:lumOff val="15000"/>
                    </a:schemeClr>
                  </a:solidFill>
                </a:ln>
                <a:solidFill>
                  <a:srgbClr val="FFFF00"/>
                </a:solidFill>
                <a:latin typeface="Arial Black" panose="020B0A04020102020204" pitchFamily="34" charset="0"/>
                <a:ea typeface="Calibri" panose="020F0502020204030204" pitchFamily="34" charset="0"/>
                <a:cs typeface="Arial" panose="020B0604020202020204" pitchFamily="34" charset="0"/>
              </a:rPr>
              <a:t>27</a:t>
            </a:r>
            <a:r>
              <a:rPr lang="cs-CZ" sz="2400" u="sng" dirty="0">
                <a:ln>
                  <a:solidFill>
                    <a:schemeClr val="tx2">
                      <a:lumMod val="85000"/>
                      <a:lumOff val="15000"/>
                    </a:schemeClr>
                  </a:solidFill>
                </a:ln>
                <a:solidFill>
                  <a:srgbClr val="FFFF00"/>
                </a:solidFill>
                <a:latin typeface="Arial Black" panose="020B0A04020102020204" pitchFamily="34" charset="0"/>
                <a:ea typeface="Calibri" panose="020F0502020204030204" pitchFamily="34" charset="0"/>
                <a:cs typeface="Arial" panose="020B0604020202020204" pitchFamily="34" charset="0"/>
              </a:rPr>
              <a:t>.-26.5.2017 </a:t>
            </a:r>
            <a:endParaRPr lang="cs-CZ" sz="2400" u="sng" dirty="0" smtClean="0">
              <a:ln>
                <a:solidFill>
                  <a:schemeClr val="tx2">
                    <a:lumMod val="85000"/>
                    <a:lumOff val="15000"/>
                  </a:schemeClr>
                </a:solidFill>
              </a:ln>
              <a:solidFill>
                <a:srgbClr val="FFFF00"/>
              </a:solidFill>
              <a:latin typeface="Arial Black" panose="020B0A04020102020204" pitchFamily="34" charset="0"/>
              <a:ea typeface="Calibri" panose="020F0502020204030204" pitchFamily="34" charset="0"/>
              <a:cs typeface="Arial" panose="020B0604020202020204" pitchFamily="34" charset="0"/>
            </a:endParaRPr>
          </a:p>
          <a:p>
            <a:pPr algn="ctr">
              <a:lnSpc>
                <a:spcPct val="107000"/>
              </a:lnSpc>
              <a:spcAft>
                <a:spcPts val="0"/>
              </a:spcAft>
            </a:pPr>
            <a:r>
              <a:rPr lang="cs-CZ" sz="2400" u="sng" dirty="0" smtClean="0">
                <a:ln>
                  <a:solidFill>
                    <a:schemeClr val="tx2">
                      <a:lumMod val="85000"/>
                      <a:lumOff val="15000"/>
                    </a:schemeClr>
                  </a:solidFill>
                </a:ln>
                <a:solidFill>
                  <a:srgbClr val="FFFF00"/>
                </a:solidFill>
                <a:latin typeface="Arial Black" panose="020B0A04020102020204" pitchFamily="34" charset="0"/>
                <a:ea typeface="Calibri" panose="020F0502020204030204" pitchFamily="34" charset="0"/>
                <a:cs typeface="Arial" panose="020B0604020202020204" pitchFamily="34" charset="0"/>
              </a:rPr>
              <a:t>České Budějovice</a:t>
            </a:r>
            <a:endParaRPr lang="cs-CZ" sz="1800" u="sng" dirty="0" smtClean="0">
              <a:ln>
                <a:solidFill>
                  <a:schemeClr val="tx2">
                    <a:lumMod val="85000"/>
                    <a:lumOff val="15000"/>
                  </a:schemeClr>
                </a:solidFill>
              </a:ln>
              <a:solidFill>
                <a:srgbClr val="FFFF00"/>
              </a:solidFill>
              <a:latin typeface="Arial Black" panose="020B0A04020102020204" pitchFamily="34" charset="0"/>
              <a:ea typeface="Calibri" panose="020F0502020204030204" pitchFamily="34" charset="0"/>
              <a:cs typeface="Arial" panose="020B0604020202020204" pitchFamily="34" charset="0"/>
            </a:endParaRPr>
          </a:p>
          <a:p>
            <a:pPr algn="ctr">
              <a:lnSpc>
                <a:spcPct val="107000"/>
              </a:lnSpc>
              <a:spcAft>
                <a:spcPts val="0"/>
              </a:spcAft>
            </a:pPr>
            <a:r>
              <a:rPr lang="cs-CZ" sz="1600" dirty="0" smtClean="0">
                <a:latin typeface="Bookman Old Style" panose="02050604050505020204" pitchFamily="18" charset="0"/>
                <a:ea typeface="Calibri" panose="020F0502020204030204" pitchFamily="34" charset="0"/>
                <a:cs typeface="Arial" panose="020B0604020202020204" pitchFamily="34" charset="0"/>
              </a:rPr>
              <a:t>Očekávané finále turnaje starší přípravky splnilo očekávání a hráči se domů vrátili s nezapomenutelnými zážitky</a:t>
            </a:r>
            <a:endParaRPr lang="cs-CZ" sz="1600" dirty="0">
              <a:latin typeface="Bookman Old Style" panose="02050604050505020204" pitchFamily="18" charset="0"/>
              <a:ea typeface="Calibri" panose="020F0502020204030204" pitchFamily="34" charset="0"/>
              <a:cs typeface="Arial" panose="020B0604020202020204" pitchFamily="34" charset="0"/>
            </a:endParaRPr>
          </a:p>
        </p:txBody>
      </p:sp>
      <p:sp>
        <p:nvSpPr>
          <p:cNvPr id="3" name="Obdélník 2"/>
          <p:cNvSpPr/>
          <p:nvPr/>
        </p:nvSpPr>
        <p:spPr>
          <a:xfrm>
            <a:off x="71984" y="523156"/>
            <a:ext cx="4608512" cy="6251070"/>
          </a:xfrm>
          <a:prstGeom prst="rect">
            <a:avLst/>
          </a:prstGeom>
        </p:spPr>
        <p:txBody>
          <a:bodyPr wrap="square">
            <a:spAutoFit/>
          </a:bodyPr>
          <a:lstStyle/>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Mencl, když jeho střelu zablokoval obránce na roh.  Mostu se zadařilo mnohem lépe a v rozmezí 2 minut vstřelil další 2 branky. V 52. minutě jsme </a:t>
            </a:r>
            <a:r>
              <a:rPr lang="cs-CZ" sz="1100" b="0" dirty="0" smtClean="0">
                <a:latin typeface="Arial" panose="020B0604020202020204" pitchFamily="34" charset="0"/>
                <a:ea typeface="Calibri" panose="020F0502020204030204" pitchFamily="34" charset="0"/>
                <a:cs typeface="Arial" panose="020B0604020202020204" pitchFamily="34" charset="0"/>
              </a:rPr>
              <a:t>při </a:t>
            </a:r>
            <a:r>
              <a:rPr lang="cs-CZ" sz="1100" b="0" dirty="0">
                <a:latin typeface="Arial" panose="020B0604020202020204" pitchFamily="34" charset="0"/>
                <a:ea typeface="Calibri" panose="020F0502020204030204" pitchFamily="34" charset="0"/>
                <a:cs typeface="Arial" panose="020B0604020202020204" pitchFamily="34" charset="0"/>
              </a:rPr>
              <a:t>útoku lehce odevzdali míč a rychlý brejk skončil brankou Patrika </a:t>
            </a:r>
            <a:r>
              <a:rPr lang="cs-CZ" sz="1100" b="0" dirty="0" err="1">
                <a:latin typeface="Arial" panose="020B0604020202020204" pitchFamily="34" charset="0"/>
                <a:ea typeface="Calibri" panose="020F0502020204030204" pitchFamily="34" charset="0"/>
                <a:cs typeface="Arial" panose="020B0604020202020204" pitchFamily="34" charset="0"/>
              </a:rPr>
              <a:t>Láchy</a:t>
            </a:r>
            <a:r>
              <a:rPr lang="cs-CZ" sz="1100" b="0" dirty="0">
                <a:latin typeface="Arial" panose="020B0604020202020204" pitchFamily="34" charset="0"/>
                <a:ea typeface="Calibri" panose="020F0502020204030204" pitchFamily="34" charset="0"/>
                <a:cs typeface="Arial" panose="020B0604020202020204" pitchFamily="34" charset="0"/>
              </a:rPr>
              <a:t> na 5:0. Zavřít branku při průvanu v naší šestnáctce jsme nedokázali ani o 2 minuty později.  6:0 znamenalo i hattrick Petra Tichého. V 57. minutě jsme se po dlouhé době dočkali střely i na domácí branku. Střílel Jirka Vokoun. Malou náplast na výsledek jsme nalepili v 63. minutě. Za ruku kopal penaltu Hrdý, a i když brankář míč vyrazil, tak ho stačil sám autor penalty vrátit do sítě na 1:6 z pohledu Štětí. Po střele </a:t>
            </a:r>
            <a:r>
              <a:rPr lang="cs-CZ" sz="1100" b="0" dirty="0" err="1">
                <a:latin typeface="Arial" panose="020B0604020202020204" pitchFamily="34" charset="0"/>
                <a:ea typeface="Calibri" panose="020F0502020204030204" pitchFamily="34" charset="0"/>
                <a:cs typeface="Arial" panose="020B0604020202020204" pitchFamily="34" charset="0"/>
              </a:rPr>
              <a:t>Slaničky</a:t>
            </a:r>
            <a:r>
              <a:rPr lang="cs-CZ" sz="1100" b="0" dirty="0">
                <a:latin typeface="Arial" panose="020B0604020202020204" pitchFamily="34" charset="0"/>
                <a:ea typeface="Calibri" panose="020F0502020204030204" pitchFamily="34" charset="0"/>
                <a:cs typeface="Arial" panose="020B0604020202020204" pitchFamily="34" charset="0"/>
              </a:rPr>
              <a:t> to mohlo být už 2:6, ale tečovaný míč skončil na rohu. Nepřehledná situace se před brankou domácích odehrála v 68. minutě, ale hradba těl míč za brankovou čáru nepustila. Pak jsme zahrávali roh, ale místo ohrožení branky jsme se dívali jak po rychlém kontru zachraňuje Gabriel. Tak, jak se blížil konec zápasu a o výsledku bylo prakticky rozhodnuto, tak se obrany na obou stranách otvíraly a s tím přicházely i gólové příležitosti. Po rohu měl na hlavě velkou šanci Slanička. Brankář míč vyrazil Skórovat mohl i Hrdý, ale brankáře neobešel. 10 minut před konce si s obranou  Štětí pohrál Boušek a upravil na 7:1.  Ještě v závěru střílel šikovně přes hlavu Vokoun, ale branku netrefil. 100% šanci měli na hlavě i domácí, ale také neuspěli.  Festival neproměněných </a:t>
            </a:r>
            <a:r>
              <a:rPr lang="cs-CZ" sz="1100" b="0" dirty="0" err="1">
                <a:latin typeface="Arial" panose="020B0604020202020204" pitchFamily="34" charset="0"/>
                <a:ea typeface="Calibri" panose="020F0502020204030204" pitchFamily="34" charset="0"/>
                <a:cs typeface="Arial" panose="020B0604020202020204" pitchFamily="34" charset="0"/>
              </a:rPr>
              <a:t>gólovek</a:t>
            </a:r>
            <a:r>
              <a:rPr lang="cs-CZ" sz="1100" b="0" dirty="0">
                <a:latin typeface="Arial" panose="020B0604020202020204" pitchFamily="34" charset="0"/>
                <a:ea typeface="Calibri" panose="020F0502020204030204" pitchFamily="34" charset="0"/>
                <a:cs typeface="Arial" panose="020B0604020202020204" pitchFamily="34" charset="0"/>
              </a:rPr>
              <a:t> završila hlavička Šimrala. Pak už tu byl konec a s ním vysoká porážka našeho týmu 7:1 se slovy hlasatele zápasu, který poslal náš kolektiv do krajského přeboru.</a:t>
            </a: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Do 5. minuty jsme si vypracovali 2 velké gólové příležitosti. Branka z toho nebyla. Domácí se oklepali a přišli na to, jak na nás. Pozorně bránit svoji polovinu hřiště a vyrážet ke smrtícím útokům. Naše mužstvo se dopouštělo zbytečných ztrát míče a domácí to trestali okamžitě. Šance jsme si vypracovali až v závěru, ale i kdybychom je využili, tak by to na prohře nic nezměnilo.  Branky: Hrdý 1</a:t>
            </a: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Sestava:</a:t>
            </a:r>
            <a:r>
              <a:rPr lang="cs-CZ" sz="1100" b="0" dirty="0">
                <a:latin typeface="Arial" panose="020B0604020202020204" pitchFamily="34" charset="0"/>
                <a:ea typeface="Calibri" panose="020F0502020204030204" pitchFamily="34" charset="0"/>
                <a:cs typeface="Arial" panose="020B0604020202020204" pitchFamily="34" charset="0"/>
              </a:rPr>
              <a:t> Gabriel- </a:t>
            </a:r>
            <a:r>
              <a:rPr lang="cs-CZ" sz="1100" b="0" dirty="0" err="1">
                <a:latin typeface="Arial" panose="020B0604020202020204" pitchFamily="34" charset="0"/>
                <a:ea typeface="Calibri" panose="020F0502020204030204" pitchFamily="34" charset="0"/>
                <a:cs typeface="Arial" panose="020B0604020202020204" pitchFamily="34" charset="0"/>
              </a:rPr>
              <a:t>Poráč</a:t>
            </a:r>
            <a:r>
              <a:rPr lang="cs-CZ" sz="1100" b="0" dirty="0">
                <a:latin typeface="Arial" panose="020B0604020202020204" pitchFamily="34" charset="0"/>
                <a:ea typeface="Calibri" panose="020F0502020204030204" pitchFamily="34" charset="0"/>
                <a:cs typeface="Arial" panose="020B0604020202020204" pitchFamily="34" charset="0"/>
              </a:rPr>
              <a:t>, Vacek, Šimral, Tichý-</a:t>
            </a:r>
            <a:r>
              <a:rPr lang="cs-CZ" sz="1100" b="0" dirty="0" err="1">
                <a:latin typeface="Arial" panose="020B0604020202020204" pitchFamily="34" charset="0"/>
                <a:ea typeface="Calibri" panose="020F0502020204030204" pitchFamily="34" charset="0"/>
                <a:cs typeface="Arial" panose="020B0604020202020204" pitchFamily="34" charset="0"/>
              </a:rPr>
              <a:t>Kucler</a:t>
            </a:r>
            <a:r>
              <a:rPr lang="cs-CZ" sz="1100" b="0" dirty="0">
                <a:latin typeface="Arial" panose="020B0604020202020204" pitchFamily="34" charset="0"/>
                <a:ea typeface="Calibri" panose="020F0502020204030204" pitchFamily="34" charset="0"/>
                <a:cs typeface="Arial" panose="020B0604020202020204" pitchFamily="34" charset="0"/>
              </a:rPr>
              <a:t>, Slanička, </a:t>
            </a:r>
            <a:endParaRPr lang="cs-CZ" sz="1100" b="0" dirty="0" smtClean="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               Beruška</a:t>
            </a:r>
            <a:r>
              <a:rPr lang="cs-CZ" sz="1100" b="0" dirty="0">
                <a:latin typeface="Arial" panose="020B0604020202020204" pitchFamily="34" charset="0"/>
                <a:ea typeface="Calibri" panose="020F0502020204030204" pitchFamily="34" charset="0"/>
                <a:cs typeface="Arial" panose="020B0604020202020204" pitchFamily="34" charset="0"/>
              </a:rPr>
              <a:t>,(71.Šmidrkal) Mencl-Hrdý, </a:t>
            </a:r>
            <a:r>
              <a:rPr lang="cs-CZ" sz="1100" b="0" dirty="0" smtClean="0">
                <a:latin typeface="Arial" panose="020B0604020202020204" pitchFamily="34" charset="0"/>
                <a:ea typeface="Calibri" panose="020F0502020204030204" pitchFamily="34" charset="0"/>
                <a:cs typeface="Arial" panose="020B0604020202020204" pitchFamily="34" charset="0"/>
              </a:rPr>
              <a:t> </a:t>
            </a:r>
            <a:r>
              <a:rPr lang="cs-CZ" sz="1100" b="0" dirty="0">
                <a:latin typeface="Arial" panose="020B0604020202020204" pitchFamily="34" charset="0"/>
                <a:ea typeface="Calibri" panose="020F0502020204030204" pitchFamily="34" charset="0"/>
                <a:cs typeface="Arial" panose="020B0604020202020204" pitchFamily="34" charset="0"/>
              </a:rPr>
              <a:t>Vokoun</a:t>
            </a: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Připraveni</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Ransdorf</a:t>
            </a:r>
            <a:endParaRPr lang="cs-CZ" sz="11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Trenér:</a:t>
            </a:r>
            <a:r>
              <a:rPr lang="cs-CZ" sz="1100" b="0" dirty="0">
                <a:latin typeface="Arial" panose="020B0604020202020204" pitchFamily="34" charset="0"/>
                <a:ea typeface="Calibri" panose="020F0502020204030204" pitchFamily="34" charset="0"/>
                <a:cs typeface="Arial" panose="020B0604020202020204" pitchFamily="34" charset="0"/>
              </a:rPr>
              <a:t> R. Houška  </a:t>
            </a:r>
            <a:r>
              <a:rPr lang="cs-CZ" sz="1100" b="0" u="sng" dirty="0">
                <a:latin typeface="Arial" panose="020B0604020202020204" pitchFamily="34" charset="0"/>
                <a:ea typeface="Calibri" panose="020F0502020204030204" pitchFamily="34" charset="0"/>
                <a:cs typeface="Arial" panose="020B0604020202020204" pitchFamily="34" charset="0"/>
              </a:rPr>
              <a:t>Vedoucí: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J.Havner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u="sng" dirty="0">
                <a:latin typeface="Arial" panose="020B0604020202020204" pitchFamily="34" charset="0"/>
                <a:ea typeface="Calibri" panose="020F0502020204030204" pitchFamily="34" charset="0"/>
                <a:cs typeface="Arial" panose="020B0604020202020204" pitchFamily="34" charset="0"/>
              </a:rPr>
              <a:t>Masér: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K.Zavřel</a:t>
            </a:r>
            <a:endParaRPr lang="cs-CZ" sz="11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Rozhodčí: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P.Talpáš-I.Tvrdík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T.Kyncl</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u="sng" dirty="0">
                <a:latin typeface="Arial" panose="020B0604020202020204" pitchFamily="34" charset="0"/>
                <a:ea typeface="Calibri" panose="020F0502020204030204" pitchFamily="34" charset="0"/>
                <a:cs typeface="Arial" panose="020B0604020202020204" pitchFamily="34" charset="0"/>
              </a:rPr>
              <a:t>Delegát:</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M.Mrázek</a:t>
            </a:r>
            <a:endParaRPr lang="cs-CZ" sz="1100" b="0" dirty="0">
              <a:latin typeface="Arial" panose="020B0604020202020204" pitchFamily="34" charset="0"/>
              <a:ea typeface="Calibri" panose="020F0502020204030204" pitchFamily="34" charset="0"/>
              <a:cs typeface="Arial" panose="020B0604020202020204" pitchFamily="34" charset="0"/>
            </a:endParaRPr>
          </a:p>
        </p:txBody>
      </p:sp>
      <p:sp>
        <p:nvSpPr>
          <p:cNvPr id="4" name="TextovéPole 3"/>
          <p:cNvSpPr txBox="1"/>
          <p:nvPr/>
        </p:nvSpPr>
        <p:spPr>
          <a:xfrm>
            <a:off x="360016" y="163117"/>
            <a:ext cx="3816424" cy="307777"/>
          </a:xfrm>
          <a:prstGeom prst="rect">
            <a:avLst/>
          </a:prstGeom>
          <a:solidFill>
            <a:schemeClr val="bg1">
              <a:lumMod val="95000"/>
            </a:schemeClr>
          </a:solidFill>
        </p:spPr>
        <p:txBody>
          <a:bodyPr wrap="square" rtlCol="0">
            <a:spAutoFit/>
          </a:bodyPr>
          <a:lstStyle/>
          <a:p>
            <a:pPr algn="ctr"/>
            <a:r>
              <a:rPr lang="cs-CZ" sz="1400" u="sng" dirty="0" smtClean="0">
                <a:latin typeface="Bookman Old Style" pitchFamily="18" charset="0"/>
              </a:rPr>
              <a:t>Mostecký </a:t>
            </a:r>
            <a:r>
              <a:rPr lang="cs-CZ" sz="1400" u="sng" dirty="0" err="1" smtClean="0">
                <a:latin typeface="Bookman Old Style" pitchFamily="18" charset="0"/>
              </a:rPr>
              <a:t>fot.klub</a:t>
            </a:r>
            <a:r>
              <a:rPr lang="cs-CZ" sz="1400" u="sng" dirty="0" smtClean="0">
                <a:latin typeface="Bookman Old Style" pitchFamily="18" charset="0"/>
              </a:rPr>
              <a:t>-SK Štětí</a:t>
            </a:r>
          </a:p>
        </p:txBody>
      </p:sp>
      <p:cxnSp>
        <p:nvCxnSpPr>
          <p:cNvPr id="6" name="Přímá spojnice se šipkou 5"/>
          <p:cNvCxnSpPr/>
          <p:nvPr/>
        </p:nvCxnSpPr>
        <p:spPr bwMode="auto">
          <a:xfrm>
            <a:off x="8784952" y="6944365"/>
            <a:ext cx="864096" cy="59511"/>
          </a:xfrm>
          <a:prstGeom prst="straightConnector1">
            <a:avLst/>
          </a:prstGeom>
          <a:noFill/>
          <a:ln w="57150" cap="flat" cmpd="sng" algn="ctr">
            <a:solidFill>
              <a:schemeClr val="bg1">
                <a:lumMod val="65000"/>
              </a:schemeClr>
            </a:solidFill>
            <a:prstDash val="solid"/>
            <a:round/>
            <a:headEnd type="none" w="med" len="med"/>
            <a:tailEnd type="triangle"/>
          </a:ln>
          <a:effectLst>
            <a:outerShdw dist="45791" dir="2021404" algn="ctr" rotWithShape="0">
              <a:srgbClr val="9999FF"/>
            </a:outerShdw>
          </a:effectLst>
        </p:spPr>
      </p:cxnSp>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761765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802777"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38</a:t>
            </a:r>
          </a:p>
        </p:txBody>
      </p:sp>
      <p:sp>
        <p:nvSpPr>
          <p:cNvPr id="2" name="Obdélník 1"/>
          <p:cNvSpPr/>
          <p:nvPr/>
        </p:nvSpPr>
        <p:spPr>
          <a:xfrm>
            <a:off x="71984" y="91108"/>
            <a:ext cx="4572507" cy="1015663"/>
          </a:xfrm>
          <a:prstGeom prst="rect">
            <a:avLst/>
          </a:prstGeom>
          <a:pattFill prst="dashUpDiag">
            <a:fgClr>
              <a:srgbClr val="CCFFFF"/>
            </a:fgClr>
            <a:bgClr>
              <a:schemeClr val="bg1"/>
            </a:bgClr>
          </a:pattFill>
          <a:ln w="66675">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ln>
        </p:spPr>
        <p:txBody>
          <a:bodyPr wrap="square" lIns="91440" tIns="45720" rIns="91440" bIns="45720">
            <a:spAutoFit/>
          </a:bodyPr>
          <a:lstStyle/>
          <a:p>
            <a:pPr algn="ctr"/>
            <a:r>
              <a:rPr lang="cs-CZ" sz="20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Poslední satelitní turnaj</a:t>
            </a:r>
          </a:p>
          <a:p>
            <a:pPr algn="ctr"/>
            <a:r>
              <a:rPr lang="cs-CZ" sz="20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starší přípravky </a:t>
            </a:r>
          </a:p>
          <a:p>
            <a:pPr algn="ctr"/>
            <a:r>
              <a:rPr lang="cs-CZ" sz="20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Ústeckého přeboru 2016/2017</a:t>
            </a:r>
            <a:endParaRPr lang="cs-CZ" sz="4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3" name="TextovéPole 2"/>
          <p:cNvSpPr txBox="1"/>
          <p:nvPr/>
        </p:nvSpPr>
        <p:spPr>
          <a:xfrm>
            <a:off x="71984" y="1315244"/>
            <a:ext cx="4572507" cy="738664"/>
          </a:xfrm>
          <a:prstGeom prst="rect">
            <a:avLst/>
          </a:prstGeom>
          <a:blipFill>
            <a:blip r:embed="rId3"/>
            <a:stretch>
              <a:fillRect/>
            </a:stretch>
          </a:blipFill>
        </p:spPr>
        <p:txBody>
          <a:bodyPr wrap="square" rtlCol="0">
            <a:spAutoFit/>
          </a:bodyPr>
          <a:lstStyle/>
          <a:p>
            <a:pPr algn="ctr"/>
            <a:r>
              <a:rPr lang="cs-CZ" sz="1400" u="sng" dirty="0" smtClean="0">
                <a:latin typeface="Arial Black" panose="020B0A04020102020204" pitchFamily="34" charset="0"/>
              </a:rPr>
              <a:t>SK Štětí – Mostecký FK  modrý </a:t>
            </a:r>
            <a:r>
              <a:rPr lang="cs-CZ" sz="1400" dirty="0" smtClean="0">
                <a:latin typeface="Arial Black" panose="020B0A04020102020204" pitchFamily="34" charset="0"/>
              </a:rPr>
              <a:t>   8:1</a:t>
            </a:r>
          </a:p>
          <a:p>
            <a:pPr algn="ctr"/>
            <a:r>
              <a:rPr lang="cs-CZ" sz="1400" u="sng" dirty="0" smtClean="0">
                <a:latin typeface="Arial Black" panose="020B0A04020102020204" pitchFamily="34" charset="0"/>
              </a:rPr>
              <a:t>SK Štětí – Mostecký  FK  zelený</a:t>
            </a:r>
            <a:r>
              <a:rPr lang="cs-CZ" sz="1400" dirty="0" smtClean="0">
                <a:latin typeface="Arial Black" panose="020B0A04020102020204" pitchFamily="34" charset="0"/>
              </a:rPr>
              <a:t>   1:7</a:t>
            </a:r>
          </a:p>
          <a:p>
            <a:pPr algn="ctr"/>
            <a:r>
              <a:rPr lang="cs-CZ" sz="1400" u="sng" dirty="0" smtClean="0">
                <a:latin typeface="Arial Black" panose="020B0A04020102020204" pitchFamily="34" charset="0"/>
              </a:rPr>
              <a:t>SK Štětí – FAPV Děčín</a:t>
            </a:r>
            <a:r>
              <a:rPr lang="cs-CZ" sz="1400" dirty="0" smtClean="0">
                <a:latin typeface="Arial Black" panose="020B0A04020102020204" pitchFamily="34" charset="0"/>
              </a:rPr>
              <a:t>                 12:2</a:t>
            </a:r>
            <a:endParaRPr lang="cs-CZ" sz="1400" u="sng" dirty="0" smtClean="0">
              <a:latin typeface="Arial Black" panose="020B0A04020102020204" pitchFamily="34" charset="0"/>
            </a:endParaRPr>
          </a:p>
        </p:txBody>
      </p:sp>
      <p:sp>
        <p:nvSpPr>
          <p:cNvPr id="4" name="TextovéPole 3"/>
          <p:cNvSpPr txBox="1"/>
          <p:nvPr/>
        </p:nvSpPr>
        <p:spPr>
          <a:xfrm>
            <a:off x="71985" y="2262381"/>
            <a:ext cx="4572506" cy="1446550"/>
          </a:xfrm>
          <a:prstGeom prst="rect">
            <a:avLst/>
          </a:prstGeom>
          <a:solidFill>
            <a:schemeClr val="accent3">
              <a:lumMod val="95000"/>
            </a:schemeClr>
          </a:solidFill>
        </p:spPr>
        <p:txBody>
          <a:bodyPr wrap="square" rtlCol="0">
            <a:spAutoFit/>
          </a:bodyPr>
          <a:lstStyle/>
          <a:p>
            <a:pPr algn="just"/>
            <a:r>
              <a:rPr lang="cs-CZ" sz="1100" b="0" dirty="0" smtClean="0">
                <a:latin typeface="Arial" panose="020B0604020202020204" pitchFamily="34" charset="0"/>
                <a:cs typeface="Arial" panose="020B0604020202020204" pitchFamily="34" charset="0"/>
              </a:rPr>
              <a:t>Výborný výkon celého mužstva ochucený krásnými přihrávkami, brankami a fotbalovými fintami. I když jsme proti nejlepšímu týmu v kraji vysoko prohráli, tak nás to nemrzí, naopak hráče za předvedený výkon chválíme.</a:t>
            </a:r>
          </a:p>
          <a:p>
            <a:pPr algn="just"/>
            <a:r>
              <a:rPr lang="cs-CZ" sz="1100" b="0" u="sng" dirty="0" smtClean="0">
                <a:latin typeface="Arial" panose="020B0604020202020204" pitchFamily="34" charset="0"/>
                <a:cs typeface="Arial" panose="020B0604020202020204" pitchFamily="34" charset="0"/>
              </a:rPr>
              <a:t>Branky</a:t>
            </a:r>
            <a:r>
              <a:rPr lang="cs-CZ" sz="1100" b="0" dirty="0" smtClean="0">
                <a:latin typeface="Arial" panose="020B0604020202020204" pitchFamily="34" charset="0"/>
                <a:cs typeface="Arial" panose="020B0604020202020204" pitchFamily="34" charset="0"/>
              </a:rPr>
              <a:t>: David </a:t>
            </a:r>
            <a:r>
              <a:rPr lang="cs-CZ" sz="1100" b="0" dirty="0" err="1" smtClean="0">
                <a:latin typeface="Arial" panose="020B0604020202020204" pitchFamily="34" charset="0"/>
                <a:cs typeface="Arial" panose="020B0604020202020204" pitchFamily="34" charset="0"/>
              </a:rPr>
              <a:t>Kosorič</a:t>
            </a:r>
            <a:r>
              <a:rPr lang="cs-CZ" sz="1100" b="0" dirty="0" smtClean="0">
                <a:latin typeface="Arial" panose="020B0604020202020204" pitchFamily="34" charset="0"/>
                <a:cs typeface="Arial" panose="020B0604020202020204" pitchFamily="34" charset="0"/>
              </a:rPr>
              <a:t> 7, </a:t>
            </a:r>
            <a:r>
              <a:rPr lang="cs-CZ" sz="1100" b="0" dirty="0" err="1" smtClean="0">
                <a:latin typeface="Arial" panose="020B0604020202020204" pitchFamily="34" charset="0"/>
                <a:cs typeface="Arial" panose="020B0604020202020204" pitchFamily="34" charset="0"/>
              </a:rPr>
              <a:t>D.Hromy</a:t>
            </a:r>
            <a:r>
              <a:rPr lang="cs-CZ" sz="1100" b="0" dirty="0" smtClean="0">
                <a:latin typeface="Arial" panose="020B0604020202020204" pitchFamily="34" charset="0"/>
                <a:cs typeface="Arial" panose="020B0604020202020204" pitchFamily="34" charset="0"/>
              </a:rPr>
              <a:t> 5, </a:t>
            </a:r>
            <a:r>
              <a:rPr lang="cs-CZ" sz="1100" b="0" dirty="0" err="1" smtClean="0">
                <a:latin typeface="Arial" panose="020B0604020202020204" pitchFamily="34" charset="0"/>
                <a:cs typeface="Arial" panose="020B0604020202020204" pitchFamily="34" charset="0"/>
              </a:rPr>
              <a:t>L.Malina</a:t>
            </a:r>
            <a:r>
              <a:rPr lang="cs-CZ" sz="1100" b="0" dirty="0" smtClean="0">
                <a:latin typeface="Arial" panose="020B0604020202020204" pitchFamily="34" charset="0"/>
                <a:cs typeface="Arial" panose="020B0604020202020204" pitchFamily="34" charset="0"/>
              </a:rPr>
              <a:t> 4,P.Hůrka 3, </a:t>
            </a:r>
          </a:p>
          <a:p>
            <a:pPr algn="just"/>
            <a:r>
              <a:rPr lang="cs-CZ" sz="1100" b="0" dirty="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L.Širochman</a:t>
            </a:r>
            <a:r>
              <a:rPr lang="cs-CZ" sz="1100" b="0" dirty="0" smtClean="0">
                <a:latin typeface="Arial" panose="020B0604020202020204" pitchFamily="34" charset="0"/>
                <a:cs typeface="Arial" panose="020B0604020202020204" pitchFamily="34" charset="0"/>
              </a:rPr>
              <a:t> 1, </a:t>
            </a:r>
            <a:r>
              <a:rPr lang="cs-CZ" sz="1100" b="0" dirty="0" err="1" smtClean="0">
                <a:latin typeface="Arial" panose="020B0604020202020204" pitchFamily="34" charset="0"/>
                <a:cs typeface="Arial" panose="020B0604020202020204" pitchFamily="34" charset="0"/>
              </a:rPr>
              <a:t>M.Šedivý</a:t>
            </a:r>
            <a:r>
              <a:rPr lang="cs-CZ" sz="1100" b="0" dirty="0" smtClean="0">
                <a:latin typeface="Arial" panose="020B0604020202020204" pitchFamily="34" charset="0"/>
                <a:cs typeface="Arial" panose="020B0604020202020204" pitchFamily="34" charset="0"/>
              </a:rPr>
              <a:t> 1</a:t>
            </a:r>
          </a:p>
          <a:p>
            <a:pPr algn="just"/>
            <a:r>
              <a:rPr lang="cs-CZ" sz="1100" b="0" u="sng" dirty="0" smtClean="0">
                <a:latin typeface="Arial" panose="020B0604020202020204" pitchFamily="34" charset="0"/>
                <a:cs typeface="Arial" panose="020B0604020202020204" pitchFamily="34" charset="0"/>
              </a:rPr>
              <a:t>Sestava: </a:t>
            </a:r>
            <a:r>
              <a:rPr lang="cs-CZ" sz="1100" b="0" dirty="0" err="1" smtClean="0">
                <a:latin typeface="Arial" panose="020B0604020202020204" pitchFamily="34" charset="0"/>
                <a:cs typeface="Arial" panose="020B0604020202020204" pitchFamily="34" charset="0"/>
              </a:rPr>
              <a:t>D.Hromy</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L.Malina</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M.Šeddivý</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P.Hůrka</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L.Širochman</a:t>
            </a:r>
            <a:r>
              <a:rPr lang="cs-CZ" sz="1100" b="0" dirty="0" smtClean="0">
                <a:latin typeface="Arial" panose="020B0604020202020204" pitchFamily="34" charset="0"/>
                <a:cs typeface="Arial" panose="020B0604020202020204" pitchFamily="34" charset="0"/>
              </a:rPr>
              <a:t>, </a:t>
            </a:r>
          </a:p>
          <a:p>
            <a:pPr algn="just"/>
            <a:r>
              <a:rPr lang="cs-CZ" sz="1100" b="0" dirty="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L.Dvořák</a:t>
            </a:r>
            <a:r>
              <a:rPr lang="cs-CZ" sz="1100" b="0" dirty="0" smtClean="0">
                <a:latin typeface="Arial" panose="020B0604020202020204" pitchFamily="34" charset="0"/>
                <a:cs typeface="Arial" panose="020B0604020202020204" pitchFamily="34" charset="0"/>
              </a:rPr>
              <a:t>, Dragan </a:t>
            </a:r>
            <a:r>
              <a:rPr lang="cs-CZ" sz="1100" b="0" dirty="0" err="1" smtClean="0">
                <a:latin typeface="Arial" panose="020B0604020202020204" pitchFamily="34" charset="0"/>
                <a:cs typeface="Arial" panose="020B0604020202020204" pitchFamily="34" charset="0"/>
              </a:rPr>
              <a:t>Kosorič</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R.Paďour</a:t>
            </a:r>
            <a:r>
              <a:rPr lang="cs-CZ" sz="1100" b="0" dirty="0" smtClean="0">
                <a:latin typeface="Arial" panose="020B0604020202020204" pitchFamily="34" charset="0"/>
                <a:cs typeface="Arial" panose="020B0604020202020204" pitchFamily="34" charset="0"/>
              </a:rPr>
              <a:t>, David </a:t>
            </a:r>
            <a:r>
              <a:rPr lang="cs-CZ" sz="1100" b="0" dirty="0" err="1" smtClean="0">
                <a:latin typeface="Arial" panose="020B0604020202020204" pitchFamily="34" charset="0"/>
                <a:cs typeface="Arial" panose="020B0604020202020204" pitchFamily="34" charset="0"/>
              </a:rPr>
              <a:t>Kosorič</a:t>
            </a:r>
            <a:endParaRPr lang="cs-CZ" sz="1100" b="0" dirty="0" smtClean="0">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4"/>
          <a:stretch>
            <a:fillRect/>
          </a:stretch>
        </p:blipFill>
        <p:spPr>
          <a:xfrm>
            <a:off x="193043" y="4065997"/>
            <a:ext cx="4451448" cy="2520000"/>
          </a:xfrm>
          <a:prstGeom prst="rect">
            <a:avLst/>
          </a:prstGeom>
          <a:ln w="57150">
            <a:solidFill>
              <a:srgbClr val="FF9999"/>
            </a:solidFill>
          </a:ln>
        </p:spPr>
      </p:pic>
      <p:sp>
        <p:nvSpPr>
          <p:cNvPr id="6" name="TextovéPole 5"/>
          <p:cNvSpPr txBox="1"/>
          <p:nvPr/>
        </p:nvSpPr>
        <p:spPr>
          <a:xfrm>
            <a:off x="5400576" y="71944"/>
            <a:ext cx="4464496" cy="523220"/>
          </a:xfrm>
          <a:prstGeom prst="rect">
            <a:avLst/>
          </a:prstGeom>
          <a:solidFill>
            <a:schemeClr val="accent1">
              <a:lumMod val="20000"/>
              <a:lumOff val="80000"/>
            </a:schemeClr>
          </a:solidFill>
        </p:spPr>
        <p:txBody>
          <a:bodyPr wrap="square" rtlCol="0">
            <a:spAutoFit/>
          </a:bodyPr>
          <a:lstStyle/>
          <a:p>
            <a:pPr algn="ctr"/>
            <a:r>
              <a:rPr lang="cs-CZ" sz="1400" dirty="0" smtClean="0">
                <a:latin typeface="Arial monospaced for SAP" panose="020B0609020202030204" pitchFamily="49" charset="0"/>
              </a:rPr>
              <a:t>Mostecký fotbalový klub – SK Štětí 3.6.2017 Foto: Jiří </a:t>
            </a:r>
            <a:r>
              <a:rPr lang="cs-CZ" sz="1400" dirty="0" err="1" smtClean="0">
                <a:latin typeface="Arial monospaced for SAP" panose="020B0609020202030204" pitchFamily="49" charset="0"/>
              </a:rPr>
              <a:t>Havner</a:t>
            </a:r>
            <a:endParaRPr lang="cs-CZ" sz="1400" dirty="0" smtClean="0">
              <a:latin typeface="Arial monospaced for SAP" panose="020B0609020202030204" pitchFamily="49" charset="0"/>
            </a:endParaRPr>
          </a:p>
        </p:txBody>
      </p:sp>
      <p:pic>
        <p:nvPicPr>
          <p:cNvPr id="7" name="Obrázek 6"/>
          <p:cNvPicPr>
            <a:picLocks noChangeAspect="1"/>
          </p:cNvPicPr>
          <p:nvPr/>
        </p:nvPicPr>
        <p:blipFill>
          <a:blip r:embed="rId5"/>
          <a:stretch>
            <a:fillRect/>
          </a:stretch>
        </p:blipFill>
        <p:spPr>
          <a:xfrm>
            <a:off x="5854834" y="948381"/>
            <a:ext cx="3525645" cy="2628000"/>
          </a:xfrm>
          <a:prstGeom prst="rect">
            <a:avLst/>
          </a:prstGeom>
          <a:ln w="34925">
            <a:solidFill>
              <a:srgbClr val="FFFF00"/>
            </a:solidFill>
          </a:ln>
        </p:spPr>
      </p:pic>
      <p:pic>
        <p:nvPicPr>
          <p:cNvPr id="8" name="Obrázek 7"/>
          <p:cNvPicPr>
            <a:picLocks noChangeAspect="1"/>
          </p:cNvPicPr>
          <p:nvPr/>
        </p:nvPicPr>
        <p:blipFill>
          <a:blip r:embed="rId6"/>
          <a:stretch>
            <a:fillRect/>
          </a:stretch>
        </p:blipFill>
        <p:spPr>
          <a:xfrm>
            <a:off x="5400576" y="4065997"/>
            <a:ext cx="4616775" cy="2628000"/>
          </a:xfrm>
          <a:prstGeom prst="rect">
            <a:avLst/>
          </a:prstGeom>
          <a:ln w="38100">
            <a:solidFill>
              <a:srgbClr val="FFFF00"/>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09477" y="7075884"/>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p>
        </p:txBody>
      </p:sp>
      <p:cxnSp>
        <p:nvCxnSpPr>
          <p:cNvPr id="16" name="Přímá spojovací šipka 15"/>
          <p:cNvCxnSpPr/>
          <p:nvPr/>
        </p:nvCxnSpPr>
        <p:spPr bwMode="auto">
          <a:xfrm>
            <a:off x="3384352" y="7075884"/>
            <a:ext cx="135991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895777"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12</a:t>
            </a:r>
          </a:p>
        </p:txBody>
      </p:sp>
      <p:sp>
        <p:nvSpPr>
          <p:cNvPr id="17" name="Obdélník 16"/>
          <p:cNvSpPr/>
          <p:nvPr/>
        </p:nvSpPr>
        <p:spPr>
          <a:xfrm>
            <a:off x="71984" y="679504"/>
            <a:ext cx="4824536" cy="6247864"/>
          </a:xfrm>
          <a:prstGeom prst="rect">
            <a:avLst/>
          </a:prstGeom>
          <a:solidFill>
            <a:srgbClr val="FFFFCC"/>
          </a:solidFill>
          <a:ln w="44450" cmpd="sng">
            <a:solidFill>
              <a:schemeClr val="tx1"/>
            </a:solidFill>
            <a:prstDash val="solid"/>
          </a:ln>
          <a:effectLst/>
        </p:spPr>
        <p:txBody>
          <a:bodyPr wrap="square">
            <a:spAutoFit/>
          </a:bodyPr>
          <a:lstStyle/>
          <a:p>
            <a:pPr fontAlgn="ctr"/>
            <a:r>
              <a:rPr lang="cs-CZ" sz="1400" dirty="0" smtClean="0">
                <a:solidFill>
                  <a:srgbClr val="FF0000"/>
                </a:solidFill>
                <a:latin typeface="Arial Black" panose="020B0A04020102020204" pitchFamily="34" charset="0"/>
              </a:rPr>
              <a:t>TJ Sokol Libiš</a:t>
            </a:r>
            <a:r>
              <a:rPr lang="cs-CZ" sz="1400" b="0" dirty="0" smtClean="0">
                <a:solidFill>
                  <a:srgbClr val="FF0000"/>
                </a:solidFill>
                <a:latin typeface="Arial Black" panose="020B0A04020102020204" pitchFamily="34" charset="0"/>
              </a:rPr>
              <a:t> - </a:t>
            </a:r>
            <a:r>
              <a:rPr lang="cs-CZ" sz="1400" dirty="0">
                <a:solidFill>
                  <a:srgbClr val="FF0000"/>
                </a:solidFill>
                <a:latin typeface="Arial Black" panose="020B0A04020102020204" pitchFamily="34" charset="0"/>
              </a:rPr>
              <a:t>SK </a:t>
            </a:r>
            <a:r>
              <a:rPr lang="cs-CZ" sz="1400" dirty="0" smtClean="0">
                <a:solidFill>
                  <a:srgbClr val="FF0000"/>
                </a:solidFill>
                <a:latin typeface="Arial Black" panose="020B0A04020102020204" pitchFamily="34" charset="0"/>
              </a:rPr>
              <a:t>Úvaly  1:2 PK (1:1)</a:t>
            </a:r>
          </a:p>
          <a:p>
            <a:pPr fontAlgn="ctr"/>
            <a:r>
              <a:rPr lang="cs-CZ" dirty="0" smtClean="0">
                <a:solidFill>
                  <a:srgbClr val="0000CC"/>
                </a:solidFill>
                <a:latin typeface="Book Antiqua" panose="02040602050305030304" pitchFamily="18" charset="0"/>
                <a:cs typeface="Arial" pitchFamily="34" charset="0"/>
              </a:rPr>
              <a:t>domácí bodovali počtvrté v řadě a opět si zvedli sebevědomí. Penalty lépe vyšly hostujícímu týmu.</a:t>
            </a:r>
          </a:p>
          <a:p>
            <a:pPr fontAlgn="ctr"/>
            <a:r>
              <a:rPr lang="cs-CZ" sz="1400" dirty="0" smtClean="0">
                <a:solidFill>
                  <a:srgbClr val="FF0000"/>
                </a:solidFill>
                <a:latin typeface="Arial Black" panose="020B0A04020102020204" pitchFamily="34" charset="0"/>
              </a:rPr>
              <a:t>SK Kladno</a:t>
            </a:r>
            <a:r>
              <a:rPr lang="cs-CZ" sz="1400" b="0" dirty="0" smtClean="0">
                <a:solidFill>
                  <a:srgbClr val="FF0000"/>
                </a:solidFill>
                <a:latin typeface="Arial Black" panose="020B0A04020102020204" pitchFamily="34" charset="0"/>
              </a:rPr>
              <a:t> - </a:t>
            </a:r>
            <a:r>
              <a:rPr lang="cs-CZ" sz="1400" dirty="0" smtClean="0">
                <a:solidFill>
                  <a:srgbClr val="FF0000"/>
                </a:solidFill>
                <a:latin typeface="Arial Black" panose="020B0A04020102020204" pitchFamily="34" charset="0"/>
              </a:rPr>
              <a:t>TJ Slovan VELVARY 0:1(0:1)</a:t>
            </a:r>
          </a:p>
          <a:p>
            <a:pPr fontAlgn="ctr"/>
            <a:r>
              <a:rPr lang="cs-CZ" dirty="0" smtClean="0">
                <a:solidFill>
                  <a:srgbClr val="0000CC"/>
                </a:solidFill>
                <a:latin typeface="Book Antiqua" panose="02040602050305030304" pitchFamily="18" charset="0"/>
                <a:cs typeface="Arial" pitchFamily="34" charset="0"/>
              </a:rPr>
              <a:t>okresní derby rozhodla branka Miroslava M</a:t>
            </a:r>
            <a:r>
              <a:rPr lang="de-DE" dirty="0" smtClean="0">
                <a:solidFill>
                  <a:srgbClr val="0000CC"/>
                </a:solidFill>
                <a:latin typeface="Book Antiqua" panose="02040602050305030304" pitchFamily="18" charset="0"/>
                <a:cs typeface="Arial" pitchFamily="34" charset="0"/>
              </a:rPr>
              <a:t>ü</a:t>
            </a:r>
            <a:r>
              <a:rPr lang="cs-CZ" dirty="0" err="1" smtClean="0">
                <a:solidFill>
                  <a:srgbClr val="0000CC"/>
                </a:solidFill>
                <a:latin typeface="Book Antiqua" panose="02040602050305030304" pitchFamily="18" charset="0"/>
                <a:cs typeface="Arial" pitchFamily="34" charset="0"/>
              </a:rPr>
              <a:t>llera</a:t>
            </a:r>
            <a:r>
              <a:rPr lang="cs-CZ" dirty="0" smtClean="0">
                <a:solidFill>
                  <a:srgbClr val="0000CC"/>
                </a:solidFill>
                <a:latin typeface="Book Antiqua" panose="02040602050305030304" pitchFamily="18" charset="0"/>
                <a:cs typeface="Arial" pitchFamily="34" charset="0"/>
              </a:rPr>
              <a:t> z 27. minuty. Hosté jen potvrdili, že nebýt nepovedeného podzimu, tak mohli na jaře bojovat o příčky nejvyšší.</a:t>
            </a:r>
          </a:p>
          <a:p>
            <a:pPr fontAlgn="ctr"/>
            <a:r>
              <a:rPr lang="cs-CZ" sz="1400" dirty="0" smtClean="0">
                <a:solidFill>
                  <a:srgbClr val="FF0000"/>
                </a:solidFill>
                <a:latin typeface="Arial Black" panose="020B0A04020102020204" pitchFamily="34" charset="0"/>
              </a:rPr>
              <a:t>Mostecký </a:t>
            </a:r>
            <a:r>
              <a:rPr lang="cs-CZ" sz="1400" dirty="0">
                <a:solidFill>
                  <a:srgbClr val="FF0000"/>
                </a:solidFill>
                <a:latin typeface="Arial Black" panose="020B0A04020102020204" pitchFamily="34" charset="0"/>
              </a:rPr>
              <a:t>fotbalový klub</a:t>
            </a:r>
            <a:r>
              <a:rPr lang="cs-CZ" sz="1400" dirty="0" smtClean="0">
                <a:solidFill>
                  <a:srgbClr val="FF0000"/>
                </a:solidFill>
                <a:latin typeface="Arial Black" panose="020B0A04020102020204" pitchFamily="34" charset="0"/>
              </a:rPr>
              <a:t> </a:t>
            </a:r>
            <a:r>
              <a:rPr lang="cs-CZ" sz="1400" b="0" dirty="0" smtClean="0">
                <a:solidFill>
                  <a:srgbClr val="FF0000"/>
                </a:solidFill>
                <a:latin typeface="Arial Black" panose="020B0A04020102020204" pitchFamily="34" charset="0"/>
              </a:rPr>
              <a:t>- </a:t>
            </a:r>
            <a:r>
              <a:rPr lang="cs-CZ" sz="1400" dirty="0" smtClean="0">
                <a:solidFill>
                  <a:srgbClr val="FF0000"/>
                </a:solidFill>
                <a:latin typeface="Arial Black" panose="020B0A04020102020204" pitchFamily="34" charset="0"/>
              </a:rPr>
              <a:t>SK Štětí 7:1(4:0) </a:t>
            </a:r>
          </a:p>
          <a:p>
            <a:pPr algn="just" fontAlgn="ctr"/>
            <a:r>
              <a:rPr lang="cs-CZ" dirty="0" smtClean="0">
                <a:solidFill>
                  <a:srgbClr val="0000CC"/>
                </a:solidFill>
                <a:latin typeface="Book Antiqua" panose="02040602050305030304" pitchFamily="18" charset="0"/>
                <a:cs typeface="Arial" pitchFamily="34" charset="0"/>
              </a:rPr>
              <a:t>utkání mužstev bojujících o záchranu jasně ovládli domácí. Most dokázal snadno přečíslovat hostující obranu a jen Petr Tichý nastřílel 3 branky. Druhá část byla vyrovnanější, ale to už bylo dávno rozhodnuto.</a:t>
            </a:r>
          </a:p>
          <a:p>
            <a:pPr fontAlgn="ctr"/>
            <a:r>
              <a:rPr lang="cs-CZ" sz="1400" dirty="0" smtClean="0">
                <a:solidFill>
                  <a:srgbClr val="FF0000"/>
                </a:solidFill>
                <a:latin typeface="Arial Black" panose="020B0A04020102020204" pitchFamily="34" charset="0"/>
              </a:rPr>
              <a:t>TJ </a:t>
            </a:r>
            <a:r>
              <a:rPr lang="cs-CZ" sz="1400" dirty="0">
                <a:solidFill>
                  <a:srgbClr val="FF0000"/>
                </a:solidFill>
                <a:latin typeface="Arial Black" panose="020B0A04020102020204" pitchFamily="34" charset="0"/>
              </a:rPr>
              <a:t>TATRAN Rakovník </a:t>
            </a:r>
            <a:r>
              <a:rPr lang="cs-CZ" sz="1400" b="0" dirty="0" smtClean="0">
                <a:solidFill>
                  <a:srgbClr val="FF0000"/>
                </a:solidFill>
                <a:latin typeface="Arial Black" panose="020B0A04020102020204" pitchFamily="34" charset="0"/>
              </a:rPr>
              <a:t> - </a:t>
            </a:r>
            <a:r>
              <a:rPr lang="cs-CZ" sz="1400" b="0" dirty="0">
                <a:solidFill>
                  <a:srgbClr val="FF0000"/>
                </a:solidFill>
                <a:latin typeface="Arial Black" panose="020B0A04020102020204" pitchFamily="34" charset="0"/>
              </a:rPr>
              <a:t> </a:t>
            </a:r>
            <a:r>
              <a:rPr lang="cs-CZ" sz="1400" dirty="0">
                <a:solidFill>
                  <a:srgbClr val="FF0000"/>
                </a:solidFill>
                <a:latin typeface="Arial Black" panose="020B0A04020102020204" pitchFamily="34" charset="0"/>
              </a:rPr>
              <a:t>FK Baník </a:t>
            </a:r>
            <a:r>
              <a:rPr lang="cs-CZ" sz="1400" dirty="0" smtClean="0">
                <a:solidFill>
                  <a:srgbClr val="FF0000"/>
                </a:solidFill>
                <a:latin typeface="Arial Black" panose="020B0A04020102020204" pitchFamily="34" charset="0"/>
              </a:rPr>
              <a:t>Souš 1:2(1:1)</a:t>
            </a:r>
          </a:p>
          <a:p>
            <a:pPr fontAlgn="ctr"/>
            <a:r>
              <a:rPr lang="cs-CZ" dirty="0" smtClean="0">
                <a:solidFill>
                  <a:srgbClr val="0000CC"/>
                </a:solidFill>
                <a:latin typeface="Book Antiqua" panose="02040602050305030304" pitchFamily="18" charset="0"/>
                <a:cs typeface="Arial" pitchFamily="34" charset="0"/>
              </a:rPr>
              <a:t>zachráněný Rakovník se trápí. Dostal se sice do vedení, ale rychle o něj přišel z kopačky koho jiného než </a:t>
            </a:r>
            <a:r>
              <a:rPr lang="cs-CZ" dirty="0" err="1" smtClean="0">
                <a:solidFill>
                  <a:srgbClr val="0000CC"/>
                </a:solidFill>
                <a:latin typeface="Book Antiqua" panose="02040602050305030304" pitchFamily="18" charset="0"/>
                <a:cs typeface="Arial" pitchFamily="34" charset="0"/>
              </a:rPr>
              <a:t>vŠtípka</a:t>
            </a:r>
            <a:r>
              <a:rPr lang="cs-CZ" dirty="0" smtClean="0">
                <a:solidFill>
                  <a:srgbClr val="0000CC"/>
                </a:solidFill>
                <a:latin typeface="Book Antiqua" panose="02040602050305030304" pitchFamily="18" charset="0"/>
                <a:cs typeface="Arial" pitchFamily="34" charset="0"/>
              </a:rPr>
              <a:t>.  20 minut před koncem prošel přes 2 obránce Popelka a rozhodl o vítězství hostů.</a:t>
            </a:r>
          </a:p>
          <a:p>
            <a:pPr fontAlgn="ctr"/>
            <a:r>
              <a:rPr lang="cs-CZ" sz="1400" dirty="0" smtClean="0">
                <a:solidFill>
                  <a:srgbClr val="FF0000"/>
                </a:solidFill>
                <a:latin typeface="Arial Black" panose="020B0A04020102020204" pitchFamily="34" charset="0"/>
              </a:rPr>
              <a:t>SK Český Brod</a:t>
            </a:r>
            <a:r>
              <a:rPr lang="cs-CZ" sz="1400" b="0" dirty="0" smtClean="0">
                <a:solidFill>
                  <a:srgbClr val="FF0000"/>
                </a:solidFill>
                <a:latin typeface="Arial Black" panose="020B0A04020102020204" pitchFamily="34" charset="0"/>
              </a:rPr>
              <a:t> -  </a:t>
            </a:r>
            <a:r>
              <a:rPr lang="cs-CZ" sz="1400" dirty="0" smtClean="0">
                <a:solidFill>
                  <a:srgbClr val="FF0000"/>
                </a:solidFill>
                <a:latin typeface="Arial Black" panose="020B0A04020102020204" pitchFamily="34" charset="0"/>
              </a:rPr>
              <a:t>FK Meteor Praha VIII 1:0(0:0)</a:t>
            </a:r>
          </a:p>
          <a:p>
            <a:pPr fontAlgn="ctr"/>
            <a:r>
              <a:rPr lang="cs-CZ" dirty="0" smtClean="0">
                <a:solidFill>
                  <a:srgbClr val="0000CC"/>
                </a:solidFill>
                <a:latin typeface="Book Antiqua" panose="02040602050305030304" pitchFamily="18" charset="0"/>
                <a:cs typeface="Arial" pitchFamily="34" charset="0"/>
              </a:rPr>
              <a:t>domácí bez tradičních střelců </a:t>
            </a:r>
            <a:r>
              <a:rPr lang="cs-CZ" dirty="0" err="1" smtClean="0">
                <a:solidFill>
                  <a:srgbClr val="0000CC"/>
                </a:solidFill>
                <a:latin typeface="Book Antiqua" panose="02040602050305030304" pitchFamily="18" charset="0"/>
                <a:cs typeface="Arial" pitchFamily="34" charset="0"/>
              </a:rPr>
              <a:t>Fikejze</a:t>
            </a:r>
            <a:r>
              <a:rPr lang="cs-CZ" dirty="0" smtClean="0">
                <a:solidFill>
                  <a:srgbClr val="0000CC"/>
                </a:solidFill>
                <a:latin typeface="Book Antiqua" panose="02040602050305030304" pitchFamily="18" charset="0"/>
                <a:cs typeface="Arial" pitchFamily="34" charset="0"/>
              </a:rPr>
              <a:t> a </a:t>
            </a:r>
            <a:r>
              <a:rPr lang="cs-CZ" dirty="0" err="1" smtClean="0">
                <a:solidFill>
                  <a:srgbClr val="0000CC"/>
                </a:solidFill>
                <a:latin typeface="Book Antiqua" panose="02040602050305030304" pitchFamily="18" charset="0"/>
                <a:cs typeface="Arial" pitchFamily="34" charset="0"/>
              </a:rPr>
              <a:t>Křeliny</a:t>
            </a:r>
            <a:r>
              <a:rPr lang="cs-CZ" dirty="0" smtClean="0">
                <a:solidFill>
                  <a:srgbClr val="0000CC"/>
                </a:solidFill>
                <a:latin typeface="Book Antiqua" panose="02040602050305030304" pitchFamily="18" charset="0"/>
                <a:cs typeface="Arial" pitchFamily="34" charset="0"/>
              </a:rPr>
              <a:t> se nemohli dlouho prosadit. O osudu zápasu rozhodla vlastní branka Holečka v 55. minutě.  </a:t>
            </a:r>
          </a:p>
          <a:p>
            <a:pPr fontAlgn="ctr"/>
            <a:r>
              <a:rPr lang="cs-CZ" sz="1400" dirty="0" smtClean="0">
                <a:solidFill>
                  <a:srgbClr val="FF0000"/>
                </a:solidFill>
                <a:latin typeface="Arial Black" panose="020B0A04020102020204" pitchFamily="34" charset="0"/>
              </a:rPr>
              <a:t>FC </a:t>
            </a:r>
            <a:r>
              <a:rPr lang="cs-CZ" sz="1400" dirty="0">
                <a:solidFill>
                  <a:srgbClr val="FF0000"/>
                </a:solidFill>
                <a:latin typeface="Arial Black" panose="020B0A04020102020204" pitchFamily="34" charset="0"/>
              </a:rPr>
              <a:t>Nový </a:t>
            </a:r>
            <a:r>
              <a:rPr lang="cs-CZ" sz="1400" dirty="0" smtClean="0">
                <a:solidFill>
                  <a:srgbClr val="FF0000"/>
                </a:solidFill>
                <a:latin typeface="Arial Black" panose="020B0A04020102020204" pitchFamily="34" charset="0"/>
              </a:rPr>
              <a:t>Bor</a:t>
            </a:r>
            <a:r>
              <a:rPr lang="cs-CZ" sz="1400" b="0" dirty="0" smtClean="0">
                <a:solidFill>
                  <a:srgbClr val="FF0000"/>
                </a:solidFill>
                <a:latin typeface="Arial Black" panose="020B0A04020102020204" pitchFamily="34" charset="0"/>
              </a:rPr>
              <a:t>- </a:t>
            </a:r>
            <a:r>
              <a:rPr lang="cs-CZ" sz="1400" dirty="0">
                <a:solidFill>
                  <a:srgbClr val="FF0000"/>
                </a:solidFill>
                <a:latin typeface="Arial Black" panose="020B0A04020102020204" pitchFamily="34" charset="0"/>
              </a:rPr>
              <a:t>FK </a:t>
            </a:r>
            <a:r>
              <a:rPr lang="cs-CZ" sz="1400" dirty="0" smtClean="0">
                <a:solidFill>
                  <a:srgbClr val="FF0000"/>
                </a:solidFill>
                <a:latin typeface="Arial Black" panose="020B0A04020102020204" pitchFamily="34" charset="0"/>
              </a:rPr>
              <a:t>Neratovice-</a:t>
            </a:r>
            <a:r>
              <a:rPr lang="cs-CZ" sz="1400" dirty="0" err="1" smtClean="0">
                <a:solidFill>
                  <a:srgbClr val="FF0000"/>
                </a:solidFill>
                <a:latin typeface="Arial Black" panose="020B0A04020102020204" pitchFamily="34" charset="0"/>
              </a:rPr>
              <a:t>Byškovice</a:t>
            </a:r>
            <a:r>
              <a:rPr lang="cs-CZ" sz="1400" dirty="0" smtClean="0">
                <a:solidFill>
                  <a:srgbClr val="FF0000"/>
                </a:solidFill>
                <a:latin typeface="Arial Black" panose="020B0A04020102020204" pitchFamily="34" charset="0"/>
              </a:rPr>
              <a:t> 1:2(0:1)</a:t>
            </a:r>
          </a:p>
          <a:p>
            <a:pPr fontAlgn="ctr"/>
            <a:r>
              <a:rPr lang="cs-CZ" dirty="0" smtClean="0">
                <a:solidFill>
                  <a:srgbClr val="0000CC"/>
                </a:solidFill>
                <a:latin typeface="Book Antiqua" panose="02040602050305030304" pitchFamily="18" charset="0"/>
                <a:cs typeface="Arial" pitchFamily="34" charset="0"/>
              </a:rPr>
              <a:t>hosté si připsali 3. venkovní výhru v řadě. Vedení  získali z penalty a po změně stran zvýšil </a:t>
            </a:r>
            <a:r>
              <a:rPr lang="cs-CZ" dirty="0" err="1" smtClean="0">
                <a:solidFill>
                  <a:srgbClr val="0000CC"/>
                </a:solidFill>
                <a:latin typeface="Book Antiqua" panose="02040602050305030304" pitchFamily="18" charset="0"/>
                <a:cs typeface="Arial" pitchFamily="34" charset="0"/>
              </a:rPr>
              <a:t>Ďurinda</a:t>
            </a:r>
            <a:r>
              <a:rPr lang="cs-CZ" dirty="0" smtClean="0">
                <a:solidFill>
                  <a:srgbClr val="0000CC"/>
                </a:solidFill>
                <a:latin typeface="Book Antiqua" panose="02040602050305030304" pitchFamily="18" charset="0"/>
                <a:cs typeface="Arial" pitchFamily="34" charset="0"/>
              </a:rPr>
              <a:t> na 2:0. Domácí už v závěru stačili s penalty jen snížit na 1:2.</a:t>
            </a:r>
          </a:p>
          <a:p>
            <a:pPr fontAlgn="ctr"/>
            <a:r>
              <a:rPr lang="cs-CZ" sz="1400" dirty="0" smtClean="0">
                <a:solidFill>
                  <a:srgbClr val="FF0000"/>
                </a:solidFill>
                <a:latin typeface="Arial Black" panose="020B0A04020102020204" pitchFamily="34" charset="0"/>
              </a:rPr>
              <a:t>Sokol </a:t>
            </a:r>
            <a:r>
              <a:rPr lang="cs-CZ" sz="1400" dirty="0">
                <a:solidFill>
                  <a:srgbClr val="FF0000"/>
                </a:solidFill>
                <a:latin typeface="Arial Black" panose="020B0A04020102020204" pitchFamily="34" charset="0"/>
              </a:rPr>
              <a:t>Hostouň</a:t>
            </a:r>
            <a:r>
              <a:rPr lang="cs-CZ" sz="1400" b="0" dirty="0" smtClean="0">
                <a:solidFill>
                  <a:srgbClr val="FF0000"/>
                </a:solidFill>
                <a:latin typeface="Arial Black" panose="020B0A04020102020204" pitchFamily="34" charset="0"/>
              </a:rPr>
              <a:t> - </a:t>
            </a:r>
            <a:r>
              <a:rPr lang="cs-CZ" sz="1400" dirty="0">
                <a:solidFill>
                  <a:srgbClr val="FF0000"/>
                </a:solidFill>
                <a:latin typeface="Arial Black" panose="020B0A04020102020204" pitchFamily="34" charset="0"/>
              </a:rPr>
              <a:t>FC </a:t>
            </a:r>
            <a:r>
              <a:rPr lang="cs-CZ" sz="1400" dirty="0" smtClean="0">
                <a:solidFill>
                  <a:srgbClr val="FF0000"/>
                </a:solidFill>
                <a:latin typeface="Arial Black" panose="020B0A04020102020204" pitchFamily="34" charset="0"/>
              </a:rPr>
              <a:t>CHOMUTOV 3:0(1:0)</a:t>
            </a:r>
          </a:p>
          <a:p>
            <a:pPr fontAlgn="ctr"/>
            <a:r>
              <a:rPr lang="cs-CZ" dirty="0" smtClean="0">
                <a:solidFill>
                  <a:srgbClr val="0000CC"/>
                </a:solidFill>
                <a:latin typeface="Book Antiqua" panose="02040602050305030304" pitchFamily="18" charset="0"/>
                <a:cs typeface="Arial" pitchFamily="34" charset="0"/>
              </a:rPr>
              <a:t>existenční zápas pro domácí ale i pro hosty. Zatím co domácí mohou slavit, tak  hosté jistotu ještě nemají. </a:t>
            </a:r>
          </a:p>
          <a:p>
            <a:pPr fontAlgn="ctr"/>
            <a:r>
              <a:rPr lang="cs-CZ" sz="1400" dirty="0" smtClean="0">
                <a:solidFill>
                  <a:srgbClr val="FF0000"/>
                </a:solidFill>
                <a:latin typeface="Arial Black" panose="020B0A04020102020204" pitchFamily="34" charset="0"/>
              </a:rPr>
              <a:t>SK Sokol Brozany</a:t>
            </a:r>
            <a:r>
              <a:rPr lang="cs-CZ" sz="1400" b="0" dirty="0" smtClean="0">
                <a:solidFill>
                  <a:srgbClr val="FF0000"/>
                </a:solidFill>
                <a:latin typeface="Arial Black" panose="020B0A04020102020204" pitchFamily="34" charset="0"/>
              </a:rPr>
              <a:t> - </a:t>
            </a:r>
            <a:r>
              <a:rPr lang="cs-CZ" sz="1400" dirty="0">
                <a:solidFill>
                  <a:srgbClr val="FF0000"/>
                </a:solidFill>
                <a:latin typeface="Arial Black" panose="020B0A04020102020204" pitchFamily="34" charset="0"/>
              </a:rPr>
              <a:t>SK </a:t>
            </a:r>
            <a:r>
              <a:rPr lang="cs-CZ" sz="1400" dirty="0" err="1" smtClean="0">
                <a:solidFill>
                  <a:srgbClr val="FF0000"/>
                </a:solidFill>
                <a:latin typeface="Arial Black" panose="020B0A04020102020204" pitchFamily="34" charset="0"/>
              </a:rPr>
              <a:t>POL.Nymburk</a:t>
            </a:r>
            <a:r>
              <a:rPr lang="cs-CZ" sz="1400" dirty="0" smtClean="0">
                <a:solidFill>
                  <a:srgbClr val="FF0000"/>
                </a:solidFill>
                <a:latin typeface="Arial Black" panose="020B0A04020102020204" pitchFamily="34" charset="0"/>
              </a:rPr>
              <a:t> 3:2(2:1)</a:t>
            </a:r>
          </a:p>
          <a:p>
            <a:pPr fontAlgn="ctr"/>
            <a:r>
              <a:rPr lang="cs-CZ" dirty="0" smtClean="0">
                <a:solidFill>
                  <a:srgbClr val="0000CC"/>
                </a:solidFill>
                <a:latin typeface="Book Antiqua" panose="02040602050305030304" pitchFamily="18" charset="0"/>
                <a:cs typeface="Arial" pitchFamily="34" charset="0"/>
              </a:rPr>
              <a:t>v Nymburku smutní. Propásli šanci bojovat ještě o 1. příčku. 2x dotáhli náskok domácích, ale nakonec rozhodla branka nám dobře známého Bendy v 76. minutě.  Utkání vedoucích mužstev tabulky mělo velmi dobrou úroveň.</a:t>
            </a:r>
            <a:endParaRPr lang="cs-CZ" sz="1100" dirty="0" smtClean="0">
              <a:solidFill>
                <a:srgbClr val="3333CC"/>
              </a:solidFill>
              <a:latin typeface="Arial" pitchFamily="34" charset="0"/>
              <a:cs typeface="Arial" pitchFamily="34" charset="0"/>
            </a:endParaRPr>
          </a:p>
        </p:txBody>
      </p:sp>
      <p:sp>
        <p:nvSpPr>
          <p:cNvPr id="22" name="TextovéPole 21"/>
          <p:cNvSpPr txBox="1"/>
          <p:nvPr/>
        </p:nvSpPr>
        <p:spPr>
          <a:xfrm>
            <a:off x="143992" y="91108"/>
            <a:ext cx="4752528" cy="461665"/>
          </a:xfrm>
          <a:prstGeom prst="rect">
            <a:avLst/>
          </a:prstGeom>
          <a:pattFill prst="dotDmnd">
            <a:fgClr>
              <a:srgbClr val="F9C3EA"/>
            </a:fgClr>
            <a:bgClr>
              <a:schemeClr val="bg1"/>
            </a:bgClr>
          </a:pattFill>
          <a:ln w="66675" cmpd="sng">
            <a:gradFill>
              <a:gsLst>
                <a:gs pos="0">
                  <a:srgbClr val="FDFAF3"/>
                </a:gs>
                <a:gs pos="74000">
                  <a:schemeClr val="accent1">
                    <a:lumMod val="45000"/>
                    <a:lumOff val="55000"/>
                  </a:schemeClr>
                </a:gs>
                <a:gs pos="15914">
                  <a:srgbClr val="DFFBEE"/>
                </a:gs>
                <a:gs pos="40000">
                  <a:schemeClr val="accent1">
                    <a:lumMod val="45000"/>
                    <a:lumOff val="55000"/>
                  </a:schemeClr>
                </a:gs>
                <a:gs pos="100000">
                  <a:schemeClr val="accent1">
                    <a:lumMod val="30000"/>
                    <a:lumOff val="70000"/>
                  </a:schemeClr>
                </a:gs>
              </a:gsLst>
              <a:lin ang="5400000" scaled="1"/>
            </a:gradFill>
            <a:prstDash val="sysDash"/>
          </a:ln>
        </p:spPr>
        <p:txBody>
          <a:bodyPr wrap="square" rtlCol="0">
            <a:spAutoFit/>
          </a:bodyPr>
          <a:lstStyle/>
          <a:p>
            <a:pPr algn="ctr"/>
            <a:r>
              <a:rPr lang="cs-CZ" sz="2400" u="sng" dirty="0" smtClean="0">
                <a:solidFill>
                  <a:srgbClr val="336600"/>
                </a:solidFill>
                <a:latin typeface="Dutch801 XBd BT" panose="02020903060505020304" pitchFamily="18" charset="0"/>
              </a:rPr>
              <a:t>28. kolo divizní soutěže</a:t>
            </a:r>
          </a:p>
        </p:txBody>
      </p:sp>
      <p:sp>
        <p:nvSpPr>
          <p:cNvPr id="2" name="TextovéPole 1"/>
          <p:cNvSpPr txBox="1"/>
          <p:nvPr/>
        </p:nvSpPr>
        <p:spPr>
          <a:xfrm>
            <a:off x="5328569" y="91108"/>
            <a:ext cx="4752528" cy="1631216"/>
          </a:xfrm>
          <a:prstGeom prst="rect">
            <a:avLst/>
          </a:prstGeom>
          <a:pattFill prst="pct5">
            <a:fgClr>
              <a:schemeClr val="accent1"/>
            </a:fgClr>
            <a:bgClr>
              <a:schemeClr val="bg1"/>
            </a:bgClr>
          </a:patt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cs-CZ" sz="2000" u="sng"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okman Old Style" pitchFamily="18" charset="0"/>
              </a:rPr>
              <a:t>Starší </a:t>
            </a:r>
            <a:r>
              <a:rPr lang="cs-CZ" sz="2000" u="sng"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okman Old Style" pitchFamily="18" charset="0"/>
              </a:rPr>
              <a:t>příprvka</a:t>
            </a:r>
            <a:r>
              <a:rPr lang="cs-CZ" sz="2000" u="sng"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okman Old Style" pitchFamily="18" charset="0"/>
              </a:rPr>
              <a:t> podepsala úspěšnou sezónu ve Finále okresního poháru starších přípravek</a:t>
            </a:r>
          </a:p>
          <a:p>
            <a:pPr algn="ctr"/>
            <a:r>
              <a:rPr lang="cs-CZ" sz="2000" u="sng"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okman Old Style" pitchFamily="18" charset="0"/>
              </a:rPr>
              <a:t>Dobříň 4.6.2017</a:t>
            </a:r>
          </a:p>
        </p:txBody>
      </p:sp>
      <p:graphicFrame>
        <p:nvGraphicFramePr>
          <p:cNvPr id="6" name="Tabulka 5"/>
          <p:cNvGraphicFramePr>
            <a:graphicFrameLocks noGrp="1"/>
          </p:cNvGraphicFramePr>
          <p:nvPr>
            <p:extLst>
              <p:ext uri="{D42A27DB-BD31-4B8C-83A1-F6EECF244321}">
                <p14:modId xmlns:p14="http://schemas.microsoft.com/office/powerpoint/2010/main" val="968256775"/>
              </p:ext>
            </p:extLst>
          </p:nvPr>
        </p:nvGraphicFramePr>
        <p:xfrm>
          <a:off x="5472584" y="4442430"/>
          <a:ext cx="4554779" cy="1337310"/>
        </p:xfrm>
        <a:graphic>
          <a:graphicData uri="http://schemas.openxmlformats.org/drawingml/2006/table">
            <a:tbl>
              <a:tblPr/>
              <a:tblGrid>
                <a:gridCol w="1894262">
                  <a:extLst>
                    <a:ext uri="{9D8B030D-6E8A-4147-A177-3AD203B41FA5}">
                      <a16:colId xmlns:a16="http://schemas.microsoft.com/office/drawing/2014/main" val="673221054"/>
                    </a:ext>
                  </a:extLst>
                </a:gridCol>
                <a:gridCol w="1687077">
                  <a:extLst>
                    <a:ext uri="{9D8B030D-6E8A-4147-A177-3AD203B41FA5}">
                      <a16:colId xmlns:a16="http://schemas.microsoft.com/office/drawing/2014/main" val="2007880603"/>
                    </a:ext>
                  </a:extLst>
                </a:gridCol>
                <a:gridCol w="973440">
                  <a:extLst>
                    <a:ext uri="{9D8B030D-6E8A-4147-A177-3AD203B41FA5}">
                      <a16:colId xmlns:a16="http://schemas.microsoft.com/office/drawing/2014/main" val="2546160961"/>
                    </a:ext>
                  </a:extLst>
                </a:gridCol>
              </a:tblGrid>
              <a:tr h="204023">
                <a:tc>
                  <a:txBody>
                    <a:bodyPr/>
                    <a:lstStyle/>
                    <a:p>
                      <a:pPr algn="ctr" fontAlgn="ctr"/>
                      <a:r>
                        <a:rPr lang="cs-CZ" sz="1400" b="1" i="0" u="none" strike="noStrike">
                          <a:solidFill>
                            <a:srgbClr val="151515"/>
                          </a:solidFill>
                          <a:effectLst/>
                          <a:latin typeface="Rockwell" panose="02060603020205020403" pitchFamily="18" charset="0"/>
                        </a:rPr>
                        <a:t>Dobříň/Bezděkov</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151515"/>
                          </a:solidFill>
                          <a:effectLst/>
                          <a:latin typeface="Rockwell" panose="02060603020205020403" pitchFamily="18" charset="0"/>
                        </a:rPr>
                        <a:t>Budyně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effectLst/>
                          <a:latin typeface="Rockwell" panose="02060603020205020403" pitchFamily="18" charset="0"/>
                        </a:rPr>
                        <a:t>5:6</a:t>
                      </a:r>
                      <a:r>
                        <a:rPr lang="cs-CZ" sz="1400" b="1" i="0" u="none" strike="noStrike" dirty="0">
                          <a:solidFill>
                            <a:srgbClr val="151515"/>
                          </a:solidFill>
                          <a:effectLst/>
                          <a:latin typeface="Rockwell" panose="02060603020205020403" pitchFamily="18"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92098681"/>
                  </a:ext>
                </a:extLst>
              </a:tr>
              <a:tr h="204023">
                <a:tc>
                  <a:txBody>
                    <a:bodyPr/>
                    <a:lstStyle/>
                    <a:p>
                      <a:pPr algn="ctr" fontAlgn="ctr"/>
                      <a:r>
                        <a:rPr lang="cs-CZ" sz="1400" b="1" i="0" u="none" strike="noStrike" dirty="0">
                          <a:solidFill>
                            <a:srgbClr val="151515"/>
                          </a:solidFill>
                          <a:effectLst/>
                          <a:latin typeface="Rockwell" panose="02060603020205020403" pitchFamily="18" charset="0"/>
                        </a:rPr>
                        <a:t>Dobříň/Bezděkov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400" b="1" i="0" u="none" strike="noStrike" dirty="0">
                          <a:solidFill>
                            <a:srgbClr val="151515"/>
                          </a:solidFill>
                          <a:effectLst/>
                          <a:latin typeface="Rockwell" panose="02060603020205020403" pitchFamily="18" charset="0"/>
                        </a:rPr>
                        <a:t>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400" b="1" i="0" u="none" strike="noStrike" dirty="0">
                          <a:solidFill>
                            <a:srgbClr val="151515"/>
                          </a:solidFill>
                          <a:effectLst/>
                          <a:latin typeface="Rockwell" panose="02060603020205020403" pitchFamily="18" charset="0"/>
                        </a:rPr>
                        <a:t> </a:t>
                      </a:r>
                      <a:r>
                        <a:rPr lang="cs-CZ" sz="1400" b="1" i="0" u="none" strike="noStrike" dirty="0" smtClean="0">
                          <a:solidFill>
                            <a:srgbClr val="151515"/>
                          </a:solidFill>
                          <a:effectLst/>
                          <a:latin typeface="Rockwell" panose="02060603020205020403" pitchFamily="18" charset="0"/>
                        </a:rPr>
                        <a:t>5:5</a:t>
                      </a:r>
                      <a:endParaRPr lang="cs-CZ" sz="1400" b="1" i="0" u="none" strike="noStrike" dirty="0">
                        <a:solidFill>
                          <a:srgbClr val="151515"/>
                        </a:solidFill>
                        <a:effectLst/>
                        <a:latin typeface="Rockwell" panose="020606030202050204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469808343"/>
                  </a:ext>
                </a:extLst>
              </a:tr>
              <a:tr h="204023">
                <a:tc>
                  <a:txBody>
                    <a:bodyPr/>
                    <a:lstStyle/>
                    <a:p>
                      <a:pPr algn="ctr" fontAlgn="ctr"/>
                      <a:r>
                        <a:rPr lang="cs-CZ" sz="1400" b="1" i="0" u="none" strike="noStrike">
                          <a:solidFill>
                            <a:srgbClr val="151515"/>
                          </a:solidFill>
                          <a:effectLst/>
                          <a:latin typeface="Rockwell" panose="02060603020205020403" pitchFamily="18" charset="0"/>
                        </a:rPr>
                        <a:t>Dobříň/Bezděkov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151515"/>
                          </a:solidFill>
                          <a:effectLst/>
                          <a:latin typeface="Rockwell" panose="02060603020205020403" pitchFamily="18" charset="0"/>
                        </a:rPr>
                        <a:t>Brozany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151515"/>
                          </a:solidFill>
                          <a:effectLst/>
                          <a:latin typeface="Rockwell" panose="02060603020205020403" pitchFamily="18" charset="0"/>
                        </a:rPr>
                        <a:t> </a:t>
                      </a:r>
                      <a:r>
                        <a:rPr lang="cs-CZ" sz="1400" b="1" i="0" u="none" strike="noStrike" dirty="0" smtClean="0">
                          <a:solidFill>
                            <a:srgbClr val="151515"/>
                          </a:solidFill>
                          <a:effectLst/>
                          <a:latin typeface="Rockwell" panose="02060603020205020403" pitchFamily="18" charset="0"/>
                        </a:rPr>
                        <a:t>5:1</a:t>
                      </a:r>
                      <a:endParaRPr lang="cs-CZ" sz="1400" b="1" i="0" u="none" strike="noStrike" dirty="0">
                        <a:solidFill>
                          <a:srgbClr val="151515"/>
                        </a:solidFill>
                        <a:effectLst/>
                        <a:latin typeface="Rockwell" panose="020606030202050204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28924433"/>
                  </a:ext>
                </a:extLst>
              </a:tr>
              <a:tr h="204023">
                <a:tc>
                  <a:txBody>
                    <a:bodyPr/>
                    <a:lstStyle/>
                    <a:p>
                      <a:pPr algn="ctr" fontAlgn="ctr"/>
                      <a:r>
                        <a:rPr lang="cs-CZ" sz="1400" b="1" i="0" u="none" strike="noStrike">
                          <a:solidFill>
                            <a:srgbClr val="151515"/>
                          </a:solidFill>
                          <a:effectLst/>
                          <a:latin typeface="Rockwell" panose="02060603020205020403" pitchFamily="18" charset="0"/>
                        </a:rPr>
                        <a:t>Štětí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400" b="1" i="0" u="none" strike="noStrike">
                          <a:solidFill>
                            <a:srgbClr val="151515"/>
                          </a:solidFill>
                          <a:effectLst/>
                          <a:latin typeface="Rockwell" panose="02060603020205020403" pitchFamily="18" charset="0"/>
                        </a:rPr>
                        <a:t>Brozany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400" b="1" i="0" u="none" strike="noStrike" dirty="0" smtClean="0">
                          <a:solidFill>
                            <a:srgbClr val="151515"/>
                          </a:solidFill>
                          <a:effectLst/>
                          <a:latin typeface="Rockwell" panose="02060603020205020403" pitchFamily="18" charset="0"/>
                        </a:rPr>
                        <a:t>6:0</a:t>
                      </a:r>
                      <a:r>
                        <a:rPr lang="cs-CZ" sz="1400" b="1" i="0" u="none" strike="noStrike" dirty="0">
                          <a:solidFill>
                            <a:srgbClr val="151515"/>
                          </a:solidFill>
                          <a:effectLst/>
                          <a:latin typeface="Rockwell" panose="02060603020205020403" pitchFamily="18"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2977004669"/>
                  </a:ext>
                </a:extLst>
              </a:tr>
              <a:tr h="204023">
                <a:tc>
                  <a:txBody>
                    <a:bodyPr/>
                    <a:lstStyle/>
                    <a:p>
                      <a:pPr algn="ctr" fontAlgn="ctr"/>
                      <a:r>
                        <a:rPr lang="cs-CZ" sz="1400" b="1" i="0" u="none" strike="noStrike">
                          <a:solidFill>
                            <a:srgbClr val="151515"/>
                          </a:solidFill>
                          <a:effectLst/>
                          <a:latin typeface="Rockwell" panose="02060603020205020403" pitchFamily="18" charset="0"/>
                        </a:rPr>
                        <a:t>Budyně</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151515"/>
                          </a:solidFill>
                          <a:effectLst/>
                          <a:latin typeface="Rockwell" panose="02060603020205020403" pitchFamily="18" charset="0"/>
                        </a:rPr>
                        <a:t>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151515"/>
                          </a:solidFill>
                          <a:effectLst/>
                          <a:latin typeface="Rockwell" panose="02060603020205020403" pitchFamily="18" charset="0"/>
                        </a:rPr>
                        <a:t> </a:t>
                      </a:r>
                      <a:r>
                        <a:rPr lang="cs-CZ" sz="1400" b="1" i="0" u="none" strike="noStrike" dirty="0" smtClean="0">
                          <a:solidFill>
                            <a:srgbClr val="151515"/>
                          </a:solidFill>
                          <a:effectLst/>
                          <a:latin typeface="Rockwell" panose="02060603020205020403" pitchFamily="18" charset="0"/>
                        </a:rPr>
                        <a:t>5:6</a:t>
                      </a:r>
                      <a:endParaRPr lang="cs-CZ" sz="1400" b="1" i="0" u="none" strike="noStrike" dirty="0">
                        <a:solidFill>
                          <a:srgbClr val="151515"/>
                        </a:solidFill>
                        <a:effectLst/>
                        <a:latin typeface="Rockwell" panose="020606030202050204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01450464"/>
                  </a:ext>
                </a:extLst>
              </a:tr>
              <a:tr h="204023">
                <a:tc>
                  <a:txBody>
                    <a:bodyPr/>
                    <a:lstStyle/>
                    <a:p>
                      <a:pPr algn="ctr" fontAlgn="ctr"/>
                      <a:r>
                        <a:rPr lang="cs-CZ" sz="1400" b="1" i="0" u="none" strike="noStrike">
                          <a:solidFill>
                            <a:srgbClr val="151515"/>
                          </a:solidFill>
                          <a:effectLst/>
                          <a:latin typeface="Rockwell" panose="02060603020205020403" pitchFamily="18" charset="0"/>
                        </a:rPr>
                        <a:t>Budyně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400" b="1" i="0" u="none" strike="noStrike">
                          <a:solidFill>
                            <a:srgbClr val="151515"/>
                          </a:solidFill>
                          <a:effectLst/>
                          <a:latin typeface="Rockwell" panose="02060603020205020403" pitchFamily="18" charset="0"/>
                        </a:rPr>
                        <a:t>Brozany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400" b="1" i="0" u="none" strike="noStrike" dirty="0">
                          <a:solidFill>
                            <a:srgbClr val="151515"/>
                          </a:solidFill>
                          <a:effectLst/>
                          <a:latin typeface="Rockwell" panose="02060603020205020403" pitchFamily="18" charset="0"/>
                        </a:rPr>
                        <a:t> </a:t>
                      </a:r>
                      <a:r>
                        <a:rPr lang="cs-CZ" sz="1400" b="1" i="0" u="none" strike="noStrike" dirty="0" smtClean="0">
                          <a:solidFill>
                            <a:srgbClr val="151515"/>
                          </a:solidFill>
                          <a:effectLst/>
                          <a:latin typeface="Rockwell" panose="02060603020205020403" pitchFamily="18" charset="0"/>
                        </a:rPr>
                        <a:t>14:0</a:t>
                      </a:r>
                      <a:endParaRPr lang="cs-CZ" sz="1400" b="1" i="0" u="none" strike="noStrike" dirty="0">
                        <a:solidFill>
                          <a:srgbClr val="151515"/>
                        </a:solidFill>
                        <a:effectLst/>
                        <a:latin typeface="Rockwell" panose="020606030202050204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973678926"/>
                  </a:ext>
                </a:extLst>
              </a:tr>
            </a:tbl>
          </a:graphicData>
        </a:graphic>
      </p:graphicFrame>
      <p:graphicFrame>
        <p:nvGraphicFramePr>
          <p:cNvPr id="4" name="Tabulka 3"/>
          <p:cNvGraphicFramePr>
            <a:graphicFrameLocks noGrp="1"/>
          </p:cNvGraphicFramePr>
          <p:nvPr>
            <p:extLst>
              <p:ext uri="{D42A27DB-BD31-4B8C-83A1-F6EECF244321}">
                <p14:modId xmlns:p14="http://schemas.microsoft.com/office/powerpoint/2010/main" val="1975098307"/>
              </p:ext>
            </p:extLst>
          </p:nvPr>
        </p:nvGraphicFramePr>
        <p:xfrm>
          <a:off x="5472583" y="5851748"/>
          <a:ext cx="4554780" cy="1085850"/>
        </p:xfrm>
        <a:graphic>
          <a:graphicData uri="http://schemas.openxmlformats.org/drawingml/2006/table">
            <a:tbl>
              <a:tblPr/>
              <a:tblGrid>
                <a:gridCol w="646485">
                  <a:extLst>
                    <a:ext uri="{9D8B030D-6E8A-4147-A177-3AD203B41FA5}">
                      <a16:colId xmlns:a16="http://schemas.microsoft.com/office/drawing/2014/main" val="1519182984"/>
                    </a:ext>
                  </a:extLst>
                </a:gridCol>
                <a:gridCol w="1248891">
                  <a:extLst>
                    <a:ext uri="{9D8B030D-6E8A-4147-A177-3AD203B41FA5}">
                      <a16:colId xmlns:a16="http://schemas.microsoft.com/office/drawing/2014/main" val="1046204160"/>
                    </a:ext>
                  </a:extLst>
                </a:gridCol>
                <a:gridCol w="367321">
                  <a:extLst>
                    <a:ext uri="{9D8B030D-6E8A-4147-A177-3AD203B41FA5}">
                      <a16:colId xmlns:a16="http://schemas.microsoft.com/office/drawing/2014/main" val="3397118703"/>
                    </a:ext>
                  </a:extLst>
                </a:gridCol>
                <a:gridCol w="367321">
                  <a:extLst>
                    <a:ext uri="{9D8B030D-6E8A-4147-A177-3AD203B41FA5}">
                      <a16:colId xmlns:a16="http://schemas.microsoft.com/office/drawing/2014/main" val="2872450929"/>
                    </a:ext>
                  </a:extLst>
                </a:gridCol>
                <a:gridCol w="367321">
                  <a:extLst>
                    <a:ext uri="{9D8B030D-6E8A-4147-A177-3AD203B41FA5}">
                      <a16:colId xmlns:a16="http://schemas.microsoft.com/office/drawing/2014/main" val="795876047"/>
                    </a:ext>
                  </a:extLst>
                </a:gridCol>
                <a:gridCol w="367321">
                  <a:extLst>
                    <a:ext uri="{9D8B030D-6E8A-4147-A177-3AD203B41FA5}">
                      <a16:colId xmlns:a16="http://schemas.microsoft.com/office/drawing/2014/main" val="557925099"/>
                    </a:ext>
                  </a:extLst>
                </a:gridCol>
                <a:gridCol w="705256">
                  <a:extLst>
                    <a:ext uri="{9D8B030D-6E8A-4147-A177-3AD203B41FA5}">
                      <a16:colId xmlns:a16="http://schemas.microsoft.com/office/drawing/2014/main" val="758782782"/>
                    </a:ext>
                  </a:extLst>
                </a:gridCol>
                <a:gridCol w="484864">
                  <a:extLst>
                    <a:ext uri="{9D8B030D-6E8A-4147-A177-3AD203B41FA5}">
                      <a16:colId xmlns:a16="http://schemas.microsoft.com/office/drawing/2014/main" val="2780029890"/>
                    </a:ext>
                  </a:extLst>
                </a:gridCol>
              </a:tblGrid>
              <a:tr h="238125">
                <a:tc>
                  <a:txBody>
                    <a:bodyPr/>
                    <a:lstStyle/>
                    <a:p>
                      <a:pPr algn="ctr" fontAlgn="ctr"/>
                      <a:r>
                        <a:rPr lang="cs-CZ" sz="1100" b="1" i="0" u="none" strike="noStrike" dirty="0">
                          <a:solidFill>
                            <a:srgbClr val="FF0000"/>
                          </a:solidFill>
                          <a:effectLst/>
                          <a:latin typeface="Arial Black" panose="020B0A040201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FF0000"/>
                          </a:solidFill>
                          <a:effectLst/>
                          <a:latin typeface="Arial Black" panose="020B0A04020102020204" pitchFamily="34" charset="0"/>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FF0000"/>
                          </a:solidFill>
                          <a:effectLst/>
                          <a:latin typeface="Arial Black" panose="020B0A040201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FF0000"/>
                          </a:solidFill>
                          <a:effectLst/>
                          <a:latin typeface="Arial Black" panose="020B0A040201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FF0000"/>
                          </a:solidFill>
                          <a:effectLst/>
                          <a:latin typeface="Arial Black" panose="020B0A040201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FF0000"/>
                          </a:solidFill>
                          <a:effectLst/>
                          <a:latin typeface="Arial Black" panose="020B0A040201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FF0000"/>
                          </a:solidFill>
                          <a:effectLst/>
                          <a:latin typeface="Arial Black" panose="020B0A04020102020204" pitchFamily="34" charset="0"/>
                        </a:rPr>
                        <a:t>17:10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FF0000"/>
                          </a:solidFill>
                          <a:effectLst/>
                          <a:latin typeface="Arial Black" panose="020B0A04020102020204" pitchFamily="34" charset="0"/>
                        </a:rPr>
                        <a:t>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25879752"/>
                  </a:ext>
                </a:extLst>
              </a:tr>
              <a:tr h="238125">
                <a:tc>
                  <a:txBody>
                    <a:bodyPr/>
                    <a:lstStyle/>
                    <a:p>
                      <a:pPr algn="ctr" fontAlgn="ctr"/>
                      <a:r>
                        <a:rPr lang="cs-CZ" sz="900" b="1" i="0" u="none" strike="noStrike">
                          <a:solidFill>
                            <a:srgbClr val="151515"/>
                          </a:solidFill>
                          <a:effectLst/>
                          <a:latin typeface="Arial Black" panose="020B0A040201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Budyně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Black" panose="020B0A04020102020204" pitchFamily="34" charset="0"/>
                        </a:rPr>
                        <a:t>25:11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82861164"/>
                  </a:ext>
                </a:extLst>
              </a:tr>
              <a:tr h="361950">
                <a:tc>
                  <a:txBody>
                    <a:bodyPr/>
                    <a:lstStyle/>
                    <a:p>
                      <a:pPr algn="ctr" fontAlgn="ctr"/>
                      <a:r>
                        <a:rPr lang="cs-CZ" sz="900" b="1" i="0" u="none" strike="noStrike">
                          <a:solidFill>
                            <a:srgbClr val="151515"/>
                          </a:solidFill>
                          <a:effectLst/>
                          <a:latin typeface="Arial Black" panose="020B0A040201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151515"/>
                          </a:solidFill>
                          <a:effectLst/>
                          <a:latin typeface="Arial Black" panose="020B0A04020102020204" pitchFamily="34" charset="0"/>
                        </a:rPr>
                        <a:t>Dobříň/Bezděkov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151515"/>
                          </a:solidFill>
                          <a:effectLst/>
                          <a:latin typeface="Arial Black" panose="020B0A040201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151515"/>
                          </a:solidFill>
                          <a:effectLst/>
                          <a:latin typeface="Arial Black" panose="020B0A040201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151515"/>
                          </a:solidFill>
                          <a:effectLst/>
                          <a:latin typeface="Arial Black" panose="020B0A040201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151515"/>
                          </a:solidFill>
                          <a:effectLst/>
                          <a:latin typeface="Arial Black" panose="020B0A040201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Black" panose="020B0A04020102020204" pitchFamily="34" charset="0"/>
                        </a:rPr>
                        <a:t>15:12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151515"/>
                          </a:solidFill>
                          <a:effectLst/>
                          <a:latin typeface="Arial Black" panose="020B0A040201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93614368"/>
                  </a:ext>
                </a:extLst>
              </a:tr>
              <a:tr h="247650">
                <a:tc>
                  <a:txBody>
                    <a:bodyPr/>
                    <a:lstStyle/>
                    <a:p>
                      <a:pPr algn="ctr" fontAlgn="ctr"/>
                      <a:r>
                        <a:rPr lang="cs-CZ" sz="900" b="1" i="0" u="none" strike="noStrike">
                          <a:solidFill>
                            <a:srgbClr val="151515"/>
                          </a:solidFill>
                          <a:effectLst/>
                          <a:latin typeface="Arial Black" panose="020B0A040201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Brozany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51515"/>
                          </a:solidFill>
                          <a:effectLst/>
                          <a:latin typeface="Arial Black" panose="020B0A040201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Black" panose="020B0A040201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151515"/>
                          </a:solidFill>
                          <a:effectLst/>
                          <a:latin typeface="Arial Black" panose="020B0A040201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57627172"/>
                  </a:ext>
                </a:extLst>
              </a:tr>
            </a:tbl>
          </a:graphicData>
        </a:graphic>
      </p:graphicFrame>
      <p:sp>
        <p:nvSpPr>
          <p:cNvPr id="3" name="TextovéPole 2"/>
          <p:cNvSpPr txBox="1"/>
          <p:nvPr/>
        </p:nvSpPr>
        <p:spPr>
          <a:xfrm>
            <a:off x="5411839" y="3400861"/>
            <a:ext cx="4669258" cy="938719"/>
          </a:xfrm>
          <a:prstGeom prst="rect">
            <a:avLst/>
          </a:prstGeom>
          <a:noFill/>
        </p:spPr>
        <p:txBody>
          <a:bodyPr wrap="square" rtlCol="0">
            <a:spAutoFit/>
          </a:bodyPr>
          <a:lstStyle/>
          <a:p>
            <a:pPr algn="just"/>
            <a:r>
              <a:rPr lang="cs-CZ" sz="1100" b="0" dirty="0" err="1" smtClean="0">
                <a:latin typeface="Arial" panose="020B0604020202020204" pitchFamily="34" charset="0"/>
                <a:cs typeface="Arial" panose="020B0604020202020204" pitchFamily="34" charset="0"/>
              </a:rPr>
              <a:t>Sesta</a:t>
            </a:r>
            <a:r>
              <a:rPr lang="cs-CZ" sz="1100" b="0" u="sng" dirty="0" err="1" smtClean="0">
                <a:latin typeface="Arial" panose="020B0604020202020204" pitchFamily="34" charset="0"/>
                <a:cs typeface="Arial" panose="020B0604020202020204" pitchFamily="34" charset="0"/>
              </a:rPr>
              <a:t>va:</a:t>
            </a:r>
            <a:r>
              <a:rPr lang="cs-CZ" sz="1100" b="0" dirty="0" err="1" smtClean="0">
                <a:latin typeface="Arial" panose="020B0604020202020204" pitchFamily="34" charset="0"/>
                <a:cs typeface="Arial" panose="020B0604020202020204" pitchFamily="34" charset="0"/>
              </a:rPr>
              <a:t>D.Hromy</a:t>
            </a:r>
            <a:r>
              <a:rPr lang="cs-CZ" sz="1100" b="0" dirty="0" smtClean="0">
                <a:latin typeface="Arial" panose="020B0604020202020204" pitchFamily="34" charset="0"/>
                <a:cs typeface="Arial" panose="020B0604020202020204" pitchFamily="34" charset="0"/>
              </a:rPr>
              <a:t>, David </a:t>
            </a:r>
            <a:r>
              <a:rPr lang="cs-CZ" sz="1100" b="0" dirty="0" err="1" smtClean="0">
                <a:latin typeface="Arial" panose="020B0604020202020204" pitchFamily="34" charset="0"/>
                <a:cs typeface="Arial" panose="020B0604020202020204" pitchFamily="34" charset="0"/>
              </a:rPr>
              <a:t>Kosorič</a:t>
            </a:r>
            <a:r>
              <a:rPr lang="cs-CZ" sz="1100" b="0" dirty="0" smtClean="0">
                <a:latin typeface="Arial" panose="020B0604020202020204" pitchFamily="34" charset="0"/>
                <a:cs typeface="Arial" panose="020B0604020202020204" pitchFamily="34" charset="0"/>
              </a:rPr>
              <a:t>, Dragan </a:t>
            </a:r>
            <a:r>
              <a:rPr lang="cs-CZ" sz="1100" b="0" dirty="0" err="1" smtClean="0">
                <a:latin typeface="Arial" panose="020B0604020202020204" pitchFamily="34" charset="0"/>
                <a:cs typeface="Arial" panose="020B0604020202020204" pitchFamily="34" charset="0"/>
              </a:rPr>
              <a:t>Kosorič</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L.Malina</a:t>
            </a:r>
            <a:r>
              <a:rPr lang="cs-CZ" sz="1100" b="0" dirty="0" smtClean="0">
                <a:latin typeface="Arial" panose="020B0604020202020204" pitchFamily="34" charset="0"/>
                <a:cs typeface="Arial" panose="020B0604020202020204" pitchFamily="34" charset="0"/>
              </a:rPr>
              <a:t>, </a:t>
            </a:r>
          </a:p>
          <a:p>
            <a:pPr algn="just"/>
            <a:r>
              <a:rPr lang="cs-CZ" sz="1100" b="0" dirty="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M.Eisenhammer</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D.Bílek</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L.Dvořák</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M.Baroch</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P.Hůrka</a:t>
            </a:r>
            <a:r>
              <a:rPr lang="cs-CZ" sz="1100" b="0" dirty="0" smtClean="0">
                <a:latin typeface="Arial" panose="020B0604020202020204" pitchFamily="34" charset="0"/>
                <a:cs typeface="Arial" panose="020B0604020202020204" pitchFamily="34" charset="0"/>
              </a:rPr>
              <a:t>, </a:t>
            </a:r>
          </a:p>
          <a:p>
            <a:pPr algn="just"/>
            <a:r>
              <a:rPr lang="cs-CZ" sz="1100" b="0" dirty="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P.Bradáč</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L.Širochoman</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M.Šedivý</a:t>
            </a:r>
            <a:endParaRPr lang="cs-CZ" sz="1100" b="0" dirty="0" smtClean="0">
              <a:latin typeface="Arial" panose="020B0604020202020204" pitchFamily="34" charset="0"/>
              <a:cs typeface="Arial" panose="020B0604020202020204" pitchFamily="34" charset="0"/>
            </a:endParaRPr>
          </a:p>
          <a:p>
            <a:pPr algn="just"/>
            <a:r>
              <a:rPr lang="cs-CZ" sz="1100" b="0" u="sng" dirty="0" smtClean="0">
                <a:latin typeface="Arial" panose="020B0604020202020204" pitchFamily="34" charset="0"/>
                <a:cs typeface="Arial" panose="020B0604020202020204" pitchFamily="34" charset="0"/>
              </a:rPr>
              <a:t>Branky:</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D.Hromy</a:t>
            </a:r>
            <a:r>
              <a:rPr lang="cs-CZ" sz="1100" b="0" dirty="0" smtClean="0">
                <a:latin typeface="Arial" panose="020B0604020202020204" pitchFamily="34" charset="0"/>
                <a:cs typeface="Arial" panose="020B0604020202020204" pitchFamily="34" charset="0"/>
              </a:rPr>
              <a:t> 7, David </a:t>
            </a:r>
            <a:r>
              <a:rPr lang="cs-CZ" sz="1100" b="0" dirty="0" err="1" smtClean="0">
                <a:latin typeface="Arial" panose="020B0604020202020204" pitchFamily="34" charset="0"/>
                <a:cs typeface="Arial" panose="020B0604020202020204" pitchFamily="34" charset="0"/>
              </a:rPr>
              <a:t>Kosorič</a:t>
            </a:r>
            <a:r>
              <a:rPr lang="cs-CZ" sz="1100" b="0" dirty="0" smtClean="0">
                <a:latin typeface="Arial" panose="020B0604020202020204" pitchFamily="34" charset="0"/>
                <a:cs typeface="Arial" panose="020B0604020202020204" pitchFamily="34" charset="0"/>
              </a:rPr>
              <a:t> 6, </a:t>
            </a:r>
            <a:r>
              <a:rPr lang="cs-CZ" sz="1100" b="0" dirty="0" err="1" smtClean="0">
                <a:latin typeface="Arial" panose="020B0604020202020204" pitchFamily="34" charset="0"/>
                <a:cs typeface="Arial" panose="020B0604020202020204" pitchFamily="34" charset="0"/>
              </a:rPr>
              <a:t>L.Malina</a:t>
            </a:r>
            <a:r>
              <a:rPr lang="cs-CZ" sz="1100" b="0" dirty="0" smtClean="0">
                <a:latin typeface="Arial" panose="020B0604020202020204" pitchFamily="34" charset="0"/>
                <a:cs typeface="Arial" panose="020B0604020202020204" pitchFamily="34" charset="0"/>
              </a:rPr>
              <a:t> 2, </a:t>
            </a:r>
            <a:r>
              <a:rPr lang="cs-CZ" sz="1100" b="0" dirty="0" err="1" smtClean="0">
                <a:latin typeface="Arial" panose="020B0604020202020204" pitchFamily="34" charset="0"/>
                <a:cs typeface="Arial" panose="020B0604020202020204" pitchFamily="34" charset="0"/>
              </a:rPr>
              <a:t>M.Eisenhammer</a:t>
            </a:r>
            <a:r>
              <a:rPr lang="cs-CZ" sz="1100" b="0" dirty="0" smtClean="0">
                <a:latin typeface="Arial" panose="020B0604020202020204" pitchFamily="34" charset="0"/>
                <a:cs typeface="Arial" panose="020B0604020202020204" pitchFamily="34" charset="0"/>
              </a:rPr>
              <a:t> 1, </a:t>
            </a:r>
          </a:p>
          <a:p>
            <a:pPr algn="just"/>
            <a:r>
              <a:rPr lang="cs-CZ" sz="1100" b="0" dirty="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D.Bílek</a:t>
            </a:r>
            <a:r>
              <a:rPr lang="cs-CZ" sz="1100" b="0" dirty="0" smtClean="0">
                <a:latin typeface="Arial" panose="020B0604020202020204" pitchFamily="34" charset="0"/>
                <a:cs typeface="Arial" panose="020B0604020202020204" pitchFamily="34" charset="0"/>
              </a:rPr>
              <a:t> 1  </a:t>
            </a:r>
            <a:endParaRPr lang="cs-CZ" sz="1100" b="0" u="sng" dirty="0" smtClean="0">
              <a:latin typeface="Arial" panose="020B0604020202020204" pitchFamily="34" charset="0"/>
              <a:cs typeface="Arial" panose="020B0604020202020204" pitchFamily="34" charset="0"/>
            </a:endParaRPr>
          </a:p>
        </p:txBody>
      </p:sp>
      <p:sp>
        <p:nvSpPr>
          <p:cNvPr id="5" name="TextovéPole 4"/>
          <p:cNvSpPr txBox="1"/>
          <p:nvPr/>
        </p:nvSpPr>
        <p:spPr>
          <a:xfrm>
            <a:off x="5440560" y="1925092"/>
            <a:ext cx="4752528" cy="1384995"/>
          </a:xfrm>
          <a:prstGeom prst="rect">
            <a:avLst/>
          </a:prstGeom>
          <a:noFill/>
        </p:spPr>
        <p:txBody>
          <a:bodyPr wrap="square" rtlCol="0">
            <a:spAutoFit/>
          </a:bodyPr>
          <a:lstStyle/>
          <a:p>
            <a:pPr algn="just"/>
            <a:r>
              <a:rPr lang="cs-CZ" sz="1100" b="0" dirty="0" smtClean="0">
                <a:latin typeface="Arial" panose="020B0604020202020204" pitchFamily="34" charset="0"/>
                <a:cs typeface="Arial" panose="020B0604020202020204" pitchFamily="34" charset="0"/>
              </a:rPr>
              <a:t>V 1. utkání s Budyní jsme už prohrávali 5:2, ale mužstvo se zvedlo, zabralo a dokázalo ještě vyhrát. 2. zápas se sdruženým týmem Dobříň/Bezděkov byl velice vyrovnaný a nakonec skončil zaslouženou remízou. Poslední vystoupení proti Brozanům jsme si už užili a po závěrečném hvizdu jsme mohli slavit vítězství v turnaji.  V mnoha zápasech nás podržel skvělými zákroky </a:t>
            </a:r>
            <a:r>
              <a:rPr lang="cs-CZ" sz="1800" dirty="0" smtClean="0">
                <a:latin typeface="Arial" panose="020B0604020202020204" pitchFamily="34" charset="0"/>
                <a:cs typeface="Arial" panose="020B0604020202020204" pitchFamily="34" charset="0"/>
              </a:rPr>
              <a:t>Dragan </a:t>
            </a:r>
            <a:r>
              <a:rPr lang="cs-CZ" sz="1800" dirty="0" err="1" smtClean="0">
                <a:latin typeface="Arial" panose="020B0604020202020204" pitchFamily="34" charset="0"/>
                <a:cs typeface="Arial" panose="020B0604020202020204" pitchFamily="34" charset="0"/>
              </a:rPr>
              <a:t>Kosorič</a:t>
            </a:r>
            <a:r>
              <a:rPr lang="cs-CZ" sz="1800" dirty="0" smtClean="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a po zásluze byl vyhlášen nejlepším brankářem turnaje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5" name="TextovéPole 14"/>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p>
        </p:txBody>
      </p:sp>
      <p:graphicFrame>
        <p:nvGraphicFramePr>
          <p:cNvPr id="10" name="Tabulka 9"/>
          <p:cNvGraphicFramePr>
            <a:graphicFrameLocks noGrp="1"/>
          </p:cNvGraphicFramePr>
          <p:nvPr>
            <p:extLst>
              <p:ext uri="{D42A27DB-BD31-4B8C-83A1-F6EECF244321}">
                <p14:modId xmlns:p14="http://schemas.microsoft.com/office/powerpoint/2010/main" val="101762439"/>
              </p:ext>
            </p:extLst>
          </p:nvPr>
        </p:nvGraphicFramePr>
        <p:xfrm>
          <a:off x="143992" y="1120860"/>
          <a:ext cx="4608512" cy="5722552"/>
        </p:xfrm>
        <a:graphic>
          <a:graphicData uri="http://schemas.openxmlformats.org/drawingml/2006/table">
            <a:tbl>
              <a:tblPr/>
              <a:tblGrid>
                <a:gridCol w="1407515">
                  <a:extLst>
                    <a:ext uri="{9D8B030D-6E8A-4147-A177-3AD203B41FA5}">
                      <a16:colId xmlns:a16="http://schemas.microsoft.com/office/drawing/2014/main" val="20000"/>
                    </a:ext>
                  </a:extLst>
                </a:gridCol>
                <a:gridCol w="2403637">
                  <a:extLst>
                    <a:ext uri="{9D8B030D-6E8A-4147-A177-3AD203B41FA5}">
                      <a16:colId xmlns:a16="http://schemas.microsoft.com/office/drawing/2014/main" val="20001"/>
                    </a:ext>
                  </a:extLst>
                </a:gridCol>
                <a:gridCol w="797360">
                  <a:extLst>
                    <a:ext uri="{9D8B030D-6E8A-4147-A177-3AD203B41FA5}">
                      <a16:colId xmlns:a16="http://schemas.microsoft.com/office/drawing/2014/main" val="20002"/>
                    </a:ext>
                  </a:extLst>
                </a:gridCol>
              </a:tblGrid>
              <a:tr h="210378">
                <a:tc gridSpan="3">
                  <a:txBody>
                    <a:bodyPr/>
                    <a:lstStyle/>
                    <a:p>
                      <a:pPr algn="ctr" fontAlgn="ctr"/>
                      <a:r>
                        <a:rPr lang="cs-CZ" sz="1200" b="1" i="0" u="none" strike="noStrike" dirty="0">
                          <a:solidFill>
                            <a:srgbClr val="000000"/>
                          </a:solidFill>
                          <a:latin typeface="Arial"/>
                        </a:rPr>
                        <a:t>1.kolo</a:t>
                      </a:r>
                    </a:p>
                  </a:txBody>
                  <a:tcPr marL="5980" marR="5980" marT="59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FB6B"/>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02988">
                <a:tc>
                  <a:txBody>
                    <a:bodyPr/>
                    <a:lstStyle/>
                    <a:p>
                      <a:pPr algn="ctr" fontAlgn="ctr"/>
                      <a:r>
                        <a:rPr lang="cs-CZ" sz="1000" b="1" i="0" u="none" strike="noStrike" dirty="0">
                          <a:solidFill>
                            <a:srgbClr val="FF0000"/>
                          </a:solidFill>
                          <a:latin typeface="Arial"/>
                        </a:rPr>
                        <a:t>Neděle 14. 5. 2017 10:00, 12:00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FF0000"/>
                          </a:solidFill>
                          <a:latin typeface="Arial"/>
                        </a:rPr>
                        <a:t>FK </a:t>
                      </a:r>
                      <a:r>
                        <a:rPr lang="cs-CZ" sz="1000" b="1" i="0" u="none" strike="noStrike" dirty="0" err="1">
                          <a:solidFill>
                            <a:srgbClr val="FF0000"/>
                          </a:solidFill>
                          <a:latin typeface="Arial"/>
                        </a:rPr>
                        <a:t>Postoloprty</a:t>
                      </a:r>
                      <a:r>
                        <a:rPr lang="cs-CZ" sz="1000" b="1" i="0" u="none" strike="noStrike" dirty="0">
                          <a:solidFill>
                            <a:srgbClr val="FF0000"/>
                          </a:solidFill>
                          <a:latin typeface="Arial"/>
                        </a:rPr>
                        <a:t>/</a:t>
                      </a:r>
                      <a:r>
                        <a:rPr lang="cs-CZ" sz="1000" b="1" i="0" u="none" strike="noStrike" dirty="0" err="1">
                          <a:solidFill>
                            <a:srgbClr val="FF0000"/>
                          </a:solidFill>
                          <a:latin typeface="Arial"/>
                        </a:rPr>
                        <a:t>Dobroměřice</a:t>
                      </a:r>
                      <a:r>
                        <a:rPr lang="cs-CZ" sz="1000" b="1" i="0" u="none" strike="noStrike" dirty="0">
                          <a:solidFill>
                            <a:srgbClr val="FF0000"/>
                          </a:solidFill>
                          <a:latin typeface="Arial"/>
                        </a:rPr>
                        <a:t> - SK </a:t>
                      </a:r>
                      <a:r>
                        <a:rPr lang="cs-CZ" sz="1000" b="1" i="0" u="none" strike="noStrike" dirty="0" err="1">
                          <a:solidFill>
                            <a:srgbClr val="FF0000"/>
                          </a:solidFill>
                          <a:latin typeface="Arial"/>
                        </a:rPr>
                        <a:t>Štětí</a:t>
                      </a:r>
                      <a:endParaRPr lang="cs-CZ" sz="1000" b="1" i="0" u="none" strike="noStrike" dirty="0">
                        <a:solidFill>
                          <a:srgbClr val="FF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a:solidFill>
                            <a:srgbClr val="FF0000"/>
                          </a:solidFill>
                          <a:latin typeface="Arial"/>
                        </a:rPr>
                        <a:t> </a:t>
                      </a:r>
                      <a:r>
                        <a:rPr lang="cs-CZ" sz="1200" b="1" i="0" u="none" strike="noStrike" dirty="0" smtClean="0">
                          <a:solidFill>
                            <a:srgbClr val="FF0000"/>
                          </a:solidFill>
                          <a:latin typeface="Arial"/>
                        </a:rPr>
                        <a:t>7:0, 7:2</a:t>
                      </a:r>
                      <a:endParaRPr lang="cs-CZ" sz="1200" b="1" i="0" u="none" strike="noStrike" dirty="0">
                        <a:solidFill>
                          <a:srgbClr val="FF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302988">
                <a:tc>
                  <a:txBody>
                    <a:bodyPr/>
                    <a:lstStyle/>
                    <a:p>
                      <a:pPr algn="ctr" fontAlgn="ctr"/>
                      <a:r>
                        <a:rPr lang="cs-CZ" sz="1000" b="1" i="0" u="none" strike="noStrike">
                          <a:solidFill>
                            <a:srgbClr val="1A2C37"/>
                          </a:solidFill>
                          <a:latin typeface="Arial"/>
                        </a:rPr>
                        <a:t>Neděle 14. 5.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1A2C37"/>
                          </a:solidFill>
                          <a:latin typeface="Arial"/>
                        </a:rPr>
                        <a:t>JUNIOR </a:t>
                      </a:r>
                      <a:r>
                        <a:rPr lang="cs-CZ" sz="1000" b="1" i="0" u="none" strike="noStrike" dirty="0" err="1">
                          <a:solidFill>
                            <a:srgbClr val="1A2C37"/>
                          </a:solidFill>
                          <a:latin typeface="Arial"/>
                        </a:rPr>
                        <a:t>Chomutov</a:t>
                      </a:r>
                      <a:r>
                        <a:rPr lang="cs-CZ" sz="1000" b="1" i="0" u="none" strike="noStrike" dirty="0">
                          <a:solidFill>
                            <a:srgbClr val="1A2C37"/>
                          </a:solidFill>
                          <a:latin typeface="Arial"/>
                        </a:rPr>
                        <a:t>/FK Teplice - TJ Krupka</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a:solidFill>
                            <a:srgbClr val="000000"/>
                          </a:solidFill>
                          <a:latin typeface="Arial"/>
                        </a:rPr>
                        <a:t> </a:t>
                      </a:r>
                      <a:r>
                        <a:rPr lang="cs-CZ" sz="1200" b="1" i="0" u="none" strike="noStrike" dirty="0" smtClean="0">
                          <a:solidFill>
                            <a:srgbClr val="000000"/>
                          </a:solidFill>
                          <a:latin typeface="Arial"/>
                        </a:rPr>
                        <a:t>10:2, 6:1</a:t>
                      </a:r>
                      <a:endParaRPr lang="cs-CZ" sz="1200" b="1" i="0" u="none" strike="noStrike" dirty="0">
                        <a:solidFill>
                          <a:srgbClr val="00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302988">
                <a:tc>
                  <a:txBody>
                    <a:bodyPr/>
                    <a:lstStyle/>
                    <a:p>
                      <a:pPr algn="ctr" fontAlgn="ctr"/>
                      <a:r>
                        <a:rPr lang="cs-CZ" sz="1000" b="1" i="0" u="none" strike="noStrike">
                          <a:solidFill>
                            <a:srgbClr val="1A2C37"/>
                          </a:solidFill>
                          <a:latin typeface="Arial"/>
                        </a:rPr>
                        <a:t>Neděle 14. 5. 2017 14:00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1A2C37"/>
                          </a:solidFill>
                          <a:latin typeface="Arial"/>
                        </a:rPr>
                        <a:t>FK Ústí nad Labem - FK </a:t>
                      </a:r>
                      <a:r>
                        <a:rPr lang="cs-CZ" sz="1000" b="1" i="0" u="none" strike="noStrike" dirty="0" err="1">
                          <a:solidFill>
                            <a:srgbClr val="1A2C37"/>
                          </a:solidFill>
                          <a:latin typeface="Arial"/>
                        </a:rPr>
                        <a:t>Bílina</a:t>
                      </a:r>
                      <a:r>
                        <a:rPr lang="cs-CZ" sz="1000" b="1" i="0" u="none" strike="noStrike" dirty="0">
                          <a:solidFill>
                            <a:srgbClr val="1A2C37"/>
                          </a:solidFill>
                          <a:latin typeface="Arial"/>
                        </a:rPr>
                        <a:t>/J. Teplice</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a:solidFill>
                            <a:srgbClr val="000000"/>
                          </a:solidFill>
                          <a:latin typeface="Arial"/>
                        </a:rPr>
                        <a:t> </a:t>
                      </a:r>
                      <a:r>
                        <a:rPr lang="cs-CZ" sz="1200" b="1" i="0" u="none" strike="noStrike" dirty="0" smtClean="0">
                          <a:solidFill>
                            <a:srgbClr val="000000"/>
                          </a:solidFill>
                          <a:latin typeface="Arial"/>
                        </a:rPr>
                        <a:t>26.5.2017</a:t>
                      </a:r>
                      <a:endParaRPr lang="cs-CZ" sz="1200" b="1" i="0" u="none" strike="noStrike" dirty="0">
                        <a:solidFill>
                          <a:srgbClr val="00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273272">
                <a:tc gridSpan="3">
                  <a:txBody>
                    <a:bodyPr/>
                    <a:lstStyle/>
                    <a:p>
                      <a:pPr algn="ctr" fontAlgn="ctr"/>
                      <a:r>
                        <a:rPr lang="cs-CZ" sz="1800" b="1" i="0" u="none" strike="noStrike" dirty="0">
                          <a:solidFill>
                            <a:srgbClr val="000000"/>
                          </a:solidFill>
                          <a:latin typeface="Arial"/>
                        </a:rPr>
                        <a:t>2.kolo</a:t>
                      </a:r>
                    </a:p>
                  </a:txBody>
                  <a:tcPr marL="5980" marR="5980" marT="59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FB6B"/>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4"/>
                  </a:ext>
                </a:extLst>
              </a:tr>
              <a:tr h="302988">
                <a:tc>
                  <a:txBody>
                    <a:bodyPr/>
                    <a:lstStyle/>
                    <a:p>
                      <a:pPr algn="ctr" fontAlgn="ctr"/>
                      <a:r>
                        <a:rPr lang="pl-PL" sz="1000" b="1" i="0" u="none" strike="noStrike" dirty="0">
                          <a:solidFill>
                            <a:srgbClr val="1A2C37"/>
                          </a:solidFill>
                          <a:latin typeface="Arial"/>
                        </a:rPr>
                        <a:t>Sobota 20. 5.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pl-PL" sz="1000" b="1" i="0" u="none" strike="noStrike" dirty="0">
                          <a:solidFill>
                            <a:srgbClr val="1A2C37"/>
                          </a:solidFill>
                          <a:latin typeface="Arial"/>
                        </a:rPr>
                        <a:t>FK Ústí nad Labem - FK Postoloprty/Dobroměřice</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a:solidFill>
                            <a:srgbClr val="000000"/>
                          </a:solidFill>
                          <a:latin typeface="Arial"/>
                        </a:rPr>
                        <a:t> </a:t>
                      </a:r>
                      <a:r>
                        <a:rPr lang="cs-CZ" sz="1200" b="1" i="0" u="none" strike="noStrike" dirty="0" smtClean="0">
                          <a:solidFill>
                            <a:srgbClr val="000000"/>
                          </a:solidFill>
                          <a:latin typeface="Arial"/>
                        </a:rPr>
                        <a:t>2:4, 6:3</a:t>
                      </a:r>
                      <a:endParaRPr lang="cs-CZ" sz="1200" b="1" i="0" u="none" strike="noStrike" dirty="0">
                        <a:solidFill>
                          <a:srgbClr val="00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302988">
                <a:tc>
                  <a:txBody>
                    <a:bodyPr/>
                    <a:lstStyle/>
                    <a:p>
                      <a:pPr algn="ctr" fontAlgn="ctr"/>
                      <a:r>
                        <a:rPr lang="cs-CZ" sz="1000" b="1" i="0" u="none" strike="noStrike">
                          <a:solidFill>
                            <a:srgbClr val="1A2C37"/>
                          </a:solidFill>
                          <a:latin typeface="Arial"/>
                        </a:rPr>
                        <a:t>Neděle 21. 5.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1A2C37"/>
                          </a:solidFill>
                          <a:latin typeface="Arial"/>
                        </a:rPr>
                        <a:t>FK </a:t>
                      </a:r>
                      <a:r>
                        <a:rPr lang="cs-CZ" sz="1000" b="1" i="0" u="none" strike="noStrike" dirty="0" err="1">
                          <a:solidFill>
                            <a:srgbClr val="1A2C37"/>
                          </a:solidFill>
                          <a:latin typeface="Arial"/>
                        </a:rPr>
                        <a:t>Bílina</a:t>
                      </a:r>
                      <a:r>
                        <a:rPr lang="cs-CZ" sz="1000" b="1" i="0" u="none" strike="noStrike" dirty="0">
                          <a:solidFill>
                            <a:srgbClr val="1A2C37"/>
                          </a:solidFill>
                          <a:latin typeface="Arial"/>
                        </a:rPr>
                        <a:t>/J. Teplice - TJ Krupka</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a:solidFill>
                            <a:srgbClr val="000000"/>
                          </a:solidFill>
                          <a:latin typeface="Arial"/>
                        </a:rPr>
                        <a:t> </a:t>
                      </a:r>
                      <a:r>
                        <a:rPr lang="cs-CZ" sz="1200" b="1" i="0" u="none" strike="noStrike" dirty="0" smtClean="0">
                          <a:solidFill>
                            <a:srgbClr val="000000"/>
                          </a:solidFill>
                          <a:latin typeface="Arial"/>
                        </a:rPr>
                        <a:t>14:2, 0:5</a:t>
                      </a:r>
                      <a:endParaRPr lang="cs-CZ" sz="1200" b="1" i="0" u="none" strike="noStrike" dirty="0">
                        <a:solidFill>
                          <a:srgbClr val="00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302988">
                <a:tc>
                  <a:txBody>
                    <a:bodyPr/>
                    <a:lstStyle/>
                    <a:p>
                      <a:pPr algn="ctr" fontAlgn="ctr"/>
                      <a:r>
                        <a:rPr lang="cs-CZ" sz="1000" b="1" i="0" u="none" strike="noStrike">
                          <a:solidFill>
                            <a:srgbClr val="FF0000"/>
                          </a:solidFill>
                          <a:latin typeface="Arial"/>
                        </a:rPr>
                        <a:t>Neděle 21. 5.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a:solidFill>
                            <a:srgbClr val="FF0000"/>
                          </a:solidFill>
                          <a:latin typeface="Arial"/>
                        </a:rPr>
                        <a:t>SK Štětí - JUNIOR Chomutov/FK Teplice</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smtClean="0">
                          <a:solidFill>
                            <a:srgbClr val="FF0000"/>
                          </a:solidFill>
                          <a:latin typeface="Arial"/>
                        </a:rPr>
                        <a:t>1:6, 4:11</a:t>
                      </a:r>
                      <a:r>
                        <a:rPr lang="cs-CZ" sz="1200" b="1" i="0" u="none" strike="noStrike" dirty="0">
                          <a:solidFill>
                            <a:srgbClr val="FF0000"/>
                          </a:solidFill>
                          <a:latin typeface="Arial"/>
                        </a:rPr>
                        <a:t> </a:t>
                      </a: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7"/>
                  </a:ext>
                </a:extLst>
              </a:tr>
              <a:tr h="273272">
                <a:tc gridSpan="3">
                  <a:txBody>
                    <a:bodyPr/>
                    <a:lstStyle/>
                    <a:p>
                      <a:pPr algn="ctr" fontAlgn="ctr"/>
                      <a:r>
                        <a:rPr lang="cs-CZ" sz="1800" b="1" i="0" u="none" strike="noStrike" dirty="0">
                          <a:solidFill>
                            <a:srgbClr val="000000"/>
                          </a:solidFill>
                          <a:latin typeface="Arial"/>
                        </a:rPr>
                        <a:t>3.kolo</a:t>
                      </a:r>
                    </a:p>
                  </a:txBody>
                  <a:tcPr marL="5980" marR="5980" marT="59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FB6B"/>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8"/>
                  </a:ext>
                </a:extLst>
              </a:tr>
              <a:tr h="302988">
                <a:tc>
                  <a:txBody>
                    <a:bodyPr/>
                    <a:lstStyle/>
                    <a:p>
                      <a:pPr algn="ctr" fontAlgn="ctr"/>
                      <a:r>
                        <a:rPr lang="nn-NO" sz="1000" b="1" i="0" u="none" strike="noStrike" dirty="0">
                          <a:solidFill>
                            <a:srgbClr val="1A2C37"/>
                          </a:solidFill>
                          <a:latin typeface="Arial"/>
                        </a:rPr>
                        <a:t>Čtvrtek 18. 5. 2017 18:00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1A2C37"/>
                          </a:solidFill>
                          <a:latin typeface="Arial"/>
                        </a:rPr>
                        <a:t>JUNIOR Chomutov/FK Teplice - FK Ústí nad Labem</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a:solidFill>
                            <a:srgbClr val="000000"/>
                          </a:solidFill>
                          <a:latin typeface="Arial"/>
                        </a:rPr>
                        <a:t> </a:t>
                      </a:r>
                      <a:r>
                        <a:rPr lang="cs-CZ" sz="1200" b="1" i="0" u="none" strike="noStrike" dirty="0" smtClean="0">
                          <a:solidFill>
                            <a:srgbClr val="000000"/>
                          </a:solidFill>
                          <a:latin typeface="Arial"/>
                        </a:rPr>
                        <a:t>4:8, 6:5</a:t>
                      </a:r>
                      <a:endParaRPr lang="cs-CZ" sz="1200" b="1" i="0" u="none" strike="noStrike" dirty="0">
                        <a:solidFill>
                          <a:srgbClr val="00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9"/>
                  </a:ext>
                </a:extLst>
              </a:tr>
              <a:tr h="302988">
                <a:tc>
                  <a:txBody>
                    <a:bodyPr/>
                    <a:lstStyle/>
                    <a:p>
                      <a:pPr algn="ctr" fontAlgn="ctr"/>
                      <a:r>
                        <a:rPr lang="pl-PL" sz="1000" b="1" i="0" u="none" strike="noStrike" dirty="0">
                          <a:solidFill>
                            <a:srgbClr val="1A2C37"/>
                          </a:solidFill>
                          <a:latin typeface="Arial"/>
                        </a:rPr>
                        <a:t>Sobota 27. 5.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1A2C37"/>
                          </a:solidFill>
                          <a:latin typeface="Arial"/>
                        </a:rPr>
                        <a:t>FK </a:t>
                      </a:r>
                      <a:r>
                        <a:rPr lang="cs-CZ" sz="1000" b="1" i="0" u="none" strike="noStrike" dirty="0" err="1">
                          <a:solidFill>
                            <a:srgbClr val="1A2C37"/>
                          </a:solidFill>
                          <a:latin typeface="Arial"/>
                        </a:rPr>
                        <a:t>Postoloprty</a:t>
                      </a:r>
                      <a:r>
                        <a:rPr lang="cs-CZ" sz="1000" b="1" i="0" u="none" strike="noStrike" dirty="0">
                          <a:solidFill>
                            <a:srgbClr val="1A2C37"/>
                          </a:solidFill>
                          <a:latin typeface="Arial"/>
                        </a:rPr>
                        <a:t>/</a:t>
                      </a:r>
                      <a:r>
                        <a:rPr lang="cs-CZ" sz="1000" b="1" i="0" u="none" strike="noStrike" dirty="0" err="1">
                          <a:solidFill>
                            <a:srgbClr val="1A2C37"/>
                          </a:solidFill>
                          <a:latin typeface="Arial"/>
                        </a:rPr>
                        <a:t>Dobroměřice</a:t>
                      </a:r>
                      <a:r>
                        <a:rPr lang="cs-CZ" sz="1000" b="1" i="0" u="none" strike="noStrike" dirty="0">
                          <a:solidFill>
                            <a:srgbClr val="1A2C37"/>
                          </a:solidFill>
                          <a:latin typeface="Arial"/>
                        </a:rPr>
                        <a:t> - FK </a:t>
                      </a:r>
                      <a:r>
                        <a:rPr lang="cs-CZ" sz="1000" b="1" i="0" u="none" strike="noStrike" dirty="0" err="1">
                          <a:solidFill>
                            <a:srgbClr val="1A2C37"/>
                          </a:solidFill>
                          <a:latin typeface="Arial"/>
                        </a:rPr>
                        <a:t>Bílina</a:t>
                      </a:r>
                      <a:r>
                        <a:rPr lang="cs-CZ" sz="1000" b="1" i="0" u="none" strike="noStrike" dirty="0">
                          <a:solidFill>
                            <a:srgbClr val="1A2C37"/>
                          </a:solidFill>
                          <a:latin typeface="Arial"/>
                        </a:rPr>
                        <a:t>/J. Teplice</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smtClean="0">
                          <a:solidFill>
                            <a:srgbClr val="000000"/>
                          </a:solidFill>
                          <a:latin typeface="Arial"/>
                        </a:rPr>
                        <a:t>6:5, </a:t>
                      </a:r>
                      <a:r>
                        <a:rPr lang="cs-CZ" sz="1200" b="1" i="0" u="none" strike="noStrike" dirty="0">
                          <a:solidFill>
                            <a:srgbClr val="000000"/>
                          </a:solidFill>
                          <a:latin typeface="Arial"/>
                        </a:rPr>
                        <a:t> </a:t>
                      </a:r>
                      <a:r>
                        <a:rPr lang="cs-CZ" sz="1200" b="1" i="0" u="none" strike="noStrike" dirty="0" smtClean="0">
                          <a:solidFill>
                            <a:srgbClr val="000000"/>
                          </a:solidFill>
                          <a:latin typeface="Arial"/>
                        </a:rPr>
                        <a:t>8:0</a:t>
                      </a:r>
                      <a:endParaRPr lang="cs-CZ" sz="1200" b="1" i="0" u="none" strike="noStrike" dirty="0">
                        <a:solidFill>
                          <a:srgbClr val="00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0"/>
                  </a:ext>
                </a:extLst>
              </a:tr>
              <a:tr h="302988">
                <a:tc>
                  <a:txBody>
                    <a:bodyPr/>
                    <a:lstStyle/>
                    <a:p>
                      <a:pPr algn="ctr" fontAlgn="ctr"/>
                      <a:r>
                        <a:rPr lang="pl-PL" sz="1000" b="1" i="0" u="none" strike="noStrike" dirty="0">
                          <a:solidFill>
                            <a:srgbClr val="FF0000"/>
                          </a:solidFill>
                          <a:latin typeface="Arial"/>
                        </a:rPr>
                        <a:t>Sobota 27. 5.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FF0000"/>
                          </a:solidFill>
                          <a:latin typeface="Arial"/>
                        </a:rPr>
                        <a:t>TJ Krupka - SK </a:t>
                      </a:r>
                      <a:r>
                        <a:rPr lang="cs-CZ" sz="1000" b="1" i="0" u="none" strike="noStrike" dirty="0" err="1">
                          <a:solidFill>
                            <a:srgbClr val="FF0000"/>
                          </a:solidFill>
                          <a:latin typeface="Arial"/>
                        </a:rPr>
                        <a:t>Štětí</a:t>
                      </a:r>
                      <a:endParaRPr lang="cs-CZ" sz="1000" b="1" i="0" u="none" strike="noStrike" dirty="0">
                        <a:solidFill>
                          <a:srgbClr val="FF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smtClean="0">
                          <a:solidFill>
                            <a:srgbClr val="FF0000"/>
                          </a:solidFill>
                          <a:latin typeface="Arial"/>
                        </a:rPr>
                        <a:t>4:1, </a:t>
                      </a:r>
                      <a:r>
                        <a:rPr lang="cs-CZ" sz="1200" b="1" i="0" u="none" strike="noStrike" dirty="0">
                          <a:solidFill>
                            <a:srgbClr val="FF0000"/>
                          </a:solidFill>
                          <a:latin typeface="Arial"/>
                        </a:rPr>
                        <a:t> </a:t>
                      </a:r>
                      <a:r>
                        <a:rPr lang="cs-CZ" sz="1200" b="1" i="0" u="none" strike="noStrike" dirty="0" smtClean="0">
                          <a:solidFill>
                            <a:srgbClr val="FF0000"/>
                          </a:solidFill>
                          <a:latin typeface="Arial"/>
                        </a:rPr>
                        <a:t>12:3</a:t>
                      </a:r>
                      <a:endParaRPr lang="cs-CZ" sz="1200" b="1" i="0" u="none" strike="noStrike" dirty="0">
                        <a:solidFill>
                          <a:srgbClr val="FF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1"/>
                  </a:ext>
                </a:extLst>
              </a:tr>
              <a:tr h="273272">
                <a:tc gridSpan="3">
                  <a:txBody>
                    <a:bodyPr/>
                    <a:lstStyle/>
                    <a:p>
                      <a:pPr algn="ctr" fontAlgn="ctr"/>
                      <a:r>
                        <a:rPr lang="cs-CZ" sz="1800" b="1" i="0" u="none" strike="noStrike" dirty="0">
                          <a:solidFill>
                            <a:srgbClr val="000000"/>
                          </a:solidFill>
                          <a:latin typeface="Arial"/>
                        </a:rPr>
                        <a:t>4.kolo</a:t>
                      </a:r>
                    </a:p>
                  </a:txBody>
                  <a:tcPr marL="5980" marR="5980" marT="59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FB6B"/>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210378">
                <a:tc>
                  <a:txBody>
                    <a:bodyPr/>
                    <a:lstStyle/>
                    <a:p>
                      <a:pPr algn="ctr" fontAlgn="ctr"/>
                      <a:r>
                        <a:rPr lang="pl-PL" sz="1000" b="1" i="0" u="none" strike="noStrike" dirty="0">
                          <a:solidFill>
                            <a:srgbClr val="1A2C37"/>
                          </a:solidFill>
                          <a:latin typeface="Arial"/>
                        </a:rPr>
                        <a:t>Sobota 3. 6.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pl-PL" sz="1000" b="1" i="0" u="none" strike="noStrike">
                          <a:solidFill>
                            <a:srgbClr val="1A2C37"/>
                          </a:solidFill>
                          <a:latin typeface="Arial"/>
                        </a:rPr>
                        <a:t>FK Ústí nad Labem - TJ Krupka</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smtClean="0">
                          <a:solidFill>
                            <a:srgbClr val="000000"/>
                          </a:solidFill>
                          <a:latin typeface="Arial"/>
                        </a:rPr>
                        <a:t>13:2, </a:t>
                      </a:r>
                      <a:r>
                        <a:rPr lang="cs-CZ" sz="1200" b="1" i="0" u="none" strike="noStrike" dirty="0">
                          <a:solidFill>
                            <a:srgbClr val="000000"/>
                          </a:solidFill>
                          <a:latin typeface="Arial"/>
                        </a:rPr>
                        <a:t> </a:t>
                      </a:r>
                      <a:r>
                        <a:rPr lang="cs-CZ" sz="1200" b="1" i="0" u="none" strike="noStrike" dirty="0" smtClean="0">
                          <a:solidFill>
                            <a:srgbClr val="000000"/>
                          </a:solidFill>
                          <a:latin typeface="Arial"/>
                        </a:rPr>
                        <a:t>0:8</a:t>
                      </a:r>
                      <a:endParaRPr lang="cs-CZ" sz="1200" b="1" i="0" u="none" strike="noStrike" dirty="0">
                        <a:solidFill>
                          <a:srgbClr val="00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3"/>
                  </a:ext>
                </a:extLst>
              </a:tr>
              <a:tr h="302988">
                <a:tc>
                  <a:txBody>
                    <a:bodyPr/>
                    <a:lstStyle/>
                    <a:p>
                      <a:pPr algn="ctr" fontAlgn="ctr"/>
                      <a:r>
                        <a:rPr lang="pl-PL" sz="1000" b="1" i="0" u="none" strike="noStrike" dirty="0">
                          <a:solidFill>
                            <a:srgbClr val="1A2C37"/>
                          </a:solidFill>
                          <a:latin typeface="Arial"/>
                        </a:rPr>
                        <a:t>Sobota 3. 6.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1A2C37"/>
                          </a:solidFill>
                          <a:latin typeface="Arial"/>
                        </a:rPr>
                        <a:t>FK </a:t>
                      </a:r>
                      <a:r>
                        <a:rPr lang="cs-CZ" sz="1000" b="1" i="0" u="none" strike="noStrike" dirty="0" err="1">
                          <a:solidFill>
                            <a:srgbClr val="1A2C37"/>
                          </a:solidFill>
                          <a:latin typeface="Arial"/>
                        </a:rPr>
                        <a:t>Postoloprty</a:t>
                      </a:r>
                      <a:r>
                        <a:rPr lang="cs-CZ" sz="1000" b="1" i="0" u="none" strike="noStrike" dirty="0">
                          <a:solidFill>
                            <a:srgbClr val="1A2C37"/>
                          </a:solidFill>
                          <a:latin typeface="Arial"/>
                        </a:rPr>
                        <a:t>/</a:t>
                      </a:r>
                      <a:r>
                        <a:rPr lang="cs-CZ" sz="1000" b="1" i="0" u="none" strike="noStrike" dirty="0" err="1">
                          <a:solidFill>
                            <a:srgbClr val="1A2C37"/>
                          </a:solidFill>
                          <a:latin typeface="Arial"/>
                        </a:rPr>
                        <a:t>Dobroměřice</a:t>
                      </a:r>
                      <a:r>
                        <a:rPr lang="cs-CZ" sz="1000" b="1" i="0" u="none" strike="noStrike" dirty="0">
                          <a:solidFill>
                            <a:srgbClr val="1A2C37"/>
                          </a:solidFill>
                          <a:latin typeface="Arial"/>
                        </a:rPr>
                        <a:t> - JUNIOR </a:t>
                      </a:r>
                      <a:r>
                        <a:rPr lang="cs-CZ" sz="1000" b="1" i="0" u="none" strike="noStrike" dirty="0" err="1">
                          <a:solidFill>
                            <a:srgbClr val="1A2C37"/>
                          </a:solidFill>
                          <a:latin typeface="Arial"/>
                        </a:rPr>
                        <a:t>Chomutov</a:t>
                      </a:r>
                      <a:r>
                        <a:rPr lang="cs-CZ" sz="1000" b="1" i="0" u="none" strike="noStrike" dirty="0">
                          <a:solidFill>
                            <a:srgbClr val="1A2C37"/>
                          </a:solidFill>
                          <a:latin typeface="Arial"/>
                        </a:rPr>
                        <a:t>/FK Teplice</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a:solidFill>
                            <a:srgbClr val="000000"/>
                          </a:solidFill>
                          <a:latin typeface="Arial"/>
                        </a:rPr>
                        <a:t> </a:t>
                      </a:r>
                      <a:r>
                        <a:rPr lang="cs-CZ" sz="1200" b="1" i="0" u="none" strike="noStrike" dirty="0" smtClean="0">
                          <a:solidFill>
                            <a:srgbClr val="000000"/>
                          </a:solidFill>
                          <a:latin typeface="Arial"/>
                        </a:rPr>
                        <a:t>7:3, 0:13</a:t>
                      </a:r>
                      <a:endParaRPr lang="cs-CZ" sz="1200" b="1" i="0" u="none" strike="noStrike" dirty="0">
                        <a:solidFill>
                          <a:srgbClr val="00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4"/>
                  </a:ext>
                </a:extLst>
              </a:tr>
              <a:tr h="210378">
                <a:tc>
                  <a:txBody>
                    <a:bodyPr/>
                    <a:lstStyle/>
                    <a:p>
                      <a:pPr algn="ctr" fontAlgn="ctr"/>
                      <a:r>
                        <a:rPr lang="cs-CZ" sz="1000" b="1" i="0" u="none" strike="noStrike">
                          <a:solidFill>
                            <a:srgbClr val="FF0000"/>
                          </a:solidFill>
                          <a:latin typeface="Arial"/>
                        </a:rPr>
                        <a:t>Neděle 4. 6.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FF0000"/>
                          </a:solidFill>
                          <a:latin typeface="Arial"/>
                        </a:rPr>
                        <a:t>FK </a:t>
                      </a:r>
                      <a:r>
                        <a:rPr lang="cs-CZ" sz="1000" b="1" i="0" u="none" strike="noStrike" dirty="0" err="1">
                          <a:solidFill>
                            <a:srgbClr val="FF0000"/>
                          </a:solidFill>
                          <a:latin typeface="Arial"/>
                        </a:rPr>
                        <a:t>Bílina</a:t>
                      </a:r>
                      <a:r>
                        <a:rPr lang="cs-CZ" sz="1000" b="1" i="0" u="none" strike="noStrike" dirty="0">
                          <a:solidFill>
                            <a:srgbClr val="FF0000"/>
                          </a:solidFill>
                          <a:latin typeface="Arial"/>
                        </a:rPr>
                        <a:t>/J. Teplice - SK </a:t>
                      </a:r>
                      <a:r>
                        <a:rPr lang="cs-CZ" sz="1000" b="1" i="0" u="none" strike="noStrike" dirty="0" err="1">
                          <a:solidFill>
                            <a:srgbClr val="FF0000"/>
                          </a:solidFill>
                          <a:latin typeface="Arial"/>
                        </a:rPr>
                        <a:t>Štětí</a:t>
                      </a:r>
                      <a:endParaRPr lang="cs-CZ" sz="1000" b="1" i="0" u="none" strike="noStrike" dirty="0">
                        <a:solidFill>
                          <a:srgbClr val="FF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smtClean="0">
                          <a:solidFill>
                            <a:srgbClr val="FF0000"/>
                          </a:solidFill>
                          <a:latin typeface="Arial"/>
                        </a:rPr>
                        <a:t>9:4, </a:t>
                      </a:r>
                      <a:r>
                        <a:rPr lang="cs-CZ" sz="1200" b="1" i="0" u="none" strike="noStrike" dirty="0">
                          <a:solidFill>
                            <a:srgbClr val="FF0000"/>
                          </a:solidFill>
                          <a:latin typeface="Arial"/>
                        </a:rPr>
                        <a:t> </a:t>
                      </a:r>
                      <a:r>
                        <a:rPr lang="cs-CZ" sz="1200" b="1" i="0" u="none" strike="noStrike" dirty="0" smtClean="0">
                          <a:solidFill>
                            <a:srgbClr val="FF0000"/>
                          </a:solidFill>
                          <a:latin typeface="Arial"/>
                        </a:rPr>
                        <a:t>1:8</a:t>
                      </a:r>
                      <a:endParaRPr lang="cs-CZ" sz="1200" b="1" i="0" u="none" strike="noStrike" dirty="0">
                        <a:solidFill>
                          <a:srgbClr val="FF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5"/>
                  </a:ext>
                </a:extLst>
              </a:tr>
              <a:tr h="210378">
                <a:tc gridSpan="3">
                  <a:txBody>
                    <a:bodyPr/>
                    <a:lstStyle/>
                    <a:p>
                      <a:pPr algn="ctr" fontAlgn="ctr"/>
                      <a:r>
                        <a:rPr lang="cs-CZ" sz="1200" b="1" i="0" u="none" strike="noStrike" dirty="0">
                          <a:solidFill>
                            <a:srgbClr val="000000"/>
                          </a:solidFill>
                          <a:latin typeface="Arial"/>
                        </a:rPr>
                        <a:t>5.kolo</a:t>
                      </a:r>
                    </a:p>
                  </a:txBody>
                  <a:tcPr marL="5980" marR="5980" marT="59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FB6B"/>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6"/>
                  </a:ext>
                </a:extLst>
              </a:tr>
              <a:tr h="302988">
                <a:tc>
                  <a:txBody>
                    <a:bodyPr/>
                    <a:lstStyle/>
                    <a:p>
                      <a:pPr algn="ctr" fontAlgn="ctr"/>
                      <a:r>
                        <a:rPr lang="cs-CZ" sz="1000" b="1" i="0" u="none" strike="noStrike" dirty="0">
                          <a:solidFill>
                            <a:srgbClr val="FF0000"/>
                          </a:solidFill>
                          <a:latin typeface="Arial"/>
                        </a:rPr>
                        <a:t>Neděle 11. 6. 2017 10:00</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FF0000"/>
                          </a:solidFill>
                          <a:latin typeface="Arial"/>
                        </a:rPr>
                        <a:t>SK </a:t>
                      </a:r>
                      <a:r>
                        <a:rPr lang="cs-CZ" sz="1000" b="1" i="0" u="none" strike="noStrike" dirty="0" err="1">
                          <a:solidFill>
                            <a:srgbClr val="FF0000"/>
                          </a:solidFill>
                          <a:latin typeface="Arial"/>
                        </a:rPr>
                        <a:t>Štětí</a:t>
                      </a:r>
                      <a:r>
                        <a:rPr lang="cs-CZ" sz="1000" b="1" i="0" u="none" strike="noStrike" dirty="0">
                          <a:solidFill>
                            <a:srgbClr val="FF0000"/>
                          </a:solidFill>
                          <a:latin typeface="Arial"/>
                        </a:rPr>
                        <a:t> - FK Ústí nad Labem</a:t>
                      </a: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FF0000"/>
                          </a:solidFill>
                          <a:latin typeface="Arial"/>
                        </a:rPr>
                        <a:t> </a:t>
                      </a: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7"/>
                  </a:ext>
                </a:extLst>
              </a:tr>
              <a:tr h="302988">
                <a:tc>
                  <a:txBody>
                    <a:bodyPr/>
                    <a:lstStyle/>
                    <a:p>
                      <a:pPr algn="ctr" fontAlgn="ctr"/>
                      <a:r>
                        <a:rPr lang="nn-NO" sz="1000" b="1" i="0" u="none" strike="noStrike" dirty="0" smtClean="0">
                          <a:solidFill>
                            <a:schemeClr val="tx1"/>
                          </a:solidFill>
                          <a:latin typeface="Arial"/>
                        </a:rPr>
                        <a:t>Čtvrtek 15. 6. 2017 17:30</a:t>
                      </a:r>
                      <a:endParaRPr lang="cs-CZ" sz="1000" b="1" i="0" u="none" strike="noStrike" dirty="0">
                        <a:solidFill>
                          <a:schemeClr val="tx1"/>
                        </a:solidFill>
                        <a:latin typeface="Arial"/>
                      </a:endParaRP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000" b="1" i="0" u="none" strike="noStrike" dirty="0" smtClean="0">
                          <a:solidFill>
                            <a:schemeClr val="tx1"/>
                          </a:solidFill>
                          <a:latin typeface="Arial"/>
                        </a:rPr>
                        <a:t>JUNIOR </a:t>
                      </a:r>
                      <a:r>
                        <a:rPr lang="en-US" sz="1000" b="1" i="0" u="none" strike="noStrike" dirty="0" err="1" smtClean="0">
                          <a:solidFill>
                            <a:schemeClr val="tx1"/>
                          </a:solidFill>
                          <a:latin typeface="Arial"/>
                        </a:rPr>
                        <a:t>Chomutov</a:t>
                      </a:r>
                      <a:r>
                        <a:rPr lang="en-US" sz="1000" b="1" i="0" u="none" strike="noStrike" dirty="0" smtClean="0">
                          <a:solidFill>
                            <a:schemeClr val="tx1"/>
                          </a:solidFill>
                          <a:latin typeface="Arial"/>
                        </a:rPr>
                        <a:t>/FK Teplice - FK </a:t>
                      </a:r>
                      <a:r>
                        <a:rPr lang="en-US" sz="1000" b="1" i="0" u="none" strike="noStrike" dirty="0" err="1" smtClean="0">
                          <a:solidFill>
                            <a:schemeClr val="tx1"/>
                          </a:solidFill>
                          <a:latin typeface="Arial"/>
                        </a:rPr>
                        <a:t>Bílina</a:t>
                      </a:r>
                      <a:r>
                        <a:rPr lang="en-US" sz="1000" b="1" i="0" u="none" strike="noStrike" dirty="0" smtClean="0">
                          <a:solidFill>
                            <a:schemeClr val="tx1"/>
                          </a:solidFill>
                          <a:latin typeface="Arial"/>
                        </a:rPr>
                        <a:t>/J. Teplice</a:t>
                      </a:r>
                      <a:endParaRPr lang="cs-CZ" sz="1000" b="1" i="0" u="none" strike="noStrike" dirty="0">
                        <a:solidFill>
                          <a:schemeClr val="tx1"/>
                        </a:solidFill>
                        <a:latin typeface="Arial"/>
                      </a:endParaRP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endParaRPr lang="cs-CZ" sz="1000" b="1" i="0" u="none" strike="noStrike" dirty="0">
                        <a:solidFill>
                          <a:srgbClr val="FF0000"/>
                        </a:solidFill>
                        <a:latin typeface="Arial"/>
                      </a:endParaRP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8"/>
                  </a:ext>
                </a:extLst>
              </a:tr>
              <a:tr h="302988">
                <a:tc>
                  <a:txBody>
                    <a:bodyPr/>
                    <a:lstStyle/>
                    <a:p>
                      <a:pPr algn="ctr" fontAlgn="ctr"/>
                      <a:r>
                        <a:rPr lang="cs-CZ" sz="1000" b="1" i="0" u="none" strike="noStrike" dirty="0">
                          <a:solidFill>
                            <a:srgbClr val="1A2C37"/>
                          </a:solidFill>
                          <a:latin typeface="Arial"/>
                        </a:rPr>
                        <a:t>Neděle 11. 6. 2017 15:15</a:t>
                      </a:r>
                    </a:p>
                  </a:txBody>
                  <a:tcPr marL="5980" marR="5980" marT="59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1A2C37"/>
                          </a:solidFill>
                          <a:latin typeface="Arial"/>
                        </a:rPr>
                        <a:t>TJ Krupka - FK </a:t>
                      </a:r>
                      <a:r>
                        <a:rPr lang="cs-CZ" sz="1000" b="1" i="0" u="none" strike="noStrike" dirty="0" err="1">
                          <a:solidFill>
                            <a:srgbClr val="1A2C37"/>
                          </a:solidFill>
                          <a:latin typeface="Arial"/>
                        </a:rPr>
                        <a:t>Postoloprty</a:t>
                      </a:r>
                      <a:r>
                        <a:rPr lang="cs-CZ" sz="1000" b="1" i="0" u="none" strike="noStrike" dirty="0">
                          <a:solidFill>
                            <a:srgbClr val="1A2C37"/>
                          </a:solidFill>
                          <a:latin typeface="Arial"/>
                        </a:rPr>
                        <a:t>/</a:t>
                      </a:r>
                      <a:r>
                        <a:rPr lang="cs-CZ" sz="1000" b="1" i="0" u="none" strike="noStrike" dirty="0" err="1">
                          <a:solidFill>
                            <a:srgbClr val="1A2C37"/>
                          </a:solidFill>
                          <a:latin typeface="Arial"/>
                        </a:rPr>
                        <a:t>Dobroměřice</a:t>
                      </a:r>
                      <a:endParaRPr lang="cs-CZ" sz="1000" b="1" i="0" u="none" strike="noStrike" dirty="0">
                        <a:solidFill>
                          <a:srgbClr val="1A2C37"/>
                        </a:solidFill>
                        <a:latin typeface="Arial"/>
                      </a:endParaRPr>
                    </a:p>
                  </a:txBody>
                  <a:tcPr marL="5980" marR="5980" marT="5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000000"/>
                          </a:solidFill>
                          <a:latin typeface="Arial"/>
                        </a:rPr>
                        <a:t> </a:t>
                      </a:r>
                    </a:p>
                  </a:txBody>
                  <a:tcPr marL="5980" marR="5980" marT="59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9"/>
                  </a:ext>
                </a:extLst>
              </a:tr>
            </a:tbl>
          </a:graphicData>
        </a:graphic>
      </p:graphicFrame>
      <p:sp>
        <p:nvSpPr>
          <p:cNvPr id="2" name="TextovéPole 1"/>
          <p:cNvSpPr txBox="1"/>
          <p:nvPr/>
        </p:nvSpPr>
        <p:spPr>
          <a:xfrm>
            <a:off x="143992" y="57716"/>
            <a:ext cx="4608512" cy="969496"/>
          </a:xfrm>
          <a:prstGeom prst="rect">
            <a:avLst/>
          </a:prstGeom>
          <a:blipFill>
            <a:blip r:embed="rId3"/>
            <a:stretch>
              <a:fillRect/>
            </a:stretch>
          </a:blipFill>
        </p:spPr>
        <p:txBody>
          <a:bodyPr wrap="square" rtlCol="0">
            <a:spAutoFit/>
          </a:bodyPr>
          <a:lstStyle/>
          <a:p>
            <a:pPr algn="ctr"/>
            <a:r>
              <a:rPr lang="cs-CZ" sz="1900" u="sng" dirty="0" smtClean="0">
                <a:latin typeface="Bookman Old Style" pitchFamily="18" charset="0"/>
              </a:rPr>
              <a:t>Nadstavbová část Ústeckého přeboru starších žáků 13.-18. místo</a:t>
            </a:r>
          </a:p>
        </p:txBody>
      </p:sp>
      <p:graphicFrame>
        <p:nvGraphicFramePr>
          <p:cNvPr id="6" name="Tabulka 5"/>
          <p:cNvGraphicFramePr>
            <a:graphicFrameLocks noGrp="1"/>
          </p:cNvGraphicFramePr>
          <p:nvPr>
            <p:extLst>
              <p:ext uri="{D42A27DB-BD31-4B8C-83A1-F6EECF244321}">
                <p14:modId xmlns:p14="http://schemas.microsoft.com/office/powerpoint/2010/main" val="3593001288"/>
              </p:ext>
            </p:extLst>
          </p:nvPr>
        </p:nvGraphicFramePr>
        <p:xfrm>
          <a:off x="5328568" y="955202"/>
          <a:ext cx="4680520" cy="5976666"/>
        </p:xfrm>
        <a:graphic>
          <a:graphicData uri="http://schemas.openxmlformats.org/drawingml/2006/table">
            <a:tbl>
              <a:tblPr/>
              <a:tblGrid>
                <a:gridCol w="1568093">
                  <a:extLst>
                    <a:ext uri="{9D8B030D-6E8A-4147-A177-3AD203B41FA5}">
                      <a16:colId xmlns:a16="http://schemas.microsoft.com/office/drawing/2014/main" val="1011359409"/>
                    </a:ext>
                  </a:extLst>
                </a:gridCol>
                <a:gridCol w="3112427">
                  <a:extLst>
                    <a:ext uri="{9D8B030D-6E8A-4147-A177-3AD203B41FA5}">
                      <a16:colId xmlns:a16="http://schemas.microsoft.com/office/drawing/2014/main" val="3366974192"/>
                    </a:ext>
                  </a:extLst>
                </a:gridCol>
              </a:tblGrid>
              <a:tr h="332037">
                <a:tc gridSpan="2">
                  <a:txBody>
                    <a:bodyPr/>
                    <a:lstStyle/>
                    <a:p>
                      <a:pPr algn="ctr" rtl="0" fontAlgn="b"/>
                      <a:r>
                        <a:rPr lang="cs-CZ" sz="1400" b="1" i="0" u="none" strike="noStrike">
                          <a:solidFill>
                            <a:srgbClr val="000000"/>
                          </a:solidFill>
                          <a:effectLst/>
                          <a:latin typeface="Calibri" panose="020F0502020204030204" pitchFamily="34" charset="0"/>
                        </a:rPr>
                        <a:t>29.kolo Fortuna Divize B</a:t>
                      </a:r>
                    </a:p>
                  </a:txBody>
                  <a:tcPr marL="8245" marR="8245" marT="82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extLst>
                  <a:ext uri="{0D108BD9-81ED-4DB2-BD59-A6C34878D82A}">
                    <a16:rowId xmlns:a16="http://schemas.microsoft.com/office/drawing/2014/main" val="16564480"/>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10.6. 2017 10:15</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050" b="1" i="0" u="none" strike="noStrike" dirty="0">
                          <a:solidFill>
                            <a:srgbClr val="1A2C37"/>
                          </a:solidFill>
                          <a:effectLst/>
                          <a:latin typeface="Arial" panose="020B0604020202020204" pitchFamily="34" charset="0"/>
                        </a:rPr>
                        <a:t>Mostecký fotbalový klub - TJ Sokol Libiš</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651227175"/>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10.6. 2017 10:15</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A2C37"/>
                          </a:solidFill>
                          <a:effectLst/>
                          <a:latin typeface="Arial" panose="020B0604020202020204" pitchFamily="34" charset="0"/>
                        </a:rPr>
                        <a:t>SK Štětí - TJ TATRAN Rakovník</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844526877"/>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10.6. 2017 10:15</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050" b="1" i="0" u="none" strike="noStrike" dirty="0">
                          <a:solidFill>
                            <a:srgbClr val="1A2C37"/>
                          </a:solidFill>
                          <a:effectLst/>
                          <a:latin typeface="Arial" panose="020B0604020202020204" pitchFamily="34" charset="0"/>
                        </a:rPr>
                        <a:t>FC CHOMUTOV - FC Nový Bor</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78093587"/>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Sobota10.6. 2017 10:15</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A2C37"/>
                          </a:solidFill>
                          <a:effectLst/>
                          <a:latin typeface="Arial" panose="020B0604020202020204" pitchFamily="34" charset="0"/>
                        </a:rPr>
                        <a:t>FK Neratovice-</a:t>
                      </a:r>
                      <a:r>
                        <a:rPr lang="cs-CZ" sz="1050" b="1" i="0" u="none" strike="noStrike" dirty="0" err="1">
                          <a:solidFill>
                            <a:srgbClr val="1A2C37"/>
                          </a:solidFill>
                          <a:effectLst/>
                          <a:latin typeface="Arial" panose="020B0604020202020204" pitchFamily="34" charset="0"/>
                        </a:rPr>
                        <a:t>Byškovice</a:t>
                      </a:r>
                      <a:r>
                        <a:rPr lang="cs-CZ" sz="1050" b="1" i="0" u="none" strike="noStrike" dirty="0">
                          <a:solidFill>
                            <a:srgbClr val="1A2C37"/>
                          </a:solidFill>
                          <a:effectLst/>
                          <a:latin typeface="Arial" panose="020B0604020202020204" pitchFamily="34" charset="0"/>
                        </a:rPr>
                        <a:t> - SK Kladno</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229201189"/>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10.6. 2017 17:00</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050" b="1" i="0" u="none" strike="noStrike" dirty="0">
                          <a:solidFill>
                            <a:srgbClr val="1A2C37"/>
                          </a:solidFill>
                          <a:effectLst/>
                          <a:latin typeface="Arial" panose="020B0604020202020204" pitchFamily="34" charset="0"/>
                        </a:rPr>
                        <a:t>TJ Slovan VELVARY - SK Český Brod</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071915117"/>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10.6. 2017 10:15</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A2C37"/>
                          </a:solidFill>
                          <a:effectLst/>
                          <a:latin typeface="Arial" panose="020B0604020202020204" pitchFamily="34" charset="0"/>
                        </a:rPr>
                        <a:t>FK Baník Souš - Sokol Hostouň</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635348999"/>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Neděle 11.6. 2017 10:15</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050" b="1" i="0" u="none" strike="noStrike" dirty="0">
                          <a:solidFill>
                            <a:srgbClr val="1A2C37"/>
                          </a:solidFill>
                          <a:effectLst/>
                          <a:latin typeface="Arial" panose="020B0604020202020204" pitchFamily="34" charset="0"/>
                        </a:rPr>
                        <a:t>FK Meteor Praha VIII - SK Sokol Brozany</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857728756"/>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Neděle 11.6. 2017 17:00</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A2C37"/>
                          </a:solidFill>
                          <a:effectLst/>
                          <a:latin typeface="Arial" panose="020B0604020202020204" pitchFamily="34" charset="0"/>
                        </a:rPr>
                        <a:t>SK POLABAN Nymburk - SK Úvaly</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199376607"/>
                  </a:ext>
                </a:extLst>
              </a:tr>
              <a:tr h="332037">
                <a:tc gridSpan="2">
                  <a:txBody>
                    <a:bodyPr/>
                    <a:lstStyle/>
                    <a:p>
                      <a:pPr algn="ctr" rtl="0" fontAlgn="b"/>
                      <a:r>
                        <a:rPr lang="cs-CZ" sz="1400" b="1" i="0" u="none" strike="noStrike">
                          <a:solidFill>
                            <a:srgbClr val="000000"/>
                          </a:solidFill>
                          <a:effectLst/>
                          <a:latin typeface="Calibri" panose="020F0502020204030204" pitchFamily="34" charset="0"/>
                        </a:rPr>
                        <a:t>30.kolo Fortuna Divize B</a:t>
                      </a:r>
                    </a:p>
                  </a:txBody>
                  <a:tcPr marL="8245" marR="8245" marT="82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extLst>
                  <a:ext uri="{0D108BD9-81ED-4DB2-BD59-A6C34878D82A}">
                    <a16:rowId xmlns:a16="http://schemas.microsoft.com/office/drawing/2014/main" val="3689139455"/>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17.6. 2017 10:15</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050" b="1" i="0" u="none" strike="noStrike" dirty="0">
                          <a:solidFill>
                            <a:srgbClr val="1A2C37"/>
                          </a:solidFill>
                          <a:effectLst/>
                          <a:latin typeface="Arial" panose="020B0604020202020204" pitchFamily="34" charset="0"/>
                        </a:rPr>
                        <a:t>TJ Sokol Libiš - SK POLABAN Nymburk</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933678500"/>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17.6. 2017 10:15</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A2C37"/>
                          </a:solidFill>
                          <a:effectLst/>
                          <a:latin typeface="Arial" panose="020B0604020202020204" pitchFamily="34" charset="0"/>
                        </a:rPr>
                        <a:t>SK Kladno - FC CHOMUTOV</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96290474"/>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17.6. 2017 14:00</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050" b="1" i="0" u="none" strike="noStrike" dirty="0">
                          <a:solidFill>
                            <a:srgbClr val="1A2C37"/>
                          </a:solidFill>
                          <a:effectLst/>
                          <a:latin typeface="Arial" panose="020B0604020202020204" pitchFamily="34" charset="0"/>
                        </a:rPr>
                        <a:t>TJ TATRAN Rakovník - Mostecký fotbalový klub</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990301749"/>
                  </a:ext>
                </a:extLst>
              </a:tr>
              <a:tr h="332037">
                <a:tc>
                  <a:txBody>
                    <a:bodyPr/>
                    <a:lstStyle/>
                    <a:p>
                      <a:pPr algn="ctr" rtl="0" fontAlgn="ctr"/>
                      <a:r>
                        <a:rPr lang="pl-PL" sz="1050" b="1" i="0" u="none" strike="noStrike" dirty="0">
                          <a:solidFill>
                            <a:srgbClr val="1A2C37"/>
                          </a:solidFill>
                          <a:effectLst/>
                          <a:latin typeface="Arial" panose="020B0604020202020204" pitchFamily="34" charset="0"/>
                        </a:rPr>
                        <a:t>Sobota 17. 6. 2017 15:00</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A2C37"/>
                          </a:solidFill>
                          <a:effectLst/>
                          <a:latin typeface="Arial" panose="020B0604020202020204" pitchFamily="34" charset="0"/>
                        </a:rPr>
                        <a:t>SK Sokol Brozany - TJ Slovan VELVARY</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65519381"/>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17.6. 2017 17:00</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050" b="1" i="0" u="none" strike="noStrike" dirty="0">
                          <a:solidFill>
                            <a:srgbClr val="1A2C37"/>
                          </a:solidFill>
                          <a:effectLst/>
                          <a:latin typeface="Arial" panose="020B0604020202020204" pitchFamily="34" charset="0"/>
                        </a:rPr>
                        <a:t>SK Český Brod - FK Neratovice-</a:t>
                      </a:r>
                      <a:r>
                        <a:rPr lang="cs-CZ" sz="1050" b="1" i="0" u="none" strike="noStrike" dirty="0" err="1">
                          <a:solidFill>
                            <a:srgbClr val="1A2C37"/>
                          </a:solidFill>
                          <a:effectLst/>
                          <a:latin typeface="Arial" panose="020B0604020202020204" pitchFamily="34" charset="0"/>
                        </a:rPr>
                        <a:t>Byškovice</a:t>
                      </a:r>
                      <a:endParaRPr lang="cs-CZ" sz="1050" b="1" i="0" u="none" strike="noStrike" dirty="0">
                        <a:solidFill>
                          <a:srgbClr val="1A2C37"/>
                        </a:solidFill>
                        <a:effectLst/>
                        <a:latin typeface="Arial" panose="020B0604020202020204" pitchFamily="34" charset="0"/>
                      </a:endParaRP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0410563"/>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17.6. 2017 17:00</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A2C37"/>
                          </a:solidFill>
                          <a:effectLst/>
                          <a:latin typeface="Arial" panose="020B0604020202020204" pitchFamily="34" charset="0"/>
                        </a:rPr>
                        <a:t>FC Nový Bor - FK Baník Souš</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217255091"/>
                  </a:ext>
                </a:extLst>
              </a:tr>
              <a:tr h="332037">
                <a:tc>
                  <a:txBody>
                    <a:bodyPr/>
                    <a:lstStyle/>
                    <a:p>
                      <a:pPr algn="ctr" rtl="0" fontAlgn="ctr"/>
                      <a:r>
                        <a:rPr lang="cs-CZ" sz="1050" b="1" i="0" u="none" strike="noStrike" dirty="0">
                          <a:solidFill>
                            <a:srgbClr val="1A2C37"/>
                          </a:solidFill>
                          <a:effectLst/>
                          <a:latin typeface="Arial" panose="020B0604020202020204" pitchFamily="34" charset="0"/>
                        </a:rPr>
                        <a:t>Sobota 17.6. 2017 17:00</a:t>
                      </a: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050" b="1" i="0" u="none" strike="noStrike" dirty="0">
                          <a:solidFill>
                            <a:srgbClr val="1A2C37"/>
                          </a:solidFill>
                          <a:effectLst/>
                          <a:latin typeface="Arial" panose="020B0604020202020204" pitchFamily="34" charset="0"/>
                        </a:rPr>
                        <a:t>SK Úvaly - FK Meteor Praha VIII</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458070225"/>
                  </a:ext>
                </a:extLst>
              </a:tr>
              <a:tr h="332037">
                <a:tc>
                  <a:txBody>
                    <a:bodyPr/>
                    <a:lstStyle/>
                    <a:p>
                      <a:pPr algn="ctr" rtl="0" fontAlgn="ctr"/>
                      <a:r>
                        <a:rPr lang="cs-CZ" sz="1050" b="1" i="0" u="none" strike="noStrike" dirty="0" smtClean="0">
                          <a:solidFill>
                            <a:srgbClr val="1A2C37"/>
                          </a:solidFill>
                          <a:effectLst/>
                          <a:latin typeface="Arial" panose="020B0604020202020204" pitchFamily="34" charset="0"/>
                        </a:rPr>
                        <a:t>Sobota 17.6</a:t>
                      </a:r>
                      <a:r>
                        <a:rPr lang="cs-CZ" sz="1050" b="1" i="0" u="none" strike="noStrike" dirty="0">
                          <a:solidFill>
                            <a:srgbClr val="1A2C37"/>
                          </a:solidFill>
                          <a:effectLst/>
                          <a:latin typeface="Arial" panose="020B0604020202020204" pitchFamily="34" charset="0"/>
                        </a:rPr>
                        <a:t>. 2017 </a:t>
                      </a:r>
                      <a:r>
                        <a:rPr lang="cs-CZ" sz="1050" b="1" i="0" u="none" strike="noStrike" dirty="0" smtClean="0">
                          <a:solidFill>
                            <a:srgbClr val="1A2C37"/>
                          </a:solidFill>
                          <a:effectLst/>
                          <a:latin typeface="Arial" panose="020B0604020202020204" pitchFamily="34" charset="0"/>
                        </a:rPr>
                        <a:t>10:30</a:t>
                      </a:r>
                      <a:endParaRPr lang="cs-CZ" sz="1050" b="1" i="0" u="none" strike="noStrike" dirty="0">
                        <a:solidFill>
                          <a:srgbClr val="1A2C37"/>
                        </a:solidFill>
                        <a:effectLst/>
                        <a:latin typeface="Arial" panose="020B0604020202020204" pitchFamily="34" charset="0"/>
                      </a:endParaRPr>
                    </a:p>
                  </a:txBody>
                  <a:tcPr marL="8245" marR="8245" marT="82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A2C37"/>
                          </a:solidFill>
                          <a:effectLst/>
                          <a:latin typeface="Arial" panose="020B0604020202020204" pitchFamily="34" charset="0"/>
                        </a:rPr>
                        <a:t>Sokol Hostouň - SK Štětí</a:t>
                      </a:r>
                    </a:p>
                  </a:txBody>
                  <a:tcPr marL="8245" marR="8245" marT="82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63708232"/>
                  </a:ext>
                </a:extLst>
              </a:tr>
            </a:tbl>
          </a:graphicData>
        </a:graphic>
      </p:graphicFrame>
      <p:sp>
        <p:nvSpPr>
          <p:cNvPr id="7" name="TextovéPole 6"/>
          <p:cNvSpPr txBox="1"/>
          <p:nvPr/>
        </p:nvSpPr>
        <p:spPr>
          <a:xfrm>
            <a:off x="5400576" y="91108"/>
            <a:ext cx="4536504" cy="707886"/>
          </a:xfrm>
          <a:prstGeom prst="rect">
            <a:avLst/>
          </a:prstGeom>
          <a:pattFill prst="dotGrid">
            <a:fgClr>
              <a:srgbClr val="993366"/>
            </a:fgClr>
            <a:bgClr>
              <a:schemeClr val="bg1"/>
            </a:bgClr>
          </a:pattFill>
          <a:ln w="82550">
            <a:gradFill flip="none" rotWithShape="1">
              <a:gsLst>
                <a:gs pos="31000">
                  <a:srgbClr val="FF66CC"/>
                </a:gs>
                <a:gs pos="100000">
                  <a:srgbClr val="FFCC00"/>
                </a:gs>
                <a:gs pos="100000">
                  <a:schemeClr val="accent3">
                    <a:lumMod val="60000"/>
                    <a:lumOff val="40000"/>
                  </a:schemeClr>
                </a:gs>
              </a:gsLst>
              <a:lin ang="0" scaled="1"/>
              <a:tileRect/>
            </a:gradFill>
            <a:prstDash val="sysDash"/>
          </a:ln>
        </p:spPr>
        <p:txBody>
          <a:bodyPr wrap="square" rtlCol="0">
            <a:spAutoFit/>
          </a:bodyPr>
          <a:lstStyle/>
          <a:p>
            <a:pPr algn="ctr"/>
            <a:r>
              <a:rPr lang="cs-CZ" sz="2000" dirty="0" smtClean="0">
                <a:solidFill>
                  <a:srgbClr val="CC3300"/>
                </a:solidFill>
                <a:latin typeface="Bookman Old Style" pitchFamily="18" charset="0"/>
              </a:rPr>
              <a:t>A jsme na konci letošního ročníku fotbalové divize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20111"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sp>
        <p:nvSpPr>
          <p:cNvPr id="14" name="TextovéPole 13"/>
          <p:cNvSpPr txBox="1"/>
          <p:nvPr/>
        </p:nvSpPr>
        <p:spPr>
          <a:xfrm>
            <a:off x="761765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graphicFrame>
        <p:nvGraphicFramePr>
          <p:cNvPr id="3" name="Tabulka 2"/>
          <p:cNvGraphicFramePr>
            <a:graphicFrameLocks noGrp="1"/>
          </p:cNvGraphicFramePr>
          <p:nvPr>
            <p:extLst>
              <p:ext uri="{D42A27DB-BD31-4B8C-83A1-F6EECF244321}">
                <p14:modId xmlns:p14="http://schemas.microsoft.com/office/powerpoint/2010/main" val="1300939627"/>
              </p:ext>
            </p:extLst>
          </p:nvPr>
        </p:nvGraphicFramePr>
        <p:xfrm>
          <a:off x="5209642" y="1027212"/>
          <a:ext cx="4799445" cy="2954672"/>
        </p:xfrm>
        <a:graphic>
          <a:graphicData uri="http://schemas.openxmlformats.org/drawingml/2006/table">
            <a:tbl>
              <a:tblPr/>
              <a:tblGrid>
                <a:gridCol w="239796">
                  <a:extLst>
                    <a:ext uri="{9D8B030D-6E8A-4147-A177-3AD203B41FA5}">
                      <a16:colId xmlns:a16="http://schemas.microsoft.com/office/drawing/2014/main" val="3692680453"/>
                    </a:ext>
                  </a:extLst>
                </a:gridCol>
                <a:gridCol w="282113">
                  <a:extLst>
                    <a:ext uri="{9D8B030D-6E8A-4147-A177-3AD203B41FA5}">
                      <a16:colId xmlns:a16="http://schemas.microsoft.com/office/drawing/2014/main" val="1587644911"/>
                    </a:ext>
                  </a:extLst>
                </a:gridCol>
                <a:gridCol w="1893683">
                  <a:extLst>
                    <a:ext uri="{9D8B030D-6E8A-4147-A177-3AD203B41FA5}">
                      <a16:colId xmlns:a16="http://schemas.microsoft.com/office/drawing/2014/main" val="238438377"/>
                    </a:ext>
                  </a:extLst>
                </a:gridCol>
                <a:gridCol w="253902">
                  <a:extLst>
                    <a:ext uri="{9D8B030D-6E8A-4147-A177-3AD203B41FA5}">
                      <a16:colId xmlns:a16="http://schemas.microsoft.com/office/drawing/2014/main" val="1670003610"/>
                    </a:ext>
                  </a:extLst>
                </a:gridCol>
                <a:gridCol w="201005">
                  <a:extLst>
                    <a:ext uri="{9D8B030D-6E8A-4147-A177-3AD203B41FA5}">
                      <a16:colId xmlns:a16="http://schemas.microsoft.com/office/drawing/2014/main" val="592160933"/>
                    </a:ext>
                  </a:extLst>
                </a:gridCol>
                <a:gridCol w="201005">
                  <a:extLst>
                    <a:ext uri="{9D8B030D-6E8A-4147-A177-3AD203B41FA5}">
                      <a16:colId xmlns:a16="http://schemas.microsoft.com/office/drawing/2014/main" val="4102043537"/>
                    </a:ext>
                  </a:extLst>
                </a:gridCol>
                <a:gridCol w="201005">
                  <a:extLst>
                    <a:ext uri="{9D8B030D-6E8A-4147-A177-3AD203B41FA5}">
                      <a16:colId xmlns:a16="http://schemas.microsoft.com/office/drawing/2014/main" val="3536842109"/>
                    </a:ext>
                  </a:extLst>
                </a:gridCol>
                <a:gridCol w="268008">
                  <a:extLst>
                    <a:ext uri="{9D8B030D-6E8A-4147-A177-3AD203B41FA5}">
                      <a16:colId xmlns:a16="http://schemas.microsoft.com/office/drawing/2014/main" val="376994982"/>
                    </a:ext>
                  </a:extLst>
                </a:gridCol>
                <a:gridCol w="719388">
                  <a:extLst>
                    <a:ext uri="{9D8B030D-6E8A-4147-A177-3AD203B41FA5}">
                      <a16:colId xmlns:a16="http://schemas.microsoft.com/office/drawing/2014/main" val="1607529021"/>
                    </a:ext>
                  </a:extLst>
                </a:gridCol>
                <a:gridCol w="243322">
                  <a:extLst>
                    <a:ext uri="{9D8B030D-6E8A-4147-A177-3AD203B41FA5}">
                      <a16:colId xmlns:a16="http://schemas.microsoft.com/office/drawing/2014/main" val="4052745315"/>
                    </a:ext>
                  </a:extLst>
                </a:gridCol>
                <a:gridCol w="296218">
                  <a:extLst>
                    <a:ext uri="{9D8B030D-6E8A-4147-A177-3AD203B41FA5}">
                      <a16:colId xmlns:a16="http://schemas.microsoft.com/office/drawing/2014/main" val="3397572027"/>
                    </a:ext>
                  </a:extLst>
                </a:gridCol>
              </a:tblGrid>
              <a:tr h="311206">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535420016"/>
                  </a:ext>
                </a:extLst>
              </a:tr>
              <a:tr h="336866">
                <a:tc>
                  <a:txBody>
                    <a:bodyPr/>
                    <a:lstStyle/>
                    <a:p>
                      <a:pPr algn="l" fontAlgn="b"/>
                      <a:r>
                        <a:rPr lang="cs-CZ"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200" b="1" i="0" u="none" strike="noStrike" dirty="0">
                          <a:solidFill>
                            <a:srgbClr val="0000CC"/>
                          </a:solidFill>
                          <a:effectLst/>
                          <a:latin typeface="Calibri" panose="020F0502020204030204" pitchFamily="34" charset="0"/>
                        </a:rPr>
                        <a:t>Ústecký přebor starších žáků 2016/2017 nadstavba 13.-18. místo</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681585276"/>
                  </a:ext>
                </a:extLst>
              </a:tr>
              <a:tr h="318662">
                <a:tc>
                  <a:txBody>
                    <a:bodyPr/>
                    <a:lstStyle/>
                    <a:p>
                      <a:pPr algn="l" fontAlgn="b"/>
                      <a:r>
                        <a:rPr lang="cs-CZ"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FK Postoloprty/Dobroměřice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24:10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490092052"/>
                  </a:ext>
                </a:extLst>
              </a:tr>
              <a:tr h="311206">
                <a:tc>
                  <a:txBody>
                    <a:bodyPr/>
                    <a:lstStyle/>
                    <a:p>
                      <a:pPr algn="l" fontAlgn="b"/>
                      <a:r>
                        <a:rPr lang="cs-CZ"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effectLst/>
                          <a:latin typeface="Arial" panose="020B0604020202020204" pitchFamily="34" charset="0"/>
                        </a:rPr>
                        <a:t>FK Ústí n.L.</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Calibri" panose="020F0502020204030204" pitchFamily="34" charset="0"/>
                        </a:rPr>
                        <a:t>31:14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83528915"/>
                  </a:ext>
                </a:extLst>
              </a:tr>
              <a:tr h="311206">
                <a:tc>
                  <a:txBody>
                    <a:bodyPr/>
                    <a:lstStyle/>
                    <a:p>
                      <a:pPr algn="l" fontAlgn="b"/>
                      <a:r>
                        <a:rPr lang="cs-CZ"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FK Bílina/J. Teplice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32:20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891182944"/>
                  </a:ext>
                </a:extLst>
              </a:tr>
              <a:tr h="311206">
                <a:tc>
                  <a:txBody>
                    <a:bodyPr/>
                    <a:lstStyle/>
                    <a:p>
                      <a:pPr algn="l" fontAlgn="b"/>
                      <a:r>
                        <a:rPr lang="cs-CZ"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effectLst/>
                          <a:latin typeface="Arial" panose="020B0604020202020204" pitchFamily="34" charset="0"/>
                        </a:rPr>
                        <a:t>JUNIOR Chomutov/FK Teplice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Calibri" panose="020F0502020204030204" pitchFamily="34" charset="0"/>
                        </a:rPr>
                        <a:t>23:18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694500283"/>
                  </a:ext>
                </a:extLst>
              </a:tr>
              <a:tr h="311206">
                <a:tc>
                  <a:txBody>
                    <a:bodyPr/>
                    <a:lstStyle/>
                    <a:p>
                      <a:pPr algn="l" fontAlgn="b"/>
                      <a:r>
                        <a:rPr lang="cs-CZ"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Calibri" panose="020F0502020204030204" pitchFamily="34" charset="0"/>
                        </a:rPr>
                        <a:t>10:38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538759888"/>
                  </a:ext>
                </a:extLst>
              </a:tr>
              <a:tr h="311206">
                <a:tc>
                  <a:txBody>
                    <a:bodyPr/>
                    <a:lstStyle/>
                    <a:p>
                      <a:pPr algn="l" fontAlgn="b"/>
                      <a:r>
                        <a:rPr lang="cs-CZ"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Calibri" panose="020F0502020204030204" pitchFamily="34" charset="0"/>
                        </a:rPr>
                        <a:t>6:26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275807378"/>
                  </a:ext>
                </a:extLst>
              </a:tr>
              <a:tr h="311206">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30099982"/>
                  </a:ext>
                </a:extLst>
              </a:tr>
            </a:tbl>
          </a:graphicData>
        </a:graphic>
      </p:graphicFrame>
      <p:graphicFrame>
        <p:nvGraphicFramePr>
          <p:cNvPr id="5" name="Tabulka 4"/>
          <p:cNvGraphicFramePr>
            <a:graphicFrameLocks noGrp="1"/>
          </p:cNvGraphicFramePr>
          <p:nvPr>
            <p:extLst>
              <p:ext uri="{D42A27DB-BD31-4B8C-83A1-F6EECF244321}">
                <p14:modId xmlns:p14="http://schemas.microsoft.com/office/powerpoint/2010/main" val="1497742154"/>
              </p:ext>
            </p:extLst>
          </p:nvPr>
        </p:nvGraphicFramePr>
        <p:xfrm>
          <a:off x="5184552" y="4109067"/>
          <a:ext cx="4824537" cy="2822801"/>
        </p:xfrm>
        <a:graphic>
          <a:graphicData uri="http://schemas.openxmlformats.org/drawingml/2006/table">
            <a:tbl>
              <a:tblPr/>
              <a:tblGrid>
                <a:gridCol w="346155">
                  <a:extLst>
                    <a:ext uri="{9D8B030D-6E8A-4147-A177-3AD203B41FA5}">
                      <a16:colId xmlns:a16="http://schemas.microsoft.com/office/drawing/2014/main" val="327803798"/>
                    </a:ext>
                  </a:extLst>
                </a:gridCol>
                <a:gridCol w="302886">
                  <a:extLst>
                    <a:ext uri="{9D8B030D-6E8A-4147-A177-3AD203B41FA5}">
                      <a16:colId xmlns:a16="http://schemas.microsoft.com/office/drawing/2014/main" val="2632204335"/>
                    </a:ext>
                  </a:extLst>
                </a:gridCol>
                <a:gridCol w="1979576">
                  <a:extLst>
                    <a:ext uri="{9D8B030D-6E8A-4147-A177-3AD203B41FA5}">
                      <a16:colId xmlns:a16="http://schemas.microsoft.com/office/drawing/2014/main" val="589723153"/>
                    </a:ext>
                  </a:extLst>
                </a:gridCol>
                <a:gridCol w="205529">
                  <a:extLst>
                    <a:ext uri="{9D8B030D-6E8A-4147-A177-3AD203B41FA5}">
                      <a16:colId xmlns:a16="http://schemas.microsoft.com/office/drawing/2014/main" val="4180917023"/>
                    </a:ext>
                  </a:extLst>
                </a:gridCol>
                <a:gridCol w="205529">
                  <a:extLst>
                    <a:ext uri="{9D8B030D-6E8A-4147-A177-3AD203B41FA5}">
                      <a16:colId xmlns:a16="http://schemas.microsoft.com/office/drawing/2014/main" val="3467902029"/>
                    </a:ext>
                  </a:extLst>
                </a:gridCol>
                <a:gridCol w="205529">
                  <a:extLst>
                    <a:ext uri="{9D8B030D-6E8A-4147-A177-3AD203B41FA5}">
                      <a16:colId xmlns:a16="http://schemas.microsoft.com/office/drawing/2014/main" val="2771471669"/>
                    </a:ext>
                  </a:extLst>
                </a:gridCol>
                <a:gridCol w="205529">
                  <a:extLst>
                    <a:ext uri="{9D8B030D-6E8A-4147-A177-3AD203B41FA5}">
                      <a16:colId xmlns:a16="http://schemas.microsoft.com/office/drawing/2014/main" val="1462698419"/>
                    </a:ext>
                  </a:extLst>
                </a:gridCol>
                <a:gridCol w="205529">
                  <a:extLst>
                    <a:ext uri="{9D8B030D-6E8A-4147-A177-3AD203B41FA5}">
                      <a16:colId xmlns:a16="http://schemas.microsoft.com/office/drawing/2014/main" val="647944228"/>
                    </a:ext>
                  </a:extLst>
                </a:gridCol>
                <a:gridCol w="504810">
                  <a:extLst>
                    <a:ext uri="{9D8B030D-6E8A-4147-A177-3AD203B41FA5}">
                      <a16:colId xmlns:a16="http://schemas.microsoft.com/office/drawing/2014/main" val="1182498576"/>
                    </a:ext>
                  </a:extLst>
                </a:gridCol>
                <a:gridCol w="389425">
                  <a:extLst>
                    <a:ext uri="{9D8B030D-6E8A-4147-A177-3AD203B41FA5}">
                      <a16:colId xmlns:a16="http://schemas.microsoft.com/office/drawing/2014/main" val="391799859"/>
                    </a:ext>
                  </a:extLst>
                </a:gridCol>
                <a:gridCol w="274040">
                  <a:extLst>
                    <a:ext uri="{9D8B030D-6E8A-4147-A177-3AD203B41FA5}">
                      <a16:colId xmlns:a16="http://schemas.microsoft.com/office/drawing/2014/main" val="3730566420"/>
                    </a:ext>
                  </a:extLst>
                </a:gridCol>
              </a:tblGrid>
              <a:tr h="296033">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182935092"/>
                  </a:ext>
                </a:extLst>
              </a:tr>
              <a:tr h="296033">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200" b="1" i="0" u="none" strike="noStrike" dirty="0">
                          <a:solidFill>
                            <a:srgbClr val="0000CC"/>
                          </a:solidFill>
                          <a:effectLst/>
                          <a:latin typeface="Calibri" panose="020F0502020204030204" pitchFamily="34" charset="0"/>
                        </a:rPr>
                        <a:t>Ústecký přebor mladších žáků 2016/2017 nadstavba 13.-18. místo</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647551892"/>
                  </a:ext>
                </a:extLst>
              </a:tr>
              <a:tr h="296033">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JUNIOR Chomutov/FK Teplice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36:10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478012222"/>
                  </a:ext>
                </a:extLst>
              </a:tr>
              <a:tr h="296033">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Calibri" panose="020F0502020204030204" pitchFamily="34" charset="0"/>
                        </a:rPr>
                        <a:t>26:9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55892376"/>
                  </a:ext>
                </a:extLst>
              </a:tr>
              <a:tr h="296033">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FK Ústí n.L.</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17:18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742060639"/>
                  </a:ext>
                </a:extLst>
              </a:tr>
              <a:tr h="296033">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effectLst/>
                          <a:latin typeface="Arial" panose="020B0604020202020204" pitchFamily="34" charset="0"/>
                        </a:rPr>
                        <a:t>FK Postoloprty/Dobroměřice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Calibri" panose="020F0502020204030204" pitchFamily="34" charset="0"/>
                        </a:rPr>
                        <a:t>18:21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717097414"/>
                  </a:ext>
                </a:extLst>
              </a:tr>
              <a:tr h="296033">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Calibri" panose="020F0502020204030204" pitchFamily="34" charset="0"/>
                        </a:rPr>
                        <a:t>17:31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036940385"/>
                  </a:ext>
                </a:extLst>
              </a:tr>
              <a:tr h="296033">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effectLst/>
                          <a:latin typeface="Arial" panose="020B0604020202020204" pitchFamily="34" charset="0"/>
                        </a:rPr>
                        <a:t>FK Bílina/J. Teplice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Calibri" panose="020F0502020204030204" pitchFamily="34" charset="0"/>
                        </a:rPr>
                        <a:t>2:27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39837120"/>
                  </a:ext>
                </a:extLst>
              </a:tr>
              <a:tr h="296033">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294578471"/>
                  </a:ext>
                </a:extLst>
              </a:tr>
            </a:tbl>
          </a:graphicData>
        </a:graphic>
      </p:graphicFrame>
      <p:sp>
        <p:nvSpPr>
          <p:cNvPr id="2" name="TextovéPole 1"/>
          <p:cNvSpPr txBox="1"/>
          <p:nvPr/>
        </p:nvSpPr>
        <p:spPr>
          <a:xfrm>
            <a:off x="5328567" y="91108"/>
            <a:ext cx="4680519" cy="784830"/>
          </a:xfrm>
          <a:prstGeom prst="rect">
            <a:avLst/>
          </a:prstGeom>
          <a:pattFill prst="wdUpDiag">
            <a:fgClr>
              <a:srgbClr val="99FF99"/>
            </a:fgClr>
            <a:bgClr>
              <a:schemeClr val="bg1"/>
            </a:bgClr>
          </a:pattFill>
          <a:ln w="53975">
            <a:solidFill>
              <a:schemeClr val="accent6">
                <a:lumMod val="20000"/>
                <a:lumOff val="80000"/>
              </a:schemeClr>
            </a:solidFill>
          </a:ln>
        </p:spPr>
        <p:txBody>
          <a:bodyPr wrap="square" rtlCol="0">
            <a:spAutoFit/>
          </a:bodyPr>
          <a:lstStyle/>
          <a:p>
            <a:pPr algn="ctr"/>
            <a:r>
              <a:rPr lang="cs-CZ" sz="1500" dirty="0" smtClean="0">
                <a:latin typeface="Bookman Old Style" pitchFamily="18" charset="0"/>
              </a:rPr>
              <a:t>Do konce sezóny Ústeckého přeboru starších a mladších žáků zbývá už jen 1 zápas. Malá naděje na posun v tabulce ještě existuje </a:t>
            </a:r>
          </a:p>
        </p:txBody>
      </p:sp>
      <p:sp>
        <p:nvSpPr>
          <p:cNvPr id="4" name="TextovéPole 3"/>
          <p:cNvSpPr txBox="1"/>
          <p:nvPr/>
        </p:nvSpPr>
        <p:spPr>
          <a:xfrm>
            <a:off x="159296" y="1772262"/>
            <a:ext cx="4536504" cy="523220"/>
          </a:xfrm>
          <a:prstGeom prst="rect">
            <a:avLst/>
          </a:prstGeom>
          <a:pattFill prst="pct10">
            <a:fgClr>
              <a:schemeClr val="accent1"/>
            </a:fgClr>
            <a:bgClr>
              <a:srgbClr val="FFFF66"/>
            </a:bgClr>
          </a:pattFill>
        </p:spPr>
        <p:txBody>
          <a:bodyPr wrap="square" rtlCol="0">
            <a:spAutoFit/>
          </a:bodyPr>
          <a:lstStyle/>
          <a:p>
            <a:pPr algn="ctr"/>
            <a:r>
              <a:rPr lang="cs-CZ" sz="1400" u="sng" dirty="0" smtClean="0">
                <a:latin typeface="Bookman Old Style" pitchFamily="18" charset="0"/>
              </a:rPr>
              <a:t>Nejvyšší prohra</a:t>
            </a:r>
          </a:p>
          <a:p>
            <a:pPr algn="ctr"/>
            <a:r>
              <a:rPr lang="cs-CZ" dirty="0" smtClean="0">
                <a:latin typeface="Arial Black" panose="020B0A04020102020204" pitchFamily="34" charset="0"/>
              </a:rPr>
              <a:t>SK </a:t>
            </a:r>
            <a:r>
              <a:rPr lang="cs-CZ" dirty="0">
                <a:latin typeface="Arial Black" panose="020B0A04020102020204" pitchFamily="34" charset="0"/>
              </a:rPr>
              <a:t>Český Brod</a:t>
            </a:r>
            <a:r>
              <a:rPr lang="cs-CZ" b="0" dirty="0">
                <a:latin typeface="Arial Black" panose="020B0A04020102020204" pitchFamily="34" charset="0"/>
              </a:rPr>
              <a:t> - </a:t>
            </a:r>
            <a:r>
              <a:rPr lang="cs-CZ" dirty="0">
                <a:latin typeface="Arial Black" panose="020B0A04020102020204" pitchFamily="34" charset="0"/>
              </a:rPr>
              <a:t>SK Štětí</a:t>
            </a:r>
            <a:r>
              <a:rPr lang="cs-CZ" b="0" dirty="0">
                <a:latin typeface="Arial Black" panose="020B0A04020102020204" pitchFamily="34" charset="0"/>
              </a:rPr>
              <a:t> </a:t>
            </a:r>
            <a:r>
              <a:rPr lang="cs-CZ" sz="1400" dirty="0">
                <a:solidFill>
                  <a:srgbClr val="FF0000"/>
                </a:solidFill>
                <a:latin typeface="Arial Black" panose="020B0A04020102020204" pitchFamily="34" charset="0"/>
              </a:rPr>
              <a:t>7:0</a:t>
            </a:r>
            <a:r>
              <a:rPr lang="cs-CZ" b="0" dirty="0">
                <a:latin typeface="Arial Black" panose="020B0A04020102020204" pitchFamily="34" charset="0"/>
              </a:rPr>
              <a:t> (4:0</a:t>
            </a:r>
            <a:r>
              <a:rPr lang="cs-CZ" b="0" dirty="0" smtClean="0">
                <a:latin typeface="Arial Black" panose="020B0A04020102020204" pitchFamily="34" charset="0"/>
              </a:rPr>
              <a:t>)  27.8.2016</a:t>
            </a:r>
            <a:endParaRPr lang="cs-CZ" sz="1400" dirty="0" smtClean="0">
              <a:latin typeface="Arial Black" panose="020B0A04020102020204" pitchFamily="34" charset="0"/>
            </a:endParaRPr>
          </a:p>
        </p:txBody>
      </p:sp>
      <p:sp>
        <p:nvSpPr>
          <p:cNvPr id="8" name="TextovéPole 7"/>
          <p:cNvSpPr txBox="1"/>
          <p:nvPr/>
        </p:nvSpPr>
        <p:spPr>
          <a:xfrm>
            <a:off x="159296" y="1171228"/>
            <a:ext cx="4536504" cy="523220"/>
          </a:xfrm>
          <a:prstGeom prst="rect">
            <a:avLst/>
          </a:prstGeom>
          <a:pattFill prst="pct10">
            <a:fgClr>
              <a:schemeClr val="accent1">
                <a:lumMod val="20000"/>
                <a:lumOff val="80000"/>
              </a:schemeClr>
            </a:fgClr>
            <a:bgClr>
              <a:srgbClr val="FFFF66"/>
            </a:bgClr>
          </a:pattFill>
        </p:spPr>
        <p:txBody>
          <a:bodyPr wrap="square" rtlCol="0">
            <a:spAutoFit/>
          </a:bodyPr>
          <a:lstStyle/>
          <a:p>
            <a:pPr algn="ctr"/>
            <a:r>
              <a:rPr lang="cs-CZ" sz="1400" u="sng" dirty="0" smtClean="0">
                <a:latin typeface="Bookman Old Style" pitchFamily="18" charset="0"/>
              </a:rPr>
              <a:t>Nejvyšší výhra </a:t>
            </a:r>
          </a:p>
          <a:p>
            <a:pPr algn="ctr"/>
            <a:r>
              <a:rPr lang="cs-CZ" dirty="0" smtClean="0">
                <a:latin typeface="Arial Black" panose="020B0A04020102020204" pitchFamily="34" charset="0"/>
              </a:rPr>
              <a:t>FC </a:t>
            </a:r>
            <a:r>
              <a:rPr lang="cs-CZ" dirty="0">
                <a:latin typeface="Arial Black" panose="020B0A04020102020204" pitchFamily="34" charset="0"/>
              </a:rPr>
              <a:t>Nový Bor</a:t>
            </a:r>
            <a:r>
              <a:rPr lang="cs-CZ" b="0" dirty="0">
                <a:latin typeface="Arial Black" panose="020B0A04020102020204" pitchFamily="34" charset="0"/>
              </a:rPr>
              <a:t> - </a:t>
            </a:r>
            <a:r>
              <a:rPr lang="cs-CZ" dirty="0">
                <a:latin typeface="Arial Black" panose="020B0A04020102020204" pitchFamily="34" charset="0"/>
              </a:rPr>
              <a:t>SK Štětí</a:t>
            </a:r>
            <a:r>
              <a:rPr lang="cs-CZ" b="0" dirty="0">
                <a:latin typeface="Arial Black" panose="020B0A04020102020204" pitchFamily="34" charset="0"/>
              </a:rPr>
              <a:t> </a:t>
            </a:r>
            <a:r>
              <a:rPr lang="cs-CZ" sz="1400" dirty="0">
                <a:solidFill>
                  <a:srgbClr val="FF0000"/>
                </a:solidFill>
                <a:latin typeface="Arial Black" panose="020B0A04020102020204" pitchFamily="34" charset="0"/>
              </a:rPr>
              <a:t>0:3</a:t>
            </a:r>
            <a:r>
              <a:rPr lang="cs-CZ" b="0" dirty="0">
                <a:latin typeface="Arial Black" panose="020B0A04020102020204" pitchFamily="34" charset="0"/>
              </a:rPr>
              <a:t> (0:3</a:t>
            </a:r>
            <a:r>
              <a:rPr lang="cs-CZ" b="0" dirty="0" smtClean="0">
                <a:latin typeface="Arial Black" panose="020B0A04020102020204" pitchFamily="34" charset="0"/>
              </a:rPr>
              <a:t>)  13.8.2016</a:t>
            </a:r>
            <a:endParaRPr lang="cs-CZ" sz="1400" dirty="0" smtClean="0">
              <a:latin typeface="Arial Black" panose="020B0A04020102020204" pitchFamily="34" charset="0"/>
            </a:endParaRPr>
          </a:p>
        </p:txBody>
      </p:sp>
      <p:sp>
        <p:nvSpPr>
          <p:cNvPr id="9" name="TextovéPole 8"/>
          <p:cNvSpPr txBox="1"/>
          <p:nvPr/>
        </p:nvSpPr>
        <p:spPr>
          <a:xfrm>
            <a:off x="159296" y="2974330"/>
            <a:ext cx="4536504" cy="492443"/>
          </a:xfrm>
          <a:prstGeom prst="rect">
            <a:avLst/>
          </a:prstGeom>
          <a:pattFill prst="pct10">
            <a:fgClr>
              <a:schemeClr val="accent1">
                <a:lumMod val="20000"/>
                <a:lumOff val="80000"/>
              </a:schemeClr>
            </a:fgClr>
            <a:bgClr>
              <a:srgbClr val="FFFF66"/>
            </a:bgClr>
          </a:pattFill>
        </p:spPr>
        <p:txBody>
          <a:bodyPr wrap="square" rtlCol="0">
            <a:spAutoFit/>
          </a:bodyPr>
          <a:lstStyle/>
          <a:p>
            <a:pPr algn="ctr"/>
            <a:r>
              <a:rPr lang="cs-CZ" sz="1400" u="sng" dirty="0" smtClean="0">
                <a:latin typeface="Bookman Old Style" pitchFamily="18" charset="0"/>
              </a:rPr>
              <a:t>Nejvyšší prohra v 1. poločase</a:t>
            </a:r>
          </a:p>
          <a:p>
            <a:pPr algn="ctr"/>
            <a:r>
              <a:rPr lang="cs-CZ" dirty="0" smtClean="0">
                <a:latin typeface="Arial Black" panose="020B0A04020102020204" pitchFamily="34" charset="0"/>
              </a:rPr>
              <a:t>TJ </a:t>
            </a:r>
            <a:r>
              <a:rPr lang="cs-CZ" dirty="0">
                <a:latin typeface="Arial Black" panose="020B0A04020102020204" pitchFamily="34" charset="0"/>
              </a:rPr>
              <a:t>TATRAN Rakovník </a:t>
            </a:r>
            <a:r>
              <a:rPr lang="cs-CZ" b="0" dirty="0">
                <a:latin typeface="Arial Black" panose="020B0A04020102020204" pitchFamily="34" charset="0"/>
              </a:rPr>
              <a:t>- </a:t>
            </a:r>
            <a:r>
              <a:rPr lang="cs-CZ" dirty="0">
                <a:latin typeface="Arial Black" panose="020B0A04020102020204" pitchFamily="34" charset="0"/>
              </a:rPr>
              <a:t>SK Štětí</a:t>
            </a:r>
            <a:r>
              <a:rPr lang="cs-CZ" b="0" dirty="0">
                <a:latin typeface="Arial Black" panose="020B0A04020102020204" pitchFamily="34" charset="0"/>
              </a:rPr>
              <a:t> </a:t>
            </a:r>
            <a:r>
              <a:rPr lang="cs-CZ" dirty="0">
                <a:latin typeface="Arial Black" panose="020B0A04020102020204" pitchFamily="34" charset="0"/>
              </a:rPr>
              <a:t>5:3</a:t>
            </a:r>
            <a:r>
              <a:rPr lang="cs-CZ" b="0" dirty="0">
                <a:latin typeface="Arial Black" panose="020B0A04020102020204" pitchFamily="34" charset="0"/>
              </a:rPr>
              <a:t> </a:t>
            </a:r>
            <a:r>
              <a:rPr lang="cs-CZ" b="0" dirty="0">
                <a:solidFill>
                  <a:srgbClr val="FF0000"/>
                </a:solidFill>
                <a:latin typeface="Arial Black" panose="020B0A04020102020204" pitchFamily="34" charset="0"/>
              </a:rPr>
              <a:t>(5:0</a:t>
            </a:r>
            <a:r>
              <a:rPr lang="cs-CZ" b="0" dirty="0" smtClean="0">
                <a:solidFill>
                  <a:srgbClr val="FF0000"/>
                </a:solidFill>
                <a:latin typeface="Arial Black" panose="020B0A04020102020204" pitchFamily="34" charset="0"/>
              </a:rPr>
              <a:t>) </a:t>
            </a:r>
            <a:r>
              <a:rPr lang="cs-CZ" b="0" dirty="0" smtClean="0">
                <a:latin typeface="Arial Black" panose="020B0A04020102020204" pitchFamily="34" charset="0"/>
              </a:rPr>
              <a:t>12.11.2016</a:t>
            </a:r>
            <a:endParaRPr lang="cs-CZ" sz="1400" dirty="0" smtClean="0">
              <a:latin typeface="Arial Black" panose="020B0A04020102020204" pitchFamily="34" charset="0"/>
            </a:endParaRPr>
          </a:p>
        </p:txBody>
      </p:sp>
      <p:sp>
        <p:nvSpPr>
          <p:cNvPr id="12" name="TextovéPole 11"/>
          <p:cNvSpPr txBox="1"/>
          <p:nvPr/>
        </p:nvSpPr>
        <p:spPr>
          <a:xfrm>
            <a:off x="143992" y="2373296"/>
            <a:ext cx="4536504" cy="523220"/>
          </a:xfrm>
          <a:prstGeom prst="rect">
            <a:avLst/>
          </a:prstGeom>
          <a:pattFill prst="pct10">
            <a:fgClr>
              <a:schemeClr val="accent1">
                <a:lumMod val="20000"/>
                <a:lumOff val="80000"/>
              </a:schemeClr>
            </a:fgClr>
            <a:bgClr>
              <a:srgbClr val="FFFF66"/>
            </a:bgClr>
          </a:pattFill>
        </p:spPr>
        <p:txBody>
          <a:bodyPr wrap="square" rtlCol="0">
            <a:spAutoFit/>
          </a:bodyPr>
          <a:lstStyle/>
          <a:p>
            <a:pPr algn="ctr"/>
            <a:r>
              <a:rPr lang="cs-CZ" sz="1400" u="sng" dirty="0" smtClean="0">
                <a:latin typeface="Bookman Old Style" pitchFamily="18" charset="0"/>
              </a:rPr>
              <a:t>Nejvyšší výhra v 1. poločase</a:t>
            </a:r>
          </a:p>
          <a:p>
            <a:pPr algn="ctr"/>
            <a:r>
              <a:rPr lang="cs-CZ" dirty="0">
                <a:latin typeface="Arial Black" panose="020B0A04020102020204" pitchFamily="34" charset="0"/>
              </a:rPr>
              <a:t>FC Nový Bor</a:t>
            </a:r>
            <a:r>
              <a:rPr lang="cs-CZ" b="0" dirty="0">
                <a:latin typeface="Arial Black" panose="020B0A04020102020204" pitchFamily="34" charset="0"/>
              </a:rPr>
              <a:t> - </a:t>
            </a:r>
            <a:r>
              <a:rPr lang="cs-CZ" dirty="0">
                <a:latin typeface="Arial Black" panose="020B0A04020102020204" pitchFamily="34" charset="0"/>
              </a:rPr>
              <a:t>SK Štětí</a:t>
            </a:r>
            <a:r>
              <a:rPr lang="cs-CZ" b="0" dirty="0">
                <a:latin typeface="Arial Black" panose="020B0A04020102020204" pitchFamily="34" charset="0"/>
              </a:rPr>
              <a:t> </a:t>
            </a:r>
            <a:r>
              <a:rPr lang="cs-CZ" dirty="0">
                <a:latin typeface="Arial Black" panose="020B0A04020102020204" pitchFamily="34" charset="0"/>
              </a:rPr>
              <a:t>0:3</a:t>
            </a:r>
            <a:r>
              <a:rPr lang="cs-CZ" b="0" dirty="0">
                <a:latin typeface="Arial Black" panose="020B0A04020102020204" pitchFamily="34" charset="0"/>
              </a:rPr>
              <a:t> </a:t>
            </a:r>
            <a:r>
              <a:rPr lang="cs-CZ" sz="1400" b="0" dirty="0">
                <a:solidFill>
                  <a:srgbClr val="FF0000"/>
                </a:solidFill>
                <a:latin typeface="Arial Black" panose="020B0A04020102020204" pitchFamily="34" charset="0"/>
              </a:rPr>
              <a:t>(0:3)  </a:t>
            </a:r>
            <a:r>
              <a:rPr lang="cs-CZ" b="0" dirty="0">
                <a:latin typeface="Arial Black" panose="020B0A04020102020204" pitchFamily="34" charset="0"/>
              </a:rPr>
              <a:t>13.8.2016</a:t>
            </a:r>
            <a:endParaRPr lang="cs-CZ" sz="1400" dirty="0">
              <a:latin typeface="Arial Black" panose="020B0A04020102020204" pitchFamily="34" charset="0"/>
            </a:endParaRPr>
          </a:p>
        </p:txBody>
      </p:sp>
      <p:sp>
        <p:nvSpPr>
          <p:cNvPr id="13" name="TextovéPole 12"/>
          <p:cNvSpPr txBox="1"/>
          <p:nvPr/>
        </p:nvSpPr>
        <p:spPr>
          <a:xfrm>
            <a:off x="159296" y="3545456"/>
            <a:ext cx="4536504" cy="677108"/>
          </a:xfrm>
          <a:prstGeom prst="rect">
            <a:avLst/>
          </a:prstGeom>
          <a:pattFill prst="pct10">
            <a:fgClr>
              <a:schemeClr val="accent1">
                <a:lumMod val="20000"/>
                <a:lumOff val="80000"/>
              </a:schemeClr>
            </a:fgClr>
            <a:bgClr>
              <a:srgbClr val="FFFF66"/>
            </a:bgClr>
          </a:pattFill>
        </p:spPr>
        <p:txBody>
          <a:bodyPr wrap="square" rtlCol="0">
            <a:spAutoFit/>
          </a:bodyPr>
          <a:lstStyle/>
          <a:p>
            <a:pPr algn="ctr"/>
            <a:r>
              <a:rPr lang="cs-CZ" sz="1400" u="sng" dirty="0" smtClean="0">
                <a:latin typeface="Bookman Old Style" pitchFamily="18" charset="0"/>
              </a:rPr>
              <a:t>Nejdelší doba </a:t>
            </a:r>
            <a:r>
              <a:rPr lang="cs-CZ" sz="1400" u="sng" dirty="0" err="1" smtClean="0">
                <a:latin typeface="Bookman Old Style" pitchFamily="18" charset="0"/>
              </a:rPr>
              <a:t>nevstřelní</a:t>
            </a:r>
            <a:r>
              <a:rPr lang="cs-CZ" sz="1400" u="sng" dirty="0" smtClean="0">
                <a:latin typeface="Bookman Old Style" pitchFamily="18" charset="0"/>
              </a:rPr>
              <a:t> branky – </a:t>
            </a:r>
            <a:r>
              <a:rPr lang="cs-CZ" sz="1400" u="sng" dirty="0" smtClean="0">
                <a:solidFill>
                  <a:srgbClr val="FF0000"/>
                </a:solidFill>
                <a:latin typeface="Arial Black" panose="020B0A04020102020204" pitchFamily="34" charset="0"/>
              </a:rPr>
              <a:t>434 minut</a:t>
            </a:r>
          </a:p>
          <a:p>
            <a:pPr algn="ctr"/>
            <a:r>
              <a:rPr lang="cs-CZ" dirty="0" smtClean="0">
                <a:latin typeface="Arial Black" panose="020B0A04020102020204" pitchFamily="34" charset="0"/>
              </a:rPr>
              <a:t>46. minuta Štětí – Hostouň 15. kolo</a:t>
            </a:r>
          </a:p>
          <a:p>
            <a:pPr algn="ctr"/>
            <a:r>
              <a:rPr lang="cs-CZ" dirty="0" smtClean="0">
                <a:latin typeface="Arial Black" panose="020B0A04020102020204" pitchFamily="34" charset="0"/>
              </a:rPr>
              <a:t>28. minuta Štětí – Úvaly  20. kolo</a:t>
            </a:r>
          </a:p>
        </p:txBody>
      </p:sp>
      <p:sp>
        <p:nvSpPr>
          <p:cNvPr id="15" name="TextovéPole 14"/>
          <p:cNvSpPr txBox="1"/>
          <p:nvPr/>
        </p:nvSpPr>
        <p:spPr>
          <a:xfrm>
            <a:off x="143992" y="4377927"/>
            <a:ext cx="4536504" cy="492443"/>
          </a:xfrm>
          <a:prstGeom prst="rect">
            <a:avLst/>
          </a:prstGeom>
          <a:pattFill prst="pct10">
            <a:fgClr>
              <a:schemeClr val="accent1">
                <a:lumMod val="20000"/>
                <a:lumOff val="80000"/>
              </a:schemeClr>
            </a:fgClr>
            <a:bgClr>
              <a:srgbClr val="FFFF66"/>
            </a:bgClr>
          </a:pattFill>
        </p:spPr>
        <p:txBody>
          <a:bodyPr wrap="square" rtlCol="0">
            <a:spAutoFit/>
          </a:bodyPr>
          <a:lstStyle/>
          <a:p>
            <a:pPr algn="ctr"/>
            <a:r>
              <a:rPr lang="cs-CZ" sz="1400" u="sng" dirty="0" smtClean="0">
                <a:latin typeface="Bookman Old Style" pitchFamily="18" charset="0"/>
              </a:rPr>
              <a:t>Nejvyšší návštěva na zápas Štětí – </a:t>
            </a:r>
            <a:r>
              <a:rPr lang="cs-CZ" sz="1400" u="sng" dirty="0" smtClean="0">
                <a:solidFill>
                  <a:srgbClr val="FF0000"/>
                </a:solidFill>
                <a:latin typeface="Bookman Old Style" pitchFamily="18" charset="0"/>
              </a:rPr>
              <a:t>363 diváků</a:t>
            </a:r>
            <a:endParaRPr lang="cs-CZ" u="sng" dirty="0" smtClean="0">
              <a:solidFill>
                <a:srgbClr val="FF0000"/>
              </a:solidFill>
              <a:latin typeface="Arial Black" panose="020B0A04020102020204" pitchFamily="34" charset="0"/>
            </a:endParaRPr>
          </a:p>
          <a:p>
            <a:pPr algn="ctr"/>
            <a:r>
              <a:rPr lang="cs-CZ" dirty="0" smtClean="0">
                <a:latin typeface="Arial Black" panose="020B0A04020102020204" pitchFamily="34" charset="0"/>
              </a:rPr>
              <a:t>SK </a:t>
            </a:r>
            <a:r>
              <a:rPr lang="cs-CZ" dirty="0">
                <a:latin typeface="Arial Black" panose="020B0A04020102020204" pitchFamily="34" charset="0"/>
              </a:rPr>
              <a:t>Sokol Brozany</a:t>
            </a:r>
            <a:r>
              <a:rPr lang="cs-CZ" b="0" dirty="0">
                <a:latin typeface="Arial Black" panose="020B0A04020102020204" pitchFamily="34" charset="0"/>
              </a:rPr>
              <a:t> - </a:t>
            </a:r>
            <a:r>
              <a:rPr lang="cs-CZ" dirty="0">
                <a:latin typeface="Arial Black" panose="020B0A04020102020204" pitchFamily="34" charset="0"/>
              </a:rPr>
              <a:t>SK Štětí</a:t>
            </a:r>
            <a:r>
              <a:rPr lang="cs-CZ" b="0" dirty="0">
                <a:latin typeface="Arial Black" panose="020B0A04020102020204" pitchFamily="34" charset="0"/>
              </a:rPr>
              <a:t> </a:t>
            </a:r>
            <a:r>
              <a:rPr lang="cs-CZ" dirty="0" smtClean="0">
                <a:latin typeface="Arial Black" panose="020B0A04020102020204" pitchFamily="34" charset="0"/>
              </a:rPr>
              <a:t>1:0 PK </a:t>
            </a:r>
            <a:r>
              <a:rPr lang="cs-CZ" b="0" dirty="0" smtClean="0">
                <a:latin typeface="Arial Black" panose="020B0A04020102020204" pitchFamily="34" charset="0"/>
              </a:rPr>
              <a:t> 2.4.2017</a:t>
            </a:r>
            <a:endParaRPr lang="cs-CZ" dirty="0" smtClean="0">
              <a:latin typeface="Arial Black" panose="020B0A04020102020204" pitchFamily="34" charset="0"/>
            </a:endParaRPr>
          </a:p>
        </p:txBody>
      </p:sp>
      <p:sp>
        <p:nvSpPr>
          <p:cNvPr id="16" name="TextovéPole 15"/>
          <p:cNvSpPr txBox="1"/>
          <p:nvPr/>
        </p:nvSpPr>
        <p:spPr>
          <a:xfrm>
            <a:off x="159296" y="5025733"/>
            <a:ext cx="4536504" cy="523220"/>
          </a:xfrm>
          <a:prstGeom prst="rect">
            <a:avLst/>
          </a:prstGeom>
          <a:pattFill prst="pct10">
            <a:fgClr>
              <a:schemeClr val="accent1">
                <a:lumMod val="20000"/>
                <a:lumOff val="80000"/>
              </a:schemeClr>
            </a:fgClr>
            <a:bgClr>
              <a:srgbClr val="FFFF66"/>
            </a:bgClr>
          </a:pattFill>
        </p:spPr>
        <p:txBody>
          <a:bodyPr wrap="square" rtlCol="0">
            <a:spAutoFit/>
          </a:bodyPr>
          <a:lstStyle/>
          <a:p>
            <a:pPr algn="ctr"/>
            <a:r>
              <a:rPr lang="cs-CZ" sz="1400" u="sng" dirty="0" smtClean="0">
                <a:latin typeface="Bookman Old Style" pitchFamily="18" charset="0"/>
              </a:rPr>
              <a:t>Nejvyšší domácí návštěva – </a:t>
            </a:r>
            <a:r>
              <a:rPr lang="cs-CZ" sz="1600" u="sng" dirty="0" smtClean="0">
                <a:solidFill>
                  <a:srgbClr val="FF0000"/>
                </a:solidFill>
                <a:latin typeface="Bookman Old Style" pitchFamily="18" charset="0"/>
              </a:rPr>
              <a:t>221 diváků</a:t>
            </a:r>
            <a:endParaRPr lang="cs-CZ" u="sng" dirty="0" smtClean="0">
              <a:solidFill>
                <a:srgbClr val="FF0000"/>
              </a:solidFill>
              <a:latin typeface="Arial Black" panose="020B0A04020102020204" pitchFamily="34" charset="0"/>
            </a:endParaRPr>
          </a:p>
          <a:p>
            <a:pPr algn="ctr"/>
            <a:r>
              <a:rPr lang="cs-CZ" dirty="0" smtClean="0">
                <a:latin typeface="Arial Black" panose="020B0A04020102020204" pitchFamily="34" charset="0"/>
              </a:rPr>
              <a:t>SK </a:t>
            </a:r>
            <a:r>
              <a:rPr lang="cs-CZ" dirty="0">
                <a:latin typeface="Arial Black" panose="020B0A04020102020204" pitchFamily="34" charset="0"/>
              </a:rPr>
              <a:t>Štětí</a:t>
            </a:r>
            <a:r>
              <a:rPr lang="cs-CZ" b="0" dirty="0">
                <a:latin typeface="Arial Black" panose="020B0A04020102020204" pitchFamily="34" charset="0"/>
              </a:rPr>
              <a:t> - </a:t>
            </a:r>
            <a:r>
              <a:rPr lang="cs-CZ" dirty="0">
                <a:latin typeface="Arial Black" panose="020B0A04020102020204" pitchFamily="34" charset="0"/>
              </a:rPr>
              <a:t>TJ Slovan VELVARY</a:t>
            </a:r>
            <a:r>
              <a:rPr lang="cs-CZ" b="0" dirty="0">
                <a:latin typeface="Arial Black" panose="020B0A04020102020204" pitchFamily="34" charset="0"/>
              </a:rPr>
              <a:t> </a:t>
            </a:r>
            <a:r>
              <a:rPr lang="cs-CZ" dirty="0">
                <a:latin typeface="Arial Black" panose="020B0A04020102020204" pitchFamily="34" charset="0"/>
              </a:rPr>
              <a:t>5:3</a:t>
            </a:r>
            <a:r>
              <a:rPr lang="cs-CZ" b="0" dirty="0">
                <a:latin typeface="Arial Black" panose="020B0A04020102020204" pitchFamily="34" charset="0"/>
              </a:rPr>
              <a:t> (2:1</a:t>
            </a:r>
            <a:r>
              <a:rPr lang="cs-CZ" b="0" dirty="0" smtClean="0">
                <a:latin typeface="Arial Black" panose="020B0A04020102020204" pitchFamily="34" charset="0"/>
              </a:rPr>
              <a:t>) 1.10.2016</a:t>
            </a:r>
            <a:endParaRPr lang="cs-CZ" dirty="0" smtClean="0">
              <a:latin typeface="Arial Black" panose="020B0A04020102020204" pitchFamily="34" charset="0"/>
            </a:endParaRPr>
          </a:p>
        </p:txBody>
      </p:sp>
      <p:sp>
        <p:nvSpPr>
          <p:cNvPr id="7" name="Obdélník 6"/>
          <p:cNvSpPr/>
          <p:nvPr/>
        </p:nvSpPr>
        <p:spPr>
          <a:xfrm>
            <a:off x="91872" y="103882"/>
            <a:ext cx="4663793" cy="923330"/>
          </a:xfrm>
          <a:prstGeom prst="rect">
            <a:avLst/>
          </a:prstGeom>
          <a:gradFill flip="none" rotWithShape="0">
            <a:gsLst>
              <a:gs pos="0">
                <a:srgbClr val="FFCCFF"/>
              </a:gs>
              <a:gs pos="83000">
                <a:schemeClr val="accent1">
                  <a:lumMod val="45000"/>
                  <a:lumOff val="55000"/>
                </a:schemeClr>
              </a:gs>
              <a:gs pos="100000">
                <a:schemeClr val="accent1">
                  <a:lumMod val="30000"/>
                  <a:lumOff val="70000"/>
                </a:schemeClr>
              </a:gs>
            </a:gsLst>
            <a:lin ang="5400000" scaled="1"/>
            <a:tileRect/>
          </a:gradFill>
          <a:ln w="95250">
            <a:solidFill>
              <a:schemeClr val="accent1"/>
            </a:solidFill>
            <a:prstDash val="sysDash"/>
          </a:ln>
        </p:spPr>
        <p:txBody>
          <a:bodyPr wrap="square" lIns="91440" tIns="45720" rIns="91440" bIns="45720">
            <a:spAutoFit/>
          </a:bodyPr>
          <a:lstStyle/>
          <a:p>
            <a:pPr algn="ctr"/>
            <a:r>
              <a:rPr lang="cs-CZ" sz="5400" b="1" cap="none" spc="0" dirty="0" err="1" smtClean="0">
                <a:ln w="22225">
                  <a:solidFill>
                    <a:schemeClr val="accent2"/>
                  </a:solidFill>
                  <a:prstDash val="solid"/>
                </a:ln>
                <a:solidFill>
                  <a:schemeClr val="accent2">
                    <a:lumMod val="40000"/>
                    <a:lumOff val="60000"/>
                  </a:schemeClr>
                </a:solidFill>
                <a:effectLst/>
              </a:rPr>
              <a:t>Nej</a:t>
            </a:r>
            <a:r>
              <a:rPr lang="cs-CZ" sz="5400" b="1" cap="none" spc="0" dirty="0" smtClean="0">
                <a:ln w="22225">
                  <a:solidFill>
                    <a:schemeClr val="accent2"/>
                  </a:solidFill>
                  <a:prstDash val="solid"/>
                </a:ln>
                <a:solidFill>
                  <a:schemeClr val="accent2">
                    <a:lumMod val="40000"/>
                    <a:lumOff val="60000"/>
                  </a:schemeClr>
                </a:solidFill>
                <a:effectLst/>
              </a:rPr>
              <a:t>, </a:t>
            </a:r>
            <a:r>
              <a:rPr lang="cs-CZ" sz="5400" b="1" cap="none" spc="0" dirty="0" err="1" smtClean="0">
                <a:ln w="22225">
                  <a:solidFill>
                    <a:schemeClr val="accent2"/>
                  </a:solidFill>
                  <a:prstDash val="solid"/>
                </a:ln>
                <a:solidFill>
                  <a:schemeClr val="accent2">
                    <a:lumMod val="40000"/>
                    <a:lumOff val="60000"/>
                  </a:schemeClr>
                </a:solidFill>
                <a:effectLst/>
              </a:rPr>
              <a:t>nej</a:t>
            </a:r>
            <a:r>
              <a:rPr lang="cs-CZ" sz="5400" b="1" cap="none" spc="0" dirty="0" smtClean="0">
                <a:ln w="22225">
                  <a:solidFill>
                    <a:schemeClr val="accent2"/>
                  </a:solidFill>
                  <a:prstDash val="solid"/>
                </a:ln>
                <a:solidFill>
                  <a:schemeClr val="accent2">
                    <a:lumMod val="40000"/>
                    <a:lumOff val="60000"/>
                  </a:schemeClr>
                </a:solidFill>
                <a:effectLst/>
              </a:rPr>
              <a:t>, </a:t>
            </a:r>
            <a:r>
              <a:rPr lang="cs-CZ" sz="5400" b="1" cap="none" spc="0" dirty="0" err="1" smtClean="0">
                <a:ln w="22225">
                  <a:solidFill>
                    <a:schemeClr val="accent2"/>
                  </a:solidFill>
                  <a:prstDash val="solid"/>
                </a:ln>
                <a:solidFill>
                  <a:schemeClr val="accent2">
                    <a:lumMod val="40000"/>
                    <a:lumOff val="60000"/>
                  </a:schemeClr>
                </a:solidFill>
                <a:effectLst/>
              </a:rPr>
              <a:t>nej</a:t>
            </a:r>
            <a:endParaRPr lang="cs-CZ" sz="5400" b="1" cap="none" spc="0" dirty="0">
              <a:ln w="22225">
                <a:solidFill>
                  <a:schemeClr val="accent2"/>
                </a:solidFill>
                <a:prstDash val="solid"/>
              </a:ln>
              <a:solidFill>
                <a:schemeClr val="accent2">
                  <a:lumMod val="40000"/>
                  <a:lumOff val="60000"/>
                </a:schemeClr>
              </a:solidFill>
              <a:effectLst/>
            </a:endParaRPr>
          </a:p>
        </p:txBody>
      </p:sp>
      <p:sp>
        <p:nvSpPr>
          <p:cNvPr id="17" name="TextovéPole 16"/>
          <p:cNvSpPr txBox="1"/>
          <p:nvPr/>
        </p:nvSpPr>
        <p:spPr>
          <a:xfrm>
            <a:off x="91872" y="5673539"/>
            <a:ext cx="4603928" cy="523220"/>
          </a:xfrm>
          <a:prstGeom prst="rect">
            <a:avLst/>
          </a:prstGeom>
          <a:pattFill prst="pct10">
            <a:fgClr>
              <a:schemeClr val="accent1">
                <a:lumMod val="20000"/>
                <a:lumOff val="80000"/>
              </a:schemeClr>
            </a:fgClr>
            <a:bgClr>
              <a:srgbClr val="FFFF66"/>
            </a:bgClr>
          </a:pattFill>
        </p:spPr>
        <p:txBody>
          <a:bodyPr wrap="square" rtlCol="0">
            <a:spAutoFit/>
          </a:bodyPr>
          <a:lstStyle/>
          <a:p>
            <a:pPr algn="ctr"/>
            <a:r>
              <a:rPr lang="cs-CZ" sz="1400" u="sng" dirty="0" smtClean="0">
                <a:latin typeface="Bookman Old Style" pitchFamily="18" charset="0"/>
              </a:rPr>
              <a:t>Nejvíce žlutých karet</a:t>
            </a:r>
            <a:endParaRPr lang="cs-CZ" u="sng" dirty="0" smtClean="0">
              <a:solidFill>
                <a:srgbClr val="FF0000"/>
              </a:solidFill>
              <a:latin typeface="Arial Black" panose="020B0A04020102020204" pitchFamily="34" charset="0"/>
            </a:endParaRPr>
          </a:p>
          <a:p>
            <a:pPr algn="ctr"/>
            <a:r>
              <a:rPr lang="cs-CZ" dirty="0" smtClean="0">
                <a:latin typeface="Arial Black" panose="020B0A04020102020204" pitchFamily="34" charset="0"/>
              </a:rPr>
              <a:t>Tomáš </a:t>
            </a:r>
            <a:r>
              <a:rPr lang="cs-CZ" dirty="0" err="1" smtClean="0">
                <a:latin typeface="Arial Black" panose="020B0A04020102020204" pitchFamily="34" charset="0"/>
              </a:rPr>
              <a:t>Belák</a:t>
            </a:r>
            <a:r>
              <a:rPr lang="cs-CZ" dirty="0" smtClean="0">
                <a:latin typeface="Arial Black" panose="020B0A04020102020204" pitchFamily="34" charset="0"/>
              </a:rPr>
              <a:t> - </a:t>
            </a:r>
            <a:r>
              <a:rPr lang="cs-CZ" sz="1400" dirty="0" smtClean="0">
                <a:solidFill>
                  <a:srgbClr val="FF0000"/>
                </a:solidFill>
                <a:latin typeface="Arial Black" panose="020B0A04020102020204" pitchFamily="34" charset="0"/>
              </a:rPr>
              <a:t>14</a:t>
            </a:r>
          </a:p>
        </p:txBody>
      </p:sp>
      <p:sp>
        <p:nvSpPr>
          <p:cNvPr id="18" name="TextovéPole 17"/>
          <p:cNvSpPr txBox="1"/>
          <p:nvPr/>
        </p:nvSpPr>
        <p:spPr>
          <a:xfrm>
            <a:off x="159296" y="6351781"/>
            <a:ext cx="4603928" cy="523220"/>
          </a:xfrm>
          <a:prstGeom prst="rect">
            <a:avLst/>
          </a:prstGeom>
          <a:pattFill prst="pct10">
            <a:fgClr>
              <a:schemeClr val="accent1">
                <a:lumMod val="20000"/>
                <a:lumOff val="80000"/>
              </a:schemeClr>
            </a:fgClr>
            <a:bgClr>
              <a:srgbClr val="FFFF66"/>
            </a:bgClr>
          </a:pattFill>
        </p:spPr>
        <p:txBody>
          <a:bodyPr wrap="square" rtlCol="0">
            <a:spAutoFit/>
          </a:bodyPr>
          <a:lstStyle/>
          <a:p>
            <a:pPr algn="ctr"/>
            <a:r>
              <a:rPr lang="cs-CZ" sz="1400" u="sng" dirty="0" smtClean="0">
                <a:latin typeface="Bookman Old Style" pitchFamily="18" charset="0"/>
              </a:rPr>
              <a:t>Nejvíce červených karet</a:t>
            </a:r>
            <a:endParaRPr lang="cs-CZ" u="sng" dirty="0" smtClean="0">
              <a:solidFill>
                <a:srgbClr val="FF0000"/>
              </a:solidFill>
              <a:latin typeface="Arial Black" panose="020B0A04020102020204" pitchFamily="34" charset="0"/>
            </a:endParaRPr>
          </a:p>
          <a:p>
            <a:pPr algn="ctr"/>
            <a:r>
              <a:rPr lang="cs-CZ" dirty="0" smtClean="0">
                <a:latin typeface="Arial Black" panose="020B0A04020102020204" pitchFamily="34" charset="0"/>
              </a:rPr>
              <a:t>Marek </a:t>
            </a:r>
            <a:r>
              <a:rPr lang="cs-CZ" dirty="0" err="1" smtClean="0">
                <a:latin typeface="Arial Black" panose="020B0A04020102020204" pitchFamily="34" charset="0"/>
              </a:rPr>
              <a:t>Malák</a:t>
            </a:r>
            <a:r>
              <a:rPr lang="cs-CZ" dirty="0" smtClean="0">
                <a:latin typeface="Arial Black" panose="020B0A04020102020204" pitchFamily="34" charset="0"/>
              </a:rPr>
              <a:t> - </a:t>
            </a:r>
            <a:r>
              <a:rPr lang="cs-CZ" sz="1400" dirty="0" smtClean="0">
                <a:solidFill>
                  <a:srgbClr val="FF0000"/>
                </a:solidFill>
                <a:latin typeface="Arial Black" panose="020B0A04020102020204" pitchFamily="34" charset="0"/>
              </a:rPr>
              <a:t>2</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21886"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249560" y="1747292"/>
            <a:ext cx="908897"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63262" y="6931868"/>
            <a:ext cx="193251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4" name="TextovéPole 13"/>
          <p:cNvSpPr txBox="1"/>
          <p:nvPr/>
        </p:nvSpPr>
        <p:spPr>
          <a:xfrm>
            <a:off x="1820113" y="7003876"/>
            <a:ext cx="357872"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pic>
        <p:nvPicPr>
          <p:cNvPr id="36902" name="Picture 5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6901" name="Picture 5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6900" name="Picture 5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36899" name="Picture 4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36898" name="Picture 4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36897" name="Picture 4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36896" name="Picture 4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36895" name="Picture 4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36894" name="Picture 4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36893" name="Picture 4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36892" name="Picture 4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36891" name="Picture 4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36890" name="Picture 40"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36889" name="Picture 39"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36888" name="Picture 38"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36887" name="Picture 3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36886" name="Picture 3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36885" name="Picture 3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36884" name="Picture 3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36883" name="Picture 3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36882" name="Picture 3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36881" name="Picture 3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36880" name="Picture 3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36879" name="Picture 2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36878" name="Picture 2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36877" name="Picture 2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36876" name="Picture 2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36875" name="Picture 2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36874" name="Picture 2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36873" name="Picture 2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36872" name="Picture 2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36871" name="Picture 2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36870" name="Picture 2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4324350"/>
            <a:ext cx="909637" cy="228600"/>
          </a:xfrm>
          <a:prstGeom prst="rect">
            <a:avLst/>
          </a:prstGeom>
          <a:noFill/>
          <a:ln w="9525">
            <a:miter lim="800000"/>
            <a:headEnd/>
            <a:tailEnd/>
          </a:ln>
        </p:spPr>
      </p:pic>
      <p:pic>
        <p:nvPicPr>
          <p:cNvPr id="36869" name="Picture 1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4324350"/>
            <a:ext cx="909637" cy="228600"/>
          </a:xfrm>
          <a:prstGeom prst="rect">
            <a:avLst/>
          </a:prstGeom>
          <a:noFill/>
          <a:ln w="9525">
            <a:miter lim="800000"/>
            <a:headEnd/>
            <a:tailEnd/>
          </a:ln>
        </p:spPr>
      </p:pic>
      <p:pic>
        <p:nvPicPr>
          <p:cNvPr id="36868" name="Picture 1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4552950"/>
            <a:ext cx="909637" cy="228600"/>
          </a:xfrm>
          <a:prstGeom prst="rect">
            <a:avLst/>
          </a:prstGeom>
          <a:noFill/>
          <a:ln w="9525">
            <a:miter lim="800000"/>
            <a:headEnd/>
            <a:tailEnd/>
          </a:ln>
        </p:spPr>
      </p:pic>
      <p:pic>
        <p:nvPicPr>
          <p:cNvPr id="36867" name="Picture 1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4552950"/>
            <a:ext cx="909637" cy="228600"/>
          </a:xfrm>
          <a:prstGeom prst="rect">
            <a:avLst/>
          </a:prstGeom>
          <a:noFill/>
          <a:ln w="9525">
            <a:miter lim="800000"/>
            <a:headEnd/>
            <a:tailEnd/>
          </a:ln>
        </p:spPr>
      </p:pic>
      <p:pic>
        <p:nvPicPr>
          <p:cNvPr id="36866" name="Picture 1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4781550"/>
            <a:ext cx="909637" cy="228600"/>
          </a:xfrm>
          <a:prstGeom prst="rect">
            <a:avLst/>
          </a:prstGeom>
          <a:noFill/>
          <a:ln w="9525">
            <a:miter lim="800000"/>
            <a:headEnd/>
            <a:tailEnd/>
          </a:ln>
        </p:spPr>
      </p:pic>
      <p:pic>
        <p:nvPicPr>
          <p:cNvPr id="36865" name="Picture 1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4781550"/>
            <a:ext cx="909637" cy="228600"/>
          </a:xfrm>
          <a:prstGeom prst="rect">
            <a:avLst/>
          </a:prstGeom>
          <a:noFill/>
          <a:ln w="9525">
            <a:miter lim="800000"/>
            <a:headEnd/>
            <a:tailEnd/>
          </a:ln>
        </p:spPr>
      </p:pic>
      <p:sp>
        <p:nvSpPr>
          <p:cNvPr id="2" name="Obdélník 1"/>
          <p:cNvSpPr/>
          <p:nvPr/>
        </p:nvSpPr>
        <p:spPr>
          <a:xfrm>
            <a:off x="5328568" y="2100665"/>
            <a:ext cx="4806769" cy="4736040"/>
          </a:xfrm>
          <a:prstGeom prst="rect">
            <a:avLst/>
          </a:prstGeom>
        </p:spPr>
        <p:txBody>
          <a:bodyPr wrap="square">
            <a:spAutoFit/>
          </a:bodyPr>
          <a:lstStyle/>
          <a:p>
            <a:pPr algn="ctr">
              <a:lnSpc>
                <a:spcPct val="107000"/>
              </a:lnSpc>
              <a:spcAft>
                <a:spcPts val="0"/>
              </a:spcAft>
            </a:pPr>
            <a:r>
              <a:rPr lang="cs-CZ" sz="2000" u="sng" dirty="0">
                <a:ln>
                  <a:solidFill>
                    <a:srgbClr val="6600CC"/>
                  </a:solidFill>
                </a:ln>
                <a:latin typeface="Calibri" panose="020F0502020204030204" pitchFamily="34" charset="0"/>
                <a:ea typeface="Calibri" panose="020F0502020204030204" pitchFamily="34" charset="0"/>
                <a:cs typeface="Times New Roman" panose="02020603050405020304" pitchFamily="18" charset="0"/>
              </a:rPr>
              <a:t>SK Štětí – TJ Sokol Libiš</a:t>
            </a:r>
            <a:endParaRPr lang="cs-CZ" dirty="0">
              <a:ln>
                <a:solidFill>
                  <a:srgbClr val="6600CC"/>
                </a:solidFill>
              </a:ln>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a:ln>
                  <a:solidFill>
                    <a:srgbClr val="6600CC"/>
                  </a:solidFill>
                </a:ln>
                <a:latin typeface="Calibri" panose="020F0502020204030204" pitchFamily="34" charset="0"/>
                <a:ea typeface="Calibri" panose="020F0502020204030204" pitchFamily="34" charset="0"/>
                <a:cs typeface="Times New Roman" panose="02020603050405020304" pitchFamily="18" charset="0"/>
              </a:rPr>
              <a:t>1:3(0:1) 27.5.2017   27. kolo</a:t>
            </a:r>
            <a:endParaRPr lang="cs-CZ" dirty="0">
              <a:ln>
                <a:solidFill>
                  <a:srgbClr val="6600CC"/>
                </a:solidFill>
              </a:ln>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Po minulém kole jsme se propadli na předposlední místo. Ve 2. domácím utkání v řadě nás nyní čekalo mužstvo, které je na tom ještě hůře. I když je v tabulce Libiš poslední, tak na jaře nepodává vůbec špatné výkony a do Štětí s poraženeckou náladou určitě nepřijela. Potvrdila to také hned v úvodu, když pozlobila obranu Štětí  rychlou výměnou míče v nebezpečné blízkosti  branky. Svědky nepříjemného pádu Vládi </a:t>
            </a:r>
            <a:r>
              <a:rPr lang="cs-CZ" sz="1100" b="0" dirty="0" err="1">
                <a:latin typeface="Arial" panose="020B0604020202020204" pitchFamily="34" charset="0"/>
                <a:ea typeface="Calibri" panose="020F0502020204030204" pitchFamily="34" charset="0"/>
                <a:cs typeface="Arial" panose="020B0604020202020204" pitchFamily="34" charset="0"/>
              </a:rPr>
              <a:t>Kuclera</a:t>
            </a:r>
            <a:r>
              <a:rPr lang="cs-CZ" sz="1100" b="0" dirty="0">
                <a:latin typeface="Arial" panose="020B0604020202020204" pitchFamily="34" charset="0"/>
                <a:ea typeface="Calibri" panose="020F0502020204030204" pitchFamily="34" charset="0"/>
                <a:cs typeface="Arial" panose="020B0604020202020204" pitchFamily="34" charset="0"/>
              </a:rPr>
              <a:t> byli rozzlobení diváci v 6. minutě. Že rozhodčí posoudil zákrok, jako dovolený, hráči nakonec ustáli, ale s poraněným ramenem musel Vláďa bojovat celý zápas, protože na lavičce byl pouze Milan </a:t>
            </a:r>
            <a:r>
              <a:rPr lang="cs-CZ" sz="1100" b="0" dirty="0" err="1">
                <a:latin typeface="Arial" panose="020B0604020202020204" pitchFamily="34" charset="0"/>
                <a:ea typeface="Calibri" panose="020F0502020204030204" pitchFamily="34" charset="0"/>
                <a:cs typeface="Arial" panose="020B0604020202020204" pitchFamily="34" charset="0"/>
              </a:rPr>
              <a:t>Čámský</a:t>
            </a:r>
            <a:r>
              <a:rPr lang="cs-CZ" sz="1100" b="0" dirty="0">
                <a:latin typeface="Arial" panose="020B0604020202020204" pitchFamily="34" charset="0"/>
                <a:ea typeface="Calibri" panose="020F0502020204030204" pitchFamily="34" charset="0"/>
                <a:cs typeface="Arial" panose="020B0604020202020204" pitchFamily="34" charset="0"/>
              </a:rPr>
              <a:t> a ten na tom zdravotně také nebyl stoprocentně. Pohlednou akci předvedlo naše mužstvo v probíhající 16. minutě, která skončila, když si Slanička začal přehazovat balón z levé na pravou nohu.  Teprve až v 19. minutě jedno z mužstev vyslalo regulérní střelu směřující mezi 3 tyče. Do statistiky si ji zapsali hosté a Gabriel v brance zase úspěšný zákrok.  I když střel moc nebylo, tak se skóre ve 22. minutě měnilo. Obrana Štětí nestačila v čas zaujmout obranné postavění a průnik Šobra znamenal vedení Libiše 1:0.  Smířit se s tímto průběhem utkání jsme v plánu neměli a ještě do poločasu jsme toužili aspoň po vyrovnání. O nějakého to procento více jsme měli míč v držení, ale o jasných gólových šancích se hovořit nedá. Kopali jsme roh. Zdravě se naštval i Slavoj Tichý a jeho dělovce z 18 metrů moc nechybělo, aby bylo vyrovnáno.  Ono to ale také mohlo být ve 40. minutě už o 2 branky. Po střele hostů a úspěšném zákroku Gabriela byl na hřišti </a:t>
            </a:r>
            <a:r>
              <a:rPr lang="cs-CZ" sz="1100" b="0" dirty="0" smtClean="0">
                <a:latin typeface="Arial" panose="020B0604020202020204" pitchFamily="34" charset="0"/>
                <a:ea typeface="Calibri" panose="020F0502020204030204" pitchFamily="34" charset="0"/>
                <a:cs typeface="Arial" panose="020B0604020202020204" pitchFamily="34" charset="0"/>
              </a:rPr>
              <a:t>slyšet</a:t>
            </a:r>
            <a:endParaRPr lang="cs-CZ" b="0" dirty="0">
              <a:latin typeface="Arial" panose="020B0604020202020204" pitchFamily="34" charset="0"/>
              <a:ea typeface="Calibri" panose="020F0502020204030204" pitchFamily="34" charset="0"/>
              <a:cs typeface="Arial" panose="020B0604020202020204" pitchFamily="34" charset="0"/>
            </a:endParaRPr>
          </a:p>
        </p:txBody>
      </p:sp>
      <p:sp>
        <p:nvSpPr>
          <p:cNvPr id="3" name="TextovéPole 2"/>
          <p:cNvSpPr txBox="1"/>
          <p:nvPr/>
        </p:nvSpPr>
        <p:spPr>
          <a:xfrm>
            <a:off x="5328568" y="91108"/>
            <a:ext cx="4752528" cy="1815882"/>
          </a:xfrm>
          <a:prstGeom prst="rect">
            <a:avLst/>
          </a:prstGeom>
          <a:pattFill prst="wave">
            <a:fgClr>
              <a:srgbClr val="FFFF00"/>
            </a:fgClr>
            <a:bgClr>
              <a:schemeClr val="accent1">
                <a:lumMod val="40000"/>
                <a:lumOff val="60000"/>
              </a:schemeClr>
            </a:bgClr>
          </a:pattFill>
          <a:ln w="114300">
            <a:solidFill>
              <a:srgbClr val="FFFF99"/>
            </a:solidFill>
          </a:ln>
        </p:spPr>
        <p:txBody>
          <a:bodyPr wrap="square" rtlCol="0">
            <a:spAutoFit/>
          </a:bodyPr>
          <a:lstStyle/>
          <a:p>
            <a:pPr algn="ctr"/>
            <a:r>
              <a:rPr lang="cs-CZ" sz="2800" i="1" dirty="0" smtClean="0">
                <a:effectLst>
                  <a:outerShdw blurRad="38100" dist="38100" dir="2700000" algn="tl">
                    <a:srgbClr val="000000">
                      <a:alpha val="43137"/>
                    </a:srgbClr>
                  </a:outerShdw>
                </a:effectLst>
                <a:latin typeface="Georgia" panose="02040502050405020303" pitchFamily="18" charset="0"/>
              </a:rPr>
              <a:t>Mužstvo dospělých prohrálo na domácím trávníku i s posledním celkem tabulky </a:t>
            </a:r>
          </a:p>
        </p:txBody>
      </p:sp>
      <p:sp>
        <p:nvSpPr>
          <p:cNvPr id="47" name="TextovéPole 46"/>
          <p:cNvSpPr txBox="1"/>
          <p:nvPr/>
        </p:nvSpPr>
        <p:spPr>
          <a:xfrm>
            <a:off x="143992" y="4653308"/>
            <a:ext cx="4680520" cy="2231380"/>
          </a:xfrm>
          <a:prstGeom prst="rect">
            <a:avLst/>
          </a:prstGeom>
          <a:noFill/>
        </p:spPr>
        <p:txBody>
          <a:bodyPr wrap="square" rtlCol="0">
            <a:spAutoFit/>
          </a:bodyPr>
          <a:lstStyle/>
          <a:p>
            <a:pPr algn="ctr"/>
            <a:r>
              <a:rPr lang="cs-CZ" sz="2400" u="sng" dirty="0" smtClean="0">
                <a:ln>
                  <a:solidFill>
                    <a:schemeClr val="accent6">
                      <a:lumMod val="75000"/>
                    </a:schemeClr>
                  </a:solidFill>
                </a:ln>
                <a:latin typeface="Bookman Old Style" pitchFamily="18" charset="0"/>
              </a:rPr>
              <a:t>TJ Krupka – SK Štětí</a:t>
            </a:r>
          </a:p>
          <a:p>
            <a:pPr algn="ctr"/>
            <a:r>
              <a:rPr lang="cs-CZ" sz="2400" u="sng" dirty="0" smtClean="0">
                <a:ln>
                  <a:solidFill>
                    <a:schemeClr val="accent6">
                      <a:lumMod val="75000"/>
                    </a:schemeClr>
                  </a:solidFill>
                </a:ln>
                <a:latin typeface="Bookman Old Style" pitchFamily="18" charset="0"/>
              </a:rPr>
              <a:t>12:3(6:3) 27.5.2017 </a:t>
            </a:r>
          </a:p>
          <a:p>
            <a:pPr algn="ctr"/>
            <a:r>
              <a:rPr lang="cs-CZ" sz="1400" u="sng" dirty="0" smtClean="0">
                <a:latin typeface="Bookman Old Style" pitchFamily="18" charset="0"/>
              </a:rPr>
              <a:t>Ústecký přebor o umístění</a:t>
            </a:r>
          </a:p>
          <a:p>
            <a:pPr algn="ctr"/>
            <a:r>
              <a:rPr lang="cs-CZ" sz="1100" u="sng" dirty="0" smtClean="0">
                <a:latin typeface="Arial" panose="020B0604020202020204" pitchFamily="34" charset="0"/>
                <a:cs typeface="Arial" panose="020B0604020202020204" pitchFamily="34" charset="0"/>
              </a:rPr>
              <a:t>13.-18. místo</a:t>
            </a:r>
          </a:p>
          <a:p>
            <a:r>
              <a:rPr lang="cs-CZ" sz="1100" b="0" u="sng" dirty="0" smtClean="0">
                <a:latin typeface="Arial" panose="020B0604020202020204" pitchFamily="34" charset="0"/>
                <a:cs typeface="Arial" panose="020B0604020202020204" pitchFamily="34" charset="0"/>
              </a:rPr>
              <a:t>Branky: </a:t>
            </a:r>
            <a:r>
              <a:rPr lang="cs-CZ" sz="1100" b="0" dirty="0" smtClean="0">
                <a:latin typeface="Arial" panose="020B0604020202020204" pitchFamily="34" charset="0"/>
                <a:cs typeface="Arial" panose="020B0604020202020204" pitchFamily="34" charset="0"/>
              </a:rPr>
              <a:t> Jakub Novák 2, </a:t>
            </a:r>
            <a:r>
              <a:rPr lang="cs-CZ" sz="1100" b="0" dirty="0" err="1" smtClean="0">
                <a:latin typeface="Arial" panose="020B0604020202020204" pitchFamily="34" charset="0"/>
                <a:cs typeface="Arial" panose="020B0604020202020204" pitchFamily="34" charset="0"/>
              </a:rPr>
              <a:t>Ivanič</a:t>
            </a:r>
            <a:r>
              <a:rPr lang="cs-CZ" sz="1100" b="0" dirty="0" smtClean="0">
                <a:latin typeface="Arial" panose="020B0604020202020204" pitchFamily="34" charset="0"/>
                <a:cs typeface="Arial" panose="020B0604020202020204" pitchFamily="34" charset="0"/>
              </a:rPr>
              <a:t> 1</a:t>
            </a:r>
          </a:p>
          <a:p>
            <a:r>
              <a:rPr lang="cs-CZ" sz="1100" b="0" u="sng" dirty="0" smtClean="0">
                <a:latin typeface="Arial" panose="020B0604020202020204" pitchFamily="34" charset="0"/>
                <a:cs typeface="Arial" panose="020B0604020202020204" pitchFamily="34" charset="0"/>
              </a:rPr>
              <a:t>Sestava</a:t>
            </a:r>
            <a:r>
              <a:rPr lang="cs-CZ" sz="1100" b="0" dirty="0" smtClean="0">
                <a:latin typeface="Arial" panose="020B0604020202020204" pitchFamily="34" charset="0"/>
                <a:cs typeface="Arial" panose="020B0604020202020204" pitchFamily="34" charset="0"/>
              </a:rPr>
              <a:t>: Kettner-</a:t>
            </a:r>
            <a:r>
              <a:rPr lang="cs-CZ" sz="1100" b="0" dirty="0" err="1" smtClean="0">
                <a:latin typeface="Arial" panose="020B0604020202020204" pitchFamily="34" charset="0"/>
                <a:cs typeface="Arial" panose="020B0604020202020204" pitchFamily="34" charset="0"/>
              </a:rPr>
              <a:t>Cízler</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Koleničová</a:t>
            </a:r>
            <a:r>
              <a:rPr lang="cs-CZ" sz="1100" b="0" dirty="0" smtClean="0">
                <a:latin typeface="Arial" panose="020B0604020202020204" pitchFamily="34" charset="0"/>
                <a:cs typeface="Arial" panose="020B0604020202020204" pitchFamily="34" charset="0"/>
              </a:rPr>
              <a:t>, Franc, </a:t>
            </a:r>
            <a:r>
              <a:rPr lang="cs-CZ" sz="1100" b="0" dirty="0" err="1" smtClean="0">
                <a:latin typeface="Arial" panose="020B0604020202020204" pitchFamily="34" charset="0"/>
                <a:cs typeface="Arial" panose="020B0604020202020204" pitchFamily="34" charset="0"/>
              </a:rPr>
              <a:t>Kožarská</a:t>
            </a:r>
            <a:r>
              <a:rPr lang="cs-CZ" sz="1100" b="0" dirty="0" smtClean="0">
                <a:latin typeface="Arial" panose="020B0604020202020204" pitchFamily="34" charset="0"/>
                <a:cs typeface="Arial" panose="020B0604020202020204" pitchFamily="34" charset="0"/>
              </a:rPr>
              <a:t>, Kabelka, </a:t>
            </a:r>
          </a:p>
          <a:p>
            <a:r>
              <a:rPr lang="cs-CZ" sz="1100" b="0" dirty="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              Vích, Kroupa, </a:t>
            </a:r>
            <a:r>
              <a:rPr lang="cs-CZ" sz="1100" b="0" dirty="0" err="1" smtClean="0">
                <a:latin typeface="Arial" panose="020B0604020202020204" pitchFamily="34" charset="0"/>
                <a:cs typeface="Arial" panose="020B0604020202020204" pitchFamily="34" charset="0"/>
              </a:rPr>
              <a:t>Ivanič</a:t>
            </a:r>
            <a:r>
              <a:rPr lang="cs-CZ" sz="1100" b="0" dirty="0" smtClean="0">
                <a:latin typeface="Arial" panose="020B0604020202020204" pitchFamily="34" charset="0"/>
                <a:cs typeface="Arial" panose="020B0604020202020204" pitchFamily="34" charset="0"/>
              </a:rPr>
              <a:t>, Jakub Novák, </a:t>
            </a:r>
            <a:r>
              <a:rPr lang="cs-CZ" sz="1100" b="0" dirty="0" err="1" smtClean="0">
                <a:latin typeface="Arial" panose="020B0604020202020204" pitchFamily="34" charset="0"/>
                <a:cs typeface="Arial" panose="020B0604020202020204" pitchFamily="34" charset="0"/>
              </a:rPr>
              <a:t>Miga</a:t>
            </a:r>
            <a:r>
              <a:rPr lang="cs-CZ" sz="1100" b="0" dirty="0" smtClean="0">
                <a:latin typeface="Arial" panose="020B0604020202020204" pitchFamily="34" charset="0"/>
                <a:cs typeface="Arial" panose="020B0604020202020204" pitchFamily="34" charset="0"/>
              </a:rPr>
              <a:t>, Kubánek, </a:t>
            </a:r>
          </a:p>
          <a:p>
            <a:r>
              <a:rPr lang="cs-CZ" sz="1100" b="0" dirty="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              Procházka, Prokopec, Černý, Mizer</a:t>
            </a:r>
          </a:p>
          <a:p>
            <a:r>
              <a:rPr lang="cs-CZ" sz="1100" b="0" u="sng" dirty="0" smtClean="0">
                <a:latin typeface="Arial" panose="020B0604020202020204" pitchFamily="34" charset="0"/>
                <a:cs typeface="Arial" panose="020B0604020202020204" pitchFamily="34" charset="0"/>
              </a:rPr>
              <a:t>Trenér: </a:t>
            </a:r>
            <a:r>
              <a:rPr lang="cs-CZ" sz="1100" b="0" dirty="0" err="1" smtClean="0">
                <a:latin typeface="Arial" panose="020B0604020202020204" pitchFamily="34" charset="0"/>
                <a:cs typeface="Arial" panose="020B0604020202020204" pitchFamily="34" charset="0"/>
              </a:rPr>
              <a:t>F.Kučera</a:t>
            </a:r>
            <a:r>
              <a:rPr lang="cs-CZ" sz="1100" b="0" dirty="0" smtClean="0">
                <a:latin typeface="Arial" panose="020B0604020202020204" pitchFamily="34" charset="0"/>
                <a:cs typeface="Arial" panose="020B0604020202020204" pitchFamily="34" charset="0"/>
              </a:rPr>
              <a:t>   Vedoucí: </a:t>
            </a:r>
            <a:r>
              <a:rPr lang="cs-CZ" sz="1100" b="0" dirty="0" err="1" smtClean="0">
                <a:latin typeface="Arial" panose="020B0604020202020204" pitchFamily="34" charset="0"/>
                <a:cs typeface="Arial" panose="020B0604020202020204" pitchFamily="34" charset="0"/>
              </a:rPr>
              <a:t>D.Németh</a:t>
            </a:r>
            <a:endParaRPr lang="cs-CZ" sz="1100" b="0" dirty="0" smtClean="0">
              <a:latin typeface="Arial" panose="020B0604020202020204" pitchFamily="34" charset="0"/>
              <a:cs typeface="Arial" panose="020B0604020202020204" pitchFamily="34" charset="0"/>
            </a:endParaRPr>
          </a:p>
          <a:p>
            <a:r>
              <a:rPr lang="cs-CZ" sz="1100" b="0" u="sng" dirty="0" smtClean="0">
                <a:latin typeface="Arial" panose="020B0604020202020204" pitchFamily="34" charset="0"/>
                <a:cs typeface="Arial" panose="020B0604020202020204" pitchFamily="34" charset="0"/>
              </a:rPr>
              <a:t>Rozhodčí</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J.Smrž</a:t>
            </a:r>
            <a:endParaRPr lang="cs-CZ" sz="1100" b="0" dirty="0" smtClean="0">
              <a:latin typeface="Arial" panose="020B0604020202020204" pitchFamily="34" charset="0"/>
              <a:cs typeface="Arial" panose="020B0604020202020204" pitchFamily="34" charset="0"/>
            </a:endParaRPr>
          </a:p>
        </p:txBody>
      </p:sp>
      <p:sp>
        <p:nvSpPr>
          <p:cNvPr id="48" name="TextovéPole 47"/>
          <p:cNvSpPr txBox="1"/>
          <p:nvPr/>
        </p:nvSpPr>
        <p:spPr>
          <a:xfrm>
            <a:off x="71984" y="109482"/>
            <a:ext cx="4680520" cy="1569660"/>
          </a:xfrm>
          <a:prstGeom prst="rect">
            <a:avLst/>
          </a:prstGeom>
          <a:pattFill prst="dotGrid">
            <a:fgClr>
              <a:srgbClr val="99FFCC"/>
            </a:fgClr>
            <a:bgClr>
              <a:schemeClr val="bg1"/>
            </a:bgClr>
          </a:pattFill>
          <a:ln w="47625">
            <a:solidFill>
              <a:srgbClr val="FF9999"/>
            </a:solidFill>
            <a:prstDash val="sysDash"/>
          </a:ln>
        </p:spPr>
        <p:txBody>
          <a:bodyPr wrap="square" rtlCol="0">
            <a:spAutoFit/>
          </a:bodyPr>
          <a:lstStyle/>
          <a:p>
            <a:pPr algn="ctr"/>
            <a:r>
              <a:rPr lang="cs-CZ" sz="2400" dirty="0" smtClean="0">
                <a:solidFill>
                  <a:srgbClr val="0000FF"/>
                </a:solidFill>
                <a:latin typeface="Bookman Old Style" pitchFamily="18" charset="0"/>
              </a:rPr>
              <a:t>Mladší žáci v nadstavbové části  o 13. až 18. místo Ústeckého přeboru poprvé vyhráli </a:t>
            </a:r>
          </a:p>
        </p:txBody>
      </p:sp>
      <p:sp>
        <p:nvSpPr>
          <p:cNvPr id="50" name="TextovéPole 49"/>
          <p:cNvSpPr txBox="1"/>
          <p:nvPr/>
        </p:nvSpPr>
        <p:spPr>
          <a:xfrm>
            <a:off x="71984" y="1963316"/>
            <a:ext cx="4680520" cy="2477601"/>
          </a:xfrm>
          <a:prstGeom prst="rect">
            <a:avLst/>
          </a:prstGeom>
          <a:noFill/>
        </p:spPr>
        <p:txBody>
          <a:bodyPr wrap="square" rtlCol="0">
            <a:spAutoFit/>
          </a:bodyPr>
          <a:lstStyle/>
          <a:p>
            <a:pPr algn="ctr"/>
            <a:r>
              <a:rPr lang="cs-CZ" sz="2400" u="sng" dirty="0" smtClean="0">
                <a:ln>
                  <a:solidFill>
                    <a:srgbClr val="008000"/>
                  </a:solidFill>
                </a:ln>
                <a:latin typeface="Bookman Old Style" pitchFamily="18" charset="0"/>
              </a:rPr>
              <a:t>FK Bílina/</a:t>
            </a:r>
            <a:r>
              <a:rPr lang="cs-CZ" sz="2400" u="sng" dirty="0" err="1" smtClean="0">
                <a:ln>
                  <a:solidFill>
                    <a:srgbClr val="008000"/>
                  </a:solidFill>
                </a:ln>
                <a:latin typeface="Bookman Old Style" pitchFamily="18" charset="0"/>
              </a:rPr>
              <a:t>J.Teplice</a:t>
            </a:r>
            <a:endParaRPr lang="cs-CZ" sz="2400" u="sng" dirty="0" smtClean="0">
              <a:ln>
                <a:solidFill>
                  <a:srgbClr val="008000"/>
                </a:solidFill>
              </a:ln>
              <a:latin typeface="Bookman Old Style" pitchFamily="18" charset="0"/>
            </a:endParaRPr>
          </a:p>
          <a:p>
            <a:pPr algn="ctr"/>
            <a:r>
              <a:rPr lang="cs-CZ" sz="2400" u="sng" dirty="0" smtClean="0">
                <a:ln>
                  <a:solidFill>
                    <a:srgbClr val="008000"/>
                  </a:solidFill>
                </a:ln>
                <a:latin typeface="Bookman Old Style" pitchFamily="18" charset="0"/>
              </a:rPr>
              <a:t> – SK Štětí</a:t>
            </a:r>
          </a:p>
          <a:p>
            <a:pPr algn="ctr"/>
            <a:r>
              <a:rPr lang="cs-CZ" sz="2400" u="sng" dirty="0" smtClean="0">
                <a:ln>
                  <a:solidFill>
                    <a:srgbClr val="008000"/>
                  </a:solidFill>
                </a:ln>
                <a:latin typeface="Bookman Old Style" pitchFamily="18" charset="0"/>
              </a:rPr>
              <a:t>1:8(1:5) 4.6.2017</a:t>
            </a:r>
            <a:r>
              <a:rPr lang="cs-CZ" sz="2400" u="sng" dirty="0" smtClean="0">
                <a:latin typeface="Bookman Old Style" pitchFamily="18" charset="0"/>
              </a:rPr>
              <a:t> </a:t>
            </a:r>
          </a:p>
          <a:p>
            <a:pPr algn="ctr"/>
            <a:r>
              <a:rPr lang="cs-CZ" sz="1400" u="sng" dirty="0" smtClean="0">
                <a:latin typeface="Bookman Old Style" pitchFamily="18" charset="0"/>
              </a:rPr>
              <a:t>Ústecký přebor o umístění</a:t>
            </a:r>
          </a:p>
          <a:p>
            <a:pPr algn="ctr"/>
            <a:r>
              <a:rPr lang="cs-CZ" sz="1400" u="sng" dirty="0" smtClean="0">
                <a:latin typeface="Bookman Old Style" pitchFamily="18" charset="0"/>
              </a:rPr>
              <a:t>13.-18. místo</a:t>
            </a:r>
          </a:p>
          <a:p>
            <a:r>
              <a:rPr lang="cs-CZ" sz="1100" b="0" u="sng" dirty="0" smtClean="0">
                <a:latin typeface="Arial" panose="020B0604020202020204" pitchFamily="34" charset="0"/>
                <a:cs typeface="Arial" panose="020B0604020202020204" pitchFamily="34" charset="0"/>
              </a:rPr>
              <a:t>Branky:</a:t>
            </a:r>
            <a:r>
              <a:rPr lang="cs-CZ" sz="1100" b="0" dirty="0" smtClean="0">
                <a:latin typeface="Arial" panose="020B0604020202020204" pitchFamily="34" charset="0"/>
                <a:cs typeface="Arial" panose="020B0604020202020204" pitchFamily="34" charset="0"/>
              </a:rPr>
              <a:t> Kabelka 5, Prokopec 2, </a:t>
            </a:r>
            <a:r>
              <a:rPr lang="cs-CZ" sz="1100" b="0" dirty="0" err="1" smtClean="0">
                <a:latin typeface="Arial" panose="020B0604020202020204" pitchFamily="34" charset="0"/>
                <a:cs typeface="Arial" panose="020B0604020202020204" pitchFamily="34" charset="0"/>
              </a:rPr>
              <a:t>Kožarská</a:t>
            </a:r>
            <a:r>
              <a:rPr lang="cs-CZ" sz="1100" b="0" dirty="0" smtClean="0">
                <a:latin typeface="Arial" panose="020B0604020202020204" pitchFamily="34" charset="0"/>
                <a:cs typeface="Arial" panose="020B0604020202020204" pitchFamily="34" charset="0"/>
              </a:rPr>
              <a:t> 1</a:t>
            </a:r>
            <a:endParaRPr lang="cs-CZ" sz="1100" b="0" u="sng" dirty="0" smtClean="0">
              <a:latin typeface="Arial" panose="020B0604020202020204" pitchFamily="34" charset="0"/>
              <a:cs typeface="Arial" panose="020B0604020202020204" pitchFamily="34" charset="0"/>
            </a:endParaRPr>
          </a:p>
          <a:p>
            <a:r>
              <a:rPr lang="cs-CZ" sz="1100" b="0" u="sng" dirty="0" smtClean="0">
                <a:latin typeface="Arial" panose="020B0604020202020204" pitchFamily="34" charset="0"/>
                <a:cs typeface="Arial" panose="020B0604020202020204" pitchFamily="34" charset="0"/>
              </a:rPr>
              <a:t>Sestava:</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Č.Černý-Cízler</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Koleničová</a:t>
            </a:r>
            <a:r>
              <a:rPr lang="cs-CZ" sz="1100" b="0" dirty="0" smtClean="0">
                <a:latin typeface="Arial" panose="020B0604020202020204" pitchFamily="34" charset="0"/>
                <a:cs typeface="Arial" panose="020B0604020202020204" pitchFamily="34" charset="0"/>
              </a:rPr>
              <a:t>, Prokopec, </a:t>
            </a:r>
            <a:r>
              <a:rPr lang="cs-CZ" sz="1100" b="0" dirty="0" err="1" smtClean="0">
                <a:latin typeface="Arial" panose="020B0604020202020204" pitchFamily="34" charset="0"/>
                <a:cs typeface="Arial" panose="020B0604020202020204" pitchFamily="34" charset="0"/>
              </a:rPr>
              <a:t>Kožarská</a:t>
            </a:r>
            <a:r>
              <a:rPr lang="cs-CZ" sz="1100" b="0" dirty="0" smtClean="0">
                <a:latin typeface="Arial" panose="020B0604020202020204" pitchFamily="34" charset="0"/>
                <a:cs typeface="Arial" panose="020B0604020202020204" pitchFamily="34" charset="0"/>
              </a:rPr>
              <a:t>, Kabelka, Vích, Kroupa, </a:t>
            </a:r>
            <a:r>
              <a:rPr lang="cs-CZ" sz="1100" b="0" dirty="0" err="1" smtClean="0">
                <a:latin typeface="Arial" panose="020B0604020202020204" pitchFamily="34" charset="0"/>
                <a:cs typeface="Arial" panose="020B0604020202020204" pitchFamily="34" charset="0"/>
              </a:rPr>
              <a:t>Ivanič</a:t>
            </a:r>
            <a:r>
              <a:rPr lang="cs-CZ" sz="1100" b="0" dirty="0" smtClean="0">
                <a:latin typeface="Arial" panose="020B0604020202020204" pitchFamily="34" charset="0"/>
                <a:cs typeface="Arial" panose="020B0604020202020204" pitchFamily="34" charset="0"/>
              </a:rPr>
              <a:t>, Jakub Novák, </a:t>
            </a:r>
            <a:r>
              <a:rPr lang="cs-CZ" sz="1100" b="0" dirty="0" err="1" smtClean="0">
                <a:latin typeface="Arial" panose="020B0604020202020204" pitchFamily="34" charset="0"/>
                <a:cs typeface="Arial" panose="020B0604020202020204" pitchFamily="34" charset="0"/>
              </a:rPr>
              <a:t>Miga</a:t>
            </a:r>
            <a:r>
              <a:rPr lang="cs-CZ" sz="1100" b="0" dirty="0" smtClean="0">
                <a:latin typeface="Arial" panose="020B0604020202020204" pitchFamily="34" charset="0"/>
                <a:cs typeface="Arial" panose="020B0604020202020204" pitchFamily="34" charset="0"/>
              </a:rPr>
              <a:t>, Procházka, Kettner</a:t>
            </a:r>
          </a:p>
          <a:p>
            <a:r>
              <a:rPr lang="cs-CZ" sz="1100" b="0" u="sng" dirty="0" smtClean="0">
                <a:latin typeface="Arial" panose="020B0604020202020204" pitchFamily="34" charset="0"/>
                <a:cs typeface="Arial" panose="020B0604020202020204" pitchFamily="34" charset="0"/>
              </a:rPr>
              <a:t>Trenér: </a:t>
            </a:r>
            <a:r>
              <a:rPr lang="cs-CZ" sz="1100" b="0" dirty="0" err="1" smtClean="0">
                <a:latin typeface="Arial" panose="020B0604020202020204" pitchFamily="34" charset="0"/>
                <a:cs typeface="Arial" panose="020B0604020202020204" pitchFamily="34" charset="0"/>
              </a:rPr>
              <a:t>F.Kučera</a:t>
            </a:r>
            <a:endParaRPr lang="cs-CZ" sz="1100" b="0" dirty="0" smtClean="0">
              <a:latin typeface="Arial" panose="020B0604020202020204" pitchFamily="34" charset="0"/>
              <a:cs typeface="Arial" panose="020B0604020202020204" pitchFamily="34" charset="0"/>
            </a:endParaRPr>
          </a:p>
          <a:p>
            <a:r>
              <a:rPr lang="cs-CZ" sz="1100" b="0" u="sng" dirty="0" smtClean="0">
                <a:latin typeface="Arial" panose="020B0604020202020204" pitchFamily="34" charset="0"/>
                <a:cs typeface="Arial" panose="020B0604020202020204" pitchFamily="34" charset="0"/>
              </a:rPr>
              <a:t>Rozhodčí</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J.Petráček</a:t>
            </a:r>
            <a:endParaRPr lang="cs-CZ" sz="1100"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34920" y="7004050"/>
            <a:ext cx="100199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203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474505" y="70235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sp>
        <p:nvSpPr>
          <p:cNvPr id="17" name="TextovéPole 16"/>
          <p:cNvSpPr txBox="1"/>
          <p:nvPr/>
        </p:nvSpPr>
        <p:spPr>
          <a:xfrm>
            <a:off x="1748537" y="700387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sp>
        <p:nvSpPr>
          <p:cNvPr id="2" name="Obdélník 1"/>
          <p:cNvSpPr/>
          <p:nvPr/>
        </p:nvSpPr>
        <p:spPr>
          <a:xfrm>
            <a:off x="71984" y="379140"/>
            <a:ext cx="4752528" cy="5278368"/>
          </a:xfrm>
          <a:prstGeom prst="rect">
            <a:avLst/>
          </a:prstGeom>
        </p:spPr>
        <p:txBody>
          <a:bodyPr wrap="square">
            <a:spAutoFit/>
          </a:bodyPr>
          <a:lstStyle/>
          <a:p>
            <a:pPr algn="just">
              <a:lnSpc>
                <a:spcPct val="107000"/>
              </a:lnSpc>
              <a:spcAft>
                <a:spcPts val="0"/>
              </a:spcAft>
            </a:pPr>
            <a:r>
              <a:rPr lang="cs-CZ" sz="1050" b="0" dirty="0">
                <a:latin typeface="Arial" panose="020B0604020202020204" pitchFamily="34" charset="0"/>
                <a:ea typeface="Calibri" panose="020F0502020204030204" pitchFamily="34" charset="0"/>
                <a:cs typeface="Arial" panose="020B0604020202020204" pitchFamily="34" charset="0"/>
              </a:rPr>
              <a:t>kámen, který spadnul ze srdce většině diváků. Hosté nelenili a ještě minutu před odchodem do kabin zakončili rohový kop hlavičkou těsně vedle. Úvodní minuty druhé části signalizovali snahu Štětí vyrovnat. Slanička trefuje dobře postaveného obránce a Vacek zase ochrannou síť vedlejšího hřiště. Spoluhráče hledal na brankové čáře  soupeře Tichý, ale všichni nabíhající vyšli naprázdno. Když pak v 59. minutě správný moment ke střele v dobré pozici propásl i Slanička, tak se pomalu začínalo vypisovat výběrové řízení na střelce domácího týmu. To ale nemusí u našeho protivníka. Zdeněk Šenkeřík, který má zkušenosti i z ligy mistrů v době jeho účinkování ve Slavii, prošel obranou jak nůž máslem, byl faulován a ještě stačil přihrát Šobrovi, pro něhož posunout balón na 2:0 do opuštěné svatyně bylo snadnou záležitostí. Branka byla doprovázena velkými emocemi, jak na hřišti, tak i v hledišti. Reklamovalo se postavení mimo hru. Nechť to rozsoudí video, pokud to bude možné. 68. minuta a hlasatel oznamuje branku. Jejím autorem na 1:2  byl po přesném centru od </a:t>
            </a:r>
            <a:r>
              <a:rPr lang="cs-CZ" sz="1050" b="0" dirty="0" err="1">
                <a:latin typeface="Arial" panose="020B0604020202020204" pitchFamily="34" charset="0"/>
                <a:ea typeface="Calibri" panose="020F0502020204030204" pitchFamily="34" charset="0"/>
                <a:cs typeface="Arial" panose="020B0604020202020204" pitchFamily="34" charset="0"/>
              </a:rPr>
              <a:t>Kuclera</a:t>
            </a:r>
            <a:r>
              <a:rPr lang="cs-CZ" sz="1050" b="0" dirty="0">
                <a:latin typeface="Arial" panose="020B0604020202020204" pitchFamily="34" charset="0"/>
                <a:ea typeface="Calibri" panose="020F0502020204030204" pitchFamily="34" charset="0"/>
                <a:cs typeface="Arial" panose="020B0604020202020204" pitchFamily="34" charset="0"/>
              </a:rPr>
              <a:t> hlavou Hrdý. Dlouhý čas ještě zbýval na vyrovnání, ale očekávaný tlak se nedostavil. Šance měla naopak Libiš. </a:t>
            </a:r>
            <a:r>
              <a:rPr lang="cs-CZ" sz="1050" b="0" dirty="0" err="1">
                <a:latin typeface="Arial" panose="020B0604020202020204" pitchFamily="34" charset="0"/>
                <a:ea typeface="Calibri" panose="020F0502020204030204" pitchFamily="34" charset="0"/>
                <a:cs typeface="Arial" panose="020B0604020202020204" pitchFamily="34" charset="0"/>
              </a:rPr>
              <a:t>Prieložný</a:t>
            </a:r>
            <a:r>
              <a:rPr lang="cs-CZ" sz="1050" b="0" dirty="0">
                <a:latin typeface="Arial" panose="020B0604020202020204" pitchFamily="34" charset="0"/>
                <a:ea typeface="Calibri" panose="020F0502020204030204" pitchFamily="34" charset="0"/>
                <a:cs typeface="Arial" panose="020B0604020202020204" pitchFamily="34" charset="0"/>
              </a:rPr>
              <a:t> střelou o zem donutil Gabriela k zákroku. V 77. minutě se před naší brankou opět zatáhlo, ale Gabriel v brance věděl, jak se zachovat. Stále jsme ještě žili nad vodou.  Vylézt na pevnou zem se nám ale nepodařilo. Zkoušel to Hrdý v 85. minutě, ale vysoko přestřelil.  Zbývala minuta do konce normální hrací doby. Většina hráčů Štětí se přestěhovala na polovinu soupeře, ale krátká  rozehrávka se nepovedla brankáři. Byl z toho dáreček pro hosty. Dílo zkázy dokonal brankou na konečných 3:1  Křtěn. </a:t>
            </a:r>
          </a:p>
          <a:p>
            <a:pPr algn="just">
              <a:lnSpc>
                <a:spcPct val="107000"/>
              </a:lnSpc>
              <a:spcAft>
                <a:spcPts val="0"/>
              </a:spcAft>
            </a:pPr>
            <a:r>
              <a:rPr lang="cs-CZ" sz="1050" b="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cs-CZ" sz="1050" b="0" u="sng" dirty="0">
                <a:latin typeface="Arial" panose="020B0604020202020204" pitchFamily="34" charset="0"/>
                <a:ea typeface="Calibri" panose="020F0502020204030204" pitchFamily="34" charset="0"/>
                <a:cs typeface="Arial" panose="020B0604020202020204" pitchFamily="34" charset="0"/>
              </a:rPr>
              <a:t>Sestava</a:t>
            </a:r>
            <a:r>
              <a:rPr lang="cs-CZ" sz="1050" b="0" dirty="0">
                <a:latin typeface="Arial" panose="020B0604020202020204" pitchFamily="34" charset="0"/>
                <a:ea typeface="Calibri" panose="020F0502020204030204" pitchFamily="34" charset="0"/>
                <a:cs typeface="Arial" panose="020B0604020202020204" pitchFamily="34" charset="0"/>
              </a:rPr>
              <a:t>: Gabriel-</a:t>
            </a:r>
            <a:r>
              <a:rPr lang="cs-CZ" sz="1050" b="0" dirty="0" err="1">
                <a:latin typeface="Arial" panose="020B0604020202020204" pitchFamily="34" charset="0"/>
                <a:ea typeface="Calibri" panose="020F0502020204030204" pitchFamily="34" charset="0"/>
                <a:cs typeface="Arial" panose="020B0604020202020204" pitchFamily="34" charset="0"/>
              </a:rPr>
              <a:t>Kucler</a:t>
            </a:r>
            <a:r>
              <a:rPr lang="cs-CZ" sz="1050" b="0" dirty="0">
                <a:latin typeface="Arial" panose="020B0604020202020204" pitchFamily="34" charset="0"/>
                <a:ea typeface="Calibri" panose="020F0502020204030204" pitchFamily="34" charset="0"/>
                <a:cs typeface="Arial" panose="020B0604020202020204" pitchFamily="34" charset="0"/>
              </a:rPr>
              <a:t>, Šmidrkal, Šimral, Vacek-Vokoun, Slanička, </a:t>
            </a:r>
            <a:endParaRPr lang="cs-CZ" sz="1050" b="0" dirty="0" smtClean="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smtClean="0">
                <a:latin typeface="Arial" panose="020B0604020202020204" pitchFamily="34" charset="0"/>
                <a:ea typeface="Calibri" panose="020F0502020204030204" pitchFamily="34" charset="0"/>
                <a:cs typeface="Arial" panose="020B0604020202020204" pitchFamily="34" charset="0"/>
              </a:rPr>
              <a:t>               Beruška</a:t>
            </a:r>
            <a:r>
              <a:rPr lang="cs-CZ" sz="1050" b="0" dirty="0">
                <a:latin typeface="Arial" panose="020B0604020202020204" pitchFamily="34" charset="0"/>
                <a:ea typeface="Calibri" panose="020F0502020204030204" pitchFamily="34" charset="0"/>
                <a:cs typeface="Arial" panose="020B0604020202020204" pitchFamily="34" charset="0"/>
              </a:rPr>
              <a:t>, Mencl-Hrdý, Tichý</a:t>
            </a:r>
          </a:p>
          <a:p>
            <a:pPr algn="just">
              <a:lnSpc>
                <a:spcPct val="107000"/>
              </a:lnSpc>
              <a:spcAft>
                <a:spcPts val="0"/>
              </a:spcAft>
            </a:pPr>
            <a:r>
              <a:rPr lang="cs-CZ" sz="1050" b="0" u="sng" dirty="0">
                <a:latin typeface="Arial" panose="020B0604020202020204" pitchFamily="34" charset="0"/>
                <a:ea typeface="Calibri" panose="020F0502020204030204" pitchFamily="34" charset="0"/>
                <a:cs typeface="Arial" panose="020B0604020202020204" pitchFamily="34" charset="0"/>
              </a:rPr>
              <a:t>Připraveni:</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Čámský</a:t>
            </a:r>
            <a:endParaRPr lang="cs-CZ" sz="105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50" b="0" u="sng" dirty="0">
                <a:latin typeface="Arial" panose="020B0604020202020204" pitchFamily="34" charset="0"/>
                <a:ea typeface="Calibri" panose="020F0502020204030204" pitchFamily="34" charset="0"/>
                <a:cs typeface="Arial" panose="020B0604020202020204" pitchFamily="34" charset="0"/>
              </a:rPr>
              <a:t>Trenér:</a:t>
            </a:r>
            <a:r>
              <a:rPr lang="cs-CZ" sz="1050" b="0" dirty="0">
                <a:latin typeface="Arial" panose="020B0604020202020204" pitchFamily="34" charset="0"/>
                <a:ea typeface="Calibri" panose="020F0502020204030204" pitchFamily="34" charset="0"/>
                <a:cs typeface="Arial" panose="020B0604020202020204" pitchFamily="34" charset="0"/>
              </a:rPr>
              <a:t> R. Houška  </a:t>
            </a:r>
            <a:r>
              <a:rPr lang="cs-CZ" sz="1050" b="0" u="sng" dirty="0">
                <a:latin typeface="Arial" panose="020B0604020202020204" pitchFamily="34" charset="0"/>
                <a:ea typeface="Calibri" panose="020F0502020204030204" pitchFamily="34" charset="0"/>
                <a:cs typeface="Arial" panose="020B0604020202020204" pitchFamily="34" charset="0"/>
              </a:rPr>
              <a:t>Vedoucí:</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P.Dohnal</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u="sng" dirty="0">
                <a:latin typeface="Arial" panose="020B0604020202020204" pitchFamily="34" charset="0"/>
                <a:ea typeface="Calibri" panose="020F0502020204030204" pitchFamily="34" charset="0"/>
                <a:cs typeface="Arial" panose="020B0604020202020204" pitchFamily="34" charset="0"/>
              </a:rPr>
              <a:t>Masér</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K.Zavřel</a:t>
            </a:r>
            <a:endParaRPr lang="cs-CZ" sz="105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50" b="0" u="sng" dirty="0">
                <a:latin typeface="Arial" panose="020B0604020202020204" pitchFamily="34" charset="0"/>
                <a:ea typeface="Calibri" panose="020F0502020204030204" pitchFamily="34" charset="0"/>
                <a:cs typeface="Arial" panose="020B0604020202020204" pitchFamily="34" charset="0"/>
              </a:rPr>
              <a:t>Rozhodčí:</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L.Szikszay-P.Štrincl</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D.Plzák</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u="sng" dirty="0">
                <a:latin typeface="Arial" panose="020B0604020202020204" pitchFamily="34" charset="0"/>
                <a:ea typeface="Calibri" panose="020F0502020204030204" pitchFamily="34" charset="0"/>
                <a:cs typeface="Arial" panose="020B0604020202020204" pitchFamily="34" charset="0"/>
              </a:rPr>
              <a:t>Delegát:</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R.Hamouz</a:t>
            </a:r>
            <a:endParaRPr lang="cs-CZ" sz="105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50" b="0" u="sng" dirty="0">
                <a:latin typeface="Arial" panose="020B0604020202020204" pitchFamily="34" charset="0"/>
                <a:ea typeface="Calibri" panose="020F0502020204030204" pitchFamily="34" charset="0"/>
                <a:cs typeface="Arial" panose="020B0604020202020204" pitchFamily="34" charset="0"/>
              </a:rPr>
              <a:t>Hlavní pořadatel:</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J.Havner</a:t>
            </a:r>
            <a:r>
              <a:rPr lang="cs-CZ" sz="1050" b="0" dirty="0">
                <a:latin typeface="Arial" panose="020B0604020202020204" pitchFamily="34" charset="0"/>
                <a:ea typeface="Calibri" panose="020F0502020204030204" pitchFamily="34" charset="0"/>
                <a:cs typeface="Arial" panose="020B0604020202020204" pitchFamily="34" charset="0"/>
              </a:rPr>
              <a:t>  100 diváků</a:t>
            </a:r>
            <a:endParaRPr lang="cs-CZ" b="0" dirty="0">
              <a:latin typeface="Arial" panose="020B0604020202020204" pitchFamily="34" charset="0"/>
              <a:ea typeface="Calibri" panose="020F0502020204030204" pitchFamily="34" charset="0"/>
              <a:cs typeface="Arial" panose="020B0604020202020204" pitchFamily="34" charset="0"/>
            </a:endParaRPr>
          </a:p>
        </p:txBody>
      </p:sp>
      <p:sp>
        <p:nvSpPr>
          <p:cNvPr id="3" name="TextovéPole 2"/>
          <p:cNvSpPr txBox="1"/>
          <p:nvPr/>
        </p:nvSpPr>
        <p:spPr>
          <a:xfrm>
            <a:off x="504032" y="91108"/>
            <a:ext cx="3456384" cy="307777"/>
          </a:xfrm>
          <a:prstGeom prst="rect">
            <a:avLst/>
          </a:prstGeom>
          <a:solidFill>
            <a:schemeClr val="accent3">
              <a:lumMod val="95000"/>
            </a:schemeClr>
          </a:solidFill>
        </p:spPr>
        <p:txBody>
          <a:bodyPr wrap="square" rtlCol="0">
            <a:spAutoFit/>
          </a:bodyPr>
          <a:lstStyle/>
          <a:p>
            <a:pPr algn="ctr"/>
            <a:r>
              <a:rPr lang="cs-CZ" sz="1400" u="sng" dirty="0" smtClean="0">
                <a:latin typeface="Arial" panose="020B0604020202020204" pitchFamily="34" charset="0"/>
                <a:cs typeface="Arial" panose="020B0604020202020204" pitchFamily="34" charset="0"/>
              </a:rPr>
              <a:t>Štětí – Libiš 27.5.2017</a:t>
            </a:r>
          </a:p>
        </p:txBody>
      </p:sp>
      <p:pic>
        <p:nvPicPr>
          <p:cNvPr id="8"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6600"/>
                    </a14:imgEffect>
                    <a14:imgEffect>
                      <a14:saturation sat="98000"/>
                    </a14:imgEffect>
                  </a14:imgLayer>
                </a14:imgProps>
              </a:ext>
            </a:extLst>
          </a:blip>
          <a:srcRect/>
          <a:stretch>
            <a:fillRect/>
          </a:stretch>
        </p:blipFill>
        <p:spPr bwMode="auto">
          <a:xfrm>
            <a:off x="1753376" y="5779740"/>
            <a:ext cx="768600" cy="756000"/>
          </a:xfrm>
          <a:prstGeom prst="rect">
            <a:avLst/>
          </a:prstGeom>
          <a:noFill/>
          <a:ln w="28575">
            <a:solidFill>
              <a:schemeClr val="accent1">
                <a:lumMod val="60000"/>
                <a:lumOff val="40000"/>
              </a:schemeClr>
            </a:solidFill>
            <a:miter lim="800000"/>
            <a:headEnd/>
            <a:tailEnd/>
          </a:ln>
        </p:spPr>
      </p:pic>
      <p:sp>
        <p:nvSpPr>
          <p:cNvPr id="10" name="TextovéPole 9"/>
          <p:cNvSpPr txBox="1"/>
          <p:nvPr/>
        </p:nvSpPr>
        <p:spPr>
          <a:xfrm>
            <a:off x="5400576" y="4627612"/>
            <a:ext cx="4680520" cy="2185214"/>
          </a:xfrm>
          <a:prstGeom prst="rect">
            <a:avLst/>
          </a:prstGeom>
          <a:noFill/>
        </p:spPr>
        <p:txBody>
          <a:bodyPr wrap="square" rtlCol="0">
            <a:spAutoFit/>
          </a:bodyPr>
          <a:lstStyle/>
          <a:p>
            <a:pPr algn="ctr"/>
            <a:r>
              <a:rPr lang="cs-CZ" sz="2400" u="sng" dirty="0" smtClean="0">
                <a:ln>
                  <a:solidFill>
                    <a:srgbClr val="9933FF"/>
                  </a:solidFill>
                </a:ln>
                <a:latin typeface="Bookman Old Style" pitchFamily="18" charset="0"/>
              </a:rPr>
              <a:t>TJ Krupka – SK Štětí</a:t>
            </a:r>
          </a:p>
          <a:p>
            <a:pPr algn="ctr"/>
            <a:r>
              <a:rPr lang="cs-CZ" sz="2400" u="sng" dirty="0" smtClean="0">
                <a:ln>
                  <a:solidFill>
                    <a:srgbClr val="9933FF"/>
                  </a:solidFill>
                </a:ln>
                <a:latin typeface="Bookman Old Style" pitchFamily="18" charset="0"/>
              </a:rPr>
              <a:t>4:1(1:0) 27.5.2017 </a:t>
            </a:r>
          </a:p>
          <a:p>
            <a:pPr algn="ctr"/>
            <a:r>
              <a:rPr lang="cs-CZ" sz="1400" u="sng" dirty="0" smtClean="0">
                <a:latin typeface="Bookman Old Style" pitchFamily="18" charset="0"/>
              </a:rPr>
              <a:t>Ústecký přebor o umístění</a:t>
            </a:r>
          </a:p>
          <a:p>
            <a:pPr algn="ctr"/>
            <a:r>
              <a:rPr lang="cs-CZ" sz="1400" u="sng" dirty="0" smtClean="0">
                <a:latin typeface="Bookman Old Style" pitchFamily="18" charset="0"/>
              </a:rPr>
              <a:t>13.-18. místo</a:t>
            </a:r>
          </a:p>
          <a:p>
            <a:r>
              <a:rPr lang="cs-CZ" sz="1100" b="0" u="sng" dirty="0" smtClean="0">
                <a:latin typeface="Arial" panose="020B0604020202020204" pitchFamily="34" charset="0"/>
                <a:cs typeface="Arial" panose="020B0604020202020204" pitchFamily="34" charset="0"/>
              </a:rPr>
              <a:t>Sestava: </a:t>
            </a:r>
            <a:r>
              <a:rPr lang="cs-CZ" sz="1100" b="0" dirty="0" err="1" smtClean="0">
                <a:latin typeface="Arial" panose="020B0604020202020204" pitchFamily="34" charset="0"/>
                <a:cs typeface="Arial" panose="020B0604020202020204" pitchFamily="34" charset="0"/>
              </a:rPr>
              <a:t>Šrotýř-L.Novák</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T.Németh</a:t>
            </a:r>
            <a:r>
              <a:rPr lang="cs-CZ" sz="1100" b="0" dirty="0" smtClean="0">
                <a:latin typeface="Arial" panose="020B0604020202020204" pitchFamily="34" charset="0"/>
                <a:cs typeface="Arial" panose="020B0604020202020204" pitchFamily="34" charset="0"/>
              </a:rPr>
              <a:t>, Holub, </a:t>
            </a:r>
            <a:r>
              <a:rPr lang="cs-CZ" sz="1100" b="0" dirty="0" err="1" smtClean="0">
                <a:latin typeface="Arial" panose="020B0604020202020204" pitchFamily="34" charset="0"/>
                <a:cs typeface="Arial" panose="020B0604020202020204" pitchFamily="34" charset="0"/>
              </a:rPr>
              <a:t>J.Šedivý</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Malecha</a:t>
            </a:r>
            <a:r>
              <a:rPr lang="cs-CZ" sz="1100" b="0" dirty="0" smtClean="0">
                <a:latin typeface="Arial" panose="020B0604020202020204" pitchFamily="34" charset="0"/>
                <a:cs typeface="Arial" panose="020B0604020202020204" pitchFamily="34" charset="0"/>
              </a:rPr>
              <a:t>, </a:t>
            </a:r>
          </a:p>
          <a:p>
            <a:r>
              <a:rPr lang="cs-CZ" sz="1100" b="0" dirty="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              Ladič, </a:t>
            </a:r>
            <a:r>
              <a:rPr lang="cs-CZ" sz="1100" b="0" dirty="0" err="1" smtClean="0">
                <a:latin typeface="Arial" panose="020B0604020202020204" pitchFamily="34" charset="0"/>
                <a:cs typeface="Arial" panose="020B0604020202020204" pitchFamily="34" charset="0"/>
              </a:rPr>
              <a:t>Daniluk</a:t>
            </a:r>
            <a:r>
              <a:rPr lang="cs-CZ" sz="1100" b="0" dirty="0" smtClean="0">
                <a:latin typeface="Arial" panose="020B0604020202020204" pitchFamily="34" charset="0"/>
                <a:cs typeface="Arial" panose="020B0604020202020204" pitchFamily="34" charset="0"/>
              </a:rPr>
              <a:t>, Jakub Pilař, </a:t>
            </a:r>
            <a:r>
              <a:rPr lang="cs-CZ" sz="1100" b="0" dirty="0" err="1" smtClean="0">
                <a:latin typeface="Arial" panose="020B0604020202020204" pitchFamily="34" charset="0"/>
                <a:cs typeface="Arial" panose="020B0604020202020204" pitchFamily="34" charset="0"/>
              </a:rPr>
              <a:t>Bartko</a:t>
            </a:r>
            <a:r>
              <a:rPr lang="cs-CZ" sz="1100" b="0" dirty="0" smtClean="0">
                <a:latin typeface="Arial" panose="020B0604020202020204" pitchFamily="34" charset="0"/>
                <a:cs typeface="Arial" panose="020B0604020202020204" pitchFamily="34" charset="0"/>
              </a:rPr>
              <a:t>, Nedvěd, </a:t>
            </a:r>
            <a:r>
              <a:rPr lang="cs-CZ" sz="1100" b="0" dirty="0" err="1" smtClean="0">
                <a:latin typeface="Arial" panose="020B0604020202020204" pitchFamily="34" charset="0"/>
                <a:cs typeface="Arial" panose="020B0604020202020204" pitchFamily="34" charset="0"/>
              </a:rPr>
              <a:t>Schleiss</a:t>
            </a:r>
            <a:r>
              <a:rPr lang="cs-CZ" sz="1100" b="0" dirty="0" smtClean="0">
                <a:latin typeface="Arial" panose="020B0604020202020204" pitchFamily="34" charset="0"/>
                <a:cs typeface="Arial" panose="020B0604020202020204" pitchFamily="34" charset="0"/>
              </a:rPr>
              <a:t>, </a:t>
            </a:r>
          </a:p>
          <a:p>
            <a:r>
              <a:rPr lang="cs-CZ" sz="1100" b="0" dirty="0">
                <a:latin typeface="Arial" panose="020B0604020202020204" pitchFamily="34" charset="0"/>
                <a:cs typeface="Arial" panose="020B0604020202020204" pitchFamily="34" charset="0"/>
              </a:rPr>
              <a:t> </a:t>
            </a:r>
            <a:r>
              <a:rPr lang="cs-CZ" sz="1100" b="0" dirty="0" smtClean="0">
                <a:latin typeface="Arial" panose="020B0604020202020204" pitchFamily="34" charset="0"/>
                <a:cs typeface="Arial" panose="020B0604020202020204" pitchFamily="34" charset="0"/>
              </a:rPr>
              <a:t>               Kuča, </a:t>
            </a:r>
            <a:r>
              <a:rPr lang="cs-CZ" sz="1100" b="0" dirty="0" err="1" smtClean="0">
                <a:latin typeface="Arial" panose="020B0604020202020204" pitchFamily="34" charset="0"/>
                <a:cs typeface="Arial" panose="020B0604020202020204" pitchFamily="34" charset="0"/>
              </a:rPr>
              <a:t>Ivanič</a:t>
            </a:r>
            <a:endParaRPr lang="cs-CZ" sz="1100" b="0" dirty="0" smtClean="0">
              <a:latin typeface="Arial" panose="020B0604020202020204" pitchFamily="34" charset="0"/>
              <a:cs typeface="Arial" panose="020B0604020202020204" pitchFamily="34" charset="0"/>
            </a:endParaRPr>
          </a:p>
          <a:p>
            <a:r>
              <a:rPr lang="cs-CZ" sz="1100" b="0" dirty="0" smtClean="0">
                <a:latin typeface="Arial" panose="020B0604020202020204" pitchFamily="34" charset="0"/>
                <a:cs typeface="Arial" panose="020B0604020202020204" pitchFamily="34" charset="0"/>
              </a:rPr>
              <a:t>Trenér: </a:t>
            </a:r>
            <a:r>
              <a:rPr lang="cs-CZ" sz="1100" b="0" dirty="0" err="1" smtClean="0">
                <a:latin typeface="Arial" panose="020B0604020202020204" pitchFamily="34" charset="0"/>
                <a:cs typeface="Arial" panose="020B0604020202020204" pitchFamily="34" charset="0"/>
              </a:rPr>
              <a:t>Z.Németh</a:t>
            </a:r>
            <a:r>
              <a:rPr lang="cs-CZ" sz="1100" b="0" dirty="0" smtClean="0">
                <a:latin typeface="Arial" panose="020B0604020202020204" pitchFamily="34" charset="0"/>
                <a:cs typeface="Arial" panose="020B0604020202020204" pitchFamily="34" charset="0"/>
              </a:rPr>
              <a:t> Vedoucí: </a:t>
            </a:r>
            <a:r>
              <a:rPr lang="cs-CZ" sz="1100" b="0" dirty="0" err="1" smtClean="0">
                <a:latin typeface="Arial" panose="020B0604020202020204" pitchFamily="34" charset="0"/>
                <a:cs typeface="Arial" panose="020B0604020202020204" pitchFamily="34" charset="0"/>
              </a:rPr>
              <a:t>D.Németh</a:t>
            </a:r>
            <a:endParaRPr lang="cs-CZ" sz="1100" b="0" dirty="0" smtClean="0">
              <a:latin typeface="Arial" panose="020B0604020202020204" pitchFamily="34" charset="0"/>
              <a:cs typeface="Arial" panose="020B0604020202020204" pitchFamily="34" charset="0"/>
            </a:endParaRPr>
          </a:p>
          <a:p>
            <a:r>
              <a:rPr lang="cs-CZ" sz="1100" b="0" dirty="0" smtClean="0">
                <a:latin typeface="Arial" panose="020B0604020202020204" pitchFamily="34" charset="0"/>
                <a:cs typeface="Arial" panose="020B0604020202020204" pitchFamily="34" charset="0"/>
              </a:rPr>
              <a:t>Rozhodčí: </a:t>
            </a:r>
            <a:r>
              <a:rPr lang="cs-CZ" sz="1100" b="0" dirty="0" err="1" smtClean="0">
                <a:latin typeface="Arial" panose="020B0604020202020204" pitchFamily="34" charset="0"/>
                <a:cs typeface="Arial" panose="020B0604020202020204" pitchFamily="34" charset="0"/>
              </a:rPr>
              <a:t>J.Smrž-J.Ipser</a:t>
            </a:r>
            <a:r>
              <a:rPr lang="cs-CZ" sz="1100" b="0" dirty="0" smtClean="0">
                <a:latin typeface="Arial" panose="020B0604020202020204" pitchFamily="34" charset="0"/>
                <a:cs typeface="Arial" panose="020B0604020202020204" pitchFamily="34" charset="0"/>
              </a:rPr>
              <a:t>, </a:t>
            </a:r>
            <a:r>
              <a:rPr lang="cs-CZ" sz="1100" b="0" dirty="0" err="1" smtClean="0">
                <a:latin typeface="Arial" panose="020B0604020202020204" pitchFamily="34" charset="0"/>
                <a:cs typeface="Arial" panose="020B0604020202020204" pitchFamily="34" charset="0"/>
              </a:rPr>
              <a:t>M.Karrmann</a:t>
            </a:r>
            <a:r>
              <a:rPr lang="cs-CZ" sz="1100" b="0" dirty="0" smtClean="0">
                <a:latin typeface="Arial" panose="020B0604020202020204" pitchFamily="34" charset="0"/>
                <a:cs typeface="Arial" panose="020B0604020202020204" pitchFamily="34" charset="0"/>
              </a:rPr>
              <a:t> </a:t>
            </a:r>
          </a:p>
        </p:txBody>
      </p:sp>
      <p:sp>
        <p:nvSpPr>
          <p:cNvPr id="12" name="TextovéPole 11"/>
          <p:cNvSpPr txBox="1"/>
          <p:nvPr/>
        </p:nvSpPr>
        <p:spPr>
          <a:xfrm>
            <a:off x="5256560" y="179085"/>
            <a:ext cx="4752528" cy="1292662"/>
          </a:xfrm>
          <a:prstGeom prst="rect">
            <a:avLst/>
          </a:prstGeom>
          <a:solidFill>
            <a:srgbClr val="FF9966"/>
          </a:solidFill>
          <a:ln w="104775" cmpd="sng">
            <a:solidFill>
              <a:schemeClr val="accent2">
                <a:lumMod val="20000"/>
                <a:lumOff val="80000"/>
              </a:schemeClr>
            </a:solidFill>
          </a:ln>
        </p:spPr>
        <p:txBody>
          <a:bodyPr wrap="square" rtlCol="0">
            <a:spAutoFit/>
          </a:bodyPr>
          <a:lstStyle/>
          <a:p>
            <a:pPr algn="ctr"/>
            <a:r>
              <a:rPr lang="cs-CZ" sz="2600" dirty="0" smtClean="0">
                <a:latin typeface="Bookman Old Style" pitchFamily="18" charset="0"/>
              </a:rPr>
              <a:t>Starší žákům se na závěr sezóny v Ústeckém přeboru nedaří</a:t>
            </a:r>
          </a:p>
        </p:txBody>
      </p:sp>
      <p:sp>
        <p:nvSpPr>
          <p:cNvPr id="14" name="TextovéPole 13"/>
          <p:cNvSpPr txBox="1"/>
          <p:nvPr/>
        </p:nvSpPr>
        <p:spPr>
          <a:xfrm>
            <a:off x="5256560" y="1675284"/>
            <a:ext cx="4752528" cy="2739211"/>
          </a:xfrm>
          <a:prstGeom prst="rect">
            <a:avLst/>
          </a:prstGeom>
          <a:noFill/>
        </p:spPr>
        <p:txBody>
          <a:bodyPr wrap="square" rtlCol="0">
            <a:spAutoFit/>
          </a:bodyPr>
          <a:lstStyle/>
          <a:p>
            <a:pPr algn="ctr"/>
            <a:r>
              <a:rPr lang="cs-CZ" sz="2400" u="sng" dirty="0" smtClean="0">
                <a:ln>
                  <a:solidFill>
                    <a:srgbClr val="FFFF00"/>
                  </a:solidFill>
                </a:ln>
                <a:latin typeface="Bookman Old Style" pitchFamily="18" charset="0"/>
              </a:rPr>
              <a:t>FK Bílina/</a:t>
            </a:r>
            <a:r>
              <a:rPr lang="cs-CZ" sz="2400" u="sng" dirty="0" err="1" smtClean="0">
                <a:ln>
                  <a:solidFill>
                    <a:srgbClr val="FFFF00"/>
                  </a:solidFill>
                </a:ln>
                <a:latin typeface="Bookman Old Style" pitchFamily="18" charset="0"/>
              </a:rPr>
              <a:t>J.Teplice</a:t>
            </a:r>
            <a:endParaRPr lang="cs-CZ" sz="2400" u="sng" dirty="0" smtClean="0">
              <a:ln>
                <a:solidFill>
                  <a:srgbClr val="FFFF00"/>
                </a:solidFill>
              </a:ln>
              <a:latin typeface="Bookman Old Style" pitchFamily="18" charset="0"/>
            </a:endParaRPr>
          </a:p>
          <a:p>
            <a:pPr algn="ctr"/>
            <a:r>
              <a:rPr lang="cs-CZ" sz="2400" u="sng" dirty="0" smtClean="0">
                <a:ln>
                  <a:solidFill>
                    <a:srgbClr val="FFFF00"/>
                  </a:solidFill>
                </a:ln>
                <a:latin typeface="Bookman Old Style" pitchFamily="18" charset="0"/>
              </a:rPr>
              <a:t> – SK Štětí</a:t>
            </a:r>
          </a:p>
          <a:p>
            <a:pPr algn="ctr"/>
            <a:r>
              <a:rPr lang="cs-CZ" sz="2400" u="sng" dirty="0" smtClean="0">
                <a:ln>
                  <a:solidFill>
                    <a:srgbClr val="FFFF00"/>
                  </a:solidFill>
                </a:ln>
                <a:latin typeface="Bookman Old Style" pitchFamily="18" charset="0"/>
              </a:rPr>
              <a:t>9:4(5:3) 4.6.2017 </a:t>
            </a:r>
          </a:p>
          <a:p>
            <a:pPr algn="ctr"/>
            <a:r>
              <a:rPr lang="cs-CZ" sz="1400" u="sng" dirty="0" smtClean="0">
                <a:latin typeface="Bookman Old Style" pitchFamily="18" charset="0"/>
              </a:rPr>
              <a:t>Ústecký přebor o umístění</a:t>
            </a:r>
          </a:p>
          <a:p>
            <a:pPr algn="ctr"/>
            <a:r>
              <a:rPr lang="cs-CZ" sz="1400" u="sng" dirty="0" smtClean="0">
                <a:latin typeface="Bookman Old Style" pitchFamily="18" charset="0"/>
              </a:rPr>
              <a:t>13.-18. místo</a:t>
            </a:r>
          </a:p>
          <a:p>
            <a:r>
              <a:rPr lang="cs-CZ" b="0" u="sng" dirty="0" smtClean="0">
                <a:latin typeface="Arial" panose="020B0604020202020204" pitchFamily="34" charset="0"/>
                <a:cs typeface="Arial" panose="020B0604020202020204" pitchFamily="34" charset="0"/>
              </a:rPr>
              <a:t>Branky: </a:t>
            </a:r>
            <a:r>
              <a:rPr lang="cs-CZ" b="0" dirty="0" err="1" smtClean="0">
                <a:latin typeface="Arial" panose="020B0604020202020204" pitchFamily="34" charset="0"/>
                <a:cs typeface="Arial" panose="020B0604020202020204" pitchFamily="34" charset="0"/>
              </a:rPr>
              <a:t>Vaszi</a:t>
            </a:r>
            <a:r>
              <a:rPr lang="cs-CZ" b="0" dirty="0" smtClean="0">
                <a:latin typeface="Arial" panose="020B0604020202020204" pitchFamily="34" charset="0"/>
                <a:cs typeface="Arial" panose="020B0604020202020204" pitchFamily="34" charset="0"/>
              </a:rPr>
              <a:t> 3, </a:t>
            </a:r>
            <a:r>
              <a:rPr lang="cs-CZ" b="0" dirty="0" err="1" smtClean="0">
                <a:latin typeface="Arial" panose="020B0604020202020204" pitchFamily="34" charset="0"/>
                <a:cs typeface="Arial" panose="020B0604020202020204" pitchFamily="34" charset="0"/>
              </a:rPr>
              <a:t>Dopater</a:t>
            </a:r>
            <a:r>
              <a:rPr lang="cs-CZ" b="0" dirty="0" smtClean="0">
                <a:latin typeface="Arial" panose="020B0604020202020204" pitchFamily="34" charset="0"/>
                <a:cs typeface="Arial" panose="020B0604020202020204" pitchFamily="34" charset="0"/>
              </a:rPr>
              <a:t> 1</a:t>
            </a:r>
          </a:p>
          <a:p>
            <a:r>
              <a:rPr lang="cs-CZ" b="0" u="sng" dirty="0" smtClean="0">
                <a:latin typeface="Arial" panose="020B0604020202020204" pitchFamily="34" charset="0"/>
                <a:cs typeface="Arial" panose="020B0604020202020204" pitchFamily="34" charset="0"/>
              </a:rPr>
              <a:t>Sestava: </a:t>
            </a:r>
            <a:r>
              <a:rPr lang="cs-CZ" b="0" dirty="0" smtClean="0">
                <a:latin typeface="Arial" panose="020B0604020202020204" pitchFamily="34" charset="0"/>
                <a:cs typeface="Arial" panose="020B0604020202020204" pitchFamily="34" charset="0"/>
              </a:rPr>
              <a:t>Holub-</a:t>
            </a:r>
            <a:r>
              <a:rPr lang="cs-CZ" b="0" dirty="0" err="1" smtClean="0">
                <a:latin typeface="Arial" panose="020B0604020202020204" pitchFamily="34" charset="0"/>
                <a:cs typeface="Arial" panose="020B0604020202020204" pitchFamily="34" charset="0"/>
              </a:rPr>
              <a:t>L.Novák</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T.Németh</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J.Šedivý</a:t>
            </a:r>
            <a:r>
              <a:rPr lang="cs-CZ" b="0" dirty="0" smtClean="0">
                <a:latin typeface="Arial" panose="020B0604020202020204" pitchFamily="34" charset="0"/>
                <a:cs typeface="Arial" panose="020B0604020202020204" pitchFamily="34" charset="0"/>
              </a:rPr>
              <a:t>, Kuča, </a:t>
            </a:r>
            <a:r>
              <a:rPr lang="cs-CZ" b="0" dirty="0" err="1" smtClean="0">
                <a:latin typeface="Arial" panose="020B0604020202020204" pitchFamily="34" charset="0"/>
                <a:cs typeface="Arial" panose="020B0604020202020204" pitchFamily="34" charset="0"/>
              </a:rPr>
              <a:t>Slapnička</a:t>
            </a:r>
            <a:r>
              <a:rPr lang="cs-CZ" b="0" dirty="0" smtClean="0">
                <a:latin typeface="Arial" panose="020B0604020202020204" pitchFamily="34" charset="0"/>
                <a:cs typeface="Arial" panose="020B0604020202020204" pitchFamily="34" charset="0"/>
              </a:rPr>
              <a:t>,  </a:t>
            </a:r>
          </a:p>
          <a:p>
            <a:r>
              <a:rPr lang="cs-CZ" b="0" dirty="0">
                <a:latin typeface="Arial" panose="020B0604020202020204" pitchFamily="34" charset="0"/>
                <a:cs typeface="Arial" panose="020B0604020202020204" pitchFamily="34" charset="0"/>
              </a:rPr>
              <a:t> </a:t>
            </a:r>
            <a:r>
              <a:rPr lang="cs-CZ" b="0" dirty="0" smtClean="0">
                <a:latin typeface="Arial" panose="020B0604020202020204" pitchFamily="34" charset="0"/>
                <a:cs typeface="Arial" panose="020B0604020202020204" pitchFamily="34" charset="0"/>
              </a:rPr>
              <a:t>              Ladič, </a:t>
            </a:r>
            <a:r>
              <a:rPr lang="cs-CZ" b="0" dirty="0" err="1" smtClean="0">
                <a:latin typeface="Arial" panose="020B0604020202020204" pitchFamily="34" charset="0"/>
                <a:cs typeface="Arial" panose="020B0604020202020204" pitchFamily="34" charset="0"/>
              </a:rPr>
              <a:t>Daniluk</a:t>
            </a:r>
            <a:r>
              <a:rPr lang="cs-CZ" b="0" dirty="0" smtClean="0">
                <a:latin typeface="Arial" panose="020B0604020202020204" pitchFamily="34" charset="0"/>
                <a:cs typeface="Arial" panose="020B0604020202020204" pitchFamily="34" charset="0"/>
              </a:rPr>
              <a:t>, Jakub Pilař, </a:t>
            </a:r>
            <a:r>
              <a:rPr lang="cs-CZ" b="0" dirty="0" err="1" smtClean="0">
                <a:latin typeface="Arial" panose="020B0604020202020204" pitchFamily="34" charset="0"/>
                <a:cs typeface="Arial" panose="020B0604020202020204" pitchFamily="34" charset="0"/>
              </a:rPr>
              <a:t>Dopater</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Š.Černý</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Ivanič</a:t>
            </a:r>
            <a:r>
              <a:rPr lang="cs-CZ" b="0" dirty="0" smtClean="0">
                <a:latin typeface="Arial" panose="020B0604020202020204" pitchFamily="34" charset="0"/>
                <a:cs typeface="Arial" panose="020B0604020202020204" pitchFamily="34" charset="0"/>
              </a:rPr>
              <a:t>, </a:t>
            </a:r>
          </a:p>
          <a:p>
            <a:r>
              <a:rPr lang="cs-CZ" b="0" dirty="0">
                <a:latin typeface="Arial" panose="020B0604020202020204" pitchFamily="34" charset="0"/>
                <a:cs typeface="Arial" panose="020B0604020202020204" pitchFamily="34" charset="0"/>
              </a:rPr>
              <a:t> </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Vaszi</a:t>
            </a:r>
            <a:r>
              <a:rPr lang="cs-CZ" b="0" dirty="0" smtClean="0">
                <a:latin typeface="Arial" panose="020B0604020202020204" pitchFamily="34" charset="0"/>
                <a:cs typeface="Arial" panose="020B0604020202020204" pitchFamily="34" charset="0"/>
              </a:rPr>
              <a:t>, Kabelka, </a:t>
            </a:r>
            <a:r>
              <a:rPr lang="cs-CZ" b="0" dirty="0" err="1" smtClean="0">
                <a:latin typeface="Arial" panose="020B0604020202020204" pitchFamily="34" charset="0"/>
                <a:cs typeface="Arial" panose="020B0604020202020204" pitchFamily="34" charset="0"/>
              </a:rPr>
              <a:t>J.Novák</a:t>
            </a:r>
            <a:endParaRPr lang="cs-CZ" b="0" dirty="0" smtClean="0">
              <a:latin typeface="Arial" panose="020B0604020202020204" pitchFamily="34" charset="0"/>
              <a:cs typeface="Arial" panose="020B0604020202020204" pitchFamily="34" charset="0"/>
            </a:endParaRPr>
          </a:p>
          <a:p>
            <a:r>
              <a:rPr lang="cs-CZ" b="0" dirty="0" smtClean="0">
                <a:latin typeface="Arial" panose="020B0604020202020204" pitchFamily="34" charset="0"/>
                <a:cs typeface="Arial" panose="020B0604020202020204" pitchFamily="34" charset="0"/>
              </a:rPr>
              <a:t>Trenér: </a:t>
            </a:r>
            <a:r>
              <a:rPr lang="cs-CZ" b="0" dirty="0" err="1" smtClean="0">
                <a:latin typeface="Arial" panose="020B0604020202020204" pitchFamily="34" charset="0"/>
                <a:cs typeface="Arial" panose="020B0604020202020204" pitchFamily="34" charset="0"/>
              </a:rPr>
              <a:t>R.Hrdlička</a:t>
            </a:r>
            <a:r>
              <a:rPr lang="cs-CZ" b="0" dirty="0" smtClean="0">
                <a:latin typeface="Arial" panose="020B0604020202020204" pitchFamily="34" charset="0"/>
                <a:cs typeface="Arial" panose="020B0604020202020204" pitchFamily="34" charset="0"/>
              </a:rPr>
              <a:t> Vedoucí: </a:t>
            </a:r>
            <a:r>
              <a:rPr lang="cs-CZ" b="0" dirty="0" err="1" smtClean="0">
                <a:latin typeface="Arial" panose="020B0604020202020204" pitchFamily="34" charset="0"/>
                <a:cs typeface="Arial" panose="020B0604020202020204" pitchFamily="34" charset="0"/>
              </a:rPr>
              <a:t>D.Németh</a:t>
            </a:r>
            <a:endParaRPr lang="cs-CZ" b="0" dirty="0" smtClean="0">
              <a:latin typeface="Arial" panose="020B0604020202020204" pitchFamily="34" charset="0"/>
              <a:cs typeface="Arial" panose="020B0604020202020204" pitchFamily="34" charset="0"/>
            </a:endParaRPr>
          </a:p>
          <a:p>
            <a:r>
              <a:rPr lang="cs-CZ" b="0" dirty="0" smtClean="0">
                <a:latin typeface="Arial" panose="020B0604020202020204" pitchFamily="34" charset="0"/>
                <a:cs typeface="Arial" panose="020B0604020202020204" pitchFamily="34" charset="0"/>
              </a:rPr>
              <a:t>Rozhodčí: </a:t>
            </a:r>
            <a:r>
              <a:rPr lang="cs-CZ" b="0" dirty="0" err="1" smtClean="0">
                <a:latin typeface="Arial" panose="020B0604020202020204" pitchFamily="34" charset="0"/>
                <a:cs typeface="Arial" panose="020B0604020202020204" pitchFamily="34" charset="0"/>
              </a:rPr>
              <a:t>J.Petráček-J.Smrž</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M.Stehlík</a:t>
            </a:r>
            <a:endParaRPr lang="cs-CZ" b="0" dirty="0" smtClean="0">
              <a:latin typeface="Arial" panose="020B0604020202020204" pitchFamily="34" charset="0"/>
              <a:cs typeface="Arial" panose="020B0604020202020204" pitchFamily="34" charset="0"/>
            </a:endParaRP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7044" y="3259461"/>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sp>
        <p:nvSpPr>
          <p:cNvPr id="13" name="TextovéPole 12"/>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17</a:t>
            </a:r>
          </a:p>
        </p:txBody>
      </p:sp>
      <p:cxnSp>
        <p:nvCxnSpPr>
          <p:cNvPr id="15" name="Přímá spojovací šipka 14"/>
          <p:cNvCxnSpPr/>
          <p:nvPr/>
        </p:nvCxnSpPr>
        <p:spPr bwMode="auto">
          <a:xfrm>
            <a:off x="3323179" y="7239000"/>
            <a:ext cx="93047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9218" name="Picture 10"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sp>
        <p:nvSpPr>
          <p:cNvPr id="4" name="TextovéPole 3"/>
          <p:cNvSpPr txBox="1"/>
          <p:nvPr/>
        </p:nvSpPr>
        <p:spPr>
          <a:xfrm>
            <a:off x="5277874" y="1747292"/>
            <a:ext cx="4752504" cy="3724096"/>
          </a:xfrm>
          <a:prstGeom prst="rect">
            <a:avLst/>
          </a:prstGeom>
          <a:pattFill prst="dashHorz">
            <a:fgClr>
              <a:srgbClr val="CCFFFF"/>
            </a:fgClr>
            <a:bgClr>
              <a:schemeClr val="bg1"/>
            </a:bgClr>
          </a:pattFill>
        </p:spPr>
        <p:txBody>
          <a:bodyPr wrap="square" rtlCol="0">
            <a:spAutoFit/>
          </a:bodyPr>
          <a:lstStyle/>
          <a:p>
            <a:pPr algn="just"/>
            <a:r>
              <a:rPr lang="cs-CZ" sz="1400" u="sng" dirty="0" smtClean="0">
                <a:latin typeface="Bookman Old Style" pitchFamily="18" charset="0"/>
              </a:rPr>
              <a:t>Zdeněk Šenkeřík – hrající trenér TJ Sokol Libiš</a:t>
            </a:r>
          </a:p>
          <a:p>
            <a:pPr algn="just"/>
            <a:r>
              <a:rPr lang="cs-CZ" b="0" dirty="0" smtClean="0">
                <a:latin typeface="Arial" panose="020B0604020202020204" pitchFamily="34" charset="0"/>
                <a:cs typeface="Arial" panose="020B0604020202020204" pitchFamily="34" charset="0"/>
              </a:rPr>
              <a:t>Máme mladé mužstvo a to hlavně teď od ledna. Víme, že sestupujeme, ale se vztyčenou hlavou. Pokud se nám to podaří udržet, tak se budeme chtít určitě v přeboru poprat o nejvyšší příčky.</a:t>
            </a:r>
          </a:p>
          <a:p>
            <a:pPr algn="just"/>
            <a:r>
              <a:rPr lang="cs-CZ" sz="1400" u="sng" dirty="0" smtClean="0">
                <a:latin typeface="Bookman Old Style" panose="02050604050505020204" pitchFamily="18" charset="0"/>
                <a:cs typeface="Arial" panose="020B0604020202020204" pitchFamily="34" charset="0"/>
              </a:rPr>
              <a:t>Václav Havel – trenér TJ Sokol Libiš</a:t>
            </a:r>
          </a:p>
          <a:p>
            <a:pPr algn="just"/>
            <a:r>
              <a:rPr lang="cs-CZ" b="0" dirty="0" smtClean="0">
                <a:latin typeface="Arial" panose="020B0604020202020204" pitchFamily="34" charset="0"/>
                <a:cs typeface="Arial" panose="020B0604020202020204" pitchFamily="34" charset="0"/>
              </a:rPr>
              <a:t>Zápas </a:t>
            </a:r>
            <a:r>
              <a:rPr lang="cs-CZ" b="0" dirty="0">
                <a:latin typeface="Arial" panose="020B0604020202020204" pitchFamily="34" charset="0"/>
                <a:cs typeface="Arial" panose="020B0604020202020204" pitchFamily="34" charset="0"/>
              </a:rPr>
              <a:t>jsme odehráli velmi dobře. Soupeře jsme do větších šancí nepouštěli, kluci byli i fyzicky zdatnějším </a:t>
            </a:r>
            <a:r>
              <a:rPr lang="cs-CZ" b="0" dirty="0" smtClean="0">
                <a:latin typeface="Arial" panose="020B0604020202020204" pitchFamily="34" charset="0"/>
                <a:cs typeface="Arial" panose="020B0604020202020204" pitchFamily="34" charset="0"/>
              </a:rPr>
              <a:t>mužstvem..</a:t>
            </a:r>
            <a:endParaRPr lang="cs-CZ" b="0" dirty="0">
              <a:latin typeface="Arial" panose="020B0604020202020204" pitchFamily="34" charset="0"/>
              <a:cs typeface="Arial" panose="020B0604020202020204" pitchFamily="34" charset="0"/>
            </a:endParaRPr>
          </a:p>
          <a:p>
            <a:pPr algn="just"/>
            <a:r>
              <a:rPr lang="cs-CZ" sz="1400" u="sng" dirty="0" err="1" smtClean="0">
                <a:latin typeface="Bookman Old Style" pitchFamily="18" charset="0"/>
              </a:rPr>
              <a:t>Radislav</a:t>
            </a:r>
            <a:r>
              <a:rPr lang="cs-CZ" sz="1400" u="sng" dirty="0" smtClean="0">
                <a:latin typeface="Bookman Old Style" pitchFamily="18" charset="0"/>
              </a:rPr>
              <a:t> Houška – trenér SK Štětí</a:t>
            </a:r>
          </a:p>
          <a:p>
            <a:pPr algn="just"/>
            <a:r>
              <a:rPr lang="cs-CZ" b="0" dirty="0" smtClean="0">
                <a:latin typeface="Arial" panose="020B0604020202020204" pitchFamily="34" charset="0"/>
                <a:cs typeface="Arial" panose="020B0604020202020204" pitchFamily="34" charset="0"/>
              </a:rPr>
              <a:t>Další zklamání. Dostáváme </a:t>
            </a:r>
            <a:r>
              <a:rPr lang="cs-CZ" b="0" dirty="0">
                <a:latin typeface="Arial" panose="020B0604020202020204" pitchFamily="34" charset="0"/>
                <a:cs typeface="Arial" panose="020B0604020202020204" pitchFamily="34" charset="0"/>
              </a:rPr>
              <a:t>hrozně laciné </a:t>
            </a:r>
            <a:r>
              <a:rPr lang="cs-CZ" b="0" dirty="0" smtClean="0">
                <a:latin typeface="Arial" panose="020B0604020202020204" pitchFamily="34" charset="0"/>
                <a:cs typeface="Arial" panose="020B0604020202020204" pitchFamily="34" charset="0"/>
              </a:rPr>
              <a:t>góly. Snížíme na 1:2, ale zase uděláme školácké chyby a dostaneme soupeře opět do hry. Místo abychom soupeře zmačkli, tak to takto darujeme.</a:t>
            </a:r>
          </a:p>
          <a:p>
            <a:pPr algn="just"/>
            <a:r>
              <a:rPr lang="cs-CZ" sz="1400" u="sng" dirty="0" smtClean="0">
                <a:latin typeface="Bookman Old Style" panose="02050604050505020204" pitchFamily="18" charset="0"/>
                <a:cs typeface="Arial" panose="020B0604020202020204" pitchFamily="34" charset="0"/>
              </a:rPr>
              <a:t>Milan Plíšek – sekretář SK Štětí</a:t>
            </a:r>
          </a:p>
          <a:p>
            <a:pPr algn="just"/>
            <a:r>
              <a:rPr lang="cs-CZ" b="0" dirty="0">
                <a:latin typeface="Arial" panose="020B0604020202020204" pitchFamily="34" charset="0"/>
                <a:ea typeface="Calibri" panose="020F0502020204030204" pitchFamily="34" charset="0"/>
                <a:cs typeface="Arial" panose="020B0604020202020204" pitchFamily="34" charset="0"/>
              </a:rPr>
              <a:t>Co říci k tomuto utkání? Další nepovedené, které nás stále více a více řadí na sestupová místa. Mužstvo má do optimálního složení hodně daleko. Spousta zraněných a absence útočníků nedovoluje nasadit to nejsilnější. Mužstvo se trápí a radost ze hry chybí. Nadějný jarní rozjezd se vytratil v posledních 4 domácích zápasech. </a:t>
            </a:r>
            <a:endParaRPr lang="cs-CZ" b="0" dirty="0" smtClean="0">
              <a:latin typeface="Arial" panose="020B0604020202020204" pitchFamily="34" charset="0"/>
              <a:cs typeface="Arial" panose="020B0604020202020204" pitchFamily="34" charset="0"/>
            </a:endParaRPr>
          </a:p>
        </p:txBody>
      </p:sp>
      <p:sp>
        <p:nvSpPr>
          <p:cNvPr id="5" name="TextovéPole 4"/>
          <p:cNvSpPr txBox="1"/>
          <p:nvPr/>
        </p:nvSpPr>
        <p:spPr>
          <a:xfrm>
            <a:off x="5400576" y="91108"/>
            <a:ext cx="4752528" cy="1323439"/>
          </a:xfrm>
          <a:prstGeom prst="rect">
            <a:avLst/>
          </a:prstGeom>
          <a:blipFill>
            <a:blip r:embed="rId13"/>
            <a:stretch>
              <a:fillRect/>
            </a:stretch>
          </a:blipFill>
          <a:ln w="82550">
            <a:solidFill>
              <a:srgbClr val="CC3399"/>
            </a:solidFill>
            <a:prstDash val="sysDash"/>
          </a:ln>
        </p:spPr>
        <p:txBody>
          <a:bodyPr wrap="square" rtlCol="0">
            <a:spAutoFit/>
          </a:bodyPr>
          <a:lstStyle/>
          <a:p>
            <a:pPr algn="ctr"/>
            <a:r>
              <a:rPr lang="cs-CZ" sz="4000" dirty="0" smtClean="0">
                <a:effectLst>
                  <a:outerShdw blurRad="38100" dist="38100" dir="2700000" algn="tl">
                    <a:srgbClr val="000000">
                      <a:alpha val="43137"/>
                    </a:srgbClr>
                  </a:outerShdw>
                </a:effectLst>
                <a:latin typeface="Imprint MT Shadow" panose="04020605060303030202" pitchFamily="82" charset="0"/>
              </a:rPr>
              <a:t>Hodnocení zápasu </a:t>
            </a:r>
          </a:p>
          <a:p>
            <a:pPr algn="ctr"/>
            <a:r>
              <a:rPr lang="cs-CZ" sz="4000" dirty="0" smtClean="0">
                <a:effectLst>
                  <a:outerShdw blurRad="38100" dist="38100" dir="2700000" algn="tl">
                    <a:srgbClr val="000000">
                      <a:alpha val="43137"/>
                    </a:srgbClr>
                  </a:outerShdw>
                </a:effectLst>
                <a:latin typeface="Imprint MT Shadow" panose="04020605060303030202" pitchFamily="82" charset="0"/>
              </a:rPr>
              <a:t>Štětí - Libiš</a:t>
            </a:r>
          </a:p>
        </p:txBody>
      </p:sp>
      <p:pic>
        <p:nvPicPr>
          <p:cNvPr id="6" name="Obrázek 5"/>
          <p:cNvPicPr>
            <a:picLocks noChangeAspect="1"/>
          </p:cNvPicPr>
          <p:nvPr/>
        </p:nvPicPr>
        <p:blipFill>
          <a:blip r:embed="rId14"/>
          <a:stretch>
            <a:fillRect/>
          </a:stretch>
        </p:blipFill>
        <p:spPr>
          <a:xfrm>
            <a:off x="7227020" y="5563716"/>
            <a:ext cx="1099639" cy="1044000"/>
          </a:xfrm>
          <a:prstGeom prst="rect">
            <a:avLst/>
          </a:prstGeom>
        </p:spPr>
      </p:pic>
      <p:graphicFrame>
        <p:nvGraphicFramePr>
          <p:cNvPr id="7" name="Tabulka 6"/>
          <p:cNvGraphicFramePr>
            <a:graphicFrameLocks noGrp="1"/>
          </p:cNvGraphicFramePr>
          <p:nvPr>
            <p:extLst>
              <p:ext uri="{D42A27DB-BD31-4B8C-83A1-F6EECF244321}">
                <p14:modId xmlns:p14="http://schemas.microsoft.com/office/powerpoint/2010/main" val="3945107118"/>
              </p:ext>
            </p:extLst>
          </p:nvPr>
        </p:nvGraphicFramePr>
        <p:xfrm>
          <a:off x="216000" y="109178"/>
          <a:ext cx="4464496" cy="6750688"/>
        </p:xfrm>
        <a:graphic>
          <a:graphicData uri="http://schemas.openxmlformats.org/drawingml/2006/table">
            <a:tbl>
              <a:tblPr/>
              <a:tblGrid>
                <a:gridCol w="796638">
                  <a:extLst>
                    <a:ext uri="{9D8B030D-6E8A-4147-A177-3AD203B41FA5}">
                      <a16:colId xmlns:a16="http://schemas.microsoft.com/office/drawing/2014/main" val="3374697254"/>
                    </a:ext>
                  </a:extLst>
                </a:gridCol>
                <a:gridCol w="2738445">
                  <a:extLst>
                    <a:ext uri="{9D8B030D-6E8A-4147-A177-3AD203B41FA5}">
                      <a16:colId xmlns:a16="http://schemas.microsoft.com/office/drawing/2014/main" val="4204955071"/>
                    </a:ext>
                  </a:extLst>
                </a:gridCol>
                <a:gridCol w="929413">
                  <a:extLst>
                    <a:ext uri="{9D8B030D-6E8A-4147-A177-3AD203B41FA5}">
                      <a16:colId xmlns:a16="http://schemas.microsoft.com/office/drawing/2014/main" val="2984975114"/>
                    </a:ext>
                  </a:extLst>
                </a:gridCol>
              </a:tblGrid>
              <a:tr h="403362">
                <a:tc gridSpan="3">
                  <a:txBody>
                    <a:bodyPr/>
                    <a:lstStyle/>
                    <a:p>
                      <a:pPr algn="ctr" fontAlgn="ctr"/>
                      <a:r>
                        <a:rPr lang="cs-CZ" sz="1200" b="1" i="0" u="none" strike="noStrike" dirty="0">
                          <a:solidFill>
                            <a:srgbClr val="000000"/>
                          </a:solidFill>
                          <a:effectLst/>
                          <a:latin typeface="Arial" panose="020B0604020202020204" pitchFamily="34" charset="0"/>
                        </a:rPr>
                        <a:t>Střelci mužstva starších žáků v základní části Ústeckého přeboru</a:t>
                      </a:r>
                    </a:p>
                  </a:txBody>
                  <a:tcPr marL="6587" marR="6587" marT="65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984055680"/>
                  </a:ext>
                </a:extLst>
              </a:tr>
              <a:tr h="245703">
                <a:tc>
                  <a:txBody>
                    <a:bodyPr/>
                    <a:lstStyle/>
                    <a:p>
                      <a:pPr algn="ctr" fontAlgn="ctr"/>
                      <a:r>
                        <a:rPr lang="cs-CZ" sz="1200" b="1" i="0" u="none" strike="noStrike">
                          <a:solidFill>
                            <a:srgbClr val="000000"/>
                          </a:solidFill>
                          <a:effectLst/>
                          <a:latin typeface="Arial" panose="020B0604020202020204" pitchFamily="34" charset="0"/>
                        </a:rPr>
                        <a:t>1.</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Oldřich </a:t>
                      </a:r>
                      <a:r>
                        <a:rPr lang="cs-CZ" sz="1200" b="1" i="0" u="none" strike="noStrike" dirty="0" err="1">
                          <a:solidFill>
                            <a:srgbClr val="000000"/>
                          </a:solidFill>
                          <a:effectLst/>
                          <a:latin typeface="Arial" panose="020B0604020202020204" pitchFamily="34" charset="0"/>
                        </a:rPr>
                        <a:t>Malecha</a:t>
                      </a:r>
                      <a:endParaRPr lang="cs-CZ" sz="1200" b="1" i="0" u="none" strike="noStrike" dirty="0">
                        <a:solidFill>
                          <a:srgbClr val="000000"/>
                        </a:solidFill>
                        <a:effectLst/>
                        <a:latin typeface="Arial" panose="020B0604020202020204" pitchFamily="34" charset="0"/>
                      </a:endParaRP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040175041"/>
                  </a:ext>
                </a:extLst>
              </a:tr>
              <a:tr h="245703">
                <a:tc>
                  <a:txBody>
                    <a:bodyPr/>
                    <a:lstStyle/>
                    <a:p>
                      <a:pPr algn="ctr" fontAlgn="ctr"/>
                      <a:r>
                        <a:rPr lang="cs-CZ" sz="1200" b="1" i="0" u="none" strike="noStrike">
                          <a:solidFill>
                            <a:srgbClr val="000000"/>
                          </a:solidFill>
                          <a:effectLst/>
                          <a:latin typeface="Arial" panose="020B0604020202020204" pitchFamily="34" charset="0"/>
                        </a:rPr>
                        <a:t>2.</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dirty="0">
                          <a:solidFill>
                            <a:srgbClr val="000000"/>
                          </a:solidFill>
                          <a:effectLst/>
                          <a:latin typeface="Arial" panose="020B0604020202020204" pitchFamily="34" charset="0"/>
                        </a:rPr>
                        <a:t>Ladislav Ladič</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effectLst/>
                          <a:latin typeface="Arial" panose="020B0604020202020204" pitchFamily="34" charset="0"/>
                        </a:rPr>
                        <a:t>10</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722838915"/>
                  </a:ext>
                </a:extLst>
              </a:tr>
              <a:tr h="245703">
                <a:tc>
                  <a:txBody>
                    <a:bodyPr/>
                    <a:lstStyle/>
                    <a:p>
                      <a:pPr algn="ctr" fontAlgn="ctr"/>
                      <a:r>
                        <a:rPr lang="cs-CZ" sz="1200" b="1" i="0" u="none" strike="noStrike">
                          <a:solidFill>
                            <a:srgbClr val="000000"/>
                          </a:solidFill>
                          <a:effectLst/>
                          <a:latin typeface="Arial" panose="020B0604020202020204" pitchFamily="34" charset="0"/>
                        </a:rPr>
                        <a:t>3.</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Tomáš </a:t>
                      </a:r>
                      <a:r>
                        <a:rPr lang="cs-CZ" sz="1200" b="1" i="0" u="none" strike="noStrike" dirty="0" err="1">
                          <a:solidFill>
                            <a:srgbClr val="000000"/>
                          </a:solidFill>
                          <a:effectLst/>
                          <a:latin typeface="Arial" panose="020B0604020202020204" pitchFamily="34" charset="0"/>
                        </a:rPr>
                        <a:t>Dopater</a:t>
                      </a:r>
                      <a:endParaRPr lang="cs-CZ" sz="1200" b="1" i="0" u="none" strike="noStrike" dirty="0">
                        <a:solidFill>
                          <a:srgbClr val="000000"/>
                        </a:solidFill>
                        <a:effectLst/>
                        <a:latin typeface="Arial" panose="020B0604020202020204" pitchFamily="34" charset="0"/>
                      </a:endParaRP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8</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423555405"/>
                  </a:ext>
                </a:extLst>
              </a:tr>
              <a:tr h="245703">
                <a:tc>
                  <a:txBody>
                    <a:bodyPr/>
                    <a:lstStyle/>
                    <a:p>
                      <a:pPr algn="ctr" fontAlgn="ctr"/>
                      <a:r>
                        <a:rPr lang="cs-CZ" sz="1200" b="1" i="0" u="none" strike="noStrike">
                          <a:solidFill>
                            <a:srgbClr val="000000"/>
                          </a:solidFill>
                          <a:effectLst/>
                          <a:latin typeface="Arial" panose="020B0604020202020204" pitchFamily="34" charset="0"/>
                        </a:rPr>
                        <a:t>4.</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dirty="0">
                          <a:solidFill>
                            <a:srgbClr val="000000"/>
                          </a:solidFill>
                          <a:effectLst/>
                          <a:latin typeface="Arial" panose="020B0604020202020204" pitchFamily="34" charset="0"/>
                        </a:rPr>
                        <a:t>Adam Špaček</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effectLst/>
                          <a:latin typeface="Arial" panose="020B0604020202020204" pitchFamily="34" charset="0"/>
                        </a:rPr>
                        <a:t>6</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416528023"/>
                  </a:ext>
                </a:extLst>
              </a:tr>
              <a:tr h="245703">
                <a:tc>
                  <a:txBody>
                    <a:bodyPr/>
                    <a:lstStyle/>
                    <a:p>
                      <a:pPr algn="ctr" fontAlgn="ctr"/>
                      <a:r>
                        <a:rPr lang="cs-CZ" sz="1200" b="1" i="0" u="none" strike="noStrike">
                          <a:solidFill>
                            <a:srgbClr val="000000"/>
                          </a:solidFill>
                          <a:effectLst/>
                          <a:latin typeface="Arial" panose="020B0604020202020204" pitchFamily="34" charset="0"/>
                        </a:rPr>
                        <a:t>5.</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Michal </a:t>
                      </a:r>
                      <a:r>
                        <a:rPr lang="cs-CZ" sz="1200" b="1" i="0" u="none" strike="noStrike" dirty="0" err="1">
                          <a:solidFill>
                            <a:srgbClr val="000000"/>
                          </a:solidFill>
                          <a:effectLst/>
                          <a:latin typeface="Arial" panose="020B0604020202020204" pitchFamily="34" charset="0"/>
                        </a:rPr>
                        <a:t>Bartko</a:t>
                      </a:r>
                      <a:endParaRPr lang="cs-CZ" sz="1200" b="1" i="0" u="none" strike="noStrike" dirty="0">
                        <a:solidFill>
                          <a:srgbClr val="000000"/>
                        </a:solidFill>
                        <a:effectLst/>
                        <a:latin typeface="Arial" panose="020B0604020202020204" pitchFamily="34" charset="0"/>
                      </a:endParaRP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3</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215410183"/>
                  </a:ext>
                </a:extLst>
              </a:tr>
              <a:tr h="245703">
                <a:tc>
                  <a:txBody>
                    <a:bodyPr/>
                    <a:lstStyle/>
                    <a:p>
                      <a:pPr algn="ctr" fontAlgn="ctr"/>
                      <a:r>
                        <a:rPr lang="cs-CZ" sz="1200" b="1" i="0" u="none" strike="noStrike">
                          <a:solidFill>
                            <a:srgbClr val="000000"/>
                          </a:solidFill>
                          <a:effectLst/>
                          <a:latin typeface="Arial" panose="020B0604020202020204" pitchFamily="34" charset="0"/>
                        </a:rPr>
                        <a:t>6.</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dirty="0">
                          <a:solidFill>
                            <a:srgbClr val="000000"/>
                          </a:solidFill>
                          <a:effectLst/>
                          <a:latin typeface="Arial" panose="020B0604020202020204" pitchFamily="34" charset="0"/>
                        </a:rPr>
                        <a:t>Jakub </a:t>
                      </a:r>
                      <a:r>
                        <a:rPr lang="cs-CZ" sz="1200" b="1" i="0" u="none" strike="noStrike" dirty="0" err="1">
                          <a:solidFill>
                            <a:srgbClr val="000000"/>
                          </a:solidFill>
                          <a:effectLst/>
                          <a:latin typeface="Arial" panose="020B0604020202020204" pitchFamily="34" charset="0"/>
                        </a:rPr>
                        <a:t>Daniluk</a:t>
                      </a:r>
                      <a:endParaRPr lang="cs-CZ" sz="1200" b="1" i="0" u="none" strike="noStrike" dirty="0">
                        <a:solidFill>
                          <a:srgbClr val="000000"/>
                        </a:solidFill>
                        <a:effectLst/>
                        <a:latin typeface="Arial" panose="020B0604020202020204" pitchFamily="34" charset="0"/>
                      </a:endParaRP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240842277"/>
                  </a:ext>
                </a:extLst>
              </a:tr>
              <a:tr h="245703">
                <a:tc>
                  <a:txBody>
                    <a:bodyPr/>
                    <a:lstStyle/>
                    <a:p>
                      <a:pPr algn="ctr" fontAlgn="ctr"/>
                      <a:r>
                        <a:rPr lang="cs-CZ" sz="1200" b="1" i="0" u="none" strike="noStrike">
                          <a:solidFill>
                            <a:srgbClr val="000000"/>
                          </a:solidFill>
                          <a:effectLst/>
                          <a:latin typeface="Arial" panose="020B0604020202020204" pitchFamily="34" charset="0"/>
                        </a:rPr>
                        <a:t>7.</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Lukáš </a:t>
                      </a:r>
                      <a:r>
                        <a:rPr lang="cs-CZ" sz="1200" b="1" i="0" u="none" strike="noStrike" dirty="0" err="1">
                          <a:solidFill>
                            <a:srgbClr val="000000"/>
                          </a:solidFill>
                          <a:effectLst/>
                          <a:latin typeface="Arial" panose="020B0604020202020204" pitchFamily="34" charset="0"/>
                        </a:rPr>
                        <a:t>Šrotýř</a:t>
                      </a:r>
                      <a:endParaRPr lang="cs-CZ" sz="1200" b="1" i="0" u="none" strike="noStrike" dirty="0">
                        <a:solidFill>
                          <a:srgbClr val="000000"/>
                        </a:solidFill>
                        <a:effectLst/>
                        <a:latin typeface="Arial" panose="020B0604020202020204" pitchFamily="34" charset="0"/>
                      </a:endParaRP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83297312"/>
                  </a:ext>
                </a:extLst>
              </a:tr>
              <a:tr h="245703">
                <a:tc>
                  <a:txBody>
                    <a:bodyPr/>
                    <a:lstStyle/>
                    <a:p>
                      <a:pPr algn="ctr" fontAlgn="ctr"/>
                      <a:r>
                        <a:rPr lang="cs-CZ" sz="1200" b="1" i="0" u="none" strike="noStrike">
                          <a:solidFill>
                            <a:srgbClr val="000000"/>
                          </a:solidFill>
                          <a:effectLst/>
                          <a:latin typeface="Arial" panose="020B0604020202020204" pitchFamily="34" charset="0"/>
                        </a:rPr>
                        <a:t>8.</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dirty="0">
                          <a:solidFill>
                            <a:srgbClr val="000000"/>
                          </a:solidFill>
                          <a:effectLst/>
                          <a:latin typeface="Arial" panose="020B0604020202020204" pitchFamily="34" charset="0"/>
                        </a:rPr>
                        <a:t>Ladislav Kuča</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4165975479"/>
                  </a:ext>
                </a:extLst>
              </a:tr>
              <a:tr h="245703">
                <a:tc>
                  <a:txBody>
                    <a:bodyPr/>
                    <a:lstStyle/>
                    <a:p>
                      <a:pPr algn="ctr" fontAlgn="ctr"/>
                      <a:r>
                        <a:rPr lang="cs-CZ" sz="1200" b="1" i="0" u="none" strike="noStrike">
                          <a:solidFill>
                            <a:srgbClr val="000000"/>
                          </a:solidFill>
                          <a:effectLst/>
                          <a:latin typeface="Arial" panose="020B0604020202020204" pitchFamily="34" charset="0"/>
                        </a:rPr>
                        <a:t>9.</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Martin Hrdlička</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16585260"/>
                  </a:ext>
                </a:extLst>
              </a:tr>
              <a:tr h="450454">
                <a:tc gridSpan="3">
                  <a:txBody>
                    <a:bodyPr/>
                    <a:lstStyle/>
                    <a:p>
                      <a:pPr algn="ctr" fontAlgn="ctr"/>
                      <a:r>
                        <a:rPr lang="cs-CZ" sz="1200" b="1" i="0" u="none" strike="noStrike" dirty="0">
                          <a:solidFill>
                            <a:srgbClr val="000000"/>
                          </a:solidFill>
                          <a:effectLst/>
                          <a:latin typeface="Arial" panose="020B0604020202020204" pitchFamily="34" charset="0"/>
                        </a:rPr>
                        <a:t>Střelci mužstva mladších žáků v základní části Ústeckého přeboru</a:t>
                      </a:r>
                    </a:p>
                  </a:txBody>
                  <a:tcPr marL="6587" marR="6587" marT="65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799342307"/>
                  </a:ext>
                </a:extLst>
              </a:tr>
              <a:tr h="245703">
                <a:tc>
                  <a:txBody>
                    <a:bodyPr/>
                    <a:lstStyle/>
                    <a:p>
                      <a:pPr algn="ctr" fontAlgn="ctr"/>
                      <a:r>
                        <a:rPr lang="cs-CZ" sz="1200" b="1" i="0" u="none" strike="noStrike">
                          <a:solidFill>
                            <a:srgbClr val="000000"/>
                          </a:solidFill>
                          <a:effectLst/>
                          <a:latin typeface="Arial" panose="020B0604020202020204" pitchFamily="34" charset="0"/>
                        </a:rPr>
                        <a:t>1.</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dirty="0">
                          <a:solidFill>
                            <a:srgbClr val="000000"/>
                          </a:solidFill>
                          <a:effectLst/>
                          <a:latin typeface="Arial" panose="020B0604020202020204" pitchFamily="34" charset="0"/>
                        </a:rPr>
                        <a:t>Jakub Novák</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effectLst/>
                          <a:latin typeface="Arial" panose="020B0604020202020204" pitchFamily="34" charset="0"/>
                        </a:rPr>
                        <a:t>11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4200941792"/>
                  </a:ext>
                </a:extLst>
              </a:tr>
              <a:tr h="245703">
                <a:tc>
                  <a:txBody>
                    <a:bodyPr/>
                    <a:lstStyle/>
                    <a:p>
                      <a:pPr algn="ctr" fontAlgn="ctr"/>
                      <a:r>
                        <a:rPr lang="cs-CZ" sz="1200" b="1" i="0" u="none" strike="noStrike">
                          <a:solidFill>
                            <a:srgbClr val="000000"/>
                          </a:solidFill>
                          <a:effectLst/>
                          <a:latin typeface="Arial" panose="020B0604020202020204" pitchFamily="34" charset="0"/>
                        </a:rPr>
                        <a:t>2.</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Tomáš Kabelka</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988062606"/>
                  </a:ext>
                </a:extLst>
              </a:tr>
              <a:tr h="245703">
                <a:tc>
                  <a:txBody>
                    <a:bodyPr/>
                    <a:lstStyle/>
                    <a:p>
                      <a:pPr algn="ctr" fontAlgn="ctr"/>
                      <a:r>
                        <a:rPr lang="cs-CZ" sz="1200" b="1" i="0" u="none" strike="noStrike">
                          <a:solidFill>
                            <a:srgbClr val="000000"/>
                          </a:solidFill>
                          <a:effectLst/>
                          <a:latin typeface="Arial" panose="020B0604020202020204" pitchFamily="34" charset="0"/>
                        </a:rPr>
                        <a:t>3.</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a:solidFill>
                            <a:srgbClr val="000000"/>
                          </a:solidFill>
                          <a:effectLst/>
                          <a:latin typeface="Arial" panose="020B0604020202020204" pitchFamily="34" charset="0"/>
                        </a:rPr>
                        <a:t>Daniel Ivanič</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panose="020B0604020202020204" pitchFamily="34" charset="0"/>
                        </a:rPr>
                        <a:t>8</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940090302"/>
                  </a:ext>
                </a:extLst>
              </a:tr>
              <a:tr h="245703">
                <a:tc>
                  <a:txBody>
                    <a:bodyPr/>
                    <a:lstStyle/>
                    <a:p>
                      <a:pPr algn="ctr" fontAlgn="ctr"/>
                      <a:r>
                        <a:rPr lang="cs-CZ" sz="1200" b="1" i="0" u="none" strike="noStrike">
                          <a:solidFill>
                            <a:srgbClr val="000000"/>
                          </a:solidFill>
                          <a:effectLst/>
                          <a:latin typeface="Arial" panose="020B0604020202020204" pitchFamily="34" charset="0"/>
                        </a:rPr>
                        <a:t>4.</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Lukáš Mizer</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6</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9558285"/>
                  </a:ext>
                </a:extLst>
              </a:tr>
              <a:tr h="245703">
                <a:tc>
                  <a:txBody>
                    <a:bodyPr/>
                    <a:lstStyle/>
                    <a:p>
                      <a:pPr algn="ctr" fontAlgn="ctr"/>
                      <a:r>
                        <a:rPr lang="cs-CZ" sz="1200" b="1" i="0" u="none" strike="noStrike">
                          <a:solidFill>
                            <a:srgbClr val="000000"/>
                          </a:solidFill>
                          <a:effectLst/>
                          <a:latin typeface="Arial" panose="020B0604020202020204" pitchFamily="34" charset="0"/>
                        </a:rPr>
                        <a:t>5.</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a:solidFill>
                            <a:srgbClr val="000000"/>
                          </a:solidFill>
                          <a:effectLst/>
                          <a:latin typeface="Arial" panose="020B0604020202020204" pitchFamily="34" charset="0"/>
                        </a:rPr>
                        <a:t>Pavel Prokopec</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panose="020B0604020202020204" pitchFamily="34" charset="0"/>
                        </a:rPr>
                        <a:t>5</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411663734"/>
                  </a:ext>
                </a:extLst>
              </a:tr>
              <a:tr h="245703">
                <a:tc>
                  <a:txBody>
                    <a:bodyPr/>
                    <a:lstStyle/>
                    <a:p>
                      <a:pPr algn="ctr" fontAlgn="ctr"/>
                      <a:r>
                        <a:rPr lang="cs-CZ" sz="1200" b="1" i="0" u="none" strike="noStrike">
                          <a:solidFill>
                            <a:srgbClr val="000000"/>
                          </a:solidFill>
                          <a:effectLst/>
                          <a:latin typeface="Arial" panose="020B0604020202020204" pitchFamily="34" charset="0"/>
                        </a:rPr>
                        <a:t>6.</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Adam Vích</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4</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95165044"/>
                  </a:ext>
                </a:extLst>
              </a:tr>
              <a:tr h="245703">
                <a:tc>
                  <a:txBody>
                    <a:bodyPr/>
                    <a:lstStyle/>
                    <a:p>
                      <a:pPr algn="ctr" fontAlgn="ctr"/>
                      <a:r>
                        <a:rPr lang="cs-CZ" sz="1200" b="1" i="0" u="none" strike="noStrike">
                          <a:solidFill>
                            <a:srgbClr val="000000"/>
                          </a:solidFill>
                          <a:effectLst/>
                          <a:latin typeface="Arial" panose="020B0604020202020204" pitchFamily="34" charset="0"/>
                        </a:rPr>
                        <a:t>7.</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a:solidFill>
                            <a:srgbClr val="000000"/>
                          </a:solidFill>
                          <a:effectLst/>
                          <a:latin typeface="Arial" panose="020B0604020202020204" pitchFamily="34" charset="0"/>
                        </a:rPr>
                        <a:t>Milan Kačo</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panose="020B0604020202020204" pitchFamily="34" charset="0"/>
                        </a:rPr>
                        <a:t>4</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512826513"/>
                  </a:ext>
                </a:extLst>
              </a:tr>
              <a:tr h="245703">
                <a:tc>
                  <a:txBody>
                    <a:bodyPr/>
                    <a:lstStyle/>
                    <a:p>
                      <a:pPr algn="ctr" fontAlgn="ctr"/>
                      <a:r>
                        <a:rPr lang="cs-CZ" sz="1200" b="1" i="0" u="none" strike="noStrike">
                          <a:solidFill>
                            <a:srgbClr val="000000"/>
                          </a:solidFill>
                          <a:effectLst/>
                          <a:latin typeface="Arial" panose="020B0604020202020204" pitchFamily="34" charset="0"/>
                        </a:rPr>
                        <a:t>8.</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Daniel Hromý</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3</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495266206"/>
                  </a:ext>
                </a:extLst>
              </a:tr>
              <a:tr h="245703">
                <a:tc>
                  <a:txBody>
                    <a:bodyPr/>
                    <a:lstStyle/>
                    <a:p>
                      <a:pPr algn="ctr" fontAlgn="ctr"/>
                      <a:r>
                        <a:rPr lang="cs-CZ" sz="1200" b="1" i="0" u="none" strike="noStrike">
                          <a:solidFill>
                            <a:srgbClr val="000000"/>
                          </a:solidFill>
                          <a:effectLst/>
                          <a:latin typeface="Arial" panose="020B0604020202020204" pitchFamily="34" charset="0"/>
                        </a:rPr>
                        <a:t>9.</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a:solidFill>
                            <a:srgbClr val="000000"/>
                          </a:solidFill>
                          <a:effectLst/>
                          <a:latin typeface="Arial" panose="020B0604020202020204" pitchFamily="34" charset="0"/>
                        </a:rPr>
                        <a:t>Michael Miga</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panose="020B0604020202020204" pitchFamily="34" charset="0"/>
                        </a:rPr>
                        <a:t>3</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580563087"/>
                  </a:ext>
                </a:extLst>
              </a:tr>
              <a:tr h="245703">
                <a:tc>
                  <a:txBody>
                    <a:bodyPr/>
                    <a:lstStyle/>
                    <a:p>
                      <a:pPr algn="ctr" fontAlgn="ctr"/>
                      <a:r>
                        <a:rPr lang="cs-CZ" sz="1200" b="1" i="0" u="none" strike="noStrike">
                          <a:solidFill>
                            <a:srgbClr val="000000"/>
                          </a:solidFill>
                          <a:effectLst/>
                          <a:latin typeface="Arial" panose="020B0604020202020204" pitchFamily="34" charset="0"/>
                        </a:rPr>
                        <a:t>10.</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David Kosorič</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336270404"/>
                  </a:ext>
                </a:extLst>
              </a:tr>
              <a:tr h="245703">
                <a:tc>
                  <a:txBody>
                    <a:bodyPr/>
                    <a:lstStyle/>
                    <a:p>
                      <a:pPr algn="ctr" fontAlgn="ctr"/>
                      <a:r>
                        <a:rPr lang="cs-CZ" sz="1200" b="1" i="0" u="none" strike="noStrike">
                          <a:solidFill>
                            <a:srgbClr val="000000"/>
                          </a:solidFill>
                          <a:effectLst/>
                          <a:latin typeface="Arial" panose="020B0604020202020204" pitchFamily="34" charset="0"/>
                        </a:rPr>
                        <a:t>11.</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a:solidFill>
                            <a:srgbClr val="000000"/>
                          </a:solidFill>
                          <a:effectLst/>
                          <a:latin typeface="Arial" panose="020B0604020202020204" pitchFamily="34" charset="0"/>
                        </a:rPr>
                        <a:t>Matěj Bohatec</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094275838"/>
                  </a:ext>
                </a:extLst>
              </a:tr>
              <a:tr h="245703">
                <a:tc>
                  <a:txBody>
                    <a:bodyPr/>
                    <a:lstStyle/>
                    <a:p>
                      <a:pPr algn="ctr" fontAlgn="ctr"/>
                      <a:r>
                        <a:rPr lang="cs-CZ" sz="1200" b="1" i="0" u="none" strike="noStrike">
                          <a:solidFill>
                            <a:srgbClr val="000000"/>
                          </a:solidFill>
                          <a:effectLst/>
                          <a:latin typeface="Arial" panose="020B0604020202020204" pitchFamily="34" charset="0"/>
                        </a:rPr>
                        <a:t>12.</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Pavel Cizler</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898761982"/>
                  </a:ext>
                </a:extLst>
              </a:tr>
              <a:tr h="245703">
                <a:tc>
                  <a:txBody>
                    <a:bodyPr/>
                    <a:lstStyle/>
                    <a:p>
                      <a:pPr algn="ctr" fontAlgn="ctr"/>
                      <a:r>
                        <a:rPr lang="cs-CZ" sz="1200" b="1" i="0" u="none" strike="noStrike">
                          <a:solidFill>
                            <a:srgbClr val="000000"/>
                          </a:solidFill>
                          <a:effectLst/>
                          <a:latin typeface="Arial" panose="020B0604020202020204" pitchFamily="34" charset="0"/>
                        </a:rPr>
                        <a:t>13.</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a:solidFill>
                            <a:srgbClr val="000000"/>
                          </a:solidFill>
                          <a:effectLst/>
                          <a:latin typeface="Arial" panose="020B0604020202020204" pitchFamily="34" charset="0"/>
                        </a:rPr>
                        <a:t>Filip Kettner</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77510216"/>
                  </a:ext>
                </a:extLst>
              </a:tr>
              <a:tr h="245703">
                <a:tc>
                  <a:txBody>
                    <a:bodyPr/>
                    <a:lstStyle/>
                    <a:p>
                      <a:pPr algn="ctr" fontAlgn="ctr"/>
                      <a:r>
                        <a:rPr lang="cs-CZ" sz="1200" b="1" i="0" u="none" strike="noStrike">
                          <a:solidFill>
                            <a:srgbClr val="000000"/>
                          </a:solidFill>
                          <a:effectLst/>
                          <a:latin typeface="Arial" panose="020B0604020202020204" pitchFamily="34" charset="0"/>
                        </a:rPr>
                        <a:t>14.</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Luboš Franc</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837140141"/>
                  </a:ext>
                </a:extLst>
              </a:tr>
              <a:tr h="245703">
                <a:tc>
                  <a:txBody>
                    <a:bodyPr/>
                    <a:lstStyle/>
                    <a:p>
                      <a:pPr algn="ctr" fontAlgn="ctr"/>
                      <a:r>
                        <a:rPr lang="cs-CZ" sz="1200" b="1" i="0" u="none" strike="noStrike">
                          <a:solidFill>
                            <a:srgbClr val="000000"/>
                          </a:solidFill>
                          <a:effectLst/>
                          <a:latin typeface="Arial" panose="020B0604020202020204" pitchFamily="34" charset="0"/>
                        </a:rPr>
                        <a:t>15.</a:t>
                      </a:r>
                    </a:p>
                  </a:txBody>
                  <a:tcPr marL="6587" marR="6587" marT="658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1200" b="1" i="0" u="none" strike="noStrike">
                          <a:solidFill>
                            <a:srgbClr val="000000"/>
                          </a:solidFill>
                          <a:effectLst/>
                          <a:latin typeface="Arial" panose="020B0604020202020204" pitchFamily="34" charset="0"/>
                        </a:rPr>
                        <a:t>Bára Koleničová</a:t>
                      </a:r>
                    </a:p>
                  </a:txBody>
                  <a:tcPr marL="6587" marR="6587" marT="6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6587" marR="6587" marT="658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506927721"/>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760805"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31</a:t>
            </a:r>
          </a:p>
        </p:txBody>
      </p:sp>
      <p:sp>
        <p:nvSpPr>
          <p:cNvPr id="12" name="TextovéPole 11"/>
          <p:cNvSpPr txBox="1"/>
          <p:nvPr/>
        </p:nvSpPr>
        <p:spPr>
          <a:xfrm>
            <a:off x="1440136"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18</a:t>
            </a:r>
          </a:p>
        </p:txBody>
      </p:sp>
      <p:pic>
        <p:nvPicPr>
          <p:cNvPr id="2" name="Obrázek 1"/>
          <p:cNvPicPr>
            <a:picLocks noChangeAspect="1"/>
          </p:cNvPicPr>
          <p:nvPr/>
        </p:nvPicPr>
        <p:blipFill>
          <a:blip r:embed="rId3"/>
          <a:stretch>
            <a:fillRect/>
          </a:stretch>
        </p:blipFill>
        <p:spPr>
          <a:xfrm>
            <a:off x="576040" y="667532"/>
            <a:ext cx="3759671" cy="3240000"/>
          </a:xfrm>
          <a:prstGeom prst="rect">
            <a:avLst/>
          </a:prstGeom>
          <a:ln w="47625">
            <a:solidFill>
              <a:schemeClr val="accent6"/>
            </a:solidFill>
          </a:ln>
        </p:spPr>
      </p:pic>
      <p:pic>
        <p:nvPicPr>
          <p:cNvPr id="5" name="Obrázek 4"/>
          <p:cNvPicPr>
            <a:picLocks noChangeAspect="1"/>
          </p:cNvPicPr>
          <p:nvPr/>
        </p:nvPicPr>
        <p:blipFill>
          <a:blip r:embed="rId4"/>
          <a:stretch>
            <a:fillRect/>
          </a:stretch>
        </p:blipFill>
        <p:spPr>
          <a:xfrm>
            <a:off x="288008" y="4051548"/>
            <a:ext cx="4458484" cy="2844000"/>
          </a:xfrm>
          <a:prstGeom prst="rect">
            <a:avLst/>
          </a:prstGeom>
          <a:ln w="47625">
            <a:solidFill>
              <a:schemeClr val="accent6"/>
            </a:solidFill>
          </a:ln>
        </p:spPr>
      </p:pic>
      <p:sp>
        <p:nvSpPr>
          <p:cNvPr id="6" name="TextovéPole 5"/>
          <p:cNvSpPr txBox="1"/>
          <p:nvPr/>
        </p:nvSpPr>
        <p:spPr>
          <a:xfrm>
            <a:off x="432024" y="91108"/>
            <a:ext cx="3960440" cy="307777"/>
          </a:xfrm>
          <a:prstGeom prst="rect">
            <a:avLst/>
          </a:prstGeom>
          <a:solidFill>
            <a:srgbClr val="FF9933"/>
          </a:solidFill>
        </p:spPr>
        <p:txBody>
          <a:bodyPr wrap="square" rtlCol="0">
            <a:spAutoFit/>
          </a:bodyPr>
          <a:lstStyle/>
          <a:p>
            <a:pPr algn="ctr"/>
            <a:r>
              <a:rPr lang="cs-CZ" sz="1400" i="1" dirty="0" smtClean="0"/>
              <a:t>SK Štětí – TJ Sokol Libiš  27.5.2017</a:t>
            </a:r>
          </a:p>
        </p:txBody>
      </p:sp>
      <p:graphicFrame>
        <p:nvGraphicFramePr>
          <p:cNvPr id="13" name="Tabulka 12"/>
          <p:cNvGraphicFramePr>
            <a:graphicFrameLocks noGrp="1"/>
          </p:cNvGraphicFramePr>
          <p:nvPr>
            <p:extLst>
              <p:ext uri="{D42A27DB-BD31-4B8C-83A1-F6EECF244321}">
                <p14:modId xmlns:p14="http://schemas.microsoft.com/office/powerpoint/2010/main" val="611539084"/>
              </p:ext>
            </p:extLst>
          </p:nvPr>
        </p:nvGraphicFramePr>
        <p:xfrm>
          <a:off x="5400576" y="1085423"/>
          <a:ext cx="4752528" cy="5846445"/>
        </p:xfrm>
        <a:graphic>
          <a:graphicData uri="http://schemas.openxmlformats.org/drawingml/2006/table">
            <a:tbl>
              <a:tblPr/>
              <a:tblGrid>
                <a:gridCol w="711733">
                  <a:extLst>
                    <a:ext uri="{9D8B030D-6E8A-4147-A177-3AD203B41FA5}">
                      <a16:colId xmlns:a16="http://schemas.microsoft.com/office/drawing/2014/main" val="3576660732"/>
                    </a:ext>
                  </a:extLst>
                </a:gridCol>
                <a:gridCol w="1683664">
                  <a:extLst>
                    <a:ext uri="{9D8B030D-6E8A-4147-A177-3AD203B41FA5}">
                      <a16:colId xmlns:a16="http://schemas.microsoft.com/office/drawing/2014/main" val="472717507"/>
                    </a:ext>
                  </a:extLst>
                </a:gridCol>
                <a:gridCol w="1132647">
                  <a:extLst>
                    <a:ext uri="{9D8B030D-6E8A-4147-A177-3AD203B41FA5}">
                      <a16:colId xmlns:a16="http://schemas.microsoft.com/office/drawing/2014/main" val="2250246711"/>
                    </a:ext>
                  </a:extLst>
                </a:gridCol>
                <a:gridCol w="1224484">
                  <a:extLst>
                    <a:ext uri="{9D8B030D-6E8A-4147-A177-3AD203B41FA5}">
                      <a16:colId xmlns:a16="http://schemas.microsoft.com/office/drawing/2014/main" val="917464293"/>
                    </a:ext>
                  </a:extLst>
                </a:gridCol>
              </a:tblGrid>
              <a:tr h="209550">
                <a:tc>
                  <a:txBody>
                    <a:bodyPr/>
                    <a:lstStyle/>
                    <a:p>
                      <a:pPr algn="ctr" fontAlgn="ctr"/>
                      <a:r>
                        <a:rPr lang="cs-CZ" sz="1600" b="1" i="0" u="none" strike="noStrike" dirty="0">
                          <a:solidFill>
                            <a:srgbClr val="000000"/>
                          </a:solidFill>
                          <a:effectLst/>
                          <a:latin typeface="Arial" panose="020B0604020202020204" pitchFamily="34" charset="0"/>
                        </a:rPr>
                        <a:t>Pořadí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600" b="1" i="0" u="none" strike="noStrike" dirty="0">
                          <a:solidFill>
                            <a:srgbClr val="000000"/>
                          </a:solidFill>
                          <a:effectLst/>
                          <a:latin typeface="Arial" panose="020B0604020202020204" pitchFamily="34" charset="0"/>
                        </a:rPr>
                        <a:t>Hráč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600" b="1" i="0" u="none" strike="noStrike" dirty="0">
                          <a:solidFill>
                            <a:srgbClr val="000000"/>
                          </a:solidFill>
                          <a:effectLst/>
                          <a:latin typeface="Arial" panose="020B0604020202020204" pitchFamily="34" charset="0"/>
                        </a:rPr>
                        <a:t>Počet zápasů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600" b="1" i="0" u="none" strike="noStrike" dirty="0">
                          <a:solidFill>
                            <a:srgbClr val="000000"/>
                          </a:solidFill>
                          <a:effectLst/>
                          <a:latin typeface="Arial" panose="020B0604020202020204" pitchFamily="34" charset="0"/>
                        </a:rPr>
                        <a:t>Počet branek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77813428"/>
                  </a:ext>
                </a:extLst>
              </a:tr>
              <a:tr h="126365">
                <a:tc>
                  <a:txBody>
                    <a:bodyPr/>
                    <a:lstStyle/>
                    <a:p>
                      <a:pPr algn="ctr" fontAlgn="ctr"/>
                      <a:r>
                        <a:rPr lang="cs-CZ" sz="1400" b="1" i="0" u="none" strike="noStrike" dirty="0">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Koloman Horváth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379450686"/>
                  </a:ext>
                </a:extLst>
              </a:tr>
              <a:tr h="126365">
                <a:tc>
                  <a:txBody>
                    <a:bodyPr/>
                    <a:lstStyle/>
                    <a:p>
                      <a:pPr algn="ctr" fontAlgn="ctr"/>
                      <a:r>
                        <a:rPr lang="cs-CZ" sz="1400" b="1" i="0" u="none" strike="noStrike" dirty="0">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Šimon Vála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554957615"/>
                  </a:ext>
                </a:extLst>
              </a:tr>
              <a:tr h="126365">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Patrik Možný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80561667"/>
                  </a:ext>
                </a:extLst>
              </a:tr>
              <a:tr h="126365">
                <a:tc>
                  <a:txBody>
                    <a:bodyPr/>
                    <a:lstStyle/>
                    <a:p>
                      <a:pPr algn="ctr" fontAlgn="ctr"/>
                      <a:r>
                        <a:rPr lang="cs-CZ" sz="1400" b="1"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Matěj Svoboda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357003389"/>
                  </a:ext>
                </a:extLst>
              </a:tr>
              <a:tr h="126365">
                <a:tc>
                  <a:txBody>
                    <a:bodyPr/>
                    <a:lstStyle/>
                    <a:p>
                      <a:pPr algn="ctr" fontAlgn="ctr"/>
                      <a:r>
                        <a:rPr lang="cs-CZ" sz="1400" b="1"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Robert </a:t>
                      </a:r>
                      <a:r>
                        <a:rPr lang="cs-CZ" sz="1400" b="1" i="0" u="none" strike="noStrike" dirty="0" err="1">
                          <a:solidFill>
                            <a:srgbClr val="000000"/>
                          </a:solidFill>
                          <a:effectLst/>
                          <a:latin typeface="Arial" panose="020B0604020202020204" pitchFamily="34" charset="0"/>
                        </a:rPr>
                        <a:t>Feko</a:t>
                      </a:r>
                      <a:endParaRPr lang="cs-CZ" sz="14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68486997"/>
                  </a:ext>
                </a:extLst>
              </a:tr>
              <a:tr h="126365">
                <a:tc>
                  <a:txBody>
                    <a:bodyPr/>
                    <a:lstStyle/>
                    <a:p>
                      <a:pPr algn="ctr" fontAlgn="ctr"/>
                      <a:r>
                        <a:rPr lang="cs-CZ" sz="1400" b="1" i="0" u="none" strike="noStrike">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Kamil Cap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104931247"/>
                  </a:ext>
                </a:extLst>
              </a:tr>
              <a:tr h="126365">
                <a:tc>
                  <a:txBody>
                    <a:bodyPr/>
                    <a:lstStyle/>
                    <a:p>
                      <a:pPr algn="ctr" fontAlgn="ctr"/>
                      <a:r>
                        <a:rPr lang="cs-CZ" sz="1400" b="1"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Filip Podhorský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662643889"/>
                  </a:ext>
                </a:extLst>
              </a:tr>
              <a:tr h="126365">
                <a:tc>
                  <a:txBody>
                    <a:bodyPr/>
                    <a:lstStyle/>
                    <a:p>
                      <a:pPr algn="ctr" fontAlgn="ctr"/>
                      <a:r>
                        <a:rPr lang="cs-CZ" sz="1400" b="1"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Dominik Beruška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714793774"/>
                  </a:ext>
                </a:extLst>
              </a:tr>
              <a:tr h="126365">
                <a:tc>
                  <a:txBody>
                    <a:bodyPr/>
                    <a:lstStyle/>
                    <a:p>
                      <a:pPr algn="ctr" fontAlgn="ctr"/>
                      <a:r>
                        <a:rPr lang="cs-CZ" sz="1400" b="1"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Miroslav Horváth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35250149"/>
                  </a:ext>
                </a:extLst>
              </a:tr>
              <a:tr h="126365">
                <a:tc>
                  <a:txBody>
                    <a:bodyPr/>
                    <a:lstStyle/>
                    <a:p>
                      <a:pPr algn="ctr" fontAlgn="ctr"/>
                      <a:r>
                        <a:rPr lang="cs-CZ" sz="1400" b="1" i="0" u="none" strike="noStrike">
                          <a:solidFill>
                            <a:srgbClr val="000000"/>
                          </a:solidFill>
                          <a:effectLst/>
                          <a:latin typeface="Arial" panose="020B0604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Josef Chaloupecký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900862546"/>
                  </a:ext>
                </a:extLst>
              </a:tr>
              <a:tr h="126365">
                <a:tc>
                  <a:txBody>
                    <a:bodyPr/>
                    <a:lstStyle/>
                    <a:p>
                      <a:pPr algn="ctr" fontAlgn="ctr"/>
                      <a:r>
                        <a:rPr lang="cs-CZ" sz="1400" b="1" i="0" u="none" strike="noStrike">
                          <a:solidFill>
                            <a:srgbClr val="000000"/>
                          </a:solidFill>
                          <a:effectLst/>
                          <a:latin typeface="Arial" panose="020B060402020202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Ladislav Ladič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55733749"/>
                  </a:ext>
                </a:extLst>
              </a:tr>
              <a:tr h="126365">
                <a:tc>
                  <a:txBody>
                    <a:bodyPr/>
                    <a:lstStyle/>
                    <a:p>
                      <a:pPr algn="ctr" fontAlgn="ctr"/>
                      <a:r>
                        <a:rPr lang="cs-CZ" sz="1400" b="1" i="0" u="none" strike="noStrike">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Jan Balaštík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014497442"/>
                  </a:ext>
                </a:extLst>
              </a:tr>
              <a:tr h="126365">
                <a:tc>
                  <a:txBody>
                    <a:bodyPr/>
                    <a:lstStyle/>
                    <a:p>
                      <a:pPr algn="ctr" fontAlgn="ctr"/>
                      <a:r>
                        <a:rPr lang="cs-CZ" sz="1400" b="1"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František Deák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17709053"/>
                  </a:ext>
                </a:extLst>
              </a:tr>
              <a:tr h="126365">
                <a:tc>
                  <a:txBody>
                    <a:bodyPr/>
                    <a:lstStyle/>
                    <a:p>
                      <a:pPr algn="ctr" fontAlgn="ctr"/>
                      <a:r>
                        <a:rPr lang="cs-CZ" sz="1400" b="1"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Lukáš Jakl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541791840"/>
                  </a:ext>
                </a:extLst>
              </a:tr>
              <a:tr h="126365">
                <a:tc>
                  <a:txBody>
                    <a:bodyPr/>
                    <a:lstStyle/>
                    <a:p>
                      <a:pPr algn="ctr" fontAlgn="ctr"/>
                      <a:r>
                        <a:rPr lang="cs-CZ" sz="1400" b="1" i="0" u="none" strike="noStrike">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Petr Fulín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157338905"/>
                  </a:ext>
                </a:extLst>
              </a:tr>
              <a:tr h="126365">
                <a:tc>
                  <a:txBody>
                    <a:bodyPr/>
                    <a:lstStyle/>
                    <a:p>
                      <a:pPr algn="ctr" fontAlgn="ctr"/>
                      <a:r>
                        <a:rPr lang="cs-CZ" sz="1400" b="1" i="0" u="none" strike="noStrike">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Václav Podhorský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520821705"/>
                  </a:ext>
                </a:extLst>
              </a:tr>
              <a:tr h="126365">
                <a:tc>
                  <a:txBody>
                    <a:bodyPr/>
                    <a:lstStyle/>
                    <a:p>
                      <a:pPr algn="ctr" fontAlgn="ctr"/>
                      <a:r>
                        <a:rPr lang="cs-CZ" sz="1400" b="1"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Martin Nedomlel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613003693"/>
                  </a:ext>
                </a:extLst>
              </a:tr>
              <a:tr h="126365">
                <a:tc>
                  <a:txBody>
                    <a:bodyPr/>
                    <a:lstStyle/>
                    <a:p>
                      <a:pPr algn="ctr" fontAlgn="ctr"/>
                      <a:r>
                        <a:rPr lang="cs-CZ" sz="1400" b="1"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Lukáš Horáček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210143658"/>
                  </a:ext>
                </a:extLst>
              </a:tr>
              <a:tr h="126365">
                <a:tc>
                  <a:txBody>
                    <a:bodyPr/>
                    <a:lstStyle/>
                    <a:p>
                      <a:pPr algn="ctr" fontAlgn="ctr"/>
                      <a:r>
                        <a:rPr lang="cs-CZ" sz="1400" b="1" i="0" u="none" strike="noStrike">
                          <a:solidFill>
                            <a:srgbClr val="000000"/>
                          </a:solidFill>
                          <a:effectLst/>
                          <a:latin typeface="Arial" panose="020B060402020202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Aleš Štekr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579425475"/>
                  </a:ext>
                </a:extLst>
              </a:tr>
              <a:tr h="126365">
                <a:tc>
                  <a:txBody>
                    <a:bodyPr/>
                    <a:lstStyle/>
                    <a:p>
                      <a:pPr algn="ctr" fontAlgn="ctr"/>
                      <a:r>
                        <a:rPr lang="cs-CZ" sz="1400" b="1" i="0" u="none" strike="noStrike">
                          <a:solidFill>
                            <a:srgbClr val="000000"/>
                          </a:solidFill>
                          <a:effectLst/>
                          <a:latin typeface="Arial" panose="020B0604020202020204" pitchFamily="34" charset="0"/>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Roman Judytka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293240272"/>
                  </a:ext>
                </a:extLst>
              </a:tr>
              <a:tr h="126365">
                <a:tc>
                  <a:txBody>
                    <a:bodyPr/>
                    <a:lstStyle/>
                    <a:p>
                      <a:pPr algn="ctr" fontAlgn="ctr"/>
                      <a:r>
                        <a:rPr lang="cs-CZ" sz="1400" b="1" i="0" u="none" strike="noStrike">
                          <a:solidFill>
                            <a:srgbClr val="000000"/>
                          </a:solidFill>
                          <a:effectLst/>
                          <a:latin typeface="Arial" panose="020B0604020202020204" pitchFamily="34" charset="0"/>
                        </a:rPr>
                        <a:t>21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René Moučka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724473438"/>
                  </a:ext>
                </a:extLst>
              </a:tr>
              <a:tr h="126365">
                <a:tc>
                  <a:txBody>
                    <a:bodyPr/>
                    <a:lstStyle/>
                    <a:p>
                      <a:pPr algn="ctr" fontAlgn="ctr"/>
                      <a:r>
                        <a:rPr lang="cs-CZ" sz="1400" b="1" i="0" u="none" strike="noStrike">
                          <a:solidFill>
                            <a:srgbClr val="000000"/>
                          </a:solidFill>
                          <a:effectLst/>
                          <a:latin typeface="Arial" panose="020B0604020202020204" pitchFamily="34" charset="0"/>
                        </a:rPr>
                        <a:t>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cs-CZ" sz="1400" b="1" i="0" u="none" strike="noStrike">
                          <a:solidFill>
                            <a:srgbClr val="000000"/>
                          </a:solidFill>
                          <a:effectLst/>
                          <a:latin typeface="Arial" panose="020B0604020202020204" pitchFamily="34" charset="0"/>
                        </a:rPr>
                        <a:t>Tomáš Dopater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01042176"/>
                  </a:ext>
                </a:extLst>
              </a:tr>
              <a:tr h="126365">
                <a:tc>
                  <a:txBody>
                    <a:bodyPr/>
                    <a:lstStyle/>
                    <a:p>
                      <a:pPr algn="ctr" fontAlgn="ctr"/>
                      <a:r>
                        <a:rPr lang="cs-CZ" sz="1400" b="1"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cs-CZ" sz="1400" b="1" i="0" u="none" strike="noStrike">
                          <a:solidFill>
                            <a:srgbClr val="000000"/>
                          </a:solidFill>
                          <a:effectLst/>
                          <a:latin typeface="Arial" panose="020B0604020202020204" pitchFamily="34" charset="0"/>
                        </a:rPr>
                        <a:t>Tomáš Neméth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78681323"/>
                  </a:ext>
                </a:extLst>
              </a:tr>
              <a:tr h="126365">
                <a:tc>
                  <a:txBody>
                    <a:bodyPr/>
                    <a:lstStyle/>
                    <a:p>
                      <a:pPr algn="ctr" fontAlgn="ctr"/>
                      <a:r>
                        <a:rPr lang="cs-CZ" sz="1400" b="1" i="0" u="none" strike="noStrike">
                          <a:solidFill>
                            <a:srgbClr val="000000"/>
                          </a:solidFill>
                          <a:effectLst/>
                          <a:latin typeface="Arial" panose="020B0604020202020204" pitchFamily="34" charset="0"/>
                        </a:rPr>
                        <a:t>24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cs-CZ" sz="1400" b="1" i="0" u="none" strike="noStrike">
                          <a:solidFill>
                            <a:srgbClr val="000000"/>
                          </a:solidFill>
                          <a:effectLst/>
                          <a:latin typeface="Arial" panose="020B0604020202020204" pitchFamily="34" charset="0"/>
                        </a:rPr>
                        <a:t>Jakub Pilař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19741142"/>
                  </a:ext>
                </a:extLst>
              </a:tr>
            </a:tbl>
          </a:graphicData>
        </a:graphic>
      </p:graphicFrame>
      <p:sp>
        <p:nvSpPr>
          <p:cNvPr id="16" name="TextovéPole 15"/>
          <p:cNvSpPr txBox="1"/>
          <p:nvPr/>
        </p:nvSpPr>
        <p:spPr>
          <a:xfrm>
            <a:off x="5384541" y="181588"/>
            <a:ext cx="4752528" cy="707886"/>
          </a:xfrm>
          <a:prstGeom prst="rect">
            <a:avLst/>
          </a:prstGeom>
          <a:pattFill prst="dashVert">
            <a:fgClr>
              <a:srgbClr val="66FF33"/>
            </a:fgClr>
            <a:bgClr>
              <a:schemeClr val="bg1"/>
            </a:bgClr>
          </a:pattFill>
          <a:ln w="63500" cmpd="dbl">
            <a:solidFill>
              <a:schemeClr val="accent2"/>
            </a:solidFill>
          </a:ln>
        </p:spPr>
        <p:txBody>
          <a:bodyPr wrap="square" rtlCol="0">
            <a:spAutoFit/>
          </a:bodyPr>
          <a:lstStyle/>
          <a:p>
            <a:pPr algn="ctr"/>
            <a:r>
              <a:rPr lang="cs-CZ" sz="2000" dirty="0" smtClean="0">
                <a:latin typeface="Bookman Old Style" pitchFamily="18" charset="0"/>
              </a:rPr>
              <a:t>Dorostenecká </a:t>
            </a:r>
            <a:r>
              <a:rPr lang="cs-CZ" sz="2000" smtClean="0">
                <a:latin typeface="Bookman Old Style" pitchFamily="18" charset="0"/>
              </a:rPr>
              <a:t>statistika </a:t>
            </a:r>
            <a:r>
              <a:rPr lang="cs-CZ" sz="2000" smtClean="0">
                <a:latin typeface="Bookman Old Style" pitchFamily="18" charset="0"/>
              </a:rPr>
              <a:t>2016/2017</a:t>
            </a:r>
            <a:endParaRPr lang="cs-CZ" sz="2000" dirty="0" smtClean="0">
              <a:latin typeface="Bookman Old Style"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106411" y="6931868"/>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30</a:t>
            </a:r>
          </a:p>
        </p:txBody>
      </p:sp>
      <p:sp>
        <p:nvSpPr>
          <p:cNvPr id="10" name="TextovéPole 9"/>
          <p:cNvSpPr txBox="1"/>
          <p:nvPr/>
        </p:nvSpPr>
        <p:spPr>
          <a:xfrm>
            <a:off x="7546081"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19</a:t>
            </a:r>
          </a:p>
        </p:txBody>
      </p:sp>
      <p:graphicFrame>
        <p:nvGraphicFramePr>
          <p:cNvPr id="3" name="Tabulka 2"/>
          <p:cNvGraphicFramePr>
            <a:graphicFrameLocks noGrp="1"/>
          </p:cNvGraphicFramePr>
          <p:nvPr>
            <p:extLst>
              <p:ext uri="{D42A27DB-BD31-4B8C-83A1-F6EECF244321}">
                <p14:modId xmlns:p14="http://schemas.microsoft.com/office/powerpoint/2010/main" val="2263091483"/>
              </p:ext>
            </p:extLst>
          </p:nvPr>
        </p:nvGraphicFramePr>
        <p:xfrm>
          <a:off x="143992" y="2323353"/>
          <a:ext cx="4680520" cy="4487420"/>
        </p:xfrm>
        <a:graphic>
          <a:graphicData uri="http://schemas.openxmlformats.org/drawingml/2006/table">
            <a:tbl>
              <a:tblPr/>
              <a:tblGrid>
                <a:gridCol w="1413546">
                  <a:extLst>
                    <a:ext uri="{9D8B030D-6E8A-4147-A177-3AD203B41FA5}">
                      <a16:colId xmlns:a16="http://schemas.microsoft.com/office/drawing/2014/main" val="1165674797"/>
                    </a:ext>
                  </a:extLst>
                </a:gridCol>
                <a:gridCol w="917167">
                  <a:extLst>
                    <a:ext uri="{9D8B030D-6E8A-4147-A177-3AD203B41FA5}">
                      <a16:colId xmlns:a16="http://schemas.microsoft.com/office/drawing/2014/main" val="1175093014"/>
                    </a:ext>
                  </a:extLst>
                </a:gridCol>
                <a:gridCol w="604725">
                  <a:extLst>
                    <a:ext uri="{9D8B030D-6E8A-4147-A177-3AD203B41FA5}">
                      <a16:colId xmlns:a16="http://schemas.microsoft.com/office/drawing/2014/main" val="3674508009"/>
                    </a:ext>
                  </a:extLst>
                </a:gridCol>
                <a:gridCol w="826459">
                  <a:extLst>
                    <a:ext uri="{9D8B030D-6E8A-4147-A177-3AD203B41FA5}">
                      <a16:colId xmlns:a16="http://schemas.microsoft.com/office/drawing/2014/main" val="1136050915"/>
                    </a:ext>
                  </a:extLst>
                </a:gridCol>
                <a:gridCol w="918623">
                  <a:extLst>
                    <a:ext uri="{9D8B030D-6E8A-4147-A177-3AD203B41FA5}">
                      <a16:colId xmlns:a16="http://schemas.microsoft.com/office/drawing/2014/main" val="341079575"/>
                    </a:ext>
                  </a:extLst>
                </a:gridCol>
              </a:tblGrid>
              <a:tr h="414803">
                <a:tc>
                  <a:txBody>
                    <a:bodyPr/>
                    <a:lstStyle/>
                    <a:p>
                      <a:pPr algn="ctr" rtl="0" fontAlgn="ctr"/>
                      <a:r>
                        <a:rPr lang="cs-CZ" sz="1100" b="1" i="0" u="none" strike="noStrike">
                          <a:solidFill>
                            <a:srgbClr val="000000"/>
                          </a:solidFill>
                          <a:effectLst/>
                          <a:latin typeface="Arial" panose="020B0604020202020204" pitchFamily="34" charset="0"/>
                        </a:rPr>
                        <a:t>Soupeř</a:t>
                      </a:r>
                    </a:p>
                  </a:txBody>
                  <a:tcPr marL="9125" marR="9125" marT="91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effectLst/>
                          <a:latin typeface="Arial" panose="020B0604020202020204" pitchFamily="34" charset="0"/>
                        </a:rPr>
                        <a:t>Den doma</a:t>
                      </a:r>
                    </a:p>
                  </a:txBody>
                  <a:tcPr marL="9125" marR="9125" marT="9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effectLst/>
                          <a:latin typeface="Arial" panose="020B0604020202020204" pitchFamily="34" charset="0"/>
                        </a:rPr>
                        <a:t>Doma</a:t>
                      </a:r>
                    </a:p>
                  </a:txBody>
                  <a:tcPr marL="9125" marR="9125" marT="9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effectLst/>
                          <a:latin typeface="Arial" panose="020B0604020202020204" pitchFamily="34" charset="0"/>
                        </a:rPr>
                        <a:t>Den venku</a:t>
                      </a:r>
                    </a:p>
                  </a:txBody>
                  <a:tcPr marL="9125" marR="9125" marT="9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effectLst/>
                          <a:latin typeface="Arial" panose="020B0604020202020204" pitchFamily="34" charset="0"/>
                        </a:rPr>
                        <a:t>Venku</a:t>
                      </a:r>
                    </a:p>
                  </a:txBody>
                  <a:tcPr marL="9125" marR="9125" marT="91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4084255668"/>
                  </a:ext>
                </a:extLst>
              </a:tr>
              <a:tr h="452513">
                <a:tc>
                  <a:txBody>
                    <a:bodyPr/>
                    <a:lstStyle/>
                    <a:p>
                      <a:pPr algn="ctr" rtl="0" fontAlgn="ctr"/>
                      <a:r>
                        <a:rPr lang="cs-CZ" sz="1100" b="1" i="0" u="none" strike="noStrike" dirty="0">
                          <a:solidFill>
                            <a:srgbClr val="000000"/>
                          </a:solidFill>
                          <a:effectLst/>
                          <a:latin typeface="Arial" panose="020B0604020202020204" pitchFamily="34" charset="0"/>
                        </a:rPr>
                        <a:t>SK Velký Šenov / Mikulášovice</a:t>
                      </a:r>
                    </a:p>
                  </a:txBody>
                  <a:tcPr marL="9125" marR="9125" marT="9125"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rgbClr val="000000"/>
                          </a:solidFill>
                          <a:effectLst/>
                          <a:latin typeface="Arial" panose="020B0604020202020204" pitchFamily="34" charset="0"/>
                        </a:rPr>
                        <a:t>1.4.2017</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dirty="0">
                          <a:solidFill>
                            <a:schemeClr val="tx1"/>
                          </a:solidFill>
                          <a:effectLst/>
                          <a:latin typeface="Arial" panose="020B0604020202020204" pitchFamily="34" charset="0"/>
                        </a:rPr>
                        <a:t>1:0</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chemeClr val="tx1"/>
                          </a:solidFill>
                          <a:effectLst/>
                          <a:latin typeface="Arial" panose="020B0604020202020204" pitchFamily="34" charset="0"/>
                        </a:rPr>
                        <a:t>4.9.2016</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chemeClr val="tx1"/>
                          </a:solidFill>
                          <a:effectLst/>
                          <a:latin typeface="Arial" panose="020B0604020202020204" pitchFamily="34" charset="0"/>
                        </a:rPr>
                        <a:t>4:3 PK</a:t>
                      </a:r>
                    </a:p>
                  </a:txBody>
                  <a:tcPr marL="9125" marR="9125" marT="9125"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761866555"/>
                  </a:ext>
                </a:extLst>
              </a:tr>
              <a:tr h="452513">
                <a:tc>
                  <a:txBody>
                    <a:bodyPr/>
                    <a:lstStyle/>
                    <a:p>
                      <a:pPr algn="ctr" rtl="0" fontAlgn="ctr"/>
                      <a:r>
                        <a:rPr lang="cs-CZ" sz="1100" b="1" i="0" u="none" strike="noStrike">
                          <a:solidFill>
                            <a:srgbClr val="000000"/>
                          </a:solidFill>
                          <a:effectLst/>
                          <a:latin typeface="Arial" panose="020B0604020202020204" pitchFamily="34" charset="0"/>
                        </a:rPr>
                        <a:t> TJ Košťany / Oldřichov </a:t>
                      </a:r>
                    </a:p>
                  </a:txBody>
                  <a:tcPr marL="9125" marR="9125" marT="9125"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10.9.2016</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a:solidFill>
                            <a:schemeClr val="tx1"/>
                          </a:solidFill>
                          <a:effectLst/>
                          <a:latin typeface="Arial" panose="020B0604020202020204" pitchFamily="34" charset="0"/>
                        </a:rPr>
                        <a:t>3:4</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chemeClr val="tx1"/>
                          </a:solidFill>
                          <a:effectLst/>
                          <a:latin typeface="Arial" panose="020B0604020202020204" pitchFamily="34" charset="0"/>
                        </a:rPr>
                        <a:t>9.4.2017</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chemeClr val="tx1"/>
                          </a:solidFill>
                          <a:effectLst/>
                          <a:latin typeface="Arial" panose="020B0604020202020204" pitchFamily="34" charset="0"/>
                        </a:rPr>
                        <a:t>2:1</a:t>
                      </a:r>
                    </a:p>
                  </a:txBody>
                  <a:tcPr marL="9125" marR="9125" marT="9125"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750453933"/>
                  </a:ext>
                </a:extLst>
              </a:tr>
              <a:tr h="452513">
                <a:tc>
                  <a:txBody>
                    <a:bodyPr/>
                    <a:lstStyle/>
                    <a:p>
                      <a:pPr algn="ctr" rtl="0" fontAlgn="ctr"/>
                      <a:r>
                        <a:rPr lang="cs-CZ" sz="1100" b="1" i="0" u="none" strike="noStrike">
                          <a:solidFill>
                            <a:srgbClr val="000000"/>
                          </a:solidFill>
                          <a:effectLst/>
                          <a:latin typeface="Arial" panose="020B0604020202020204" pitchFamily="34" charset="0"/>
                        </a:rPr>
                        <a:t>SK Sokol Brozany</a:t>
                      </a:r>
                    </a:p>
                  </a:txBody>
                  <a:tcPr marL="9125" marR="9125" marT="9125"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rgbClr val="000000"/>
                          </a:solidFill>
                          <a:effectLst/>
                          <a:latin typeface="Arial" panose="020B0604020202020204" pitchFamily="34" charset="0"/>
                        </a:rPr>
                        <a:t>15.4.2017</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dirty="0">
                          <a:solidFill>
                            <a:schemeClr val="tx1"/>
                          </a:solidFill>
                          <a:effectLst/>
                          <a:latin typeface="Arial" panose="020B0604020202020204" pitchFamily="34" charset="0"/>
                        </a:rPr>
                        <a:t>8:0</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chemeClr val="tx1"/>
                          </a:solidFill>
                          <a:effectLst/>
                          <a:latin typeface="Arial" panose="020B0604020202020204" pitchFamily="34" charset="0"/>
                        </a:rPr>
                        <a:t>17.9.2016</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chemeClr val="tx1"/>
                          </a:solidFill>
                          <a:effectLst/>
                          <a:latin typeface="Arial" panose="020B0604020202020204" pitchFamily="34" charset="0"/>
                        </a:rPr>
                        <a:t>2:0</a:t>
                      </a:r>
                    </a:p>
                  </a:txBody>
                  <a:tcPr marL="9125" marR="9125" marT="9125"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541419064"/>
                  </a:ext>
                </a:extLst>
              </a:tr>
              <a:tr h="452513">
                <a:tc>
                  <a:txBody>
                    <a:bodyPr/>
                    <a:lstStyle/>
                    <a:p>
                      <a:pPr algn="ctr" rtl="0" fontAlgn="ctr"/>
                      <a:r>
                        <a:rPr lang="cs-CZ" sz="1100" b="1" i="0" u="none" strike="noStrike">
                          <a:solidFill>
                            <a:srgbClr val="000000"/>
                          </a:solidFill>
                          <a:effectLst/>
                          <a:latin typeface="Arial" panose="020B0604020202020204" pitchFamily="34" charset="0"/>
                        </a:rPr>
                        <a:t>FK Duchcov</a:t>
                      </a:r>
                    </a:p>
                  </a:txBody>
                  <a:tcPr marL="9125" marR="9125" marT="9125"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29.4.2017</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chemeClr val="tx1"/>
                          </a:solidFill>
                          <a:effectLst/>
                          <a:latin typeface="Arial" panose="020B0604020202020204" pitchFamily="34" charset="0"/>
                        </a:rPr>
                        <a:t>20:0</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a:solidFill>
                            <a:schemeClr val="tx1"/>
                          </a:solidFill>
                          <a:effectLst/>
                          <a:latin typeface="Arial" panose="020B0604020202020204" pitchFamily="34" charset="0"/>
                        </a:rPr>
                        <a:t>2.10.2016</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chemeClr val="tx1"/>
                          </a:solidFill>
                          <a:effectLst/>
                          <a:latin typeface="Arial" panose="020B0604020202020204" pitchFamily="34" charset="0"/>
                        </a:rPr>
                        <a:t>3:2 PK</a:t>
                      </a:r>
                    </a:p>
                  </a:txBody>
                  <a:tcPr marL="9125" marR="9125" marT="9125"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36342571"/>
                  </a:ext>
                </a:extLst>
              </a:tr>
              <a:tr h="452513">
                <a:tc>
                  <a:txBody>
                    <a:bodyPr/>
                    <a:lstStyle/>
                    <a:p>
                      <a:pPr algn="ctr" rtl="0" fontAlgn="ctr"/>
                      <a:r>
                        <a:rPr lang="cs-CZ" sz="1100" b="1" i="0" u="none" strike="noStrike">
                          <a:solidFill>
                            <a:srgbClr val="000000"/>
                          </a:solidFill>
                          <a:effectLst/>
                          <a:latin typeface="Arial" panose="020B0604020202020204" pitchFamily="34" charset="0"/>
                        </a:rPr>
                        <a:t>FK Jiskra Velké Březno</a:t>
                      </a:r>
                    </a:p>
                  </a:txBody>
                  <a:tcPr marL="9125" marR="9125" marT="9125"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rgbClr val="000000"/>
                          </a:solidFill>
                          <a:effectLst/>
                          <a:latin typeface="Arial" panose="020B0604020202020204" pitchFamily="34" charset="0"/>
                        </a:rPr>
                        <a:t>8.10.2016</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chemeClr val="tx1"/>
                          </a:solidFill>
                          <a:effectLst/>
                          <a:latin typeface="Arial" panose="020B0604020202020204" pitchFamily="34" charset="0"/>
                        </a:rPr>
                        <a:t>5:1</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dirty="0">
                          <a:solidFill>
                            <a:schemeClr val="tx1"/>
                          </a:solidFill>
                          <a:effectLst/>
                          <a:latin typeface="Arial" panose="020B0604020202020204" pitchFamily="34" charset="0"/>
                        </a:rPr>
                        <a:t>6.5.2017</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dirty="0">
                          <a:solidFill>
                            <a:schemeClr val="tx1"/>
                          </a:solidFill>
                          <a:effectLst/>
                          <a:latin typeface="Arial" panose="020B0604020202020204" pitchFamily="34" charset="0"/>
                        </a:rPr>
                        <a:t>6:2</a:t>
                      </a:r>
                    </a:p>
                  </a:txBody>
                  <a:tcPr marL="9125" marR="9125" marT="9125"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2337222029"/>
                  </a:ext>
                </a:extLst>
              </a:tr>
              <a:tr h="452513">
                <a:tc>
                  <a:txBody>
                    <a:bodyPr/>
                    <a:lstStyle/>
                    <a:p>
                      <a:pPr algn="ctr" rtl="0" fontAlgn="ctr"/>
                      <a:r>
                        <a:rPr lang="cs-CZ" sz="1100" b="1" i="0" u="none" strike="noStrike">
                          <a:solidFill>
                            <a:srgbClr val="000000"/>
                          </a:solidFill>
                          <a:effectLst/>
                          <a:latin typeface="Arial" panose="020B0604020202020204" pitchFamily="34" charset="0"/>
                        </a:rPr>
                        <a:t>SK PLASTON Šluknov</a:t>
                      </a:r>
                    </a:p>
                  </a:txBody>
                  <a:tcPr marL="9125" marR="9125" marT="9125"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13:5.2017</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chemeClr val="tx1"/>
                          </a:solidFill>
                          <a:effectLst/>
                          <a:latin typeface="Arial" panose="020B0604020202020204" pitchFamily="34" charset="0"/>
                        </a:rPr>
                        <a:t>8:2</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chemeClr val="tx1"/>
                          </a:solidFill>
                          <a:effectLst/>
                          <a:latin typeface="Arial" panose="020B0604020202020204" pitchFamily="34" charset="0"/>
                        </a:rPr>
                        <a:t>15.10.2016</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a:solidFill>
                            <a:schemeClr val="tx1"/>
                          </a:solidFill>
                          <a:effectLst/>
                          <a:latin typeface="Arial" panose="020B0604020202020204" pitchFamily="34" charset="0"/>
                        </a:rPr>
                        <a:t>2:1 PK</a:t>
                      </a:r>
                    </a:p>
                  </a:txBody>
                  <a:tcPr marL="9125" marR="9125" marT="9125"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883021281"/>
                  </a:ext>
                </a:extLst>
              </a:tr>
              <a:tr h="452513">
                <a:tc>
                  <a:txBody>
                    <a:bodyPr/>
                    <a:lstStyle/>
                    <a:p>
                      <a:pPr algn="ctr" rtl="0" fontAlgn="ctr"/>
                      <a:r>
                        <a:rPr lang="cs-CZ" sz="1100" b="1" i="0" u="none" strike="noStrike">
                          <a:solidFill>
                            <a:srgbClr val="000000"/>
                          </a:solidFill>
                          <a:effectLst/>
                          <a:latin typeface="Arial" panose="020B0604020202020204" pitchFamily="34" charset="0"/>
                        </a:rPr>
                        <a:t>TJ Skorotice</a:t>
                      </a:r>
                    </a:p>
                  </a:txBody>
                  <a:tcPr marL="9125" marR="9125" marT="9125"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rgbClr val="000000"/>
                          </a:solidFill>
                          <a:effectLst/>
                          <a:latin typeface="Arial" panose="020B0604020202020204" pitchFamily="34" charset="0"/>
                        </a:rPr>
                        <a:t>22.10.2016</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chemeClr val="tx1"/>
                          </a:solidFill>
                          <a:effectLst/>
                          <a:latin typeface="Arial" panose="020B0604020202020204" pitchFamily="34" charset="0"/>
                        </a:rPr>
                        <a:t>5:1</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chemeClr val="tx1"/>
                          </a:solidFill>
                          <a:effectLst/>
                          <a:latin typeface="Arial" panose="020B0604020202020204" pitchFamily="34" charset="0"/>
                        </a:rPr>
                        <a:t>20.5.2017</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dirty="0">
                          <a:solidFill>
                            <a:schemeClr val="tx1"/>
                          </a:solidFill>
                          <a:effectLst/>
                          <a:latin typeface="Arial" panose="020B0604020202020204" pitchFamily="34" charset="0"/>
                        </a:rPr>
                        <a:t>3:2</a:t>
                      </a:r>
                    </a:p>
                  </a:txBody>
                  <a:tcPr marL="9125" marR="9125" marT="9125"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2251449155"/>
                  </a:ext>
                </a:extLst>
              </a:tr>
              <a:tr h="452513">
                <a:tc>
                  <a:txBody>
                    <a:bodyPr/>
                    <a:lstStyle/>
                    <a:p>
                      <a:pPr algn="ctr" rtl="0" fontAlgn="ctr"/>
                      <a:r>
                        <a:rPr lang="cs-CZ" sz="1100" b="1" i="0" u="none" strike="noStrike">
                          <a:solidFill>
                            <a:srgbClr val="000000"/>
                          </a:solidFill>
                          <a:effectLst/>
                          <a:latin typeface="Arial" panose="020B0604020202020204" pitchFamily="34" charset="0"/>
                        </a:rPr>
                        <a:t>TJ Spartak Boletice n.L.,z.s. / Modrá</a:t>
                      </a:r>
                    </a:p>
                  </a:txBody>
                  <a:tcPr marL="9125" marR="9125" marT="9125"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30.10.2016</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chemeClr val="tx1"/>
                          </a:solidFill>
                          <a:effectLst/>
                          <a:latin typeface="Arial" panose="020B0604020202020204" pitchFamily="34" charset="0"/>
                        </a:rPr>
                        <a:t>3:1</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chemeClr val="tx1"/>
                          </a:solidFill>
                          <a:effectLst/>
                          <a:latin typeface="Arial" panose="020B0604020202020204" pitchFamily="34" charset="0"/>
                        </a:rPr>
                        <a:t>27.5.2017</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a:solidFill>
                            <a:schemeClr val="tx1"/>
                          </a:solidFill>
                          <a:effectLst/>
                          <a:latin typeface="Arial" panose="020B0604020202020204" pitchFamily="34" charset="0"/>
                        </a:rPr>
                        <a:t>9:0</a:t>
                      </a:r>
                    </a:p>
                  </a:txBody>
                  <a:tcPr marL="9125" marR="9125" marT="9125"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566888658"/>
                  </a:ext>
                </a:extLst>
              </a:tr>
              <a:tr h="452513">
                <a:tc>
                  <a:txBody>
                    <a:bodyPr/>
                    <a:lstStyle/>
                    <a:p>
                      <a:pPr algn="ctr" rtl="0" fontAlgn="ctr"/>
                      <a:r>
                        <a:rPr lang="cs-CZ" sz="1100" b="1" i="0" u="none" strike="noStrike">
                          <a:solidFill>
                            <a:srgbClr val="000000"/>
                          </a:solidFill>
                          <a:effectLst/>
                          <a:latin typeface="Arial" panose="020B0604020202020204" pitchFamily="34" charset="0"/>
                        </a:rPr>
                        <a:t>TJ Hvězda Trnovany z.s. / Sobědruhy</a:t>
                      </a:r>
                    </a:p>
                  </a:txBody>
                  <a:tcPr marL="9125" marR="9125" marT="9125"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rgbClr val="000000"/>
                          </a:solidFill>
                          <a:effectLst/>
                          <a:latin typeface="Arial" panose="020B0604020202020204" pitchFamily="34" charset="0"/>
                        </a:rPr>
                        <a:t>3.6.2017</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chemeClr val="tx1"/>
                          </a:solidFill>
                          <a:effectLst/>
                          <a:latin typeface="Arial" panose="020B0604020202020204" pitchFamily="34" charset="0"/>
                        </a:rPr>
                        <a:t>12:0</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a:solidFill>
                            <a:schemeClr val="tx1"/>
                          </a:solidFill>
                          <a:effectLst/>
                          <a:latin typeface="Arial" panose="020B0604020202020204" pitchFamily="34" charset="0"/>
                        </a:rPr>
                        <a:t>5.11.2016</a:t>
                      </a:r>
                    </a:p>
                  </a:txBody>
                  <a:tcPr marL="9125" marR="9125" marT="91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100" b="1" i="0" u="none" strike="noStrike" dirty="0">
                          <a:solidFill>
                            <a:schemeClr val="tx1"/>
                          </a:solidFill>
                          <a:effectLst/>
                          <a:latin typeface="Arial" panose="020B0604020202020204" pitchFamily="34" charset="0"/>
                        </a:rPr>
                        <a:t>1:0</a:t>
                      </a:r>
                    </a:p>
                  </a:txBody>
                  <a:tcPr marL="9125" marR="9125" marT="9125"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789635451"/>
                  </a:ext>
                </a:extLst>
              </a:tr>
            </a:tbl>
          </a:graphicData>
        </a:graphic>
      </p:graphicFrame>
      <p:sp>
        <p:nvSpPr>
          <p:cNvPr id="6" name="TextovéPole 5"/>
          <p:cNvSpPr txBox="1"/>
          <p:nvPr/>
        </p:nvSpPr>
        <p:spPr>
          <a:xfrm>
            <a:off x="143992" y="163116"/>
            <a:ext cx="4608512" cy="1754326"/>
          </a:xfrm>
          <a:prstGeom prst="rect">
            <a:avLst/>
          </a:prstGeom>
          <a:blipFill>
            <a:blip r:embed="rId3"/>
            <a:stretch>
              <a:fillRect/>
            </a:stretch>
          </a:blipFill>
          <a:ln w="79375">
            <a:solidFill>
              <a:schemeClr val="accent6">
                <a:lumMod val="75000"/>
              </a:schemeClr>
            </a:solidFill>
          </a:ln>
        </p:spPr>
        <p:txBody>
          <a:bodyPr wrap="square" rtlCol="0">
            <a:spAutoFit/>
          </a:bodyPr>
          <a:lstStyle/>
          <a:p>
            <a:pPr algn="ctr"/>
            <a:r>
              <a:rPr lang="cs-CZ" sz="3600" dirty="0" smtClean="0">
                <a:ln w="38100">
                  <a:solidFill>
                    <a:srgbClr val="FFFF00"/>
                  </a:solidFill>
                </a:ln>
                <a:latin typeface="Berlin Sans FB" panose="020E0602020502020306" pitchFamily="34" charset="0"/>
              </a:rPr>
              <a:t>Dorostenecké výsledky I.A třídy</a:t>
            </a:r>
          </a:p>
          <a:p>
            <a:pPr algn="ctr"/>
            <a:r>
              <a:rPr lang="cs-CZ" sz="3600" dirty="0" smtClean="0">
                <a:ln w="38100">
                  <a:solidFill>
                    <a:srgbClr val="FFFF00"/>
                  </a:solidFill>
                </a:ln>
                <a:latin typeface="Berlin Sans FB" panose="020E0602020502020306" pitchFamily="34" charset="0"/>
              </a:rPr>
              <a:t>2016/2017</a:t>
            </a:r>
          </a:p>
        </p:txBody>
      </p:sp>
      <p:sp>
        <p:nvSpPr>
          <p:cNvPr id="7" name="TextovéPole 6"/>
          <p:cNvSpPr txBox="1"/>
          <p:nvPr/>
        </p:nvSpPr>
        <p:spPr>
          <a:xfrm>
            <a:off x="5328568" y="3772222"/>
            <a:ext cx="4752528" cy="3231654"/>
          </a:xfrm>
          <a:prstGeom prst="rect">
            <a:avLst/>
          </a:prstGeom>
          <a:solidFill>
            <a:schemeClr val="accent3">
              <a:lumMod val="95000"/>
            </a:schemeClr>
          </a:solidFill>
        </p:spPr>
        <p:txBody>
          <a:bodyPr wrap="square" rtlCol="0">
            <a:spAutoFit/>
          </a:bodyPr>
          <a:lstStyle/>
          <a:p>
            <a:pPr algn="just"/>
            <a:r>
              <a:rPr lang="cs-CZ" b="0" dirty="0" smtClean="0">
                <a:latin typeface="Arial" panose="020B0604020202020204" pitchFamily="34" charset="0"/>
                <a:cs typeface="Arial" panose="020B0604020202020204" pitchFamily="34" charset="0"/>
              </a:rPr>
              <a:t>Do soutěže jsme vstoupili jako jasný vítěz Ústeckého přeboru a držitel Poháru starosty Ústeckého kraje. Mužstvo se moc nezměnilo a příležitost zahrát si divizi dostali hráči, kteří se zasloužili o postup. Ještě než soutěž začala, tak jsme sehráli několik přátelských zápasů a odehráli i některé zápasy na turnaji v Dobříni. Největším zážitkem byla ale účast v Mol </a:t>
            </a:r>
            <a:r>
              <a:rPr lang="cs-CZ" b="0" dirty="0" err="1" smtClean="0">
                <a:latin typeface="Arial" panose="020B0604020202020204" pitchFamily="34" charset="0"/>
                <a:cs typeface="Arial" panose="020B0604020202020204" pitchFamily="34" charset="0"/>
              </a:rPr>
              <a:t>Cupu</a:t>
            </a:r>
            <a:r>
              <a:rPr lang="cs-CZ" b="0" dirty="0" smtClean="0">
                <a:latin typeface="Arial" panose="020B0604020202020204" pitchFamily="34" charset="0"/>
                <a:cs typeface="Arial" panose="020B0604020202020204" pitchFamily="34" charset="0"/>
              </a:rPr>
              <a:t>. V předkole jsme doma porazili Turnov na pokutové kopy a v 1. kole 30.7.2016 ve Štětí přivítali druholigové FK Ústí </a:t>
            </a:r>
            <a:r>
              <a:rPr lang="cs-CZ" b="0" dirty="0" err="1" smtClean="0">
                <a:latin typeface="Arial" panose="020B0604020202020204" pitchFamily="34" charset="0"/>
                <a:cs typeface="Arial" panose="020B0604020202020204" pitchFamily="34" charset="0"/>
              </a:rPr>
              <a:t>n.L.</a:t>
            </a:r>
            <a:r>
              <a:rPr lang="cs-CZ" b="0" dirty="0" smtClean="0">
                <a:latin typeface="Arial" panose="020B0604020202020204" pitchFamily="34" charset="0"/>
                <a:cs typeface="Arial" panose="020B0604020202020204" pitchFamily="34" charset="0"/>
              </a:rPr>
              <a:t> Podali jsme velmi dobrý výkon, a i když prohráli 6:0, tak jsme byli s předvedenou hrou spokojeni. No, a pak už jsme 13. srpna jeli do Nového Boru k prvnímu mistrovskému zápasu. Překvapili všechny a zvítězili 3:0. První </a:t>
            </a:r>
            <a:r>
              <a:rPr lang="cs-CZ" b="0" dirty="0" err="1" smtClean="0">
                <a:latin typeface="Arial" panose="020B0604020202020204" pitchFamily="34" charset="0"/>
                <a:cs typeface="Arial" panose="020B0604020202020204" pitchFamily="34" charset="0"/>
              </a:rPr>
              <a:t>vyhrání</a:t>
            </a:r>
            <a:r>
              <a:rPr lang="cs-CZ" b="0" dirty="0" smtClean="0">
                <a:latin typeface="Arial" panose="020B0604020202020204" pitchFamily="34" charset="0"/>
                <a:cs typeface="Arial" panose="020B0604020202020204" pitchFamily="34" charset="0"/>
              </a:rPr>
              <a:t> z kapsy vyhání. To se v tomto případě potvrdilo. Další výhru za 3 body 5:3 jsme slavili až 1. října doma proti Velvarům. Mezitím jsme v 6 utkáních získali pouze 2 body po prohraných penaltách doma s Kladnem </a:t>
            </a:r>
            <a:r>
              <a:rPr lang="cs-CZ" b="0" dirty="0" err="1" smtClean="0">
                <a:latin typeface="Arial" panose="020B0604020202020204" pitchFamily="34" charset="0"/>
                <a:cs typeface="Arial" panose="020B0604020202020204" pitchFamily="34" charset="0"/>
              </a:rPr>
              <a:t>resp.Brozany</a:t>
            </a:r>
            <a:r>
              <a:rPr lang="cs-CZ" b="0" dirty="0" smtClean="0">
                <a:latin typeface="Arial" panose="020B0604020202020204" pitchFamily="34" charset="0"/>
                <a:cs typeface="Arial" panose="020B0604020202020204" pitchFamily="34" charset="0"/>
              </a:rPr>
              <a:t>. Střední část podzimní části jsme zvládli celkem dobře a to hlavně zásluhou výher nad FC Chomutov a TJ Sokol Libiš. Nevyšla však poslední 3 kola, ve kterých jsme</a:t>
            </a:r>
          </a:p>
        </p:txBody>
      </p:sp>
      <p:sp>
        <p:nvSpPr>
          <p:cNvPr id="2" name="Obdélník 1"/>
          <p:cNvSpPr/>
          <p:nvPr/>
        </p:nvSpPr>
        <p:spPr>
          <a:xfrm>
            <a:off x="5328567" y="186444"/>
            <a:ext cx="4752529" cy="3416320"/>
          </a:xfrm>
          <a:prstGeom prst="rect">
            <a:avLst/>
          </a:prstGeom>
          <a:blipFill>
            <a:blip r:embed="rId4"/>
            <a:stretch>
              <a:fillRect/>
            </a:stretch>
          </a:blipFill>
          <a:ln w="111125">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prstDash val="sysDot"/>
          </a:ln>
        </p:spPr>
        <p:txBody>
          <a:bodyPr wrap="square" lIns="91440" tIns="45720" rIns="91440" bIns="45720">
            <a:spAutoFit/>
          </a:bodyPr>
          <a:lstStyle/>
          <a:p>
            <a:pPr algn="ctr"/>
            <a:r>
              <a:rPr lang="cs-CZ"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Mužstvo dospělých </a:t>
            </a:r>
          </a:p>
          <a:p>
            <a:pPr algn="ctr"/>
            <a:r>
              <a:rPr lang="cs-CZ"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 roce </a:t>
            </a:r>
          </a:p>
          <a:p>
            <a:pPr algn="ctr"/>
            <a:r>
              <a:rPr lang="cs-CZ"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2016-2017</a:t>
            </a:r>
            <a:endParaRPr lang="cs-CZ"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7" name="Rectangle 87"/>
          <p:cNvSpPr>
            <a:spLocks noChangeArrowheads="1"/>
          </p:cNvSpPr>
          <p:nvPr/>
        </p:nvSpPr>
        <p:spPr bwMode="auto">
          <a:xfrm>
            <a:off x="71984" y="39800"/>
            <a:ext cx="4937782" cy="1015663"/>
          </a:xfrm>
          <a:prstGeom prst="rect">
            <a:avLst/>
          </a:prstGeom>
          <a:pattFill prst="lgCheck">
            <a:fgClr>
              <a:srgbClr val="FFFF66"/>
            </a:fgClr>
            <a:bgClr>
              <a:srgbClr val="CCFF66"/>
            </a:bgClr>
          </a:pattFill>
          <a:ln w="60325" cmpd="sng">
            <a:gradFill flip="none" rotWithShape="1">
              <a:gsLst>
                <a:gs pos="0">
                  <a:schemeClr val="accent5">
                    <a:lumMod val="40000"/>
                    <a:lumOff val="60000"/>
                  </a:schemeClr>
                </a:gs>
                <a:gs pos="41000">
                  <a:schemeClr val="accent5">
                    <a:lumMod val="95000"/>
                    <a:lumOff val="5000"/>
                  </a:schemeClr>
                </a:gs>
                <a:gs pos="100000">
                  <a:schemeClr val="accent5">
                    <a:lumMod val="60000"/>
                  </a:schemeClr>
                </a:gs>
              </a:gsLst>
              <a:path path="circle">
                <a:fillToRect l="50000" t="50000" r="50000" b="50000"/>
              </a:path>
              <a:tileRect/>
            </a:gradFill>
            <a:prstDash val="solid"/>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numCol="1" anchor="b">
            <a:normAutofit/>
            <a:scene3d>
              <a:camera prst="orthographicFront"/>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6000" dirty="0" smtClean="0">
                <a:ln w="76200">
                  <a:noFill/>
                </a:ln>
                <a:solidFill>
                  <a:srgbClr val="FF00FF"/>
                </a:solidFill>
                <a:latin typeface="Jokerman" panose="04090605060D06020702" pitchFamily="82" charset="0"/>
                <a:ea typeface="Gungsuh" pitchFamily="18" charset="-127"/>
                <a:cs typeface="Arial" pitchFamily="34" charset="0"/>
              </a:rPr>
              <a:t>Vítáme</a:t>
            </a:r>
            <a:endParaRPr lang="cs-CZ" sz="8000" b="0" dirty="0">
              <a:ln w="76200">
                <a:noFill/>
              </a:ln>
              <a:solidFill>
                <a:srgbClr val="FF00FF"/>
              </a:solidFill>
              <a:effectLst>
                <a:outerShdw blurRad="50800" dist="50800" dir="5400000" algn="ctr" rotWithShape="0">
                  <a:srgbClr val="99FF33"/>
                </a:outerShdw>
              </a:effectLst>
              <a:latin typeface="Jokerman" panose="04090605060D06020702" pitchFamily="82" charset="0"/>
              <a:ea typeface="Gungsuh" pitchFamily="18" charset="-127"/>
              <a:cs typeface="Arial" pitchFamily="34" charset="0"/>
            </a:endParaRPr>
          </a:p>
        </p:txBody>
      </p:sp>
      <p:sp>
        <p:nvSpPr>
          <p:cNvPr id="20" name="Rectangle 129"/>
          <p:cNvSpPr>
            <a:spLocks noChangeArrowheads="1"/>
          </p:cNvSpPr>
          <p:nvPr/>
        </p:nvSpPr>
        <p:spPr bwMode="auto">
          <a:xfrm>
            <a:off x="30747" y="1963404"/>
            <a:ext cx="4937782" cy="792000"/>
          </a:xfrm>
          <a:prstGeom prst="rect">
            <a:avLst/>
          </a:prstGeom>
          <a:solidFill>
            <a:srgbClr val="FF00FF"/>
          </a:solidFill>
          <a:ln w="53975" cmpd="sng">
            <a:solidFill>
              <a:schemeClr val="tx1"/>
            </a:solidFill>
            <a:prstDash val="solid"/>
            <a:miter lim="800000"/>
            <a:headEnd/>
            <a:tailEnd/>
          </a:ln>
          <a:effectLst>
            <a:innerShdw blurRad="1168400" dir="1560000">
              <a:srgbClr val="FFFF00">
                <a:alpha val="50000"/>
              </a:srgbClr>
            </a:innerShdw>
          </a:effectLst>
        </p:spPr>
        <p:txBody>
          <a:bodyPr lIns="91425" tIns="45713" rIns="91425" bIns="45713" anchor="ctr"/>
          <a:lstStyle/>
          <a:p>
            <a:pPr algn="ctr" eaLnBrk="0" hangingPunct="0">
              <a:defRPr/>
            </a:pPr>
            <a:r>
              <a:rPr lang="cs-CZ" sz="4300" dirty="0" smtClean="0">
                <a:ln w="25400">
                  <a:noFill/>
                </a:ln>
                <a:blipFill dpi="0" rotWithShape="1">
                  <a:blip r:embed="rId3"/>
                  <a:srcRect/>
                  <a:tile tx="0" ty="0" sx="100000" sy="100000" flip="none" algn="tl"/>
                </a:blipFill>
                <a:effectLst>
                  <a:outerShdw blurRad="38100" dist="38100" dir="2700000" algn="tl">
                    <a:srgbClr val="000000">
                      <a:alpha val="43137"/>
                    </a:srgbClr>
                  </a:outerShdw>
                </a:effectLst>
                <a:latin typeface="Arial" pitchFamily="34" charset="0"/>
                <a:ea typeface="Verdana" pitchFamily="34" charset="0"/>
                <a:cs typeface="Arial" pitchFamily="34" charset="0"/>
              </a:rPr>
              <a:t>SK </a:t>
            </a:r>
            <a:r>
              <a:rPr lang="cs-CZ" sz="4300" dirty="0" err="1" smtClean="0">
                <a:ln w="25400">
                  <a:noFill/>
                </a:ln>
                <a:blipFill dpi="0" rotWithShape="1">
                  <a:blip r:embed="rId3"/>
                  <a:srcRect/>
                  <a:tile tx="0" ty="0" sx="100000" sy="100000" flip="none" algn="tl"/>
                </a:blipFill>
                <a:effectLst>
                  <a:outerShdw blurRad="38100" dist="38100" dir="2700000" algn="tl">
                    <a:srgbClr val="000000">
                      <a:alpha val="43137"/>
                    </a:srgbClr>
                  </a:outerShdw>
                </a:effectLst>
                <a:latin typeface="Arial" pitchFamily="34" charset="0"/>
                <a:ea typeface="Verdana" pitchFamily="34" charset="0"/>
                <a:cs typeface="Arial" pitchFamily="34" charset="0"/>
              </a:rPr>
              <a:t>Štětí</a:t>
            </a:r>
            <a:r>
              <a:rPr lang="cs-CZ" sz="4300" dirty="0" smtClean="0">
                <a:ln w="25400">
                  <a:noFill/>
                </a:ln>
                <a:blipFill dpi="0" rotWithShape="1">
                  <a:blip r:embed="rId3"/>
                  <a:srcRect/>
                  <a:tile tx="0" ty="0" sx="100000" sy="100000" flip="none" algn="tl"/>
                </a:blipFill>
                <a:effectLst>
                  <a:outerShdw blurRad="38100" dist="38100" dir="2700000" algn="tl">
                    <a:srgbClr val="000000">
                      <a:alpha val="43137"/>
                    </a:srgbClr>
                  </a:outerShdw>
                </a:effectLst>
                <a:latin typeface="Arial" pitchFamily="34" charset="0"/>
                <a:ea typeface="Verdana" pitchFamily="34" charset="0"/>
                <a:cs typeface="Arial" pitchFamily="34" charset="0"/>
              </a:rPr>
              <a:t>, z.s.</a:t>
            </a:r>
            <a:endParaRPr lang="cs-CZ" sz="4300" dirty="0">
              <a:ln w="25400">
                <a:noFill/>
              </a:ln>
              <a:blipFill dpi="0" rotWithShape="1">
                <a:blip r:embed="rId3"/>
                <a:srcRect/>
                <a:tile tx="0" ty="0" sx="100000" sy="100000" flip="none" algn="tl"/>
              </a:blipFill>
              <a:effectLst>
                <a:outerShdw blurRad="38100" dist="38100" dir="2700000" algn="tl">
                  <a:srgbClr val="000000">
                    <a:alpha val="43137"/>
                  </a:srgbClr>
                </a:outerShdw>
              </a:effectLst>
              <a:latin typeface="Arial" pitchFamily="34" charset="0"/>
              <a:ea typeface="Verdana" pitchFamily="34" charset="0"/>
              <a:cs typeface="Arial" pitchFamily="34" charset="0"/>
            </a:endParaRPr>
          </a:p>
        </p:txBody>
      </p:sp>
      <p:sp>
        <p:nvSpPr>
          <p:cNvPr id="22" name="Text Box 148"/>
          <p:cNvSpPr txBox="1">
            <a:spLocks noChangeArrowheads="1"/>
          </p:cNvSpPr>
          <p:nvPr/>
        </p:nvSpPr>
        <p:spPr bwMode="auto">
          <a:xfrm>
            <a:off x="30747" y="4267572"/>
            <a:ext cx="4937781" cy="2523754"/>
          </a:xfrm>
          <a:prstGeom prst="rect">
            <a:avLst/>
          </a:prstGeom>
          <a:blipFill>
            <a:blip r:embed="rId4">
              <a:alphaModFix amt="64000"/>
            </a:blip>
            <a:stretch>
              <a:fillRect/>
            </a:stretch>
          </a:blipFill>
          <a:ln w="53975" cmpd="sng">
            <a:solidFill>
              <a:schemeClr val="tx1"/>
            </a:solidFill>
            <a:prstDash val="sysDash"/>
            <a:miter lim="800000"/>
            <a:headEnd/>
            <a:tailEnd/>
          </a:ln>
          <a:effectLst>
            <a:innerShdw blurRad="63500" dist="88900" dir="6600000">
              <a:schemeClr val="accent1">
                <a:lumMod val="20000"/>
                <a:lumOff val="80000"/>
                <a:alpha val="50000"/>
              </a:schemeClr>
            </a:innerShdw>
          </a:effectLst>
          <a:scene3d>
            <a:camera prst="orthographicFront"/>
            <a:lightRig rig="threePt" dir="t"/>
          </a:scene3d>
          <a:sp3d contourW="12700">
            <a:bevelT w="152400" h="50800" prst="softRound"/>
            <a:bevelB prst="angle"/>
            <a:contourClr>
              <a:schemeClr val="accent2">
                <a:lumMod val="20000"/>
                <a:lumOff val="80000"/>
              </a:schemeClr>
            </a:contourClr>
          </a:sp3d>
        </p:spPr>
        <p:txBody>
          <a:bodyPr wrap="square" lIns="91425" tIns="45713" rIns="91425" bIns="45713">
            <a:spAutoFit/>
          </a:bodyPr>
          <a:lstStyle/>
          <a:p>
            <a:pPr algn="ctr" eaLnBrk="0" hangingPunct="0">
              <a:defRPr/>
            </a:pPr>
            <a:r>
              <a:rPr lang="cs-CZ" sz="2400" u="sng" dirty="0" smtClean="0">
                <a:ln w="3175">
                  <a:noFill/>
                </a:ln>
                <a:solidFill>
                  <a:srgbClr val="0033CC"/>
                </a:solidFill>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itchFamily="34" charset="0"/>
              </a:rPr>
              <a:t>Hlavní rozhodčí</a:t>
            </a:r>
          </a:p>
          <a:p>
            <a:pPr algn="ctr" eaLnBrk="0" hangingPunct="0">
              <a:defRPr/>
            </a:pPr>
            <a:r>
              <a:rPr lang="cs-CZ" sz="2200" dirty="0"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Václav </a:t>
            </a:r>
            <a:r>
              <a:rPr lang="cs-CZ" sz="2200" dirty="0" err="1"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Simbartl</a:t>
            </a:r>
            <a:r>
              <a:rPr lang="cs-CZ" sz="2200" dirty="0"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 z Klatov</a:t>
            </a:r>
          </a:p>
          <a:p>
            <a:pPr algn="ctr" eaLnBrk="0" hangingPunct="0">
              <a:defRPr/>
            </a:pPr>
            <a:r>
              <a:rPr lang="cs-CZ" sz="2000" b="0" dirty="0" smtClean="0">
                <a:ln w="3175">
                  <a:noFill/>
                </a:ln>
                <a:effectLst>
                  <a:outerShdw blurRad="38100" dist="38100" dir="2700000" algn="tl">
                    <a:srgbClr val="000000">
                      <a:alpha val="43137"/>
                    </a:srgbClr>
                  </a:outerShdw>
                </a:effectLst>
                <a:latin typeface="Arial" pitchFamily="34" charset="0"/>
                <a:ea typeface="GungsuhChe" pitchFamily="49" charset="-127"/>
                <a:cs typeface="Arial" pitchFamily="34" charset="0"/>
              </a:rPr>
              <a:t>   </a:t>
            </a:r>
            <a:r>
              <a:rPr lang="cs-CZ" sz="2000" u="sng" dirty="0" smtClean="0">
                <a:ln w="3175">
                  <a:noFill/>
                </a:ln>
                <a:solidFill>
                  <a:srgbClr val="0033CC"/>
                </a:solidFill>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itchFamily="34" charset="0"/>
              </a:rPr>
              <a:t>Asistenti hlavního rozhodčího</a:t>
            </a:r>
            <a:endParaRPr lang="cs-CZ" sz="2400" u="sng" dirty="0" smtClean="0">
              <a:ln w="3175">
                <a:noFill/>
              </a:ln>
              <a:solidFill>
                <a:srgbClr val="0033CC"/>
              </a:solidFill>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itchFamily="34" charset="0"/>
            </a:endParaRPr>
          </a:p>
          <a:p>
            <a:pPr algn="ctr" eaLnBrk="0" hangingPunct="0">
              <a:defRPr/>
            </a:pPr>
            <a:r>
              <a:rPr lang="cs-CZ" sz="2200" dirty="0"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Zbyněk </a:t>
            </a:r>
            <a:r>
              <a:rPr lang="cs-CZ" sz="2200" dirty="0" err="1"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Cupl</a:t>
            </a:r>
            <a:r>
              <a:rPr lang="cs-CZ" sz="2200" dirty="0"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 z Klatov</a:t>
            </a:r>
          </a:p>
          <a:p>
            <a:pPr algn="ctr" eaLnBrk="0" hangingPunct="0">
              <a:defRPr/>
            </a:pPr>
            <a:r>
              <a:rPr lang="cs-CZ" sz="2200" dirty="0"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Zuzana </a:t>
            </a:r>
            <a:r>
              <a:rPr lang="cs-CZ" sz="2200" dirty="0" err="1"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Špindlerová</a:t>
            </a:r>
            <a:r>
              <a:rPr lang="cs-CZ" sz="2200" dirty="0"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 z Bezděkova</a:t>
            </a:r>
            <a:endParaRPr lang="cs-CZ" sz="2200" dirty="0" smtClean="0">
              <a:ln w="3175">
                <a:solidFill>
                  <a:srgbClr val="FFFF00"/>
                </a:solid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endParaRPr>
          </a:p>
          <a:p>
            <a:pPr algn="ctr" eaLnBrk="0" hangingPunct="0">
              <a:defRPr/>
            </a:pPr>
            <a:r>
              <a:rPr lang="cs-CZ" sz="2400" u="sng" dirty="0" smtClean="0">
                <a:ln w="3175">
                  <a:noFill/>
                </a:ln>
                <a:solidFill>
                  <a:srgbClr val="0033CC"/>
                </a:solidFill>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itchFamily="34" charset="0"/>
              </a:rPr>
              <a:t>Delegát FAČR</a:t>
            </a:r>
          </a:p>
          <a:p>
            <a:pPr eaLnBrk="0" hangingPunct="0">
              <a:defRPr/>
            </a:pPr>
            <a:r>
              <a:rPr lang="cs-CZ" sz="2400" dirty="0" smtClean="0">
                <a:ln w="3175">
                  <a:noFill/>
                </a:ln>
                <a:effectLst>
                  <a:outerShdw blurRad="38100" dist="38100" dir="2700000" algn="tl">
                    <a:srgbClr val="000000">
                      <a:alpha val="43137"/>
                    </a:srgbClr>
                  </a:outerShdw>
                </a:effectLst>
                <a:latin typeface="Arial" pitchFamily="34" charset="0"/>
                <a:ea typeface="GungsuhChe" pitchFamily="49" charset="-127"/>
                <a:cs typeface="Arial" pitchFamily="34" charset="0"/>
              </a:rPr>
              <a:t>              </a:t>
            </a:r>
            <a:r>
              <a:rPr lang="cs-CZ" sz="2400" dirty="0" smtClean="0">
                <a:ln w="3175">
                  <a:noFill/>
                </a:ln>
                <a:solidFill>
                  <a:srgbClr val="FF0000"/>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itchFamily="34" charset="0"/>
              </a:rPr>
              <a:t>Robert Ploch</a:t>
            </a:r>
          </a:p>
        </p:txBody>
      </p:sp>
      <p:sp>
        <p:nvSpPr>
          <p:cNvPr id="23" name="TextovéPole 22"/>
          <p:cNvSpPr txBox="1"/>
          <p:nvPr/>
        </p:nvSpPr>
        <p:spPr>
          <a:xfrm>
            <a:off x="71984" y="1172970"/>
            <a:ext cx="4897821" cy="646331"/>
          </a:xfrm>
          <a:prstGeom prst="rect">
            <a:avLst/>
          </a:prstGeom>
          <a:blipFill>
            <a:blip r:embed="rId5"/>
            <a:tile tx="0" ty="0" sx="100000" sy="100000" flip="none" algn="tl"/>
          </a:blipFill>
          <a:ln w="44450" cap="rnd">
            <a:solidFill>
              <a:srgbClr val="FF33CC"/>
            </a:solidFill>
            <a:bevel/>
          </a:ln>
          <a:effectLst/>
        </p:spPr>
        <p:txBody>
          <a:bodyPr wrap="square" rtlCol="0">
            <a:spAutoFit/>
            <a:scene3d>
              <a:camera prst="orthographicFront"/>
              <a:lightRig rig="freezing" dir="t"/>
            </a:scene3d>
            <a:sp3d extrusionH="57150" contourW="6350" prstMaterial="matte">
              <a:extrusionClr>
                <a:schemeClr val="bg1"/>
              </a:extrusionClr>
              <a:contourClr>
                <a:schemeClr val="bg1"/>
              </a:contourClr>
            </a:sp3d>
          </a:bodyPr>
          <a:lstStyle/>
          <a:p>
            <a:pPr algn="ctr"/>
            <a:r>
              <a:rPr lang="cs-CZ" sz="1800" i="1" dirty="0" smtClean="0">
                <a:latin typeface="Century Schoolbook" panose="02040604050505020304" pitchFamily="18" charset="0"/>
                <a:ea typeface="Tahoma" pitchFamily="34" charset="0"/>
                <a:cs typeface="Arial" pitchFamily="34" charset="0"/>
              </a:rPr>
              <a:t>Při příležitosti dnešního utkání divizní soutěže funkcionáře, hráče a příznivce</a:t>
            </a:r>
          </a:p>
        </p:txBody>
      </p:sp>
      <p:sp>
        <p:nvSpPr>
          <p:cNvPr id="24" name="Rectangle 129"/>
          <p:cNvSpPr>
            <a:spLocks noChangeArrowheads="1"/>
          </p:cNvSpPr>
          <p:nvPr/>
        </p:nvSpPr>
        <p:spPr bwMode="auto">
          <a:xfrm>
            <a:off x="71984" y="2899420"/>
            <a:ext cx="4896544" cy="1224136"/>
          </a:xfrm>
          <a:prstGeom prst="rect">
            <a:avLst/>
          </a:prstGeom>
          <a:blipFill dpi="0" rotWithShape="1">
            <a:blip r:embed="rId6">
              <a:alphaModFix amt="64000"/>
            </a:blip>
            <a:srcRect/>
            <a:tile tx="0" ty="0" sx="100000" sy="100000" flip="none" algn="tl"/>
          </a:blipFill>
          <a:ln w="57150" cmpd="sng">
            <a:solidFill>
              <a:srgbClr val="FFFF99"/>
            </a:solidFill>
            <a:prstDash val="solid"/>
            <a:miter lim="800000"/>
            <a:headEnd/>
            <a:tailEnd/>
          </a:ln>
          <a:effectLst>
            <a:innerShdw blurRad="647700" dist="1498600">
              <a:schemeClr val="accent1">
                <a:lumMod val="60000"/>
                <a:lumOff val="40000"/>
                <a:alpha val="62000"/>
              </a:schemeClr>
            </a:innerShdw>
          </a:effectLst>
          <a:scene3d>
            <a:camera prst="orthographicFront"/>
            <a:lightRig rig="threePt" dir="t"/>
          </a:scene3d>
          <a:sp3d>
            <a:extrusionClr>
              <a:schemeClr val="bg1"/>
            </a:extrusionClr>
            <a:contourClr>
              <a:schemeClr val="bg1"/>
            </a:contourClr>
          </a:sp3d>
        </p:spPr>
        <p:txBody>
          <a:bodyPr lIns="91425" tIns="45713" rIns="91425" bIns="45713" anchor="ctr"/>
          <a:lstStyle/>
          <a:p>
            <a:pPr algn="ctr" eaLnBrk="0" hangingPunct="0">
              <a:defRPr/>
            </a:pPr>
            <a:r>
              <a:rPr lang="cs-CZ" sz="4400" dirty="0" smtClean="0">
                <a:ln w="25400" cap="rnd" cmpd="dbl">
                  <a:noFill/>
                  <a:bevel/>
                </a:ln>
                <a:solidFill>
                  <a:srgbClr val="339966"/>
                </a:solidFill>
                <a:effectLst>
                  <a:outerShdw blurRad="38100" dist="38100" dir="2700000" algn="tl">
                    <a:srgbClr val="000000">
                      <a:alpha val="43137"/>
                    </a:srgbClr>
                  </a:outerShdw>
                </a:effectLst>
                <a:latin typeface="Bookman Old Style" pitchFamily="18" charset="0"/>
                <a:ea typeface="Gungsuh" pitchFamily="18" charset="-127"/>
                <a:cs typeface="Arial" pitchFamily="34" charset="0"/>
              </a:rPr>
              <a:t>TJ </a:t>
            </a:r>
            <a:r>
              <a:rPr lang="cs-CZ" sz="4400" dirty="0" err="1" smtClean="0">
                <a:ln w="25400" cap="rnd" cmpd="dbl">
                  <a:noFill/>
                  <a:bevel/>
                </a:ln>
                <a:solidFill>
                  <a:srgbClr val="339966"/>
                </a:solidFill>
                <a:effectLst>
                  <a:outerShdw blurRad="38100" dist="38100" dir="2700000" algn="tl">
                    <a:srgbClr val="000000">
                      <a:alpha val="43137"/>
                    </a:srgbClr>
                  </a:outerShdw>
                </a:effectLst>
                <a:latin typeface="Bookman Old Style" pitchFamily="18" charset="0"/>
                <a:ea typeface="Gungsuh" pitchFamily="18" charset="-127"/>
                <a:cs typeface="Arial" pitchFamily="34" charset="0"/>
              </a:rPr>
              <a:t>Tatran</a:t>
            </a:r>
            <a:r>
              <a:rPr lang="cs-CZ" sz="4400" dirty="0" smtClean="0">
                <a:ln w="25400" cap="rnd" cmpd="dbl">
                  <a:noFill/>
                  <a:bevel/>
                </a:ln>
                <a:solidFill>
                  <a:srgbClr val="339966"/>
                </a:solidFill>
                <a:effectLst>
                  <a:outerShdw blurRad="38100" dist="38100" dir="2700000" algn="tl">
                    <a:srgbClr val="000000">
                      <a:alpha val="43137"/>
                    </a:srgbClr>
                  </a:outerShdw>
                </a:effectLst>
                <a:latin typeface="Bookman Old Style" pitchFamily="18" charset="0"/>
                <a:ea typeface="Gungsuh" pitchFamily="18" charset="-127"/>
                <a:cs typeface="Arial" pitchFamily="34" charset="0"/>
              </a:rPr>
              <a:t> Rakovník, z.s. </a:t>
            </a:r>
            <a:endParaRPr lang="cs-CZ" sz="4000" dirty="0" smtClean="0">
              <a:ln w="25400" cap="rnd" cmpd="dbl">
                <a:noFill/>
                <a:bevel/>
              </a:ln>
              <a:solidFill>
                <a:srgbClr val="339966"/>
              </a:solidFill>
              <a:effectLst>
                <a:outerShdw blurRad="38100" dist="38100" dir="2700000" algn="tl">
                  <a:srgbClr val="000000">
                    <a:alpha val="43137"/>
                  </a:srgbClr>
                </a:outerShdw>
              </a:effectLst>
              <a:latin typeface="Bookman Old Style" pitchFamily="18" charset="0"/>
              <a:ea typeface="Gungsuh" pitchFamily="18" charset="-127"/>
              <a:cs typeface="Arial" pitchFamily="34" charset="0"/>
            </a:endParaRPr>
          </a:p>
        </p:txBody>
      </p:sp>
      <p:pic>
        <p:nvPicPr>
          <p:cNvPr id="30721" name="Picture 1"/>
          <p:cNvPicPr>
            <a:picLocks noChangeAspect="1" noChangeArrowheads="1"/>
          </p:cNvPicPr>
          <p:nvPr/>
        </p:nvPicPr>
        <p:blipFill>
          <a:blip r:embed="rId7" cstate="print"/>
          <a:srcRect/>
          <a:stretch>
            <a:fillRect/>
          </a:stretch>
        </p:blipFill>
        <p:spPr bwMode="auto">
          <a:xfrm>
            <a:off x="3450572" y="6823892"/>
            <a:ext cx="447124" cy="396000"/>
          </a:xfrm>
          <a:prstGeom prst="rect">
            <a:avLst/>
          </a:prstGeom>
          <a:noFill/>
          <a:ln w="9525">
            <a:noFill/>
            <a:miter lim="800000"/>
            <a:headEnd/>
            <a:tailEnd/>
          </a:ln>
        </p:spPr>
      </p:pic>
      <p:pic>
        <p:nvPicPr>
          <p:cNvPr id="30722" name="Picture 2"/>
          <p:cNvPicPr>
            <a:picLocks noChangeAspect="1" noChangeArrowheads="1"/>
          </p:cNvPicPr>
          <p:nvPr/>
        </p:nvPicPr>
        <p:blipFill>
          <a:blip r:embed="rId8" cstate="print"/>
          <a:srcRect/>
          <a:stretch>
            <a:fillRect/>
          </a:stretch>
        </p:blipFill>
        <p:spPr bwMode="auto">
          <a:xfrm>
            <a:off x="648049" y="6859908"/>
            <a:ext cx="429925" cy="360000"/>
          </a:xfrm>
          <a:prstGeom prst="rect">
            <a:avLst/>
          </a:prstGeom>
          <a:noFill/>
          <a:ln w="9525">
            <a:noFill/>
            <a:miter lim="800000"/>
            <a:headEnd/>
            <a:tailEnd/>
          </a:ln>
        </p:spPr>
      </p:pic>
      <p:pic>
        <p:nvPicPr>
          <p:cNvPr id="2" name="Obrázek 1"/>
          <p:cNvPicPr>
            <a:picLocks noChangeAspect="1"/>
          </p:cNvPicPr>
          <p:nvPr/>
        </p:nvPicPr>
        <p:blipFill>
          <a:blip r:embed="rId9"/>
          <a:stretch>
            <a:fillRect/>
          </a:stretch>
        </p:blipFill>
        <p:spPr>
          <a:xfrm>
            <a:off x="5976640" y="3877749"/>
            <a:ext cx="3459221" cy="3132000"/>
          </a:xfrm>
          <a:prstGeom prst="rect">
            <a:avLst/>
          </a:prstGeom>
        </p:spPr>
      </p:pic>
      <p:sp>
        <p:nvSpPr>
          <p:cNvPr id="3" name="TextovéPole 2"/>
          <p:cNvSpPr txBox="1"/>
          <p:nvPr/>
        </p:nvSpPr>
        <p:spPr>
          <a:xfrm>
            <a:off x="5400576" y="91108"/>
            <a:ext cx="4752528" cy="2062103"/>
          </a:xfrm>
          <a:prstGeom prst="rect">
            <a:avLst/>
          </a:prstGeom>
          <a:pattFill prst="pct90">
            <a:fgClr>
              <a:srgbClr val="FFFF99"/>
            </a:fgClr>
            <a:bgClr>
              <a:schemeClr val="bg1"/>
            </a:bgClr>
          </a:pattFill>
          <a:ln w="1682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p:spPr>
        <p:txBody>
          <a:bodyPr wrap="square" rtlCol="0">
            <a:spAutoFit/>
          </a:bodyPr>
          <a:lstStyle/>
          <a:p>
            <a:pPr algn="ctr"/>
            <a:r>
              <a:rPr lang="cs-CZ" sz="3200" i="1" dirty="0" smtClean="0">
                <a:solidFill>
                  <a:srgbClr val="3366FF"/>
                </a:solidFill>
                <a:effectLst>
                  <a:outerShdw blurRad="38100" dist="38100" dir="2700000" algn="tl">
                    <a:srgbClr val="000000">
                      <a:alpha val="43137"/>
                    </a:srgbClr>
                  </a:outerShdw>
                </a:effectLst>
                <a:latin typeface="Bookman Old Style" pitchFamily="18" charset="0"/>
              </a:rPr>
              <a:t>Krásnou dovolenou a prázdniny přeje fotbalový oddíl </a:t>
            </a:r>
          </a:p>
          <a:p>
            <a:pPr algn="ctr"/>
            <a:r>
              <a:rPr lang="cs-CZ" sz="3200" i="1" dirty="0" smtClean="0">
                <a:solidFill>
                  <a:srgbClr val="3366FF"/>
                </a:solidFill>
                <a:effectLst>
                  <a:outerShdw blurRad="38100" dist="38100" dir="2700000" algn="tl">
                    <a:srgbClr val="000000">
                      <a:alpha val="43137"/>
                    </a:srgbClr>
                  </a:outerShdw>
                </a:effectLst>
                <a:latin typeface="Bookman Old Style" pitchFamily="18" charset="0"/>
              </a:rPr>
              <a:t>SK Štětí. </a:t>
            </a:r>
          </a:p>
        </p:txBody>
      </p:sp>
      <p:pic>
        <p:nvPicPr>
          <p:cNvPr id="18" name="Picture 2"/>
          <p:cNvPicPr>
            <a:picLocks noChangeAspect="1" noChangeArrowheads="1"/>
          </p:cNvPicPr>
          <p:nvPr/>
        </p:nvPicPr>
        <p:blipFill>
          <a:blip r:embed="rId10" cstate="print"/>
          <a:srcRect/>
          <a:stretch>
            <a:fillRect/>
          </a:stretch>
        </p:blipFill>
        <p:spPr bwMode="auto">
          <a:xfrm>
            <a:off x="7128768" y="2431420"/>
            <a:ext cx="936000" cy="936000"/>
          </a:xfrm>
          <a:prstGeom prst="rect">
            <a:avLst/>
          </a:prstGeom>
          <a:noFill/>
          <a:ln w="22225">
            <a:solidFill>
              <a:srgbClr val="FF0066"/>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7272784"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sp>
        <p:nvSpPr>
          <p:cNvPr id="11" name="TextovéPole 10"/>
          <p:cNvSpPr txBox="1"/>
          <p:nvPr/>
        </p:nvSpPr>
        <p:spPr>
          <a:xfrm>
            <a:off x="2090808" y="7076464"/>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cxnSp>
        <p:nvCxnSpPr>
          <p:cNvPr id="8" name="Přímá spojovací šipka 7"/>
          <p:cNvCxnSpPr/>
          <p:nvPr/>
        </p:nvCxnSpPr>
        <p:spPr bwMode="auto">
          <a:xfrm>
            <a:off x="3108456" y="7075884"/>
            <a:ext cx="1288343"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9" name="TextovéPole 8"/>
          <p:cNvSpPr txBox="1"/>
          <p:nvPr/>
        </p:nvSpPr>
        <p:spPr>
          <a:xfrm>
            <a:off x="5400576" y="2323356"/>
            <a:ext cx="4752528" cy="4401205"/>
          </a:xfrm>
          <a:prstGeom prst="rect">
            <a:avLst/>
          </a:prstGeom>
          <a:noFill/>
        </p:spPr>
        <p:txBody>
          <a:bodyPr wrap="square" rtlCol="0">
            <a:spAutoFit/>
          </a:bodyPr>
          <a:lstStyle/>
          <a:p>
            <a:pPr algn="ctr"/>
            <a:r>
              <a:rPr lang="cs-CZ" sz="1800" dirty="0" smtClean="0">
                <a:ln>
                  <a:solidFill>
                    <a:srgbClr val="FF5050"/>
                  </a:solidFill>
                </a:ln>
                <a:latin typeface="Berlin Sans FB Demi" panose="020E0802020502020306" pitchFamily="34" charset="0"/>
              </a:rPr>
              <a:t>TJ </a:t>
            </a:r>
            <a:r>
              <a:rPr lang="cs-CZ" sz="2000" dirty="0" smtClean="0">
                <a:ln>
                  <a:solidFill>
                    <a:srgbClr val="FF5050"/>
                  </a:solidFill>
                </a:ln>
                <a:latin typeface="Berlin Sans FB Demi" panose="020E0802020502020306" pitchFamily="34" charset="0"/>
              </a:rPr>
              <a:t>Spartak Boletice </a:t>
            </a:r>
            <a:r>
              <a:rPr lang="cs-CZ" sz="2000" dirty="0" err="1" smtClean="0">
                <a:ln>
                  <a:solidFill>
                    <a:srgbClr val="FF5050"/>
                  </a:solidFill>
                </a:ln>
                <a:latin typeface="Berlin Sans FB Demi" panose="020E0802020502020306" pitchFamily="34" charset="0"/>
              </a:rPr>
              <a:t>n.L.</a:t>
            </a:r>
            <a:r>
              <a:rPr lang="cs-CZ" sz="2000" dirty="0" smtClean="0">
                <a:ln>
                  <a:solidFill>
                    <a:srgbClr val="FF5050"/>
                  </a:solidFill>
                </a:ln>
                <a:latin typeface="Berlin Sans FB Demi" panose="020E0802020502020306" pitchFamily="34" charset="0"/>
              </a:rPr>
              <a:t>/Modrá – SK Štětí</a:t>
            </a:r>
          </a:p>
          <a:p>
            <a:pPr algn="ctr"/>
            <a:r>
              <a:rPr lang="cs-CZ" sz="2000" dirty="0" smtClean="0">
                <a:ln>
                  <a:solidFill>
                    <a:srgbClr val="FF5050"/>
                  </a:solidFill>
                </a:ln>
                <a:latin typeface="Berlin Sans FB Demi" panose="020E0802020502020306" pitchFamily="34" charset="0"/>
              </a:rPr>
              <a:t>0:9(0:5)   </a:t>
            </a:r>
            <a:r>
              <a:rPr lang="cs-CZ" sz="1800" dirty="0" smtClean="0">
                <a:ln>
                  <a:solidFill>
                    <a:srgbClr val="FF5050"/>
                  </a:solidFill>
                </a:ln>
                <a:latin typeface="Berlin Sans FB Demi" panose="020E0802020502020306" pitchFamily="34" charset="0"/>
              </a:rPr>
              <a:t>27.5.2017  21. kolo I.A třídy</a:t>
            </a:r>
          </a:p>
          <a:p>
            <a:pPr algn="just"/>
            <a:r>
              <a:rPr lang="cs-CZ" b="0" dirty="0" smtClean="0">
                <a:latin typeface="Arial" panose="020B0604020202020204" pitchFamily="34" charset="0"/>
                <a:cs typeface="Arial" panose="020B0604020202020204" pitchFamily="34" charset="0"/>
              </a:rPr>
              <a:t>V předposledním letošním mistrovském zápase čekal dorostence poslední celek tabulky. Už v průběhu týdne ale trenéři počítali padlé, myšleno zraněné. Když se k tomu přičte, že Beruška posílil mužstvo dospělých a starší žáci hráli ve stejných termín, tak se muselo improvizovat a i zdravotně indisponovaný Martin Nedomlel musel nastoupit. Hráči však zápas v pohodě zvládli a i když 1. branku vstřelili až ve 22. minutě, tak jsme soupeři moc šanci nedali. Střelecky se velmi dobře uvedl Koloman Horváth autor 5 branek , který jich už má v tomto ročníku na kontě 26. Zastříleli si i ostatní hráči a zápas mužstvo dotáhlo těsně pod dvouciferný výsledek. Sledovali jsme také, jak skončí předehrávaný zápas posledního kola Košťany/Oldřichov v Duchcově a skončilo to dle předpokladů vysokým vítězstvím hostům, kteří si tak v předstihu zajistili konečné 1. místo. Před námi stojí nyní úkol v posledním kole doma porazit TJ Hvězda Trnovany/</a:t>
            </a:r>
            <a:r>
              <a:rPr lang="cs-CZ" b="0" dirty="0" err="1" smtClean="0">
                <a:latin typeface="Arial" panose="020B0604020202020204" pitchFamily="34" charset="0"/>
                <a:cs typeface="Arial" panose="020B0604020202020204" pitchFamily="34" charset="0"/>
              </a:rPr>
              <a:t>Sobědruhy</a:t>
            </a:r>
            <a:r>
              <a:rPr lang="cs-CZ" b="0" dirty="0" smtClean="0">
                <a:latin typeface="Arial" panose="020B0604020202020204" pitchFamily="34" charset="0"/>
                <a:cs typeface="Arial" panose="020B0604020202020204" pitchFamily="34" charset="0"/>
              </a:rPr>
              <a:t> a udržet 2. místo v tabulce.   </a:t>
            </a:r>
          </a:p>
          <a:p>
            <a:pPr algn="just"/>
            <a:r>
              <a:rPr lang="cs-CZ" b="0" u="sng" dirty="0">
                <a:latin typeface="Arial" panose="020B0604020202020204" pitchFamily="34" charset="0"/>
                <a:cs typeface="Arial" panose="020B0604020202020204" pitchFamily="34" charset="0"/>
              </a:rPr>
              <a:t>Branky</a:t>
            </a:r>
            <a:r>
              <a:rPr lang="cs-CZ" b="0" dirty="0">
                <a:latin typeface="Arial" panose="020B0604020202020204" pitchFamily="34" charset="0"/>
                <a:cs typeface="Arial" panose="020B0604020202020204" pitchFamily="34" charset="0"/>
              </a:rPr>
              <a:t>: </a:t>
            </a:r>
            <a:r>
              <a:rPr lang="cs-CZ" b="0" dirty="0" err="1">
                <a:latin typeface="Arial" panose="020B0604020202020204" pitchFamily="34" charset="0"/>
                <a:cs typeface="Arial" panose="020B0604020202020204" pitchFamily="34" charset="0"/>
              </a:rPr>
              <a:t>K.Horváth</a:t>
            </a:r>
            <a:r>
              <a:rPr lang="cs-CZ" b="0" dirty="0">
                <a:latin typeface="Arial" panose="020B0604020202020204" pitchFamily="34" charset="0"/>
                <a:cs typeface="Arial" panose="020B0604020202020204" pitchFamily="34" charset="0"/>
              </a:rPr>
              <a:t> 5, Chaloupecký 2, Vála 1, Podhorský 1</a:t>
            </a:r>
            <a:endParaRPr lang="cs-CZ" b="0" dirty="0" smtClean="0">
              <a:latin typeface="Arial" panose="020B0604020202020204" pitchFamily="34" charset="0"/>
              <a:cs typeface="Arial" panose="020B0604020202020204" pitchFamily="34" charset="0"/>
            </a:endParaRPr>
          </a:p>
          <a:p>
            <a:pPr algn="just"/>
            <a:r>
              <a:rPr lang="cs-CZ" b="0" u="sng" dirty="0" smtClean="0">
                <a:latin typeface="Arial" panose="020B0604020202020204" pitchFamily="34" charset="0"/>
                <a:cs typeface="Arial" panose="020B0604020202020204" pitchFamily="34" charset="0"/>
              </a:rPr>
              <a:t>Sestava</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Deák</a:t>
            </a:r>
            <a:r>
              <a:rPr lang="cs-CZ" b="0" dirty="0" smtClean="0">
                <a:latin typeface="Arial" panose="020B0604020202020204" pitchFamily="34" charset="0"/>
                <a:cs typeface="Arial" panose="020B0604020202020204" pitchFamily="34" charset="0"/>
              </a:rPr>
              <a:t>-Chaloupecký, Cap, </a:t>
            </a:r>
            <a:r>
              <a:rPr lang="cs-CZ" b="0" dirty="0" err="1" smtClean="0">
                <a:latin typeface="Arial" panose="020B0604020202020204" pitchFamily="34" charset="0"/>
                <a:cs typeface="Arial" panose="020B0604020202020204" pitchFamily="34" charset="0"/>
              </a:rPr>
              <a:t>M.Svoboda</a:t>
            </a:r>
            <a:r>
              <a:rPr lang="cs-CZ" b="0" dirty="0" smtClean="0">
                <a:latin typeface="Arial" panose="020B0604020202020204" pitchFamily="34" charset="0"/>
                <a:cs typeface="Arial" panose="020B0604020202020204" pitchFamily="34" charset="0"/>
              </a:rPr>
              <a:t>, Vála, </a:t>
            </a:r>
            <a:r>
              <a:rPr lang="cs-CZ" b="0" dirty="0" err="1" smtClean="0">
                <a:latin typeface="Arial" panose="020B0604020202020204" pitchFamily="34" charset="0"/>
                <a:cs typeface="Arial" panose="020B0604020202020204" pitchFamily="34" charset="0"/>
              </a:rPr>
              <a:t>Balaštík</a:t>
            </a:r>
            <a:r>
              <a:rPr lang="cs-CZ" b="0" dirty="0" smtClean="0">
                <a:latin typeface="Arial" panose="020B0604020202020204" pitchFamily="34" charset="0"/>
                <a:cs typeface="Arial" panose="020B0604020202020204" pitchFamily="34" charset="0"/>
              </a:rPr>
              <a:t>, </a:t>
            </a:r>
          </a:p>
          <a:p>
            <a:pPr algn="just"/>
            <a:r>
              <a:rPr lang="cs-CZ" b="0" dirty="0">
                <a:latin typeface="Arial" panose="020B0604020202020204" pitchFamily="34" charset="0"/>
                <a:cs typeface="Arial" panose="020B0604020202020204" pitchFamily="34" charset="0"/>
              </a:rPr>
              <a:t> </a:t>
            </a:r>
            <a:r>
              <a:rPr lang="cs-CZ" b="0" dirty="0" smtClean="0">
                <a:latin typeface="Arial" panose="020B0604020202020204" pitchFamily="34" charset="0"/>
                <a:cs typeface="Arial" panose="020B0604020202020204" pitchFamily="34" charset="0"/>
              </a:rPr>
              <a:t>              Podhorský, </a:t>
            </a:r>
            <a:r>
              <a:rPr lang="cs-CZ" b="0" dirty="0" err="1" smtClean="0">
                <a:latin typeface="Arial" panose="020B0604020202020204" pitchFamily="34" charset="0"/>
                <a:cs typeface="Arial" panose="020B0604020202020204" pitchFamily="34" charset="0"/>
              </a:rPr>
              <a:t>Feko</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K.Horváth</a:t>
            </a:r>
            <a:r>
              <a:rPr lang="cs-CZ" b="0" dirty="0" smtClean="0">
                <a:latin typeface="Arial" panose="020B0604020202020204" pitchFamily="34" charset="0"/>
                <a:cs typeface="Arial" panose="020B0604020202020204" pitchFamily="34" charset="0"/>
              </a:rPr>
              <a:t>, Nedomlel, </a:t>
            </a:r>
            <a:r>
              <a:rPr lang="cs-CZ" b="0" dirty="0" err="1" smtClean="0">
                <a:latin typeface="Arial" panose="020B0604020202020204" pitchFamily="34" charset="0"/>
                <a:cs typeface="Arial" panose="020B0604020202020204" pitchFamily="34" charset="0"/>
              </a:rPr>
              <a:t>Dopater</a:t>
            </a:r>
            <a:endParaRPr lang="cs-CZ" b="0" dirty="0" smtClean="0">
              <a:latin typeface="Arial" panose="020B0604020202020204" pitchFamily="34" charset="0"/>
              <a:cs typeface="Arial" panose="020B0604020202020204" pitchFamily="34" charset="0"/>
            </a:endParaRPr>
          </a:p>
          <a:p>
            <a:pPr algn="just"/>
            <a:r>
              <a:rPr lang="cs-CZ" b="0" u="sng" dirty="0" smtClean="0">
                <a:latin typeface="Arial" panose="020B0604020202020204" pitchFamily="34" charset="0"/>
                <a:cs typeface="Arial" panose="020B0604020202020204" pitchFamily="34" charset="0"/>
              </a:rPr>
              <a:t>Trenér: </a:t>
            </a:r>
            <a:r>
              <a:rPr lang="cs-CZ" b="0" dirty="0" err="1" smtClean="0">
                <a:latin typeface="Arial" panose="020B0604020202020204" pitchFamily="34" charset="0"/>
                <a:cs typeface="Arial" panose="020B0604020202020204" pitchFamily="34" charset="0"/>
              </a:rPr>
              <a:t>J.Ransdorf</a:t>
            </a:r>
            <a:r>
              <a:rPr lang="cs-CZ" b="0" dirty="0" smtClean="0">
                <a:latin typeface="Arial" panose="020B0604020202020204" pitchFamily="34" charset="0"/>
                <a:cs typeface="Arial" panose="020B0604020202020204" pitchFamily="34" charset="0"/>
              </a:rPr>
              <a:t> Vedoucí: </a:t>
            </a:r>
            <a:r>
              <a:rPr lang="cs-CZ" b="0" dirty="0" err="1" smtClean="0">
                <a:latin typeface="Arial" panose="020B0604020202020204" pitchFamily="34" charset="0"/>
                <a:cs typeface="Arial" panose="020B0604020202020204" pitchFamily="34" charset="0"/>
              </a:rPr>
              <a:t>J.Nedomlelová</a:t>
            </a:r>
            <a:endParaRPr lang="cs-CZ" b="0" dirty="0" smtClean="0">
              <a:latin typeface="Arial" panose="020B0604020202020204" pitchFamily="34" charset="0"/>
              <a:cs typeface="Arial" panose="020B0604020202020204" pitchFamily="34" charset="0"/>
            </a:endParaRPr>
          </a:p>
          <a:p>
            <a:pPr algn="just"/>
            <a:r>
              <a:rPr lang="cs-CZ" b="0" u="sng" dirty="0" smtClean="0">
                <a:latin typeface="Arial" panose="020B0604020202020204" pitchFamily="34" charset="0"/>
                <a:cs typeface="Arial" panose="020B0604020202020204" pitchFamily="34" charset="0"/>
              </a:rPr>
              <a:t>Rozhodčí</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P.Hrubý-R.Havlín</a:t>
            </a:r>
            <a:r>
              <a:rPr lang="cs-CZ" b="0" dirty="0" smtClean="0">
                <a:latin typeface="Arial" panose="020B0604020202020204" pitchFamily="34" charset="0"/>
                <a:cs typeface="Arial" panose="020B0604020202020204" pitchFamily="34" charset="0"/>
              </a:rPr>
              <a:t>(laik), </a:t>
            </a:r>
            <a:r>
              <a:rPr lang="cs-CZ" b="0" dirty="0" err="1" smtClean="0">
                <a:latin typeface="Arial" panose="020B0604020202020204" pitchFamily="34" charset="0"/>
                <a:cs typeface="Arial" panose="020B0604020202020204" pitchFamily="34" charset="0"/>
              </a:rPr>
              <a:t>V.Podhorský</a:t>
            </a:r>
            <a:r>
              <a:rPr lang="cs-CZ" b="0" dirty="0" smtClean="0">
                <a:latin typeface="Arial" panose="020B0604020202020204" pitchFamily="34" charset="0"/>
                <a:cs typeface="Arial" panose="020B0604020202020204" pitchFamily="34" charset="0"/>
              </a:rPr>
              <a:t>(laik)   </a:t>
            </a:r>
          </a:p>
        </p:txBody>
      </p:sp>
      <p:sp>
        <p:nvSpPr>
          <p:cNvPr id="12" name="TextovéPole 11"/>
          <p:cNvSpPr txBox="1"/>
          <p:nvPr/>
        </p:nvSpPr>
        <p:spPr>
          <a:xfrm>
            <a:off x="5400576" y="91108"/>
            <a:ext cx="4735388" cy="1938992"/>
          </a:xfrm>
          <a:prstGeom prst="rect">
            <a:avLst/>
          </a:prstGeom>
          <a:pattFill prst="lgConfetti">
            <a:fgClr>
              <a:srgbClr val="66FFFF"/>
            </a:fgClr>
            <a:bgClr>
              <a:srgbClr val="FFFF00"/>
            </a:bgClr>
          </a:pattFill>
          <a:ln w="57150">
            <a:solidFill>
              <a:srgbClr val="FF99FF"/>
            </a:solidFill>
          </a:ln>
        </p:spPr>
        <p:txBody>
          <a:bodyPr wrap="square" rtlCol="0">
            <a:spAutoFit/>
          </a:bodyPr>
          <a:lstStyle/>
          <a:p>
            <a:pPr algn="ctr"/>
            <a:r>
              <a:rPr lang="cs-CZ" sz="2400" dirty="0" smtClean="0">
                <a:solidFill>
                  <a:schemeClr val="accent6">
                    <a:lumMod val="60000"/>
                    <a:lumOff val="40000"/>
                  </a:schemeClr>
                </a:solidFill>
                <a:latin typeface="Baskerville Old Face" panose="02020602080505020303" pitchFamily="18" charset="0"/>
              </a:rPr>
              <a:t>Dorostenci i ve značně okleštěné sestavě na půdě posledního celku tabulky nezaváhali a z Boletic u Děčína si přivezli pěkný batoh vstřelených branek </a:t>
            </a:r>
          </a:p>
        </p:txBody>
      </p:sp>
      <p:sp>
        <p:nvSpPr>
          <p:cNvPr id="34" name="TextovéPole 33"/>
          <p:cNvSpPr txBox="1"/>
          <p:nvPr/>
        </p:nvSpPr>
        <p:spPr>
          <a:xfrm>
            <a:off x="71984" y="451148"/>
            <a:ext cx="4752528" cy="6555641"/>
          </a:xfrm>
          <a:prstGeom prst="rect">
            <a:avLst/>
          </a:prstGeom>
          <a:solidFill>
            <a:schemeClr val="accent3">
              <a:lumMod val="95000"/>
            </a:schemeClr>
          </a:solidFill>
        </p:spPr>
        <p:txBody>
          <a:bodyPr wrap="square" rtlCol="0">
            <a:spAutoFit/>
          </a:bodyPr>
          <a:lstStyle/>
          <a:p>
            <a:pPr algn="just"/>
            <a:r>
              <a:rPr lang="cs-CZ" b="0" dirty="0" smtClean="0">
                <a:latin typeface="Arial" panose="020B0604020202020204" pitchFamily="34" charset="0"/>
                <a:cs typeface="Arial" panose="020B0604020202020204" pitchFamily="34" charset="0"/>
              </a:rPr>
              <a:t>získali pouze bod za remízu doma s Mosteckým fotbalovým klubem. Bylo to zklamáním. Po podzimu jsme skončili s 15 body na 13. místě. Podle průběhu rozehrané soutěže jsme v půlce podzimu počítali s aspoň 6 body navíc, které by nám dodaly více klidu pro jarní část soutěže. Před zahájením zimní přípravy došlo k jedné významné změně. Na postu trenéra skončil Josef Vinš. Jeho pozici převzali </a:t>
            </a:r>
            <a:r>
              <a:rPr lang="cs-CZ" b="0" dirty="0" err="1" smtClean="0">
                <a:latin typeface="Arial" panose="020B0604020202020204" pitchFamily="34" charset="0"/>
                <a:cs typeface="Arial" panose="020B0604020202020204" pitchFamily="34" charset="0"/>
              </a:rPr>
              <a:t>Radislav</a:t>
            </a:r>
            <a:r>
              <a:rPr lang="cs-CZ" b="0" dirty="0" smtClean="0">
                <a:latin typeface="Arial" panose="020B0604020202020204" pitchFamily="34" charset="0"/>
                <a:cs typeface="Arial" panose="020B0604020202020204" pitchFamily="34" charset="0"/>
              </a:rPr>
              <a:t> Houška a Pavel Dohnal. Zimní zápasovou přípravu jsme zahájili 21. ledna 2017 na umělé trávě v České Lípě a moc úspěšná nebyla. S účastníkem Libereckého kraje Skalicí jsme prohráli 4:1. I když výsledky nejsou v zimě zase až tak důležité, tak v našem případě ukazovaly, že herní pohoda v mužstvu nevládne. Prohra 6:1 v Krupce 14 dní před zahájením mistráků hodně napovídala. Navíc někteří hráči, se kterými jsme na jaře počítali a to hlavně na postu brankářů, u mužstva skončili. Václav Michovský, Lukáš Kloub a i Darek Doležal ve Štětí na jaře nepokračovali. Z hráčů v poli mrzel přestup Marka </a:t>
            </a:r>
            <a:r>
              <a:rPr lang="cs-CZ" b="0" dirty="0" err="1" smtClean="0">
                <a:latin typeface="Arial" panose="020B0604020202020204" pitchFamily="34" charset="0"/>
                <a:cs typeface="Arial" panose="020B0604020202020204" pitchFamily="34" charset="0"/>
              </a:rPr>
              <a:t>Maláka</a:t>
            </a:r>
            <a:r>
              <a:rPr lang="cs-CZ" b="0" dirty="0" smtClean="0">
                <a:latin typeface="Arial" panose="020B0604020202020204" pitchFamily="34" charset="0"/>
                <a:cs typeface="Arial" panose="020B0604020202020204" pitchFamily="34" charset="0"/>
              </a:rPr>
              <a:t> do Libiše. Další spolupráce nebyla prodloužena s Lukášem Stejskalem. Staronový návrat na post brankáře hlásil do </a:t>
            </a:r>
            <a:r>
              <a:rPr lang="cs-CZ" b="0" dirty="0" err="1" smtClean="0">
                <a:latin typeface="Arial" panose="020B0604020202020204" pitchFamily="34" charset="0"/>
                <a:cs typeface="Arial" panose="020B0604020202020204" pitchFamily="34" charset="0"/>
              </a:rPr>
              <a:t>Štetí</a:t>
            </a:r>
            <a:r>
              <a:rPr lang="cs-CZ" b="0" dirty="0" smtClean="0">
                <a:latin typeface="Arial" panose="020B0604020202020204" pitchFamily="34" charset="0"/>
                <a:cs typeface="Arial" panose="020B0604020202020204" pitchFamily="34" charset="0"/>
              </a:rPr>
              <a:t> Jiří Gabriel. Novými tvářemi byli také Petr Hromas z Libiše a Jan Mikoláš z Horních Počapel. Ve 2. případě to ale pomoc velká nebyla, protože hráč nastoupil jen v 1 zápase. Začátek jarních kol byl 11. března 2017, kdy jsme na vlastním hřišti přivítali Nový Bor a po remíze 0:0 zvítězili na penalty. Prvních 5 jarních kol nebylo z dnešního pohledu špatných. Remízu 0:0 na Kladně a v Brozanech čekal asi málokdo. Mrzela domácí prohra s se silným Českým Brodem. První čistou jarní výhru jsme slavili 8. dubna doma proti Úvalům 1:0. V utkání jsme také vstřelili první jarní branku. Jejím autorem byl Jiří B</a:t>
            </a:r>
            <a:r>
              <a:rPr lang="de-DE" b="0" dirty="0" smtClean="0">
                <a:latin typeface="Arial" panose="020B0604020202020204" pitchFamily="34" charset="0"/>
                <a:cs typeface="Arial" panose="020B0604020202020204" pitchFamily="34" charset="0"/>
              </a:rPr>
              <a:t>ö</a:t>
            </a:r>
            <a:r>
              <a:rPr lang="en-US" b="0" dirty="0" smtClean="0">
                <a:latin typeface="Arial" panose="020B0604020202020204" pitchFamily="34" charset="0"/>
                <a:cs typeface="Arial" panose="020B0604020202020204" pitchFamily="34" charset="0"/>
              </a:rPr>
              <a:t>hm. V p</a:t>
            </a:r>
            <a:r>
              <a:rPr lang="cs-CZ" b="0" dirty="0" err="1" smtClean="0">
                <a:latin typeface="Arial" panose="020B0604020202020204" pitchFamily="34" charset="0"/>
                <a:cs typeface="Arial" panose="020B0604020202020204" pitchFamily="34" charset="0"/>
              </a:rPr>
              <a:t>átek</a:t>
            </a:r>
            <a:r>
              <a:rPr lang="cs-CZ" b="0" dirty="0" smtClean="0">
                <a:latin typeface="Arial" panose="020B0604020202020204" pitchFamily="34" charset="0"/>
                <a:cs typeface="Arial" panose="020B0604020202020204" pitchFamily="34" charset="0"/>
              </a:rPr>
              <a:t> 14. dubna jsme jeli na hřiště tehdy vedoucího a neporazitelného Nymburku. Prohrávali 2:0, vyrovnali na 2:2 a při troše štěstí mohli i vyhrát. Finálovou penaltovou loterii jsme prohráli. Penalty to byla vůbec jedna ze slabých stránek týmu. 6x jsme za celou soutěž na penalty prohráli a když si přičteme 6 bodů, tak jsme mohli být v tabulce trochu někde jinde. Bod z Nymburku, ale nebyl špatný. To byla ale poslední bodová radost, kterou jsme</a:t>
            </a:r>
          </a:p>
        </p:txBody>
      </p:sp>
      <p:sp>
        <p:nvSpPr>
          <p:cNvPr id="2" name="TextovéPole 1"/>
          <p:cNvSpPr txBox="1"/>
          <p:nvPr/>
        </p:nvSpPr>
        <p:spPr>
          <a:xfrm>
            <a:off x="71984" y="91108"/>
            <a:ext cx="4752528" cy="307777"/>
          </a:xfrm>
          <a:prstGeom prst="rect">
            <a:avLst/>
          </a:prstGeom>
          <a:solidFill>
            <a:schemeClr val="bg1">
              <a:lumMod val="95000"/>
            </a:schemeClr>
          </a:solidFill>
        </p:spPr>
        <p:txBody>
          <a:bodyPr wrap="square" rtlCol="0">
            <a:spAutoFit/>
          </a:bodyPr>
          <a:lstStyle/>
          <a:p>
            <a:pPr algn="ctr"/>
            <a:r>
              <a:rPr lang="cs-CZ" sz="1400" dirty="0" smtClean="0">
                <a:latin typeface="Arial" panose="020B0604020202020204" pitchFamily="34" charset="0"/>
                <a:cs typeface="Arial" panose="020B0604020202020204" pitchFamily="34" charset="0"/>
              </a:rPr>
              <a:t>Mužstvo dospělých v roce 2016-2017</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7416800"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sp>
        <p:nvSpPr>
          <p:cNvPr id="10" name="TextovéPole 9"/>
          <p:cNvSpPr txBox="1"/>
          <p:nvPr/>
        </p:nvSpPr>
        <p:spPr>
          <a:xfrm>
            <a:off x="1872184" y="700387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pic>
        <p:nvPicPr>
          <p:cNvPr id="2" name="Obrázek 1"/>
          <p:cNvPicPr>
            <a:picLocks noChangeAspect="1"/>
          </p:cNvPicPr>
          <p:nvPr/>
        </p:nvPicPr>
        <p:blipFill>
          <a:blip r:embed="rId2"/>
          <a:stretch>
            <a:fillRect/>
          </a:stretch>
        </p:blipFill>
        <p:spPr>
          <a:xfrm>
            <a:off x="360016" y="667172"/>
            <a:ext cx="4189072" cy="2772000"/>
          </a:xfrm>
          <a:prstGeom prst="rect">
            <a:avLst/>
          </a:prstGeom>
        </p:spPr>
      </p:pic>
      <p:sp>
        <p:nvSpPr>
          <p:cNvPr id="4" name="TextovéPole 3"/>
          <p:cNvSpPr txBox="1"/>
          <p:nvPr/>
        </p:nvSpPr>
        <p:spPr>
          <a:xfrm>
            <a:off x="504032" y="61491"/>
            <a:ext cx="3884130" cy="461665"/>
          </a:xfrm>
          <a:prstGeom prst="rect">
            <a:avLst/>
          </a:prstGeom>
          <a:solidFill>
            <a:schemeClr val="accent5">
              <a:lumMod val="40000"/>
              <a:lumOff val="60000"/>
            </a:schemeClr>
          </a:solidFill>
        </p:spPr>
        <p:txBody>
          <a:bodyPr wrap="square" rtlCol="0">
            <a:spAutoFit/>
          </a:bodyPr>
          <a:lstStyle/>
          <a:p>
            <a:pPr algn="ctr"/>
            <a:r>
              <a:rPr lang="cs-CZ" dirty="0" smtClean="0">
                <a:latin typeface="Arial" panose="020B0604020202020204" pitchFamily="34" charset="0"/>
                <a:cs typeface="Arial" panose="020B0604020202020204" pitchFamily="34" charset="0"/>
              </a:rPr>
              <a:t>Štětí-Trnovany </a:t>
            </a:r>
            <a:r>
              <a:rPr lang="cs-CZ" dirty="0" err="1" smtClean="0">
                <a:latin typeface="Arial" panose="020B0604020202020204" pitchFamily="34" charset="0"/>
                <a:cs typeface="Arial" panose="020B0604020202020204" pitchFamily="34" charset="0"/>
              </a:rPr>
              <a:t>Sobědruhy</a:t>
            </a:r>
            <a:r>
              <a:rPr lang="cs-CZ" dirty="0" smtClean="0">
                <a:latin typeface="Arial" panose="020B0604020202020204" pitchFamily="34" charset="0"/>
                <a:cs typeface="Arial" panose="020B0604020202020204" pitchFamily="34" charset="0"/>
              </a:rPr>
              <a:t>  3.6.2017 dorost</a:t>
            </a:r>
          </a:p>
          <a:p>
            <a:pPr algn="ctr"/>
            <a:r>
              <a:rPr lang="cs-CZ" dirty="0" smtClean="0">
                <a:latin typeface="Arial" panose="020B0604020202020204" pitchFamily="34" charset="0"/>
                <a:cs typeface="Arial" panose="020B0604020202020204" pitchFamily="34" charset="0"/>
              </a:rPr>
              <a:t>Foto: Zuzana Ransdorfová</a:t>
            </a:r>
          </a:p>
        </p:txBody>
      </p:sp>
      <p:pic>
        <p:nvPicPr>
          <p:cNvPr id="7" name="Obrázek 6"/>
          <p:cNvPicPr>
            <a:picLocks noChangeAspect="1"/>
          </p:cNvPicPr>
          <p:nvPr/>
        </p:nvPicPr>
        <p:blipFill>
          <a:blip r:embed="rId3"/>
          <a:stretch>
            <a:fillRect/>
          </a:stretch>
        </p:blipFill>
        <p:spPr>
          <a:xfrm>
            <a:off x="194726" y="3907532"/>
            <a:ext cx="4354362" cy="2916000"/>
          </a:xfrm>
          <a:prstGeom prst="rect">
            <a:avLst/>
          </a:prstGeom>
        </p:spPr>
      </p:pic>
      <p:sp>
        <p:nvSpPr>
          <p:cNvPr id="15" name="TextovéPole 14"/>
          <p:cNvSpPr txBox="1"/>
          <p:nvPr/>
        </p:nvSpPr>
        <p:spPr>
          <a:xfrm>
            <a:off x="5328568" y="438350"/>
            <a:ext cx="4752528" cy="6186309"/>
          </a:xfrm>
          <a:prstGeom prst="rect">
            <a:avLst/>
          </a:prstGeom>
          <a:solidFill>
            <a:schemeClr val="accent3">
              <a:lumMod val="95000"/>
            </a:schemeClr>
          </a:solidFill>
        </p:spPr>
        <p:txBody>
          <a:bodyPr wrap="square" rtlCol="0">
            <a:spAutoFit/>
          </a:bodyPr>
          <a:lstStyle/>
          <a:p>
            <a:pPr algn="just"/>
            <a:r>
              <a:rPr lang="cs-CZ" b="0" dirty="0" smtClean="0">
                <a:latin typeface="Arial" panose="020B0604020202020204" pitchFamily="34" charset="0"/>
                <a:cs typeface="Arial" panose="020B0604020202020204" pitchFamily="34" charset="0"/>
              </a:rPr>
              <a:t>od té doby zažili. 4 prohry na domácím trávníku a 3 na hřištích soupeřů. Po takovéto bilanci z toho nemůže být nic jiného než předposlední místo. Že venku nebodujeme tolik nevadí, jako prohry na  domácím trávníku a to s mužstvy, se kterými se dá vyhrávat. Dva zápasy v řadě jsme měli výhodu domácího prostředí, ale v obou případech z toho byla bodově nula. Jak špatně na tom tým je ukázala vysoká porážka 7:1 na hřišti souseda v tabulce Mostu. Mužstvo se dostalo pod těžkou deku a v posledních 2 kolech z ní aspoň trochu povykouknout bude složité. Navíc na spočítání zraněných by už prsty na jedné ruce nestačily. V tabulce jsme na 15. místě a podle programu zbývajících zápasů můžeme skončit i poslední. Když Libiš oba své zbývající zápasy vyhraje a my nebudeme bodovat. Naopak když v posledních 2 kolech vyhrajeme  a Most žádný bod nezíská, tak poskočíme na 14. místo, které je tak jako tak sestupové. Všechno jsou to jen teorie a jak to celé nakonec dopadne se rozhodne až na hřišti.</a:t>
            </a:r>
          </a:p>
          <a:p>
            <a:pPr algn="just"/>
            <a:r>
              <a:rPr lang="cs-CZ" b="0" dirty="0">
                <a:latin typeface="Arial" panose="020B0604020202020204" pitchFamily="34" charset="0"/>
                <a:cs typeface="Arial" panose="020B0604020202020204" pitchFamily="34" charset="0"/>
              </a:rPr>
              <a:t> </a:t>
            </a:r>
            <a:r>
              <a:rPr lang="cs-CZ" b="0" dirty="0" smtClean="0">
                <a:latin typeface="Arial" panose="020B0604020202020204" pitchFamily="34" charset="0"/>
                <a:cs typeface="Arial" panose="020B0604020202020204" pitchFamily="34" charset="0"/>
              </a:rPr>
              <a:t>    Do divizní soutěže jsme vstupovali odhodláni udělat všechno proto, abychom se v soutěži udrželi a po roce, jako při našem posledním vystoupení na této úrovni, opět nespadli. Bohužel se tak nestalo a s největší pravděpodobností půjdeme o stupínek níže. Mrzí to všechny , jak hráče i funkcionáře, tak i fanoušci jsou hodně zklamaní. I když si možná někdo myslí, že nebylo pro záchranu uděláno dost, tak ve fotbalovém oddíle jsme udělali vše co bylo v našich silách. Chyby a špatné rozhodnutí nastat mohou. Najdou se samozřejmě i tací jedinci a možná i skupiny, kteří jsou jiného názoru. Mají na to právo. Co však není férové jsou  anonymové, kteří se schovávají a bez znalostí poměrů dokáží jen kritizovat a někdy i urážet.  Většina z Vás ale taková není. Všem těmto děkujeme. Na závěr ještě malou poznámku. Před 3 roky jsme z divize sestupovali z posledního místa a byli jsme jediní, kdo z této skupiny sestoupil. A to je také důvod proč dnes proti Rakovníku bodovat a snažit se udržet aspoň na 15. místě.</a:t>
            </a:r>
          </a:p>
        </p:txBody>
      </p:sp>
      <p:sp>
        <p:nvSpPr>
          <p:cNvPr id="8" name="TextovéPole 7"/>
          <p:cNvSpPr txBox="1"/>
          <p:nvPr/>
        </p:nvSpPr>
        <p:spPr>
          <a:xfrm>
            <a:off x="5256560" y="71363"/>
            <a:ext cx="4752528" cy="307777"/>
          </a:xfrm>
          <a:prstGeom prst="rect">
            <a:avLst/>
          </a:prstGeom>
          <a:solidFill>
            <a:schemeClr val="bg1">
              <a:lumMod val="95000"/>
            </a:schemeClr>
          </a:solidFill>
        </p:spPr>
        <p:txBody>
          <a:bodyPr wrap="square" rtlCol="0">
            <a:spAutoFit/>
          </a:bodyPr>
          <a:lstStyle/>
          <a:p>
            <a:pPr algn="ctr"/>
            <a:r>
              <a:rPr lang="cs-CZ" sz="1400" dirty="0" smtClean="0">
                <a:latin typeface="Arial" panose="020B0604020202020204" pitchFamily="34" charset="0"/>
                <a:cs typeface="Arial" panose="020B0604020202020204" pitchFamily="34" charset="0"/>
              </a:rPr>
              <a:t>Mužstvo dospělých v roce 2016-2017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872184"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sp>
        <p:nvSpPr>
          <p:cNvPr id="18" name="TextovéPole 17"/>
          <p:cNvSpPr txBox="1"/>
          <p:nvPr/>
        </p:nvSpPr>
        <p:spPr>
          <a:xfrm>
            <a:off x="7491408"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27</a:t>
            </a:r>
          </a:p>
        </p:txBody>
      </p:sp>
      <p:graphicFrame>
        <p:nvGraphicFramePr>
          <p:cNvPr id="10" name="Tabulka 9"/>
          <p:cNvGraphicFramePr>
            <a:graphicFrameLocks noGrp="1"/>
          </p:cNvGraphicFramePr>
          <p:nvPr>
            <p:extLst>
              <p:ext uri="{D42A27DB-BD31-4B8C-83A1-F6EECF244321}">
                <p14:modId xmlns:p14="http://schemas.microsoft.com/office/powerpoint/2010/main" val="4178239427"/>
              </p:ext>
            </p:extLst>
          </p:nvPr>
        </p:nvGraphicFramePr>
        <p:xfrm>
          <a:off x="5348748" y="4903043"/>
          <a:ext cx="4714768" cy="2028825"/>
        </p:xfrm>
        <a:graphic>
          <a:graphicData uri="http://schemas.openxmlformats.org/drawingml/2006/table">
            <a:tbl>
              <a:tblPr/>
              <a:tblGrid>
                <a:gridCol w="3515844">
                  <a:extLst>
                    <a:ext uri="{9D8B030D-6E8A-4147-A177-3AD203B41FA5}">
                      <a16:colId xmlns:a16="http://schemas.microsoft.com/office/drawing/2014/main" val="1147632661"/>
                    </a:ext>
                  </a:extLst>
                </a:gridCol>
                <a:gridCol w="1198924">
                  <a:extLst>
                    <a:ext uri="{9D8B030D-6E8A-4147-A177-3AD203B41FA5}">
                      <a16:colId xmlns:a16="http://schemas.microsoft.com/office/drawing/2014/main" val="3869040948"/>
                    </a:ext>
                  </a:extLst>
                </a:gridCol>
              </a:tblGrid>
              <a:tr h="278765">
                <a:tc gridSpan="2">
                  <a:txBody>
                    <a:bodyPr/>
                    <a:lstStyle/>
                    <a:p>
                      <a:pPr algn="ctr" fontAlgn="ctr"/>
                      <a:r>
                        <a:rPr lang="pl-PL" sz="1800" b="1" i="0" u="none" strike="noStrike" dirty="0">
                          <a:solidFill>
                            <a:srgbClr val="990099"/>
                          </a:solidFill>
                          <a:effectLst/>
                          <a:latin typeface="Arial" panose="020B0604020202020204" pitchFamily="34" charset="0"/>
                        </a:rPr>
                        <a:t>22. kolo Sobota 3. 6. 2017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extLst>
                  <a:ext uri="{0D108BD9-81ED-4DB2-BD59-A6C34878D82A}">
                    <a16:rowId xmlns:a16="http://schemas.microsoft.com/office/drawing/2014/main" val="1594467203"/>
                  </a:ext>
                </a:extLst>
              </a:tr>
              <a:tr h="278765">
                <a:tc>
                  <a:txBody>
                    <a:bodyPr/>
                    <a:lstStyle/>
                    <a:p>
                      <a:pPr algn="ctr" fontAlgn="ctr"/>
                      <a:r>
                        <a:rPr lang="cs-CZ" sz="1400" b="1" i="0" u="none" strike="noStrike" dirty="0">
                          <a:solidFill>
                            <a:srgbClr val="FFFFFF"/>
                          </a:solidFill>
                          <a:effectLst/>
                          <a:latin typeface="Rockwell" panose="02060603020205020403" pitchFamily="18" charset="0"/>
                        </a:rPr>
                        <a:t>FK Duchcov - </a:t>
                      </a:r>
                      <a:endParaRPr lang="cs-CZ" sz="1400" b="1" i="0" u="none" strike="noStrike" dirty="0" smtClean="0">
                        <a:solidFill>
                          <a:srgbClr val="FFFFFF"/>
                        </a:solidFill>
                        <a:effectLst/>
                        <a:latin typeface="Rockwell" panose="02060603020205020403" pitchFamily="18" charset="0"/>
                      </a:endParaRPr>
                    </a:p>
                    <a:p>
                      <a:pPr algn="ctr" fontAlgn="ctr"/>
                      <a:r>
                        <a:rPr lang="cs-CZ" sz="1400" b="1" i="0" u="none" strike="noStrike" dirty="0" smtClean="0">
                          <a:solidFill>
                            <a:srgbClr val="FFFFFF"/>
                          </a:solidFill>
                          <a:effectLst/>
                          <a:latin typeface="Rockwell" panose="02060603020205020403" pitchFamily="18" charset="0"/>
                        </a:rPr>
                        <a:t>TJ </a:t>
                      </a:r>
                      <a:r>
                        <a:rPr lang="cs-CZ" sz="1400" b="1" i="0" u="none" strike="noStrike" dirty="0">
                          <a:solidFill>
                            <a:srgbClr val="FFFFFF"/>
                          </a:solidFill>
                          <a:effectLst/>
                          <a:latin typeface="Rockwell" panose="02060603020205020403" pitchFamily="18" charset="0"/>
                        </a:rPr>
                        <a:t>Sokol Košťany/Oldřichov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0033"/>
                    </a:solidFill>
                  </a:tcPr>
                </a:tc>
                <a:tc>
                  <a:txBody>
                    <a:bodyPr/>
                    <a:lstStyle/>
                    <a:p>
                      <a:pPr algn="ctr" fontAlgn="ctr"/>
                      <a:r>
                        <a:rPr lang="cs-CZ" sz="1600" b="1" i="0" u="none" strike="noStrike" dirty="0">
                          <a:solidFill>
                            <a:srgbClr val="FFFFFF"/>
                          </a:solidFill>
                          <a:effectLst/>
                          <a:latin typeface="Rockwell" panose="02060603020205020403" pitchFamily="18" charset="0"/>
                        </a:rPr>
                        <a:t>  </a:t>
                      </a:r>
                      <a:r>
                        <a:rPr lang="cs-CZ" sz="1600" b="1" i="0" u="none" strike="noStrike" dirty="0" smtClean="0">
                          <a:solidFill>
                            <a:srgbClr val="FFFFFF"/>
                          </a:solidFill>
                          <a:effectLst/>
                          <a:latin typeface="Rockwell" panose="02060603020205020403" pitchFamily="18" charset="0"/>
                        </a:rPr>
                        <a:t>0:15</a:t>
                      </a:r>
                      <a:r>
                        <a:rPr lang="cs-CZ" sz="1600" b="1" i="0" u="none" strike="noStrike" dirty="0">
                          <a:solidFill>
                            <a:srgbClr val="FFFFFF"/>
                          </a:solidFill>
                          <a:effectLst/>
                          <a:latin typeface="Rockwell" panose="02060603020205020403" pitchFamily="18" charset="0"/>
                        </a:rPr>
                        <a:t> (0:5)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0033"/>
                    </a:solidFill>
                  </a:tcPr>
                </a:tc>
                <a:extLst>
                  <a:ext uri="{0D108BD9-81ED-4DB2-BD59-A6C34878D82A}">
                    <a16:rowId xmlns:a16="http://schemas.microsoft.com/office/drawing/2014/main" val="2098713304"/>
                  </a:ext>
                </a:extLst>
              </a:tr>
              <a:tr h="278765">
                <a:tc>
                  <a:txBody>
                    <a:bodyPr/>
                    <a:lstStyle/>
                    <a:p>
                      <a:pPr algn="ctr" fontAlgn="ctr"/>
                      <a:r>
                        <a:rPr lang="cs-CZ" sz="1400" b="1" i="0" u="none" strike="noStrike" dirty="0">
                          <a:solidFill>
                            <a:srgbClr val="FFFFFF"/>
                          </a:solidFill>
                          <a:effectLst/>
                          <a:latin typeface="Rockwell" panose="02060603020205020403" pitchFamily="18" charset="0"/>
                        </a:rPr>
                        <a:t>FK Jiskra V. Březno - </a:t>
                      </a:r>
                      <a:endParaRPr lang="cs-CZ" sz="1400" b="1" i="0" u="none" strike="noStrike" dirty="0" smtClean="0">
                        <a:solidFill>
                          <a:srgbClr val="FFFFFF"/>
                        </a:solidFill>
                        <a:effectLst/>
                        <a:latin typeface="Rockwell" panose="02060603020205020403" pitchFamily="18" charset="0"/>
                      </a:endParaRPr>
                    </a:p>
                    <a:p>
                      <a:pPr algn="ctr" fontAlgn="ctr"/>
                      <a:r>
                        <a:rPr lang="cs-CZ" sz="1400" b="1" i="0" u="none" strike="noStrike" dirty="0" smtClean="0">
                          <a:solidFill>
                            <a:srgbClr val="FFFFFF"/>
                          </a:solidFill>
                          <a:effectLst/>
                          <a:latin typeface="Rockwell" panose="02060603020205020403" pitchFamily="18" charset="0"/>
                        </a:rPr>
                        <a:t>SK </a:t>
                      </a:r>
                      <a:r>
                        <a:rPr lang="cs-CZ" sz="1400" b="1" i="0" u="none" strike="noStrike" dirty="0">
                          <a:solidFill>
                            <a:srgbClr val="FFFFFF"/>
                          </a:solidFill>
                          <a:effectLst/>
                          <a:latin typeface="Rockwell" panose="02060603020205020403" pitchFamily="18" charset="0"/>
                        </a:rPr>
                        <a:t>V. Šenov/Mikulášovice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99FF"/>
                    </a:solidFill>
                  </a:tcPr>
                </a:tc>
                <a:tc>
                  <a:txBody>
                    <a:bodyPr/>
                    <a:lstStyle/>
                    <a:p>
                      <a:pPr algn="ctr" fontAlgn="ctr"/>
                      <a:r>
                        <a:rPr lang="cs-CZ" sz="1600" b="1" i="0" u="none" strike="noStrike" dirty="0">
                          <a:solidFill>
                            <a:srgbClr val="FFFFFF"/>
                          </a:solidFill>
                          <a:effectLst/>
                          <a:latin typeface="Rockwell" panose="02060603020205020403" pitchFamily="18" charset="0"/>
                        </a:rPr>
                        <a:t> </a:t>
                      </a:r>
                      <a:r>
                        <a:rPr lang="cs-CZ" sz="1600" b="1" i="0" u="none" strike="noStrike" dirty="0" smtClean="0">
                          <a:solidFill>
                            <a:srgbClr val="FFFFFF"/>
                          </a:solidFill>
                          <a:effectLst/>
                          <a:latin typeface="Rockwell" panose="02060603020205020403" pitchFamily="18" charset="0"/>
                        </a:rPr>
                        <a:t>1:2</a:t>
                      </a:r>
                      <a:endParaRPr lang="cs-CZ" sz="1600" b="1" i="0" u="none" strike="noStrike" dirty="0">
                        <a:solidFill>
                          <a:srgbClr val="FFFFFF"/>
                        </a:solidFill>
                        <a:effectLst/>
                        <a:latin typeface="Rockwell" panose="020606030202050204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99FF"/>
                    </a:solidFill>
                  </a:tcPr>
                </a:tc>
                <a:extLst>
                  <a:ext uri="{0D108BD9-81ED-4DB2-BD59-A6C34878D82A}">
                    <a16:rowId xmlns:a16="http://schemas.microsoft.com/office/drawing/2014/main" val="3758452167"/>
                  </a:ext>
                </a:extLst>
              </a:tr>
              <a:tr h="278765">
                <a:tc>
                  <a:txBody>
                    <a:bodyPr/>
                    <a:lstStyle/>
                    <a:p>
                      <a:pPr algn="ctr" fontAlgn="ctr"/>
                      <a:r>
                        <a:rPr lang="cs-CZ" sz="1400" b="1" i="0" u="none" strike="noStrike" dirty="0">
                          <a:solidFill>
                            <a:srgbClr val="FFFFFF"/>
                          </a:solidFill>
                          <a:effectLst/>
                          <a:latin typeface="Rockwell" panose="02060603020205020403" pitchFamily="18" charset="0"/>
                        </a:rPr>
                        <a:t>SK Štětí - TJ Hvězda Trnovany/</a:t>
                      </a:r>
                      <a:r>
                        <a:rPr lang="cs-CZ" sz="1400" b="1" i="0" u="none" strike="noStrike" dirty="0" err="1">
                          <a:solidFill>
                            <a:srgbClr val="FFFFFF"/>
                          </a:solidFill>
                          <a:effectLst/>
                          <a:latin typeface="Rockwell" panose="02060603020205020403" pitchFamily="18" charset="0"/>
                        </a:rPr>
                        <a:t>Sobědruhy</a:t>
                      </a:r>
                      <a:endParaRPr lang="cs-CZ" sz="1400" b="1" i="0" u="none" strike="noStrike" dirty="0">
                        <a:solidFill>
                          <a:srgbClr val="FFFFFF"/>
                        </a:solidFill>
                        <a:effectLst/>
                        <a:latin typeface="Rockwell" panose="02060603020205020403" pitchFamily="18"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0033"/>
                    </a:solidFill>
                  </a:tcPr>
                </a:tc>
                <a:tc>
                  <a:txBody>
                    <a:bodyPr/>
                    <a:lstStyle/>
                    <a:p>
                      <a:pPr algn="ctr" fontAlgn="ctr"/>
                      <a:r>
                        <a:rPr lang="cs-CZ" sz="1600" b="1" i="0" u="none" strike="noStrike" dirty="0" smtClean="0">
                          <a:solidFill>
                            <a:srgbClr val="FFFFFF"/>
                          </a:solidFill>
                          <a:effectLst/>
                          <a:latin typeface="Rockwell" panose="02060603020205020403" pitchFamily="18" charset="0"/>
                        </a:rPr>
                        <a:t>12:0</a:t>
                      </a:r>
                      <a:r>
                        <a:rPr lang="cs-CZ" sz="1600" b="1" i="0" u="none" strike="noStrike" dirty="0">
                          <a:solidFill>
                            <a:srgbClr val="FFFFFF"/>
                          </a:solidFill>
                          <a:effectLst/>
                          <a:latin typeface="Rockwell" panose="02060603020205020403" pitchFamily="18"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0033"/>
                    </a:solidFill>
                  </a:tcPr>
                </a:tc>
                <a:extLst>
                  <a:ext uri="{0D108BD9-81ED-4DB2-BD59-A6C34878D82A}">
                    <a16:rowId xmlns:a16="http://schemas.microsoft.com/office/drawing/2014/main" val="1536422387"/>
                  </a:ext>
                </a:extLst>
              </a:tr>
              <a:tr h="278765">
                <a:tc>
                  <a:txBody>
                    <a:bodyPr/>
                    <a:lstStyle/>
                    <a:p>
                      <a:pPr algn="ctr" fontAlgn="ctr"/>
                      <a:r>
                        <a:rPr lang="cs-CZ" sz="1400" b="1" i="0" u="none" strike="noStrike" dirty="0">
                          <a:solidFill>
                            <a:srgbClr val="FFFFFF"/>
                          </a:solidFill>
                          <a:effectLst/>
                          <a:latin typeface="Rockwell" panose="02060603020205020403" pitchFamily="18" charset="0"/>
                        </a:rPr>
                        <a:t>TJ Skorotice - </a:t>
                      </a:r>
                      <a:endParaRPr lang="cs-CZ" sz="1400" b="1" i="0" u="none" strike="noStrike" dirty="0" smtClean="0">
                        <a:solidFill>
                          <a:srgbClr val="FFFFFF"/>
                        </a:solidFill>
                        <a:effectLst/>
                        <a:latin typeface="Rockwell" panose="02060603020205020403" pitchFamily="18" charset="0"/>
                      </a:endParaRPr>
                    </a:p>
                    <a:p>
                      <a:pPr algn="ctr" fontAlgn="ctr"/>
                      <a:r>
                        <a:rPr lang="cs-CZ" sz="1400" b="1" i="0" u="none" strike="noStrike" dirty="0" smtClean="0">
                          <a:solidFill>
                            <a:srgbClr val="FFFFFF"/>
                          </a:solidFill>
                          <a:effectLst/>
                          <a:latin typeface="Rockwell" panose="02060603020205020403" pitchFamily="18" charset="0"/>
                        </a:rPr>
                        <a:t>TJ </a:t>
                      </a:r>
                      <a:r>
                        <a:rPr lang="cs-CZ" sz="1400" b="1" i="0" u="none" strike="noStrike" dirty="0">
                          <a:solidFill>
                            <a:srgbClr val="FFFFFF"/>
                          </a:solidFill>
                          <a:effectLst/>
                          <a:latin typeface="Rockwell" panose="02060603020205020403" pitchFamily="18" charset="0"/>
                        </a:rPr>
                        <a:t>Spartak Boletice </a:t>
                      </a:r>
                      <a:r>
                        <a:rPr lang="cs-CZ" sz="1400" b="1" i="0" u="none" strike="noStrike" dirty="0" err="1">
                          <a:solidFill>
                            <a:srgbClr val="FFFFFF"/>
                          </a:solidFill>
                          <a:effectLst/>
                          <a:latin typeface="Rockwell" panose="02060603020205020403" pitchFamily="18" charset="0"/>
                        </a:rPr>
                        <a:t>n.L.</a:t>
                      </a:r>
                      <a:r>
                        <a:rPr lang="cs-CZ" sz="1400" b="1" i="0" u="none" strike="noStrike" dirty="0">
                          <a:solidFill>
                            <a:srgbClr val="FFFFFF"/>
                          </a:solidFill>
                          <a:effectLst/>
                          <a:latin typeface="Rockwell" panose="02060603020205020403" pitchFamily="18" charset="0"/>
                        </a:rPr>
                        <a:t>/ Modrá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FF"/>
                    </a:solidFill>
                  </a:tcPr>
                </a:tc>
                <a:tc>
                  <a:txBody>
                    <a:bodyPr/>
                    <a:lstStyle/>
                    <a:p>
                      <a:pPr algn="ctr" fontAlgn="ctr"/>
                      <a:r>
                        <a:rPr lang="cs-CZ" sz="1600" b="1" i="0" u="none" strike="noStrike" dirty="0">
                          <a:solidFill>
                            <a:srgbClr val="FFFFFF"/>
                          </a:solidFill>
                          <a:effectLst/>
                          <a:latin typeface="Rockwell" panose="02060603020205020403" pitchFamily="18" charset="0"/>
                        </a:rPr>
                        <a:t> </a:t>
                      </a:r>
                      <a:r>
                        <a:rPr lang="cs-CZ" sz="1600" b="1" i="0" u="none" strike="noStrike" dirty="0" smtClean="0">
                          <a:solidFill>
                            <a:srgbClr val="FFFFFF"/>
                          </a:solidFill>
                          <a:effectLst/>
                          <a:latin typeface="Rockwell" panose="02060603020205020403" pitchFamily="18" charset="0"/>
                        </a:rPr>
                        <a:t>0:5</a:t>
                      </a:r>
                      <a:endParaRPr lang="cs-CZ" sz="1600" b="1" i="0" u="none" strike="noStrike" dirty="0">
                        <a:solidFill>
                          <a:srgbClr val="FFFFFF"/>
                        </a:solidFill>
                        <a:effectLst/>
                        <a:latin typeface="Rockwell" panose="020606030202050204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FF"/>
                    </a:solidFill>
                  </a:tcPr>
                </a:tc>
                <a:extLst>
                  <a:ext uri="{0D108BD9-81ED-4DB2-BD59-A6C34878D82A}">
                    <a16:rowId xmlns:a16="http://schemas.microsoft.com/office/drawing/2014/main" val="3627722605"/>
                  </a:ext>
                </a:extLst>
              </a:tr>
            </a:tbl>
          </a:graphicData>
        </a:graphic>
      </p:graphicFrame>
      <p:sp>
        <p:nvSpPr>
          <p:cNvPr id="2" name="TextovéPole 1"/>
          <p:cNvSpPr txBox="1"/>
          <p:nvPr/>
        </p:nvSpPr>
        <p:spPr>
          <a:xfrm>
            <a:off x="5348748" y="2539380"/>
            <a:ext cx="4714768" cy="1938992"/>
          </a:xfrm>
          <a:prstGeom prst="rect">
            <a:avLst/>
          </a:prstGeom>
          <a:noFill/>
        </p:spPr>
        <p:txBody>
          <a:bodyPr wrap="square" rtlCol="0">
            <a:spAutoFit/>
          </a:bodyPr>
          <a:lstStyle/>
          <a:p>
            <a:pPr algn="ctr"/>
            <a:r>
              <a:rPr lang="cs-CZ" sz="1600" u="sng" dirty="0" smtClean="0">
                <a:ln>
                  <a:solidFill>
                    <a:srgbClr val="333300"/>
                  </a:solidFill>
                </a:ln>
                <a:latin typeface="Arial Black" panose="020B0A04020102020204" pitchFamily="34" charset="0"/>
              </a:rPr>
              <a:t>SK Štětí  - </a:t>
            </a:r>
          </a:p>
          <a:p>
            <a:pPr algn="ctr"/>
            <a:r>
              <a:rPr lang="cs-CZ" sz="1600" u="sng" dirty="0" smtClean="0">
                <a:ln>
                  <a:solidFill>
                    <a:srgbClr val="333300"/>
                  </a:solidFill>
                </a:ln>
                <a:latin typeface="Arial Black" panose="020B0A04020102020204" pitchFamily="34" charset="0"/>
              </a:rPr>
              <a:t>TJ Hvězda Trnovany/</a:t>
            </a:r>
            <a:r>
              <a:rPr lang="cs-CZ" sz="1600" u="sng" dirty="0" err="1" smtClean="0">
                <a:ln>
                  <a:solidFill>
                    <a:srgbClr val="333300"/>
                  </a:solidFill>
                </a:ln>
                <a:latin typeface="Arial Black" panose="020B0A04020102020204" pitchFamily="34" charset="0"/>
              </a:rPr>
              <a:t>Sobědruhy</a:t>
            </a:r>
            <a:endParaRPr lang="cs-CZ" sz="1600" u="sng" dirty="0" smtClean="0">
              <a:ln>
                <a:solidFill>
                  <a:srgbClr val="333300"/>
                </a:solidFill>
              </a:ln>
              <a:latin typeface="Arial Black" panose="020B0A04020102020204" pitchFamily="34" charset="0"/>
            </a:endParaRPr>
          </a:p>
          <a:p>
            <a:pPr algn="ctr"/>
            <a:r>
              <a:rPr lang="cs-CZ" sz="1600" u="sng" dirty="0" smtClean="0">
                <a:ln>
                  <a:solidFill>
                    <a:srgbClr val="333300"/>
                  </a:solidFill>
                </a:ln>
                <a:latin typeface="Arial Black" panose="020B0A04020102020204" pitchFamily="34" charset="0"/>
              </a:rPr>
              <a:t>12:0(8:0)  3.6.2017  22. kolo</a:t>
            </a:r>
          </a:p>
          <a:p>
            <a:r>
              <a:rPr lang="cs-CZ" b="0" u="sng" dirty="0" smtClean="0">
                <a:latin typeface="Arial" panose="020B0604020202020204" pitchFamily="34" charset="0"/>
                <a:cs typeface="Arial" panose="020B0604020202020204" pitchFamily="34" charset="0"/>
              </a:rPr>
              <a:t>Branky:</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K.Horváth</a:t>
            </a:r>
            <a:r>
              <a:rPr lang="cs-CZ" b="0" dirty="0" smtClean="0">
                <a:latin typeface="Arial" panose="020B0604020202020204" pitchFamily="34" charset="0"/>
                <a:cs typeface="Arial" panose="020B0604020202020204" pitchFamily="34" charset="0"/>
              </a:rPr>
              <a:t> 4, Možný 2, Podhorský 2, Chaloupecký 1, </a:t>
            </a:r>
          </a:p>
          <a:p>
            <a:r>
              <a:rPr lang="cs-CZ" b="0" dirty="0">
                <a:latin typeface="Arial" panose="020B0604020202020204" pitchFamily="34" charset="0"/>
                <a:cs typeface="Arial" panose="020B0604020202020204" pitchFamily="34" charset="0"/>
              </a:rPr>
              <a:t> </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M.Svoboda</a:t>
            </a:r>
            <a:r>
              <a:rPr lang="cs-CZ" b="0" dirty="0" smtClean="0">
                <a:latin typeface="Arial" panose="020B0604020202020204" pitchFamily="34" charset="0"/>
                <a:cs typeface="Arial" panose="020B0604020202020204" pitchFamily="34" charset="0"/>
              </a:rPr>
              <a:t> 1, Vála 1, </a:t>
            </a:r>
            <a:r>
              <a:rPr lang="cs-CZ" b="0" dirty="0" err="1" smtClean="0">
                <a:latin typeface="Arial" panose="020B0604020202020204" pitchFamily="34" charset="0"/>
                <a:cs typeface="Arial" panose="020B0604020202020204" pitchFamily="34" charset="0"/>
              </a:rPr>
              <a:t>Feko</a:t>
            </a:r>
            <a:r>
              <a:rPr lang="cs-CZ" b="0" dirty="0" smtClean="0">
                <a:latin typeface="Arial" panose="020B0604020202020204" pitchFamily="34" charset="0"/>
                <a:cs typeface="Arial" panose="020B0604020202020204" pitchFamily="34" charset="0"/>
              </a:rPr>
              <a:t> 1</a:t>
            </a:r>
          </a:p>
          <a:p>
            <a:r>
              <a:rPr lang="cs-CZ" b="0" u="sng" dirty="0" smtClean="0">
                <a:latin typeface="Arial" panose="020B0604020202020204" pitchFamily="34" charset="0"/>
                <a:cs typeface="Arial" panose="020B0604020202020204" pitchFamily="34" charset="0"/>
              </a:rPr>
              <a:t>Sestava:</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Deák</a:t>
            </a:r>
            <a:r>
              <a:rPr lang="cs-CZ" b="0" dirty="0" smtClean="0">
                <a:latin typeface="Arial" panose="020B0604020202020204" pitchFamily="34" charset="0"/>
                <a:cs typeface="Arial" panose="020B0604020202020204" pitchFamily="34" charset="0"/>
              </a:rPr>
              <a:t>-Chaloupecký, Cap, Možný, Svoboda, Vála, </a:t>
            </a:r>
          </a:p>
          <a:p>
            <a:r>
              <a:rPr lang="cs-CZ" b="0" dirty="0">
                <a:latin typeface="Arial" panose="020B0604020202020204" pitchFamily="34" charset="0"/>
                <a:cs typeface="Arial" panose="020B0604020202020204" pitchFamily="34" charset="0"/>
              </a:rPr>
              <a:t> </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Balaštík</a:t>
            </a:r>
            <a:r>
              <a:rPr lang="cs-CZ" b="0" dirty="0" smtClean="0">
                <a:latin typeface="Arial" panose="020B0604020202020204" pitchFamily="34" charset="0"/>
                <a:cs typeface="Arial" panose="020B0604020202020204" pitchFamily="34" charset="0"/>
              </a:rPr>
              <a:t>, Podhorský, </a:t>
            </a:r>
            <a:r>
              <a:rPr lang="cs-CZ" b="0" dirty="0" err="1" smtClean="0">
                <a:latin typeface="Arial" panose="020B0604020202020204" pitchFamily="34" charset="0"/>
                <a:cs typeface="Arial" panose="020B0604020202020204" pitchFamily="34" charset="0"/>
              </a:rPr>
              <a:t>Feko</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K.Horváth</a:t>
            </a:r>
            <a:r>
              <a:rPr lang="cs-CZ" b="0" dirty="0" smtClean="0">
                <a:latin typeface="Arial" panose="020B0604020202020204" pitchFamily="34" charset="0"/>
                <a:cs typeface="Arial" panose="020B0604020202020204" pitchFamily="34" charset="0"/>
              </a:rPr>
              <a:t>, Moučka, </a:t>
            </a:r>
            <a:r>
              <a:rPr lang="cs-CZ" b="0" dirty="0" err="1" smtClean="0">
                <a:latin typeface="Arial" panose="020B0604020202020204" pitchFamily="34" charset="0"/>
                <a:cs typeface="Arial" panose="020B0604020202020204" pitchFamily="34" charset="0"/>
              </a:rPr>
              <a:t>Dopater</a:t>
            </a:r>
            <a:endParaRPr lang="cs-CZ" b="0" dirty="0" smtClean="0">
              <a:latin typeface="Arial" panose="020B0604020202020204" pitchFamily="34" charset="0"/>
              <a:cs typeface="Arial" panose="020B0604020202020204" pitchFamily="34" charset="0"/>
            </a:endParaRPr>
          </a:p>
          <a:p>
            <a:r>
              <a:rPr lang="cs-CZ" b="0" u="sng" dirty="0" smtClean="0">
                <a:latin typeface="Arial" panose="020B0604020202020204" pitchFamily="34" charset="0"/>
                <a:cs typeface="Arial" panose="020B0604020202020204" pitchFamily="34" charset="0"/>
              </a:rPr>
              <a:t>Trenér: </a:t>
            </a:r>
            <a:r>
              <a:rPr lang="cs-CZ" b="0" dirty="0" err="1" smtClean="0">
                <a:latin typeface="Arial" panose="020B0604020202020204" pitchFamily="34" charset="0"/>
                <a:cs typeface="Arial" panose="020B0604020202020204" pitchFamily="34" charset="0"/>
              </a:rPr>
              <a:t>J.Ransdorf</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V.Podhorský</a:t>
            </a:r>
            <a:r>
              <a:rPr lang="cs-CZ" b="0" dirty="0" smtClean="0">
                <a:latin typeface="Arial" panose="020B0604020202020204" pitchFamily="34" charset="0"/>
                <a:cs typeface="Arial" panose="020B0604020202020204" pitchFamily="34" charset="0"/>
              </a:rPr>
              <a:t>  Vedoucí: </a:t>
            </a:r>
            <a:r>
              <a:rPr lang="cs-CZ" b="0" dirty="0" err="1" smtClean="0">
                <a:latin typeface="Arial" panose="020B0604020202020204" pitchFamily="34" charset="0"/>
                <a:cs typeface="Arial" panose="020B0604020202020204" pitchFamily="34" charset="0"/>
              </a:rPr>
              <a:t>J.Nedomlelová</a:t>
            </a:r>
            <a:endParaRPr lang="cs-CZ" b="0" dirty="0" smtClean="0">
              <a:latin typeface="Arial" panose="020B0604020202020204" pitchFamily="34" charset="0"/>
              <a:cs typeface="Arial" panose="020B0604020202020204" pitchFamily="34" charset="0"/>
            </a:endParaRPr>
          </a:p>
          <a:p>
            <a:r>
              <a:rPr lang="cs-CZ" b="0" u="sng" dirty="0" smtClean="0">
                <a:latin typeface="Arial" panose="020B0604020202020204" pitchFamily="34" charset="0"/>
                <a:cs typeface="Arial" panose="020B0604020202020204" pitchFamily="34" charset="0"/>
              </a:rPr>
              <a:t>Rozhodčí:</a:t>
            </a:r>
            <a:r>
              <a:rPr lang="cs-CZ" b="0" dirty="0" smtClean="0">
                <a:latin typeface="Arial" panose="020B0604020202020204" pitchFamily="34" charset="0"/>
                <a:cs typeface="Arial" panose="020B0604020202020204" pitchFamily="34" charset="0"/>
              </a:rPr>
              <a:t> </a:t>
            </a:r>
            <a:r>
              <a:rPr lang="cs-CZ" b="0" dirty="0" err="1" smtClean="0">
                <a:latin typeface="Arial" panose="020B0604020202020204" pitchFamily="34" charset="0"/>
                <a:cs typeface="Arial" panose="020B0604020202020204" pitchFamily="34" charset="0"/>
              </a:rPr>
              <a:t>J.Hlavatý-J.Chaloupecký</a:t>
            </a:r>
            <a:r>
              <a:rPr lang="cs-CZ" b="0" dirty="0" smtClean="0">
                <a:latin typeface="Arial" panose="020B0604020202020204" pitchFamily="34" charset="0"/>
                <a:cs typeface="Arial" panose="020B0604020202020204" pitchFamily="34" charset="0"/>
              </a:rPr>
              <a:t>(laik), </a:t>
            </a:r>
            <a:r>
              <a:rPr lang="cs-CZ" b="0" dirty="0" err="1" smtClean="0">
                <a:latin typeface="Arial" panose="020B0604020202020204" pitchFamily="34" charset="0"/>
                <a:cs typeface="Arial" panose="020B0604020202020204" pitchFamily="34" charset="0"/>
              </a:rPr>
              <a:t>R.Glaw</a:t>
            </a:r>
            <a:r>
              <a:rPr lang="cs-CZ" b="0" dirty="0" smtClean="0">
                <a:latin typeface="Arial" panose="020B0604020202020204" pitchFamily="34" charset="0"/>
                <a:cs typeface="Arial" panose="020B0604020202020204" pitchFamily="34" charset="0"/>
              </a:rPr>
              <a:t>(laik)</a:t>
            </a:r>
            <a:endParaRPr lang="cs-CZ" sz="1400" u="sng" dirty="0" smtClean="0">
              <a:latin typeface="Bookman Old Style" pitchFamily="18" charset="0"/>
            </a:endParaRPr>
          </a:p>
        </p:txBody>
      </p:sp>
      <p:sp>
        <p:nvSpPr>
          <p:cNvPr id="5" name="TextovéPole 4"/>
          <p:cNvSpPr txBox="1"/>
          <p:nvPr/>
        </p:nvSpPr>
        <p:spPr>
          <a:xfrm>
            <a:off x="5348748" y="163116"/>
            <a:ext cx="4739382" cy="2246769"/>
          </a:xfrm>
          <a:prstGeom prst="rect">
            <a:avLst/>
          </a:prstGeom>
          <a:blipFill dpi="0" rotWithShape="1">
            <a:blip r:embed="rId2">
              <a:alphaModFix amt="45000"/>
            </a:blip>
            <a:srcRect/>
            <a:stretch>
              <a:fillRect/>
            </a:stretch>
          </a:blipFill>
          <a:ln w="85725">
            <a:gradFill>
              <a:gsLst>
                <a:gs pos="0">
                  <a:schemeClr val="accent1">
                    <a:lumMod val="5000"/>
                    <a:lumOff val="95000"/>
                  </a:schemeClr>
                </a:gs>
                <a:gs pos="12000">
                  <a:srgbClr val="002060"/>
                </a:gs>
                <a:gs pos="74000">
                  <a:schemeClr val="accent1">
                    <a:lumMod val="45000"/>
                    <a:lumOff val="55000"/>
                  </a:schemeClr>
                </a:gs>
                <a:gs pos="100000">
                  <a:schemeClr val="accent1">
                    <a:lumMod val="30000"/>
                    <a:lumOff val="70000"/>
                  </a:schemeClr>
                </a:gs>
              </a:gsLst>
              <a:lin ang="5400000" scaled="1"/>
            </a:gradFill>
            <a:prstDash val="sysDot"/>
          </a:ln>
        </p:spPr>
        <p:txBody>
          <a:bodyPr wrap="square" rtlCol="0">
            <a:spAutoFit/>
          </a:bodyPr>
          <a:lstStyle/>
          <a:p>
            <a:pPr algn="ctr"/>
            <a:r>
              <a:rPr lang="cs-CZ" sz="2600" dirty="0" smtClean="0">
                <a:solidFill>
                  <a:srgbClr val="FF0000"/>
                </a:solidFill>
                <a:latin typeface="Rockwell Condensed" panose="02060603050405020104" pitchFamily="18" charset="0"/>
              </a:rPr>
              <a:t>Poslední kolo letošního ročníku přineslo další vysoké vítězství. Dorostenci si zastříleli a úspěšný ročník zakončili na pozápasové </a:t>
            </a:r>
            <a:r>
              <a:rPr lang="cs-CZ" sz="3600" dirty="0" err="1" smtClean="0">
                <a:solidFill>
                  <a:schemeClr val="accent6">
                    <a:lumMod val="75000"/>
                  </a:schemeClr>
                </a:solidFill>
                <a:latin typeface="Rockwell Condensed" panose="02060603050405020104" pitchFamily="18" charset="0"/>
              </a:rPr>
              <a:t>dokopné</a:t>
            </a:r>
            <a:endParaRPr lang="cs-CZ" sz="3600" dirty="0" smtClean="0">
              <a:solidFill>
                <a:schemeClr val="accent6">
                  <a:lumMod val="75000"/>
                </a:schemeClr>
              </a:solidFill>
              <a:latin typeface="Rockwell Condensed" panose="02060603050405020104" pitchFamily="18" charset="0"/>
            </a:endParaRPr>
          </a:p>
        </p:txBody>
      </p:sp>
      <p:sp>
        <p:nvSpPr>
          <p:cNvPr id="11" name="TextovéPole 10"/>
          <p:cNvSpPr txBox="1"/>
          <p:nvPr/>
        </p:nvSpPr>
        <p:spPr>
          <a:xfrm>
            <a:off x="179995" y="113626"/>
            <a:ext cx="4680521" cy="830997"/>
          </a:xfrm>
          <a:prstGeom prst="rect">
            <a:avLst/>
          </a:prstGeom>
          <a:solidFill>
            <a:srgbClr val="FFFFCC"/>
          </a:solidFill>
          <a:ln w="73025">
            <a:gradFill>
              <a:gsLst>
                <a:gs pos="37000">
                  <a:srgbClr val="35B53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algn="ctr"/>
            <a:r>
              <a:rPr lang="cs-CZ" sz="2400" dirty="0" smtClean="0">
                <a:ln>
                  <a:solidFill>
                    <a:srgbClr val="FF0000"/>
                  </a:solidFill>
                </a:ln>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Na podzim jsme nastříleli 23 branek. Na jaře zatím jen 8</a:t>
            </a:r>
          </a:p>
        </p:txBody>
      </p:sp>
      <p:sp>
        <p:nvSpPr>
          <p:cNvPr id="12" name="TextovéPole 11"/>
          <p:cNvSpPr txBox="1"/>
          <p:nvPr/>
        </p:nvSpPr>
        <p:spPr>
          <a:xfrm>
            <a:off x="1655508" y="5305906"/>
            <a:ext cx="1729492" cy="584775"/>
          </a:xfrm>
          <a:prstGeom prst="rect">
            <a:avLst/>
          </a:prstGeom>
          <a:solidFill>
            <a:schemeClr val="accent1">
              <a:lumMod val="20000"/>
              <a:lumOff val="80000"/>
            </a:schemeClr>
          </a:solidFill>
        </p:spPr>
        <p:txBody>
          <a:bodyPr wrap="square" rtlCol="0">
            <a:spAutoFit/>
          </a:bodyPr>
          <a:lstStyle/>
          <a:p>
            <a:pPr algn="ctr"/>
            <a:r>
              <a:rPr lang="cs-CZ" sz="1600" dirty="0" smtClean="0">
                <a:latin typeface="Tw Cen MT Condensed" panose="020B0606020104020203" pitchFamily="34" charset="-18"/>
              </a:rPr>
              <a:t>Rudolf </a:t>
            </a:r>
          </a:p>
          <a:p>
            <a:pPr algn="ctr"/>
            <a:r>
              <a:rPr lang="cs-CZ" sz="1600" dirty="0" smtClean="0">
                <a:latin typeface="Tw Cen MT Condensed" panose="020B0606020104020203" pitchFamily="34" charset="-18"/>
              </a:rPr>
              <a:t>Slanička</a:t>
            </a:r>
          </a:p>
        </p:txBody>
      </p:sp>
      <p:pic>
        <p:nvPicPr>
          <p:cNvPr id="13" name="Obrázek 12"/>
          <p:cNvPicPr>
            <a:picLocks noChangeAspect="1"/>
          </p:cNvPicPr>
          <p:nvPr/>
        </p:nvPicPr>
        <p:blipFill>
          <a:blip r:embed="rId3"/>
          <a:stretch>
            <a:fillRect/>
          </a:stretch>
        </p:blipFill>
        <p:spPr>
          <a:xfrm>
            <a:off x="2001142" y="3874426"/>
            <a:ext cx="1038225" cy="1323975"/>
          </a:xfrm>
          <a:prstGeom prst="rect">
            <a:avLst/>
          </a:prstGeom>
        </p:spPr>
      </p:pic>
      <p:sp>
        <p:nvSpPr>
          <p:cNvPr id="15" name="TextovéPole 14"/>
          <p:cNvSpPr txBox="1"/>
          <p:nvPr/>
        </p:nvSpPr>
        <p:spPr>
          <a:xfrm>
            <a:off x="70684" y="6285537"/>
            <a:ext cx="1729492" cy="646331"/>
          </a:xfrm>
          <a:prstGeom prst="rect">
            <a:avLst/>
          </a:prstGeom>
          <a:solidFill>
            <a:schemeClr val="accent1">
              <a:lumMod val="20000"/>
              <a:lumOff val="80000"/>
            </a:schemeClr>
          </a:solidFill>
        </p:spPr>
        <p:txBody>
          <a:bodyPr wrap="square" rtlCol="0">
            <a:spAutoFit/>
          </a:bodyPr>
          <a:lstStyle/>
          <a:p>
            <a:pPr algn="ctr"/>
            <a:r>
              <a:rPr lang="cs-CZ" sz="1800" dirty="0" err="1" smtClean="0">
                <a:latin typeface="Tw Cen MT Condensed" panose="020B0606020104020203" pitchFamily="34" charset="-18"/>
              </a:rPr>
              <a:t>Ra</a:t>
            </a:r>
            <a:r>
              <a:rPr lang="de-DE" sz="1800" dirty="0" smtClean="0">
                <a:latin typeface="Tw Cen MT Condensed" panose="020B0606020104020203" pitchFamily="34" charset="-18"/>
              </a:rPr>
              <a:t>d</a:t>
            </a:r>
            <a:r>
              <a:rPr lang="cs-CZ" sz="1800" dirty="0" err="1" smtClean="0">
                <a:latin typeface="Tw Cen MT Condensed" panose="020B0606020104020203" pitchFamily="34" charset="-18"/>
              </a:rPr>
              <a:t>ek</a:t>
            </a:r>
            <a:endParaRPr lang="cs-CZ" sz="1800" dirty="0" smtClean="0">
              <a:latin typeface="Tw Cen MT Condensed" panose="020B0606020104020203" pitchFamily="34" charset="-18"/>
            </a:endParaRPr>
          </a:p>
          <a:p>
            <a:pPr algn="ctr"/>
            <a:r>
              <a:rPr lang="cs-CZ" sz="1800" dirty="0" smtClean="0">
                <a:latin typeface="Tw Cen MT Condensed" panose="020B0606020104020203" pitchFamily="34" charset="-18"/>
              </a:rPr>
              <a:t>Hrdý</a:t>
            </a:r>
          </a:p>
        </p:txBody>
      </p:sp>
      <p:sp>
        <p:nvSpPr>
          <p:cNvPr id="16" name="TextovéPole 15"/>
          <p:cNvSpPr txBox="1"/>
          <p:nvPr/>
        </p:nvSpPr>
        <p:spPr>
          <a:xfrm>
            <a:off x="3142410" y="6261119"/>
            <a:ext cx="1729492" cy="646331"/>
          </a:xfrm>
          <a:prstGeom prst="rect">
            <a:avLst/>
          </a:prstGeom>
          <a:solidFill>
            <a:schemeClr val="accent1">
              <a:lumMod val="20000"/>
              <a:lumOff val="80000"/>
            </a:schemeClr>
          </a:solidFill>
        </p:spPr>
        <p:txBody>
          <a:bodyPr wrap="square" rtlCol="0">
            <a:spAutoFit/>
          </a:bodyPr>
          <a:lstStyle/>
          <a:p>
            <a:pPr algn="ctr"/>
            <a:r>
              <a:rPr lang="cs-CZ" sz="1800" dirty="0" smtClean="0">
                <a:latin typeface="Tw Cen MT Condensed" panose="020B0606020104020203" pitchFamily="34" charset="-18"/>
              </a:rPr>
              <a:t>Jiří</a:t>
            </a:r>
            <a:endParaRPr lang="de-DE" sz="1800" dirty="0" smtClean="0">
              <a:latin typeface="Tw Cen MT Condensed" panose="020B0606020104020203" pitchFamily="34" charset="-18"/>
            </a:endParaRPr>
          </a:p>
          <a:p>
            <a:pPr algn="ctr"/>
            <a:r>
              <a:rPr lang="cs-CZ" sz="1800" dirty="0" smtClean="0">
                <a:latin typeface="Tw Cen MT Condensed" panose="020B0606020104020203" pitchFamily="34" charset="-18"/>
              </a:rPr>
              <a:t> B</a:t>
            </a:r>
            <a:r>
              <a:rPr lang="de-DE" sz="1800" dirty="0" smtClean="0">
                <a:latin typeface="Tw Cen MT Condensed" panose="020B0606020104020203" pitchFamily="34" charset="-18"/>
              </a:rPr>
              <a:t>öhm</a:t>
            </a:r>
            <a:endParaRPr lang="cs-CZ" sz="1800" dirty="0" smtClean="0">
              <a:latin typeface="Tw Cen MT Condensed" panose="020B0606020104020203" pitchFamily="34" charset="-18"/>
            </a:endParaRPr>
          </a:p>
        </p:txBody>
      </p:sp>
      <p:pic>
        <p:nvPicPr>
          <p:cNvPr id="17" name="Obrázek 16"/>
          <p:cNvPicPr>
            <a:picLocks noChangeAspect="1"/>
          </p:cNvPicPr>
          <p:nvPr/>
        </p:nvPicPr>
        <p:blipFill>
          <a:blip r:embed="rId4"/>
          <a:stretch>
            <a:fillRect/>
          </a:stretch>
        </p:blipFill>
        <p:spPr>
          <a:xfrm>
            <a:off x="3507093" y="4705613"/>
            <a:ext cx="1000125" cy="1285875"/>
          </a:xfrm>
          <a:prstGeom prst="rect">
            <a:avLst/>
          </a:prstGeom>
        </p:spPr>
      </p:pic>
      <p:pic>
        <p:nvPicPr>
          <p:cNvPr id="19" name="Obrázek 18"/>
          <p:cNvPicPr>
            <a:picLocks noChangeAspect="1"/>
          </p:cNvPicPr>
          <p:nvPr/>
        </p:nvPicPr>
        <p:blipFill>
          <a:blip r:embed="rId5"/>
          <a:stretch>
            <a:fillRect/>
          </a:stretch>
        </p:blipFill>
        <p:spPr>
          <a:xfrm>
            <a:off x="355158" y="4775428"/>
            <a:ext cx="1019175" cy="1352550"/>
          </a:xfrm>
          <a:prstGeom prst="rect">
            <a:avLst/>
          </a:prstGeom>
        </p:spPr>
      </p:pic>
      <p:graphicFrame>
        <p:nvGraphicFramePr>
          <p:cNvPr id="20" name="Tabulka 19"/>
          <p:cNvGraphicFramePr>
            <a:graphicFrameLocks noGrp="1"/>
          </p:cNvGraphicFramePr>
          <p:nvPr>
            <p:extLst>
              <p:ext uri="{D42A27DB-BD31-4B8C-83A1-F6EECF244321}">
                <p14:modId xmlns:p14="http://schemas.microsoft.com/office/powerpoint/2010/main" val="62300287"/>
              </p:ext>
            </p:extLst>
          </p:nvPr>
        </p:nvGraphicFramePr>
        <p:xfrm>
          <a:off x="231320" y="1099220"/>
          <a:ext cx="4640582" cy="2520284"/>
        </p:xfrm>
        <a:graphic>
          <a:graphicData uri="http://schemas.openxmlformats.org/drawingml/2006/table">
            <a:tbl>
              <a:tblPr/>
              <a:tblGrid>
                <a:gridCol w="1801315">
                  <a:extLst>
                    <a:ext uri="{9D8B030D-6E8A-4147-A177-3AD203B41FA5}">
                      <a16:colId xmlns:a16="http://schemas.microsoft.com/office/drawing/2014/main" val="3215150542"/>
                    </a:ext>
                  </a:extLst>
                </a:gridCol>
                <a:gridCol w="972051">
                  <a:extLst>
                    <a:ext uri="{9D8B030D-6E8A-4147-A177-3AD203B41FA5}">
                      <a16:colId xmlns:a16="http://schemas.microsoft.com/office/drawing/2014/main" val="4058411861"/>
                    </a:ext>
                  </a:extLst>
                </a:gridCol>
                <a:gridCol w="812788">
                  <a:extLst>
                    <a:ext uri="{9D8B030D-6E8A-4147-A177-3AD203B41FA5}">
                      <a16:colId xmlns:a16="http://schemas.microsoft.com/office/drawing/2014/main" val="3330564903"/>
                    </a:ext>
                  </a:extLst>
                </a:gridCol>
                <a:gridCol w="1054428">
                  <a:extLst>
                    <a:ext uri="{9D8B030D-6E8A-4147-A177-3AD203B41FA5}">
                      <a16:colId xmlns:a16="http://schemas.microsoft.com/office/drawing/2014/main" val="1217487829"/>
                    </a:ext>
                  </a:extLst>
                </a:gridCol>
              </a:tblGrid>
              <a:tr h="672996">
                <a:tc>
                  <a:txBody>
                    <a:bodyPr/>
                    <a:lstStyle/>
                    <a:p>
                      <a:pPr algn="ctr" rtl="0" fontAlgn="ctr"/>
                      <a:r>
                        <a:rPr lang="cs-CZ" sz="1400" b="1" i="0" u="none" strike="noStrike" dirty="0">
                          <a:solidFill>
                            <a:srgbClr val="000000"/>
                          </a:solidFill>
                          <a:effectLst/>
                          <a:latin typeface="Californian FB" panose="0207040306080B030204" pitchFamily="18" charset="0"/>
                        </a:rPr>
                        <a:t>Hráč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400" b="1" i="0" u="none" strike="noStrike">
                          <a:solidFill>
                            <a:srgbClr val="000000"/>
                          </a:solidFill>
                          <a:effectLst/>
                          <a:latin typeface="Californian FB" panose="0207040306080B030204" pitchFamily="18" charset="0"/>
                        </a:rPr>
                        <a:t>Počet branek podzim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400" b="1" i="0" u="none" strike="noStrike">
                          <a:solidFill>
                            <a:srgbClr val="000000"/>
                          </a:solidFill>
                          <a:effectLst/>
                          <a:latin typeface="Californian FB" panose="0207040306080B030204" pitchFamily="18" charset="0"/>
                        </a:rPr>
                        <a:t>Počet branek jaro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400" b="1" i="0" u="none" strike="noStrike">
                          <a:solidFill>
                            <a:srgbClr val="000000"/>
                          </a:solidFill>
                          <a:effectLst/>
                          <a:latin typeface="Californian FB" panose="0207040306080B030204" pitchFamily="18" charset="0"/>
                        </a:rPr>
                        <a:t>Počet branek celkem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909386286"/>
                  </a:ext>
                </a:extLst>
              </a:tr>
              <a:tr h="230911">
                <a:tc>
                  <a:txBody>
                    <a:bodyPr/>
                    <a:lstStyle/>
                    <a:p>
                      <a:pPr algn="l" rtl="0" fontAlgn="ctr"/>
                      <a:r>
                        <a:rPr lang="cs-CZ" sz="1400" b="1" i="0" u="none" strike="noStrike" dirty="0">
                          <a:solidFill>
                            <a:srgbClr val="000000"/>
                          </a:solidFill>
                          <a:effectLst/>
                          <a:latin typeface="Arial" panose="020B0604020202020204" pitchFamily="34" charset="0"/>
                        </a:rPr>
                        <a:t>Rudolf Slanička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dirty="0">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3041478406"/>
                  </a:ext>
                </a:extLst>
              </a:tr>
              <a:tr h="230911">
                <a:tc>
                  <a:txBody>
                    <a:bodyPr/>
                    <a:lstStyle/>
                    <a:p>
                      <a:pPr algn="l" rtl="0" fontAlgn="ctr"/>
                      <a:r>
                        <a:rPr lang="cs-CZ" sz="1400" b="1" i="0" u="none" strike="noStrike">
                          <a:solidFill>
                            <a:srgbClr val="000000"/>
                          </a:solidFill>
                          <a:effectLst/>
                          <a:latin typeface="Arial" panose="020B0604020202020204" pitchFamily="34" charset="0"/>
                        </a:rPr>
                        <a:t>Jiří Böhm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31849713"/>
                  </a:ext>
                </a:extLst>
              </a:tr>
              <a:tr h="230911">
                <a:tc>
                  <a:txBody>
                    <a:bodyPr/>
                    <a:lstStyle/>
                    <a:p>
                      <a:pPr algn="l" rtl="0" fontAlgn="ctr"/>
                      <a:r>
                        <a:rPr lang="cs-CZ" sz="1400" b="1" i="0" u="none" strike="noStrike">
                          <a:solidFill>
                            <a:srgbClr val="000000"/>
                          </a:solidFill>
                          <a:effectLst/>
                          <a:latin typeface="Arial" panose="020B0604020202020204" pitchFamily="34" charset="0"/>
                        </a:rPr>
                        <a:t>Radek Hrdý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dirty="0">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245988777"/>
                  </a:ext>
                </a:extLst>
              </a:tr>
              <a:tr h="230911">
                <a:tc>
                  <a:txBody>
                    <a:bodyPr/>
                    <a:lstStyle/>
                    <a:p>
                      <a:pPr algn="l" rtl="0" fontAlgn="ctr"/>
                      <a:r>
                        <a:rPr lang="cs-CZ" sz="1400" b="1" i="0" u="none" strike="noStrike">
                          <a:solidFill>
                            <a:srgbClr val="000000"/>
                          </a:solidFill>
                          <a:effectLst/>
                          <a:latin typeface="Arial" panose="020B0604020202020204" pitchFamily="34" charset="0"/>
                        </a:rPr>
                        <a:t>Lukáš Stejskal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smtClean="0">
                          <a:solidFill>
                            <a:srgbClr val="000000"/>
                          </a:solidFill>
                          <a:effectLst/>
                          <a:latin typeface="Arial" panose="020B0604020202020204" pitchFamily="34" charset="0"/>
                        </a:rPr>
                        <a:t>0</a:t>
                      </a:r>
                      <a:endParaRPr lang="cs-CZ" sz="14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349416255"/>
                  </a:ext>
                </a:extLst>
              </a:tr>
              <a:tr h="230911">
                <a:tc>
                  <a:txBody>
                    <a:bodyPr/>
                    <a:lstStyle/>
                    <a:p>
                      <a:pPr algn="l" rtl="0" fontAlgn="ctr"/>
                      <a:r>
                        <a:rPr lang="cs-CZ" sz="1400" b="1" i="0" u="none" strike="noStrike">
                          <a:solidFill>
                            <a:srgbClr val="000000"/>
                          </a:solidFill>
                          <a:effectLst/>
                          <a:latin typeface="Arial" panose="020B0604020202020204" pitchFamily="34" charset="0"/>
                        </a:rPr>
                        <a:t>Vladimír Kucler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dirty="0">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2528258470"/>
                  </a:ext>
                </a:extLst>
              </a:tr>
              <a:tr h="230911">
                <a:tc>
                  <a:txBody>
                    <a:bodyPr/>
                    <a:lstStyle/>
                    <a:p>
                      <a:pPr algn="l" rtl="0" fontAlgn="ctr"/>
                      <a:r>
                        <a:rPr lang="cs-CZ" sz="1400" b="1" i="0" u="none" strike="noStrike">
                          <a:solidFill>
                            <a:srgbClr val="000000"/>
                          </a:solidFill>
                          <a:effectLst/>
                          <a:latin typeface="Arial" panose="020B0604020202020204" pitchFamily="34" charset="0"/>
                        </a:rPr>
                        <a:t>Tomáš Belák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34908615"/>
                  </a:ext>
                </a:extLst>
              </a:tr>
              <a:tr h="230911">
                <a:tc>
                  <a:txBody>
                    <a:bodyPr/>
                    <a:lstStyle/>
                    <a:p>
                      <a:pPr algn="l" rtl="0" fontAlgn="ctr"/>
                      <a:r>
                        <a:rPr lang="cs-CZ" sz="1400" b="1" i="0" u="none" strike="noStrike">
                          <a:solidFill>
                            <a:srgbClr val="000000"/>
                          </a:solidFill>
                          <a:effectLst/>
                          <a:latin typeface="Arial" panose="020B0604020202020204" pitchFamily="34" charset="0"/>
                        </a:rPr>
                        <a:t>Jiří Vokoun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dirty="0">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420484989"/>
                  </a:ext>
                </a:extLst>
              </a:tr>
              <a:tr h="230911">
                <a:tc>
                  <a:txBody>
                    <a:bodyPr/>
                    <a:lstStyle/>
                    <a:p>
                      <a:pPr algn="l" rtl="0" fontAlgn="ctr"/>
                      <a:r>
                        <a:rPr lang="cs-CZ" sz="1400" b="1" i="0" u="none" strike="noStrike">
                          <a:solidFill>
                            <a:srgbClr val="000000"/>
                          </a:solidFill>
                          <a:effectLst/>
                          <a:latin typeface="Arial" panose="020B0604020202020204" pitchFamily="34" charset="0"/>
                        </a:rPr>
                        <a:t>Jiří Ransdorf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97297797"/>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7704832" y="693186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p>
        </p:txBody>
      </p:sp>
      <p:sp>
        <p:nvSpPr>
          <p:cNvPr id="16" name="TextovéPole 15"/>
          <p:cNvSpPr txBox="1"/>
          <p:nvPr/>
        </p:nvSpPr>
        <p:spPr>
          <a:xfrm>
            <a:off x="1728168"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26</a:t>
            </a:r>
          </a:p>
        </p:txBody>
      </p:sp>
      <p:graphicFrame>
        <p:nvGraphicFramePr>
          <p:cNvPr id="7" name="Tabulka 6"/>
          <p:cNvGraphicFramePr>
            <a:graphicFrameLocks noGrp="1"/>
          </p:cNvGraphicFramePr>
          <p:nvPr>
            <p:extLst>
              <p:ext uri="{D42A27DB-BD31-4B8C-83A1-F6EECF244321}">
                <p14:modId xmlns:p14="http://schemas.microsoft.com/office/powerpoint/2010/main" val="2405459301"/>
              </p:ext>
            </p:extLst>
          </p:nvPr>
        </p:nvGraphicFramePr>
        <p:xfrm>
          <a:off x="17391" y="3835524"/>
          <a:ext cx="4807121" cy="2967113"/>
        </p:xfrm>
        <a:graphic>
          <a:graphicData uri="http://schemas.openxmlformats.org/drawingml/2006/table">
            <a:tbl>
              <a:tblPr/>
              <a:tblGrid>
                <a:gridCol w="245237">
                  <a:extLst>
                    <a:ext uri="{9D8B030D-6E8A-4147-A177-3AD203B41FA5}">
                      <a16:colId xmlns:a16="http://schemas.microsoft.com/office/drawing/2014/main" val="2144158881"/>
                    </a:ext>
                  </a:extLst>
                </a:gridCol>
                <a:gridCol w="245237">
                  <a:extLst>
                    <a:ext uri="{9D8B030D-6E8A-4147-A177-3AD203B41FA5}">
                      <a16:colId xmlns:a16="http://schemas.microsoft.com/office/drawing/2014/main" val="65466522"/>
                    </a:ext>
                  </a:extLst>
                </a:gridCol>
                <a:gridCol w="1885790">
                  <a:extLst>
                    <a:ext uri="{9D8B030D-6E8A-4147-A177-3AD203B41FA5}">
                      <a16:colId xmlns:a16="http://schemas.microsoft.com/office/drawing/2014/main" val="2686849758"/>
                    </a:ext>
                  </a:extLst>
                </a:gridCol>
                <a:gridCol w="161941">
                  <a:extLst>
                    <a:ext uri="{9D8B030D-6E8A-4147-A177-3AD203B41FA5}">
                      <a16:colId xmlns:a16="http://schemas.microsoft.com/office/drawing/2014/main" val="3146554379"/>
                    </a:ext>
                  </a:extLst>
                </a:gridCol>
                <a:gridCol w="273301">
                  <a:extLst>
                    <a:ext uri="{9D8B030D-6E8A-4147-A177-3AD203B41FA5}">
                      <a16:colId xmlns:a16="http://schemas.microsoft.com/office/drawing/2014/main" val="227770964"/>
                    </a:ext>
                  </a:extLst>
                </a:gridCol>
                <a:gridCol w="257498">
                  <a:extLst>
                    <a:ext uri="{9D8B030D-6E8A-4147-A177-3AD203B41FA5}">
                      <a16:colId xmlns:a16="http://schemas.microsoft.com/office/drawing/2014/main" val="1393796834"/>
                    </a:ext>
                  </a:extLst>
                </a:gridCol>
                <a:gridCol w="306546">
                  <a:extLst>
                    <a:ext uri="{9D8B030D-6E8A-4147-A177-3AD203B41FA5}">
                      <a16:colId xmlns:a16="http://schemas.microsoft.com/office/drawing/2014/main" val="3757663504"/>
                    </a:ext>
                  </a:extLst>
                </a:gridCol>
                <a:gridCol w="174732">
                  <a:extLst>
                    <a:ext uri="{9D8B030D-6E8A-4147-A177-3AD203B41FA5}">
                      <a16:colId xmlns:a16="http://schemas.microsoft.com/office/drawing/2014/main" val="2029120842"/>
                    </a:ext>
                  </a:extLst>
                </a:gridCol>
                <a:gridCol w="257498">
                  <a:extLst>
                    <a:ext uri="{9D8B030D-6E8A-4147-A177-3AD203B41FA5}">
                      <a16:colId xmlns:a16="http://schemas.microsoft.com/office/drawing/2014/main" val="3578828689"/>
                    </a:ext>
                  </a:extLst>
                </a:gridCol>
                <a:gridCol w="432230">
                  <a:extLst>
                    <a:ext uri="{9D8B030D-6E8A-4147-A177-3AD203B41FA5}">
                      <a16:colId xmlns:a16="http://schemas.microsoft.com/office/drawing/2014/main" val="2612530235"/>
                    </a:ext>
                  </a:extLst>
                </a:gridCol>
                <a:gridCol w="318808">
                  <a:extLst>
                    <a:ext uri="{9D8B030D-6E8A-4147-A177-3AD203B41FA5}">
                      <a16:colId xmlns:a16="http://schemas.microsoft.com/office/drawing/2014/main" val="1538863958"/>
                    </a:ext>
                  </a:extLst>
                </a:gridCol>
                <a:gridCol w="248303">
                  <a:extLst>
                    <a:ext uri="{9D8B030D-6E8A-4147-A177-3AD203B41FA5}">
                      <a16:colId xmlns:a16="http://schemas.microsoft.com/office/drawing/2014/main" val="1803582157"/>
                    </a:ext>
                  </a:extLst>
                </a:gridCol>
              </a:tblGrid>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717229343"/>
                  </a:ext>
                </a:extLst>
              </a:tr>
              <a:tr h="20002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10">
                  <a:txBody>
                    <a:bodyPr/>
                    <a:lstStyle/>
                    <a:p>
                      <a:pPr algn="ctr" fontAlgn="ctr"/>
                      <a:r>
                        <a:rPr lang="pl-PL" sz="1200" b="1" i="0" u="none" strike="noStrike">
                          <a:solidFill>
                            <a:srgbClr val="0000CC"/>
                          </a:solidFill>
                          <a:effectLst/>
                          <a:latin typeface="Calibri" panose="020F0502020204030204" pitchFamily="34" charset="0"/>
                        </a:rPr>
                        <a:t>I.A třída  dorostu  2016/2017 po 20. 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306091170"/>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a:solidFill>
                            <a:srgbClr val="000000"/>
                          </a:solidFill>
                          <a:effectLst/>
                          <a:latin typeface="Arial" panose="020B0604020202020204" pitchFamily="34" charset="0"/>
                        </a:rPr>
                        <a:t>TJ Sokol Košťany/Oldřichov</a:t>
                      </a:r>
                    </a:p>
                  </a:txBody>
                  <a:tcPr marL="9525" marR="9525" marT="9525" marB="0" anchor="ctr">
                    <a:lnL>
                      <a:noFill/>
                    </a:lnL>
                    <a:lnR>
                      <a:noFill/>
                    </a:lnR>
                    <a:lnT>
                      <a:noFill/>
                    </a:lnT>
                    <a:lnB>
                      <a:noFill/>
                    </a:lnB>
                    <a:solidFill>
                      <a:srgbClr val="CCFFFF"/>
                    </a:solidFill>
                  </a:tcPr>
                </a:tc>
                <a:tc gridSpan="2">
                  <a:txBody>
                    <a:bodyPr/>
                    <a:lstStyle/>
                    <a:p>
                      <a:pPr algn="ctr" fontAlgn="ctr"/>
                      <a:r>
                        <a:rPr lang="cs-CZ" sz="1050" b="1" i="0" u="none" strike="noStrike" dirty="0">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114:26</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48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925414221"/>
                  </a:ext>
                </a:extLst>
              </a:tr>
              <a:tr h="288683">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dirty="0">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FF0000"/>
                          </a:solidFill>
                          <a:effectLst/>
                          <a:latin typeface="Arial" panose="020B0604020202020204" pitchFamily="34" charset="0"/>
                        </a:rPr>
                        <a:t>SK Štětí, </a:t>
                      </a:r>
                      <a:r>
                        <a:rPr lang="cs-CZ" sz="1200" b="1" i="0" u="none" strike="noStrike" dirty="0" err="1">
                          <a:solidFill>
                            <a:srgbClr val="FF0000"/>
                          </a:solidFill>
                          <a:effectLst/>
                          <a:latin typeface="Arial" panose="020B0604020202020204" pitchFamily="34" charset="0"/>
                        </a:rPr>
                        <a:t>z.s</a:t>
                      </a:r>
                      <a:r>
                        <a:rPr lang="cs-CZ" sz="1200" b="1" i="0" u="none" strike="noStrike" dirty="0">
                          <a:solidFill>
                            <a:srgbClr val="FF0000"/>
                          </a:solidFill>
                          <a:effectLst/>
                          <a:latin typeface="Arial" panose="020B0604020202020204" pitchFamily="34" charset="0"/>
                        </a:rPr>
                        <a:t>.</a:t>
                      </a:r>
                    </a:p>
                  </a:txBody>
                  <a:tcPr marL="9525" marR="9525" marT="9525" marB="0" anchor="ctr">
                    <a:lnL>
                      <a:noFill/>
                    </a:lnL>
                    <a:lnR>
                      <a:noFill/>
                    </a:lnR>
                    <a:lnT>
                      <a:noFill/>
                    </a:lnT>
                    <a:lnB>
                      <a:noFill/>
                    </a:lnB>
                    <a:solidFill>
                      <a:srgbClr val="99FF99"/>
                    </a:solidFill>
                  </a:tcPr>
                </a:tc>
                <a:tc gridSpan="2">
                  <a:txBody>
                    <a:bodyPr/>
                    <a:lstStyle/>
                    <a:p>
                      <a:pPr algn="ctr" fontAlgn="ctr"/>
                      <a:r>
                        <a:rPr lang="cs-CZ" sz="1200" b="1" i="0" u="none" strike="noStrike" dirty="0">
                          <a:solidFill>
                            <a:srgbClr val="FF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1200" b="1" i="0" u="none" strike="noStrike" dirty="0">
                        <a:solidFill>
                          <a:srgbClr val="FF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Arial" panose="020B0604020202020204" pitchFamily="34" charset="0"/>
                        </a:rPr>
                        <a:t>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Arial" panose="020B0604020202020204" pitchFamily="34" charset="0"/>
                        </a:rPr>
                        <a:t>94:20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Arial" panose="020B0604020202020204" pitchFamily="34" charset="0"/>
                        </a:rPr>
                        <a:t>47</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705454421"/>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effectLst/>
                          <a:latin typeface="Arial" panose="020B0604020202020204" pitchFamily="34" charset="0"/>
                        </a:rPr>
                        <a:t>SK Velký Šenov/Mikulášovice</a:t>
                      </a:r>
                    </a:p>
                  </a:txBody>
                  <a:tcPr marL="9525" marR="9525" marT="9525" marB="0" anchor="ctr">
                    <a:lnL>
                      <a:noFill/>
                    </a:lnL>
                    <a:lnR>
                      <a:noFill/>
                    </a:lnR>
                    <a:lnT>
                      <a:noFill/>
                    </a:lnT>
                    <a:lnB>
                      <a:noFill/>
                    </a:lnB>
                    <a:solidFill>
                      <a:srgbClr val="CCFFFF"/>
                    </a:solidFill>
                  </a:tcPr>
                </a:tc>
                <a:tc gridSpan="2">
                  <a:txBody>
                    <a:bodyPr/>
                    <a:lstStyle/>
                    <a:p>
                      <a:pPr algn="ctr" fontAlgn="ctr"/>
                      <a:r>
                        <a:rPr lang="cs-CZ" sz="105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93:21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46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433570742"/>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dirty="0">
                          <a:solidFill>
                            <a:srgbClr val="000000"/>
                          </a:solidFill>
                          <a:effectLst/>
                          <a:latin typeface="Arial" panose="020B0604020202020204" pitchFamily="34" charset="0"/>
                        </a:rPr>
                        <a:t>SK </a:t>
                      </a:r>
                      <a:r>
                        <a:rPr lang="cs-CZ" sz="1050" b="1" i="0" u="none" strike="noStrike" dirty="0" err="1">
                          <a:solidFill>
                            <a:srgbClr val="000000"/>
                          </a:solidFill>
                          <a:effectLst/>
                          <a:latin typeface="Arial" panose="020B0604020202020204" pitchFamily="34" charset="0"/>
                        </a:rPr>
                        <a:t>Plaston</a:t>
                      </a:r>
                      <a:r>
                        <a:rPr lang="cs-CZ" sz="1050" b="1" i="0" u="none" strike="noStrike" dirty="0">
                          <a:solidFill>
                            <a:srgbClr val="000000"/>
                          </a:solidFill>
                          <a:effectLst/>
                          <a:latin typeface="Arial" panose="020B0604020202020204" pitchFamily="34" charset="0"/>
                        </a:rPr>
                        <a:t> Šluknov</a:t>
                      </a:r>
                    </a:p>
                  </a:txBody>
                  <a:tcPr marL="9525" marR="9525" marT="9525" marB="0" anchor="ctr">
                    <a:lnL>
                      <a:noFill/>
                    </a:lnL>
                    <a:lnR>
                      <a:noFill/>
                    </a:lnR>
                    <a:lnT>
                      <a:noFill/>
                    </a:lnT>
                    <a:lnB>
                      <a:noFill/>
                    </a:lnB>
                    <a:solidFill>
                      <a:srgbClr val="99FF99"/>
                    </a:solidFill>
                  </a:tcPr>
                </a:tc>
                <a:tc gridSpan="2">
                  <a:txBody>
                    <a:bodyPr/>
                    <a:lstStyle/>
                    <a:p>
                      <a:pPr algn="ctr" fontAlgn="ctr"/>
                      <a:r>
                        <a:rPr lang="cs-CZ" sz="105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70:50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32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646203007"/>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effectLst/>
                          <a:latin typeface="Arial" panose="020B0604020202020204" pitchFamily="34" charset="0"/>
                        </a:rPr>
                        <a:t>TJ Hvězda Trnovany/</a:t>
                      </a:r>
                      <a:r>
                        <a:rPr lang="cs-CZ" sz="1100" b="1" i="0" u="none" strike="noStrike" dirty="0" err="1">
                          <a:solidFill>
                            <a:srgbClr val="000000"/>
                          </a:solidFill>
                          <a:effectLst/>
                          <a:latin typeface="Arial" panose="020B0604020202020204" pitchFamily="34" charset="0"/>
                        </a:rPr>
                        <a:t>Sobědruhy</a:t>
                      </a:r>
                      <a:endParaRPr lang="cs-CZ" sz="11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gridSpan="2">
                  <a:txBody>
                    <a:bodyPr/>
                    <a:lstStyle/>
                    <a:p>
                      <a:pPr algn="ctr" fontAlgn="ctr"/>
                      <a:r>
                        <a:rPr lang="cs-CZ" sz="11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11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38:67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21</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389281357"/>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dirty="0">
                          <a:solidFill>
                            <a:srgbClr val="000000"/>
                          </a:solidFill>
                          <a:effectLst/>
                          <a:latin typeface="Arial" panose="020B0604020202020204" pitchFamily="34" charset="0"/>
                        </a:rPr>
                        <a:t>SK Sokol Brozany</a:t>
                      </a:r>
                    </a:p>
                  </a:txBody>
                  <a:tcPr marL="9525" marR="9525" marT="9525" marB="0" anchor="ctr">
                    <a:lnL>
                      <a:noFill/>
                    </a:lnL>
                    <a:lnR>
                      <a:noFill/>
                    </a:lnR>
                    <a:lnT>
                      <a:noFill/>
                    </a:lnT>
                    <a:lnB>
                      <a:noFill/>
                    </a:lnB>
                    <a:solidFill>
                      <a:srgbClr val="99FF99"/>
                    </a:solidFill>
                  </a:tcPr>
                </a:tc>
                <a:tc gridSpan="2">
                  <a:txBody>
                    <a:bodyPr/>
                    <a:lstStyle/>
                    <a:p>
                      <a:pPr algn="ctr" fontAlgn="ctr"/>
                      <a:r>
                        <a:rPr lang="cs-CZ" sz="1050" b="1" i="0" u="none" strike="noStrike" dirty="0">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105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36:75</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209306790"/>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effectLst/>
                          <a:latin typeface="Arial" panose="020B0604020202020204" pitchFamily="34" charset="0"/>
                        </a:rPr>
                        <a:t>FK Jiskra Velké Březno</a:t>
                      </a:r>
                    </a:p>
                  </a:txBody>
                  <a:tcPr marL="9525" marR="9525" marT="9525" marB="0" anchor="ctr">
                    <a:lnL>
                      <a:noFill/>
                    </a:lnL>
                    <a:lnR>
                      <a:noFill/>
                    </a:lnR>
                    <a:lnT>
                      <a:noFill/>
                    </a:lnT>
                    <a:lnB>
                      <a:noFill/>
                    </a:lnB>
                    <a:solidFill>
                      <a:srgbClr val="CCFFFF"/>
                    </a:solidFill>
                  </a:tcPr>
                </a:tc>
                <a:tc gridSpan="2">
                  <a:txBody>
                    <a:bodyPr/>
                    <a:lstStyle/>
                    <a:p>
                      <a:pPr algn="ctr" fontAlgn="ctr"/>
                      <a:r>
                        <a:rPr lang="cs-CZ" sz="105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36:61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456733218"/>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Skorotice</a:t>
                      </a:r>
                    </a:p>
                  </a:txBody>
                  <a:tcPr marL="9525" marR="9525" marT="9525" marB="0" anchor="ctr">
                    <a:lnL>
                      <a:noFill/>
                    </a:lnL>
                    <a:lnR>
                      <a:noFill/>
                    </a:lnR>
                    <a:lnT>
                      <a:noFill/>
                    </a:lnT>
                    <a:lnB>
                      <a:noFill/>
                    </a:lnB>
                    <a:solidFill>
                      <a:srgbClr val="99FF99"/>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10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40:84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095131842"/>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effectLst/>
                          <a:latin typeface="Arial" panose="020B0604020202020204" pitchFamily="34" charset="0"/>
                        </a:rPr>
                        <a:t>TJ Spartak Boletice/Modrá</a:t>
                      </a:r>
                    </a:p>
                  </a:txBody>
                  <a:tcPr marL="9525" marR="9525" marT="9525" marB="0" anchor="ctr">
                    <a:lnL>
                      <a:noFill/>
                    </a:lnL>
                    <a:lnR>
                      <a:noFill/>
                    </a:lnR>
                    <a:lnT>
                      <a:noFill/>
                    </a:lnT>
                    <a:lnB>
                      <a:noFill/>
                    </a:lnB>
                    <a:solidFill>
                      <a:srgbClr val="CCFFFF"/>
                    </a:solidFill>
                  </a:tcPr>
                </a:tc>
                <a:tc gridSpan="2">
                  <a:txBody>
                    <a:bodyPr/>
                    <a:lstStyle/>
                    <a:p>
                      <a:pPr algn="ctr" fontAlgn="ctr"/>
                      <a:r>
                        <a:rPr lang="cs-CZ" sz="105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37:65</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172902412"/>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a:solidFill>
                            <a:srgbClr val="000000"/>
                          </a:solidFill>
                          <a:effectLst/>
                          <a:latin typeface="Arial" panose="020B0604020202020204" pitchFamily="34" charset="0"/>
                        </a:rPr>
                        <a:t>FK Duchcov</a:t>
                      </a:r>
                    </a:p>
                  </a:txBody>
                  <a:tcPr marL="9525" marR="9525" marT="9525" marB="0" anchor="ctr">
                    <a:lnL>
                      <a:noFill/>
                    </a:lnL>
                    <a:lnR>
                      <a:noFill/>
                    </a:lnR>
                    <a:lnT>
                      <a:noFill/>
                    </a:lnT>
                    <a:lnB>
                      <a:noFill/>
                    </a:lnB>
                    <a:solidFill>
                      <a:srgbClr val="99FF99"/>
                    </a:solidFill>
                  </a:tcPr>
                </a:tc>
                <a:tc gridSpan="2">
                  <a:txBody>
                    <a:bodyPr/>
                    <a:lstStyle/>
                    <a:p>
                      <a:pPr algn="ctr" fontAlgn="ctr"/>
                      <a:r>
                        <a:rPr lang="cs-CZ" sz="105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30:119</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110030476"/>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hMerge="1">
                  <a:txBody>
                    <a:bodyPr/>
                    <a:lstStyle/>
                    <a:p>
                      <a:pPr algn="l" fontAlgn="b"/>
                      <a:endParaRPr lang="cs-CZ" sz="9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64394916"/>
                  </a:ext>
                </a:extLst>
              </a:tr>
            </a:tbl>
          </a:graphicData>
        </a:graphic>
      </p:graphicFrame>
      <p:sp>
        <p:nvSpPr>
          <p:cNvPr id="2" name="TextovéPole 1"/>
          <p:cNvSpPr txBox="1"/>
          <p:nvPr/>
        </p:nvSpPr>
        <p:spPr>
          <a:xfrm>
            <a:off x="71984" y="91108"/>
            <a:ext cx="4752528" cy="1384995"/>
          </a:xfrm>
          <a:prstGeom prst="rect">
            <a:avLst/>
          </a:prstGeom>
          <a:solidFill>
            <a:srgbClr val="CCFF66"/>
          </a:solidFill>
          <a:ln w="76200">
            <a:solidFill>
              <a:srgbClr val="996633"/>
            </a:solidFill>
          </a:ln>
        </p:spPr>
        <p:txBody>
          <a:bodyPr wrap="square" rtlCol="0">
            <a:spAutoFit/>
          </a:bodyPr>
          <a:lstStyle/>
          <a:p>
            <a:pPr algn="ctr"/>
            <a:r>
              <a:rPr lang="cs-CZ" sz="2800" i="1" u="sng" dirty="0" smtClean="0">
                <a:latin typeface="Century Gothic" panose="020B0502020202020204" pitchFamily="34" charset="0"/>
              </a:rPr>
              <a:t>Konečná tabulka</a:t>
            </a:r>
          </a:p>
          <a:p>
            <a:pPr algn="ctr"/>
            <a:r>
              <a:rPr lang="cs-CZ" sz="2800" i="1" u="sng" dirty="0" smtClean="0">
                <a:latin typeface="Century Gothic" panose="020B0502020202020204" pitchFamily="34" charset="0"/>
              </a:rPr>
              <a:t> I.A třídy dorostu</a:t>
            </a:r>
          </a:p>
          <a:p>
            <a:pPr algn="ctr"/>
            <a:r>
              <a:rPr lang="cs-CZ" sz="2800" i="1" u="sng" dirty="0" smtClean="0">
                <a:latin typeface="Century Gothic" panose="020B0502020202020204" pitchFamily="34" charset="0"/>
              </a:rPr>
              <a:t>2016-2017</a:t>
            </a:r>
          </a:p>
        </p:txBody>
      </p:sp>
      <p:sp>
        <p:nvSpPr>
          <p:cNvPr id="3" name="TextovéPole 2"/>
          <p:cNvSpPr txBox="1"/>
          <p:nvPr/>
        </p:nvSpPr>
        <p:spPr>
          <a:xfrm>
            <a:off x="71984" y="1680508"/>
            <a:ext cx="4752529" cy="1938992"/>
          </a:xfrm>
          <a:prstGeom prst="rect">
            <a:avLst/>
          </a:prstGeom>
          <a:pattFill prst="pct10">
            <a:fgClr>
              <a:schemeClr val="accent1"/>
            </a:fgClr>
            <a:bgClr>
              <a:schemeClr val="bg1">
                <a:lumMod val="95000"/>
              </a:schemeClr>
            </a:bgClr>
          </a:pattFill>
        </p:spPr>
        <p:txBody>
          <a:bodyPr wrap="square" rtlCol="0">
            <a:spAutoFit/>
          </a:bodyPr>
          <a:lstStyle/>
          <a:p>
            <a:pPr algn="just"/>
            <a:r>
              <a:rPr lang="cs-CZ" sz="2400" dirty="0" smtClean="0">
                <a:latin typeface="Arial" panose="020B0604020202020204" pitchFamily="34" charset="0"/>
                <a:cs typeface="Arial" panose="020B0604020202020204" pitchFamily="34" charset="0"/>
              </a:rPr>
              <a:t>Na prvních 3 místech je rozdíl 2 bodů. Dorostenci Štětí na jaře všech 9 zápasů vyhráli, ale k dotažení náskoku vítěze soutěže to nestačilo </a:t>
            </a:r>
          </a:p>
        </p:txBody>
      </p:sp>
      <p:sp>
        <p:nvSpPr>
          <p:cNvPr id="26" name="TextovéPole 25"/>
          <p:cNvSpPr txBox="1"/>
          <p:nvPr/>
        </p:nvSpPr>
        <p:spPr>
          <a:xfrm>
            <a:off x="5400576" y="91108"/>
            <a:ext cx="4752530" cy="1754326"/>
          </a:xfrm>
          <a:prstGeom prst="rect">
            <a:avLst/>
          </a:prstGeom>
          <a:pattFill prst="pct80">
            <a:fgClr>
              <a:schemeClr val="accent6">
                <a:lumMod val="75000"/>
              </a:schemeClr>
            </a:fgClr>
            <a:bgClr>
              <a:srgbClr val="FFFF00"/>
            </a:bgClr>
          </a:pattFill>
          <a:ln w="92075">
            <a:solidFill>
              <a:srgbClr val="009900"/>
            </a:solidFill>
            <a:prstDash val="sysDot"/>
          </a:ln>
        </p:spPr>
        <p:txBody>
          <a:bodyPr wrap="square" rtlCol="0">
            <a:spAutoFit/>
          </a:bodyPr>
          <a:lstStyle/>
          <a:p>
            <a:pPr algn="ctr"/>
            <a:r>
              <a:rPr lang="de-DE" sz="1800" b="0" i="1" dirty="0" err="1" smtClean="0">
                <a:solidFill>
                  <a:schemeClr val="bg1"/>
                </a:solidFill>
                <a:latin typeface="Arial Black" panose="020B0A04020102020204" pitchFamily="34" charset="0"/>
              </a:rPr>
              <a:t>Statistika</a:t>
            </a:r>
            <a:r>
              <a:rPr lang="de-DE" sz="1800" b="0" i="1" dirty="0" smtClean="0">
                <a:solidFill>
                  <a:schemeClr val="bg1"/>
                </a:solidFill>
                <a:latin typeface="Arial Black" panose="020B0A04020102020204" pitchFamily="34" charset="0"/>
              </a:rPr>
              <a:t> </a:t>
            </a:r>
            <a:r>
              <a:rPr lang="de-DE" sz="1800" b="0" i="1" dirty="0" err="1" smtClean="0">
                <a:solidFill>
                  <a:schemeClr val="bg1"/>
                </a:solidFill>
                <a:latin typeface="Arial Black" panose="020B0A04020102020204" pitchFamily="34" charset="0"/>
              </a:rPr>
              <a:t>nen</a:t>
            </a:r>
            <a:r>
              <a:rPr lang="cs-CZ" sz="1800" b="0" i="1" dirty="0" smtClean="0">
                <a:solidFill>
                  <a:schemeClr val="bg1"/>
                </a:solidFill>
                <a:latin typeface="Arial Black" panose="020B0A04020102020204" pitchFamily="34" charset="0"/>
              </a:rPr>
              <a:t>í ještě úplná, chybí 2 zápasy, ale už teď můžete vidět kolik hráčů mužstva dospělých se zapojilo do zápasů, komu se střelecky dařilo a kdo viděl nejčastěji žlutou barvu  </a:t>
            </a:r>
          </a:p>
        </p:txBody>
      </p:sp>
      <p:graphicFrame>
        <p:nvGraphicFramePr>
          <p:cNvPr id="27" name="Tabulka 26"/>
          <p:cNvGraphicFramePr>
            <a:graphicFrameLocks noGrp="1"/>
          </p:cNvGraphicFramePr>
          <p:nvPr>
            <p:extLst>
              <p:ext uri="{D42A27DB-BD31-4B8C-83A1-F6EECF244321}">
                <p14:modId xmlns:p14="http://schemas.microsoft.com/office/powerpoint/2010/main" val="3734465587"/>
              </p:ext>
            </p:extLst>
          </p:nvPr>
        </p:nvGraphicFramePr>
        <p:xfrm>
          <a:off x="5400575" y="2033094"/>
          <a:ext cx="4752529" cy="4754758"/>
        </p:xfrm>
        <a:graphic>
          <a:graphicData uri="http://schemas.openxmlformats.org/drawingml/2006/table">
            <a:tbl>
              <a:tblPr/>
              <a:tblGrid>
                <a:gridCol w="647685">
                  <a:extLst>
                    <a:ext uri="{9D8B030D-6E8A-4147-A177-3AD203B41FA5}">
                      <a16:colId xmlns:a16="http://schemas.microsoft.com/office/drawing/2014/main" val="1687423133"/>
                    </a:ext>
                  </a:extLst>
                </a:gridCol>
                <a:gridCol w="1297832">
                  <a:extLst>
                    <a:ext uri="{9D8B030D-6E8A-4147-A177-3AD203B41FA5}">
                      <a16:colId xmlns:a16="http://schemas.microsoft.com/office/drawing/2014/main" val="2585620408"/>
                    </a:ext>
                  </a:extLst>
                </a:gridCol>
                <a:gridCol w="795780">
                  <a:extLst>
                    <a:ext uri="{9D8B030D-6E8A-4147-A177-3AD203B41FA5}">
                      <a16:colId xmlns:a16="http://schemas.microsoft.com/office/drawing/2014/main" val="2835385574"/>
                    </a:ext>
                  </a:extLst>
                </a:gridCol>
                <a:gridCol w="647685">
                  <a:extLst>
                    <a:ext uri="{9D8B030D-6E8A-4147-A177-3AD203B41FA5}">
                      <a16:colId xmlns:a16="http://schemas.microsoft.com/office/drawing/2014/main" val="560776803"/>
                    </a:ext>
                  </a:extLst>
                </a:gridCol>
                <a:gridCol w="602234">
                  <a:extLst>
                    <a:ext uri="{9D8B030D-6E8A-4147-A177-3AD203B41FA5}">
                      <a16:colId xmlns:a16="http://schemas.microsoft.com/office/drawing/2014/main" val="1353489461"/>
                    </a:ext>
                  </a:extLst>
                </a:gridCol>
                <a:gridCol w="761313">
                  <a:extLst>
                    <a:ext uri="{9D8B030D-6E8A-4147-A177-3AD203B41FA5}">
                      <a16:colId xmlns:a16="http://schemas.microsoft.com/office/drawing/2014/main" val="2778680820"/>
                    </a:ext>
                  </a:extLst>
                </a:gridCol>
              </a:tblGrid>
              <a:tr h="365258">
                <a:tc>
                  <a:txBody>
                    <a:bodyPr/>
                    <a:lstStyle/>
                    <a:p>
                      <a:pPr algn="ctr" fontAlgn="ctr"/>
                      <a:r>
                        <a:rPr lang="cs-CZ" sz="1100" b="1" i="0" u="none" strike="noStrike" dirty="0">
                          <a:solidFill>
                            <a:srgbClr val="000000"/>
                          </a:solidFill>
                          <a:effectLst/>
                          <a:latin typeface="Arial Black" panose="020B0A04020102020204" pitchFamily="34" charset="0"/>
                        </a:rPr>
                        <a:t>Pořadí</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100" b="1" i="0" u="none" strike="noStrike">
                          <a:solidFill>
                            <a:srgbClr val="000000"/>
                          </a:solidFill>
                          <a:effectLst/>
                          <a:latin typeface="Arial Black" panose="020B0A04020102020204" pitchFamily="34" charset="0"/>
                        </a:rPr>
                        <a:t>Jméno</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100" b="1" i="0" u="none" strike="noStrike">
                          <a:solidFill>
                            <a:srgbClr val="000000"/>
                          </a:solidFill>
                          <a:effectLst/>
                          <a:latin typeface="Arial Black" panose="020B0A04020102020204" pitchFamily="34" charset="0"/>
                        </a:rPr>
                        <a:t>Zápasy</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100" b="1" i="0" u="none" strike="noStrike">
                          <a:solidFill>
                            <a:srgbClr val="000000"/>
                          </a:solidFill>
                          <a:effectLst/>
                          <a:latin typeface="Arial Black" panose="020B0A04020102020204" pitchFamily="34" charset="0"/>
                        </a:rPr>
                        <a:t>Branky</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100" b="1" i="0" u="none" strike="noStrike">
                          <a:solidFill>
                            <a:srgbClr val="000000"/>
                          </a:solidFill>
                          <a:effectLst/>
                          <a:latin typeface="Arial Black" panose="020B0A04020102020204" pitchFamily="34" charset="0"/>
                        </a:rPr>
                        <a:t>Žluté karty</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100" b="1" i="0" u="none" strike="noStrike">
                          <a:solidFill>
                            <a:srgbClr val="000000"/>
                          </a:solidFill>
                          <a:effectLst/>
                          <a:latin typeface="Arial Black" panose="020B0A04020102020204" pitchFamily="34" charset="0"/>
                        </a:rPr>
                        <a:t>Červené karty</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92735990"/>
                  </a:ext>
                </a:extLst>
              </a:tr>
              <a:tr h="158808">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Rudolf Slanička</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28</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08619030"/>
                  </a:ext>
                </a:extLst>
              </a:tr>
              <a:tr h="158808">
                <a:tc>
                  <a:txBody>
                    <a:bodyPr/>
                    <a:lstStyle/>
                    <a:p>
                      <a:pPr algn="ctr" fontAlgn="ctr"/>
                      <a:r>
                        <a:rPr lang="cs-CZ" sz="1100" b="1" i="0" u="none" strike="noStrike">
                          <a:solidFill>
                            <a:srgbClr val="000000"/>
                          </a:solidFill>
                          <a:effectLst/>
                          <a:latin typeface="Arial" panose="020B0604020202020204" pitchFamily="34" charset="0"/>
                        </a:rPr>
                        <a:t>2.</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Radek Hrdý</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27</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66206388"/>
                  </a:ext>
                </a:extLst>
              </a:tr>
              <a:tr h="158808">
                <a:tc>
                  <a:txBody>
                    <a:bodyPr/>
                    <a:lstStyle/>
                    <a:p>
                      <a:pPr algn="ctr" fontAlgn="ctr"/>
                      <a:r>
                        <a:rPr lang="cs-CZ" sz="1100" b="1" i="0" u="none" strike="noStrike">
                          <a:solidFill>
                            <a:srgbClr val="000000"/>
                          </a:solidFill>
                          <a:effectLst/>
                          <a:latin typeface="Arial" panose="020B0604020202020204" pitchFamily="34" charset="0"/>
                        </a:rPr>
                        <a:t>3.</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Vladimír Kucler</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27</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526535259"/>
                  </a:ext>
                </a:extLst>
              </a:tr>
              <a:tr h="158808">
                <a:tc>
                  <a:txBody>
                    <a:bodyPr/>
                    <a:lstStyle/>
                    <a:p>
                      <a:pPr algn="ctr" fontAlgn="ctr"/>
                      <a:r>
                        <a:rPr lang="cs-CZ" sz="1100" b="1" i="0" u="none" strike="noStrike">
                          <a:solidFill>
                            <a:srgbClr val="000000"/>
                          </a:solidFill>
                          <a:effectLst/>
                          <a:latin typeface="Arial" panose="020B0604020202020204" pitchFamily="34" charset="0"/>
                        </a:rPr>
                        <a:t>4.</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Slavoj Tichý</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27</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005469881"/>
                  </a:ext>
                </a:extLst>
              </a:tr>
              <a:tr h="158808">
                <a:tc>
                  <a:txBody>
                    <a:bodyPr/>
                    <a:lstStyle/>
                    <a:p>
                      <a:pPr algn="ctr" fontAlgn="ctr"/>
                      <a:r>
                        <a:rPr lang="cs-CZ" sz="1100" b="1" i="0" u="none" strike="noStrike">
                          <a:solidFill>
                            <a:srgbClr val="000000"/>
                          </a:solidFill>
                          <a:effectLst/>
                          <a:latin typeface="Arial" panose="020B0604020202020204" pitchFamily="34" charset="0"/>
                        </a:rPr>
                        <a:t>5.</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Jiří Vacek</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26</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00571392"/>
                  </a:ext>
                </a:extLst>
              </a:tr>
              <a:tr h="158808">
                <a:tc>
                  <a:txBody>
                    <a:bodyPr/>
                    <a:lstStyle/>
                    <a:p>
                      <a:pPr algn="ctr" fontAlgn="ctr"/>
                      <a:r>
                        <a:rPr lang="cs-CZ" sz="1100" b="1" i="0" u="none" strike="noStrike">
                          <a:solidFill>
                            <a:srgbClr val="000000"/>
                          </a:solidFill>
                          <a:effectLst/>
                          <a:latin typeface="Arial" panose="020B0604020202020204" pitchFamily="34" charset="0"/>
                        </a:rPr>
                        <a:t>6.</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David Mencl</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24</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842475929"/>
                  </a:ext>
                </a:extLst>
              </a:tr>
              <a:tr h="158808">
                <a:tc>
                  <a:txBody>
                    <a:bodyPr/>
                    <a:lstStyle/>
                    <a:p>
                      <a:pPr algn="ctr" fontAlgn="ctr"/>
                      <a:r>
                        <a:rPr lang="cs-CZ" sz="1100" b="1" i="0" u="none" strike="noStrike">
                          <a:solidFill>
                            <a:srgbClr val="000000"/>
                          </a:solidFill>
                          <a:effectLst/>
                          <a:latin typeface="Arial" panose="020B0604020202020204" pitchFamily="34" charset="0"/>
                        </a:rPr>
                        <a:t>7.</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Tomáš Belák</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14</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966759119"/>
                  </a:ext>
                </a:extLst>
              </a:tr>
              <a:tr h="158808">
                <a:tc>
                  <a:txBody>
                    <a:bodyPr/>
                    <a:lstStyle/>
                    <a:p>
                      <a:pPr algn="ctr" fontAlgn="ctr"/>
                      <a:r>
                        <a:rPr lang="cs-CZ" sz="1100" b="1" i="0" u="none" strike="noStrike">
                          <a:solidFill>
                            <a:srgbClr val="000000"/>
                          </a:solidFill>
                          <a:effectLst/>
                          <a:latin typeface="Arial" panose="020B0604020202020204" pitchFamily="34" charset="0"/>
                        </a:rPr>
                        <a:t>8.</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Jiří Šimral</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422914588"/>
                  </a:ext>
                </a:extLst>
              </a:tr>
              <a:tr h="158808">
                <a:tc>
                  <a:txBody>
                    <a:bodyPr/>
                    <a:lstStyle/>
                    <a:p>
                      <a:pPr algn="ctr" fontAlgn="ctr"/>
                      <a:r>
                        <a:rPr lang="cs-CZ" sz="1100" b="1" i="0" u="none" strike="noStrike">
                          <a:solidFill>
                            <a:srgbClr val="000000"/>
                          </a:solidFill>
                          <a:effectLst/>
                          <a:latin typeface="Arial" panose="020B0604020202020204" pitchFamily="34" charset="0"/>
                        </a:rPr>
                        <a:t>9.</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Milan Čámský</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22</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50675858"/>
                  </a:ext>
                </a:extLst>
              </a:tr>
              <a:tr h="158808">
                <a:tc>
                  <a:txBody>
                    <a:bodyPr/>
                    <a:lstStyle/>
                    <a:p>
                      <a:pPr algn="ctr" fontAlgn="ctr"/>
                      <a:r>
                        <a:rPr lang="cs-CZ" sz="1100" b="1" i="0" u="none" strike="noStrike">
                          <a:solidFill>
                            <a:srgbClr val="000000"/>
                          </a:solidFill>
                          <a:effectLst/>
                          <a:latin typeface="Arial" panose="020B0604020202020204" pitchFamily="34" charset="0"/>
                        </a:rPr>
                        <a:t>10.</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Jiří Ransdorf</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284030525"/>
                  </a:ext>
                </a:extLst>
              </a:tr>
              <a:tr h="158808">
                <a:tc>
                  <a:txBody>
                    <a:bodyPr/>
                    <a:lstStyle/>
                    <a:p>
                      <a:pPr algn="ctr" fontAlgn="ctr"/>
                      <a:r>
                        <a:rPr lang="cs-CZ" sz="1100" b="1" i="0" u="none" strike="noStrike">
                          <a:solidFill>
                            <a:srgbClr val="000000"/>
                          </a:solidFill>
                          <a:effectLst/>
                          <a:latin typeface="Arial" panose="020B0604020202020204" pitchFamily="34" charset="0"/>
                        </a:rPr>
                        <a:t>11.</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Jiří Vokoun</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18</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61216286"/>
                  </a:ext>
                </a:extLst>
              </a:tr>
              <a:tr h="158808">
                <a:tc>
                  <a:txBody>
                    <a:bodyPr/>
                    <a:lstStyle/>
                    <a:p>
                      <a:pPr algn="ctr" fontAlgn="ctr"/>
                      <a:r>
                        <a:rPr lang="cs-CZ" sz="1100" b="1" i="0" u="none" strike="noStrike">
                          <a:solidFill>
                            <a:srgbClr val="000000"/>
                          </a:solidFill>
                          <a:effectLst/>
                          <a:latin typeface="Arial" panose="020B0604020202020204" pitchFamily="34" charset="0"/>
                        </a:rPr>
                        <a:t>12.</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Jiří Böhm</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13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737140319"/>
                  </a:ext>
                </a:extLst>
              </a:tr>
              <a:tr h="158808">
                <a:tc>
                  <a:txBody>
                    <a:bodyPr/>
                    <a:lstStyle/>
                    <a:p>
                      <a:pPr algn="ctr" fontAlgn="ctr"/>
                      <a:r>
                        <a:rPr lang="cs-CZ" sz="1100" b="1" i="0" u="none" strike="noStrike">
                          <a:solidFill>
                            <a:srgbClr val="000000"/>
                          </a:solidFill>
                          <a:effectLst/>
                          <a:latin typeface="Arial" panose="020B0604020202020204" pitchFamily="34" charset="0"/>
                        </a:rPr>
                        <a:t>13.</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Lukáš Stejskal</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13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1992093"/>
                  </a:ext>
                </a:extLst>
              </a:tr>
              <a:tr h="158808">
                <a:tc>
                  <a:txBody>
                    <a:bodyPr/>
                    <a:lstStyle/>
                    <a:p>
                      <a:pPr algn="ctr" fontAlgn="ctr"/>
                      <a:r>
                        <a:rPr lang="cs-CZ" sz="1100" b="1" i="0" u="none" strike="noStrike">
                          <a:solidFill>
                            <a:srgbClr val="000000"/>
                          </a:solidFill>
                          <a:effectLst/>
                          <a:latin typeface="Arial" panose="020B0604020202020204" pitchFamily="34" charset="0"/>
                        </a:rPr>
                        <a:t>14.</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Vladimír Poráč</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13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93671893"/>
                  </a:ext>
                </a:extLst>
              </a:tr>
              <a:tr h="158808">
                <a:tc>
                  <a:txBody>
                    <a:bodyPr/>
                    <a:lstStyle/>
                    <a:p>
                      <a:pPr algn="ctr" fontAlgn="ctr"/>
                      <a:r>
                        <a:rPr lang="cs-CZ" sz="1100" b="1" i="0" u="none" strike="noStrike">
                          <a:solidFill>
                            <a:srgbClr val="000000"/>
                          </a:solidFill>
                          <a:effectLst/>
                          <a:latin typeface="Arial" panose="020B0604020202020204" pitchFamily="34" charset="0"/>
                        </a:rPr>
                        <a:t>15.</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Jiří Gabriel</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13</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994666770"/>
                  </a:ext>
                </a:extLst>
              </a:tr>
              <a:tr h="158808">
                <a:tc>
                  <a:txBody>
                    <a:bodyPr/>
                    <a:lstStyle/>
                    <a:p>
                      <a:pPr algn="ctr" fontAlgn="ctr"/>
                      <a:r>
                        <a:rPr lang="cs-CZ" sz="1100" b="1" i="0" u="none" strike="noStrike">
                          <a:solidFill>
                            <a:srgbClr val="000000"/>
                          </a:solidFill>
                          <a:effectLst/>
                          <a:latin typeface="Arial" panose="020B0604020202020204" pitchFamily="34" charset="0"/>
                        </a:rPr>
                        <a:t>16.</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Dominik Beruška</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11</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372545693"/>
                  </a:ext>
                </a:extLst>
              </a:tr>
              <a:tr h="158808">
                <a:tc>
                  <a:txBody>
                    <a:bodyPr/>
                    <a:lstStyle/>
                    <a:p>
                      <a:pPr algn="ctr" fontAlgn="ctr"/>
                      <a:r>
                        <a:rPr lang="cs-CZ" sz="1100" b="1" i="0" u="none" strike="noStrike">
                          <a:solidFill>
                            <a:srgbClr val="000000"/>
                          </a:solidFill>
                          <a:effectLst/>
                          <a:latin typeface="Arial" panose="020B0604020202020204" pitchFamily="34" charset="0"/>
                        </a:rPr>
                        <a:t>17.</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Michal Šmidrkal</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10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8479349"/>
                  </a:ext>
                </a:extLst>
              </a:tr>
              <a:tr h="158808">
                <a:tc>
                  <a:txBody>
                    <a:bodyPr/>
                    <a:lstStyle/>
                    <a:p>
                      <a:pPr algn="ctr" fontAlgn="ctr"/>
                      <a:r>
                        <a:rPr lang="cs-CZ" sz="1100" b="1" i="0" u="none" strike="noStrike">
                          <a:solidFill>
                            <a:srgbClr val="000000"/>
                          </a:solidFill>
                          <a:effectLst/>
                          <a:latin typeface="Arial" panose="020B0604020202020204" pitchFamily="34" charset="0"/>
                        </a:rPr>
                        <a:t>18.</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Václav Michovský</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93873284"/>
                  </a:ext>
                </a:extLst>
              </a:tr>
              <a:tr h="158808">
                <a:tc>
                  <a:txBody>
                    <a:bodyPr/>
                    <a:lstStyle/>
                    <a:p>
                      <a:pPr algn="ctr" fontAlgn="ctr"/>
                      <a:r>
                        <a:rPr lang="cs-CZ" sz="1100" b="1" i="0" u="none" strike="noStrike">
                          <a:solidFill>
                            <a:srgbClr val="000000"/>
                          </a:solidFill>
                          <a:effectLst/>
                          <a:latin typeface="Arial" panose="020B0604020202020204" pitchFamily="34" charset="0"/>
                        </a:rPr>
                        <a:t>19.</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Marek Malák</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71270423"/>
                  </a:ext>
                </a:extLst>
              </a:tr>
              <a:tr h="158808">
                <a:tc>
                  <a:txBody>
                    <a:bodyPr/>
                    <a:lstStyle/>
                    <a:p>
                      <a:pPr algn="ctr" fontAlgn="ctr"/>
                      <a:r>
                        <a:rPr lang="cs-CZ" sz="1100" b="1" i="0" u="none" strike="noStrike">
                          <a:solidFill>
                            <a:srgbClr val="000000"/>
                          </a:solidFill>
                          <a:effectLst/>
                          <a:latin typeface="Arial" panose="020B0604020202020204" pitchFamily="34" charset="0"/>
                        </a:rPr>
                        <a:t>20.</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Lukáš Kloub</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723530777"/>
                  </a:ext>
                </a:extLst>
              </a:tr>
              <a:tr h="158808">
                <a:tc>
                  <a:txBody>
                    <a:bodyPr/>
                    <a:lstStyle/>
                    <a:p>
                      <a:pPr algn="ctr" fontAlgn="ctr"/>
                      <a:r>
                        <a:rPr lang="cs-CZ" sz="1100" b="1" i="0" u="none" strike="noStrike">
                          <a:solidFill>
                            <a:srgbClr val="000000"/>
                          </a:solidFill>
                          <a:effectLst/>
                          <a:latin typeface="Arial" panose="020B0604020202020204" pitchFamily="34" charset="0"/>
                        </a:rPr>
                        <a:t>21.</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Petr Hromas</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9656668"/>
                  </a:ext>
                </a:extLst>
              </a:tr>
              <a:tr h="158808">
                <a:tc>
                  <a:txBody>
                    <a:bodyPr/>
                    <a:lstStyle/>
                    <a:p>
                      <a:pPr algn="ctr" fontAlgn="ctr"/>
                      <a:r>
                        <a:rPr lang="cs-CZ" sz="1100" b="1" i="0" u="none" strike="noStrike">
                          <a:solidFill>
                            <a:srgbClr val="000000"/>
                          </a:solidFill>
                          <a:effectLst/>
                          <a:latin typeface="Arial" panose="020B0604020202020204" pitchFamily="34" charset="0"/>
                        </a:rPr>
                        <a:t>22.</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Koloman Horváth</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793562740"/>
                  </a:ext>
                </a:extLst>
              </a:tr>
              <a:tr h="158808">
                <a:tc>
                  <a:txBody>
                    <a:bodyPr/>
                    <a:lstStyle/>
                    <a:p>
                      <a:pPr algn="ctr" fontAlgn="ctr"/>
                      <a:r>
                        <a:rPr lang="cs-CZ" sz="1100" b="1" i="0" u="none" strike="noStrike">
                          <a:solidFill>
                            <a:srgbClr val="000000"/>
                          </a:solidFill>
                          <a:effectLst/>
                          <a:latin typeface="Arial" panose="020B0604020202020204" pitchFamily="34" charset="0"/>
                        </a:rPr>
                        <a:t>23.</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Lukáš Lelek</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714506771"/>
                  </a:ext>
                </a:extLst>
              </a:tr>
              <a:tr h="158808">
                <a:tc>
                  <a:txBody>
                    <a:bodyPr/>
                    <a:lstStyle/>
                    <a:p>
                      <a:pPr algn="ctr" fontAlgn="ctr"/>
                      <a:r>
                        <a:rPr lang="cs-CZ" sz="1100" b="1" i="0" u="none" strike="noStrike">
                          <a:solidFill>
                            <a:srgbClr val="000000"/>
                          </a:solidFill>
                          <a:effectLst/>
                          <a:latin typeface="Arial" panose="020B0604020202020204" pitchFamily="34" charset="0"/>
                        </a:rPr>
                        <a:t>24.</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effectLst/>
                          <a:latin typeface="Arial" panose="020B0604020202020204" pitchFamily="34" charset="0"/>
                        </a:rPr>
                        <a:t>Jan Mikoláš</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675973671"/>
                  </a:ext>
                </a:extLst>
              </a:tr>
              <a:tr h="166748">
                <a:tc>
                  <a:txBody>
                    <a:bodyPr/>
                    <a:lstStyle/>
                    <a:p>
                      <a:pPr algn="ctr" fontAlgn="ctr"/>
                      <a:r>
                        <a:rPr lang="cs-CZ" sz="1100" b="1" i="0" u="none" strike="noStrike">
                          <a:solidFill>
                            <a:srgbClr val="000000"/>
                          </a:solidFill>
                          <a:effectLst/>
                          <a:latin typeface="Arial" panose="020B0604020202020204" pitchFamily="34" charset="0"/>
                        </a:rPr>
                        <a:t>25.</a:t>
                      </a:r>
                    </a:p>
                  </a:txBody>
                  <a:tcPr marL="7940" marR="7940" marT="79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Robert Feko</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7940" marR="7940" marT="79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00152174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72184"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24</a:t>
            </a:r>
          </a:p>
        </p:txBody>
      </p:sp>
      <p:sp>
        <p:nvSpPr>
          <p:cNvPr id="12" name="TextovéPole 11"/>
          <p:cNvSpPr txBox="1"/>
          <p:nvPr/>
        </p:nvSpPr>
        <p:spPr>
          <a:xfrm>
            <a:off x="7563416" y="693186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25</a:t>
            </a:r>
          </a:p>
        </p:txBody>
      </p:sp>
      <p:sp>
        <p:nvSpPr>
          <p:cNvPr id="4" name="TextovéPole 3"/>
          <p:cNvSpPr txBox="1"/>
          <p:nvPr/>
        </p:nvSpPr>
        <p:spPr>
          <a:xfrm>
            <a:off x="5364573" y="91108"/>
            <a:ext cx="4752527" cy="830997"/>
          </a:xfrm>
          <a:prstGeom prst="rect">
            <a:avLst/>
          </a:prstGeom>
          <a:gradFill flip="none" rotWithShape="1">
            <a:gsLst>
              <a:gs pos="0">
                <a:srgbClr val="FFFF00"/>
              </a:gs>
              <a:gs pos="48000">
                <a:schemeClr val="accent3">
                  <a:lumMod val="97000"/>
                  <a:lumOff val="3000"/>
                </a:schemeClr>
              </a:gs>
              <a:gs pos="100000">
                <a:schemeClr val="accent3">
                  <a:lumMod val="60000"/>
                  <a:lumOff val="40000"/>
                </a:schemeClr>
              </a:gs>
            </a:gsLst>
            <a:lin ang="16200000" scaled="1"/>
            <a:tileRect/>
          </a:gradFill>
          <a:ln>
            <a:solidFill>
              <a:schemeClr val="accent6">
                <a:lumMod val="75000"/>
              </a:schemeClr>
            </a:solidFill>
          </a:ln>
          <a:effectLst>
            <a:glow rad="127000">
              <a:srgbClr val="FFFF00"/>
            </a:glow>
          </a:effectLst>
        </p:spPr>
        <p:txBody>
          <a:bodyPr wrap="square" rtlCol="0">
            <a:spAutoFit/>
          </a:bodyPr>
          <a:lstStyle/>
          <a:p>
            <a:pPr algn="ctr"/>
            <a:r>
              <a:rPr lang="cs-CZ" sz="2400" dirty="0" smtClean="0">
                <a:blipFill>
                  <a:blip r:embed="rId2"/>
                  <a:tile tx="0" ty="0" sx="100000" sy="100000" flip="none" algn="tl"/>
                </a:blipFill>
                <a:effectLst>
                  <a:glow rad="63500">
                    <a:schemeClr val="accent6">
                      <a:satMod val="175000"/>
                      <a:alpha val="40000"/>
                    </a:schemeClr>
                  </a:glow>
                  <a:outerShdw blurRad="38100" dist="38100" dir="2700000" algn="tl">
                    <a:srgbClr val="000000">
                      <a:alpha val="43137"/>
                    </a:srgbClr>
                  </a:outerShdw>
                </a:effectLst>
                <a:latin typeface="Georgia" panose="02040502050405020303" pitchFamily="18" charset="0"/>
              </a:rPr>
              <a:t>Realizační tým mužstva dospělých 2016-2017</a:t>
            </a:r>
          </a:p>
        </p:txBody>
      </p:sp>
      <p:pic>
        <p:nvPicPr>
          <p:cNvPr id="6" name="Obrázek 5"/>
          <p:cNvPicPr>
            <a:picLocks noChangeAspect="1"/>
          </p:cNvPicPr>
          <p:nvPr/>
        </p:nvPicPr>
        <p:blipFill>
          <a:blip r:embed="rId3"/>
          <a:stretch>
            <a:fillRect/>
          </a:stretch>
        </p:blipFill>
        <p:spPr>
          <a:xfrm>
            <a:off x="5980634" y="4795764"/>
            <a:ext cx="1000125" cy="1333500"/>
          </a:xfrm>
          <a:prstGeom prst="rect">
            <a:avLst/>
          </a:prstGeom>
        </p:spPr>
      </p:pic>
      <p:pic>
        <p:nvPicPr>
          <p:cNvPr id="7" name="Obrázek 6"/>
          <p:cNvPicPr>
            <a:picLocks noChangeAspect="1"/>
          </p:cNvPicPr>
          <p:nvPr/>
        </p:nvPicPr>
        <p:blipFill>
          <a:blip r:embed="rId4"/>
          <a:stretch>
            <a:fillRect/>
          </a:stretch>
        </p:blipFill>
        <p:spPr>
          <a:xfrm>
            <a:off x="8621580" y="4810052"/>
            <a:ext cx="1009650" cy="1304925"/>
          </a:xfrm>
          <a:prstGeom prst="rect">
            <a:avLst/>
          </a:prstGeom>
        </p:spPr>
      </p:pic>
      <p:pic>
        <p:nvPicPr>
          <p:cNvPr id="8" name="Obrázek 7"/>
          <p:cNvPicPr>
            <a:picLocks noChangeAspect="1"/>
          </p:cNvPicPr>
          <p:nvPr/>
        </p:nvPicPr>
        <p:blipFill>
          <a:blip r:embed="rId5"/>
          <a:stretch>
            <a:fillRect/>
          </a:stretch>
        </p:blipFill>
        <p:spPr>
          <a:xfrm>
            <a:off x="7242671" y="1066056"/>
            <a:ext cx="1038225" cy="1257300"/>
          </a:xfrm>
          <a:prstGeom prst="rect">
            <a:avLst/>
          </a:prstGeom>
        </p:spPr>
      </p:pic>
      <p:pic>
        <p:nvPicPr>
          <p:cNvPr id="9" name="Picture 5"/>
          <p:cNvPicPr>
            <a:picLocks noChangeAspect="1" noChangeArrowheads="1"/>
          </p:cNvPicPr>
          <p:nvPr/>
        </p:nvPicPr>
        <p:blipFill>
          <a:blip r:embed="rId6" cstate="print"/>
          <a:srcRect/>
          <a:stretch>
            <a:fillRect/>
          </a:stretch>
        </p:blipFill>
        <p:spPr bwMode="auto">
          <a:xfrm>
            <a:off x="8975947" y="2359950"/>
            <a:ext cx="1085980" cy="1455688"/>
          </a:xfrm>
          <a:prstGeom prst="rect">
            <a:avLst/>
          </a:prstGeom>
          <a:noFill/>
          <a:ln w="9525">
            <a:noFill/>
            <a:miter lim="800000"/>
            <a:headEnd/>
            <a:tailEnd/>
          </a:ln>
        </p:spPr>
      </p:pic>
      <p:sp>
        <p:nvSpPr>
          <p:cNvPr id="10" name="TextovéPole 9"/>
          <p:cNvSpPr txBox="1"/>
          <p:nvPr/>
        </p:nvSpPr>
        <p:spPr>
          <a:xfrm>
            <a:off x="6624712" y="2395364"/>
            <a:ext cx="2232248" cy="523220"/>
          </a:xfrm>
          <a:prstGeom prst="rect">
            <a:avLst/>
          </a:prstGeom>
          <a:gradFill>
            <a:gsLst>
              <a:gs pos="0">
                <a:srgbClr val="FFFF00"/>
              </a:gs>
              <a:gs pos="54000">
                <a:srgbClr val="BDF40C"/>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cs-CZ" sz="1400" dirty="0" smtClean="0">
                <a:latin typeface="Calisto MT" panose="02040603050505030304" pitchFamily="18" charset="0"/>
              </a:rPr>
              <a:t>Josef Vinš </a:t>
            </a:r>
          </a:p>
          <a:p>
            <a:pPr algn="ctr"/>
            <a:r>
              <a:rPr lang="cs-CZ" sz="1400" dirty="0" smtClean="0">
                <a:latin typeface="Calisto MT" panose="02040603050505030304" pitchFamily="18" charset="0"/>
              </a:rPr>
              <a:t>Trenér  podzim 2016</a:t>
            </a:r>
          </a:p>
        </p:txBody>
      </p:sp>
      <p:sp>
        <p:nvSpPr>
          <p:cNvPr id="13" name="TextovéPole 12"/>
          <p:cNvSpPr txBox="1"/>
          <p:nvPr/>
        </p:nvSpPr>
        <p:spPr>
          <a:xfrm>
            <a:off x="5364573" y="6279417"/>
            <a:ext cx="2232248" cy="523220"/>
          </a:xfrm>
          <a:prstGeom prst="rect">
            <a:avLst/>
          </a:prstGeom>
          <a:gradFill>
            <a:gsLst>
              <a:gs pos="0">
                <a:srgbClr val="FFFF00"/>
              </a:gs>
              <a:gs pos="54000">
                <a:srgbClr val="BDF40C"/>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cs-CZ" sz="1400" dirty="0" err="1" smtClean="0">
                <a:latin typeface="Calisto MT" panose="02040603050505030304" pitchFamily="18" charset="0"/>
              </a:rPr>
              <a:t>Radislav</a:t>
            </a:r>
            <a:r>
              <a:rPr lang="cs-CZ" sz="1400" dirty="0" smtClean="0">
                <a:latin typeface="Calisto MT" panose="02040603050505030304" pitchFamily="18" charset="0"/>
              </a:rPr>
              <a:t> Houška </a:t>
            </a:r>
          </a:p>
          <a:p>
            <a:pPr algn="ctr"/>
            <a:r>
              <a:rPr lang="cs-CZ" sz="1400" dirty="0" smtClean="0">
                <a:latin typeface="Calisto MT" panose="02040603050505030304" pitchFamily="18" charset="0"/>
              </a:rPr>
              <a:t>Trenér  jaro 2017</a:t>
            </a:r>
          </a:p>
        </p:txBody>
      </p:sp>
      <p:sp>
        <p:nvSpPr>
          <p:cNvPr id="14" name="TextovéPole 13"/>
          <p:cNvSpPr txBox="1"/>
          <p:nvPr/>
        </p:nvSpPr>
        <p:spPr>
          <a:xfrm>
            <a:off x="8010281" y="6279417"/>
            <a:ext cx="2232248" cy="523220"/>
          </a:xfrm>
          <a:prstGeom prst="rect">
            <a:avLst/>
          </a:prstGeom>
          <a:gradFill>
            <a:gsLst>
              <a:gs pos="0">
                <a:srgbClr val="FFFF00"/>
              </a:gs>
              <a:gs pos="54000">
                <a:srgbClr val="BDF40C"/>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cs-CZ" sz="1400" dirty="0" smtClean="0">
                <a:latin typeface="Calisto MT" panose="02040603050505030304" pitchFamily="18" charset="0"/>
              </a:rPr>
              <a:t>Pavel Dohnal</a:t>
            </a:r>
          </a:p>
          <a:p>
            <a:pPr algn="ctr"/>
            <a:r>
              <a:rPr lang="cs-CZ" sz="1400" dirty="0" smtClean="0">
                <a:latin typeface="Calisto MT" panose="02040603050505030304" pitchFamily="18" charset="0"/>
              </a:rPr>
              <a:t>Trenér  jaro 2017</a:t>
            </a:r>
          </a:p>
        </p:txBody>
      </p:sp>
      <p:sp>
        <p:nvSpPr>
          <p:cNvPr id="15" name="TextovéPole 14"/>
          <p:cNvSpPr txBox="1"/>
          <p:nvPr/>
        </p:nvSpPr>
        <p:spPr>
          <a:xfrm>
            <a:off x="5324575" y="4055603"/>
            <a:ext cx="1656184" cy="523220"/>
          </a:xfrm>
          <a:prstGeom prst="rect">
            <a:avLst/>
          </a:prstGeom>
          <a:gradFill>
            <a:gsLst>
              <a:gs pos="0">
                <a:srgbClr val="FFFF00"/>
              </a:gs>
              <a:gs pos="54000">
                <a:srgbClr val="BDF40C"/>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cs-CZ" sz="1400" dirty="0" smtClean="0">
                <a:latin typeface="Calisto MT" panose="02040603050505030304" pitchFamily="18" charset="0"/>
              </a:rPr>
              <a:t>Jiří </a:t>
            </a:r>
            <a:r>
              <a:rPr lang="cs-CZ" sz="1400" dirty="0" err="1" smtClean="0">
                <a:latin typeface="Calisto MT" panose="02040603050505030304" pitchFamily="18" charset="0"/>
              </a:rPr>
              <a:t>Havner</a:t>
            </a:r>
            <a:endParaRPr lang="cs-CZ" sz="1400" dirty="0" smtClean="0">
              <a:latin typeface="Calisto MT" panose="02040603050505030304" pitchFamily="18" charset="0"/>
            </a:endParaRPr>
          </a:p>
          <a:p>
            <a:pPr algn="ctr"/>
            <a:r>
              <a:rPr lang="cs-CZ" sz="1400" dirty="0" smtClean="0">
                <a:latin typeface="Calisto MT" panose="02040603050505030304" pitchFamily="18" charset="0"/>
              </a:rPr>
              <a:t>Vedoucí 2016-17</a:t>
            </a:r>
          </a:p>
        </p:txBody>
      </p:sp>
      <p:sp>
        <p:nvSpPr>
          <p:cNvPr id="16" name="TextovéPole 15"/>
          <p:cNvSpPr txBox="1"/>
          <p:nvPr/>
        </p:nvSpPr>
        <p:spPr>
          <a:xfrm>
            <a:off x="8691667" y="3980078"/>
            <a:ext cx="1510868" cy="523220"/>
          </a:xfrm>
          <a:prstGeom prst="rect">
            <a:avLst/>
          </a:prstGeom>
          <a:gradFill>
            <a:gsLst>
              <a:gs pos="0">
                <a:srgbClr val="FFFF00"/>
              </a:gs>
              <a:gs pos="54000">
                <a:srgbClr val="BDF40C"/>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cs-CZ" sz="1400" dirty="0" smtClean="0">
                <a:latin typeface="Calisto MT" panose="02040603050505030304" pitchFamily="18" charset="0"/>
              </a:rPr>
              <a:t>Karel Zavřel</a:t>
            </a:r>
          </a:p>
          <a:p>
            <a:pPr algn="ctr"/>
            <a:r>
              <a:rPr lang="cs-CZ" sz="1400" dirty="0" smtClean="0">
                <a:latin typeface="Calisto MT" panose="02040603050505030304" pitchFamily="18" charset="0"/>
              </a:rPr>
              <a:t>Masér 2016-17</a:t>
            </a:r>
          </a:p>
        </p:txBody>
      </p:sp>
      <p:pic>
        <p:nvPicPr>
          <p:cNvPr id="17" name="Obrázek 16"/>
          <p:cNvPicPr>
            <a:picLocks noChangeAspect="1"/>
          </p:cNvPicPr>
          <p:nvPr/>
        </p:nvPicPr>
        <p:blipFill>
          <a:blip r:embed="rId7"/>
          <a:stretch>
            <a:fillRect/>
          </a:stretch>
        </p:blipFill>
        <p:spPr>
          <a:xfrm>
            <a:off x="5400576" y="2483323"/>
            <a:ext cx="1176212" cy="1332000"/>
          </a:xfrm>
          <a:prstGeom prst="rect">
            <a:avLst/>
          </a:prstGeom>
        </p:spPr>
      </p:pic>
      <p:sp>
        <p:nvSpPr>
          <p:cNvPr id="18" name="TextovéPole 17"/>
          <p:cNvSpPr txBox="1"/>
          <p:nvPr/>
        </p:nvSpPr>
        <p:spPr>
          <a:xfrm>
            <a:off x="143991" y="91108"/>
            <a:ext cx="4608511" cy="1569660"/>
          </a:xfrm>
          <a:prstGeom prst="rect">
            <a:avLst/>
          </a:prstGeom>
          <a:gradFill>
            <a:gsLst>
              <a:gs pos="0">
                <a:srgbClr val="FDFEF2"/>
              </a:gs>
              <a:gs pos="54000">
                <a:srgbClr val="BDF40C"/>
              </a:gs>
              <a:gs pos="83000">
                <a:schemeClr val="accent1">
                  <a:lumMod val="45000"/>
                  <a:lumOff val="55000"/>
                </a:schemeClr>
              </a:gs>
              <a:gs pos="100000">
                <a:schemeClr val="accent1">
                  <a:lumMod val="30000"/>
                  <a:lumOff val="70000"/>
                </a:schemeClr>
              </a:gs>
            </a:gsLst>
            <a:lin ang="5400000" scaled="1"/>
          </a:gradFill>
          <a:ln w="85725">
            <a:solidFill>
              <a:srgbClr val="CC0000"/>
            </a:solidFill>
            <a:prstDash val="sysDot"/>
          </a:ln>
        </p:spPr>
        <p:txBody>
          <a:bodyPr wrap="square" rtlCol="0">
            <a:spAutoFit/>
          </a:bodyPr>
          <a:lstStyle/>
          <a:p>
            <a:pPr algn="ctr"/>
            <a:r>
              <a:rPr lang="cs-CZ" sz="2400" b="0" dirty="0" smtClean="0">
                <a:solidFill>
                  <a:srgbClr val="0000FF"/>
                </a:solidFill>
                <a:effectLst>
                  <a:outerShdw blurRad="38100" dist="38100" dir="2700000" algn="tl">
                    <a:srgbClr val="000000">
                      <a:alpha val="43137"/>
                    </a:srgbClr>
                  </a:outerShdw>
                </a:effectLst>
                <a:latin typeface="Arial Black" panose="020B0A04020102020204" pitchFamily="34" charset="0"/>
              </a:rPr>
              <a:t>Výsledky mužstva dospělých v divizním fotbalovém ročníku </a:t>
            </a:r>
          </a:p>
          <a:p>
            <a:pPr algn="ctr"/>
            <a:r>
              <a:rPr lang="cs-CZ" sz="2400" b="0" dirty="0" smtClean="0">
                <a:solidFill>
                  <a:srgbClr val="0000FF"/>
                </a:solidFill>
                <a:effectLst>
                  <a:outerShdw blurRad="38100" dist="38100" dir="2700000" algn="tl">
                    <a:srgbClr val="000000">
                      <a:alpha val="43137"/>
                    </a:srgbClr>
                  </a:outerShdw>
                </a:effectLst>
                <a:latin typeface="Arial Black" panose="020B0A04020102020204" pitchFamily="34" charset="0"/>
              </a:rPr>
              <a:t>2016-2017</a:t>
            </a:r>
          </a:p>
        </p:txBody>
      </p:sp>
      <p:graphicFrame>
        <p:nvGraphicFramePr>
          <p:cNvPr id="19" name="Tabulka 18"/>
          <p:cNvGraphicFramePr>
            <a:graphicFrameLocks noGrp="1"/>
          </p:cNvGraphicFramePr>
          <p:nvPr>
            <p:extLst>
              <p:ext uri="{D42A27DB-BD31-4B8C-83A1-F6EECF244321}">
                <p14:modId xmlns:p14="http://schemas.microsoft.com/office/powerpoint/2010/main" val="2717809756"/>
              </p:ext>
            </p:extLst>
          </p:nvPr>
        </p:nvGraphicFramePr>
        <p:xfrm>
          <a:off x="143992" y="1819301"/>
          <a:ext cx="4608511" cy="5112568"/>
        </p:xfrm>
        <a:graphic>
          <a:graphicData uri="http://schemas.openxmlformats.org/drawingml/2006/table">
            <a:tbl>
              <a:tblPr/>
              <a:tblGrid>
                <a:gridCol w="1478706">
                  <a:extLst>
                    <a:ext uri="{9D8B030D-6E8A-4147-A177-3AD203B41FA5}">
                      <a16:colId xmlns:a16="http://schemas.microsoft.com/office/drawing/2014/main" val="1771708439"/>
                    </a:ext>
                  </a:extLst>
                </a:gridCol>
                <a:gridCol w="971236">
                  <a:extLst>
                    <a:ext uri="{9D8B030D-6E8A-4147-A177-3AD203B41FA5}">
                      <a16:colId xmlns:a16="http://schemas.microsoft.com/office/drawing/2014/main" val="143760802"/>
                    </a:ext>
                  </a:extLst>
                </a:gridCol>
                <a:gridCol w="553604">
                  <a:extLst>
                    <a:ext uri="{9D8B030D-6E8A-4147-A177-3AD203B41FA5}">
                      <a16:colId xmlns:a16="http://schemas.microsoft.com/office/drawing/2014/main" val="1930297380"/>
                    </a:ext>
                  </a:extLst>
                </a:gridCol>
                <a:gridCol w="854686">
                  <a:extLst>
                    <a:ext uri="{9D8B030D-6E8A-4147-A177-3AD203B41FA5}">
                      <a16:colId xmlns:a16="http://schemas.microsoft.com/office/drawing/2014/main" val="782511950"/>
                    </a:ext>
                  </a:extLst>
                </a:gridCol>
                <a:gridCol w="750279">
                  <a:extLst>
                    <a:ext uri="{9D8B030D-6E8A-4147-A177-3AD203B41FA5}">
                      <a16:colId xmlns:a16="http://schemas.microsoft.com/office/drawing/2014/main" val="578870178"/>
                    </a:ext>
                  </a:extLst>
                </a:gridCol>
              </a:tblGrid>
              <a:tr h="228243">
                <a:tc>
                  <a:txBody>
                    <a:bodyPr/>
                    <a:lstStyle/>
                    <a:p>
                      <a:pPr algn="ctr" rtl="0" fontAlgn="ctr"/>
                      <a:r>
                        <a:rPr lang="cs-CZ" sz="1200" b="1" i="0" u="none" strike="noStrike">
                          <a:solidFill>
                            <a:srgbClr val="000000"/>
                          </a:solidFill>
                          <a:effectLst/>
                          <a:latin typeface="Arial" panose="020B0604020202020204" pitchFamily="34" charset="0"/>
                        </a:rPr>
                        <a:t>Soupeř</a:t>
                      </a:r>
                    </a:p>
                  </a:txBody>
                  <a:tcPr marL="9401" marR="9401" marT="9401"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200" b="1" i="0" u="none" strike="noStrike">
                          <a:solidFill>
                            <a:srgbClr val="000000"/>
                          </a:solidFill>
                          <a:effectLst/>
                          <a:latin typeface="Arial" panose="020B0604020202020204" pitchFamily="34" charset="0"/>
                        </a:rPr>
                        <a:t>Den doma</a:t>
                      </a:r>
                    </a:p>
                  </a:txBody>
                  <a:tcPr marL="9401" marR="9401" marT="9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200" b="1" i="0" u="none" strike="noStrike">
                          <a:solidFill>
                            <a:srgbClr val="000000"/>
                          </a:solidFill>
                          <a:effectLst/>
                          <a:latin typeface="Arial" panose="020B0604020202020204" pitchFamily="34" charset="0"/>
                        </a:rPr>
                        <a:t>Doma</a:t>
                      </a:r>
                    </a:p>
                  </a:txBody>
                  <a:tcPr marL="9401" marR="9401" marT="9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200" b="1" i="0" u="none" strike="noStrike">
                          <a:solidFill>
                            <a:srgbClr val="000000"/>
                          </a:solidFill>
                          <a:effectLst/>
                          <a:latin typeface="Arial" panose="020B0604020202020204" pitchFamily="34" charset="0"/>
                        </a:rPr>
                        <a:t>Den venku</a:t>
                      </a:r>
                    </a:p>
                  </a:txBody>
                  <a:tcPr marL="9401" marR="9401" marT="9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200" b="1" i="0" u="none" strike="noStrike">
                          <a:solidFill>
                            <a:srgbClr val="000000"/>
                          </a:solidFill>
                          <a:effectLst/>
                          <a:latin typeface="Arial" panose="020B0604020202020204" pitchFamily="34" charset="0"/>
                        </a:rPr>
                        <a:t>Venku</a:t>
                      </a:r>
                    </a:p>
                  </a:txBody>
                  <a:tcPr marL="9401" marR="9401" marT="940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3153586019"/>
                  </a:ext>
                </a:extLst>
              </a:tr>
              <a:tr h="290431">
                <a:tc>
                  <a:txBody>
                    <a:bodyPr/>
                    <a:lstStyle/>
                    <a:p>
                      <a:pPr algn="ctr" rtl="0" fontAlgn="ctr"/>
                      <a:r>
                        <a:rPr lang="cs-CZ" sz="1200" b="1" i="0" u="none" strike="noStrike">
                          <a:solidFill>
                            <a:srgbClr val="000000"/>
                          </a:solidFill>
                          <a:effectLst/>
                          <a:latin typeface="Arial" panose="020B0604020202020204" pitchFamily="34" charset="0"/>
                        </a:rPr>
                        <a:t>FC Nový Bor </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11.3.2017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FF0000"/>
                          </a:solidFill>
                          <a:effectLst/>
                          <a:latin typeface="Arial" panose="020B0604020202020204" pitchFamily="34" charset="0"/>
                        </a:rPr>
                        <a:t>1:0 PK</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13.8.2016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FF0000"/>
                          </a:solidFill>
                          <a:effectLst/>
                          <a:latin typeface="Arial" panose="020B0604020202020204" pitchFamily="34" charset="0"/>
                        </a:rPr>
                        <a:t>3:0</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4198122730"/>
                  </a:ext>
                </a:extLst>
              </a:tr>
              <a:tr h="290431">
                <a:tc>
                  <a:txBody>
                    <a:bodyPr/>
                    <a:lstStyle/>
                    <a:p>
                      <a:pPr algn="ctr" rtl="0" fontAlgn="ctr"/>
                      <a:r>
                        <a:rPr lang="cs-CZ" sz="1200" b="1" i="0" u="none" strike="noStrike">
                          <a:solidFill>
                            <a:srgbClr val="000000"/>
                          </a:solidFill>
                          <a:effectLst/>
                          <a:latin typeface="Arial" panose="020B0604020202020204" pitchFamily="34" charset="0"/>
                        </a:rPr>
                        <a:t>SK Kladno, a.s.</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20.8.2016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1:2 PK</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18.3.2017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0:1 PK</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710965503"/>
                  </a:ext>
                </a:extLst>
              </a:tr>
              <a:tr h="290431">
                <a:tc>
                  <a:txBody>
                    <a:bodyPr/>
                    <a:lstStyle/>
                    <a:p>
                      <a:pPr algn="ctr" rtl="0" fontAlgn="ctr"/>
                      <a:r>
                        <a:rPr lang="cs-CZ" sz="1200" b="1" i="0" u="none" strike="noStrike">
                          <a:solidFill>
                            <a:srgbClr val="000000"/>
                          </a:solidFill>
                          <a:effectLst/>
                          <a:latin typeface="Arial" panose="020B0604020202020204" pitchFamily="34" charset="0"/>
                        </a:rPr>
                        <a:t>SK Český Brod</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25.3.2017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0:2</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27.8.2016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0:7</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2809627049"/>
                  </a:ext>
                </a:extLst>
              </a:tr>
              <a:tr h="290431">
                <a:tc>
                  <a:txBody>
                    <a:bodyPr/>
                    <a:lstStyle/>
                    <a:p>
                      <a:pPr algn="ctr" rtl="0" fontAlgn="ctr"/>
                      <a:r>
                        <a:rPr lang="cs-CZ" sz="1200" b="1" i="0" u="none" strike="noStrike">
                          <a:solidFill>
                            <a:srgbClr val="000000"/>
                          </a:solidFill>
                          <a:effectLst/>
                          <a:latin typeface="Arial" panose="020B0604020202020204" pitchFamily="34" charset="0"/>
                        </a:rPr>
                        <a:t>SK Sokol Brozany</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3.9.2016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1:2 PK</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2.4.2017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0:1 PK</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549193897"/>
                  </a:ext>
                </a:extLst>
              </a:tr>
              <a:tr h="396003">
                <a:tc>
                  <a:txBody>
                    <a:bodyPr/>
                    <a:lstStyle/>
                    <a:p>
                      <a:pPr algn="ctr" rtl="0" fontAlgn="ctr"/>
                      <a:r>
                        <a:rPr lang="cs-CZ" sz="1200" b="1" i="0" u="none" strike="noStrike">
                          <a:solidFill>
                            <a:srgbClr val="000000"/>
                          </a:solidFill>
                          <a:effectLst/>
                          <a:latin typeface="Arial" panose="020B0604020202020204" pitchFamily="34" charset="0"/>
                        </a:rPr>
                        <a:t>Sportovní klub Úvaly</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8.4.2017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FF0000"/>
                          </a:solidFill>
                          <a:effectLst/>
                          <a:latin typeface="Arial" panose="020B0604020202020204" pitchFamily="34" charset="0"/>
                        </a:rPr>
                        <a:t>1:0</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11.9.2016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1:4</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3619388530"/>
                  </a:ext>
                </a:extLst>
              </a:tr>
              <a:tr h="396003">
                <a:tc>
                  <a:txBody>
                    <a:bodyPr/>
                    <a:lstStyle/>
                    <a:p>
                      <a:pPr algn="ctr" rtl="0" fontAlgn="ctr"/>
                      <a:r>
                        <a:rPr lang="cs-CZ" sz="1200" b="1" i="0" u="none" strike="noStrike" dirty="0">
                          <a:solidFill>
                            <a:srgbClr val="000000"/>
                          </a:solidFill>
                          <a:effectLst/>
                          <a:latin typeface="Arial" panose="020B0604020202020204" pitchFamily="34" charset="0"/>
                        </a:rPr>
                        <a:t>SK POLABAN Nymburk </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17.9.2016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dirty="0">
                          <a:solidFill>
                            <a:srgbClr val="000000"/>
                          </a:solidFill>
                          <a:effectLst/>
                          <a:latin typeface="Arial" panose="020B0604020202020204" pitchFamily="34" charset="0"/>
                        </a:rPr>
                        <a:t>0:2</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16.4.2017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2:3 PK</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59494569"/>
                  </a:ext>
                </a:extLst>
              </a:tr>
              <a:tr h="396003">
                <a:tc>
                  <a:txBody>
                    <a:bodyPr/>
                    <a:lstStyle/>
                    <a:p>
                      <a:pPr algn="ctr" rtl="0" fontAlgn="ctr"/>
                      <a:r>
                        <a:rPr lang="cs-CZ" sz="1200" b="1" i="0" u="none" strike="noStrike">
                          <a:solidFill>
                            <a:srgbClr val="000000"/>
                          </a:solidFill>
                          <a:effectLst/>
                          <a:latin typeface="Arial" panose="020B0604020202020204" pitchFamily="34" charset="0"/>
                        </a:rPr>
                        <a:t>FK Meteor Praha VIII</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22.4.2017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0:2</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25.9.2016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0:3</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2141574441"/>
                  </a:ext>
                </a:extLst>
              </a:tr>
              <a:tr h="290431">
                <a:tc>
                  <a:txBody>
                    <a:bodyPr/>
                    <a:lstStyle/>
                    <a:p>
                      <a:pPr algn="ctr" rtl="0" fontAlgn="ctr"/>
                      <a:r>
                        <a:rPr lang="cs-CZ" sz="1200" b="1" i="0" u="none" strike="noStrike">
                          <a:solidFill>
                            <a:srgbClr val="000000"/>
                          </a:solidFill>
                          <a:effectLst/>
                          <a:latin typeface="Arial" panose="020B0604020202020204" pitchFamily="34" charset="0"/>
                        </a:rPr>
                        <a:t>TJ Slovan Velvary</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1.10.2016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FF0000"/>
                          </a:solidFill>
                          <a:effectLst/>
                          <a:latin typeface="Arial" panose="020B0604020202020204" pitchFamily="34" charset="0"/>
                        </a:rPr>
                        <a:t>5:3</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29.4.2017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dirty="0">
                          <a:solidFill>
                            <a:srgbClr val="000000"/>
                          </a:solidFill>
                          <a:effectLst/>
                          <a:latin typeface="Arial" panose="020B0604020202020204" pitchFamily="34" charset="0"/>
                        </a:rPr>
                        <a:t>1:3</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5635726"/>
                  </a:ext>
                </a:extLst>
              </a:tr>
              <a:tr h="396003">
                <a:tc>
                  <a:txBody>
                    <a:bodyPr/>
                    <a:lstStyle/>
                    <a:p>
                      <a:pPr algn="ctr" rtl="0" fontAlgn="ctr"/>
                      <a:r>
                        <a:rPr lang="cs-CZ" sz="1200" b="1" i="0" u="none" strike="noStrike">
                          <a:solidFill>
                            <a:srgbClr val="000000"/>
                          </a:solidFill>
                          <a:effectLst/>
                          <a:latin typeface="Arial" panose="020B0604020202020204" pitchFamily="34" charset="0"/>
                        </a:rPr>
                        <a:t>FK Neratovice-Byškovice</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6.5.2017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dirty="0">
                          <a:solidFill>
                            <a:srgbClr val="000000"/>
                          </a:solidFill>
                          <a:effectLst/>
                          <a:latin typeface="Arial" panose="020B0604020202020204" pitchFamily="34" charset="0"/>
                        </a:rPr>
                        <a:t>1:2</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8.10.2016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0:2</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76089009"/>
                  </a:ext>
                </a:extLst>
              </a:tr>
              <a:tr h="290431">
                <a:tc>
                  <a:txBody>
                    <a:bodyPr/>
                    <a:lstStyle/>
                    <a:p>
                      <a:pPr algn="ctr" rtl="0" fontAlgn="ctr"/>
                      <a:r>
                        <a:rPr lang="cs-CZ" sz="1200" b="1" i="0" u="none" strike="noStrike">
                          <a:solidFill>
                            <a:srgbClr val="000000"/>
                          </a:solidFill>
                          <a:effectLst/>
                          <a:latin typeface="Arial" panose="020B0604020202020204" pitchFamily="34" charset="0"/>
                        </a:rPr>
                        <a:t>FC CHOMUTOV</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15.10.2016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FF0000"/>
                          </a:solidFill>
                          <a:effectLst/>
                          <a:latin typeface="Arial" panose="020B0604020202020204" pitchFamily="34" charset="0"/>
                        </a:rPr>
                        <a:t>4:2</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13.5.2017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0:4</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566837627"/>
                  </a:ext>
                </a:extLst>
              </a:tr>
              <a:tr h="290431">
                <a:tc>
                  <a:txBody>
                    <a:bodyPr/>
                    <a:lstStyle/>
                    <a:p>
                      <a:pPr algn="ctr" rtl="0" fontAlgn="ctr"/>
                      <a:r>
                        <a:rPr lang="cs-CZ" sz="1200" b="1" i="0" u="none" strike="noStrike">
                          <a:solidFill>
                            <a:srgbClr val="000000"/>
                          </a:solidFill>
                          <a:effectLst/>
                          <a:latin typeface="Arial" panose="020B0604020202020204" pitchFamily="34" charset="0"/>
                        </a:rPr>
                        <a:t>FK Baník Souš z.s.</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20.5.2017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dirty="0">
                          <a:solidFill>
                            <a:srgbClr val="000000"/>
                          </a:solidFill>
                          <a:effectLst/>
                          <a:latin typeface="Arial" panose="020B0604020202020204" pitchFamily="34" charset="0"/>
                        </a:rPr>
                        <a:t>1:3</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22.10.2016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1:4</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2542113584"/>
                  </a:ext>
                </a:extLst>
              </a:tr>
              <a:tr h="290431">
                <a:tc>
                  <a:txBody>
                    <a:bodyPr/>
                    <a:lstStyle/>
                    <a:p>
                      <a:pPr algn="ctr" rtl="0" fontAlgn="ctr"/>
                      <a:r>
                        <a:rPr lang="cs-CZ" sz="1200" b="1" i="0" u="none" strike="noStrike">
                          <a:solidFill>
                            <a:srgbClr val="000000"/>
                          </a:solidFill>
                          <a:effectLst/>
                          <a:latin typeface="Arial" panose="020B0604020202020204" pitchFamily="34" charset="0"/>
                        </a:rPr>
                        <a:t>TJ Sokol Libiš</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27.5.2017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dirty="0">
                          <a:solidFill>
                            <a:srgbClr val="000000"/>
                          </a:solidFill>
                          <a:effectLst/>
                          <a:latin typeface="Arial" panose="020B0604020202020204" pitchFamily="34" charset="0"/>
                        </a:rPr>
                        <a:t>1:3</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29.10.2016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FF0000"/>
                          </a:solidFill>
                          <a:effectLst/>
                          <a:latin typeface="Arial" panose="020B0604020202020204" pitchFamily="34" charset="0"/>
                        </a:rPr>
                        <a:t>1:0</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790301775"/>
                  </a:ext>
                </a:extLst>
              </a:tr>
              <a:tr h="396003">
                <a:tc>
                  <a:txBody>
                    <a:bodyPr/>
                    <a:lstStyle/>
                    <a:p>
                      <a:pPr algn="ctr" rtl="0" fontAlgn="ctr"/>
                      <a:r>
                        <a:rPr lang="cs-CZ" sz="1200" b="1" i="0" u="none" strike="noStrike">
                          <a:solidFill>
                            <a:srgbClr val="000000"/>
                          </a:solidFill>
                          <a:effectLst/>
                          <a:latin typeface="Arial" panose="020B0604020202020204" pitchFamily="34" charset="0"/>
                        </a:rPr>
                        <a:t>Mostecký fotbalový klub </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5.11.2016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4:5 pk</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3.6.2017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dirty="0" smtClean="0">
                          <a:solidFill>
                            <a:srgbClr val="000000"/>
                          </a:solidFill>
                          <a:effectLst/>
                          <a:latin typeface="Arial" panose="020B0604020202020204" pitchFamily="34" charset="0"/>
                        </a:rPr>
                        <a:t>1:7</a:t>
                      </a:r>
                      <a:r>
                        <a:rPr lang="cs-CZ" sz="1200" b="1" i="0" u="none" strike="noStrike" dirty="0">
                          <a:solidFill>
                            <a:srgbClr val="000000"/>
                          </a:solidFill>
                          <a:effectLst/>
                          <a:latin typeface="Arial" panose="020B0604020202020204" pitchFamily="34" charset="0"/>
                        </a:rPr>
                        <a:t> </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190883289"/>
                  </a:ext>
                </a:extLst>
              </a:tr>
              <a:tr h="290431">
                <a:tc>
                  <a:txBody>
                    <a:bodyPr/>
                    <a:lstStyle/>
                    <a:p>
                      <a:pPr algn="ctr" rtl="0" fontAlgn="ctr"/>
                      <a:r>
                        <a:rPr lang="cs-CZ" sz="1200" b="1" i="0" u="none" strike="noStrike">
                          <a:solidFill>
                            <a:srgbClr val="000000"/>
                          </a:solidFill>
                          <a:effectLst/>
                          <a:latin typeface="Arial" panose="020B0604020202020204" pitchFamily="34" charset="0"/>
                        </a:rPr>
                        <a:t>TJ Tatran Rakovník</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10.6.2017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 </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12.11.2016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effectLst/>
                          <a:latin typeface="Arial" panose="020B0604020202020204" pitchFamily="34" charset="0"/>
                        </a:rPr>
                        <a:t>3:5</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560944129"/>
                  </a:ext>
                </a:extLst>
              </a:tr>
              <a:tr h="290431">
                <a:tc>
                  <a:txBody>
                    <a:bodyPr/>
                    <a:lstStyle/>
                    <a:p>
                      <a:pPr algn="ctr" rtl="0" fontAlgn="ctr"/>
                      <a:r>
                        <a:rPr lang="cs-CZ" sz="1200" b="1" i="0" u="none" strike="noStrike">
                          <a:solidFill>
                            <a:srgbClr val="000000"/>
                          </a:solidFill>
                          <a:effectLst/>
                          <a:latin typeface="Arial" panose="020B0604020202020204" pitchFamily="34" charset="0"/>
                        </a:rPr>
                        <a:t>TJ Sokol Hostouň</a:t>
                      </a:r>
                    </a:p>
                  </a:txBody>
                  <a:tcPr marL="9401" marR="9401" marT="9401" marB="0" anchor="ctr">
                    <a:lnL w="190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19.11.2016</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1:2</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effectLst/>
                          <a:latin typeface="Arial" panose="020B0604020202020204" pitchFamily="34" charset="0"/>
                        </a:rPr>
                        <a:t>18.6.2017</a:t>
                      </a:r>
                    </a:p>
                  </a:txBody>
                  <a:tcPr marL="9401" marR="9401" marT="940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dirty="0">
                          <a:solidFill>
                            <a:srgbClr val="000000"/>
                          </a:solidFill>
                          <a:effectLst/>
                          <a:latin typeface="Arial" panose="020B0604020202020204" pitchFamily="34" charset="0"/>
                        </a:rPr>
                        <a:t> </a:t>
                      </a:r>
                    </a:p>
                  </a:txBody>
                  <a:tcPr marL="9401" marR="9401" marT="9401"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418567925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693321" y="7004050"/>
            <a:ext cx="53176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328568" y="91108"/>
            <a:ext cx="4826246" cy="6909584"/>
          </a:xfrm>
          <a:prstGeom prst="rect">
            <a:avLst/>
          </a:prstGeom>
          <a:blipFill dpi="0" rotWithShape="1">
            <a:blip r:embed="rId3" cstate="print">
              <a:alphaModFix amt="27000"/>
            </a:blip>
            <a:srcRect/>
            <a:stretch>
              <a:fillRect/>
            </a:stretch>
          </a:blipFill>
          <a:ln w="25400">
            <a:solidFill>
              <a:schemeClr val="tx1"/>
            </a:solidFill>
          </a:ln>
        </p:spPr>
        <p:txBody>
          <a:bodyPr wrap="square" anchor="ctr"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4000" i="1" u="sng" dirty="0">
                <a:ln w="9525" cap="flat">
                  <a:solidFill>
                    <a:srgbClr val="8563E3"/>
                  </a:solidFill>
                  <a:prstDash val="solid"/>
                  <a:round/>
                </a:ln>
                <a:solidFill>
                  <a:srgbClr val="008000"/>
                </a:solidFill>
                <a:effectLst>
                  <a:outerShdw blurRad="50800" dist="38100" dir="2700000" algn="tl" rotWithShape="0">
                    <a:prstClr val="black">
                      <a:alpha val="40000"/>
                    </a:prstClr>
                  </a:outerShdw>
                </a:effectLst>
                <a:latin typeface="Algerian" pitchFamily="82" charset="0"/>
                <a:ea typeface="Malgun Gothic" pitchFamily="34" charset="-127"/>
                <a:cs typeface="Angsana New" pitchFamily="18" charset="-34"/>
              </a:rPr>
              <a:t>Vážení sportovní </a:t>
            </a:r>
            <a:endParaRPr lang="cs-CZ" sz="4000" i="1" u="sng" dirty="0" smtClean="0">
              <a:ln w="9525" cap="flat">
                <a:solidFill>
                  <a:srgbClr val="8563E3"/>
                </a:solidFill>
                <a:prstDash val="solid"/>
                <a:round/>
              </a:ln>
              <a:solidFill>
                <a:srgbClr val="008000"/>
              </a:solidFill>
              <a:effectLst>
                <a:outerShdw blurRad="50800" dist="38100" dir="2700000" algn="tl" rotWithShape="0">
                  <a:prstClr val="black">
                    <a:alpha val="40000"/>
                  </a:prstClr>
                </a:outerShdw>
              </a:effectLst>
              <a:latin typeface="Algerian" pitchFamily="82" charset="0"/>
              <a:ea typeface="Malgun Gothic" pitchFamily="34" charset="-127"/>
              <a:cs typeface="Angsana New" pitchFamily="18" charset="-34"/>
            </a:endParaRPr>
          </a:p>
          <a:p>
            <a:pPr algn="ctr" eaLnBrk="0" hangingPunct="0">
              <a:defRPr/>
            </a:pPr>
            <a:r>
              <a:rPr lang="cs-CZ" sz="4000" i="1" u="sng" dirty="0" smtClean="0">
                <a:ln w="9525" cap="flat">
                  <a:solidFill>
                    <a:srgbClr val="8563E3"/>
                  </a:solidFill>
                  <a:prstDash val="solid"/>
                  <a:round/>
                </a:ln>
                <a:solidFill>
                  <a:srgbClr val="008000"/>
                </a:solidFill>
                <a:effectLst>
                  <a:outerShdw blurRad="50800" dist="38100" dir="2700000" algn="tl" rotWithShape="0">
                    <a:prstClr val="black">
                      <a:alpha val="40000"/>
                    </a:prstClr>
                  </a:outerShdw>
                </a:effectLst>
                <a:latin typeface="Algerian" pitchFamily="82" charset="0"/>
                <a:ea typeface="Malgun Gothic" pitchFamily="34" charset="-127"/>
                <a:cs typeface="Angsana New" pitchFamily="18" charset="-34"/>
              </a:rPr>
              <a:t>Přátelé</a:t>
            </a:r>
          </a:p>
          <a:p>
            <a:pPr algn="just" eaLnBrk="0" hangingPunct="0">
              <a:defRPr/>
            </a:pPr>
            <a:r>
              <a:rPr lang="cs-CZ" sz="1100" i="1" dirty="0" smtClean="0">
                <a:latin typeface="Arial" pitchFamily="34" charset="0"/>
                <a:cs typeface="Arial" pitchFamily="34" charset="0"/>
              </a:rPr>
              <a:t>V letošním soutěžním ročníku jste otevřeli poslední vydaní zpravodaje. 15. číslo, které jako všechna předchozí obsahuje podrobné informace o všech aktivitách fotbalového oddílu SK Štětí. Jsme rádi, že si ho kupujete a věříme, že tam nacházíte, co jste hledali. Byl to rok , který přinesl, jak úspěchy, tak i zklamání pro všechny členy oddílu, kterých bylo v roce 2016 registrováno přes 160. Většinou úvodní stránku začínáme mužstvem dospělých, ale dnes uděláme výjimku a začneme fotbalovým potěrem. Mladší přípravka v letošním ročníku nahlásila do soutěže 2 mužstva. Mladším se věnovali trenéři Jindřich Špaček a Ervín Trojan. Hráli okresní turnaje a v zimě si vyjeli i na akce mimo okres. Trenéři by rádi, kdyby se mohla příští rok v okrese konat soutěž </a:t>
            </a:r>
            <a:r>
              <a:rPr lang="cs-CZ" sz="1100" i="1" dirty="0" err="1" smtClean="0">
                <a:latin typeface="Arial" pitchFamily="34" charset="0"/>
                <a:cs typeface="Arial" pitchFamily="34" charset="0"/>
              </a:rPr>
              <a:t>minipřípravky</a:t>
            </a:r>
            <a:r>
              <a:rPr lang="cs-CZ" sz="1100" i="1" dirty="0" smtClean="0">
                <a:latin typeface="Arial" pitchFamily="34" charset="0"/>
                <a:cs typeface="Arial" pitchFamily="34" charset="0"/>
              </a:rPr>
              <a:t>. Starší borce mladší přípravky vedli Radek </a:t>
            </a:r>
            <a:r>
              <a:rPr lang="cs-CZ" sz="1100" i="1" dirty="0" err="1" smtClean="0">
                <a:latin typeface="Arial" pitchFamily="34" charset="0"/>
                <a:cs typeface="Arial" pitchFamily="34" charset="0"/>
              </a:rPr>
              <a:t>Švejdar</a:t>
            </a:r>
            <a:r>
              <a:rPr lang="cs-CZ" sz="1100" i="1" dirty="0" smtClean="0">
                <a:latin typeface="Arial" pitchFamily="34" charset="0"/>
                <a:cs typeface="Arial" pitchFamily="34" charset="0"/>
              </a:rPr>
              <a:t> a Jiří Jakl. V průběhu celého roku vykonali v přípravě mužstva hodně práce a dnes se mohou měřit i s těmi nejlepšími mužstvy okresu. Jirka se rozhodl po skončení tohoto ročníku od trénování odpočinout. Děkujeme za všechny roky , které věnoval mládeži ve Štětí a věříme, že se někdy v budoucnu na zdejším stadionu potkáme. Starší přípravka měla do soutěže přihlášena také 2 mužstva. Byly to ročníky 2006 a 2007. Jedno hrálo okresní soutěže a druhé bojovalo jako samostatný tým ve sdruženém týmu s Roudnicí </a:t>
            </a:r>
            <a:r>
              <a:rPr lang="cs-CZ" sz="1100" i="1" dirty="0" err="1" smtClean="0">
                <a:latin typeface="Arial" pitchFamily="34" charset="0"/>
                <a:cs typeface="Arial" pitchFamily="34" charset="0"/>
              </a:rPr>
              <a:t>n.L.</a:t>
            </a:r>
            <a:r>
              <a:rPr lang="cs-CZ" sz="1100" i="1" dirty="0" smtClean="0">
                <a:latin typeface="Arial" pitchFamily="34" charset="0"/>
                <a:cs typeface="Arial" pitchFamily="34" charset="0"/>
              </a:rPr>
              <a:t> na satelitních turnajích Ústeckého přeboru. Nebyla to ale zdaleka jediná aktivita. V zimě plno turnajů po celém území České republiky. Vyhráli 2 kvalifikační turnaje </a:t>
            </a:r>
            <a:r>
              <a:rPr lang="cs-CZ" sz="1100" i="1" dirty="0" err="1" smtClean="0">
                <a:latin typeface="Arial" pitchFamily="34" charset="0"/>
                <a:cs typeface="Arial" pitchFamily="34" charset="0"/>
              </a:rPr>
              <a:t>Ondrášovka</a:t>
            </a:r>
            <a:r>
              <a:rPr lang="cs-CZ" sz="1100" i="1" dirty="0" smtClean="0">
                <a:latin typeface="Arial" pitchFamily="34" charset="0"/>
                <a:cs typeface="Arial" pitchFamily="34" charset="0"/>
              </a:rPr>
              <a:t> </a:t>
            </a:r>
            <a:r>
              <a:rPr lang="cs-CZ" sz="1100" i="1" dirty="0" err="1" smtClean="0">
                <a:latin typeface="Arial" pitchFamily="34" charset="0"/>
                <a:cs typeface="Arial" pitchFamily="34" charset="0"/>
              </a:rPr>
              <a:t>cupu</a:t>
            </a:r>
            <a:r>
              <a:rPr lang="cs-CZ" sz="1100" i="1" dirty="0" smtClean="0">
                <a:latin typeface="Arial" pitchFamily="34" charset="0"/>
                <a:cs typeface="Arial" pitchFamily="34" charset="0"/>
              </a:rPr>
              <a:t> a probojovali se až do finále hraného na konci května v Českých Budějovicích.  Před týdnem vyhráli finálový turnaj okresního poháru. Dnes jsou na turnaji v Drážďanech a za týden se přijďte podívat na starší přípravku na zdejší stadion, kde v sobotu 17. června proběhne 3. ročník Memoriálu Jiřího Nedomlela.  Velkou zásluhu na úspěšných výsledcích mají  trenéři Miloslav Hromy a Jiří Malina. Do party trenérů starší přípravky patří i Stanislav Paďour a Rostislav </a:t>
            </a:r>
            <a:r>
              <a:rPr lang="cs-CZ" sz="1100" i="1" dirty="0" err="1" smtClean="0">
                <a:latin typeface="Arial" pitchFamily="34" charset="0"/>
                <a:cs typeface="Arial" pitchFamily="34" charset="0"/>
              </a:rPr>
              <a:t>Kožarský</a:t>
            </a:r>
            <a:r>
              <a:rPr lang="cs-CZ" sz="1100" i="1" dirty="0" smtClean="0">
                <a:latin typeface="Arial" pitchFamily="34" charset="0"/>
                <a:cs typeface="Arial" pitchFamily="34" charset="0"/>
              </a:rPr>
              <a:t>. Fotbalisty ročníku narození 2005 až 2002 zastupují mladší a starší žáci v Ústeckém přeboru. </a:t>
            </a:r>
          </a:p>
        </p:txBody>
      </p:sp>
      <p:cxnSp>
        <p:nvCxnSpPr>
          <p:cNvPr id="12" name="Přímá spojovací čára 11"/>
          <p:cNvCxnSpPr/>
          <p:nvPr/>
        </p:nvCxnSpPr>
        <p:spPr bwMode="auto">
          <a:xfrm>
            <a:off x="216000" y="5419701"/>
            <a:ext cx="2505113"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5472586" y="2395364"/>
            <a:ext cx="787320"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764895" y="7003876"/>
            <a:ext cx="460193"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23790" y="4843636"/>
            <a:ext cx="1145194"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416800" y="70235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4" name="TextovéPole 13"/>
          <p:cNvSpPr txBox="1"/>
          <p:nvPr/>
        </p:nvSpPr>
        <p:spPr>
          <a:xfrm>
            <a:off x="196325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46</a:t>
            </a:r>
          </a:p>
        </p:txBody>
      </p:sp>
      <p:sp>
        <p:nvSpPr>
          <p:cNvPr id="18" name="Šipka doprava se zářezem 17"/>
          <p:cNvSpPr/>
          <p:nvPr/>
        </p:nvSpPr>
        <p:spPr bwMode="auto">
          <a:xfrm>
            <a:off x="8784953" y="6931868"/>
            <a:ext cx="936103" cy="354706"/>
          </a:xfrm>
          <a:prstGeom prst="notchedRightArrow">
            <a:avLst/>
          </a:prstGeom>
          <a:solidFill>
            <a:srgbClr val="D9DFE9"/>
          </a:solidFill>
          <a:ln w="9525">
            <a:no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900" b="1" i="0" u="none" strike="noStrike" cap="none" normalizeH="0" baseline="0" dirty="0" smtClean="0">
              <a:ln>
                <a:noFill/>
              </a:ln>
              <a:solidFill>
                <a:srgbClr val="FFFFFF"/>
              </a:solidFill>
              <a:effectLst/>
              <a:latin typeface="Arial" pitchFamily="34" charset="0"/>
              <a:cs typeface="Arial" pitchFamily="34" charset="0"/>
            </a:endParaRPr>
          </a:p>
        </p:txBody>
      </p:sp>
      <p:sp>
        <p:nvSpPr>
          <p:cNvPr id="4" name="Obdélník 3"/>
          <p:cNvSpPr/>
          <p:nvPr/>
        </p:nvSpPr>
        <p:spPr>
          <a:xfrm>
            <a:off x="143992" y="91108"/>
            <a:ext cx="4608512" cy="2308324"/>
          </a:xfrm>
          <a:prstGeom prst="rect">
            <a:avLst/>
          </a:prstGeom>
          <a:pattFill prst="ltUpDiag">
            <a:fgClr>
              <a:srgbClr val="99FF33"/>
            </a:fgClr>
            <a:bgClr>
              <a:schemeClr val="bg1"/>
            </a:bgClr>
          </a:pattFill>
          <a:ln w="69850">
            <a:solidFill>
              <a:srgbClr val="DF3D3D"/>
            </a:solidFill>
            <a:prstDash val="sysDash"/>
          </a:ln>
        </p:spPr>
        <p:txBody>
          <a:bodyPr wrap="square" lIns="91440" tIns="45720" rIns="91440" bIns="45720">
            <a:spAutoFit/>
          </a:bodyPr>
          <a:lstStyle/>
          <a:p>
            <a:pPr algn="ctr"/>
            <a:r>
              <a:rPr lang="cs-CZ" sz="3600" b="1" cap="none" spc="0" dirty="0" smtClean="0">
                <a:ln w="12700">
                  <a:solidFill>
                    <a:srgbClr val="92D050"/>
                  </a:solidFill>
                  <a:prstDash val="solid"/>
                </a:ln>
                <a:solidFill>
                  <a:srgbClr val="3333FF"/>
                </a:solidFill>
                <a:effectLst>
                  <a:outerShdw dist="38100" dir="2640000" algn="bl" rotWithShape="0">
                    <a:schemeClr val="tx2">
                      <a:lumMod val="75000"/>
                    </a:schemeClr>
                  </a:outerShdw>
                </a:effectLst>
              </a:rPr>
              <a:t>Pozvánka </a:t>
            </a:r>
          </a:p>
          <a:p>
            <a:pPr algn="ctr"/>
            <a:r>
              <a:rPr lang="cs-CZ" sz="3600" b="1" cap="none" spc="0" dirty="0" smtClean="0">
                <a:ln w="12700">
                  <a:solidFill>
                    <a:srgbClr val="92D050"/>
                  </a:solidFill>
                  <a:prstDash val="solid"/>
                </a:ln>
                <a:solidFill>
                  <a:srgbClr val="3333FF"/>
                </a:solidFill>
                <a:effectLst>
                  <a:outerShdw dist="38100" dir="2640000" algn="bl" rotWithShape="0">
                    <a:schemeClr val="tx2">
                      <a:lumMod val="75000"/>
                    </a:schemeClr>
                  </a:outerShdw>
                </a:effectLst>
              </a:rPr>
              <a:t>na poslední letošní vystoupení  v divizní soutěži</a:t>
            </a:r>
            <a:endParaRPr lang="cs-CZ" sz="3600" b="1" cap="none" spc="0" dirty="0">
              <a:ln w="12700">
                <a:solidFill>
                  <a:srgbClr val="92D050"/>
                </a:solidFill>
                <a:prstDash val="solid"/>
              </a:ln>
              <a:solidFill>
                <a:srgbClr val="3333FF"/>
              </a:solidFill>
              <a:effectLst>
                <a:outerShdw dist="38100" dir="2640000" algn="bl" rotWithShape="0">
                  <a:schemeClr val="tx2">
                    <a:lumMod val="75000"/>
                  </a:schemeClr>
                </a:outerShdw>
              </a:effectLst>
            </a:endParaRPr>
          </a:p>
        </p:txBody>
      </p:sp>
      <p:pic>
        <p:nvPicPr>
          <p:cNvPr id="15" name="Picture 1"/>
          <p:cNvPicPr>
            <a:picLocks noChangeAspect="1" noChangeArrowheads="1"/>
          </p:cNvPicPr>
          <p:nvPr/>
        </p:nvPicPr>
        <p:blipFill>
          <a:blip r:embed="rId4" cstate="print"/>
          <a:srcRect/>
          <a:stretch>
            <a:fillRect/>
          </a:stretch>
        </p:blipFill>
        <p:spPr bwMode="auto">
          <a:xfrm>
            <a:off x="2993250" y="2647675"/>
            <a:ext cx="805125" cy="792000"/>
          </a:xfrm>
          <a:prstGeom prst="rect">
            <a:avLst/>
          </a:prstGeom>
          <a:noFill/>
          <a:ln w="9525">
            <a:noFill/>
            <a:miter lim="800000"/>
            <a:headEnd/>
            <a:tailEnd/>
          </a:ln>
        </p:spPr>
      </p:pic>
      <p:sp>
        <p:nvSpPr>
          <p:cNvPr id="5" name="TextovéPole 4"/>
          <p:cNvSpPr txBox="1"/>
          <p:nvPr/>
        </p:nvSpPr>
        <p:spPr>
          <a:xfrm>
            <a:off x="71984" y="3691508"/>
            <a:ext cx="4680520" cy="2062103"/>
          </a:xfrm>
          <a:prstGeom prst="rect">
            <a:avLst/>
          </a:prstGeom>
          <a:blipFill>
            <a:blip r:embed="rId5"/>
            <a:tile tx="0" ty="0" sx="100000" sy="100000" flip="none" algn="tl"/>
          </a:blipFill>
          <a:ln w="53975">
            <a:solidFill>
              <a:srgbClr val="6FE775"/>
            </a:solidFill>
          </a:ln>
        </p:spPr>
        <p:txBody>
          <a:bodyPr wrap="square" rtlCol="0">
            <a:spAutoFit/>
          </a:bodyPr>
          <a:lstStyle/>
          <a:p>
            <a:pPr algn="ctr"/>
            <a:r>
              <a:rPr lang="cs-CZ" sz="3600" dirty="0" smtClean="0">
                <a:solidFill>
                  <a:srgbClr val="3333FF"/>
                </a:solidFill>
                <a:latin typeface="Arial Black" panose="020B0A04020102020204" pitchFamily="34" charset="0"/>
              </a:rPr>
              <a:t>TJ Sokol Hostouň</a:t>
            </a:r>
          </a:p>
          <a:p>
            <a:pPr algn="ctr"/>
            <a:r>
              <a:rPr lang="cs-CZ" sz="3600" dirty="0" smtClean="0">
                <a:solidFill>
                  <a:srgbClr val="3333FF"/>
                </a:solidFill>
                <a:latin typeface="Arial Black" panose="020B0A04020102020204" pitchFamily="34" charset="0"/>
              </a:rPr>
              <a:t>SK Štětí</a:t>
            </a:r>
          </a:p>
          <a:p>
            <a:pPr algn="ctr"/>
            <a:r>
              <a:rPr lang="cs-CZ" sz="2800" dirty="0" smtClean="0">
                <a:solidFill>
                  <a:srgbClr val="3333FF"/>
                </a:solidFill>
                <a:latin typeface="Arial Black" panose="020B0A04020102020204" pitchFamily="34" charset="0"/>
              </a:rPr>
              <a:t>sobota 17.6.2017</a:t>
            </a:r>
          </a:p>
          <a:p>
            <a:pPr algn="ctr"/>
            <a:r>
              <a:rPr lang="cs-CZ" sz="2800" dirty="0" smtClean="0">
                <a:solidFill>
                  <a:srgbClr val="3333FF"/>
                </a:solidFill>
                <a:latin typeface="Arial Black" panose="020B0A04020102020204" pitchFamily="34" charset="0"/>
              </a:rPr>
              <a:t>10:30 hod </a:t>
            </a:r>
          </a:p>
        </p:txBody>
      </p:sp>
      <p:pic>
        <p:nvPicPr>
          <p:cNvPr id="17" name="Picture 2"/>
          <p:cNvPicPr>
            <a:picLocks noChangeAspect="1" noChangeArrowheads="1"/>
          </p:cNvPicPr>
          <p:nvPr/>
        </p:nvPicPr>
        <p:blipFill>
          <a:blip r:embed="rId6" cstate="print"/>
          <a:srcRect/>
          <a:stretch>
            <a:fillRect/>
          </a:stretch>
        </p:blipFill>
        <p:spPr bwMode="auto">
          <a:xfrm>
            <a:off x="919878" y="2647675"/>
            <a:ext cx="910899" cy="828000"/>
          </a:xfrm>
          <a:prstGeom prst="rect">
            <a:avLst/>
          </a:prstGeom>
          <a:noFill/>
          <a:ln w="28575">
            <a:noFill/>
            <a:miter lim="800000"/>
            <a:headEnd/>
            <a:tailEnd/>
          </a:ln>
        </p:spPr>
      </p:pic>
      <p:sp>
        <p:nvSpPr>
          <p:cNvPr id="6" name="TextovéPole 5"/>
          <p:cNvSpPr txBox="1"/>
          <p:nvPr/>
        </p:nvSpPr>
        <p:spPr>
          <a:xfrm>
            <a:off x="3076517" y="6333341"/>
            <a:ext cx="1224136" cy="400110"/>
          </a:xfrm>
          <a:prstGeom prst="rect">
            <a:avLst/>
          </a:prstGeom>
          <a:pattFill prst="wdDnDiag">
            <a:fgClr>
              <a:srgbClr val="FFCC66"/>
            </a:fgClr>
            <a:bgClr>
              <a:schemeClr val="bg1"/>
            </a:bgClr>
          </a:pattFill>
        </p:spPr>
        <p:txBody>
          <a:bodyPr wrap="square" rtlCol="0">
            <a:spAutoFit/>
          </a:bodyPr>
          <a:lstStyle/>
          <a:p>
            <a:pPr algn="ctr"/>
            <a:r>
              <a:rPr lang="cs-CZ" sz="2000" dirty="0" smtClean="0">
                <a:latin typeface="Bookman Old Style" pitchFamily="18" charset="0"/>
              </a:rPr>
              <a:t>08:00</a:t>
            </a:r>
          </a:p>
        </p:txBody>
      </p:sp>
      <p:pic>
        <p:nvPicPr>
          <p:cNvPr id="2" name="Obrázek 1"/>
          <p:cNvPicPr>
            <a:picLocks noChangeAspect="1"/>
          </p:cNvPicPr>
          <p:nvPr/>
        </p:nvPicPr>
        <p:blipFill>
          <a:blip r:embed="rId7"/>
          <a:stretch>
            <a:fillRect/>
          </a:stretch>
        </p:blipFill>
        <p:spPr>
          <a:xfrm>
            <a:off x="401478" y="5995764"/>
            <a:ext cx="1036800" cy="837680"/>
          </a:xfrm>
          <a:prstGeom prst="rect">
            <a:avLst/>
          </a:prstGeom>
        </p:spPr>
      </p:pic>
      <p:cxnSp>
        <p:nvCxnSpPr>
          <p:cNvPr id="7" name="Přímá spojnice se šipkou 6"/>
          <p:cNvCxnSpPr/>
          <p:nvPr/>
        </p:nvCxnSpPr>
        <p:spPr bwMode="auto">
          <a:xfrm>
            <a:off x="1386073" y="6414604"/>
            <a:ext cx="1638239" cy="118792"/>
          </a:xfrm>
          <a:prstGeom prst="straightConnector1">
            <a:avLst/>
          </a:prstGeom>
          <a:noFill/>
          <a:ln w="47625" cap="flat" cmpd="sng" algn="ctr">
            <a:solidFill>
              <a:schemeClr val="accent1"/>
            </a:solidFill>
            <a:prstDash val="solid"/>
            <a:round/>
            <a:headEnd type="none" w="med" len="med"/>
            <a:tailEnd type="triangle"/>
          </a:ln>
          <a:effectLst>
            <a:outerShdw dist="45791" dir="2021404" algn="ctr" rotWithShape="0">
              <a:srgbClr val="9999FF"/>
            </a:outerShdw>
          </a:effectLst>
        </p:spPr>
      </p:cxn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88175" y="1027113"/>
            <a:ext cx="181794" cy="279164"/>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891687"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45</a:t>
            </a:r>
          </a:p>
        </p:txBody>
      </p:sp>
      <p:sp>
        <p:nvSpPr>
          <p:cNvPr id="23" name="TextovéPole 22"/>
          <p:cNvSpPr txBox="1"/>
          <p:nvPr/>
        </p:nvSpPr>
        <p:spPr>
          <a:xfrm>
            <a:off x="216000" y="91108"/>
            <a:ext cx="4610222" cy="6355586"/>
          </a:xfrm>
          <a:prstGeom prst="rect">
            <a:avLst/>
          </a:prstGeom>
          <a:blipFill dpi="0" rotWithShape="1">
            <a:blip r:embed="rId3" cstate="print">
              <a:alphaModFix amt="53000"/>
            </a:blip>
            <a:srcRect/>
            <a:stretch>
              <a:fillRect/>
            </a:stretch>
          </a:blipFill>
          <a:ln w="25400">
            <a:solidFill>
              <a:schemeClr val="tx1"/>
            </a:solidFill>
          </a:ln>
        </p:spPr>
        <p:txBody>
          <a:bodyPr wrap="square" anchor="ctr"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just" eaLnBrk="0" hangingPunct="0">
              <a:defRPr/>
            </a:pPr>
            <a:r>
              <a:rPr lang="cs-CZ" sz="1100" i="1" dirty="0" smtClean="0">
                <a:latin typeface="Arial" pitchFamily="34" charset="0"/>
                <a:cs typeface="Arial" pitchFamily="34" charset="0"/>
              </a:rPr>
              <a:t>Mladší vede František Kučera a Pavel Záloha. Se svými svěřenci střídali horší výsledky s lepšími, ale ti co se přišli na zápasy štětského mužstva v této věkové kategorii někdy podívat, tak určitě zaznamenali, že zde rostou úspěšní fotbalisté. Starší žáci v Ústeckém přeboru dlouho pomýšleli na postavení do 6. místa ve skupině A Ústeckého přeboru. Nakonec se to nepovedlo a nyní hrají o 13. až 18. místo v nadstavbové části stejně jako mladší žáci, kteří jejich soutěž kopírují. Zítra je čeká poslední zápas s dokopnou, kterou pro hráče přichystali trenéři Zdeněk </a:t>
            </a:r>
            <a:r>
              <a:rPr lang="cs-CZ" sz="1100" i="1" dirty="0" err="1" smtClean="0">
                <a:latin typeface="Arial" pitchFamily="34" charset="0"/>
                <a:cs typeface="Arial" pitchFamily="34" charset="0"/>
              </a:rPr>
              <a:t>Németh</a:t>
            </a:r>
            <a:r>
              <a:rPr lang="cs-CZ" sz="1100" i="1" dirty="0" smtClean="0">
                <a:latin typeface="Arial" pitchFamily="34" charset="0"/>
                <a:cs typeface="Arial" pitchFamily="34" charset="0"/>
              </a:rPr>
              <a:t> a René Hrdlička.  Pojďme k dorostencům. Loni hráli Ústecký přebor, který jsme pro letošek z důvodu malého počtu hráčů na 2 mužstva, která jsou povinná v rozdělení na mladší a starší, museli odpískat.  Účastnili jsme se I.A třídy, kterou hrálo původně 11 mužstev, pak se jedno odhlásilo a byli z toho občas volné víkendy. Na podzim mužstvo po zbytečných ztrátách bylo až na 3. místě. Na jaře však mohutně finišovalo a ani jednou neprohrálo. Nakonec chyběl  bod na 1. místo, které obsadily Košťany/Oldřichov.  Realizační tým tvořili trenéři Jiří </a:t>
            </a:r>
            <a:r>
              <a:rPr lang="cs-CZ" sz="1100" i="1" dirty="0" err="1" smtClean="0">
                <a:latin typeface="Arial" pitchFamily="34" charset="0"/>
                <a:cs typeface="Arial" pitchFamily="34" charset="0"/>
              </a:rPr>
              <a:t>Ransdorf</a:t>
            </a:r>
            <a:r>
              <a:rPr lang="cs-CZ" sz="1100" i="1" dirty="0" smtClean="0">
                <a:latin typeface="Arial" pitchFamily="34" charset="0"/>
                <a:cs typeface="Arial" pitchFamily="34" charset="0"/>
              </a:rPr>
              <a:t>, Václav Podhorský a Josef Chaloupecký, který navíc pomáhal i starším žákům.  Vedoucím  týmu je žena Jana </a:t>
            </a:r>
            <a:r>
              <a:rPr lang="cs-CZ" sz="1100" i="1" dirty="0" err="1" smtClean="0">
                <a:latin typeface="Arial" pitchFamily="34" charset="0"/>
                <a:cs typeface="Arial" pitchFamily="34" charset="0"/>
              </a:rPr>
              <a:t>Nedomlelová</a:t>
            </a:r>
            <a:r>
              <a:rPr lang="cs-CZ" sz="1100" i="1" dirty="0" smtClean="0">
                <a:latin typeface="Arial" pitchFamily="34" charset="0"/>
                <a:cs typeface="Arial" pitchFamily="34" charset="0"/>
              </a:rPr>
              <a:t>. Stará garda Sepap Štětí hraje v tomto složení třetím rokem a v okresním přeboru skončí na 5. nebo 6. místě. Podle posledních zpráv se chystají pokračovat i v příštím roce. Mužstvo dospělých k velkému smutku divizi neudrželo a stejně jako posledně po roce sestupuje. Průběh celého roku najdete na dalších stránkách.  Fotbalový život nejsou ale jen zápasy, ale například i soustředění. Letos  jedna skupina ve Sloupu v Čechách a druhá v Harrachově. </a:t>
            </a:r>
          </a:p>
          <a:p>
            <a:pPr algn="just" eaLnBrk="0" hangingPunct="0">
              <a:defRPr/>
            </a:pPr>
            <a:r>
              <a:rPr lang="cs-CZ" sz="1100" i="1" dirty="0">
                <a:latin typeface="Arial" pitchFamily="34" charset="0"/>
                <a:cs typeface="Arial" pitchFamily="34" charset="0"/>
              </a:rPr>
              <a:t> </a:t>
            </a:r>
            <a:r>
              <a:rPr lang="cs-CZ" sz="1100" i="1" dirty="0" smtClean="0">
                <a:latin typeface="Arial" pitchFamily="34" charset="0"/>
                <a:cs typeface="Arial" pitchFamily="34" charset="0"/>
              </a:rPr>
              <a:t>         Všechny tyto aktivity by byly nemyslitelné bez podpory silných partnerů. Především je to  město Štětí, které formou grantů zajišťuje činnost klubu. Vynikající je i spolupráce s Domem dětí a mládeže  ve Štětí. Do mozaiky podporovatelů patří drobní partneři ze Štětí , ale i z dalekého okolí.  Děkujeme. Do příštího roku se žádné velké změny v zařazení mužstev nechystají. Otevřené to zůstává u dorostu, ale stejně jako loni , tak i letos to asi bude jen I.A třída. Většina soutěží začne v srpnu. Sledujte média a internetové stránky klubu. A na úplný konec děkujeme divákům a těšíme se na Vás i v příštím roce.</a:t>
            </a:r>
          </a:p>
        </p:txBody>
      </p:sp>
      <p:sp>
        <p:nvSpPr>
          <p:cNvPr id="24" name="TextovéPole 23"/>
          <p:cNvSpPr txBox="1"/>
          <p:nvPr/>
        </p:nvSpPr>
        <p:spPr>
          <a:xfrm>
            <a:off x="792064" y="6499820"/>
            <a:ext cx="4680520" cy="707886"/>
          </a:xfrm>
          <a:prstGeom prst="rect">
            <a:avLst/>
          </a:prstGeom>
          <a:noFill/>
          <a:ln>
            <a:noFill/>
          </a:ln>
        </p:spPr>
        <p:txBody>
          <a:bodyPr wrap="square" rtlCol="0">
            <a:spAutoFit/>
          </a:bodyPr>
          <a:lstStyle/>
          <a:p>
            <a:pPr algn="ctr"/>
            <a:r>
              <a:rPr lang="cs-CZ" sz="2000" dirty="0" err="1" smtClean="0">
                <a:solidFill>
                  <a:srgbClr val="645EB2"/>
                </a:solidFill>
                <a:latin typeface="Cooper Black" pitchFamily="18" charset="0"/>
                <a:cs typeface="David" pitchFamily="34" charset="-79"/>
              </a:rPr>
              <a:t>Štětí</a:t>
            </a:r>
            <a:r>
              <a:rPr lang="cs-CZ" sz="2000" dirty="0" smtClean="0">
                <a:solidFill>
                  <a:srgbClr val="645EB2"/>
                </a:solidFill>
                <a:latin typeface="Cooper Black" pitchFamily="18" charset="0"/>
                <a:cs typeface="David" pitchFamily="34" charset="-79"/>
              </a:rPr>
              <a:t> </a:t>
            </a:r>
          </a:p>
          <a:p>
            <a:pPr algn="ctr"/>
            <a:r>
              <a:rPr lang="cs-CZ" sz="2000" dirty="0" smtClean="0">
                <a:solidFill>
                  <a:srgbClr val="645EB2"/>
                </a:solidFill>
                <a:latin typeface="Cooper Black" pitchFamily="18" charset="0"/>
                <a:cs typeface="David" pitchFamily="34" charset="-79"/>
              </a:rPr>
              <a:t>Do toho</a:t>
            </a:r>
          </a:p>
        </p:txBody>
      </p:sp>
      <p:pic>
        <p:nvPicPr>
          <p:cNvPr id="1026" name="Picture 1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sp>
        <p:nvSpPr>
          <p:cNvPr id="3" name="TextovéPole 2"/>
          <p:cNvSpPr txBox="1"/>
          <p:nvPr/>
        </p:nvSpPr>
        <p:spPr>
          <a:xfrm>
            <a:off x="5400576" y="91108"/>
            <a:ext cx="4752528" cy="5201424"/>
          </a:xfrm>
          <a:prstGeom prst="rect">
            <a:avLst/>
          </a:prstGeom>
          <a:blipFill dpi="0" rotWithShape="1">
            <a:blip r:embed="rId82"/>
            <a:srcRect/>
            <a:stretch>
              <a:fillRect/>
            </a:stretch>
          </a:blipFill>
          <a:ln w="85725">
            <a:gradFill>
              <a:gsLst>
                <a:gs pos="0">
                  <a:srgbClr val="DF3D3D"/>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ln>
        </p:spPr>
        <p:txBody>
          <a:bodyPr wrap="square" rtlCol="0">
            <a:spAutoFit/>
          </a:bodyPr>
          <a:lstStyle/>
          <a:p>
            <a:pPr algn="ctr"/>
            <a:r>
              <a:rPr lang="cs-CZ" sz="3600" dirty="0" smtClean="0">
                <a:solidFill>
                  <a:srgbClr val="DF3D3D"/>
                </a:solidFill>
                <a:latin typeface="Imprint MT Shadow" panose="04020605060303030202" pitchFamily="82" charset="0"/>
              </a:rPr>
              <a:t>3. ročník Memoriálu </a:t>
            </a:r>
            <a:r>
              <a:rPr lang="cs-CZ" sz="5400" dirty="0" smtClean="0">
                <a:ln>
                  <a:solidFill>
                    <a:srgbClr val="6FE775"/>
                  </a:solidFill>
                </a:ln>
                <a:gradFill flip="none" rotWithShape="1">
                  <a:gsLst>
                    <a:gs pos="0">
                      <a:schemeClr val="accent6">
                        <a:lumMod val="0"/>
                        <a:lumOff val="100000"/>
                      </a:schemeClr>
                    </a:gs>
                    <a:gs pos="43000">
                      <a:srgbClr val="66FF33"/>
                    </a:gs>
                    <a:gs pos="100000">
                      <a:schemeClr val="accent6">
                        <a:lumMod val="100000"/>
                      </a:schemeClr>
                    </a:gs>
                  </a:gsLst>
                  <a:path path="circle">
                    <a:fillToRect l="50000" t="-80000" r="50000" b="180000"/>
                  </a:path>
                  <a:tileRect/>
                </a:gradFill>
                <a:latin typeface="Imprint MT Shadow" panose="04020605060303030202" pitchFamily="82" charset="0"/>
              </a:rPr>
              <a:t>Jiřího </a:t>
            </a:r>
          </a:p>
          <a:p>
            <a:pPr algn="ctr"/>
            <a:r>
              <a:rPr lang="cs-CZ" sz="5400" dirty="0" smtClean="0">
                <a:ln>
                  <a:solidFill>
                    <a:srgbClr val="6FE775"/>
                  </a:solidFill>
                </a:ln>
                <a:gradFill flip="none" rotWithShape="1">
                  <a:gsLst>
                    <a:gs pos="0">
                      <a:schemeClr val="accent6">
                        <a:lumMod val="0"/>
                        <a:lumOff val="100000"/>
                      </a:schemeClr>
                    </a:gs>
                    <a:gs pos="43000">
                      <a:srgbClr val="66FF33"/>
                    </a:gs>
                    <a:gs pos="100000">
                      <a:schemeClr val="accent6">
                        <a:lumMod val="100000"/>
                      </a:schemeClr>
                    </a:gs>
                  </a:gsLst>
                  <a:path path="circle">
                    <a:fillToRect l="50000" t="-80000" r="50000" b="180000"/>
                  </a:path>
                  <a:tileRect/>
                </a:gradFill>
                <a:latin typeface="Imprint MT Shadow" panose="04020605060303030202" pitchFamily="82" charset="0"/>
              </a:rPr>
              <a:t>Nedomlela</a:t>
            </a:r>
          </a:p>
          <a:p>
            <a:pPr algn="ctr"/>
            <a:r>
              <a:rPr lang="cs-CZ" sz="3600" dirty="0" smtClean="0">
                <a:solidFill>
                  <a:srgbClr val="3333CC"/>
                </a:solidFill>
                <a:latin typeface="Imprint MT Shadow" panose="04020605060303030202" pitchFamily="82" charset="0"/>
              </a:rPr>
              <a:t>turnaj starší přípravky </a:t>
            </a:r>
            <a:r>
              <a:rPr lang="cs-CZ" sz="4400" dirty="0" smtClean="0">
                <a:solidFill>
                  <a:srgbClr val="3333CC"/>
                </a:solidFill>
                <a:latin typeface="Imprint MT Shadow" panose="04020605060303030202" pitchFamily="82" charset="0"/>
              </a:rPr>
              <a:t>U10</a:t>
            </a:r>
          </a:p>
          <a:p>
            <a:pPr algn="ctr"/>
            <a:r>
              <a:rPr lang="cs-CZ" sz="3600" dirty="0" smtClean="0">
                <a:solidFill>
                  <a:srgbClr val="3333CC"/>
                </a:solidFill>
                <a:latin typeface="Imprint MT Shadow" panose="04020605060303030202" pitchFamily="82" charset="0"/>
              </a:rPr>
              <a:t>Sobota 17.6.2017 </a:t>
            </a:r>
          </a:p>
          <a:p>
            <a:pPr algn="ctr"/>
            <a:r>
              <a:rPr lang="cs-CZ" sz="3600" dirty="0" smtClean="0">
                <a:solidFill>
                  <a:srgbClr val="3333CC"/>
                </a:solidFill>
                <a:latin typeface="Imprint MT Shadow" panose="04020605060303030202" pitchFamily="82" charset="0"/>
              </a:rPr>
              <a:t>9:00 hod</a:t>
            </a:r>
          </a:p>
          <a:p>
            <a:pPr algn="ctr"/>
            <a:r>
              <a:rPr lang="cs-CZ" sz="3600" dirty="0" smtClean="0">
                <a:solidFill>
                  <a:srgbClr val="3333CC"/>
                </a:solidFill>
                <a:latin typeface="Imprint MT Shadow" panose="04020605060303030202" pitchFamily="82" charset="0"/>
              </a:rPr>
              <a:t>Štětí</a:t>
            </a:r>
          </a:p>
        </p:txBody>
      </p:sp>
      <p:pic>
        <p:nvPicPr>
          <p:cNvPr id="113" name="Picture 31"/>
          <p:cNvPicPr>
            <a:picLocks noChangeAspect="1" noChangeArrowheads="1"/>
          </p:cNvPicPr>
          <p:nvPr/>
        </p:nvPicPr>
        <p:blipFill>
          <a:blip r:embed="rId83" cstate="print"/>
          <a:srcRect/>
          <a:stretch>
            <a:fillRect/>
          </a:stretch>
        </p:blipFill>
        <p:spPr bwMode="auto">
          <a:xfrm>
            <a:off x="7056760" y="5491708"/>
            <a:ext cx="1304886" cy="12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43984" y="5275687"/>
            <a:ext cx="184730" cy="276999"/>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25038" y="7004455"/>
            <a:ext cx="19581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44</a:t>
            </a:r>
          </a:p>
        </p:txBody>
      </p:sp>
      <p:pic>
        <p:nvPicPr>
          <p:cNvPr id="2050" name="Picture 6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graphicFrame>
        <p:nvGraphicFramePr>
          <p:cNvPr id="6" name="Tabulka 5"/>
          <p:cNvGraphicFramePr>
            <a:graphicFrameLocks noGrp="1"/>
          </p:cNvGraphicFramePr>
          <p:nvPr>
            <p:extLst>
              <p:ext uri="{D42A27DB-BD31-4B8C-83A1-F6EECF244321}">
                <p14:modId xmlns:p14="http://schemas.microsoft.com/office/powerpoint/2010/main" val="3189763419"/>
              </p:ext>
            </p:extLst>
          </p:nvPr>
        </p:nvGraphicFramePr>
        <p:xfrm>
          <a:off x="299070" y="5247190"/>
          <a:ext cx="4429100" cy="1657350"/>
        </p:xfrm>
        <a:graphic>
          <a:graphicData uri="http://schemas.openxmlformats.org/drawingml/2006/table">
            <a:tbl>
              <a:tblPr/>
              <a:tblGrid>
                <a:gridCol w="3270634">
                  <a:extLst>
                    <a:ext uri="{9D8B030D-6E8A-4147-A177-3AD203B41FA5}">
                      <a16:colId xmlns:a16="http://schemas.microsoft.com/office/drawing/2014/main" val="1396386369"/>
                    </a:ext>
                  </a:extLst>
                </a:gridCol>
                <a:gridCol w="1158466">
                  <a:extLst>
                    <a:ext uri="{9D8B030D-6E8A-4147-A177-3AD203B41FA5}">
                      <a16:colId xmlns:a16="http://schemas.microsoft.com/office/drawing/2014/main" val="3006102943"/>
                    </a:ext>
                  </a:extLst>
                </a:gridCol>
              </a:tblGrid>
              <a:tr h="581025">
                <a:tc gridSpan="2">
                  <a:txBody>
                    <a:bodyPr/>
                    <a:lstStyle/>
                    <a:p>
                      <a:pPr algn="ctr" fontAlgn="ctr"/>
                      <a:r>
                        <a:rPr lang="cs-CZ" sz="1600" b="1" i="0" u="none" strike="noStrike" dirty="0">
                          <a:solidFill>
                            <a:srgbClr val="000000"/>
                          </a:solidFill>
                          <a:effectLst/>
                          <a:latin typeface="Georgia" panose="02040502050405020303" pitchFamily="18" charset="0"/>
                        </a:rPr>
                        <a:t>Výsledky 17. kola okresního přeboru staré gardy 2.6.2017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cs-CZ"/>
                    </a:p>
                  </a:txBody>
                  <a:tcPr/>
                </a:tc>
                <a:extLst>
                  <a:ext uri="{0D108BD9-81ED-4DB2-BD59-A6C34878D82A}">
                    <a16:rowId xmlns:a16="http://schemas.microsoft.com/office/drawing/2014/main" val="314295886"/>
                  </a:ext>
                </a:extLst>
              </a:tr>
              <a:tr h="266700">
                <a:tc>
                  <a:txBody>
                    <a:bodyPr/>
                    <a:lstStyle/>
                    <a:p>
                      <a:pPr algn="ctr" fontAlgn="ctr"/>
                      <a:r>
                        <a:rPr lang="cs-CZ" sz="1600" b="1" i="0" u="none" strike="noStrike">
                          <a:solidFill>
                            <a:srgbClr val="1A68B5"/>
                          </a:solidFill>
                          <a:effectLst/>
                          <a:latin typeface="Georgia" panose="02040502050405020303" pitchFamily="18" charset="0"/>
                        </a:rPr>
                        <a:t>Bohušovice - 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600" b="1" i="0" u="none" strike="noStrike">
                          <a:solidFill>
                            <a:srgbClr val="002060"/>
                          </a:solidFill>
                          <a:effectLst/>
                          <a:latin typeface="Georgia" panose="02040502050405020303" pitchFamily="18"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49231341"/>
                  </a:ext>
                </a:extLst>
              </a:tr>
              <a:tr h="266700">
                <a:tc>
                  <a:txBody>
                    <a:bodyPr/>
                    <a:lstStyle/>
                    <a:p>
                      <a:pPr algn="ctr" fontAlgn="ctr"/>
                      <a:r>
                        <a:rPr lang="cs-CZ" sz="1600" b="1" i="0" u="none" strike="noStrike">
                          <a:solidFill>
                            <a:srgbClr val="1A68B5"/>
                          </a:solidFill>
                          <a:effectLst/>
                          <a:latin typeface="Georgia" panose="02040502050405020303" pitchFamily="18" charset="0"/>
                        </a:rPr>
                        <a:t>Žitenice - Malé Žernoseky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002060"/>
                          </a:solidFill>
                          <a:effectLst/>
                          <a:latin typeface="Georgia" panose="02040502050405020303" pitchFamily="18" charset="0"/>
                        </a:rPr>
                        <a:t>10:1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09797274"/>
                  </a:ext>
                </a:extLst>
              </a:tr>
              <a:tr h="266700">
                <a:tc>
                  <a:txBody>
                    <a:bodyPr/>
                    <a:lstStyle/>
                    <a:p>
                      <a:pPr algn="ctr" fontAlgn="ctr"/>
                      <a:r>
                        <a:rPr lang="cs-CZ" sz="1600" b="1" i="0" u="none" strike="noStrike">
                          <a:solidFill>
                            <a:srgbClr val="1A68B5"/>
                          </a:solidFill>
                          <a:effectLst/>
                          <a:latin typeface="Georgia" panose="02040502050405020303" pitchFamily="18" charset="0"/>
                        </a:rPr>
                        <a:t>Litoměřicko - Tigo 1996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600" b="1" i="0" u="none" strike="noStrike">
                          <a:solidFill>
                            <a:srgbClr val="002060"/>
                          </a:solidFill>
                          <a:effectLst/>
                          <a:latin typeface="Georgia" panose="02040502050405020303" pitchFamily="18" charset="0"/>
                        </a:rPr>
                        <a:t>5:3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58316445"/>
                  </a:ext>
                </a:extLst>
              </a:tr>
              <a:tr h="276225">
                <a:tc>
                  <a:txBody>
                    <a:bodyPr/>
                    <a:lstStyle/>
                    <a:p>
                      <a:pPr algn="ctr" fontAlgn="ctr"/>
                      <a:r>
                        <a:rPr lang="cs-CZ" sz="1600" b="1" i="0" u="none" strike="noStrike" dirty="0" err="1">
                          <a:solidFill>
                            <a:srgbClr val="1A68B5"/>
                          </a:solidFill>
                          <a:effectLst/>
                          <a:latin typeface="Georgia" panose="02040502050405020303" pitchFamily="18" charset="0"/>
                        </a:rPr>
                        <a:t>Pokratice</a:t>
                      </a:r>
                      <a:r>
                        <a:rPr lang="cs-CZ" sz="1600" b="1" i="0" u="none" strike="noStrike" dirty="0">
                          <a:solidFill>
                            <a:srgbClr val="1A68B5"/>
                          </a:solidFill>
                          <a:effectLst/>
                          <a:latin typeface="Georgia" panose="02040502050405020303" pitchFamily="18" charset="0"/>
                        </a:rPr>
                        <a:t> - České Kopisty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002060"/>
                          </a:solidFill>
                          <a:effectLst/>
                          <a:latin typeface="Georgia" panose="02040502050405020303" pitchFamily="18" charset="0"/>
                        </a:rPr>
                        <a:t>4:7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87689291"/>
                  </a:ext>
                </a:extLst>
              </a:tr>
            </a:tbl>
          </a:graphicData>
        </a:graphic>
      </p:graphicFrame>
      <p:sp>
        <p:nvSpPr>
          <p:cNvPr id="2" name="TextovéPole 1"/>
          <p:cNvSpPr txBox="1"/>
          <p:nvPr/>
        </p:nvSpPr>
        <p:spPr>
          <a:xfrm>
            <a:off x="5400576" y="91108"/>
            <a:ext cx="4680520" cy="707886"/>
          </a:xfrm>
          <a:prstGeom prst="rect">
            <a:avLst/>
          </a:prstGeom>
          <a:pattFill prst="pct5">
            <a:fgClr>
              <a:srgbClr val="9FF86E"/>
            </a:fgClr>
            <a:bgClr>
              <a:schemeClr val="bg1"/>
            </a:bgClr>
          </a:pattFill>
          <a:ln w="41275">
            <a:solidFill>
              <a:schemeClr val="accent6">
                <a:lumMod val="20000"/>
                <a:lumOff val="80000"/>
              </a:schemeClr>
            </a:solidFill>
          </a:ln>
        </p:spPr>
        <p:txBody>
          <a:bodyPr wrap="square" rtlCol="0">
            <a:spAutoFit/>
          </a:bodyPr>
          <a:lstStyle/>
          <a:p>
            <a:pPr algn="ctr"/>
            <a:r>
              <a:rPr lang="cs-CZ" sz="2000" dirty="0" smtClean="0">
                <a:latin typeface="Modern No. 20" panose="02070704070505020303" pitchFamily="18" charset="0"/>
              </a:rPr>
              <a:t>Ve Štětí se v tomto soutěžním roce odehrají už pouze 2 fotbalové akce</a:t>
            </a:r>
          </a:p>
        </p:txBody>
      </p:sp>
      <p:pic>
        <p:nvPicPr>
          <p:cNvPr id="9" name="Obrázek 8"/>
          <p:cNvPicPr>
            <a:picLocks noChangeAspect="1"/>
          </p:cNvPicPr>
          <p:nvPr/>
        </p:nvPicPr>
        <p:blipFill>
          <a:blip r:embed="rId165"/>
          <a:stretch>
            <a:fillRect/>
          </a:stretch>
        </p:blipFill>
        <p:spPr>
          <a:xfrm>
            <a:off x="5400576" y="1007954"/>
            <a:ext cx="4752528" cy="2251505"/>
          </a:xfrm>
          <a:prstGeom prst="rect">
            <a:avLst/>
          </a:prstGeom>
        </p:spPr>
      </p:pic>
      <p:sp>
        <p:nvSpPr>
          <p:cNvPr id="11" name="TextovéPole 10"/>
          <p:cNvSpPr txBox="1"/>
          <p:nvPr/>
        </p:nvSpPr>
        <p:spPr>
          <a:xfrm>
            <a:off x="5400575" y="3763516"/>
            <a:ext cx="4680519" cy="830997"/>
          </a:xfrm>
          <a:prstGeom prst="rect">
            <a:avLst/>
          </a:prstGeom>
          <a:solidFill>
            <a:srgbClr val="FF99FF"/>
          </a:solidFill>
          <a:ln w="41275">
            <a:solidFill>
              <a:srgbClr val="F2D4DF"/>
            </a:solidFill>
          </a:ln>
        </p:spPr>
        <p:txBody>
          <a:bodyPr wrap="square" rtlCol="0">
            <a:spAutoFit/>
          </a:bodyPr>
          <a:lstStyle/>
          <a:p>
            <a:pPr algn="ctr"/>
            <a:r>
              <a:rPr lang="cs-CZ" sz="2400" dirty="0" smtClean="0">
                <a:latin typeface="Bookman Old Style" pitchFamily="18" charset="0"/>
              </a:rPr>
              <a:t>Za týden končí program na hřišti soupeře</a:t>
            </a:r>
          </a:p>
        </p:txBody>
      </p:sp>
      <p:sp>
        <p:nvSpPr>
          <p:cNvPr id="224" name="TextovéPole 223"/>
          <p:cNvSpPr txBox="1"/>
          <p:nvPr/>
        </p:nvSpPr>
        <p:spPr>
          <a:xfrm>
            <a:off x="628947" y="91108"/>
            <a:ext cx="3384376" cy="707886"/>
          </a:xfrm>
          <a:prstGeom prst="rect">
            <a:avLst/>
          </a:prstGeom>
          <a:gradFill flip="none" rotWithShape="1">
            <a:gsLst>
              <a:gs pos="0">
                <a:schemeClr val="accent6">
                  <a:lumMod val="5000"/>
                  <a:lumOff val="95000"/>
                </a:schemeClr>
              </a:gs>
              <a:gs pos="65000">
                <a:schemeClr val="accent6">
                  <a:lumMod val="45000"/>
                  <a:lumOff val="55000"/>
                  <a:alpha val="58000"/>
                </a:schemeClr>
              </a:gs>
              <a:gs pos="100000">
                <a:schemeClr val="accent6">
                  <a:lumMod val="30000"/>
                  <a:lumOff val="70000"/>
                </a:schemeClr>
              </a:gs>
            </a:gsLst>
            <a:lin ang="5400000" scaled="1"/>
            <a:tileRect/>
          </a:gradFill>
        </p:spPr>
        <p:txBody>
          <a:bodyPr wrap="square" rtlCol="0">
            <a:spAutoFit/>
          </a:bodyPr>
          <a:lstStyle/>
          <a:p>
            <a:pPr algn="ctr"/>
            <a:r>
              <a:rPr lang="cs-CZ" sz="2000" u="sng" dirty="0" smtClean="0">
                <a:solidFill>
                  <a:srgbClr val="FF0000"/>
                </a:solidFill>
                <a:latin typeface="Bookman Old Style" pitchFamily="18" charset="0"/>
              </a:rPr>
              <a:t>Střelci staré gardy – jeden vyčnívá</a:t>
            </a:r>
          </a:p>
        </p:txBody>
      </p:sp>
      <p:pic>
        <p:nvPicPr>
          <p:cNvPr id="225" name="Obrázek 224"/>
          <p:cNvPicPr>
            <a:picLocks noChangeAspect="1"/>
          </p:cNvPicPr>
          <p:nvPr/>
        </p:nvPicPr>
        <p:blipFill>
          <a:blip r:embed="rId166"/>
          <a:stretch>
            <a:fillRect/>
          </a:stretch>
        </p:blipFill>
        <p:spPr>
          <a:xfrm>
            <a:off x="1622213" y="4155870"/>
            <a:ext cx="968396" cy="972000"/>
          </a:xfrm>
          <a:prstGeom prst="rect">
            <a:avLst/>
          </a:prstGeom>
        </p:spPr>
      </p:pic>
      <p:graphicFrame>
        <p:nvGraphicFramePr>
          <p:cNvPr id="4" name="Tabulka 3"/>
          <p:cNvGraphicFramePr>
            <a:graphicFrameLocks noGrp="1"/>
          </p:cNvGraphicFramePr>
          <p:nvPr>
            <p:extLst>
              <p:ext uri="{D42A27DB-BD31-4B8C-83A1-F6EECF244321}">
                <p14:modId xmlns:p14="http://schemas.microsoft.com/office/powerpoint/2010/main" val="4288493257"/>
              </p:ext>
            </p:extLst>
          </p:nvPr>
        </p:nvGraphicFramePr>
        <p:xfrm>
          <a:off x="299070" y="1007954"/>
          <a:ext cx="3714252" cy="3048000"/>
        </p:xfrm>
        <a:graphic>
          <a:graphicData uri="http://schemas.openxmlformats.org/drawingml/2006/table">
            <a:tbl>
              <a:tblPr/>
              <a:tblGrid>
                <a:gridCol w="1172053">
                  <a:extLst>
                    <a:ext uri="{9D8B030D-6E8A-4147-A177-3AD203B41FA5}">
                      <a16:colId xmlns:a16="http://schemas.microsoft.com/office/drawing/2014/main" val="1053749448"/>
                    </a:ext>
                  </a:extLst>
                </a:gridCol>
                <a:gridCol w="1749825">
                  <a:extLst>
                    <a:ext uri="{9D8B030D-6E8A-4147-A177-3AD203B41FA5}">
                      <a16:colId xmlns:a16="http://schemas.microsoft.com/office/drawing/2014/main" val="74511534"/>
                    </a:ext>
                  </a:extLst>
                </a:gridCol>
                <a:gridCol w="792374">
                  <a:extLst>
                    <a:ext uri="{9D8B030D-6E8A-4147-A177-3AD203B41FA5}">
                      <a16:colId xmlns:a16="http://schemas.microsoft.com/office/drawing/2014/main" val="3564194271"/>
                    </a:ext>
                  </a:extLst>
                </a:gridCol>
              </a:tblGrid>
              <a:tr h="304800">
                <a:tc>
                  <a:txBody>
                    <a:bodyPr/>
                    <a:lstStyle/>
                    <a:p>
                      <a:pPr algn="ctr" fontAlgn="ctr"/>
                      <a:r>
                        <a:rPr lang="cs-CZ" sz="1600" b="1" i="0" u="none" strike="noStrike">
                          <a:solidFill>
                            <a:srgbClr val="000000"/>
                          </a:solidFill>
                          <a:effectLst/>
                          <a:latin typeface="Baskerville Old Face" panose="02020602080505020303" pitchFamily="18" charset="0"/>
                        </a:rPr>
                        <a:t>1.</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600" b="1" i="0" u="none" strike="noStrike">
                          <a:solidFill>
                            <a:srgbClr val="000000"/>
                          </a:solidFill>
                          <a:effectLst/>
                          <a:latin typeface="Baskerville Old Face" panose="02020602080505020303" pitchFamily="18" charset="0"/>
                        </a:rPr>
                        <a:t>Miloš Vála</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600" b="1" i="0" u="none" strike="noStrike">
                          <a:solidFill>
                            <a:srgbClr val="000000"/>
                          </a:solidFill>
                          <a:effectLst/>
                          <a:latin typeface="Baskerville Old Face" panose="02020602080505020303" pitchFamily="18" charset="0"/>
                        </a:rPr>
                        <a:t>15</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4209205630"/>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2.</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effectLst/>
                          <a:latin typeface="Baskerville Old Face" panose="02020602080505020303" pitchFamily="18" charset="0"/>
                        </a:rPr>
                        <a:t>Miroslav Kušpál</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effectLst/>
                          <a:latin typeface="Baskerville Old Face" panose="02020602080505020303" pitchFamily="18" charset="0"/>
                        </a:rPr>
                        <a:t>5</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2565239068"/>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3.</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a:solidFill>
                            <a:srgbClr val="000000"/>
                          </a:solidFill>
                          <a:effectLst/>
                          <a:latin typeface="Baskerville Old Face" panose="02020602080505020303" pitchFamily="18" charset="0"/>
                        </a:rPr>
                        <a:t>Jan Čermák</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a:solidFill>
                            <a:srgbClr val="000000"/>
                          </a:solidFill>
                          <a:effectLst/>
                          <a:latin typeface="Baskerville Old Face" panose="02020602080505020303" pitchFamily="18" charset="0"/>
                        </a:rPr>
                        <a:t>4</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2378675310"/>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4.</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effectLst/>
                          <a:latin typeface="Baskerville Old Face" panose="02020602080505020303" pitchFamily="18" charset="0"/>
                        </a:rPr>
                        <a:t>František Svoboda</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effectLst/>
                          <a:latin typeface="Baskerville Old Face" panose="02020602080505020303" pitchFamily="18" charset="0"/>
                        </a:rPr>
                        <a:t>3</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783398778"/>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5.</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a:solidFill>
                            <a:srgbClr val="000000"/>
                          </a:solidFill>
                          <a:effectLst/>
                          <a:latin typeface="Baskerville Old Face" panose="02020602080505020303" pitchFamily="18" charset="0"/>
                        </a:rPr>
                        <a:t>Libor Pilař</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a:solidFill>
                            <a:srgbClr val="000000"/>
                          </a:solidFill>
                          <a:effectLst/>
                          <a:latin typeface="Baskerville Old Face" panose="02020602080505020303" pitchFamily="18" charset="0"/>
                        </a:rPr>
                        <a:t>3</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866449460"/>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6.</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dirty="0">
                          <a:solidFill>
                            <a:srgbClr val="000000"/>
                          </a:solidFill>
                          <a:effectLst/>
                          <a:latin typeface="Baskerville Old Face" panose="02020602080505020303" pitchFamily="18" charset="0"/>
                        </a:rPr>
                        <a:t>Pavel Božík</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effectLst/>
                          <a:latin typeface="Baskerville Old Face" panose="02020602080505020303" pitchFamily="18" charset="0"/>
                        </a:rPr>
                        <a:t>3</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843959441"/>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7.</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a:solidFill>
                            <a:srgbClr val="000000"/>
                          </a:solidFill>
                          <a:effectLst/>
                          <a:latin typeface="Baskerville Old Face" panose="02020602080505020303" pitchFamily="18" charset="0"/>
                        </a:rPr>
                        <a:t>Jiří Vokoun sen.</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a:solidFill>
                            <a:srgbClr val="000000"/>
                          </a:solidFill>
                          <a:effectLst/>
                          <a:latin typeface="Baskerville Old Face" panose="02020602080505020303" pitchFamily="18" charset="0"/>
                        </a:rPr>
                        <a:t>2</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3556906199"/>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8.</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dirty="0">
                          <a:solidFill>
                            <a:srgbClr val="000000"/>
                          </a:solidFill>
                          <a:effectLst/>
                          <a:latin typeface="Baskerville Old Face" panose="02020602080505020303" pitchFamily="18" charset="0"/>
                        </a:rPr>
                        <a:t>Pavel Čermák</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dirty="0">
                          <a:solidFill>
                            <a:srgbClr val="000000"/>
                          </a:solidFill>
                          <a:effectLst/>
                          <a:latin typeface="Baskerville Old Face" panose="02020602080505020303" pitchFamily="18" charset="0"/>
                        </a:rPr>
                        <a:t>2</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544634329"/>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9.</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dirty="0">
                          <a:solidFill>
                            <a:srgbClr val="000000"/>
                          </a:solidFill>
                          <a:effectLst/>
                          <a:latin typeface="Baskerville Old Face" panose="02020602080505020303" pitchFamily="18" charset="0"/>
                        </a:rPr>
                        <a:t>Michal Hamšík</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a:solidFill>
                            <a:srgbClr val="000000"/>
                          </a:solidFill>
                          <a:effectLst/>
                          <a:latin typeface="Baskerville Old Face" panose="02020602080505020303" pitchFamily="18" charset="0"/>
                        </a:rPr>
                        <a:t>1</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034123159"/>
                  </a:ext>
                </a:extLst>
              </a:tr>
              <a:tr h="228600">
                <a:tc>
                  <a:txBody>
                    <a:bodyPr/>
                    <a:lstStyle/>
                    <a:p>
                      <a:pPr algn="ctr" fontAlgn="ctr"/>
                      <a:r>
                        <a:rPr lang="cs-CZ" sz="1200" b="1" i="0" u="none" strike="noStrike" dirty="0">
                          <a:solidFill>
                            <a:srgbClr val="000000"/>
                          </a:solidFill>
                          <a:effectLst/>
                          <a:latin typeface="Baskerville Old Face" panose="02020602080505020303" pitchFamily="18" charset="0"/>
                        </a:rPr>
                        <a:t>10.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effectLst/>
                          <a:latin typeface="Baskerville Old Face" panose="02020602080505020303" pitchFamily="18" charset="0"/>
                        </a:rPr>
                        <a:t>Daniel Jerman</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effectLst/>
                          <a:latin typeface="Baskerville Old Face" panose="02020602080505020303" pitchFamily="18" charset="0"/>
                        </a:rPr>
                        <a:t>1</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334362707"/>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11.</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a:solidFill>
                            <a:srgbClr val="000000"/>
                          </a:solidFill>
                          <a:effectLst/>
                          <a:latin typeface="Baskerville Old Face" panose="02020602080505020303" pitchFamily="18" charset="0"/>
                        </a:rPr>
                        <a:t>Jan Arazim</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dirty="0">
                          <a:solidFill>
                            <a:srgbClr val="000000"/>
                          </a:solidFill>
                          <a:effectLst/>
                          <a:latin typeface="Baskerville Old Face" panose="02020602080505020303" pitchFamily="18" charset="0"/>
                        </a:rPr>
                        <a:t>1</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765098124"/>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12.</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effectLst/>
                          <a:latin typeface="Baskerville Old Face" panose="02020602080505020303" pitchFamily="18" charset="0"/>
                        </a:rPr>
                        <a:t>Pavel Záloha</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effectLst/>
                          <a:latin typeface="Baskerville Old Face" panose="02020602080505020303" pitchFamily="18" charset="0"/>
                        </a:rPr>
                        <a:t>1</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771113262"/>
                  </a:ext>
                </a:extLst>
              </a:tr>
              <a:tr h="228600">
                <a:tc>
                  <a:txBody>
                    <a:bodyPr/>
                    <a:lstStyle/>
                    <a:p>
                      <a:pPr algn="ctr" fontAlgn="ctr"/>
                      <a:r>
                        <a:rPr lang="cs-CZ" sz="1200" b="1" i="0" u="none" strike="noStrike">
                          <a:solidFill>
                            <a:srgbClr val="000000"/>
                          </a:solidFill>
                          <a:effectLst/>
                          <a:latin typeface="Baskerville Old Face" panose="02020602080505020303" pitchFamily="18" charset="0"/>
                        </a:rPr>
                        <a:t>13.</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a:solidFill>
                            <a:srgbClr val="000000"/>
                          </a:solidFill>
                          <a:effectLst/>
                          <a:latin typeface="Baskerville Old Face" panose="02020602080505020303" pitchFamily="18" charset="0"/>
                        </a:rPr>
                        <a:t>Josef Jonák</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tc>
                  <a:txBody>
                    <a:bodyPr/>
                    <a:lstStyle/>
                    <a:p>
                      <a:pPr algn="ctr" fontAlgn="ctr"/>
                      <a:r>
                        <a:rPr lang="cs-CZ" sz="1200" b="1" i="0" u="none" strike="noStrike" dirty="0">
                          <a:solidFill>
                            <a:srgbClr val="000000"/>
                          </a:solidFill>
                          <a:effectLst/>
                          <a:latin typeface="Baskerville Old Face" panose="02020602080505020303" pitchFamily="18" charset="0"/>
                        </a:rPr>
                        <a:t>1</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436414353"/>
                  </a:ext>
                </a:extLst>
              </a:tr>
            </a:tbl>
          </a:graphicData>
        </a:graphic>
      </p:graphicFrame>
      <p:pic>
        <p:nvPicPr>
          <p:cNvPr id="3" name="Obrázek 2"/>
          <p:cNvPicPr>
            <a:picLocks noChangeAspect="1"/>
          </p:cNvPicPr>
          <p:nvPr/>
        </p:nvPicPr>
        <p:blipFill>
          <a:blip r:embed="rId167"/>
          <a:stretch>
            <a:fillRect/>
          </a:stretch>
        </p:blipFill>
        <p:spPr>
          <a:xfrm>
            <a:off x="5400575" y="4843636"/>
            <a:ext cx="4668445" cy="1944215"/>
          </a:xfrm>
          <a:prstGeom prst="rect">
            <a:avLst/>
          </a:prstGeom>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42218"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488808"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43</a:t>
            </a:r>
          </a:p>
        </p:txBody>
      </p:sp>
      <p:cxnSp>
        <p:nvCxnSpPr>
          <p:cNvPr id="13" name="Přímá spojovací šipka 12"/>
          <p:cNvCxnSpPr/>
          <p:nvPr/>
        </p:nvCxnSpPr>
        <p:spPr bwMode="auto">
          <a:xfrm>
            <a:off x="3752626" y="7239000"/>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3074" name="Picture 291"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sp>
        <p:nvSpPr>
          <p:cNvPr id="3" name="Obdélník 2"/>
          <p:cNvSpPr/>
          <p:nvPr/>
        </p:nvSpPr>
        <p:spPr>
          <a:xfrm>
            <a:off x="143992" y="2154366"/>
            <a:ext cx="4483188" cy="2185214"/>
          </a:xfrm>
          <a:prstGeom prst="rect">
            <a:avLst/>
          </a:prstGeom>
        </p:spPr>
        <p:txBody>
          <a:bodyPr wrap="square">
            <a:spAutoFit/>
          </a:bodyPr>
          <a:lstStyle/>
          <a:p>
            <a:pPr lvl="0" algn="ctr">
              <a:tabLst>
                <a:tab pos="1343025" algn="l"/>
              </a:tabLst>
            </a:pPr>
            <a:r>
              <a:rPr lang="cs-CZ" sz="2000" b="0" u="sng" dirty="0">
                <a:ln>
                  <a:solidFill>
                    <a:srgbClr val="C00000"/>
                  </a:solidFill>
                  <a:prstDash val="sysDot"/>
                </a:ln>
                <a:effectLst>
                  <a:outerShdw blurRad="38100" dist="38100" dir="2700000" algn="tl">
                    <a:srgbClr val="000000">
                      <a:alpha val="43137"/>
                    </a:srgbClr>
                  </a:outerShdw>
                </a:effectLst>
                <a:latin typeface="Arial Black" pitchFamily="34" charset="0"/>
                <a:ea typeface="Calibri" pitchFamily="34" charset="0"/>
                <a:cs typeface="Times New Roman" pitchFamily="18" charset="0"/>
              </a:rPr>
              <a:t>TJ </a:t>
            </a:r>
            <a:r>
              <a:rPr lang="cs-CZ" sz="2000" b="0" u="sng" dirty="0" err="1">
                <a:ln>
                  <a:solidFill>
                    <a:srgbClr val="C00000"/>
                  </a:solidFill>
                  <a:prstDash val="sysDot"/>
                </a:ln>
                <a:effectLst>
                  <a:outerShdw blurRad="38100" dist="38100" dir="2700000" algn="tl">
                    <a:srgbClr val="000000">
                      <a:alpha val="43137"/>
                    </a:srgbClr>
                  </a:outerShdw>
                </a:effectLst>
                <a:latin typeface="Arial Black" pitchFamily="34" charset="0"/>
                <a:ea typeface="Calibri" pitchFamily="34" charset="0"/>
                <a:cs typeface="Times New Roman" pitchFamily="18" charset="0"/>
              </a:rPr>
              <a:t>Tatran</a:t>
            </a:r>
            <a:r>
              <a:rPr lang="cs-CZ" sz="2000" b="0" u="sng" dirty="0">
                <a:ln>
                  <a:solidFill>
                    <a:srgbClr val="C00000"/>
                  </a:solidFill>
                  <a:prstDash val="sysDot"/>
                </a:ln>
                <a:effectLst>
                  <a:outerShdw blurRad="38100" dist="38100" dir="2700000" algn="tl">
                    <a:srgbClr val="000000">
                      <a:alpha val="43137"/>
                    </a:srgbClr>
                  </a:outerShdw>
                </a:effectLst>
                <a:latin typeface="Arial Black" pitchFamily="34" charset="0"/>
                <a:ea typeface="Calibri" pitchFamily="34" charset="0"/>
                <a:cs typeface="Times New Roman" pitchFamily="18" charset="0"/>
              </a:rPr>
              <a:t> Rakovník – SK Štětí</a:t>
            </a:r>
            <a:endParaRPr lang="cs-CZ" sz="1100" b="0" dirty="0">
              <a:ln>
                <a:solidFill>
                  <a:srgbClr val="C00000"/>
                </a:solidFill>
                <a:prstDash val="sysDot"/>
              </a:ln>
              <a:effectLst>
                <a:outerShdw blurRad="38100" dist="38100" dir="2700000" algn="tl">
                  <a:srgbClr val="000000">
                    <a:alpha val="43137"/>
                  </a:srgbClr>
                </a:outerShdw>
              </a:effectLst>
              <a:latin typeface="Arial Black" pitchFamily="34" charset="0"/>
              <a:cs typeface="Arial" pitchFamily="34" charset="0"/>
            </a:endParaRPr>
          </a:p>
          <a:p>
            <a:pPr lvl="0" algn="ctr" eaLnBrk="0" hangingPunct="0">
              <a:tabLst>
                <a:tab pos="1343025" algn="l"/>
              </a:tabLst>
            </a:pPr>
            <a:r>
              <a:rPr lang="cs-CZ" sz="2000" b="0" u="sng" dirty="0">
                <a:ln>
                  <a:solidFill>
                    <a:srgbClr val="C00000"/>
                  </a:solidFill>
                  <a:prstDash val="sysDot"/>
                </a:ln>
                <a:effectLst>
                  <a:outerShdw blurRad="38100" dist="38100" dir="2700000" algn="tl">
                    <a:srgbClr val="000000">
                      <a:alpha val="43137"/>
                    </a:srgbClr>
                  </a:outerShdw>
                </a:effectLst>
                <a:latin typeface="Arial Black" pitchFamily="34" charset="0"/>
                <a:ea typeface="Calibri" pitchFamily="34" charset="0"/>
                <a:cs typeface="Times New Roman" pitchFamily="18" charset="0"/>
              </a:rPr>
              <a:t>5:3(5:0)    12.11.2016  14. </a:t>
            </a:r>
            <a:r>
              <a:rPr lang="cs-CZ" sz="2000" b="0" u="sng" dirty="0" smtClean="0">
                <a:ln>
                  <a:solidFill>
                    <a:srgbClr val="C00000"/>
                  </a:solidFill>
                  <a:prstDash val="sysDot"/>
                </a:ln>
                <a:effectLst>
                  <a:outerShdw blurRad="38100" dist="38100" dir="2700000" algn="tl">
                    <a:srgbClr val="000000">
                      <a:alpha val="43137"/>
                    </a:srgbClr>
                  </a:outerShdw>
                </a:effectLst>
                <a:latin typeface="Arial Black" pitchFamily="34" charset="0"/>
                <a:ea typeface="Calibri" pitchFamily="34" charset="0"/>
                <a:cs typeface="Times New Roman" pitchFamily="18" charset="0"/>
              </a:rPr>
              <a:t>kolo</a:t>
            </a:r>
          </a:p>
          <a:p>
            <a:pPr algn="just"/>
            <a:r>
              <a:rPr lang="cs-CZ" b="0" u="sng" dirty="0" smtClean="0">
                <a:latin typeface="Arial" pitchFamily="34" charset="0"/>
                <a:cs typeface="Arial" pitchFamily="34" charset="0"/>
              </a:rPr>
              <a:t>Branky</a:t>
            </a:r>
            <a:r>
              <a:rPr lang="cs-CZ" b="0" dirty="0">
                <a:latin typeface="Arial" pitchFamily="34" charset="0"/>
                <a:cs typeface="Arial" pitchFamily="34" charset="0"/>
              </a:rPr>
              <a:t>: Hrdý 1, Stejskal 1, </a:t>
            </a:r>
            <a:r>
              <a:rPr lang="cs-CZ" b="0" dirty="0" err="1">
                <a:latin typeface="Arial" pitchFamily="34" charset="0"/>
                <a:cs typeface="Arial" pitchFamily="34" charset="0"/>
              </a:rPr>
              <a:t>Ransdorf</a:t>
            </a:r>
            <a:r>
              <a:rPr lang="cs-CZ" b="0" dirty="0">
                <a:latin typeface="Arial" pitchFamily="34" charset="0"/>
                <a:cs typeface="Arial" pitchFamily="34" charset="0"/>
              </a:rPr>
              <a:t> 1</a:t>
            </a:r>
          </a:p>
          <a:p>
            <a:pPr algn="just"/>
            <a:r>
              <a:rPr lang="cs-CZ" b="0" u="sng" dirty="0">
                <a:latin typeface="Arial" pitchFamily="34" charset="0"/>
                <a:cs typeface="Arial" pitchFamily="34" charset="0"/>
              </a:rPr>
              <a:t>Sestava</a:t>
            </a:r>
            <a:r>
              <a:rPr lang="cs-CZ" b="0" dirty="0">
                <a:latin typeface="Arial" pitchFamily="34" charset="0"/>
                <a:cs typeface="Arial" pitchFamily="34" charset="0"/>
              </a:rPr>
              <a:t>: </a:t>
            </a:r>
            <a:r>
              <a:rPr lang="cs-CZ" b="0" dirty="0" err="1">
                <a:latin typeface="Arial" pitchFamily="34" charset="0"/>
                <a:cs typeface="Arial" pitchFamily="34" charset="0"/>
              </a:rPr>
              <a:t>Michovský-Tichý</a:t>
            </a:r>
            <a:r>
              <a:rPr lang="cs-CZ" b="0" dirty="0">
                <a:latin typeface="Arial" pitchFamily="34" charset="0"/>
                <a:cs typeface="Arial" pitchFamily="34" charset="0"/>
              </a:rPr>
              <a:t>(45.Mencl), Šimral, </a:t>
            </a:r>
            <a:r>
              <a:rPr lang="cs-CZ" b="0" dirty="0" err="1">
                <a:latin typeface="Arial" pitchFamily="34" charset="0"/>
                <a:cs typeface="Arial" pitchFamily="34" charset="0"/>
              </a:rPr>
              <a:t>Ransdor</a:t>
            </a:r>
            <a:r>
              <a:rPr lang="cs-CZ" b="0" dirty="0">
                <a:latin typeface="Arial" pitchFamily="34" charset="0"/>
                <a:cs typeface="Arial" pitchFamily="34" charset="0"/>
              </a:rPr>
              <a:t>, Vacek-</a:t>
            </a:r>
          </a:p>
          <a:p>
            <a:pPr algn="just"/>
            <a:r>
              <a:rPr lang="cs-CZ" b="0" dirty="0">
                <a:latin typeface="Arial" pitchFamily="34" charset="0"/>
                <a:cs typeface="Arial" pitchFamily="34" charset="0"/>
              </a:rPr>
              <a:t>                Vokoun(45.Stejskal), Slanička, Hrdý, </a:t>
            </a:r>
            <a:r>
              <a:rPr lang="cs-CZ" b="0" dirty="0" err="1">
                <a:latin typeface="Arial" pitchFamily="34" charset="0"/>
                <a:cs typeface="Arial" pitchFamily="34" charset="0"/>
              </a:rPr>
              <a:t>Kucler</a:t>
            </a:r>
            <a:r>
              <a:rPr lang="cs-CZ" b="0" dirty="0">
                <a:latin typeface="Arial" pitchFamily="34" charset="0"/>
                <a:cs typeface="Arial" pitchFamily="34" charset="0"/>
              </a:rPr>
              <a:t>-Böhm, </a:t>
            </a:r>
          </a:p>
          <a:p>
            <a:pPr algn="just"/>
            <a:r>
              <a:rPr lang="cs-CZ" b="0" dirty="0">
                <a:latin typeface="Arial" pitchFamily="34" charset="0"/>
                <a:cs typeface="Arial" pitchFamily="34" charset="0"/>
              </a:rPr>
              <a:t>                 </a:t>
            </a:r>
            <a:r>
              <a:rPr lang="cs-CZ" b="0" dirty="0" err="1">
                <a:latin typeface="Arial" pitchFamily="34" charset="0"/>
                <a:cs typeface="Arial" pitchFamily="34" charset="0"/>
              </a:rPr>
              <a:t>Belák</a:t>
            </a:r>
            <a:r>
              <a:rPr lang="cs-CZ" b="0" dirty="0">
                <a:latin typeface="Arial" pitchFamily="34" charset="0"/>
                <a:cs typeface="Arial" pitchFamily="34" charset="0"/>
              </a:rPr>
              <a:t>(81.Beruška)</a:t>
            </a:r>
          </a:p>
          <a:p>
            <a:pPr algn="just"/>
            <a:r>
              <a:rPr lang="cs-CZ" b="0" u="sng" dirty="0">
                <a:latin typeface="Arial" pitchFamily="34" charset="0"/>
                <a:cs typeface="Arial" pitchFamily="34" charset="0"/>
              </a:rPr>
              <a:t>Připraveni: </a:t>
            </a:r>
            <a:r>
              <a:rPr lang="cs-CZ" b="0" dirty="0">
                <a:latin typeface="Arial" pitchFamily="34" charset="0"/>
                <a:cs typeface="Arial" pitchFamily="34" charset="0"/>
              </a:rPr>
              <a:t>Kloub, Doležal</a:t>
            </a:r>
          </a:p>
          <a:p>
            <a:pPr algn="just"/>
            <a:r>
              <a:rPr lang="cs-CZ" b="0" u="sng" dirty="0">
                <a:latin typeface="Arial" pitchFamily="34" charset="0"/>
                <a:cs typeface="Arial" pitchFamily="34" charset="0"/>
              </a:rPr>
              <a:t>Trenér: </a:t>
            </a:r>
            <a:r>
              <a:rPr lang="cs-CZ" b="0" dirty="0" err="1">
                <a:latin typeface="Arial" pitchFamily="34" charset="0"/>
                <a:cs typeface="Arial" pitchFamily="34" charset="0"/>
              </a:rPr>
              <a:t>J.Vinš</a:t>
            </a:r>
            <a:r>
              <a:rPr lang="cs-CZ" b="0" dirty="0">
                <a:latin typeface="Arial" pitchFamily="34" charset="0"/>
                <a:cs typeface="Arial" pitchFamily="34" charset="0"/>
              </a:rPr>
              <a:t>  </a:t>
            </a:r>
            <a:r>
              <a:rPr lang="cs-CZ" b="0" u="sng" dirty="0">
                <a:latin typeface="Arial" pitchFamily="34" charset="0"/>
                <a:cs typeface="Arial" pitchFamily="34" charset="0"/>
              </a:rPr>
              <a:t>Vedoucí:</a:t>
            </a:r>
            <a:r>
              <a:rPr lang="cs-CZ" b="0" dirty="0">
                <a:latin typeface="Arial" pitchFamily="34" charset="0"/>
                <a:cs typeface="Arial" pitchFamily="34" charset="0"/>
              </a:rPr>
              <a:t> </a:t>
            </a:r>
            <a:r>
              <a:rPr lang="cs-CZ" b="0" dirty="0" err="1">
                <a:latin typeface="Arial" pitchFamily="34" charset="0"/>
                <a:cs typeface="Arial" pitchFamily="34" charset="0"/>
              </a:rPr>
              <a:t>J.Havner</a:t>
            </a:r>
            <a:r>
              <a:rPr lang="cs-CZ" b="0" dirty="0">
                <a:latin typeface="Arial" pitchFamily="34" charset="0"/>
                <a:cs typeface="Arial" pitchFamily="34" charset="0"/>
              </a:rPr>
              <a:t>   </a:t>
            </a:r>
            <a:r>
              <a:rPr lang="cs-CZ" b="0" u="sng" dirty="0">
                <a:latin typeface="Arial" pitchFamily="34" charset="0"/>
                <a:cs typeface="Arial" pitchFamily="34" charset="0"/>
              </a:rPr>
              <a:t>Masér</a:t>
            </a:r>
            <a:r>
              <a:rPr lang="cs-CZ" b="0" dirty="0">
                <a:latin typeface="Arial" pitchFamily="34" charset="0"/>
                <a:cs typeface="Arial" pitchFamily="34" charset="0"/>
              </a:rPr>
              <a:t>: </a:t>
            </a:r>
            <a:r>
              <a:rPr lang="cs-CZ" b="0" dirty="0" err="1">
                <a:latin typeface="Arial" pitchFamily="34" charset="0"/>
                <a:cs typeface="Arial" pitchFamily="34" charset="0"/>
              </a:rPr>
              <a:t>K.Zavřel</a:t>
            </a:r>
            <a:endParaRPr lang="cs-CZ" b="0" dirty="0">
              <a:latin typeface="Arial" pitchFamily="34" charset="0"/>
              <a:cs typeface="Arial" pitchFamily="34" charset="0"/>
            </a:endParaRPr>
          </a:p>
          <a:p>
            <a:pPr algn="just"/>
            <a:r>
              <a:rPr lang="cs-CZ" b="0" u="sng" dirty="0">
                <a:latin typeface="Arial" pitchFamily="34" charset="0"/>
                <a:cs typeface="Arial" pitchFamily="34" charset="0"/>
              </a:rPr>
              <a:t>Rozhodčí:</a:t>
            </a:r>
            <a:r>
              <a:rPr lang="cs-CZ" b="0" dirty="0">
                <a:latin typeface="Arial" pitchFamily="34" charset="0"/>
                <a:cs typeface="Arial" pitchFamily="34" charset="0"/>
              </a:rPr>
              <a:t> </a:t>
            </a:r>
            <a:r>
              <a:rPr lang="cs-CZ" b="0" dirty="0" err="1">
                <a:latin typeface="Arial" pitchFamily="34" charset="0"/>
                <a:cs typeface="Arial" pitchFamily="34" charset="0"/>
              </a:rPr>
              <a:t>J.Dobrý-J.Musil</a:t>
            </a:r>
            <a:r>
              <a:rPr lang="cs-CZ" b="0" dirty="0">
                <a:latin typeface="Arial" pitchFamily="34" charset="0"/>
                <a:cs typeface="Arial" pitchFamily="34" charset="0"/>
              </a:rPr>
              <a:t>, </a:t>
            </a:r>
            <a:r>
              <a:rPr lang="cs-CZ" b="0" dirty="0" err="1">
                <a:latin typeface="Arial" pitchFamily="34" charset="0"/>
                <a:cs typeface="Arial" pitchFamily="34" charset="0"/>
              </a:rPr>
              <a:t>M.Cichra</a:t>
            </a:r>
            <a:r>
              <a:rPr lang="cs-CZ" b="0" dirty="0">
                <a:latin typeface="Arial" pitchFamily="34" charset="0"/>
                <a:cs typeface="Arial" pitchFamily="34" charset="0"/>
              </a:rPr>
              <a:t>  </a:t>
            </a:r>
            <a:r>
              <a:rPr lang="cs-CZ" b="0" u="sng" dirty="0">
                <a:latin typeface="Arial" pitchFamily="34" charset="0"/>
                <a:cs typeface="Arial" pitchFamily="34" charset="0"/>
              </a:rPr>
              <a:t>Delegát:</a:t>
            </a:r>
            <a:r>
              <a:rPr lang="cs-CZ" b="0" dirty="0">
                <a:latin typeface="Arial" pitchFamily="34" charset="0"/>
                <a:cs typeface="Arial" pitchFamily="34" charset="0"/>
              </a:rPr>
              <a:t> </a:t>
            </a:r>
            <a:r>
              <a:rPr lang="cs-CZ" b="0" dirty="0" err="1">
                <a:latin typeface="Arial" pitchFamily="34" charset="0"/>
                <a:cs typeface="Arial" pitchFamily="34" charset="0"/>
              </a:rPr>
              <a:t>P.Sádovský</a:t>
            </a:r>
            <a:r>
              <a:rPr lang="cs-CZ" b="0" dirty="0">
                <a:latin typeface="Arial" pitchFamily="34" charset="0"/>
                <a:cs typeface="Arial" pitchFamily="34" charset="0"/>
              </a:rPr>
              <a:t>   80 diváků </a:t>
            </a:r>
            <a:endParaRPr lang="cs-CZ" b="0" dirty="0">
              <a:effectLst>
                <a:outerShdw blurRad="38100" dist="38100" dir="2700000" algn="tl">
                  <a:srgbClr val="000000">
                    <a:alpha val="43137"/>
                  </a:srgbClr>
                </a:outerShdw>
              </a:effectLst>
              <a:latin typeface="Arial Black" pitchFamily="34" charset="0"/>
              <a:cs typeface="Arial" pitchFamily="34" charset="0"/>
            </a:endParaRPr>
          </a:p>
        </p:txBody>
      </p:sp>
      <p:sp>
        <p:nvSpPr>
          <p:cNvPr id="2" name="Obdélník 1"/>
          <p:cNvSpPr/>
          <p:nvPr/>
        </p:nvSpPr>
        <p:spPr>
          <a:xfrm>
            <a:off x="5400552" y="1411342"/>
            <a:ext cx="4752528" cy="5616000"/>
          </a:xfrm>
          <a:prstGeom prst="rect">
            <a:avLst/>
          </a:prstGeom>
          <a:ln>
            <a:noFill/>
          </a:ln>
        </p:spPr>
        <p:txBody>
          <a:bodyPr wrap="square">
            <a:spAutoFit/>
          </a:bodyPr>
          <a:lstStyle/>
          <a:p>
            <a:pPr algn="ctr">
              <a:lnSpc>
                <a:spcPct val="107000"/>
              </a:lnSpc>
              <a:spcAft>
                <a:spcPts val="0"/>
              </a:spcAft>
            </a:pPr>
            <a:r>
              <a:rPr lang="cs-CZ" sz="2000" u="sng" dirty="0">
                <a:solidFill>
                  <a:srgbClr val="3333CC"/>
                </a:solidFill>
                <a:latin typeface="Calibri" panose="020F0502020204030204" pitchFamily="34" charset="0"/>
                <a:ea typeface="Calibri" panose="020F0502020204030204" pitchFamily="34" charset="0"/>
                <a:cs typeface="Times New Roman" panose="02020603050405020304" pitchFamily="18" charset="0"/>
              </a:rPr>
              <a:t>Sepap Štětí – Dynamo Střížovice</a:t>
            </a:r>
            <a:endParaRPr lang="cs-CZ" dirty="0">
              <a:solidFill>
                <a:srgbClr val="3333CC"/>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a:solidFill>
                  <a:srgbClr val="3333CC"/>
                </a:solidFill>
                <a:latin typeface="Calibri" panose="020F0502020204030204" pitchFamily="34" charset="0"/>
                <a:ea typeface="Calibri" panose="020F0502020204030204" pitchFamily="34" charset="0"/>
                <a:cs typeface="Times New Roman" panose="02020603050405020304" pitchFamily="18" charset="0"/>
              </a:rPr>
              <a:t>8:3(4:1)   16.kolo </a:t>
            </a:r>
            <a:r>
              <a:rPr lang="cs-CZ" sz="2000" u="sng" dirty="0" smtClean="0">
                <a:solidFill>
                  <a:srgbClr val="3333CC"/>
                </a:solidFill>
                <a:latin typeface="Calibri" panose="020F0502020204030204" pitchFamily="34" charset="0"/>
                <a:ea typeface="Calibri" panose="020F0502020204030204" pitchFamily="34" charset="0"/>
                <a:cs typeface="Times New Roman" panose="02020603050405020304" pitchFamily="18" charset="0"/>
              </a:rPr>
              <a:t>26.5.2017</a:t>
            </a:r>
          </a:p>
          <a:p>
            <a:pPr algn="just">
              <a:lnSpc>
                <a:spcPct val="107000"/>
              </a:lnSpc>
              <a:spcAft>
                <a:spcPts val="0"/>
              </a:spcAft>
            </a:pPr>
            <a:r>
              <a:rPr lang="cs-CZ" sz="1000" b="0" dirty="0" smtClean="0">
                <a:latin typeface="Arial" panose="020B0604020202020204" pitchFamily="34" charset="0"/>
                <a:ea typeface="Calibri" panose="020F0502020204030204" pitchFamily="34" charset="0"/>
                <a:cs typeface="Arial" panose="020B0604020202020204" pitchFamily="34" charset="0"/>
              </a:rPr>
              <a:t>Zápas </a:t>
            </a:r>
            <a:r>
              <a:rPr lang="cs-CZ" sz="1000" b="0" dirty="0">
                <a:latin typeface="Arial" panose="020B0604020202020204" pitchFamily="34" charset="0"/>
                <a:ea typeface="Calibri" panose="020F0502020204030204" pitchFamily="34" charset="0"/>
                <a:cs typeface="Arial" panose="020B0604020202020204" pitchFamily="34" charset="0"/>
              </a:rPr>
              <a:t>dvou mužstev s 15 body sliboval vyrovnanou partii, která měla za krásného fotbalového počasí přinést atraktivní fotbal, jaký staré gardy dokáží nabídnout. Na první branku se čekalo do 13. minuty, kdy Radek Chlumecký jedna z posil hostujícího týmu pro letošní sezónu z vedlejšího Libereckého kraje,  šikovně zamotal  levou stranu štětské obrany a Střížovicím zajistil vedení 1:0.  </a:t>
            </a:r>
            <a:r>
              <a:rPr lang="cs-CZ" sz="1000" b="0" dirty="0" err="1">
                <a:latin typeface="Arial" panose="020B0604020202020204" pitchFamily="34" charset="0"/>
                <a:ea typeface="Calibri" panose="020F0502020204030204" pitchFamily="34" charset="0"/>
                <a:cs typeface="Arial" panose="020B0604020202020204" pitchFamily="34" charset="0"/>
              </a:rPr>
              <a:t>Sepapáci</a:t>
            </a:r>
            <a:r>
              <a:rPr lang="cs-CZ" sz="1000" b="0" dirty="0">
                <a:latin typeface="Arial" panose="020B0604020202020204" pitchFamily="34" charset="0"/>
                <a:ea typeface="Calibri" panose="020F0502020204030204" pitchFamily="34" charset="0"/>
                <a:cs typeface="Arial" panose="020B0604020202020204" pitchFamily="34" charset="0"/>
              </a:rPr>
              <a:t> rychle zvedli hlavu a za několik minut bylo po akci, kterou založil Vála a dokončil Jan Čermák, srovnáno na 1:1.  Zaskočení hosté v těchto momentech nestačili odrážet jeden útok domácích za druhým a na 2:1 po biliárové party zvýšil Daniel Jerman.  Definitivní obrat v zápase o 180 stupňů dokončil Jirka Vokoun střelou do prázdné branky na 3:1 ve 24. minutě.  Ještě než si mužstva vyměnila strany, tak se do listiny střelců brankou na 4:1 zapsal Jan Čermák, který dokázal prostřelit hradbu těl. Druhý poločas byl poločasem Miloše Vály. V 52. minutě chyboval brankář Střížovic Heřmánek a Miloš Vála měl svoji úlohu vstřelit gól jednoduchou.   Pavel Božík byl za dobrý výkon odměněn brankou už na 6:1. Střížovice začínaly stále častěji sledovat časomíru a asi už by se raději viděli v šatnách. Tam je však rozhodčí Vlašič nepustil a po druhé brance Vály na 7:1 je poslal rozehrávat ze středového kruhu. 10 minut před koncem válel Vála potřetí a nechytatelnou střelou z levačky upravil na hrozivých 8:1.  V závěru utkání už se hráči Štětí na hřišti domlouvali, do kterého štětského areálu půjdou oslavovat vítězství, pokud jsou mé informace správné, tak se dohodli na Palermu, ale raději měli čelit technické šikovnosti Štěpána Hladkého.  V 74. minutě a pak ještě v úplně poslední krásně rozvlnil síť za zády Tomáše </a:t>
            </a:r>
            <a:r>
              <a:rPr lang="cs-CZ" sz="1000" b="0" dirty="0" err="1">
                <a:latin typeface="Arial" panose="020B0604020202020204" pitchFamily="34" charset="0"/>
                <a:ea typeface="Calibri" panose="020F0502020204030204" pitchFamily="34" charset="0"/>
                <a:cs typeface="Arial" panose="020B0604020202020204" pitchFamily="34" charset="0"/>
              </a:rPr>
              <a:t>Duníka</a:t>
            </a:r>
            <a:r>
              <a:rPr lang="cs-CZ" sz="1000" b="0" dirty="0">
                <a:latin typeface="Arial" panose="020B0604020202020204" pitchFamily="34" charset="0"/>
                <a:ea typeface="Calibri" panose="020F0502020204030204" pitchFamily="34" charset="0"/>
                <a:cs typeface="Arial" panose="020B0604020202020204" pitchFamily="34" charset="0"/>
              </a:rPr>
              <a:t> a určil konečný výsledek 8:3 pro Štětí.  Hráče staré gardy chválíme. 8 branek a pěkné fotbalové akce se divákům líbily. Teď ještě za týden potvrdit v Bohušovicích a </a:t>
            </a:r>
            <a:r>
              <a:rPr lang="cs-CZ" sz="1000" b="0" dirty="0" err="1">
                <a:latin typeface="Arial" panose="020B0604020202020204" pitchFamily="34" charset="0"/>
                <a:ea typeface="Calibri" panose="020F0502020204030204" pitchFamily="34" charset="0"/>
                <a:cs typeface="Arial" panose="020B0604020202020204" pitchFamily="34" charset="0"/>
              </a:rPr>
              <a:t>dokopná</a:t>
            </a:r>
            <a:r>
              <a:rPr lang="cs-CZ" sz="1000" b="0" dirty="0">
                <a:latin typeface="Arial" panose="020B0604020202020204" pitchFamily="34" charset="0"/>
                <a:ea typeface="Calibri" panose="020F0502020204030204" pitchFamily="34" charset="0"/>
                <a:cs typeface="Arial" panose="020B0604020202020204" pitchFamily="34" charset="0"/>
              </a:rPr>
              <a:t> bude radostná,</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Vála 3, </a:t>
            </a:r>
            <a:r>
              <a:rPr lang="cs-CZ" sz="1000" b="0" dirty="0" err="1">
                <a:latin typeface="Arial" panose="020B0604020202020204" pitchFamily="34" charset="0"/>
                <a:ea typeface="Calibri" panose="020F0502020204030204" pitchFamily="34" charset="0"/>
                <a:cs typeface="Arial" panose="020B0604020202020204" pitchFamily="34" charset="0"/>
              </a:rPr>
              <a:t>P.Čermák</a:t>
            </a:r>
            <a:r>
              <a:rPr lang="cs-CZ" sz="1000" b="0" dirty="0">
                <a:latin typeface="Arial" panose="020B0604020202020204" pitchFamily="34" charset="0"/>
                <a:ea typeface="Calibri" panose="020F0502020204030204" pitchFamily="34" charset="0"/>
                <a:cs typeface="Arial" panose="020B0604020202020204" pitchFamily="34" charset="0"/>
              </a:rPr>
              <a:t> 2, Vokoun 1, Jerman 1, Božík 1</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Duník</a:t>
            </a:r>
            <a:r>
              <a:rPr lang="cs-CZ" sz="1000" b="0" dirty="0">
                <a:latin typeface="Arial" panose="020B0604020202020204" pitchFamily="34" charset="0"/>
                <a:ea typeface="Calibri" panose="020F0502020204030204" pitchFamily="34" charset="0"/>
                <a:cs typeface="Arial" panose="020B0604020202020204" pitchFamily="34" charset="0"/>
              </a:rPr>
              <a:t>-Božík, </a:t>
            </a:r>
            <a:r>
              <a:rPr lang="cs-CZ" sz="1000" b="0" dirty="0" err="1">
                <a:latin typeface="Arial" panose="020B0604020202020204" pitchFamily="34" charset="0"/>
                <a:ea typeface="Calibri" panose="020F0502020204030204" pitchFamily="34" charset="0"/>
                <a:cs typeface="Arial" panose="020B0604020202020204" pitchFamily="34" charset="0"/>
              </a:rPr>
              <a:t>P.Čermák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Guzi</a:t>
            </a:r>
            <a:r>
              <a:rPr lang="cs-CZ" sz="1000" b="0" dirty="0">
                <a:latin typeface="Arial" panose="020B0604020202020204" pitchFamily="34" charset="0"/>
                <a:ea typeface="Calibri" panose="020F0502020204030204" pitchFamily="34" charset="0"/>
                <a:cs typeface="Arial" panose="020B0604020202020204" pitchFamily="34" charset="0"/>
              </a:rPr>
              <a:t>, Hamšík, </a:t>
            </a:r>
            <a:r>
              <a:rPr lang="cs-CZ" sz="1000" b="0" dirty="0" err="1">
                <a:latin typeface="Arial" panose="020B0604020202020204" pitchFamily="34" charset="0"/>
                <a:ea typeface="Calibri" panose="020F0502020204030204" pitchFamily="34" charset="0"/>
                <a:cs typeface="Arial" panose="020B0604020202020204" pitchFamily="34" charset="0"/>
              </a:rPr>
              <a:t>Hoznédl</a:t>
            </a:r>
            <a:r>
              <a:rPr lang="cs-CZ" sz="1000" b="0" dirty="0">
                <a:latin typeface="Arial" panose="020B0604020202020204" pitchFamily="34" charset="0"/>
                <a:ea typeface="Calibri" panose="020F0502020204030204" pitchFamily="34" charset="0"/>
                <a:cs typeface="Arial" panose="020B0604020202020204" pitchFamily="34" charset="0"/>
              </a:rPr>
              <a:t>, Janata, Jerman, </a:t>
            </a:r>
            <a:endParaRPr lang="cs-CZ" sz="1000" b="0" dirty="0" smtClean="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smtClean="0">
                <a:latin typeface="Arial" panose="020B0604020202020204" pitchFamily="34" charset="0"/>
                <a:ea typeface="Calibri" panose="020F0502020204030204" pitchFamily="34" charset="0"/>
                <a:cs typeface="Arial" panose="020B0604020202020204" pitchFamily="34" charset="0"/>
              </a:rPr>
              <a:t>                Jonák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V.Kubeš</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Páviš</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smtClean="0">
                <a:latin typeface="Arial" panose="020B0604020202020204" pitchFamily="34" charset="0"/>
                <a:ea typeface="Calibri" panose="020F0502020204030204" pitchFamily="34" charset="0"/>
                <a:cs typeface="Arial" panose="020B0604020202020204" pitchFamily="34" charset="0"/>
              </a:rPr>
              <a:t>F.Svoboda</a:t>
            </a:r>
            <a:r>
              <a:rPr lang="cs-CZ" sz="1000" b="0" dirty="0">
                <a:latin typeface="Arial" panose="020B0604020202020204" pitchFamily="34" charset="0"/>
                <a:ea typeface="Calibri" panose="020F0502020204030204" pitchFamily="34" charset="0"/>
                <a:cs typeface="Arial" panose="020B0604020202020204" pitchFamily="34" charset="0"/>
              </a:rPr>
              <a:t>, Vála, Vokoun, Záloha</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Vedoucí:</a:t>
            </a:r>
            <a:r>
              <a:rPr lang="cs-CZ" sz="1000" b="0" dirty="0">
                <a:latin typeface="Arial" panose="020B0604020202020204" pitchFamily="34" charset="0"/>
                <a:ea typeface="Calibri" panose="020F0502020204030204" pitchFamily="34" charset="0"/>
                <a:cs typeface="Arial" panose="020B0604020202020204" pitchFamily="34" charset="0"/>
              </a:rPr>
              <a:t>  Milan Šťastný</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M.Vlašič</a:t>
            </a:r>
            <a:r>
              <a:rPr lang="cs-CZ" sz="1000" b="0" dirty="0">
                <a:latin typeface="Arial" panose="020B0604020202020204" pitchFamily="34" charset="0"/>
                <a:ea typeface="Calibri" panose="020F0502020204030204" pitchFamily="34" charset="0"/>
                <a:cs typeface="Arial" panose="020B0604020202020204" pitchFamily="34" charset="0"/>
              </a:rPr>
              <a:t> jun.</a:t>
            </a:r>
          </a:p>
        </p:txBody>
      </p:sp>
      <p:sp>
        <p:nvSpPr>
          <p:cNvPr id="4" name="TextovéPole 3"/>
          <p:cNvSpPr txBox="1"/>
          <p:nvPr/>
        </p:nvSpPr>
        <p:spPr>
          <a:xfrm>
            <a:off x="5400576" y="71363"/>
            <a:ext cx="4752504" cy="1200329"/>
          </a:xfrm>
          <a:prstGeom prst="rect">
            <a:avLst/>
          </a:prstGeom>
          <a:pattFill prst="dashDnDiag">
            <a:fgClr>
              <a:srgbClr val="66FF33"/>
            </a:fgClr>
            <a:bgClr>
              <a:schemeClr val="bg1"/>
            </a:bgClr>
          </a:pattFill>
          <a:ln w="85725">
            <a:gradFill>
              <a:gsLst>
                <a:gs pos="31000">
                  <a:srgbClr val="FF6699">
                    <a:alpha val="95686"/>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cs-CZ" sz="2400" dirty="0" smtClean="0">
                <a:latin typeface="Colonna MT" panose="04020805060202030203" pitchFamily="82" charset="0"/>
              </a:rPr>
              <a:t>Stará garda měla střelecký den a kamarádům ze Střížovic nadělila bohatou porci branek    </a:t>
            </a:r>
          </a:p>
        </p:txBody>
      </p:sp>
      <p:sp>
        <p:nvSpPr>
          <p:cNvPr id="5" name="TextovéPole 4"/>
          <p:cNvSpPr txBox="1"/>
          <p:nvPr/>
        </p:nvSpPr>
        <p:spPr>
          <a:xfrm>
            <a:off x="100750" y="91108"/>
            <a:ext cx="4555196" cy="1631216"/>
          </a:xfrm>
          <a:prstGeom prst="rect">
            <a:avLst/>
          </a:prstGeom>
          <a:blipFill>
            <a:blip r:embed="rId75"/>
            <a:tile tx="0" ty="0" sx="100000" sy="100000" flip="none" algn="tl"/>
          </a:blipFill>
          <a:ln w="66675">
            <a:solidFill>
              <a:srgbClr val="FF3399"/>
            </a:solidFill>
          </a:ln>
        </p:spPr>
        <p:txBody>
          <a:bodyPr wrap="square" rtlCol="0">
            <a:spAutoFit/>
          </a:bodyPr>
          <a:lstStyle/>
          <a:p>
            <a:pPr algn="ctr"/>
            <a:r>
              <a:rPr lang="cs-CZ" sz="2000" dirty="0" smtClean="0">
                <a:effectLst>
                  <a:glow rad="139700">
                    <a:srgbClr val="66FF33">
                      <a:alpha val="40000"/>
                    </a:srgbClr>
                  </a:glow>
                </a:effectLst>
                <a:latin typeface="Modern No. 20" panose="02070704070505020303" pitchFamily="18" charset="0"/>
              </a:rPr>
              <a:t>Málokdy vídaný průběh mělo naše podzimní utkání v Rakovníku. V poločase jsme prohrávali 5:0, když ve druhém jsme i v deseti mocně dotahovali a hrát trochu déle, tak se mohl stát malý zázrak </a:t>
            </a:r>
          </a:p>
        </p:txBody>
      </p:sp>
      <p:pic>
        <p:nvPicPr>
          <p:cNvPr id="7" name="Obrázek 6"/>
          <p:cNvPicPr>
            <a:picLocks noChangeAspect="1"/>
          </p:cNvPicPr>
          <p:nvPr/>
        </p:nvPicPr>
        <p:blipFill>
          <a:blip r:embed="rId76"/>
          <a:stretch>
            <a:fillRect/>
          </a:stretch>
        </p:blipFill>
        <p:spPr>
          <a:xfrm>
            <a:off x="307477" y="4381295"/>
            <a:ext cx="4156217" cy="2520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349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15612" y="1099223"/>
            <a:ext cx="2361963"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35448" y="7239000"/>
            <a:ext cx="71574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06000"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48127" y="6931868"/>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76962"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42</a:t>
            </a:r>
          </a:p>
        </p:txBody>
      </p:sp>
      <p:sp>
        <p:nvSpPr>
          <p:cNvPr id="19" name="TextovéPole 18"/>
          <p:cNvSpPr txBox="1"/>
          <p:nvPr/>
        </p:nvSpPr>
        <p:spPr>
          <a:xfrm>
            <a:off x="7546082" y="70235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pic>
        <p:nvPicPr>
          <p:cNvPr id="4098" name="Picture 38"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866775"/>
            <a:ext cx="909637"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1247775"/>
            <a:ext cx="909637"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247775"/>
            <a:ext cx="909637"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sp>
        <p:nvSpPr>
          <p:cNvPr id="2" name="TextovéPole 1"/>
          <p:cNvSpPr txBox="1"/>
          <p:nvPr/>
        </p:nvSpPr>
        <p:spPr>
          <a:xfrm>
            <a:off x="5358726" y="1502519"/>
            <a:ext cx="4650362" cy="2693045"/>
          </a:xfrm>
          <a:prstGeom prst="rect">
            <a:avLst/>
          </a:prstGeom>
          <a:noFill/>
        </p:spPr>
        <p:txBody>
          <a:bodyPr wrap="square" rtlCol="0">
            <a:spAutoFit/>
          </a:bodyPr>
          <a:lstStyle/>
          <a:p>
            <a:pPr algn="just"/>
            <a:r>
              <a:rPr lang="cs-CZ" sz="1300" dirty="0" smtClean="0">
                <a:latin typeface="Arial" panose="020B0604020202020204" pitchFamily="34" charset="0"/>
                <a:cs typeface="Arial" panose="020B0604020202020204" pitchFamily="34" charset="0"/>
              </a:rPr>
              <a:t>Po podzimu byl náš dnešní soupeř na 11. místě s 19 body a v zimě směřovala příprava na jarní záchranářské zápasy.  V úvodních 6 zápasech však Rakovník 4x vyhrál a pásmo sestupu se začalo vzdalovat. Mužstvo bodovalo hlavně na hřištích soupeřů a dařilo se mu i proti nejlepším mužstvům soutěže. Výhra na penalty na Kladně a nebo výhra v Brozanech 14. dubna byly hodně překvapivé. Mužstvo mohlo hrát v pohodě a vyzkoušel si to i Nymburk, který na konci dubna nechal v domácím zápase všechny 3 body mužstvu z města chmele. Poslední 4 kola mužstvo však prohrálo a bylo to vždy o branku. Po 28. kolech je Rakovník na 10. místě s 37 body.</a:t>
            </a:r>
          </a:p>
        </p:txBody>
      </p:sp>
      <p:graphicFrame>
        <p:nvGraphicFramePr>
          <p:cNvPr id="118" name="Tabulka 117"/>
          <p:cNvGraphicFramePr>
            <a:graphicFrameLocks noGrp="1"/>
          </p:cNvGraphicFramePr>
          <p:nvPr>
            <p:extLst>
              <p:ext uri="{D42A27DB-BD31-4B8C-83A1-F6EECF244321}">
                <p14:modId xmlns:p14="http://schemas.microsoft.com/office/powerpoint/2010/main" val="612456626"/>
              </p:ext>
            </p:extLst>
          </p:nvPr>
        </p:nvGraphicFramePr>
        <p:xfrm>
          <a:off x="5472585" y="4274393"/>
          <a:ext cx="4536504" cy="2657475"/>
        </p:xfrm>
        <a:graphic>
          <a:graphicData uri="http://schemas.openxmlformats.org/drawingml/2006/table">
            <a:tbl>
              <a:tblPr/>
              <a:tblGrid>
                <a:gridCol w="877634">
                  <a:extLst>
                    <a:ext uri="{9D8B030D-6E8A-4147-A177-3AD203B41FA5}">
                      <a16:colId xmlns:a16="http://schemas.microsoft.com/office/drawing/2014/main" val="4263708371"/>
                    </a:ext>
                  </a:extLst>
                </a:gridCol>
                <a:gridCol w="2867763">
                  <a:extLst>
                    <a:ext uri="{9D8B030D-6E8A-4147-A177-3AD203B41FA5}">
                      <a16:colId xmlns:a16="http://schemas.microsoft.com/office/drawing/2014/main" val="1859826834"/>
                    </a:ext>
                  </a:extLst>
                </a:gridCol>
                <a:gridCol w="791107">
                  <a:extLst>
                    <a:ext uri="{9D8B030D-6E8A-4147-A177-3AD203B41FA5}">
                      <a16:colId xmlns:a16="http://schemas.microsoft.com/office/drawing/2014/main" val="1593255996"/>
                    </a:ext>
                  </a:extLst>
                </a:gridCol>
              </a:tblGrid>
              <a:tr h="155412">
                <a:tc>
                  <a:txBody>
                    <a:bodyPr/>
                    <a:lstStyle/>
                    <a:p>
                      <a:pPr algn="ctr" fontAlgn="ctr"/>
                      <a:r>
                        <a:rPr lang="cs-CZ" sz="1100" b="1" i="0" u="none" strike="noStrike">
                          <a:solidFill>
                            <a:srgbClr val="000000"/>
                          </a:solidFill>
                          <a:effectLst/>
                          <a:latin typeface="Arial" panose="020B0604020202020204" pitchFamily="34" charset="0"/>
                        </a:rPr>
                        <a:t>11.3.2017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Libiš - Tatran Rakovník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Calibri" panose="020F0502020204030204" pitchFamily="34" charset="0"/>
                        </a:rPr>
                        <a:t>2:1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42800574"/>
                  </a:ext>
                </a:extLst>
              </a:tr>
              <a:tr h="155412">
                <a:tc>
                  <a:txBody>
                    <a:bodyPr/>
                    <a:lstStyle/>
                    <a:p>
                      <a:pPr algn="ctr" fontAlgn="ctr"/>
                      <a:r>
                        <a:rPr lang="cs-CZ" sz="1100" b="1" i="0" u="none" strike="noStrike">
                          <a:solidFill>
                            <a:srgbClr val="FF0000"/>
                          </a:solidFill>
                          <a:effectLst/>
                          <a:latin typeface="Arial" panose="020B0604020202020204" pitchFamily="34" charset="0"/>
                        </a:rPr>
                        <a:t>19.3.2017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dirty="0">
                          <a:solidFill>
                            <a:srgbClr val="FF0000"/>
                          </a:solidFill>
                          <a:effectLst/>
                          <a:latin typeface="Arial" panose="020B0604020202020204" pitchFamily="34" charset="0"/>
                        </a:rPr>
                        <a:t>Hostouň - </a:t>
                      </a:r>
                      <a:r>
                        <a:rPr lang="cs-CZ" sz="1100" b="1" i="0" u="none" strike="noStrike" dirty="0" err="1">
                          <a:solidFill>
                            <a:srgbClr val="FF0000"/>
                          </a:solidFill>
                          <a:effectLst/>
                          <a:latin typeface="Arial" panose="020B0604020202020204" pitchFamily="34" charset="0"/>
                        </a:rPr>
                        <a:t>Tatran</a:t>
                      </a:r>
                      <a:r>
                        <a:rPr lang="cs-CZ" sz="1100" b="1" i="0" u="none" strike="noStrike" dirty="0">
                          <a:solidFill>
                            <a:srgbClr val="FF0000"/>
                          </a:solidFill>
                          <a:effectLst/>
                          <a:latin typeface="Arial" panose="020B0604020202020204" pitchFamily="34" charset="0"/>
                        </a:rPr>
                        <a:t> Rakovník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FF0000"/>
                          </a:solidFill>
                          <a:effectLst/>
                          <a:latin typeface="Calibri" panose="020F0502020204030204" pitchFamily="34" charset="0"/>
                        </a:rPr>
                        <a:t>0:1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4200913140"/>
                  </a:ext>
                </a:extLst>
              </a:tr>
              <a:tr h="155412">
                <a:tc>
                  <a:txBody>
                    <a:bodyPr/>
                    <a:lstStyle/>
                    <a:p>
                      <a:pPr algn="ctr" fontAlgn="ctr"/>
                      <a:r>
                        <a:rPr lang="cs-CZ" sz="1100" b="1" i="0" u="none" strike="noStrike">
                          <a:solidFill>
                            <a:srgbClr val="000000"/>
                          </a:solidFill>
                          <a:effectLst/>
                          <a:latin typeface="Arial" panose="020B0604020202020204" pitchFamily="34" charset="0"/>
                        </a:rPr>
                        <a:t>25.3.2017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Tatran Rakovník - Nový Bor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Calibri" panose="020F0502020204030204" pitchFamily="34" charset="0"/>
                        </a:rPr>
                        <a:t>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06048780"/>
                  </a:ext>
                </a:extLst>
              </a:tr>
              <a:tr h="155412">
                <a:tc>
                  <a:txBody>
                    <a:bodyPr/>
                    <a:lstStyle/>
                    <a:p>
                      <a:pPr algn="ctr" fontAlgn="ctr"/>
                      <a:r>
                        <a:rPr lang="cs-CZ" sz="1100" b="1" i="0" u="none" strike="noStrike">
                          <a:solidFill>
                            <a:srgbClr val="FF0000"/>
                          </a:solidFill>
                          <a:effectLst/>
                          <a:latin typeface="Arial" panose="020B0604020202020204" pitchFamily="34" charset="0"/>
                        </a:rPr>
                        <a:t>1.4.2017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dirty="0">
                          <a:solidFill>
                            <a:srgbClr val="FF0000"/>
                          </a:solidFill>
                          <a:effectLst/>
                          <a:latin typeface="Arial" panose="020B0604020202020204" pitchFamily="34" charset="0"/>
                        </a:rPr>
                        <a:t>Kladno - </a:t>
                      </a:r>
                      <a:r>
                        <a:rPr lang="cs-CZ" sz="1100" b="1" i="0" u="none" strike="noStrike" dirty="0" err="1">
                          <a:solidFill>
                            <a:srgbClr val="FF0000"/>
                          </a:solidFill>
                          <a:effectLst/>
                          <a:latin typeface="Arial" panose="020B0604020202020204" pitchFamily="34" charset="0"/>
                        </a:rPr>
                        <a:t>Tatran</a:t>
                      </a:r>
                      <a:r>
                        <a:rPr lang="cs-CZ" sz="1100" b="1" i="0" u="none" strike="noStrike" dirty="0">
                          <a:solidFill>
                            <a:srgbClr val="FF0000"/>
                          </a:solidFill>
                          <a:effectLst/>
                          <a:latin typeface="Arial" panose="020B0604020202020204" pitchFamily="34" charset="0"/>
                        </a:rPr>
                        <a:t> Rakovník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FF0000"/>
                          </a:solidFill>
                          <a:effectLst/>
                          <a:latin typeface="Calibri" panose="020F0502020204030204" pitchFamily="34" charset="0"/>
                        </a:rPr>
                        <a:t>1:2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569237886"/>
                  </a:ext>
                </a:extLst>
              </a:tr>
              <a:tr h="155412">
                <a:tc>
                  <a:txBody>
                    <a:bodyPr/>
                    <a:lstStyle/>
                    <a:p>
                      <a:pPr algn="ctr" fontAlgn="ctr"/>
                      <a:r>
                        <a:rPr lang="cs-CZ" sz="1100" b="1" i="0" u="none" strike="noStrike">
                          <a:solidFill>
                            <a:srgbClr val="FF0000"/>
                          </a:solidFill>
                          <a:effectLst/>
                          <a:latin typeface="Arial" panose="020B0604020202020204" pitchFamily="34" charset="0"/>
                        </a:rPr>
                        <a:t>8.4.2017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FF0000"/>
                          </a:solidFill>
                          <a:effectLst/>
                          <a:latin typeface="Arial" panose="020B0604020202020204" pitchFamily="34" charset="0"/>
                        </a:rPr>
                        <a:t>Tatran Rakovník - Český Brod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FF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78965094"/>
                  </a:ext>
                </a:extLst>
              </a:tr>
              <a:tr h="155412">
                <a:tc>
                  <a:txBody>
                    <a:bodyPr/>
                    <a:lstStyle/>
                    <a:p>
                      <a:pPr algn="ctr" fontAlgn="ctr"/>
                      <a:r>
                        <a:rPr lang="cs-CZ" sz="1100" b="1" i="0" u="none" strike="noStrike">
                          <a:solidFill>
                            <a:srgbClr val="FF0000"/>
                          </a:solidFill>
                          <a:effectLst/>
                          <a:latin typeface="Arial" panose="020B0604020202020204" pitchFamily="34" charset="0"/>
                        </a:rPr>
                        <a:t>14.4.2017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FF0000"/>
                          </a:solidFill>
                          <a:effectLst/>
                          <a:latin typeface="Arial" panose="020B0604020202020204" pitchFamily="34" charset="0"/>
                        </a:rPr>
                        <a:t>Brozany - Tatran Rakovník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FF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776105137"/>
                  </a:ext>
                </a:extLst>
              </a:tr>
              <a:tr h="155412">
                <a:tc>
                  <a:txBody>
                    <a:bodyPr/>
                    <a:lstStyle/>
                    <a:p>
                      <a:pPr algn="ctr" fontAlgn="ctr"/>
                      <a:r>
                        <a:rPr lang="cs-CZ" sz="1100" b="1" i="0" u="none" strike="noStrike">
                          <a:solidFill>
                            <a:srgbClr val="000000"/>
                          </a:solidFill>
                          <a:effectLst/>
                          <a:latin typeface="Arial" panose="020B0604020202020204" pitchFamily="34" charset="0"/>
                        </a:rPr>
                        <a:t>22.4.2017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Tatran Rakovník - Úvaly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Calibri" panose="020F0502020204030204" pitchFamily="34" charset="0"/>
                        </a:rPr>
                        <a:t>0:1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41423072"/>
                  </a:ext>
                </a:extLst>
              </a:tr>
              <a:tr h="155412">
                <a:tc>
                  <a:txBody>
                    <a:bodyPr/>
                    <a:lstStyle/>
                    <a:p>
                      <a:pPr algn="ctr" fontAlgn="ctr"/>
                      <a:r>
                        <a:rPr lang="cs-CZ" sz="1100" b="1" i="0" u="none" strike="noStrike">
                          <a:solidFill>
                            <a:srgbClr val="FF0000"/>
                          </a:solidFill>
                          <a:effectLst/>
                          <a:latin typeface="Arial" panose="020B0604020202020204" pitchFamily="34" charset="0"/>
                        </a:rPr>
                        <a:t>29.4.2017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FF0000"/>
                          </a:solidFill>
                          <a:effectLst/>
                          <a:latin typeface="Arial" panose="020B0604020202020204" pitchFamily="34" charset="0"/>
                        </a:rPr>
                        <a:t>Nymburk - Tatran Rakovník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FF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4051504169"/>
                  </a:ext>
                </a:extLst>
              </a:tr>
              <a:tr h="155412">
                <a:tc>
                  <a:txBody>
                    <a:bodyPr/>
                    <a:lstStyle/>
                    <a:p>
                      <a:pPr algn="ctr" fontAlgn="ctr"/>
                      <a:r>
                        <a:rPr lang="cs-CZ" sz="1100" b="1" i="0" u="none" strike="noStrike">
                          <a:solidFill>
                            <a:srgbClr val="FF0000"/>
                          </a:solidFill>
                          <a:effectLst/>
                          <a:latin typeface="Arial" panose="020B0604020202020204" pitchFamily="34" charset="0"/>
                        </a:rPr>
                        <a:t>6.5.2017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err="1">
                          <a:solidFill>
                            <a:srgbClr val="FF0000"/>
                          </a:solidFill>
                          <a:effectLst/>
                          <a:latin typeface="Arial" panose="020B0604020202020204" pitchFamily="34" charset="0"/>
                        </a:rPr>
                        <a:t>Tatran</a:t>
                      </a:r>
                      <a:r>
                        <a:rPr lang="cs-CZ" sz="1100" b="1" i="0" u="none" strike="noStrike" dirty="0">
                          <a:solidFill>
                            <a:srgbClr val="FF0000"/>
                          </a:solidFill>
                          <a:effectLst/>
                          <a:latin typeface="Arial" panose="020B0604020202020204" pitchFamily="34" charset="0"/>
                        </a:rPr>
                        <a:t> Rakovník - Meteor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FF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46439712"/>
                  </a:ext>
                </a:extLst>
              </a:tr>
              <a:tr h="155412">
                <a:tc>
                  <a:txBody>
                    <a:bodyPr/>
                    <a:lstStyle/>
                    <a:p>
                      <a:pPr algn="ctr" fontAlgn="ctr"/>
                      <a:r>
                        <a:rPr lang="cs-CZ" sz="1100" b="1" i="0" u="none" strike="noStrike">
                          <a:solidFill>
                            <a:srgbClr val="000000"/>
                          </a:solidFill>
                          <a:effectLst/>
                          <a:latin typeface="Arial" panose="020B0604020202020204" pitchFamily="34" charset="0"/>
                        </a:rPr>
                        <a:t>13.5.2017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dirty="0">
                          <a:solidFill>
                            <a:srgbClr val="000000"/>
                          </a:solidFill>
                          <a:effectLst/>
                          <a:latin typeface="Arial" panose="020B0604020202020204" pitchFamily="34" charset="0"/>
                        </a:rPr>
                        <a:t>Velvary - </a:t>
                      </a:r>
                      <a:r>
                        <a:rPr lang="cs-CZ" sz="1100" b="1" i="0" u="none" strike="noStrike" dirty="0" err="1">
                          <a:solidFill>
                            <a:srgbClr val="000000"/>
                          </a:solidFill>
                          <a:effectLst/>
                          <a:latin typeface="Arial" panose="020B0604020202020204" pitchFamily="34" charset="0"/>
                        </a:rPr>
                        <a:t>Tatran</a:t>
                      </a:r>
                      <a:r>
                        <a:rPr lang="cs-CZ" sz="1100" b="1" i="0" u="none" strike="noStrike" dirty="0">
                          <a:solidFill>
                            <a:srgbClr val="000000"/>
                          </a:solidFill>
                          <a:effectLst/>
                          <a:latin typeface="Arial" panose="020B0604020202020204" pitchFamily="34" charset="0"/>
                        </a:rPr>
                        <a:t> Rakovník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25746629"/>
                  </a:ext>
                </a:extLst>
              </a:tr>
              <a:tr h="155412">
                <a:tc>
                  <a:txBody>
                    <a:bodyPr/>
                    <a:lstStyle/>
                    <a:p>
                      <a:pPr algn="ctr" fontAlgn="ctr"/>
                      <a:r>
                        <a:rPr lang="cs-CZ" sz="1100" b="1" i="0" u="none" strike="noStrike">
                          <a:solidFill>
                            <a:srgbClr val="000000"/>
                          </a:solidFill>
                          <a:effectLst/>
                          <a:latin typeface="Arial" panose="020B0604020202020204" pitchFamily="34" charset="0"/>
                        </a:rPr>
                        <a:t>20.5.2017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Tatran Rakovník - 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Calibri" panose="020F0502020204030204" pitchFamily="34" charset="0"/>
                        </a:rPr>
                        <a:t>0:1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38476937"/>
                  </a:ext>
                </a:extLst>
              </a:tr>
              <a:tr h="155412">
                <a:tc>
                  <a:txBody>
                    <a:bodyPr/>
                    <a:lstStyle/>
                    <a:p>
                      <a:pPr algn="ctr" fontAlgn="ctr"/>
                      <a:r>
                        <a:rPr lang="cs-CZ" sz="1100" b="1" i="0" u="none" strike="noStrike">
                          <a:solidFill>
                            <a:srgbClr val="000000"/>
                          </a:solidFill>
                          <a:effectLst/>
                          <a:latin typeface="Arial" panose="020B0604020202020204" pitchFamily="34" charset="0"/>
                        </a:rPr>
                        <a:t>27.5.2017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effectLst/>
                          <a:latin typeface="Arial" panose="020B0604020202020204" pitchFamily="34" charset="0"/>
                        </a:rPr>
                        <a:t>Chomutov - Tatran Rakovník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2223053437"/>
                  </a:ext>
                </a:extLst>
              </a:tr>
              <a:tr h="132615">
                <a:tc>
                  <a:txBody>
                    <a:bodyPr/>
                    <a:lstStyle/>
                    <a:p>
                      <a:pPr algn="ctr" fontAlgn="ctr"/>
                      <a:r>
                        <a:rPr lang="cs-CZ" sz="1100" b="1" i="0" u="none" strike="noStrike">
                          <a:solidFill>
                            <a:srgbClr val="000000"/>
                          </a:solidFill>
                          <a:effectLst/>
                          <a:latin typeface="Arial" panose="020B0604020202020204" pitchFamily="34" charset="0"/>
                        </a:rPr>
                        <a:t>3.6.2017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Tatran Rakovník - Souš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smtClean="0">
                          <a:solidFill>
                            <a:srgbClr val="000000"/>
                          </a:solidFill>
                          <a:effectLst/>
                          <a:latin typeface="Calibri" panose="020F0502020204030204" pitchFamily="34" charset="0"/>
                        </a:rPr>
                        <a:t>1:2</a:t>
                      </a:r>
                      <a:r>
                        <a:rPr lang="cs-CZ" sz="1100" b="1"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35287431"/>
                  </a:ext>
                </a:extLst>
              </a:tr>
              <a:tr h="155412">
                <a:tc>
                  <a:txBody>
                    <a:bodyPr/>
                    <a:lstStyle/>
                    <a:p>
                      <a:pPr algn="ctr" fontAlgn="ctr"/>
                      <a:r>
                        <a:rPr lang="cs-CZ" sz="1100" b="1" i="0" u="none" strike="noStrike">
                          <a:solidFill>
                            <a:srgbClr val="000000"/>
                          </a:solidFill>
                          <a:effectLst/>
                          <a:latin typeface="Arial" panose="020B0604020202020204" pitchFamily="34" charset="0"/>
                        </a:rPr>
                        <a:t>10.6.2017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dirty="0">
                          <a:solidFill>
                            <a:srgbClr val="000000"/>
                          </a:solidFill>
                          <a:effectLst/>
                          <a:latin typeface="Arial" panose="020B0604020202020204" pitchFamily="34" charset="0"/>
                        </a:rPr>
                        <a:t>Štětí - </a:t>
                      </a:r>
                      <a:r>
                        <a:rPr lang="cs-CZ" sz="1100" b="1" i="0" u="none" strike="noStrike" dirty="0" err="1">
                          <a:solidFill>
                            <a:srgbClr val="000000"/>
                          </a:solidFill>
                          <a:effectLst/>
                          <a:latin typeface="Arial" panose="020B0604020202020204" pitchFamily="34" charset="0"/>
                        </a:rPr>
                        <a:t>Tatran</a:t>
                      </a:r>
                      <a:r>
                        <a:rPr lang="cs-CZ" sz="1100" b="1" i="0" u="none" strike="noStrike" dirty="0">
                          <a:solidFill>
                            <a:srgbClr val="000000"/>
                          </a:solidFill>
                          <a:effectLst/>
                          <a:latin typeface="Arial" panose="020B0604020202020204" pitchFamily="34" charset="0"/>
                        </a:rPr>
                        <a:t> Rakovník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407968432"/>
                  </a:ext>
                </a:extLst>
              </a:tr>
              <a:tr h="155412">
                <a:tc>
                  <a:txBody>
                    <a:bodyPr/>
                    <a:lstStyle/>
                    <a:p>
                      <a:pPr algn="ctr" fontAlgn="ctr"/>
                      <a:r>
                        <a:rPr lang="cs-CZ" sz="1100" b="1" i="0" u="none" strike="noStrike">
                          <a:solidFill>
                            <a:srgbClr val="000000"/>
                          </a:solidFill>
                          <a:effectLst/>
                          <a:latin typeface="Arial" panose="020B0604020202020204" pitchFamily="34" charset="0"/>
                        </a:rPr>
                        <a:t>17.6.2017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Tatran Rakovník - Mostecký FK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74616413"/>
                  </a:ext>
                </a:extLst>
              </a:tr>
            </a:tbl>
          </a:graphicData>
        </a:graphic>
      </p:graphicFrame>
      <p:sp>
        <p:nvSpPr>
          <p:cNvPr id="3" name="TextovéPole 2"/>
          <p:cNvSpPr txBox="1"/>
          <p:nvPr/>
        </p:nvSpPr>
        <p:spPr>
          <a:xfrm>
            <a:off x="5472585" y="163116"/>
            <a:ext cx="4506345" cy="1200329"/>
          </a:xfrm>
          <a:prstGeom prst="rect">
            <a:avLst/>
          </a:prstGeom>
          <a:blipFill>
            <a:blip r:embed="rId111"/>
            <a:stretch>
              <a:fillRect/>
            </a:stretch>
          </a:blipFill>
          <a:ln w="76200">
            <a:solidFill>
              <a:schemeClr val="accent2"/>
            </a:solidFill>
            <a:prstDash val="dashDot"/>
          </a:ln>
        </p:spPr>
        <p:txBody>
          <a:bodyPr wrap="square" rtlCol="0">
            <a:spAutoFit/>
          </a:bodyPr>
          <a:lstStyle/>
          <a:p>
            <a:pPr algn="ctr"/>
            <a:r>
              <a:rPr lang="cs-CZ" sz="2400" dirty="0" err="1" smtClean="0">
                <a:solidFill>
                  <a:srgbClr val="0066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Tatranu</a:t>
            </a:r>
            <a:r>
              <a:rPr lang="cs-CZ" sz="2400" dirty="0" smtClean="0">
                <a:solidFill>
                  <a:srgbClr val="0066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 Rakovník se povedla 1. polovina jara.  Teď čeká 4 zápasy na vítězství </a:t>
            </a:r>
          </a:p>
        </p:txBody>
      </p:sp>
      <p:sp>
        <p:nvSpPr>
          <p:cNvPr id="4" name="TextovéPole 3"/>
          <p:cNvSpPr txBox="1"/>
          <p:nvPr/>
        </p:nvSpPr>
        <p:spPr>
          <a:xfrm>
            <a:off x="143992" y="91108"/>
            <a:ext cx="4608512" cy="2462213"/>
          </a:xfrm>
          <a:prstGeom prst="rect">
            <a:avLst/>
          </a:prstGeom>
          <a:pattFill prst="trellis">
            <a:fgClr>
              <a:srgbClr val="FFFFCC"/>
            </a:fgClr>
            <a:bgClr>
              <a:schemeClr val="bg1"/>
            </a:bgClr>
          </a:pattFill>
          <a:ln w="114300">
            <a:solidFill>
              <a:srgbClr val="F2D4DF"/>
            </a:solidFill>
            <a:prstDash val="lgDashDot"/>
          </a:ln>
        </p:spPr>
        <p:txBody>
          <a:bodyPr wrap="square" rtlCol="0">
            <a:spAutoFit/>
          </a:bodyPr>
          <a:lstStyle/>
          <a:p>
            <a:pPr algn="ctr"/>
            <a:r>
              <a:rPr lang="cs-CZ" sz="2200" dirty="0" smtClean="0">
                <a:latin typeface="Georgia" panose="02040502050405020303" pitchFamily="18" charset="0"/>
              </a:rPr>
              <a:t>Stará garda má v posledním kole volno a bude čekat, jak dopadnou Bohušovice v Malých Žernosekách. Pokud nezabodují, tak skončí v okresním přeboru na 5. místě, jinak klesnou na 6. místo</a:t>
            </a:r>
          </a:p>
        </p:txBody>
      </p:sp>
      <p:sp>
        <p:nvSpPr>
          <p:cNvPr id="5" name="TextovéPole 4"/>
          <p:cNvSpPr txBox="1"/>
          <p:nvPr/>
        </p:nvSpPr>
        <p:spPr>
          <a:xfrm>
            <a:off x="147872" y="2913942"/>
            <a:ext cx="4608512" cy="707886"/>
          </a:xfrm>
          <a:prstGeom prst="rect">
            <a:avLst/>
          </a:prstGeom>
          <a:gradFill flip="none" rotWithShape="1">
            <a:gsLst>
              <a:gs pos="0">
                <a:schemeClr val="accent5">
                  <a:lumMod val="0"/>
                  <a:lumOff val="100000"/>
                  <a:alpha val="58000"/>
                </a:schemeClr>
              </a:gs>
              <a:gs pos="35000">
                <a:schemeClr val="accent5">
                  <a:lumMod val="0"/>
                  <a:lumOff val="100000"/>
                </a:schemeClr>
              </a:gs>
              <a:gs pos="100000">
                <a:schemeClr val="accent5">
                  <a:lumMod val="100000"/>
                </a:schemeClr>
              </a:gs>
            </a:gsLst>
            <a:path path="circle">
              <a:fillToRect l="50000" t="-80000" r="50000" b="180000"/>
            </a:path>
            <a:tileRect/>
          </a:gradFill>
          <a:ln w="130175">
            <a:gradFill>
              <a:gsLst>
                <a:gs pos="0">
                  <a:schemeClr val="accent6">
                    <a:lumMod val="60000"/>
                    <a:lumOff val="40000"/>
                  </a:schemeClr>
                </a:gs>
                <a:gs pos="2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cs-CZ" sz="2000"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Slavoj Bohušovice . Sepap Štětí</a:t>
            </a:r>
          </a:p>
          <a:p>
            <a:pPr algn="ctr"/>
            <a:r>
              <a:rPr lang="cs-CZ" sz="2000"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2:2  2.6.2017    17.kolo</a:t>
            </a:r>
          </a:p>
        </p:txBody>
      </p:sp>
      <p:graphicFrame>
        <p:nvGraphicFramePr>
          <p:cNvPr id="124" name="Tabulka 123"/>
          <p:cNvGraphicFramePr>
            <a:graphicFrameLocks noGrp="1"/>
          </p:cNvGraphicFramePr>
          <p:nvPr>
            <p:extLst>
              <p:ext uri="{D42A27DB-BD31-4B8C-83A1-F6EECF244321}">
                <p14:modId xmlns:p14="http://schemas.microsoft.com/office/powerpoint/2010/main" val="3914878253"/>
              </p:ext>
            </p:extLst>
          </p:nvPr>
        </p:nvGraphicFramePr>
        <p:xfrm>
          <a:off x="116932" y="3907532"/>
          <a:ext cx="4800600" cy="2736303"/>
        </p:xfrm>
        <a:graphic>
          <a:graphicData uri="http://schemas.openxmlformats.org/drawingml/2006/table">
            <a:tbl>
              <a:tblPr/>
              <a:tblGrid>
                <a:gridCol w="215615">
                  <a:extLst>
                    <a:ext uri="{9D8B030D-6E8A-4147-A177-3AD203B41FA5}">
                      <a16:colId xmlns:a16="http://schemas.microsoft.com/office/drawing/2014/main" val="3239658885"/>
                    </a:ext>
                  </a:extLst>
                </a:gridCol>
                <a:gridCol w="240981">
                  <a:extLst>
                    <a:ext uri="{9D8B030D-6E8A-4147-A177-3AD203B41FA5}">
                      <a16:colId xmlns:a16="http://schemas.microsoft.com/office/drawing/2014/main" val="1270635237"/>
                    </a:ext>
                  </a:extLst>
                </a:gridCol>
                <a:gridCol w="1902483">
                  <a:extLst>
                    <a:ext uri="{9D8B030D-6E8A-4147-A177-3AD203B41FA5}">
                      <a16:colId xmlns:a16="http://schemas.microsoft.com/office/drawing/2014/main" val="1698023517"/>
                    </a:ext>
                  </a:extLst>
                </a:gridCol>
                <a:gridCol w="304397">
                  <a:extLst>
                    <a:ext uri="{9D8B030D-6E8A-4147-A177-3AD203B41FA5}">
                      <a16:colId xmlns:a16="http://schemas.microsoft.com/office/drawing/2014/main" val="3022702858"/>
                    </a:ext>
                  </a:extLst>
                </a:gridCol>
                <a:gridCol w="266348">
                  <a:extLst>
                    <a:ext uri="{9D8B030D-6E8A-4147-A177-3AD203B41FA5}">
                      <a16:colId xmlns:a16="http://schemas.microsoft.com/office/drawing/2014/main" val="1016027830"/>
                    </a:ext>
                  </a:extLst>
                </a:gridCol>
                <a:gridCol w="180736">
                  <a:extLst>
                    <a:ext uri="{9D8B030D-6E8A-4147-A177-3AD203B41FA5}">
                      <a16:colId xmlns:a16="http://schemas.microsoft.com/office/drawing/2014/main" val="3975298104"/>
                    </a:ext>
                  </a:extLst>
                </a:gridCol>
                <a:gridCol w="332935">
                  <a:extLst>
                    <a:ext uri="{9D8B030D-6E8A-4147-A177-3AD203B41FA5}">
                      <a16:colId xmlns:a16="http://schemas.microsoft.com/office/drawing/2014/main" val="1325272572"/>
                    </a:ext>
                  </a:extLst>
                </a:gridCol>
                <a:gridCol w="748310">
                  <a:extLst>
                    <a:ext uri="{9D8B030D-6E8A-4147-A177-3AD203B41FA5}">
                      <a16:colId xmlns:a16="http://schemas.microsoft.com/office/drawing/2014/main" val="1851445535"/>
                    </a:ext>
                  </a:extLst>
                </a:gridCol>
                <a:gridCol w="329764">
                  <a:extLst>
                    <a:ext uri="{9D8B030D-6E8A-4147-A177-3AD203B41FA5}">
                      <a16:colId xmlns:a16="http://schemas.microsoft.com/office/drawing/2014/main" val="315449554"/>
                    </a:ext>
                  </a:extLst>
                </a:gridCol>
                <a:gridCol w="279031">
                  <a:extLst>
                    <a:ext uri="{9D8B030D-6E8A-4147-A177-3AD203B41FA5}">
                      <a16:colId xmlns:a16="http://schemas.microsoft.com/office/drawing/2014/main" val="1450564767"/>
                    </a:ext>
                  </a:extLst>
                </a:gridCol>
              </a:tblGrid>
              <a:tr h="22521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654910454"/>
                  </a:ext>
                </a:extLst>
              </a:tr>
              <a:tr h="23647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200" b="1" i="0" u="none" strike="noStrike" dirty="0">
                          <a:solidFill>
                            <a:srgbClr val="0000CC"/>
                          </a:solidFill>
                          <a:effectLst/>
                          <a:latin typeface="Calibri" panose="020F0502020204030204" pitchFamily="34" charset="0"/>
                        </a:rPr>
                        <a:t>Stará garda Sepap Štětí Okresní přebor 2016/17 po 17. 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664899620"/>
                  </a:ext>
                </a:extLst>
              </a:tr>
              <a:tr h="22521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TJ Žitenice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110:20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466799903"/>
                  </a:ext>
                </a:extLst>
              </a:tr>
              <a:tr h="22521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dirty="0" err="1">
                          <a:solidFill>
                            <a:srgbClr val="000000"/>
                          </a:solidFill>
                          <a:effectLst/>
                          <a:latin typeface="Arial" panose="020B0604020202020204" pitchFamily="34" charset="0"/>
                        </a:rPr>
                        <a:t>Tigo</a:t>
                      </a:r>
                      <a:r>
                        <a:rPr lang="cs-CZ" sz="1100" b="1" i="0" u="none" strike="noStrike" dirty="0">
                          <a:solidFill>
                            <a:srgbClr val="000000"/>
                          </a:solidFill>
                          <a:effectLst/>
                          <a:latin typeface="Arial" panose="020B0604020202020204" pitchFamily="34" charset="0"/>
                        </a:rPr>
                        <a:t> Nučnice 1996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76:44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321360161"/>
                  </a:ext>
                </a:extLst>
              </a:tr>
              <a:tr h="22521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FK Litoměřicko, z.s.</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65:36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003081329"/>
                  </a:ext>
                </a:extLst>
              </a:tr>
              <a:tr h="22521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effectLst/>
                          <a:latin typeface="Arial" panose="020B0604020202020204" pitchFamily="34" charset="0"/>
                        </a:rPr>
                        <a:t>TJ Sokol České Kopisty</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68:56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111161131"/>
                  </a:ext>
                </a:extLst>
              </a:tr>
              <a:tr h="23647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FF0000"/>
                          </a:solidFill>
                          <a:effectLst/>
                          <a:latin typeface="Arial" panose="020B0604020202020204" pitchFamily="34" charset="0"/>
                        </a:rPr>
                        <a:t>Sepap Štětí</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45:45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19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508505813"/>
                  </a:ext>
                </a:extLst>
              </a:tr>
              <a:tr h="22521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effectLst/>
                          <a:latin typeface="Arial" panose="020B0604020202020204" pitchFamily="34" charset="0"/>
                        </a:rPr>
                        <a:t>Slavoj Bohušovice</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41:72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204395653"/>
                  </a:ext>
                </a:extLst>
              </a:tr>
              <a:tr h="236471">
                <a:tc>
                  <a:txBody>
                    <a:bodyPr/>
                    <a:lstStyle/>
                    <a:p>
                      <a:pPr algn="l" fontAlgn="b"/>
                      <a:r>
                        <a:rPr lang="cs-CZ" sz="1200" b="0" i="0" u="none" strike="noStrike">
                          <a:solidFill>
                            <a:srgbClr val="FF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Sokol Malé Žernoseky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35:61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559040912"/>
                  </a:ext>
                </a:extLst>
              </a:tr>
              <a:tr h="22521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effectLst/>
                          <a:latin typeface="Arial" panose="020B0604020202020204" pitchFamily="34" charset="0"/>
                        </a:rPr>
                        <a:t>Dynamo Střížovice</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37:86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793748334"/>
                  </a:ext>
                </a:extLst>
              </a:tr>
              <a:tr h="22521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Sokol Pokratice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35:92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593428256"/>
                  </a:ext>
                </a:extLst>
              </a:tr>
              <a:tr h="22521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885578925"/>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1999257"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893953" y="6859588"/>
            <a:ext cx="157479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37904" y="7075884"/>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360018" y="3691509"/>
            <a:ext cx="4008179"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34837"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41</a:t>
            </a:r>
          </a:p>
        </p:txBody>
      </p:sp>
      <p:pic>
        <p:nvPicPr>
          <p:cNvPr id="5122" name="Picture 175"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000250"/>
            <a:ext cx="909637"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000250"/>
            <a:ext cx="909637"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190750"/>
            <a:ext cx="909637"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190750"/>
            <a:ext cx="909637"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381250"/>
            <a:ext cx="909637"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381250"/>
            <a:ext cx="909637"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2571750"/>
            <a:ext cx="909637"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2571750"/>
            <a:ext cx="909637"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762250"/>
            <a:ext cx="909637"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762250"/>
            <a:ext cx="909637"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37" name="Obrázek 36"/>
          <p:cNvPicPr>
            <a:picLocks noChangeAspect="1"/>
          </p:cNvPicPr>
          <p:nvPr/>
        </p:nvPicPr>
        <p:blipFill>
          <a:blip r:embed="rId31"/>
          <a:stretch>
            <a:fillRect/>
          </a:stretch>
        </p:blipFill>
        <p:spPr>
          <a:xfrm>
            <a:off x="5472561" y="667172"/>
            <a:ext cx="4517425" cy="2808312"/>
          </a:xfrm>
          <a:prstGeom prst="rect">
            <a:avLst/>
          </a:prstGeom>
        </p:spPr>
      </p:pic>
      <p:pic>
        <p:nvPicPr>
          <p:cNvPr id="38" name="Obrázek 37"/>
          <p:cNvPicPr>
            <a:picLocks noChangeAspect="1"/>
          </p:cNvPicPr>
          <p:nvPr/>
        </p:nvPicPr>
        <p:blipFill>
          <a:blip r:embed="rId32"/>
          <a:stretch>
            <a:fillRect/>
          </a:stretch>
        </p:blipFill>
        <p:spPr>
          <a:xfrm>
            <a:off x="5677007" y="3619500"/>
            <a:ext cx="4108532" cy="2700000"/>
          </a:xfrm>
          <a:prstGeom prst="rect">
            <a:avLst/>
          </a:prstGeom>
        </p:spPr>
      </p:pic>
      <p:sp>
        <p:nvSpPr>
          <p:cNvPr id="2" name="TextovéPole 1"/>
          <p:cNvSpPr txBox="1"/>
          <p:nvPr/>
        </p:nvSpPr>
        <p:spPr>
          <a:xfrm>
            <a:off x="5677007" y="6427812"/>
            <a:ext cx="4312979" cy="523220"/>
          </a:xfrm>
          <a:prstGeom prst="rect">
            <a:avLst/>
          </a:prstGeom>
          <a:solidFill>
            <a:srgbClr val="99FF66"/>
          </a:solidFill>
        </p:spPr>
        <p:txBody>
          <a:bodyPr wrap="square" rtlCol="0">
            <a:spAutoFit/>
          </a:bodyPr>
          <a:lstStyle/>
          <a:p>
            <a:pPr algn="ctr"/>
            <a:r>
              <a:rPr lang="cs-CZ" sz="1400" u="sng" dirty="0" smtClean="0">
                <a:effectLst>
                  <a:outerShdw blurRad="38100" dist="38100" dir="2700000" algn="tl">
                    <a:srgbClr val="000000">
                      <a:alpha val="43137"/>
                    </a:srgbClr>
                  </a:outerShdw>
                </a:effectLst>
                <a:latin typeface="Bookman Old Style" pitchFamily="18" charset="0"/>
              </a:rPr>
              <a:t>SK Štětí U10 </a:t>
            </a:r>
            <a:r>
              <a:rPr lang="cs-CZ" sz="1400" u="sng" dirty="0" err="1" smtClean="0">
                <a:effectLst>
                  <a:outerShdw blurRad="38100" dist="38100" dir="2700000" algn="tl">
                    <a:srgbClr val="000000">
                      <a:alpha val="43137"/>
                    </a:srgbClr>
                  </a:outerShdw>
                </a:effectLst>
                <a:latin typeface="Bookman Old Style" pitchFamily="18" charset="0"/>
              </a:rPr>
              <a:t>Ondrášovka</a:t>
            </a:r>
            <a:r>
              <a:rPr lang="cs-CZ" sz="1400" u="sng" dirty="0" smtClean="0">
                <a:effectLst>
                  <a:outerShdw blurRad="38100" dist="38100" dir="2700000" algn="tl">
                    <a:srgbClr val="000000">
                      <a:alpha val="43137"/>
                    </a:srgbClr>
                  </a:outerShdw>
                </a:effectLst>
                <a:latin typeface="Bookman Old Style" pitchFamily="18" charset="0"/>
              </a:rPr>
              <a:t> cup České </a:t>
            </a:r>
            <a:r>
              <a:rPr lang="cs-CZ" sz="1400" u="sng" dirty="0" err="1" smtClean="0">
                <a:effectLst>
                  <a:outerShdw blurRad="38100" dist="38100" dir="2700000" algn="tl">
                    <a:srgbClr val="000000">
                      <a:alpha val="43137"/>
                    </a:srgbClr>
                  </a:outerShdw>
                </a:effectLst>
                <a:latin typeface="Bookman Old Style" pitchFamily="18" charset="0"/>
              </a:rPr>
              <a:t>Budějivice</a:t>
            </a:r>
            <a:r>
              <a:rPr lang="cs-CZ" sz="1400" u="sng" dirty="0" smtClean="0">
                <a:effectLst>
                  <a:outerShdw blurRad="38100" dist="38100" dir="2700000" algn="tl">
                    <a:srgbClr val="000000">
                      <a:alpha val="43137"/>
                    </a:srgbClr>
                  </a:outerShdw>
                </a:effectLst>
                <a:latin typeface="Bookman Old Style" pitchFamily="18" charset="0"/>
              </a:rPr>
              <a:t> 27.-28.5.2017</a:t>
            </a:r>
          </a:p>
        </p:txBody>
      </p:sp>
      <p:graphicFrame>
        <p:nvGraphicFramePr>
          <p:cNvPr id="39" name="Tabulka 38"/>
          <p:cNvGraphicFramePr>
            <a:graphicFrameLocks noGrp="1"/>
          </p:cNvGraphicFramePr>
          <p:nvPr>
            <p:extLst>
              <p:ext uri="{D42A27DB-BD31-4B8C-83A1-F6EECF244321}">
                <p14:modId xmlns:p14="http://schemas.microsoft.com/office/powerpoint/2010/main" val="1374348651"/>
              </p:ext>
            </p:extLst>
          </p:nvPr>
        </p:nvGraphicFramePr>
        <p:xfrm>
          <a:off x="143992" y="91108"/>
          <a:ext cx="4608486" cy="3252384"/>
        </p:xfrm>
        <a:graphic>
          <a:graphicData uri="http://schemas.openxmlformats.org/drawingml/2006/table">
            <a:tbl>
              <a:tblPr/>
              <a:tblGrid>
                <a:gridCol w="210794">
                  <a:extLst>
                    <a:ext uri="{9D8B030D-6E8A-4147-A177-3AD203B41FA5}">
                      <a16:colId xmlns:a16="http://schemas.microsoft.com/office/drawing/2014/main" val="2958488564"/>
                    </a:ext>
                  </a:extLst>
                </a:gridCol>
                <a:gridCol w="400508">
                  <a:extLst>
                    <a:ext uri="{9D8B030D-6E8A-4147-A177-3AD203B41FA5}">
                      <a16:colId xmlns:a16="http://schemas.microsoft.com/office/drawing/2014/main" val="1598355451"/>
                    </a:ext>
                  </a:extLst>
                </a:gridCol>
                <a:gridCol w="1570416">
                  <a:extLst>
                    <a:ext uri="{9D8B030D-6E8A-4147-A177-3AD203B41FA5}">
                      <a16:colId xmlns:a16="http://schemas.microsoft.com/office/drawing/2014/main" val="3056813185"/>
                    </a:ext>
                  </a:extLst>
                </a:gridCol>
                <a:gridCol w="337271">
                  <a:extLst>
                    <a:ext uri="{9D8B030D-6E8A-4147-A177-3AD203B41FA5}">
                      <a16:colId xmlns:a16="http://schemas.microsoft.com/office/drawing/2014/main" val="2729075137"/>
                    </a:ext>
                  </a:extLst>
                </a:gridCol>
                <a:gridCol w="326731">
                  <a:extLst>
                    <a:ext uri="{9D8B030D-6E8A-4147-A177-3AD203B41FA5}">
                      <a16:colId xmlns:a16="http://schemas.microsoft.com/office/drawing/2014/main" val="1714843738"/>
                    </a:ext>
                  </a:extLst>
                </a:gridCol>
                <a:gridCol w="210794">
                  <a:extLst>
                    <a:ext uri="{9D8B030D-6E8A-4147-A177-3AD203B41FA5}">
                      <a16:colId xmlns:a16="http://schemas.microsoft.com/office/drawing/2014/main" val="1520623596"/>
                    </a:ext>
                  </a:extLst>
                </a:gridCol>
                <a:gridCol w="210794">
                  <a:extLst>
                    <a:ext uri="{9D8B030D-6E8A-4147-A177-3AD203B41FA5}">
                      <a16:colId xmlns:a16="http://schemas.microsoft.com/office/drawing/2014/main" val="4045389369"/>
                    </a:ext>
                  </a:extLst>
                </a:gridCol>
                <a:gridCol w="210794">
                  <a:extLst>
                    <a:ext uri="{9D8B030D-6E8A-4147-A177-3AD203B41FA5}">
                      <a16:colId xmlns:a16="http://schemas.microsoft.com/office/drawing/2014/main" val="941650388"/>
                    </a:ext>
                  </a:extLst>
                </a:gridCol>
                <a:gridCol w="526985">
                  <a:extLst>
                    <a:ext uri="{9D8B030D-6E8A-4147-A177-3AD203B41FA5}">
                      <a16:colId xmlns:a16="http://schemas.microsoft.com/office/drawing/2014/main" val="2153669718"/>
                    </a:ext>
                  </a:extLst>
                </a:gridCol>
                <a:gridCol w="339906">
                  <a:extLst>
                    <a:ext uri="{9D8B030D-6E8A-4147-A177-3AD203B41FA5}">
                      <a16:colId xmlns:a16="http://schemas.microsoft.com/office/drawing/2014/main" val="2094331468"/>
                    </a:ext>
                  </a:extLst>
                </a:gridCol>
                <a:gridCol w="263493">
                  <a:extLst>
                    <a:ext uri="{9D8B030D-6E8A-4147-A177-3AD203B41FA5}">
                      <a16:colId xmlns:a16="http://schemas.microsoft.com/office/drawing/2014/main" val="1845405741"/>
                    </a:ext>
                  </a:extLst>
                </a:gridCol>
              </a:tblGrid>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962915005"/>
                  </a:ext>
                </a:extLst>
              </a:tr>
              <a:tr h="1462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gridSpan="9">
                  <a:txBody>
                    <a:bodyPr/>
                    <a:lstStyle/>
                    <a:p>
                      <a:pPr algn="ctr" fontAlgn="ctr"/>
                      <a:r>
                        <a:rPr lang="pl-PL" sz="1200" b="1" i="0" u="none" strike="noStrike">
                          <a:solidFill>
                            <a:srgbClr val="0000CC"/>
                          </a:solidFill>
                          <a:effectLst/>
                          <a:latin typeface="Calibri" panose="020F0502020204030204" pitchFamily="34" charset="0"/>
                        </a:rPr>
                        <a:t>Divize skupina B 28. kolo 2016-2017</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566070170"/>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FF0000"/>
                          </a:solidFill>
                          <a:effectLst/>
                          <a:latin typeface="Arial" panose="020B0604020202020204" pitchFamily="34" charset="0"/>
                        </a:rPr>
                        <a:t>SK Sokol Brozany</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effectLst/>
                          <a:latin typeface="Arial" panose="020B0604020202020204" pitchFamily="34" charset="0"/>
                        </a:rPr>
                        <a:t>28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effectLst/>
                          <a:latin typeface="Arial" panose="020B0604020202020204" pitchFamily="34" charset="0"/>
                        </a:rPr>
                        <a:t>18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effectLst/>
                          <a:latin typeface="Arial" panose="020B0604020202020204" pitchFamily="34" charset="0"/>
                        </a:rPr>
                        <a:t>66:26</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effectLst/>
                          <a:latin typeface="Arial" panose="020B0604020202020204" pitchFamily="34" charset="0"/>
                        </a:rPr>
                        <a:t>68</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631878486"/>
                  </a:ext>
                </a:extLst>
              </a:tr>
              <a:tr h="215814">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SK POLABAN Nymburk s.r.o.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62:27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63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725166030"/>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effectLst/>
                          <a:latin typeface="Arial" panose="020B0604020202020204" pitchFamily="34" charset="0"/>
                        </a:rPr>
                        <a:t>SK Český Brod</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57:30</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57</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937085690"/>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SK Kladno, a.s</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50:34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52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960287131"/>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effectLst/>
                          <a:latin typeface="Arial" panose="020B0604020202020204" pitchFamily="34" charset="0"/>
                        </a:rPr>
                        <a:t>TJ Baník Souš, z.s.</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43:30</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51</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915787116"/>
                  </a:ext>
                </a:extLst>
              </a:tr>
              <a:tr h="215814">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effectLst/>
                          <a:latin typeface="Arial" panose="020B0604020202020204" pitchFamily="34" charset="0"/>
                        </a:rPr>
                        <a:t>FK Neratovice-</a:t>
                      </a:r>
                      <a:r>
                        <a:rPr lang="cs-CZ" sz="900" b="1" i="0" u="none" strike="noStrike" dirty="0" err="1">
                          <a:solidFill>
                            <a:srgbClr val="000000"/>
                          </a:solidFill>
                          <a:effectLst/>
                          <a:latin typeface="Arial" panose="020B0604020202020204" pitchFamily="34" charset="0"/>
                        </a:rPr>
                        <a:t>Byškovice</a:t>
                      </a:r>
                      <a:r>
                        <a:rPr lang="cs-CZ" sz="900" b="1" i="0" u="none" strike="noStrike" dirty="0">
                          <a:solidFill>
                            <a:srgbClr val="000000"/>
                          </a:solidFill>
                          <a:effectLst/>
                          <a:latin typeface="Arial" panose="020B0604020202020204" pitchFamily="34" charset="0"/>
                        </a:rPr>
                        <a:t>, </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30:35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157737105"/>
                  </a:ext>
                </a:extLst>
              </a:tr>
              <a:tr h="215814">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effectLst/>
                          <a:latin typeface="Arial" panose="020B0604020202020204" pitchFamily="34" charset="0"/>
                        </a:rPr>
                        <a:t>Fotbalový klub Meteor Praha VIII</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dirty="0">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46:37</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44</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705315457"/>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Slovan Velvary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45:38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44</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067503628"/>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effectLst/>
                          <a:latin typeface="Arial" panose="020B0604020202020204" pitchFamily="34" charset="0"/>
                        </a:rPr>
                        <a:t>FC Nový Bor, z.s.</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31:48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290253456"/>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Tatran Rako Rakovník</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35:41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780655692"/>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effectLst/>
                          <a:latin typeface="Arial" panose="020B0604020202020204" pitchFamily="34" charset="0"/>
                        </a:rPr>
                        <a:t>Sportovní klub Úvaly</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26:37</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35</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4781345"/>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Sokol Hostouň</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34:42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825182076"/>
                  </a:ext>
                </a:extLst>
              </a:tr>
              <a:tr h="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FC Chomutov s.r.o.</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33:39</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639957872"/>
                  </a:ext>
                </a:extLst>
              </a:tr>
              <a:tr h="12311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Mostecký fotbalový klub</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36:63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542347574"/>
                  </a:ext>
                </a:extLst>
              </a:tr>
              <a:tr h="1462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FF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28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33:68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23</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503320764"/>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Sokol Libiš</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22:54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822720815"/>
                  </a:ext>
                </a:extLst>
              </a:tr>
              <a:tr h="11665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734499442"/>
                  </a:ext>
                </a:extLst>
              </a:tr>
            </a:tbl>
          </a:graphicData>
        </a:graphic>
      </p:graphicFrame>
      <p:sp>
        <p:nvSpPr>
          <p:cNvPr id="40" name="TextovéPole 39"/>
          <p:cNvSpPr txBox="1"/>
          <p:nvPr/>
        </p:nvSpPr>
        <p:spPr>
          <a:xfrm>
            <a:off x="143992" y="3481000"/>
            <a:ext cx="4608486" cy="3046988"/>
          </a:xfrm>
          <a:prstGeom prst="rect">
            <a:avLst/>
          </a:prstGeom>
          <a:pattFill prst="ltHorz">
            <a:fgClr>
              <a:srgbClr val="FFFF00"/>
            </a:fgClr>
            <a:bgClr>
              <a:schemeClr val="bg1"/>
            </a:bgClr>
          </a:pattFill>
        </p:spPr>
        <p:txBody>
          <a:bodyPr wrap="square" rtlCol="0">
            <a:spAutoFit/>
          </a:bodyPr>
          <a:lstStyle/>
          <a:p>
            <a:pPr algn="just"/>
            <a:r>
              <a:rPr lang="cs-CZ" dirty="0" smtClean="0">
                <a:latin typeface="Arial" panose="020B0604020202020204" pitchFamily="34" charset="0"/>
                <a:cs typeface="Arial" panose="020B0604020202020204" pitchFamily="34" charset="0"/>
              </a:rPr>
              <a:t>2 kola před koncem se začíná počítat. Na čele to je lehký matematický příklad. Brozanům stačí bod a stanou se vítězi. Soupeře ale lehké nemají. Hrají na Meteoru a poslední kolo doma s Velvary. Nymburk čekají doma Úvaly a končí v prestižním zápase v Libiši. Z divize sestupují dle rozpisu soutěže 3 týmy. Štětí a Libiš už to mají jasné. Zachránila se i Hostouň, protože kdyby ji dohonil bodově Most, tak má lepší skóre.  Zůstává tu tedy Chomutov  a Most mezi kterými se rozhodne. Vzájemný zápas mají mezi sebou 1:1, ale lepší skóre vzájemných zápasů má Chomutov. FC Chomutovu stačí získat bod.  Most teda musí oba zápasy vyhrát a doufat, že Chomutov nebude bodovat. Karty jsou rozdány a teď už jen zbývá vytáhnout správné trumfy. Škoda jen, že na nás už žádné nezbyly. I když vlastně o Černého Petra se ještě hraje. Ve zbývajících 2 zápasech musíme získat aspoň bod, abychom měli jistotu, že neskončíme poslední.     </a:t>
            </a:r>
          </a:p>
        </p:txBody>
      </p:sp>
      <p:sp>
        <p:nvSpPr>
          <p:cNvPr id="3" name="Obdélník 2"/>
          <p:cNvSpPr/>
          <p:nvPr/>
        </p:nvSpPr>
        <p:spPr>
          <a:xfrm>
            <a:off x="6848481" y="71944"/>
            <a:ext cx="1291507" cy="523220"/>
          </a:xfrm>
          <a:prstGeom prst="rect">
            <a:avLst/>
          </a:prstGeom>
          <a:noFill/>
        </p:spPr>
        <p:txBody>
          <a:bodyPr wrap="none" lIns="91440" tIns="45720" rIns="91440" bIns="45720">
            <a:spAutoFit/>
          </a:bodyPr>
          <a:lstStyle/>
          <a:p>
            <a:pPr algn="ctr"/>
            <a:r>
              <a:rPr lang="cs-CZ" sz="2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Pořadí</a:t>
            </a:r>
            <a:endParaRPr lang="cs-CZ"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1824" y="16954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89963" y="1458913"/>
            <a:ext cx="45761" cy="276985"/>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62603" y="5275263"/>
            <a:ext cx="79" cy="184666"/>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4790" y="20002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25039" y="700387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40</a:t>
            </a:r>
          </a:p>
        </p:txBody>
      </p:sp>
      <p:cxnSp>
        <p:nvCxnSpPr>
          <p:cNvPr id="17" name="Přímá spojovací šipka 16"/>
          <p:cNvCxnSpPr/>
          <p:nvPr/>
        </p:nvCxnSpPr>
        <p:spPr bwMode="auto">
          <a:xfrm>
            <a:off x="9120724" y="7003876"/>
            <a:ext cx="93047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905999" y="7075884"/>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0" name="Přímá spojovací šipka 19"/>
          <p:cNvCxnSpPr/>
          <p:nvPr/>
        </p:nvCxnSpPr>
        <p:spPr bwMode="auto">
          <a:xfrm>
            <a:off x="8691276" y="6859860"/>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2" name="Přímá spojovací šipka 21"/>
          <p:cNvCxnSpPr/>
          <p:nvPr/>
        </p:nvCxnSpPr>
        <p:spPr bwMode="auto">
          <a:xfrm>
            <a:off x="8619701" y="6859860"/>
            <a:ext cx="107362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6146" name="Picture 171"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909637"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909637"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909637"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909637"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895350"/>
            <a:ext cx="909637"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895350"/>
            <a:ext cx="909637"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1123950"/>
            <a:ext cx="909637"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1123950"/>
            <a:ext cx="909637"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1352550"/>
            <a:ext cx="909637"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1352550"/>
            <a:ext cx="909637"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1581150"/>
            <a:ext cx="909637"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1581150"/>
            <a:ext cx="909637"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1809750"/>
            <a:ext cx="909637"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1809750"/>
            <a:ext cx="909637"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2266950"/>
            <a:ext cx="909637"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2266950"/>
            <a:ext cx="909637"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2495550"/>
            <a:ext cx="909637"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2495550"/>
            <a:ext cx="909637"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2724150"/>
            <a:ext cx="909637"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2724150"/>
            <a:ext cx="909637"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2724150"/>
            <a:ext cx="909637"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2724150"/>
            <a:ext cx="909637"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2952750"/>
            <a:ext cx="909637"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2952750"/>
            <a:ext cx="909637"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3182938"/>
            <a:ext cx="909637"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3182938"/>
            <a:ext cx="909637"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3409950"/>
            <a:ext cx="909637"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3409950"/>
            <a:ext cx="909637" cy="914400"/>
          </a:xfrm>
          <a:prstGeom prst="rect">
            <a:avLst/>
          </a:prstGeom>
          <a:noFill/>
          <a:ln w="9525">
            <a:miter lim="800000"/>
            <a:headEnd/>
            <a:tailEnd/>
          </a:ln>
        </p:spPr>
      </p:pic>
      <p:sp>
        <p:nvSpPr>
          <p:cNvPr id="88" name="Obdélník 87"/>
          <p:cNvSpPr/>
          <p:nvPr/>
        </p:nvSpPr>
        <p:spPr>
          <a:xfrm>
            <a:off x="216000" y="163116"/>
            <a:ext cx="4536504" cy="4439677"/>
          </a:xfrm>
          <a:prstGeom prst="rect">
            <a:avLst/>
          </a:prstGeom>
          <a:pattFill prst="smConfetti">
            <a:fgClr>
              <a:srgbClr val="C7E0F5"/>
            </a:fgClr>
            <a:bgClr>
              <a:schemeClr val="bg1"/>
            </a:bgClr>
          </a:pattFill>
          <a:ln w="41275">
            <a:solidFill>
              <a:schemeClr val="bg1">
                <a:lumMod val="65000"/>
              </a:schemeClr>
            </a:solidFill>
          </a:ln>
        </p:spPr>
        <p:txBody>
          <a:bodyPr wrap="square">
            <a:spAutoFit/>
          </a:bodyPr>
          <a:lstStyle/>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změřit, jak silnou střelu mají  a bavili se na okolních atrakcích. Výsledky nebyly příznivé, na vítězství jsme nedosáhli, ale zase na druhou stranu remízy s Dynamem České Budějovice nebo Vysočinou Jihlava jsou úspěch. Pro hráče byl turnaj vysokou školou fotbalu a získané zkušenosti uplatní v dalším fotbalovém růstu. Hráči zaslouží za svoje účinkování a výdrž v turnaji velkou pochvalu. I když skončili až na 24. místě, tak prokázali, že dokáží svést vyrovnané zápasy s těmi nejlepšími týmy v České republice v této věkové kategorii. Poděkování za podporu a hlasité povzbuzování zaslouží i rodiče, kteří v </a:t>
            </a:r>
            <a:r>
              <a:rPr lang="cs-CZ" sz="1100" b="0" dirty="0" err="1">
                <a:latin typeface="Arial" panose="020B0604020202020204" pitchFamily="34" charset="0"/>
                <a:ea typeface="Calibri" panose="020F0502020204030204" pitchFamily="34" charset="0"/>
                <a:cs typeface="Arial" panose="020B0604020202020204" pitchFamily="34" charset="0"/>
              </a:rPr>
              <a:t>Budějkách</a:t>
            </a:r>
            <a:r>
              <a:rPr lang="cs-CZ" sz="1100" b="0" dirty="0">
                <a:latin typeface="Arial" panose="020B0604020202020204" pitchFamily="34" charset="0"/>
                <a:ea typeface="Calibri" panose="020F0502020204030204" pitchFamily="34" charset="0"/>
                <a:cs typeface="Arial" panose="020B0604020202020204" pitchFamily="34" charset="0"/>
              </a:rPr>
              <a:t> nechali své hlasivky a ještě dnes se domlouvají znakovou řečí. </a:t>
            </a: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Sezóna pro </a:t>
            </a:r>
            <a:r>
              <a:rPr lang="cs-CZ" sz="1100" b="0" dirty="0" err="1">
                <a:latin typeface="Arial" panose="020B0604020202020204" pitchFamily="34" charset="0"/>
                <a:ea typeface="Calibri" panose="020F0502020204030204" pitchFamily="34" charset="0"/>
                <a:cs typeface="Arial" panose="020B0604020202020204" pitchFamily="34" charset="0"/>
              </a:rPr>
              <a:t>štěstké</a:t>
            </a:r>
            <a:r>
              <a:rPr lang="cs-CZ" sz="1100" b="0" dirty="0">
                <a:latin typeface="Arial" panose="020B0604020202020204" pitchFamily="34" charset="0"/>
                <a:ea typeface="Calibri" panose="020F0502020204030204" pitchFamily="34" charset="0"/>
                <a:cs typeface="Arial" panose="020B0604020202020204" pitchFamily="34" charset="0"/>
              </a:rPr>
              <a:t> borce ještě nekončí. V neděli 4. června je v Dobříni na programu finále okresního poháru starších přípravek. Na sobotu 10. června je objednán autobus do Drážďan v Německu, kde se přípravka stejně jako loni zúčastní mezinárodního turnaje. Na úplný závěr sezóny v sobotu 17. června je připraven na městském stadionu ve Štětí další ročník memoriálu Jiřího Nedomlela, který bude vyvrcholením letošní úspěšné sezóny    </a:t>
            </a: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Sestava:</a:t>
            </a:r>
            <a:r>
              <a:rPr lang="cs-CZ" sz="1100" b="0" dirty="0">
                <a:latin typeface="Arial" panose="020B0604020202020204" pitchFamily="34" charset="0"/>
                <a:ea typeface="Calibri" panose="020F0502020204030204" pitchFamily="34" charset="0"/>
                <a:cs typeface="Arial" panose="020B0604020202020204" pitchFamily="34" charset="0"/>
              </a:rPr>
              <a:t> Daniel Hromy, Dragan </a:t>
            </a:r>
            <a:r>
              <a:rPr lang="cs-CZ" sz="1100" b="0" dirty="0" err="1">
                <a:latin typeface="Arial" panose="020B0604020202020204" pitchFamily="34" charset="0"/>
                <a:ea typeface="Calibri" panose="020F0502020204030204" pitchFamily="34" charset="0"/>
                <a:cs typeface="Arial" panose="020B0604020202020204" pitchFamily="34" charset="0"/>
              </a:rPr>
              <a:t>Kosorič</a:t>
            </a:r>
            <a:r>
              <a:rPr lang="cs-CZ" sz="1100" b="0" dirty="0">
                <a:latin typeface="Arial" panose="020B0604020202020204" pitchFamily="34" charset="0"/>
                <a:ea typeface="Calibri" panose="020F0502020204030204" pitchFamily="34" charset="0"/>
                <a:cs typeface="Arial" panose="020B0604020202020204" pitchFamily="34" charset="0"/>
              </a:rPr>
              <a:t>, Daniel Malina, Lukáš </a:t>
            </a:r>
            <a:r>
              <a:rPr lang="cs-CZ" sz="1100" b="0" dirty="0" err="1">
                <a:latin typeface="Arial" panose="020B0604020202020204" pitchFamily="34" charset="0"/>
                <a:ea typeface="Calibri" panose="020F0502020204030204" pitchFamily="34" charset="0"/>
                <a:cs typeface="Arial" panose="020B0604020202020204" pitchFamily="34" charset="0"/>
              </a:rPr>
              <a:t>Širochman</a:t>
            </a:r>
            <a:r>
              <a:rPr lang="cs-CZ" sz="1100" b="0" dirty="0">
                <a:latin typeface="Arial" panose="020B0604020202020204" pitchFamily="34" charset="0"/>
                <a:ea typeface="Calibri" panose="020F0502020204030204" pitchFamily="34" charset="0"/>
                <a:cs typeface="Arial" panose="020B0604020202020204" pitchFamily="34" charset="0"/>
              </a:rPr>
              <a:t>, David </a:t>
            </a:r>
            <a:r>
              <a:rPr lang="cs-CZ" sz="1100" b="0" dirty="0" err="1">
                <a:latin typeface="Arial" panose="020B0604020202020204" pitchFamily="34" charset="0"/>
                <a:ea typeface="Calibri" panose="020F0502020204030204" pitchFamily="34" charset="0"/>
                <a:cs typeface="Arial" panose="020B0604020202020204" pitchFamily="34" charset="0"/>
              </a:rPr>
              <a:t>Kosorič</a:t>
            </a:r>
            <a:r>
              <a:rPr lang="cs-CZ" sz="1100" b="0" dirty="0">
                <a:latin typeface="Arial" panose="020B0604020202020204" pitchFamily="34" charset="0"/>
                <a:ea typeface="Calibri" panose="020F0502020204030204" pitchFamily="34" charset="0"/>
                <a:cs typeface="Arial" panose="020B0604020202020204" pitchFamily="34" charset="0"/>
              </a:rPr>
              <a:t>, Lukáš </a:t>
            </a:r>
            <a:r>
              <a:rPr lang="cs-CZ" sz="1100" b="0" dirty="0" err="1">
                <a:latin typeface="Arial" panose="020B0604020202020204" pitchFamily="34" charset="0"/>
                <a:ea typeface="Calibri" panose="020F0502020204030204" pitchFamily="34" charset="0"/>
                <a:cs typeface="Arial" panose="020B0604020202020204" pitchFamily="34" charset="0"/>
              </a:rPr>
              <a:t>Mailna</a:t>
            </a:r>
            <a:r>
              <a:rPr lang="cs-CZ" sz="1100" b="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Lukáš Dvořák, Miroslav Šedivý, David </a:t>
            </a:r>
            <a:r>
              <a:rPr lang="cs-CZ" sz="1100" b="0" dirty="0" err="1">
                <a:latin typeface="Arial" panose="020B0604020202020204" pitchFamily="34" charset="0"/>
                <a:ea typeface="Calibri" panose="020F0502020204030204" pitchFamily="34" charset="0"/>
                <a:cs typeface="Arial" panose="020B0604020202020204" pitchFamily="34" charset="0"/>
              </a:rPr>
              <a:t>Čechal</a:t>
            </a:r>
            <a:r>
              <a:rPr lang="cs-CZ" sz="1100" b="0" dirty="0">
                <a:latin typeface="Arial" panose="020B0604020202020204" pitchFamily="34" charset="0"/>
                <a:ea typeface="Calibri" panose="020F0502020204030204" pitchFamily="34" charset="0"/>
                <a:cs typeface="Arial" panose="020B0604020202020204" pitchFamily="34" charset="0"/>
              </a:rPr>
              <a:t>, Petr Hůrka</a:t>
            </a: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Branky:</a:t>
            </a:r>
            <a:r>
              <a:rPr lang="cs-CZ" sz="1100" b="0" dirty="0">
                <a:latin typeface="Arial" panose="020B0604020202020204" pitchFamily="34" charset="0"/>
                <a:ea typeface="Calibri" panose="020F0502020204030204" pitchFamily="34" charset="0"/>
                <a:cs typeface="Arial" panose="020B0604020202020204" pitchFamily="34" charset="0"/>
              </a:rPr>
              <a:t> Daniel Hromy 7, David </a:t>
            </a:r>
            <a:r>
              <a:rPr lang="cs-CZ" sz="1100" b="0" dirty="0" err="1">
                <a:latin typeface="Arial" panose="020B0604020202020204" pitchFamily="34" charset="0"/>
                <a:ea typeface="Calibri" panose="020F0502020204030204" pitchFamily="34" charset="0"/>
                <a:cs typeface="Arial" panose="020B0604020202020204" pitchFamily="34" charset="0"/>
              </a:rPr>
              <a:t>Kosorič</a:t>
            </a:r>
            <a:r>
              <a:rPr lang="cs-CZ" sz="1100" b="0" dirty="0">
                <a:latin typeface="Arial" panose="020B0604020202020204" pitchFamily="34" charset="0"/>
                <a:ea typeface="Calibri" panose="020F0502020204030204" pitchFamily="34" charset="0"/>
                <a:cs typeface="Arial" panose="020B0604020202020204" pitchFamily="34" charset="0"/>
              </a:rPr>
              <a:t>, Lukáš Malina 2, Lukáš </a:t>
            </a:r>
            <a:r>
              <a:rPr lang="cs-CZ" sz="1100" b="0" dirty="0" err="1">
                <a:latin typeface="Arial" panose="020B0604020202020204" pitchFamily="34" charset="0"/>
                <a:ea typeface="Calibri" panose="020F0502020204030204" pitchFamily="34" charset="0"/>
                <a:cs typeface="Arial" panose="020B0604020202020204" pitchFamily="34" charset="0"/>
              </a:rPr>
              <a:t>Širochman</a:t>
            </a:r>
            <a:r>
              <a:rPr lang="cs-CZ" sz="1100" b="0" dirty="0">
                <a:latin typeface="Arial" panose="020B0604020202020204" pitchFamily="34" charset="0"/>
                <a:ea typeface="Calibri" panose="020F0502020204030204" pitchFamily="34" charset="0"/>
                <a:cs typeface="Arial" panose="020B0604020202020204" pitchFamily="34" charset="0"/>
              </a:rPr>
              <a:t> 2, Lukáš Dvořák 1</a:t>
            </a: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Trenéři:</a:t>
            </a:r>
            <a:r>
              <a:rPr lang="cs-CZ" sz="1100" b="0" dirty="0">
                <a:latin typeface="Arial" panose="020B0604020202020204" pitchFamily="34" charset="0"/>
                <a:ea typeface="Calibri" panose="020F0502020204030204" pitchFamily="34" charset="0"/>
                <a:cs typeface="Arial" panose="020B0604020202020204" pitchFamily="34" charset="0"/>
              </a:rPr>
              <a:t> Jiří Malina, Miroslav Hromy </a:t>
            </a:r>
          </a:p>
        </p:txBody>
      </p:sp>
      <p:pic>
        <p:nvPicPr>
          <p:cNvPr id="89" name="Obrázek 88"/>
          <p:cNvPicPr>
            <a:picLocks noChangeAspect="1"/>
          </p:cNvPicPr>
          <p:nvPr/>
        </p:nvPicPr>
        <p:blipFill>
          <a:blip r:embed="rId77"/>
          <a:stretch>
            <a:fillRect/>
          </a:stretch>
        </p:blipFill>
        <p:spPr>
          <a:xfrm>
            <a:off x="219521" y="5024894"/>
            <a:ext cx="4575084" cy="1906974"/>
          </a:xfrm>
          <a:prstGeom prst="rect">
            <a:avLst/>
          </a:prstGeom>
        </p:spPr>
      </p:pic>
      <p:sp>
        <p:nvSpPr>
          <p:cNvPr id="2" name="Obdélník 1"/>
          <p:cNvSpPr/>
          <p:nvPr/>
        </p:nvSpPr>
        <p:spPr>
          <a:xfrm>
            <a:off x="5544592" y="1819300"/>
            <a:ext cx="4651918" cy="5477012"/>
          </a:xfrm>
          <a:prstGeom prst="rect">
            <a:avLst/>
          </a:prstGeom>
        </p:spPr>
        <p:txBody>
          <a:bodyPr wrap="square">
            <a:spAutoFit/>
          </a:bodyPr>
          <a:lstStyle/>
          <a:p>
            <a:pPr algn="ctr">
              <a:lnSpc>
                <a:spcPct val="107000"/>
              </a:lnSpc>
              <a:spcAft>
                <a:spcPts val="0"/>
              </a:spcAft>
            </a:pPr>
            <a:r>
              <a:rPr lang="cs-CZ" sz="2400" u="sng" dirty="0">
                <a:latin typeface="Calibri" panose="020F0502020204030204" pitchFamily="34" charset="0"/>
                <a:ea typeface="Calibri" panose="020F0502020204030204" pitchFamily="34" charset="0"/>
                <a:cs typeface="Times New Roman" panose="02020603050405020304" pitchFamily="18" charset="0"/>
              </a:rPr>
              <a:t>Mostecký fotbalový klub – SK Štětí</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400" u="sng" dirty="0">
                <a:latin typeface="Calibri" panose="020F0502020204030204" pitchFamily="34" charset="0"/>
                <a:ea typeface="Calibri" panose="020F0502020204030204" pitchFamily="34" charset="0"/>
                <a:cs typeface="Times New Roman" panose="02020603050405020304" pitchFamily="18" charset="0"/>
              </a:rPr>
              <a:t>7:1(4:0) 3.6.2017  28. kolo</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Pěkný fotbalový stánek, ze kterého však byla cítit zašlá sláva bývalého Baníku Most, byl místem předposledního venkovního zápasu našeho mužstva v letošním divizním ročníku. Čekal nás Mostecký fotbalový klub, který se zásluhou úspěšných výsledků v posledních kolech dostal 2 body před </a:t>
            </a:r>
            <a:r>
              <a:rPr lang="cs-CZ" sz="1100" b="0" dirty="0" smtClean="0">
                <a:latin typeface="Arial" panose="020B0604020202020204" pitchFamily="34" charset="0"/>
                <a:ea typeface="Calibri" panose="020F0502020204030204" pitchFamily="34" charset="0"/>
                <a:cs typeface="Arial" panose="020B0604020202020204" pitchFamily="34" charset="0"/>
              </a:rPr>
              <a:t>nás </a:t>
            </a:r>
            <a:r>
              <a:rPr lang="cs-CZ" sz="1100" b="0" dirty="0">
                <a:latin typeface="Arial" panose="020B0604020202020204" pitchFamily="34" charset="0"/>
                <a:ea typeface="Calibri" panose="020F0502020204030204" pitchFamily="34" charset="0"/>
                <a:cs typeface="Arial" panose="020B0604020202020204" pitchFamily="34" charset="0"/>
              </a:rPr>
              <a:t>na 14. místo a ještě stále počítá, jak by se soutěž mohla vyvíjet, aby se zachránil. Naše naděje na nesestupová místa už uhasly,  ale chtěli jsme si aspoň dokázat, že divizi hrát můžeme. Začátek byl nadějný  a škoda jen, že zůstalo jen u naděje. Do 5. minuty jsme měli 2 velké šance. Nejprve Slanička zkusil </a:t>
            </a:r>
            <a:r>
              <a:rPr lang="cs-CZ" sz="1100" b="0" dirty="0" err="1" smtClean="0">
                <a:latin typeface="Arial" panose="020B0604020202020204" pitchFamily="34" charset="0"/>
                <a:ea typeface="Calibri" panose="020F0502020204030204" pitchFamily="34" charset="0"/>
                <a:cs typeface="Arial" panose="020B0604020202020204" pitchFamily="34" charset="0"/>
              </a:rPr>
              <a:t>mupřání</a:t>
            </a:r>
            <a:r>
              <a:rPr lang="cs-CZ" sz="1100" b="0" dirty="0" smtClean="0">
                <a:latin typeface="Arial" panose="020B0604020202020204" pitchFamily="34" charset="0"/>
                <a:ea typeface="Calibri" panose="020F0502020204030204" pitchFamily="34" charset="0"/>
                <a:cs typeface="Arial" panose="020B0604020202020204" pitchFamily="34" charset="0"/>
              </a:rPr>
              <a:t>, </a:t>
            </a:r>
            <a:r>
              <a:rPr lang="cs-CZ" sz="1100" b="0" dirty="0">
                <a:latin typeface="Arial" panose="020B0604020202020204" pitchFamily="34" charset="0"/>
                <a:ea typeface="Calibri" panose="020F0502020204030204" pitchFamily="34" charset="0"/>
                <a:cs typeface="Arial" panose="020B0604020202020204" pitchFamily="34" charset="0"/>
              </a:rPr>
              <a:t>ale těsně minul. Sám před </a:t>
            </a:r>
            <a:r>
              <a:rPr lang="cs-CZ" sz="1100" b="0" dirty="0" smtClean="0">
                <a:latin typeface="Arial" panose="020B0604020202020204" pitchFamily="34" charset="0"/>
                <a:ea typeface="Calibri" panose="020F0502020204030204" pitchFamily="34" charset="0"/>
                <a:cs typeface="Arial" panose="020B0604020202020204" pitchFamily="34" charset="0"/>
              </a:rPr>
              <a:t>brankou </a:t>
            </a:r>
            <a:r>
              <a:rPr lang="cs-CZ" sz="1100" b="0" dirty="0">
                <a:latin typeface="Arial" panose="020B0604020202020204" pitchFamily="34" charset="0"/>
                <a:ea typeface="Calibri" panose="020F0502020204030204" pitchFamily="34" charset="0"/>
                <a:cs typeface="Arial" panose="020B0604020202020204" pitchFamily="34" charset="0"/>
              </a:rPr>
              <a:t>se ocitl Hrdý, ale brankář byl úspěšnější. Velká škoda. Od těchto chvil se totiž loď jménem SK Štětí začala pomalu potápět. V 8. minutě dokázal Petr Tichý najít před brankou Zdeňka </a:t>
            </a:r>
            <a:r>
              <a:rPr lang="cs-CZ" sz="1100" b="0" dirty="0" err="1">
                <a:latin typeface="Arial" panose="020B0604020202020204" pitchFamily="34" charset="0"/>
                <a:ea typeface="Calibri" panose="020F0502020204030204" pitchFamily="34" charset="0"/>
                <a:cs typeface="Arial" panose="020B0604020202020204" pitchFamily="34" charset="0"/>
              </a:rPr>
              <a:t>Weickerta</a:t>
            </a:r>
            <a:r>
              <a:rPr lang="cs-CZ" sz="1100" b="0" dirty="0">
                <a:latin typeface="Arial" panose="020B0604020202020204" pitchFamily="34" charset="0"/>
                <a:ea typeface="Calibri" panose="020F0502020204030204" pitchFamily="34" charset="0"/>
                <a:cs typeface="Arial" panose="020B0604020202020204" pitchFamily="34" charset="0"/>
              </a:rPr>
              <a:t>  a ten nechytatelnou střelou otevřel skóre zápasu. Další rána přišla v 16. minutě. V dobře rozjetém útoku jsme přišli lehce o míč a než jsme se stačili pořádně vrátit do obrany, tak jsme tahali míč ze sítě podruhé. I v dalších minutách to byl domácí tým, který často a to hlavně  rychlými útoky </a:t>
            </a:r>
            <a:r>
              <a:rPr lang="cs-CZ" sz="1100" b="0" dirty="0" smtClean="0">
                <a:latin typeface="Arial" panose="020B0604020202020204" pitchFamily="34" charset="0"/>
                <a:ea typeface="Calibri" panose="020F0502020204030204" pitchFamily="34" charset="0"/>
                <a:cs typeface="Arial" panose="020B0604020202020204" pitchFamily="34" charset="0"/>
              </a:rPr>
              <a:t>kraloval.  </a:t>
            </a:r>
            <a:r>
              <a:rPr lang="cs-CZ" sz="1100" b="0" dirty="0">
                <a:latin typeface="Arial" panose="020B0604020202020204" pitchFamily="34" charset="0"/>
                <a:ea typeface="Calibri" panose="020F0502020204030204" pitchFamily="34" charset="0"/>
                <a:cs typeface="Arial" panose="020B0604020202020204" pitchFamily="34" charset="0"/>
              </a:rPr>
              <a:t>Ve 28. minutě měl velkou zásluhu na tom ,že prohráváme jen 2:0 Gabriel v brance, když likvidoval </a:t>
            </a:r>
            <a:r>
              <a:rPr lang="cs-CZ" sz="1100" b="0" dirty="0" smtClean="0">
                <a:latin typeface="Arial" panose="020B0604020202020204" pitchFamily="34" charset="0"/>
                <a:ea typeface="Calibri" panose="020F0502020204030204" pitchFamily="34" charset="0"/>
                <a:cs typeface="Arial" panose="020B0604020202020204" pitchFamily="34" charset="0"/>
              </a:rPr>
              <a:t>tutovku. </a:t>
            </a:r>
            <a:r>
              <a:rPr lang="cs-CZ" sz="1100" b="0" dirty="0">
                <a:latin typeface="Arial" panose="020B0604020202020204" pitchFamily="34" charset="0"/>
                <a:ea typeface="Calibri" panose="020F0502020204030204" pitchFamily="34" charset="0"/>
                <a:cs typeface="Arial" panose="020B0604020202020204" pitchFamily="34" charset="0"/>
              </a:rPr>
              <a:t>Odvrátit hrozící nebezpečí při následujícím útoku už ale nedokázal. Opět tomu předcházela chybná přihrávka ve středu hřiště a to byla voda na mlýn Petra Tichého, který byl právě autorem gólu na 3:0. Když se pak ve 32. minutě otevřela obrana  úplně a  </a:t>
            </a:r>
            <a:r>
              <a:rPr lang="cs-CZ" sz="1100" b="0" dirty="0" err="1">
                <a:latin typeface="Arial" panose="020B0604020202020204" pitchFamily="34" charset="0"/>
                <a:ea typeface="Calibri" panose="020F0502020204030204" pitchFamily="34" charset="0"/>
                <a:cs typeface="Arial" panose="020B0604020202020204" pitchFamily="34" charset="0"/>
              </a:rPr>
              <a:t>Stožický</a:t>
            </a:r>
            <a:r>
              <a:rPr lang="cs-CZ" sz="1100" b="0" dirty="0">
                <a:latin typeface="Arial" panose="020B0604020202020204" pitchFamily="34" charset="0"/>
                <a:ea typeface="Calibri" panose="020F0502020204030204" pitchFamily="34" charset="0"/>
                <a:cs typeface="Arial" panose="020B0604020202020204" pitchFamily="34" charset="0"/>
              </a:rPr>
              <a:t> zvýšil na 4:0, tak se dalo tušit, že se rodí vysoká porážka. Ještě v závěru poločasu jsme zahrávali 2 rohy za sebou, ale hromobití to nepřineslo. Vstup do druhé půle měl na </a:t>
            </a:r>
            <a:r>
              <a:rPr lang="cs-CZ" sz="1100" b="0" dirty="0" smtClean="0">
                <a:latin typeface="Arial" panose="020B0604020202020204" pitchFamily="34" charset="0"/>
                <a:ea typeface="Calibri" panose="020F0502020204030204" pitchFamily="34" charset="0"/>
                <a:cs typeface="Arial" panose="020B0604020202020204" pitchFamily="34" charset="0"/>
              </a:rPr>
              <a:t>noze</a:t>
            </a:r>
            <a:endParaRPr lang="cs-CZ" sz="1100" b="0" dirty="0">
              <a:latin typeface="Arial" panose="020B0604020202020204" pitchFamily="34" charset="0"/>
              <a:ea typeface="Calibri" panose="020F0502020204030204" pitchFamily="34" charset="0"/>
              <a:cs typeface="Arial" panose="020B0604020202020204" pitchFamily="34" charset="0"/>
            </a:endParaRPr>
          </a:p>
        </p:txBody>
      </p:sp>
      <p:sp>
        <p:nvSpPr>
          <p:cNvPr id="3" name="TextovéPole 2"/>
          <p:cNvSpPr txBox="1"/>
          <p:nvPr/>
        </p:nvSpPr>
        <p:spPr>
          <a:xfrm>
            <a:off x="5544592" y="91108"/>
            <a:ext cx="4506602" cy="1631216"/>
          </a:xfrm>
          <a:prstGeom prst="rect">
            <a:avLst/>
          </a:prstGeom>
          <a:pattFill prst="pct5">
            <a:fgClr>
              <a:srgbClr val="99CCFF"/>
            </a:fgClr>
            <a:bgClr>
              <a:schemeClr val="bg1"/>
            </a:bgClr>
          </a:pattFill>
          <a:ln w="92075" cmpd="dbl">
            <a:solidFill>
              <a:srgbClr val="05A915">
                <a:alpha val="98824"/>
              </a:srgbClr>
            </a:solidFill>
            <a:prstDash val="dashDot"/>
          </a:ln>
        </p:spPr>
        <p:txBody>
          <a:bodyPr wrap="square" rtlCol="0">
            <a:spAutoFit/>
          </a:bodyPr>
          <a:lstStyle/>
          <a:p>
            <a:pPr algn="ctr"/>
            <a:r>
              <a:rPr lang="cs-CZ" sz="2000" dirty="0" smtClean="0">
                <a:effectLst>
                  <a:outerShdw blurRad="38100" dist="38100" dir="2700000" algn="tl">
                    <a:srgbClr val="000000">
                      <a:alpha val="43137"/>
                    </a:srgbClr>
                  </a:outerShdw>
                </a:effectLst>
                <a:latin typeface="Bookman Old Style" pitchFamily="18" charset="0"/>
              </a:rPr>
              <a:t>Vysoká porážka v Mostě. V úvodu jsme sice mohli skórovat, ale pak jsme začali chybovat a domácí trestali každé naše zaváhání</a:t>
            </a:r>
          </a:p>
        </p:txBody>
      </p:sp>
      <p:sp>
        <p:nvSpPr>
          <p:cNvPr id="90" name="Obdélník 89"/>
          <p:cNvSpPr/>
          <p:nvPr/>
        </p:nvSpPr>
        <p:spPr>
          <a:xfrm>
            <a:off x="1754632" y="4633204"/>
            <a:ext cx="846706" cy="461665"/>
          </a:xfrm>
          <a:prstGeom prst="rect">
            <a:avLst/>
          </a:prstGeom>
          <a:noFill/>
        </p:spPr>
        <p:txBody>
          <a:bodyPr wrap="none" lIns="91440" tIns="45720" rIns="91440" bIns="45720">
            <a:spAutoFit/>
          </a:bodyPr>
          <a:lstStyle/>
          <a:p>
            <a:pPr algn="ctr"/>
            <a:r>
              <a:rPr lang="cs-CZ" sz="2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Štětí</a:t>
            </a:r>
            <a:endParaRPr lang="cs-CZ"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320594</TotalTime>
  <Words>6105</Words>
  <Application>Microsoft Office PowerPoint</Application>
  <PresentationFormat>Vlastní</PresentationFormat>
  <Paragraphs>1735</Paragraphs>
  <Slides>24</Slides>
  <Notes>20</Notes>
  <HiddenSlides>0</HiddenSlides>
  <MMClips>0</MMClips>
  <ScaleCrop>false</ScaleCrop>
  <HeadingPairs>
    <vt:vector size="6" baseType="variant">
      <vt:variant>
        <vt:lpstr>Použitá písma</vt:lpstr>
      </vt:variant>
      <vt:variant>
        <vt:i4>42</vt:i4>
      </vt:variant>
      <vt:variant>
        <vt:lpstr>Motiv</vt:lpstr>
      </vt:variant>
      <vt:variant>
        <vt:i4>1</vt:i4>
      </vt:variant>
      <vt:variant>
        <vt:lpstr>Nadpisy snímků</vt:lpstr>
      </vt:variant>
      <vt:variant>
        <vt:i4>24</vt:i4>
      </vt:variant>
    </vt:vector>
  </HeadingPairs>
  <TitlesOfParts>
    <vt:vector size="67" baseType="lpstr">
      <vt:lpstr>Malgun Gothic</vt:lpstr>
      <vt:lpstr>Albertus MT</vt:lpstr>
      <vt:lpstr>Algerian</vt:lpstr>
      <vt:lpstr>Angsana New</vt:lpstr>
      <vt:lpstr>Arial</vt:lpstr>
      <vt:lpstr>Arial Black</vt:lpstr>
      <vt:lpstr>Arial monospaced for SAP</vt:lpstr>
      <vt:lpstr>Arial Rounded MT Bold</vt:lpstr>
      <vt:lpstr>Baskerville Old Face</vt:lpstr>
      <vt:lpstr>Berlin Sans FB</vt:lpstr>
      <vt:lpstr>Berlin Sans FB Demi</vt:lpstr>
      <vt:lpstr>Book Antiqua</vt:lpstr>
      <vt:lpstr>Bookman Old Style</vt:lpstr>
      <vt:lpstr>Calibri</vt:lpstr>
      <vt:lpstr>Californian FB</vt:lpstr>
      <vt:lpstr>Calisto MT</vt:lpstr>
      <vt:lpstr>Century Gothic</vt:lpstr>
      <vt:lpstr>Century Schoolbook</vt:lpstr>
      <vt:lpstr>Colonna MT</vt:lpstr>
      <vt:lpstr>Cooper Black</vt:lpstr>
      <vt:lpstr>David</vt:lpstr>
      <vt:lpstr>Dutch801 XBd BT</vt:lpstr>
      <vt:lpstr>Eras Bold ITC</vt:lpstr>
      <vt:lpstr>FangSong</vt:lpstr>
      <vt:lpstr>Georgia</vt:lpstr>
      <vt:lpstr>Gill Sans Ultra Bold</vt:lpstr>
      <vt:lpstr>Gungsuh</vt:lpstr>
      <vt:lpstr>GungsuhChe</vt:lpstr>
      <vt:lpstr>Imprint MT Shadow</vt:lpstr>
      <vt:lpstr>Jokerman</vt:lpstr>
      <vt:lpstr>Khmer UI</vt:lpstr>
      <vt:lpstr>KodchiangUPC</vt:lpstr>
      <vt:lpstr>Modern No. 20</vt:lpstr>
      <vt:lpstr>Rockwell</vt:lpstr>
      <vt:lpstr>Rockwell Condensed</vt:lpstr>
      <vt:lpstr>Rockwell Extra Bold</vt:lpstr>
      <vt:lpstr>SimHei</vt:lpstr>
      <vt:lpstr>Swis721 Blk BT</vt:lpstr>
      <vt:lpstr>Tahoma</vt:lpstr>
      <vt:lpstr>Times New Roman</vt:lpstr>
      <vt:lpstr>Tw Cen MT Condensed</vt:lpstr>
      <vt:lpstr>Verdana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Uživatel systému Windows</cp:lastModifiedBy>
  <cp:revision>19600</cp:revision>
  <cp:lastPrinted>2017-06-09T04:51:20Z</cp:lastPrinted>
  <dcterms:created xsi:type="dcterms:W3CDTF">2001-03-12T13:44:53Z</dcterms:created>
  <dcterms:modified xsi:type="dcterms:W3CDTF">2018-03-16T08:45:51Z</dcterms:modified>
</cp:coreProperties>
</file>