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8" r:id="rId2"/>
    <p:sldId id="323"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05" r:id="rId18"/>
    <p:sldId id="313" r:id="rId19"/>
    <p:sldId id="314" r:id="rId20"/>
    <p:sldId id="315" r:id="rId21"/>
    <p:sldId id="318" r:id="rId22"/>
    <p:sldId id="319" r:id="rId23"/>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322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00CC"/>
    <a:srgbClr val="0033CC"/>
    <a:srgbClr val="660033"/>
    <a:srgbClr val="52DA5F"/>
    <a:srgbClr val="000000"/>
    <a:srgbClr val="CCFF33"/>
    <a:srgbClr val="0000FF"/>
    <a:srgbClr val="6666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469" autoAdjust="0"/>
    <p:restoredTop sz="94493" autoAdjust="0"/>
  </p:normalViewPr>
  <p:slideViewPr>
    <p:cSldViewPr>
      <p:cViewPr varScale="1">
        <p:scale>
          <a:sx n="86" d="100"/>
          <a:sy n="86" d="100"/>
        </p:scale>
        <p:origin x="576" y="90"/>
      </p:cViewPr>
      <p:guideLst>
        <p:guide orient="horz" pos="2280"/>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smtClean="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endParaRPr lang="cs-CZ" dirty="0"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Si může </a:t>
            </a:r>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13</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smtClean="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xfrm>
            <a:off x="771525" y="742950"/>
            <a:ext cx="5257800" cy="3722688"/>
          </a:xfrm>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17</a:t>
            </a:fld>
            <a:endParaRPr lang="cs-CZ"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18</a:t>
            </a:fld>
            <a:endParaRPr lang="cs-CZ"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19</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20</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88289" y="20907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88289" y="43386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hyperlink" Target="http://www.izolace-beran.cz/index.php?lg=cz"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13" Type="http://schemas.openxmlformats.org/officeDocument/2006/relationships/image" Target="../media/image567.emf"/><Relationship Id="rId18" Type="http://schemas.openxmlformats.org/officeDocument/2006/relationships/image" Target="../media/image572.emf"/><Relationship Id="rId26" Type="http://schemas.openxmlformats.org/officeDocument/2006/relationships/image" Target="../media/image580.emf"/><Relationship Id="rId39" Type="http://schemas.openxmlformats.org/officeDocument/2006/relationships/image" Target="../media/image593.emf"/><Relationship Id="rId21" Type="http://schemas.openxmlformats.org/officeDocument/2006/relationships/image" Target="../media/image575.emf"/><Relationship Id="rId34" Type="http://schemas.openxmlformats.org/officeDocument/2006/relationships/image" Target="../media/image588.emf"/><Relationship Id="rId42" Type="http://schemas.openxmlformats.org/officeDocument/2006/relationships/image" Target="../media/image596.emf"/><Relationship Id="rId47" Type="http://schemas.openxmlformats.org/officeDocument/2006/relationships/image" Target="../media/image601.emf"/><Relationship Id="rId50" Type="http://schemas.openxmlformats.org/officeDocument/2006/relationships/image" Target="../media/image604.emf"/><Relationship Id="rId55" Type="http://schemas.openxmlformats.org/officeDocument/2006/relationships/image" Target="../media/image609.emf"/><Relationship Id="rId63" Type="http://schemas.openxmlformats.org/officeDocument/2006/relationships/image" Target="../media/image617.emf"/><Relationship Id="rId7" Type="http://schemas.openxmlformats.org/officeDocument/2006/relationships/image" Target="../media/image561.emf"/><Relationship Id="rId2" Type="http://schemas.openxmlformats.org/officeDocument/2006/relationships/notesSlide" Target="../notesSlides/notesSlide10.xml"/><Relationship Id="rId16" Type="http://schemas.openxmlformats.org/officeDocument/2006/relationships/image" Target="../media/image570.emf"/><Relationship Id="rId20" Type="http://schemas.openxmlformats.org/officeDocument/2006/relationships/image" Target="../media/image574.emf"/><Relationship Id="rId29" Type="http://schemas.openxmlformats.org/officeDocument/2006/relationships/image" Target="../media/image583.emf"/><Relationship Id="rId41" Type="http://schemas.openxmlformats.org/officeDocument/2006/relationships/image" Target="../media/image595.emf"/><Relationship Id="rId54" Type="http://schemas.openxmlformats.org/officeDocument/2006/relationships/image" Target="../media/image608.emf"/><Relationship Id="rId62" Type="http://schemas.openxmlformats.org/officeDocument/2006/relationships/image" Target="../media/image616.emf"/><Relationship Id="rId1" Type="http://schemas.openxmlformats.org/officeDocument/2006/relationships/slideLayout" Target="../slideLayouts/slideLayout7.xml"/><Relationship Id="rId6" Type="http://schemas.openxmlformats.org/officeDocument/2006/relationships/image" Target="../media/image560.emf"/><Relationship Id="rId11" Type="http://schemas.openxmlformats.org/officeDocument/2006/relationships/image" Target="../media/image565.emf"/><Relationship Id="rId24" Type="http://schemas.openxmlformats.org/officeDocument/2006/relationships/image" Target="../media/image578.emf"/><Relationship Id="rId32" Type="http://schemas.openxmlformats.org/officeDocument/2006/relationships/image" Target="../media/image586.emf"/><Relationship Id="rId37" Type="http://schemas.openxmlformats.org/officeDocument/2006/relationships/image" Target="../media/image591.emf"/><Relationship Id="rId40" Type="http://schemas.openxmlformats.org/officeDocument/2006/relationships/image" Target="../media/image594.emf"/><Relationship Id="rId45" Type="http://schemas.openxmlformats.org/officeDocument/2006/relationships/image" Target="../media/image599.emf"/><Relationship Id="rId53" Type="http://schemas.openxmlformats.org/officeDocument/2006/relationships/image" Target="../media/image607.emf"/><Relationship Id="rId58" Type="http://schemas.openxmlformats.org/officeDocument/2006/relationships/image" Target="../media/image612.emf"/><Relationship Id="rId5" Type="http://schemas.openxmlformats.org/officeDocument/2006/relationships/image" Target="../media/image559.png"/><Relationship Id="rId15" Type="http://schemas.openxmlformats.org/officeDocument/2006/relationships/image" Target="../media/image569.emf"/><Relationship Id="rId23" Type="http://schemas.openxmlformats.org/officeDocument/2006/relationships/image" Target="../media/image577.emf"/><Relationship Id="rId28" Type="http://schemas.openxmlformats.org/officeDocument/2006/relationships/image" Target="../media/image582.emf"/><Relationship Id="rId36" Type="http://schemas.openxmlformats.org/officeDocument/2006/relationships/image" Target="../media/image590.emf"/><Relationship Id="rId49" Type="http://schemas.openxmlformats.org/officeDocument/2006/relationships/image" Target="../media/image603.emf"/><Relationship Id="rId57" Type="http://schemas.openxmlformats.org/officeDocument/2006/relationships/image" Target="../media/image611.emf"/><Relationship Id="rId61" Type="http://schemas.openxmlformats.org/officeDocument/2006/relationships/image" Target="../media/image615.emf"/><Relationship Id="rId10" Type="http://schemas.openxmlformats.org/officeDocument/2006/relationships/image" Target="../media/image564.emf"/><Relationship Id="rId19" Type="http://schemas.openxmlformats.org/officeDocument/2006/relationships/image" Target="../media/image573.emf"/><Relationship Id="rId31" Type="http://schemas.openxmlformats.org/officeDocument/2006/relationships/image" Target="../media/image585.emf"/><Relationship Id="rId44" Type="http://schemas.openxmlformats.org/officeDocument/2006/relationships/image" Target="../media/image598.emf"/><Relationship Id="rId52" Type="http://schemas.openxmlformats.org/officeDocument/2006/relationships/image" Target="../media/image606.emf"/><Relationship Id="rId60" Type="http://schemas.openxmlformats.org/officeDocument/2006/relationships/image" Target="../media/image614.emf"/><Relationship Id="rId65" Type="http://schemas.openxmlformats.org/officeDocument/2006/relationships/image" Target="../media/image619.emf"/><Relationship Id="rId4" Type="http://schemas.openxmlformats.org/officeDocument/2006/relationships/image" Target="../media/image558.jpeg"/><Relationship Id="rId9" Type="http://schemas.openxmlformats.org/officeDocument/2006/relationships/image" Target="../media/image563.emf"/><Relationship Id="rId14" Type="http://schemas.openxmlformats.org/officeDocument/2006/relationships/image" Target="../media/image568.emf"/><Relationship Id="rId22" Type="http://schemas.openxmlformats.org/officeDocument/2006/relationships/image" Target="../media/image576.emf"/><Relationship Id="rId27" Type="http://schemas.openxmlformats.org/officeDocument/2006/relationships/image" Target="../media/image581.emf"/><Relationship Id="rId30" Type="http://schemas.openxmlformats.org/officeDocument/2006/relationships/image" Target="../media/image584.emf"/><Relationship Id="rId35" Type="http://schemas.openxmlformats.org/officeDocument/2006/relationships/image" Target="../media/image589.emf"/><Relationship Id="rId43" Type="http://schemas.openxmlformats.org/officeDocument/2006/relationships/image" Target="../media/image597.emf"/><Relationship Id="rId48" Type="http://schemas.openxmlformats.org/officeDocument/2006/relationships/image" Target="../media/image602.emf"/><Relationship Id="rId56" Type="http://schemas.openxmlformats.org/officeDocument/2006/relationships/image" Target="../media/image610.emf"/><Relationship Id="rId64" Type="http://schemas.openxmlformats.org/officeDocument/2006/relationships/image" Target="../media/image618.emf"/><Relationship Id="rId8" Type="http://schemas.openxmlformats.org/officeDocument/2006/relationships/image" Target="../media/image562.emf"/><Relationship Id="rId51" Type="http://schemas.openxmlformats.org/officeDocument/2006/relationships/image" Target="../media/image605.emf"/><Relationship Id="rId3" Type="http://schemas.openxmlformats.org/officeDocument/2006/relationships/image" Target="../media/image557.png"/><Relationship Id="rId12" Type="http://schemas.openxmlformats.org/officeDocument/2006/relationships/image" Target="../media/image566.emf"/><Relationship Id="rId17" Type="http://schemas.openxmlformats.org/officeDocument/2006/relationships/image" Target="../media/image571.emf"/><Relationship Id="rId25" Type="http://schemas.openxmlformats.org/officeDocument/2006/relationships/image" Target="../media/image579.emf"/><Relationship Id="rId33" Type="http://schemas.openxmlformats.org/officeDocument/2006/relationships/image" Target="../media/image587.emf"/><Relationship Id="rId38" Type="http://schemas.openxmlformats.org/officeDocument/2006/relationships/image" Target="../media/image592.emf"/><Relationship Id="rId46" Type="http://schemas.openxmlformats.org/officeDocument/2006/relationships/image" Target="../media/image600.emf"/><Relationship Id="rId59" Type="http://schemas.openxmlformats.org/officeDocument/2006/relationships/image" Target="../media/image613.emf"/></Relationships>
</file>

<file path=ppt/slides/_rels/slide11.xml.rels><?xml version="1.0" encoding="UTF-8" standalone="yes"?>
<Relationships xmlns="http://schemas.openxmlformats.org/package/2006/relationships"><Relationship Id="rId8" Type="http://schemas.openxmlformats.org/officeDocument/2006/relationships/image" Target="../media/image625.png"/><Relationship Id="rId3" Type="http://schemas.openxmlformats.org/officeDocument/2006/relationships/image" Target="../media/image620.png"/><Relationship Id="rId7" Type="http://schemas.openxmlformats.org/officeDocument/2006/relationships/image" Target="../media/image62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23.jpeg"/><Relationship Id="rId5" Type="http://schemas.openxmlformats.org/officeDocument/2006/relationships/image" Target="../media/image622.png"/><Relationship Id="rId4" Type="http://schemas.openxmlformats.org/officeDocument/2006/relationships/image" Target="../media/image621.png"/><Relationship Id="rId9" Type="http://schemas.openxmlformats.org/officeDocument/2006/relationships/image" Target="../media/image626.png"/></Relationships>
</file>

<file path=ppt/slides/_rels/slide12.xml.rels><?xml version="1.0" encoding="UTF-8" standalone="yes"?>
<Relationships xmlns="http://schemas.openxmlformats.org/package/2006/relationships"><Relationship Id="rId3" Type="http://schemas.openxmlformats.org/officeDocument/2006/relationships/image" Target="../media/image62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28.jpeg"/></Relationships>
</file>

<file path=ppt/slides/_rels/slide13.xml.rels><?xml version="1.0" encoding="UTF-8" standalone="yes"?>
<Relationships xmlns="http://schemas.openxmlformats.org/package/2006/relationships"><Relationship Id="rId3" Type="http://schemas.openxmlformats.org/officeDocument/2006/relationships/image" Target="../media/image62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31.png"/><Relationship Id="rId4" Type="http://schemas.openxmlformats.org/officeDocument/2006/relationships/image" Target="../media/image630.png"/></Relationships>
</file>

<file path=ppt/slides/_rels/slide14.xml.rels><?xml version="1.0" encoding="UTF-8" standalone="yes"?>
<Relationships xmlns="http://schemas.openxmlformats.org/package/2006/relationships"><Relationship Id="rId3" Type="http://schemas.openxmlformats.org/officeDocument/2006/relationships/image" Target="../media/image632.gi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38.emf"/><Relationship Id="rId13" Type="http://schemas.openxmlformats.org/officeDocument/2006/relationships/image" Target="../media/image643.emf"/><Relationship Id="rId18" Type="http://schemas.openxmlformats.org/officeDocument/2006/relationships/image" Target="../media/image648.emf"/><Relationship Id="rId26" Type="http://schemas.openxmlformats.org/officeDocument/2006/relationships/image" Target="../media/image656.emf"/><Relationship Id="rId39" Type="http://schemas.openxmlformats.org/officeDocument/2006/relationships/image" Target="../media/image669.emf"/><Relationship Id="rId3" Type="http://schemas.openxmlformats.org/officeDocument/2006/relationships/image" Target="../media/image633.gif"/><Relationship Id="rId21" Type="http://schemas.openxmlformats.org/officeDocument/2006/relationships/image" Target="../media/image651.emf"/><Relationship Id="rId34" Type="http://schemas.openxmlformats.org/officeDocument/2006/relationships/image" Target="../media/image664.emf"/><Relationship Id="rId42" Type="http://schemas.openxmlformats.org/officeDocument/2006/relationships/image" Target="../media/image672.emf"/><Relationship Id="rId7" Type="http://schemas.openxmlformats.org/officeDocument/2006/relationships/image" Target="../media/image637.emf"/><Relationship Id="rId12" Type="http://schemas.openxmlformats.org/officeDocument/2006/relationships/image" Target="../media/image642.emf"/><Relationship Id="rId17" Type="http://schemas.openxmlformats.org/officeDocument/2006/relationships/image" Target="../media/image647.emf"/><Relationship Id="rId25" Type="http://schemas.openxmlformats.org/officeDocument/2006/relationships/image" Target="../media/image655.emf"/><Relationship Id="rId33" Type="http://schemas.openxmlformats.org/officeDocument/2006/relationships/image" Target="../media/image663.emf"/><Relationship Id="rId38" Type="http://schemas.openxmlformats.org/officeDocument/2006/relationships/image" Target="../media/image668.emf"/><Relationship Id="rId2" Type="http://schemas.openxmlformats.org/officeDocument/2006/relationships/notesSlide" Target="../notesSlides/notesSlide15.xml"/><Relationship Id="rId16" Type="http://schemas.openxmlformats.org/officeDocument/2006/relationships/image" Target="../media/image646.emf"/><Relationship Id="rId20" Type="http://schemas.openxmlformats.org/officeDocument/2006/relationships/image" Target="../media/image650.emf"/><Relationship Id="rId29" Type="http://schemas.openxmlformats.org/officeDocument/2006/relationships/image" Target="../media/image659.emf"/><Relationship Id="rId41" Type="http://schemas.openxmlformats.org/officeDocument/2006/relationships/image" Target="../media/image671.emf"/><Relationship Id="rId1" Type="http://schemas.openxmlformats.org/officeDocument/2006/relationships/slideLayout" Target="../slideLayouts/slideLayout7.xml"/><Relationship Id="rId6" Type="http://schemas.openxmlformats.org/officeDocument/2006/relationships/image" Target="../media/image636.emf"/><Relationship Id="rId11" Type="http://schemas.openxmlformats.org/officeDocument/2006/relationships/image" Target="../media/image641.emf"/><Relationship Id="rId24" Type="http://schemas.openxmlformats.org/officeDocument/2006/relationships/image" Target="../media/image654.emf"/><Relationship Id="rId32" Type="http://schemas.openxmlformats.org/officeDocument/2006/relationships/image" Target="../media/image662.emf"/><Relationship Id="rId37" Type="http://schemas.openxmlformats.org/officeDocument/2006/relationships/image" Target="../media/image667.emf"/><Relationship Id="rId40" Type="http://schemas.openxmlformats.org/officeDocument/2006/relationships/image" Target="../media/image670.emf"/><Relationship Id="rId5" Type="http://schemas.openxmlformats.org/officeDocument/2006/relationships/image" Target="../media/image635.emf"/><Relationship Id="rId15" Type="http://schemas.openxmlformats.org/officeDocument/2006/relationships/image" Target="../media/image645.emf"/><Relationship Id="rId23" Type="http://schemas.openxmlformats.org/officeDocument/2006/relationships/image" Target="../media/image653.emf"/><Relationship Id="rId28" Type="http://schemas.openxmlformats.org/officeDocument/2006/relationships/image" Target="../media/image658.emf"/><Relationship Id="rId36" Type="http://schemas.openxmlformats.org/officeDocument/2006/relationships/image" Target="../media/image666.emf"/><Relationship Id="rId10" Type="http://schemas.openxmlformats.org/officeDocument/2006/relationships/image" Target="../media/image640.emf"/><Relationship Id="rId19" Type="http://schemas.openxmlformats.org/officeDocument/2006/relationships/image" Target="../media/image649.emf"/><Relationship Id="rId31" Type="http://schemas.openxmlformats.org/officeDocument/2006/relationships/image" Target="../media/image661.emf"/><Relationship Id="rId4" Type="http://schemas.openxmlformats.org/officeDocument/2006/relationships/image" Target="../media/image634.png"/><Relationship Id="rId9" Type="http://schemas.openxmlformats.org/officeDocument/2006/relationships/image" Target="../media/image639.emf"/><Relationship Id="rId14" Type="http://schemas.openxmlformats.org/officeDocument/2006/relationships/image" Target="../media/image644.emf"/><Relationship Id="rId22" Type="http://schemas.openxmlformats.org/officeDocument/2006/relationships/image" Target="../media/image652.emf"/><Relationship Id="rId27" Type="http://schemas.openxmlformats.org/officeDocument/2006/relationships/image" Target="../media/image657.emf"/><Relationship Id="rId30" Type="http://schemas.openxmlformats.org/officeDocument/2006/relationships/image" Target="../media/image660.emf"/><Relationship Id="rId35" Type="http://schemas.openxmlformats.org/officeDocument/2006/relationships/image" Target="../media/image665.emf"/></Relationships>
</file>

<file path=ppt/slides/_rels/slide16.xml.rels><?xml version="1.0" encoding="UTF-8" standalone="yes"?>
<Relationships xmlns="http://schemas.openxmlformats.org/package/2006/relationships"><Relationship Id="rId3" Type="http://schemas.openxmlformats.org/officeDocument/2006/relationships/image" Target="../media/image67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74.gif"/></Relationships>
</file>

<file path=ppt/slides/_rels/slide17.xml.rels><?xml version="1.0" encoding="UTF-8" standalone="yes"?>
<Relationships xmlns="http://schemas.openxmlformats.org/package/2006/relationships"><Relationship Id="rId8" Type="http://schemas.openxmlformats.org/officeDocument/2006/relationships/image" Target="../media/image680.emf"/><Relationship Id="rId13" Type="http://schemas.openxmlformats.org/officeDocument/2006/relationships/image" Target="../media/image685.emf"/><Relationship Id="rId3" Type="http://schemas.openxmlformats.org/officeDocument/2006/relationships/image" Target="../media/image675.png"/><Relationship Id="rId7" Type="http://schemas.openxmlformats.org/officeDocument/2006/relationships/image" Target="../media/image679.emf"/><Relationship Id="rId12" Type="http://schemas.openxmlformats.org/officeDocument/2006/relationships/image" Target="../media/image684.emf"/><Relationship Id="rId2" Type="http://schemas.openxmlformats.org/officeDocument/2006/relationships/notesSlide" Target="../notesSlides/notesSlide17.xml"/><Relationship Id="rId16" Type="http://schemas.openxmlformats.org/officeDocument/2006/relationships/image" Target="../media/image688.emf"/><Relationship Id="rId1" Type="http://schemas.openxmlformats.org/officeDocument/2006/relationships/slideLayout" Target="../slideLayouts/slideLayout12.xml"/><Relationship Id="rId6" Type="http://schemas.openxmlformats.org/officeDocument/2006/relationships/image" Target="../media/image678.png"/><Relationship Id="rId11" Type="http://schemas.openxmlformats.org/officeDocument/2006/relationships/image" Target="../media/image683.emf"/><Relationship Id="rId5" Type="http://schemas.openxmlformats.org/officeDocument/2006/relationships/image" Target="../media/image677.jpeg"/><Relationship Id="rId15" Type="http://schemas.openxmlformats.org/officeDocument/2006/relationships/image" Target="../media/image687.emf"/><Relationship Id="rId10" Type="http://schemas.openxmlformats.org/officeDocument/2006/relationships/image" Target="../media/image682.emf"/><Relationship Id="rId4" Type="http://schemas.openxmlformats.org/officeDocument/2006/relationships/image" Target="../media/image676.png"/><Relationship Id="rId9" Type="http://schemas.openxmlformats.org/officeDocument/2006/relationships/image" Target="../media/image681.emf"/><Relationship Id="rId14" Type="http://schemas.openxmlformats.org/officeDocument/2006/relationships/image" Target="../media/image686.emf"/></Relationships>
</file>

<file path=ppt/slides/_rels/slide18.xml.rels><?xml version="1.0" encoding="UTF-8" standalone="yes"?>
<Relationships xmlns="http://schemas.openxmlformats.org/package/2006/relationships"><Relationship Id="rId3" Type="http://schemas.openxmlformats.org/officeDocument/2006/relationships/image" Target="../media/image689.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692.jpeg"/><Relationship Id="rId5" Type="http://schemas.openxmlformats.org/officeDocument/2006/relationships/image" Target="../media/image691.png"/><Relationship Id="rId4" Type="http://schemas.openxmlformats.org/officeDocument/2006/relationships/image" Target="../media/image690.png"/></Relationships>
</file>

<file path=ppt/slides/_rels/slide19.xml.rels><?xml version="1.0" encoding="UTF-8" standalone="yes"?>
<Relationships xmlns="http://schemas.openxmlformats.org/package/2006/relationships"><Relationship Id="rId3" Type="http://schemas.openxmlformats.org/officeDocument/2006/relationships/image" Target="../media/image693.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696.png"/><Relationship Id="rId5" Type="http://schemas.openxmlformats.org/officeDocument/2006/relationships/image" Target="../media/image695.png"/><Relationship Id="rId4" Type="http://schemas.openxmlformats.org/officeDocument/2006/relationships/image" Target="../media/image694.jpe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697.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698.png"/></Relationships>
</file>

<file path=ppt/slides/_rels/slide21.xml.rels><?xml version="1.0" encoding="UTF-8" standalone="yes"?>
<Relationships xmlns="http://schemas.openxmlformats.org/package/2006/relationships"><Relationship Id="rId3" Type="http://schemas.openxmlformats.org/officeDocument/2006/relationships/image" Target="../media/image699.jpeg"/><Relationship Id="rId7" Type="http://schemas.openxmlformats.org/officeDocument/2006/relationships/image" Target="../media/image702.jpeg"/><Relationship Id="rId2" Type="http://schemas.openxmlformats.org/officeDocument/2006/relationships/image" Target="../media/image21.gif"/><Relationship Id="rId1" Type="http://schemas.openxmlformats.org/officeDocument/2006/relationships/slideLayout" Target="../slideLayouts/slideLayout12.xml"/><Relationship Id="rId6" Type="http://schemas.openxmlformats.org/officeDocument/2006/relationships/image" Target="../media/image701.png"/><Relationship Id="rId5" Type="http://schemas.openxmlformats.org/officeDocument/2006/relationships/image" Target="../media/image700.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623.jpeg"/><Relationship Id="rId2" Type="http://schemas.openxmlformats.org/officeDocument/2006/relationships/image" Target="../media/image70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32.emf"/><Relationship Id="rId18" Type="http://schemas.openxmlformats.org/officeDocument/2006/relationships/image" Target="../media/image37.emf"/><Relationship Id="rId26" Type="http://schemas.openxmlformats.org/officeDocument/2006/relationships/image" Target="../media/image45.emf"/><Relationship Id="rId39" Type="http://schemas.openxmlformats.org/officeDocument/2006/relationships/image" Target="../media/image58.emf"/><Relationship Id="rId21" Type="http://schemas.openxmlformats.org/officeDocument/2006/relationships/image" Target="../media/image40.emf"/><Relationship Id="rId34" Type="http://schemas.openxmlformats.org/officeDocument/2006/relationships/image" Target="../media/image53.emf"/><Relationship Id="rId42" Type="http://schemas.openxmlformats.org/officeDocument/2006/relationships/image" Target="../media/image61.emf"/><Relationship Id="rId47" Type="http://schemas.openxmlformats.org/officeDocument/2006/relationships/image" Target="../media/image66.emf"/><Relationship Id="rId50" Type="http://schemas.openxmlformats.org/officeDocument/2006/relationships/image" Target="../media/image69.emf"/><Relationship Id="rId55" Type="http://schemas.openxmlformats.org/officeDocument/2006/relationships/image" Target="../media/image74.emf"/><Relationship Id="rId63" Type="http://schemas.openxmlformats.org/officeDocument/2006/relationships/image" Target="../media/image82.emf"/><Relationship Id="rId68" Type="http://schemas.openxmlformats.org/officeDocument/2006/relationships/image" Target="../media/image87.emf"/><Relationship Id="rId76" Type="http://schemas.openxmlformats.org/officeDocument/2006/relationships/image" Target="../media/image95.emf"/><Relationship Id="rId7" Type="http://schemas.openxmlformats.org/officeDocument/2006/relationships/image" Target="../media/image26.emf"/><Relationship Id="rId71" Type="http://schemas.openxmlformats.org/officeDocument/2006/relationships/image" Target="../media/image90.emf"/><Relationship Id="rId2" Type="http://schemas.openxmlformats.org/officeDocument/2006/relationships/notesSlide" Target="../notesSlides/notesSlide4.xml"/><Relationship Id="rId16" Type="http://schemas.openxmlformats.org/officeDocument/2006/relationships/image" Target="../media/image35.emf"/><Relationship Id="rId29" Type="http://schemas.openxmlformats.org/officeDocument/2006/relationships/image" Target="../media/image48.emf"/><Relationship Id="rId11" Type="http://schemas.openxmlformats.org/officeDocument/2006/relationships/image" Target="../media/image30.emf"/><Relationship Id="rId24" Type="http://schemas.openxmlformats.org/officeDocument/2006/relationships/image" Target="../media/image43.emf"/><Relationship Id="rId32" Type="http://schemas.openxmlformats.org/officeDocument/2006/relationships/image" Target="../media/image51.emf"/><Relationship Id="rId37" Type="http://schemas.openxmlformats.org/officeDocument/2006/relationships/image" Target="../media/image56.emf"/><Relationship Id="rId40" Type="http://schemas.openxmlformats.org/officeDocument/2006/relationships/image" Target="../media/image59.emf"/><Relationship Id="rId45" Type="http://schemas.openxmlformats.org/officeDocument/2006/relationships/image" Target="../media/image64.emf"/><Relationship Id="rId53" Type="http://schemas.openxmlformats.org/officeDocument/2006/relationships/image" Target="../media/image72.emf"/><Relationship Id="rId58" Type="http://schemas.openxmlformats.org/officeDocument/2006/relationships/image" Target="../media/image77.emf"/><Relationship Id="rId66" Type="http://schemas.openxmlformats.org/officeDocument/2006/relationships/image" Target="../media/image85.emf"/><Relationship Id="rId74" Type="http://schemas.openxmlformats.org/officeDocument/2006/relationships/image" Target="../media/image93.emf"/><Relationship Id="rId79" Type="http://schemas.openxmlformats.org/officeDocument/2006/relationships/image" Target="../media/image98.emf"/><Relationship Id="rId5" Type="http://schemas.openxmlformats.org/officeDocument/2006/relationships/image" Target="../media/image24.emf"/><Relationship Id="rId61" Type="http://schemas.openxmlformats.org/officeDocument/2006/relationships/image" Target="../media/image80.emf"/><Relationship Id="rId10" Type="http://schemas.openxmlformats.org/officeDocument/2006/relationships/image" Target="../media/image29.emf"/><Relationship Id="rId19" Type="http://schemas.openxmlformats.org/officeDocument/2006/relationships/image" Target="../media/image38.emf"/><Relationship Id="rId31" Type="http://schemas.openxmlformats.org/officeDocument/2006/relationships/image" Target="../media/image50.emf"/><Relationship Id="rId44" Type="http://schemas.openxmlformats.org/officeDocument/2006/relationships/image" Target="../media/image63.emf"/><Relationship Id="rId52" Type="http://schemas.openxmlformats.org/officeDocument/2006/relationships/image" Target="../media/image71.emf"/><Relationship Id="rId60" Type="http://schemas.openxmlformats.org/officeDocument/2006/relationships/image" Target="../media/image79.emf"/><Relationship Id="rId65" Type="http://schemas.openxmlformats.org/officeDocument/2006/relationships/image" Target="../media/image84.emf"/><Relationship Id="rId73" Type="http://schemas.openxmlformats.org/officeDocument/2006/relationships/image" Target="../media/image92.emf"/><Relationship Id="rId78" Type="http://schemas.openxmlformats.org/officeDocument/2006/relationships/image" Target="../media/image97.emf"/><Relationship Id="rId81" Type="http://schemas.openxmlformats.org/officeDocument/2006/relationships/image" Target="../media/image100.emf"/><Relationship Id="rId4" Type="http://schemas.openxmlformats.org/officeDocument/2006/relationships/image" Target="../media/image23.emf"/><Relationship Id="rId9" Type="http://schemas.openxmlformats.org/officeDocument/2006/relationships/image" Target="../media/image28.emf"/><Relationship Id="rId14" Type="http://schemas.openxmlformats.org/officeDocument/2006/relationships/image" Target="../media/image33.emf"/><Relationship Id="rId22" Type="http://schemas.openxmlformats.org/officeDocument/2006/relationships/image" Target="../media/image41.emf"/><Relationship Id="rId27" Type="http://schemas.openxmlformats.org/officeDocument/2006/relationships/image" Target="../media/image46.emf"/><Relationship Id="rId30" Type="http://schemas.openxmlformats.org/officeDocument/2006/relationships/image" Target="../media/image49.emf"/><Relationship Id="rId35" Type="http://schemas.openxmlformats.org/officeDocument/2006/relationships/image" Target="../media/image54.emf"/><Relationship Id="rId43" Type="http://schemas.openxmlformats.org/officeDocument/2006/relationships/image" Target="../media/image62.emf"/><Relationship Id="rId48" Type="http://schemas.openxmlformats.org/officeDocument/2006/relationships/image" Target="../media/image67.emf"/><Relationship Id="rId56" Type="http://schemas.openxmlformats.org/officeDocument/2006/relationships/image" Target="../media/image75.emf"/><Relationship Id="rId64" Type="http://schemas.openxmlformats.org/officeDocument/2006/relationships/image" Target="../media/image83.emf"/><Relationship Id="rId69" Type="http://schemas.openxmlformats.org/officeDocument/2006/relationships/image" Target="../media/image88.emf"/><Relationship Id="rId77" Type="http://schemas.openxmlformats.org/officeDocument/2006/relationships/image" Target="../media/image96.emf"/><Relationship Id="rId8" Type="http://schemas.openxmlformats.org/officeDocument/2006/relationships/image" Target="../media/image27.emf"/><Relationship Id="rId51" Type="http://schemas.openxmlformats.org/officeDocument/2006/relationships/image" Target="../media/image70.emf"/><Relationship Id="rId72" Type="http://schemas.openxmlformats.org/officeDocument/2006/relationships/image" Target="../media/image91.emf"/><Relationship Id="rId80" Type="http://schemas.openxmlformats.org/officeDocument/2006/relationships/image" Target="../media/image99.emf"/><Relationship Id="rId3" Type="http://schemas.openxmlformats.org/officeDocument/2006/relationships/image" Target="../media/image22.png"/><Relationship Id="rId12" Type="http://schemas.openxmlformats.org/officeDocument/2006/relationships/image" Target="../media/image31.emf"/><Relationship Id="rId17" Type="http://schemas.openxmlformats.org/officeDocument/2006/relationships/image" Target="../media/image36.emf"/><Relationship Id="rId25" Type="http://schemas.openxmlformats.org/officeDocument/2006/relationships/image" Target="../media/image44.emf"/><Relationship Id="rId33" Type="http://schemas.openxmlformats.org/officeDocument/2006/relationships/image" Target="../media/image52.emf"/><Relationship Id="rId38" Type="http://schemas.openxmlformats.org/officeDocument/2006/relationships/image" Target="../media/image57.emf"/><Relationship Id="rId46" Type="http://schemas.openxmlformats.org/officeDocument/2006/relationships/image" Target="../media/image65.emf"/><Relationship Id="rId59" Type="http://schemas.openxmlformats.org/officeDocument/2006/relationships/image" Target="../media/image78.emf"/><Relationship Id="rId67" Type="http://schemas.openxmlformats.org/officeDocument/2006/relationships/image" Target="../media/image86.emf"/><Relationship Id="rId20" Type="http://schemas.openxmlformats.org/officeDocument/2006/relationships/image" Target="../media/image39.emf"/><Relationship Id="rId41" Type="http://schemas.openxmlformats.org/officeDocument/2006/relationships/image" Target="../media/image60.emf"/><Relationship Id="rId54" Type="http://schemas.openxmlformats.org/officeDocument/2006/relationships/image" Target="../media/image73.emf"/><Relationship Id="rId62" Type="http://schemas.openxmlformats.org/officeDocument/2006/relationships/image" Target="../media/image81.emf"/><Relationship Id="rId70" Type="http://schemas.openxmlformats.org/officeDocument/2006/relationships/image" Target="../media/image89.emf"/><Relationship Id="rId75" Type="http://schemas.openxmlformats.org/officeDocument/2006/relationships/image" Target="../media/image94.emf"/><Relationship Id="rId1" Type="http://schemas.openxmlformats.org/officeDocument/2006/relationships/slideLayout" Target="../slideLayouts/slideLayout4.xml"/><Relationship Id="rId6" Type="http://schemas.openxmlformats.org/officeDocument/2006/relationships/image" Target="../media/image25.emf"/><Relationship Id="rId15" Type="http://schemas.openxmlformats.org/officeDocument/2006/relationships/image" Target="../media/image34.emf"/><Relationship Id="rId23" Type="http://schemas.openxmlformats.org/officeDocument/2006/relationships/image" Target="../media/image42.emf"/><Relationship Id="rId28" Type="http://schemas.openxmlformats.org/officeDocument/2006/relationships/image" Target="../media/image47.emf"/><Relationship Id="rId36" Type="http://schemas.openxmlformats.org/officeDocument/2006/relationships/image" Target="../media/image55.emf"/><Relationship Id="rId49" Type="http://schemas.openxmlformats.org/officeDocument/2006/relationships/image" Target="../media/image68.emf"/><Relationship Id="rId57" Type="http://schemas.openxmlformats.org/officeDocument/2006/relationships/image" Target="../media/image76.emf"/></Relationships>
</file>

<file path=ppt/slides/_rels/slide5.xml.rels><?xml version="1.0" encoding="UTF-8" standalone="yes"?>
<Relationships xmlns="http://schemas.openxmlformats.org/package/2006/relationships"><Relationship Id="rId26" Type="http://schemas.openxmlformats.org/officeDocument/2006/relationships/image" Target="../media/image122.emf"/><Relationship Id="rId117" Type="http://schemas.openxmlformats.org/officeDocument/2006/relationships/image" Target="../media/image213.emf"/><Relationship Id="rId21" Type="http://schemas.openxmlformats.org/officeDocument/2006/relationships/image" Target="../media/image117.emf"/><Relationship Id="rId42" Type="http://schemas.openxmlformats.org/officeDocument/2006/relationships/image" Target="../media/image138.emf"/><Relationship Id="rId47" Type="http://schemas.openxmlformats.org/officeDocument/2006/relationships/image" Target="../media/image143.emf"/><Relationship Id="rId63" Type="http://schemas.openxmlformats.org/officeDocument/2006/relationships/image" Target="../media/image159.emf"/><Relationship Id="rId68" Type="http://schemas.openxmlformats.org/officeDocument/2006/relationships/image" Target="../media/image164.emf"/><Relationship Id="rId84" Type="http://schemas.openxmlformats.org/officeDocument/2006/relationships/image" Target="../media/image180.emf"/><Relationship Id="rId89" Type="http://schemas.openxmlformats.org/officeDocument/2006/relationships/image" Target="../media/image185.emf"/><Relationship Id="rId112" Type="http://schemas.openxmlformats.org/officeDocument/2006/relationships/image" Target="../media/image208.emf"/><Relationship Id="rId133" Type="http://schemas.openxmlformats.org/officeDocument/2006/relationships/image" Target="../media/image229.emf"/><Relationship Id="rId138" Type="http://schemas.openxmlformats.org/officeDocument/2006/relationships/image" Target="../media/image234.emf"/><Relationship Id="rId154" Type="http://schemas.openxmlformats.org/officeDocument/2006/relationships/image" Target="../media/image250.emf"/><Relationship Id="rId159" Type="http://schemas.openxmlformats.org/officeDocument/2006/relationships/image" Target="../media/image255.emf"/><Relationship Id="rId16" Type="http://schemas.openxmlformats.org/officeDocument/2006/relationships/image" Target="../media/image112.emf"/><Relationship Id="rId107" Type="http://schemas.openxmlformats.org/officeDocument/2006/relationships/image" Target="../media/image203.emf"/><Relationship Id="rId11" Type="http://schemas.openxmlformats.org/officeDocument/2006/relationships/image" Target="../media/image107.emf"/><Relationship Id="rId32" Type="http://schemas.openxmlformats.org/officeDocument/2006/relationships/image" Target="../media/image128.emf"/><Relationship Id="rId37" Type="http://schemas.openxmlformats.org/officeDocument/2006/relationships/image" Target="../media/image133.emf"/><Relationship Id="rId53" Type="http://schemas.openxmlformats.org/officeDocument/2006/relationships/image" Target="../media/image149.emf"/><Relationship Id="rId58" Type="http://schemas.openxmlformats.org/officeDocument/2006/relationships/image" Target="../media/image154.emf"/><Relationship Id="rId74" Type="http://schemas.openxmlformats.org/officeDocument/2006/relationships/image" Target="../media/image170.emf"/><Relationship Id="rId79" Type="http://schemas.openxmlformats.org/officeDocument/2006/relationships/image" Target="../media/image175.emf"/><Relationship Id="rId102" Type="http://schemas.openxmlformats.org/officeDocument/2006/relationships/image" Target="../media/image198.emf"/><Relationship Id="rId123" Type="http://schemas.openxmlformats.org/officeDocument/2006/relationships/image" Target="../media/image219.emf"/><Relationship Id="rId128" Type="http://schemas.openxmlformats.org/officeDocument/2006/relationships/image" Target="../media/image224.emf"/><Relationship Id="rId144" Type="http://schemas.openxmlformats.org/officeDocument/2006/relationships/image" Target="../media/image240.emf"/><Relationship Id="rId149" Type="http://schemas.openxmlformats.org/officeDocument/2006/relationships/image" Target="../media/image245.emf"/><Relationship Id="rId5" Type="http://schemas.openxmlformats.org/officeDocument/2006/relationships/image" Target="../media/image101.emf"/><Relationship Id="rId90" Type="http://schemas.openxmlformats.org/officeDocument/2006/relationships/image" Target="../media/image186.emf"/><Relationship Id="rId95" Type="http://schemas.openxmlformats.org/officeDocument/2006/relationships/image" Target="../media/image191.emf"/><Relationship Id="rId160" Type="http://schemas.openxmlformats.org/officeDocument/2006/relationships/image" Target="../media/image256.emf"/><Relationship Id="rId165" Type="http://schemas.openxmlformats.org/officeDocument/2006/relationships/image" Target="../media/image261.emf"/><Relationship Id="rId22" Type="http://schemas.openxmlformats.org/officeDocument/2006/relationships/image" Target="../media/image118.emf"/><Relationship Id="rId27" Type="http://schemas.openxmlformats.org/officeDocument/2006/relationships/image" Target="../media/image123.emf"/><Relationship Id="rId43" Type="http://schemas.openxmlformats.org/officeDocument/2006/relationships/image" Target="../media/image139.emf"/><Relationship Id="rId48" Type="http://schemas.openxmlformats.org/officeDocument/2006/relationships/image" Target="../media/image144.emf"/><Relationship Id="rId64" Type="http://schemas.openxmlformats.org/officeDocument/2006/relationships/image" Target="../media/image160.emf"/><Relationship Id="rId69" Type="http://schemas.openxmlformats.org/officeDocument/2006/relationships/image" Target="../media/image165.emf"/><Relationship Id="rId113" Type="http://schemas.openxmlformats.org/officeDocument/2006/relationships/image" Target="../media/image209.emf"/><Relationship Id="rId118" Type="http://schemas.openxmlformats.org/officeDocument/2006/relationships/image" Target="../media/image214.emf"/><Relationship Id="rId134" Type="http://schemas.openxmlformats.org/officeDocument/2006/relationships/image" Target="../media/image230.emf"/><Relationship Id="rId139" Type="http://schemas.openxmlformats.org/officeDocument/2006/relationships/image" Target="../media/image235.emf"/><Relationship Id="rId80" Type="http://schemas.openxmlformats.org/officeDocument/2006/relationships/image" Target="../media/image176.emf"/><Relationship Id="rId85" Type="http://schemas.openxmlformats.org/officeDocument/2006/relationships/image" Target="../media/image181.emf"/><Relationship Id="rId150" Type="http://schemas.openxmlformats.org/officeDocument/2006/relationships/image" Target="../media/image246.emf"/><Relationship Id="rId155" Type="http://schemas.openxmlformats.org/officeDocument/2006/relationships/image" Target="../media/image251.emf"/><Relationship Id="rId12" Type="http://schemas.openxmlformats.org/officeDocument/2006/relationships/image" Target="../media/image108.emf"/><Relationship Id="rId17" Type="http://schemas.openxmlformats.org/officeDocument/2006/relationships/image" Target="../media/image113.emf"/><Relationship Id="rId33" Type="http://schemas.openxmlformats.org/officeDocument/2006/relationships/image" Target="../media/image129.emf"/><Relationship Id="rId38" Type="http://schemas.openxmlformats.org/officeDocument/2006/relationships/image" Target="../media/image134.emf"/><Relationship Id="rId59" Type="http://schemas.openxmlformats.org/officeDocument/2006/relationships/image" Target="../media/image155.emf"/><Relationship Id="rId103" Type="http://schemas.openxmlformats.org/officeDocument/2006/relationships/image" Target="../media/image199.emf"/><Relationship Id="rId108" Type="http://schemas.openxmlformats.org/officeDocument/2006/relationships/image" Target="../media/image204.emf"/><Relationship Id="rId124" Type="http://schemas.openxmlformats.org/officeDocument/2006/relationships/image" Target="../media/image220.emf"/><Relationship Id="rId129" Type="http://schemas.openxmlformats.org/officeDocument/2006/relationships/image" Target="../media/image225.emf"/><Relationship Id="rId54" Type="http://schemas.openxmlformats.org/officeDocument/2006/relationships/image" Target="../media/image150.emf"/><Relationship Id="rId70" Type="http://schemas.openxmlformats.org/officeDocument/2006/relationships/image" Target="../media/image166.emf"/><Relationship Id="rId75" Type="http://schemas.openxmlformats.org/officeDocument/2006/relationships/image" Target="../media/image171.emf"/><Relationship Id="rId91" Type="http://schemas.openxmlformats.org/officeDocument/2006/relationships/image" Target="../media/image187.emf"/><Relationship Id="rId96" Type="http://schemas.openxmlformats.org/officeDocument/2006/relationships/image" Target="../media/image192.emf"/><Relationship Id="rId140" Type="http://schemas.openxmlformats.org/officeDocument/2006/relationships/image" Target="../media/image236.emf"/><Relationship Id="rId145" Type="http://schemas.openxmlformats.org/officeDocument/2006/relationships/image" Target="../media/image241.emf"/><Relationship Id="rId161" Type="http://schemas.openxmlformats.org/officeDocument/2006/relationships/image" Target="../media/image257.emf"/><Relationship Id="rId166" Type="http://schemas.openxmlformats.org/officeDocument/2006/relationships/image" Target="../media/image262.emf"/><Relationship Id="rId1" Type="http://schemas.openxmlformats.org/officeDocument/2006/relationships/vmlDrawing" Target="../drawings/vmlDrawing1.vml"/><Relationship Id="rId6" Type="http://schemas.openxmlformats.org/officeDocument/2006/relationships/image" Target="../media/image102.jpeg"/><Relationship Id="rId15" Type="http://schemas.openxmlformats.org/officeDocument/2006/relationships/image" Target="../media/image111.emf"/><Relationship Id="rId23" Type="http://schemas.openxmlformats.org/officeDocument/2006/relationships/image" Target="../media/image119.emf"/><Relationship Id="rId28" Type="http://schemas.openxmlformats.org/officeDocument/2006/relationships/image" Target="../media/image124.emf"/><Relationship Id="rId36" Type="http://schemas.openxmlformats.org/officeDocument/2006/relationships/image" Target="../media/image132.emf"/><Relationship Id="rId49" Type="http://schemas.openxmlformats.org/officeDocument/2006/relationships/image" Target="../media/image145.emf"/><Relationship Id="rId57" Type="http://schemas.openxmlformats.org/officeDocument/2006/relationships/image" Target="../media/image153.emf"/><Relationship Id="rId106" Type="http://schemas.openxmlformats.org/officeDocument/2006/relationships/image" Target="../media/image202.emf"/><Relationship Id="rId114" Type="http://schemas.openxmlformats.org/officeDocument/2006/relationships/image" Target="../media/image210.emf"/><Relationship Id="rId119" Type="http://schemas.openxmlformats.org/officeDocument/2006/relationships/image" Target="../media/image215.emf"/><Relationship Id="rId127" Type="http://schemas.openxmlformats.org/officeDocument/2006/relationships/image" Target="../media/image223.emf"/><Relationship Id="rId10" Type="http://schemas.openxmlformats.org/officeDocument/2006/relationships/image" Target="../media/image106.emf"/><Relationship Id="rId31" Type="http://schemas.openxmlformats.org/officeDocument/2006/relationships/image" Target="../media/image127.emf"/><Relationship Id="rId44" Type="http://schemas.openxmlformats.org/officeDocument/2006/relationships/image" Target="../media/image140.emf"/><Relationship Id="rId52" Type="http://schemas.openxmlformats.org/officeDocument/2006/relationships/image" Target="../media/image148.emf"/><Relationship Id="rId60" Type="http://schemas.openxmlformats.org/officeDocument/2006/relationships/image" Target="../media/image156.emf"/><Relationship Id="rId65" Type="http://schemas.openxmlformats.org/officeDocument/2006/relationships/image" Target="../media/image161.emf"/><Relationship Id="rId73" Type="http://schemas.openxmlformats.org/officeDocument/2006/relationships/image" Target="../media/image169.emf"/><Relationship Id="rId78" Type="http://schemas.openxmlformats.org/officeDocument/2006/relationships/image" Target="../media/image174.emf"/><Relationship Id="rId81" Type="http://schemas.openxmlformats.org/officeDocument/2006/relationships/image" Target="../media/image177.emf"/><Relationship Id="rId86" Type="http://schemas.openxmlformats.org/officeDocument/2006/relationships/image" Target="../media/image182.emf"/><Relationship Id="rId94" Type="http://schemas.openxmlformats.org/officeDocument/2006/relationships/image" Target="../media/image190.emf"/><Relationship Id="rId99" Type="http://schemas.openxmlformats.org/officeDocument/2006/relationships/image" Target="../media/image195.emf"/><Relationship Id="rId101" Type="http://schemas.openxmlformats.org/officeDocument/2006/relationships/image" Target="../media/image197.emf"/><Relationship Id="rId122" Type="http://schemas.openxmlformats.org/officeDocument/2006/relationships/image" Target="../media/image218.emf"/><Relationship Id="rId130" Type="http://schemas.openxmlformats.org/officeDocument/2006/relationships/image" Target="../media/image226.emf"/><Relationship Id="rId135" Type="http://schemas.openxmlformats.org/officeDocument/2006/relationships/image" Target="../media/image231.emf"/><Relationship Id="rId143" Type="http://schemas.openxmlformats.org/officeDocument/2006/relationships/image" Target="../media/image239.emf"/><Relationship Id="rId148" Type="http://schemas.openxmlformats.org/officeDocument/2006/relationships/image" Target="../media/image244.emf"/><Relationship Id="rId151" Type="http://schemas.openxmlformats.org/officeDocument/2006/relationships/image" Target="../media/image247.emf"/><Relationship Id="rId156" Type="http://schemas.openxmlformats.org/officeDocument/2006/relationships/image" Target="../media/image252.emf"/><Relationship Id="rId164" Type="http://schemas.openxmlformats.org/officeDocument/2006/relationships/image" Target="../media/image260.emf"/><Relationship Id="rId169" Type="http://schemas.openxmlformats.org/officeDocument/2006/relationships/image" Target="../media/image265.emf"/><Relationship Id="rId4" Type="http://schemas.openxmlformats.org/officeDocument/2006/relationships/oleObject" Target="../embeddings/oleObject1.bin"/><Relationship Id="rId9" Type="http://schemas.openxmlformats.org/officeDocument/2006/relationships/image" Target="../media/image105.emf"/><Relationship Id="rId13" Type="http://schemas.openxmlformats.org/officeDocument/2006/relationships/image" Target="../media/image109.emf"/><Relationship Id="rId18" Type="http://schemas.openxmlformats.org/officeDocument/2006/relationships/image" Target="../media/image114.emf"/><Relationship Id="rId39" Type="http://schemas.openxmlformats.org/officeDocument/2006/relationships/image" Target="../media/image135.emf"/><Relationship Id="rId109" Type="http://schemas.openxmlformats.org/officeDocument/2006/relationships/image" Target="../media/image205.emf"/><Relationship Id="rId34" Type="http://schemas.openxmlformats.org/officeDocument/2006/relationships/image" Target="../media/image130.emf"/><Relationship Id="rId50" Type="http://schemas.openxmlformats.org/officeDocument/2006/relationships/image" Target="../media/image146.emf"/><Relationship Id="rId55" Type="http://schemas.openxmlformats.org/officeDocument/2006/relationships/image" Target="../media/image151.emf"/><Relationship Id="rId76" Type="http://schemas.openxmlformats.org/officeDocument/2006/relationships/image" Target="../media/image172.emf"/><Relationship Id="rId97" Type="http://schemas.openxmlformats.org/officeDocument/2006/relationships/image" Target="../media/image193.emf"/><Relationship Id="rId104" Type="http://schemas.openxmlformats.org/officeDocument/2006/relationships/image" Target="../media/image200.emf"/><Relationship Id="rId120" Type="http://schemas.openxmlformats.org/officeDocument/2006/relationships/image" Target="../media/image216.emf"/><Relationship Id="rId125" Type="http://schemas.openxmlformats.org/officeDocument/2006/relationships/image" Target="../media/image221.emf"/><Relationship Id="rId141" Type="http://schemas.openxmlformats.org/officeDocument/2006/relationships/image" Target="../media/image237.emf"/><Relationship Id="rId146" Type="http://schemas.openxmlformats.org/officeDocument/2006/relationships/image" Target="../media/image242.emf"/><Relationship Id="rId167" Type="http://schemas.openxmlformats.org/officeDocument/2006/relationships/image" Target="../media/image263.emf"/><Relationship Id="rId7" Type="http://schemas.openxmlformats.org/officeDocument/2006/relationships/image" Target="../media/image103.png"/><Relationship Id="rId71" Type="http://schemas.openxmlformats.org/officeDocument/2006/relationships/image" Target="../media/image167.emf"/><Relationship Id="rId92" Type="http://schemas.openxmlformats.org/officeDocument/2006/relationships/image" Target="../media/image188.emf"/><Relationship Id="rId162" Type="http://schemas.openxmlformats.org/officeDocument/2006/relationships/image" Target="../media/image258.emf"/><Relationship Id="rId2" Type="http://schemas.openxmlformats.org/officeDocument/2006/relationships/slideLayout" Target="../slideLayouts/slideLayout4.xml"/><Relationship Id="rId29" Type="http://schemas.openxmlformats.org/officeDocument/2006/relationships/image" Target="../media/image125.emf"/><Relationship Id="rId24" Type="http://schemas.openxmlformats.org/officeDocument/2006/relationships/image" Target="../media/image120.emf"/><Relationship Id="rId40" Type="http://schemas.openxmlformats.org/officeDocument/2006/relationships/image" Target="../media/image136.emf"/><Relationship Id="rId45" Type="http://schemas.openxmlformats.org/officeDocument/2006/relationships/image" Target="../media/image141.emf"/><Relationship Id="rId66" Type="http://schemas.openxmlformats.org/officeDocument/2006/relationships/image" Target="../media/image162.emf"/><Relationship Id="rId87" Type="http://schemas.openxmlformats.org/officeDocument/2006/relationships/image" Target="../media/image183.emf"/><Relationship Id="rId110" Type="http://schemas.openxmlformats.org/officeDocument/2006/relationships/image" Target="../media/image206.emf"/><Relationship Id="rId115" Type="http://schemas.openxmlformats.org/officeDocument/2006/relationships/image" Target="../media/image211.emf"/><Relationship Id="rId131" Type="http://schemas.openxmlformats.org/officeDocument/2006/relationships/image" Target="../media/image227.emf"/><Relationship Id="rId136" Type="http://schemas.openxmlformats.org/officeDocument/2006/relationships/image" Target="../media/image232.emf"/><Relationship Id="rId157" Type="http://schemas.openxmlformats.org/officeDocument/2006/relationships/image" Target="../media/image253.emf"/><Relationship Id="rId61" Type="http://schemas.openxmlformats.org/officeDocument/2006/relationships/image" Target="../media/image157.emf"/><Relationship Id="rId82" Type="http://schemas.openxmlformats.org/officeDocument/2006/relationships/image" Target="../media/image178.emf"/><Relationship Id="rId152" Type="http://schemas.openxmlformats.org/officeDocument/2006/relationships/image" Target="../media/image248.emf"/><Relationship Id="rId19" Type="http://schemas.openxmlformats.org/officeDocument/2006/relationships/image" Target="../media/image115.emf"/><Relationship Id="rId14" Type="http://schemas.openxmlformats.org/officeDocument/2006/relationships/image" Target="../media/image110.emf"/><Relationship Id="rId30" Type="http://schemas.openxmlformats.org/officeDocument/2006/relationships/image" Target="../media/image126.emf"/><Relationship Id="rId35" Type="http://schemas.openxmlformats.org/officeDocument/2006/relationships/image" Target="../media/image131.emf"/><Relationship Id="rId56" Type="http://schemas.openxmlformats.org/officeDocument/2006/relationships/image" Target="../media/image152.emf"/><Relationship Id="rId77" Type="http://schemas.openxmlformats.org/officeDocument/2006/relationships/image" Target="../media/image173.emf"/><Relationship Id="rId100" Type="http://schemas.openxmlformats.org/officeDocument/2006/relationships/image" Target="../media/image196.emf"/><Relationship Id="rId105" Type="http://schemas.openxmlformats.org/officeDocument/2006/relationships/image" Target="../media/image201.emf"/><Relationship Id="rId126" Type="http://schemas.openxmlformats.org/officeDocument/2006/relationships/image" Target="../media/image222.emf"/><Relationship Id="rId147" Type="http://schemas.openxmlformats.org/officeDocument/2006/relationships/image" Target="../media/image243.emf"/><Relationship Id="rId168" Type="http://schemas.openxmlformats.org/officeDocument/2006/relationships/image" Target="../media/image264.emf"/><Relationship Id="rId8" Type="http://schemas.openxmlformats.org/officeDocument/2006/relationships/image" Target="../media/image104.emf"/><Relationship Id="rId51" Type="http://schemas.openxmlformats.org/officeDocument/2006/relationships/image" Target="../media/image147.emf"/><Relationship Id="rId72" Type="http://schemas.openxmlformats.org/officeDocument/2006/relationships/image" Target="../media/image168.emf"/><Relationship Id="rId93" Type="http://schemas.openxmlformats.org/officeDocument/2006/relationships/image" Target="../media/image189.emf"/><Relationship Id="rId98" Type="http://schemas.openxmlformats.org/officeDocument/2006/relationships/image" Target="../media/image194.emf"/><Relationship Id="rId121" Type="http://schemas.openxmlformats.org/officeDocument/2006/relationships/image" Target="../media/image217.emf"/><Relationship Id="rId142" Type="http://schemas.openxmlformats.org/officeDocument/2006/relationships/image" Target="../media/image238.emf"/><Relationship Id="rId163" Type="http://schemas.openxmlformats.org/officeDocument/2006/relationships/image" Target="../media/image259.emf"/><Relationship Id="rId3" Type="http://schemas.openxmlformats.org/officeDocument/2006/relationships/notesSlide" Target="../notesSlides/notesSlide5.xml"/><Relationship Id="rId25" Type="http://schemas.openxmlformats.org/officeDocument/2006/relationships/image" Target="../media/image121.emf"/><Relationship Id="rId46" Type="http://schemas.openxmlformats.org/officeDocument/2006/relationships/image" Target="../media/image142.emf"/><Relationship Id="rId67" Type="http://schemas.openxmlformats.org/officeDocument/2006/relationships/image" Target="../media/image163.emf"/><Relationship Id="rId116" Type="http://schemas.openxmlformats.org/officeDocument/2006/relationships/image" Target="../media/image212.emf"/><Relationship Id="rId137" Type="http://schemas.openxmlformats.org/officeDocument/2006/relationships/image" Target="../media/image233.emf"/><Relationship Id="rId158" Type="http://schemas.openxmlformats.org/officeDocument/2006/relationships/image" Target="../media/image254.emf"/><Relationship Id="rId20" Type="http://schemas.openxmlformats.org/officeDocument/2006/relationships/image" Target="../media/image116.emf"/><Relationship Id="rId41" Type="http://schemas.openxmlformats.org/officeDocument/2006/relationships/image" Target="../media/image137.emf"/><Relationship Id="rId62" Type="http://schemas.openxmlformats.org/officeDocument/2006/relationships/image" Target="../media/image158.emf"/><Relationship Id="rId83" Type="http://schemas.openxmlformats.org/officeDocument/2006/relationships/image" Target="../media/image179.emf"/><Relationship Id="rId88" Type="http://schemas.openxmlformats.org/officeDocument/2006/relationships/image" Target="../media/image184.emf"/><Relationship Id="rId111" Type="http://schemas.openxmlformats.org/officeDocument/2006/relationships/image" Target="../media/image207.emf"/><Relationship Id="rId132" Type="http://schemas.openxmlformats.org/officeDocument/2006/relationships/image" Target="../media/image228.emf"/><Relationship Id="rId153" Type="http://schemas.openxmlformats.org/officeDocument/2006/relationships/image" Target="../media/image249.emf"/></Relationships>
</file>

<file path=ppt/slides/_rels/slide6.xml.rels><?xml version="1.0" encoding="UTF-8" standalone="yes"?>
<Relationships xmlns="http://schemas.openxmlformats.org/package/2006/relationships"><Relationship Id="rId13" Type="http://schemas.openxmlformats.org/officeDocument/2006/relationships/image" Target="../media/image276.emf"/><Relationship Id="rId18" Type="http://schemas.openxmlformats.org/officeDocument/2006/relationships/image" Target="../media/image281.emf"/><Relationship Id="rId26" Type="http://schemas.openxmlformats.org/officeDocument/2006/relationships/image" Target="../media/image289.emf"/><Relationship Id="rId39" Type="http://schemas.openxmlformats.org/officeDocument/2006/relationships/image" Target="../media/image302.emf"/><Relationship Id="rId21" Type="http://schemas.openxmlformats.org/officeDocument/2006/relationships/image" Target="../media/image284.emf"/><Relationship Id="rId34" Type="http://schemas.openxmlformats.org/officeDocument/2006/relationships/image" Target="../media/image297.emf"/><Relationship Id="rId42" Type="http://schemas.openxmlformats.org/officeDocument/2006/relationships/image" Target="../media/image305.emf"/><Relationship Id="rId47" Type="http://schemas.openxmlformats.org/officeDocument/2006/relationships/image" Target="../media/image310.emf"/><Relationship Id="rId50" Type="http://schemas.openxmlformats.org/officeDocument/2006/relationships/image" Target="../media/image313.emf"/><Relationship Id="rId55" Type="http://schemas.openxmlformats.org/officeDocument/2006/relationships/image" Target="../media/image318.emf"/><Relationship Id="rId63" Type="http://schemas.openxmlformats.org/officeDocument/2006/relationships/image" Target="../media/image326.emf"/><Relationship Id="rId68" Type="http://schemas.openxmlformats.org/officeDocument/2006/relationships/image" Target="../media/image331.emf"/><Relationship Id="rId76" Type="http://schemas.openxmlformats.org/officeDocument/2006/relationships/image" Target="../media/image339.emf"/><Relationship Id="rId7" Type="http://schemas.openxmlformats.org/officeDocument/2006/relationships/image" Target="../media/image270.emf"/><Relationship Id="rId71" Type="http://schemas.openxmlformats.org/officeDocument/2006/relationships/image" Target="../media/image334.emf"/><Relationship Id="rId2" Type="http://schemas.openxmlformats.org/officeDocument/2006/relationships/notesSlide" Target="../notesSlides/notesSlide6.xml"/><Relationship Id="rId16" Type="http://schemas.openxmlformats.org/officeDocument/2006/relationships/image" Target="../media/image279.emf"/><Relationship Id="rId29" Type="http://schemas.openxmlformats.org/officeDocument/2006/relationships/image" Target="../media/image292.emf"/><Relationship Id="rId11" Type="http://schemas.openxmlformats.org/officeDocument/2006/relationships/image" Target="../media/image274.emf"/><Relationship Id="rId24" Type="http://schemas.openxmlformats.org/officeDocument/2006/relationships/image" Target="../media/image287.emf"/><Relationship Id="rId32" Type="http://schemas.openxmlformats.org/officeDocument/2006/relationships/image" Target="../media/image295.emf"/><Relationship Id="rId37" Type="http://schemas.openxmlformats.org/officeDocument/2006/relationships/image" Target="../media/image300.emf"/><Relationship Id="rId40" Type="http://schemas.openxmlformats.org/officeDocument/2006/relationships/image" Target="../media/image303.emf"/><Relationship Id="rId45" Type="http://schemas.openxmlformats.org/officeDocument/2006/relationships/image" Target="../media/image308.emf"/><Relationship Id="rId53" Type="http://schemas.openxmlformats.org/officeDocument/2006/relationships/image" Target="../media/image316.emf"/><Relationship Id="rId58" Type="http://schemas.openxmlformats.org/officeDocument/2006/relationships/image" Target="../media/image321.emf"/><Relationship Id="rId66" Type="http://schemas.openxmlformats.org/officeDocument/2006/relationships/image" Target="../media/image329.emf"/><Relationship Id="rId74" Type="http://schemas.openxmlformats.org/officeDocument/2006/relationships/image" Target="../media/image337.emf"/><Relationship Id="rId5" Type="http://schemas.openxmlformats.org/officeDocument/2006/relationships/image" Target="../media/image268.jpeg"/><Relationship Id="rId15" Type="http://schemas.openxmlformats.org/officeDocument/2006/relationships/image" Target="../media/image278.emf"/><Relationship Id="rId23" Type="http://schemas.openxmlformats.org/officeDocument/2006/relationships/image" Target="../media/image286.emf"/><Relationship Id="rId28" Type="http://schemas.openxmlformats.org/officeDocument/2006/relationships/image" Target="../media/image291.emf"/><Relationship Id="rId36" Type="http://schemas.openxmlformats.org/officeDocument/2006/relationships/image" Target="../media/image299.emf"/><Relationship Id="rId49" Type="http://schemas.openxmlformats.org/officeDocument/2006/relationships/image" Target="../media/image312.emf"/><Relationship Id="rId57" Type="http://schemas.openxmlformats.org/officeDocument/2006/relationships/image" Target="../media/image320.emf"/><Relationship Id="rId61" Type="http://schemas.openxmlformats.org/officeDocument/2006/relationships/image" Target="../media/image324.emf"/><Relationship Id="rId10" Type="http://schemas.openxmlformats.org/officeDocument/2006/relationships/image" Target="../media/image273.emf"/><Relationship Id="rId19" Type="http://schemas.openxmlformats.org/officeDocument/2006/relationships/image" Target="../media/image282.emf"/><Relationship Id="rId31" Type="http://schemas.openxmlformats.org/officeDocument/2006/relationships/image" Target="../media/image294.emf"/><Relationship Id="rId44" Type="http://schemas.openxmlformats.org/officeDocument/2006/relationships/image" Target="../media/image307.emf"/><Relationship Id="rId52" Type="http://schemas.openxmlformats.org/officeDocument/2006/relationships/image" Target="../media/image315.emf"/><Relationship Id="rId60" Type="http://schemas.openxmlformats.org/officeDocument/2006/relationships/image" Target="../media/image323.emf"/><Relationship Id="rId65" Type="http://schemas.openxmlformats.org/officeDocument/2006/relationships/image" Target="../media/image328.emf"/><Relationship Id="rId73" Type="http://schemas.openxmlformats.org/officeDocument/2006/relationships/image" Target="../media/image336.emf"/><Relationship Id="rId78" Type="http://schemas.openxmlformats.org/officeDocument/2006/relationships/image" Target="../media/image341.emf"/><Relationship Id="rId4" Type="http://schemas.openxmlformats.org/officeDocument/2006/relationships/image" Target="../media/image267.wmf"/><Relationship Id="rId9" Type="http://schemas.openxmlformats.org/officeDocument/2006/relationships/image" Target="../media/image272.emf"/><Relationship Id="rId14" Type="http://schemas.openxmlformats.org/officeDocument/2006/relationships/image" Target="../media/image277.emf"/><Relationship Id="rId22" Type="http://schemas.openxmlformats.org/officeDocument/2006/relationships/image" Target="../media/image285.emf"/><Relationship Id="rId27" Type="http://schemas.openxmlformats.org/officeDocument/2006/relationships/image" Target="../media/image290.emf"/><Relationship Id="rId30" Type="http://schemas.openxmlformats.org/officeDocument/2006/relationships/image" Target="../media/image293.emf"/><Relationship Id="rId35" Type="http://schemas.openxmlformats.org/officeDocument/2006/relationships/image" Target="../media/image298.emf"/><Relationship Id="rId43" Type="http://schemas.openxmlformats.org/officeDocument/2006/relationships/image" Target="../media/image306.emf"/><Relationship Id="rId48" Type="http://schemas.openxmlformats.org/officeDocument/2006/relationships/image" Target="../media/image311.emf"/><Relationship Id="rId56" Type="http://schemas.openxmlformats.org/officeDocument/2006/relationships/image" Target="../media/image319.emf"/><Relationship Id="rId64" Type="http://schemas.openxmlformats.org/officeDocument/2006/relationships/image" Target="../media/image327.emf"/><Relationship Id="rId69" Type="http://schemas.openxmlformats.org/officeDocument/2006/relationships/image" Target="../media/image332.emf"/><Relationship Id="rId77" Type="http://schemas.openxmlformats.org/officeDocument/2006/relationships/image" Target="../media/image340.emf"/><Relationship Id="rId8" Type="http://schemas.openxmlformats.org/officeDocument/2006/relationships/image" Target="../media/image271.emf"/><Relationship Id="rId51" Type="http://schemas.openxmlformats.org/officeDocument/2006/relationships/image" Target="../media/image314.emf"/><Relationship Id="rId72" Type="http://schemas.openxmlformats.org/officeDocument/2006/relationships/image" Target="../media/image335.emf"/><Relationship Id="rId3" Type="http://schemas.openxmlformats.org/officeDocument/2006/relationships/image" Target="../media/image266.jpeg"/><Relationship Id="rId12" Type="http://schemas.openxmlformats.org/officeDocument/2006/relationships/image" Target="../media/image275.emf"/><Relationship Id="rId17" Type="http://schemas.openxmlformats.org/officeDocument/2006/relationships/image" Target="../media/image280.emf"/><Relationship Id="rId25" Type="http://schemas.openxmlformats.org/officeDocument/2006/relationships/image" Target="../media/image288.emf"/><Relationship Id="rId33" Type="http://schemas.openxmlformats.org/officeDocument/2006/relationships/image" Target="../media/image296.emf"/><Relationship Id="rId38" Type="http://schemas.openxmlformats.org/officeDocument/2006/relationships/image" Target="../media/image301.emf"/><Relationship Id="rId46" Type="http://schemas.openxmlformats.org/officeDocument/2006/relationships/image" Target="../media/image309.emf"/><Relationship Id="rId59" Type="http://schemas.openxmlformats.org/officeDocument/2006/relationships/image" Target="../media/image322.emf"/><Relationship Id="rId67" Type="http://schemas.openxmlformats.org/officeDocument/2006/relationships/image" Target="../media/image330.emf"/><Relationship Id="rId20" Type="http://schemas.openxmlformats.org/officeDocument/2006/relationships/image" Target="../media/image283.emf"/><Relationship Id="rId41" Type="http://schemas.openxmlformats.org/officeDocument/2006/relationships/image" Target="../media/image304.emf"/><Relationship Id="rId54" Type="http://schemas.openxmlformats.org/officeDocument/2006/relationships/image" Target="../media/image317.emf"/><Relationship Id="rId62" Type="http://schemas.openxmlformats.org/officeDocument/2006/relationships/image" Target="../media/image325.emf"/><Relationship Id="rId70" Type="http://schemas.openxmlformats.org/officeDocument/2006/relationships/image" Target="../media/image333.emf"/><Relationship Id="rId75" Type="http://schemas.openxmlformats.org/officeDocument/2006/relationships/image" Target="../media/image338.emf"/><Relationship Id="rId1" Type="http://schemas.openxmlformats.org/officeDocument/2006/relationships/slideLayout" Target="../slideLayouts/slideLayout4.xml"/><Relationship Id="rId6" Type="http://schemas.openxmlformats.org/officeDocument/2006/relationships/image" Target="../media/image269.png"/></Relationships>
</file>

<file path=ppt/slides/_rels/slide7.xml.rels><?xml version="1.0" encoding="UTF-8" standalone="yes"?>
<Relationships xmlns="http://schemas.openxmlformats.org/package/2006/relationships"><Relationship Id="rId26" Type="http://schemas.openxmlformats.org/officeDocument/2006/relationships/image" Target="../media/image365.emf"/><Relationship Id="rId21" Type="http://schemas.openxmlformats.org/officeDocument/2006/relationships/image" Target="../media/image360.emf"/><Relationship Id="rId42" Type="http://schemas.openxmlformats.org/officeDocument/2006/relationships/image" Target="../media/image381.emf"/><Relationship Id="rId47" Type="http://schemas.openxmlformats.org/officeDocument/2006/relationships/image" Target="../media/image386.emf"/><Relationship Id="rId63" Type="http://schemas.openxmlformats.org/officeDocument/2006/relationships/image" Target="../media/image402.emf"/><Relationship Id="rId68" Type="http://schemas.openxmlformats.org/officeDocument/2006/relationships/image" Target="../media/image407.emf"/><Relationship Id="rId84" Type="http://schemas.openxmlformats.org/officeDocument/2006/relationships/image" Target="../media/image423.emf"/><Relationship Id="rId89" Type="http://schemas.openxmlformats.org/officeDocument/2006/relationships/image" Target="../media/image428.emf"/><Relationship Id="rId2" Type="http://schemas.openxmlformats.org/officeDocument/2006/relationships/notesSlide" Target="../notesSlides/notesSlide7.xml"/><Relationship Id="rId16" Type="http://schemas.openxmlformats.org/officeDocument/2006/relationships/image" Target="../media/image355.emf"/><Relationship Id="rId29" Type="http://schemas.openxmlformats.org/officeDocument/2006/relationships/image" Target="../media/image368.emf"/><Relationship Id="rId107" Type="http://schemas.openxmlformats.org/officeDocument/2006/relationships/image" Target="../media/image446.emf"/><Relationship Id="rId11" Type="http://schemas.openxmlformats.org/officeDocument/2006/relationships/image" Target="../media/image350.emf"/><Relationship Id="rId24" Type="http://schemas.openxmlformats.org/officeDocument/2006/relationships/image" Target="../media/image363.emf"/><Relationship Id="rId32" Type="http://schemas.openxmlformats.org/officeDocument/2006/relationships/image" Target="../media/image371.emf"/><Relationship Id="rId37" Type="http://schemas.openxmlformats.org/officeDocument/2006/relationships/image" Target="../media/image376.emf"/><Relationship Id="rId40" Type="http://schemas.openxmlformats.org/officeDocument/2006/relationships/image" Target="../media/image379.emf"/><Relationship Id="rId45" Type="http://schemas.openxmlformats.org/officeDocument/2006/relationships/image" Target="../media/image384.emf"/><Relationship Id="rId53" Type="http://schemas.openxmlformats.org/officeDocument/2006/relationships/image" Target="../media/image392.emf"/><Relationship Id="rId58" Type="http://schemas.openxmlformats.org/officeDocument/2006/relationships/image" Target="../media/image397.emf"/><Relationship Id="rId66" Type="http://schemas.openxmlformats.org/officeDocument/2006/relationships/image" Target="../media/image405.emf"/><Relationship Id="rId74" Type="http://schemas.openxmlformats.org/officeDocument/2006/relationships/image" Target="../media/image413.emf"/><Relationship Id="rId79" Type="http://schemas.openxmlformats.org/officeDocument/2006/relationships/image" Target="../media/image418.emf"/><Relationship Id="rId87" Type="http://schemas.openxmlformats.org/officeDocument/2006/relationships/image" Target="../media/image426.emf"/><Relationship Id="rId102" Type="http://schemas.openxmlformats.org/officeDocument/2006/relationships/image" Target="../media/image441.emf"/><Relationship Id="rId110" Type="http://schemas.openxmlformats.org/officeDocument/2006/relationships/image" Target="../media/image449.emf"/><Relationship Id="rId5" Type="http://schemas.openxmlformats.org/officeDocument/2006/relationships/image" Target="../media/image344.emf"/><Relationship Id="rId61" Type="http://schemas.openxmlformats.org/officeDocument/2006/relationships/image" Target="../media/image400.emf"/><Relationship Id="rId82" Type="http://schemas.openxmlformats.org/officeDocument/2006/relationships/image" Target="../media/image421.emf"/><Relationship Id="rId90" Type="http://schemas.openxmlformats.org/officeDocument/2006/relationships/image" Target="../media/image429.emf"/><Relationship Id="rId95" Type="http://schemas.openxmlformats.org/officeDocument/2006/relationships/image" Target="../media/image434.emf"/><Relationship Id="rId19" Type="http://schemas.openxmlformats.org/officeDocument/2006/relationships/image" Target="../media/image358.emf"/><Relationship Id="rId14" Type="http://schemas.openxmlformats.org/officeDocument/2006/relationships/image" Target="../media/image353.emf"/><Relationship Id="rId22" Type="http://schemas.openxmlformats.org/officeDocument/2006/relationships/image" Target="../media/image361.emf"/><Relationship Id="rId27" Type="http://schemas.openxmlformats.org/officeDocument/2006/relationships/image" Target="../media/image366.emf"/><Relationship Id="rId30" Type="http://schemas.openxmlformats.org/officeDocument/2006/relationships/image" Target="../media/image369.emf"/><Relationship Id="rId35" Type="http://schemas.openxmlformats.org/officeDocument/2006/relationships/image" Target="../media/image374.emf"/><Relationship Id="rId43" Type="http://schemas.openxmlformats.org/officeDocument/2006/relationships/image" Target="../media/image382.emf"/><Relationship Id="rId48" Type="http://schemas.openxmlformats.org/officeDocument/2006/relationships/image" Target="../media/image387.emf"/><Relationship Id="rId56" Type="http://schemas.openxmlformats.org/officeDocument/2006/relationships/image" Target="../media/image395.emf"/><Relationship Id="rId64" Type="http://schemas.openxmlformats.org/officeDocument/2006/relationships/image" Target="../media/image403.emf"/><Relationship Id="rId69" Type="http://schemas.openxmlformats.org/officeDocument/2006/relationships/image" Target="../media/image408.emf"/><Relationship Id="rId77" Type="http://schemas.openxmlformats.org/officeDocument/2006/relationships/image" Target="../media/image416.emf"/><Relationship Id="rId100" Type="http://schemas.openxmlformats.org/officeDocument/2006/relationships/image" Target="../media/image439.emf"/><Relationship Id="rId105" Type="http://schemas.openxmlformats.org/officeDocument/2006/relationships/image" Target="../media/image444.emf"/><Relationship Id="rId8" Type="http://schemas.openxmlformats.org/officeDocument/2006/relationships/image" Target="../media/image347.emf"/><Relationship Id="rId51" Type="http://schemas.openxmlformats.org/officeDocument/2006/relationships/image" Target="../media/image390.emf"/><Relationship Id="rId72" Type="http://schemas.openxmlformats.org/officeDocument/2006/relationships/image" Target="../media/image411.emf"/><Relationship Id="rId80" Type="http://schemas.openxmlformats.org/officeDocument/2006/relationships/image" Target="../media/image419.emf"/><Relationship Id="rId85" Type="http://schemas.openxmlformats.org/officeDocument/2006/relationships/image" Target="../media/image424.emf"/><Relationship Id="rId93" Type="http://schemas.openxmlformats.org/officeDocument/2006/relationships/image" Target="../media/image432.emf"/><Relationship Id="rId98" Type="http://schemas.openxmlformats.org/officeDocument/2006/relationships/image" Target="../media/image437.emf"/><Relationship Id="rId3" Type="http://schemas.openxmlformats.org/officeDocument/2006/relationships/image" Target="../media/image342.jpeg"/><Relationship Id="rId12" Type="http://schemas.openxmlformats.org/officeDocument/2006/relationships/image" Target="../media/image351.emf"/><Relationship Id="rId17" Type="http://schemas.openxmlformats.org/officeDocument/2006/relationships/image" Target="../media/image356.emf"/><Relationship Id="rId25" Type="http://schemas.openxmlformats.org/officeDocument/2006/relationships/image" Target="../media/image364.emf"/><Relationship Id="rId33" Type="http://schemas.openxmlformats.org/officeDocument/2006/relationships/image" Target="../media/image372.emf"/><Relationship Id="rId38" Type="http://schemas.openxmlformats.org/officeDocument/2006/relationships/image" Target="../media/image377.emf"/><Relationship Id="rId46" Type="http://schemas.openxmlformats.org/officeDocument/2006/relationships/image" Target="../media/image385.emf"/><Relationship Id="rId59" Type="http://schemas.openxmlformats.org/officeDocument/2006/relationships/image" Target="../media/image398.emf"/><Relationship Id="rId67" Type="http://schemas.openxmlformats.org/officeDocument/2006/relationships/image" Target="../media/image406.emf"/><Relationship Id="rId103" Type="http://schemas.openxmlformats.org/officeDocument/2006/relationships/image" Target="../media/image442.emf"/><Relationship Id="rId108" Type="http://schemas.openxmlformats.org/officeDocument/2006/relationships/image" Target="../media/image447.emf"/><Relationship Id="rId20" Type="http://schemas.openxmlformats.org/officeDocument/2006/relationships/image" Target="../media/image359.emf"/><Relationship Id="rId41" Type="http://schemas.openxmlformats.org/officeDocument/2006/relationships/image" Target="../media/image380.emf"/><Relationship Id="rId54" Type="http://schemas.openxmlformats.org/officeDocument/2006/relationships/image" Target="../media/image393.emf"/><Relationship Id="rId62" Type="http://schemas.openxmlformats.org/officeDocument/2006/relationships/image" Target="../media/image401.emf"/><Relationship Id="rId70" Type="http://schemas.openxmlformats.org/officeDocument/2006/relationships/image" Target="../media/image409.emf"/><Relationship Id="rId75" Type="http://schemas.openxmlformats.org/officeDocument/2006/relationships/image" Target="../media/image414.emf"/><Relationship Id="rId83" Type="http://schemas.openxmlformats.org/officeDocument/2006/relationships/image" Target="../media/image422.emf"/><Relationship Id="rId88" Type="http://schemas.openxmlformats.org/officeDocument/2006/relationships/image" Target="../media/image427.emf"/><Relationship Id="rId91" Type="http://schemas.openxmlformats.org/officeDocument/2006/relationships/image" Target="../media/image430.emf"/><Relationship Id="rId96" Type="http://schemas.openxmlformats.org/officeDocument/2006/relationships/image" Target="../media/image435.emf"/><Relationship Id="rId111" Type="http://schemas.openxmlformats.org/officeDocument/2006/relationships/image" Target="../media/image450.emf"/><Relationship Id="rId1" Type="http://schemas.openxmlformats.org/officeDocument/2006/relationships/slideLayout" Target="../slideLayouts/slideLayout4.xml"/><Relationship Id="rId6" Type="http://schemas.openxmlformats.org/officeDocument/2006/relationships/image" Target="../media/image345.emf"/><Relationship Id="rId15" Type="http://schemas.openxmlformats.org/officeDocument/2006/relationships/image" Target="../media/image354.emf"/><Relationship Id="rId23" Type="http://schemas.openxmlformats.org/officeDocument/2006/relationships/image" Target="../media/image362.emf"/><Relationship Id="rId28" Type="http://schemas.openxmlformats.org/officeDocument/2006/relationships/image" Target="../media/image367.emf"/><Relationship Id="rId36" Type="http://schemas.openxmlformats.org/officeDocument/2006/relationships/image" Target="../media/image375.emf"/><Relationship Id="rId49" Type="http://schemas.openxmlformats.org/officeDocument/2006/relationships/image" Target="../media/image388.emf"/><Relationship Id="rId57" Type="http://schemas.openxmlformats.org/officeDocument/2006/relationships/image" Target="../media/image396.emf"/><Relationship Id="rId106" Type="http://schemas.openxmlformats.org/officeDocument/2006/relationships/image" Target="../media/image445.emf"/><Relationship Id="rId10" Type="http://schemas.openxmlformats.org/officeDocument/2006/relationships/image" Target="../media/image349.emf"/><Relationship Id="rId31" Type="http://schemas.openxmlformats.org/officeDocument/2006/relationships/image" Target="../media/image370.emf"/><Relationship Id="rId44" Type="http://schemas.openxmlformats.org/officeDocument/2006/relationships/image" Target="../media/image383.emf"/><Relationship Id="rId52" Type="http://schemas.openxmlformats.org/officeDocument/2006/relationships/image" Target="../media/image391.emf"/><Relationship Id="rId60" Type="http://schemas.openxmlformats.org/officeDocument/2006/relationships/image" Target="../media/image399.emf"/><Relationship Id="rId65" Type="http://schemas.openxmlformats.org/officeDocument/2006/relationships/image" Target="../media/image404.emf"/><Relationship Id="rId73" Type="http://schemas.openxmlformats.org/officeDocument/2006/relationships/image" Target="../media/image412.emf"/><Relationship Id="rId78" Type="http://schemas.openxmlformats.org/officeDocument/2006/relationships/image" Target="../media/image417.emf"/><Relationship Id="rId81" Type="http://schemas.openxmlformats.org/officeDocument/2006/relationships/image" Target="../media/image420.emf"/><Relationship Id="rId86" Type="http://schemas.openxmlformats.org/officeDocument/2006/relationships/image" Target="../media/image425.emf"/><Relationship Id="rId94" Type="http://schemas.openxmlformats.org/officeDocument/2006/relationships/image" Target="../media/image433.emf"/><Relationship Id="rId99" Type="http://schemas.openxmlformats.org/officeDocument/2006/relationships/image" Target="../media/image438.emf"/><Relationship Id="rId101" Type="http://schemas.openxmlformats.org/officeDocument/2006/relationships/image" Target="../media/image440.emf"/><Relationship Id="rId4" Type="http://schemas.openxmlformats.org/officeDocument/2006/relationships/image" Target="../media/image343.emf"/><Relationship Id="rId9" Type="http://schemas.openxmlformats.org/officeDocument/2006/relationships/image" Target="../media/image348.emf"/><Relationship Id="rId13" Type="http://schemas.openxmlformats.org/officeDocument/2006/relationships/image" Target="../media/image352.emf"/><Relationship Id="rId18" Type="http://schemas.openxmlformats.org/officeDocument/2006/relationships/image" Target="../media/image357.emf"/><Relationship Id="rId39" Type="http://schemas.openxmlformats.org/officeDocument/2006/relationships/image" Target="../media/image378.emf"/><Relationship Id="rId109" Type="http://schemas.openxmlformats.org/officeDocument/2006/relationships/image" Target="../media/image448.emf"/><Relationship Id="rId34" Type="http://schemas.openxmlformats.org/officeDocument/2006/relationships/image" Target="../media/image373.emf"/><Relationship Id="rId50" Type="http://schemas.openxmlformats.org/officeDocument/2006/relationships/image" Target="../media/image389.emf"/><Relationship Id="rId55" Type="http://schemas.openxmlformats.org/officeDocument/2006/relationships/image" Target="../media/image394.emf"/><Relationship Id="rId76" Type="http://schemas.openxmlformats.org/officeDocument/2006/relationships/image" Target="../media/image415.emf"/><Relationship Id="rId97" Type="http://schemas.openxmlformats.org/officeDocument/2006/relationships/image" Target="../media/image436.emf"/><Relationship Id="rId104" Type="http://schemas.openxmlformats.org/officeDocument/2006/relationships/image" Target="../media/image443.emf"/><Relationship Id="rId7" Type="http://schemas.openxmlformats.org/officeDocument/2006/relationships/image" Target="../media/image346.emf"/><Relationship Id="rId71" Type="http://schemas.openxmlformats.org/officeDocument/2006/relationships/image" Target="../media/image410.emf"/><Relationship Id="rId92" Type="http://schemas.openxmlformats.org/officeDocument/2006/relationships/image" Target="../media/image431.emf"/></Relationships>
</file>

<file path=ppt/slides/_rels/slide8.xml.rels><?xml version="1.0" encoding="UTF-8" standalone="yes"?>
<Relationships xmlns="http://schemas.openxmlformats.org/package/2006/relationships"><Relationship Id="rId8" Type="http://schemas.openxmlformats.org/officeDocument/2006/relationships/image" Target="../media/image456.emf"/><Relationship Id="rId13" Type="http://schemas.openxmlformats.org/officeDocument/2006/relationships/image" Target="../media/image461.emf"/><Relationship Id="rId18" Type="http://schemas.openxmlformats.org/officeDocument/2006/relationships/image" Target="../media/image466.emf"/><Relationship Id="rId26" Type="http://schemas.openxmlformats.org/officeDocument/2006/relationships/image" Target="../media/image474.emf"/><Relationship Id="rId3" Type="http://schemas.openxmlformats.org/officeDocument/2006/relationships/image" Target="../media/image451.jpeg"/><Relationship Id="rId21" Type="http://schemas.openxmlformats.org/officeDocument/2006/relationships/image" Target="../media/image469.emf"/><Relationship Id="rId7" Type="http://schemas.openxmlformats.org/officeDocument/2006/relationships/image" Target="../media/image455.emf"/><Relationship Id="rId12" Type="http://schemas.openxmlformats.org/officeDocument/2006/relationships/image" Target="../media/image460.emf"/><Relationship Id="rId17" Type="http://schemas.openxmlformats.org/officeDocument/2006/relationships/image" Target="../media/image465.emf"/><Relationship Id="rId25" Type="http://schemas.openxmlformats.org/officeDocument/2006/relationships/image" Target="../media/image473.emf"/><Relationship Id="rId2" Type="http://schemas.openxmlformats.org/officeDocument/2006/relationships/notesSlide" Target="../notesSlides/notesSlide8.xml"/><Relationship Id="rId16" Type="http://schemas.openxmlformats.org/officeDocument/2006/relationships/image" Target="../media/image464.emf"/><Relationship Id="rId20" Type="http://schemas.openxmlformats.org/officeDocument/2006/relationships/image" Target="../media/image468.emf"/><Relationship Id="rId29" Type="http://schemas.openxmlformats.org/officeDocument/2006/relationships/image" Target="../media/image477.emf"/><Relationship Id="rId1" Type="http://schemas.openxmlformats.org/officeDocument/2006/relationships/slideLayout" Target="../slideLayouts/slideLayout4.xml"/><Relationship Id="rId6" Type="http://schemas.openxmlformats.org/officeDocument/2006/relationships/image" Target="../media/image454.emf"/><Relationship Id="rId11" Type="http://schemas.openxmlformats.org/officeDocument/2006/relationships/image" Target="../media/image459.emf"/><Relationship Id="rId24" Type="http://schemas.openxmlformats.org/officeDocument/2006/relationships/image" Target="../media/image472.emf"/><Relationship Id="rId5" Type="http://schemas.openxmlformats.org/officeDocument/2006/relationships/image" Target="../media/image453.emf"/><Relationship Id="rId15" Type="http://schemas.openxmlformats.org/officeDocument/2006/relationships/image" Target="../media/image463.emf"/><Relationship Id="rId23" Type="http://schemas.openxmlformats.org/officeDocument/2006/relationships/image" Target="../media/image471.emf"/><Relationship Id="rId28" Type="http://schemas.openxmlformats.org/officeDocument/2006/relationships/image" Target="../media/image476.emf"/><Relationship Id="rId10" Type="http://schemas.openxmlformats.org/officeDocument/2006/relationships/image" Target="../media/image458.emf"/><Relationship Id="rId19" Type="http://schemas.openxmlformats.org/officeDocument/2006/relationships/image" Target="../media/image467.emf"/><Relationship Id="rId31" Type="http://schemas.openxmlformats.org/officeDocument/2006/relationships/image" Target="../media/image479.emf"/><Relationship Id="rId4" Type="http://schemas.openxmlformats.org/officeDocument/2006/relationships/image" Target="../media/image452.emf"/><Relationship Id="rId9" Type="http://schemas.openxmlformats.org/officeDocument/2006/relationships/image" Target="../media/image457.emf"/><Relationship Id="rId14" Type="http://schemas.openxmlformats.org/officeDocument/2006/relationships/image" Target="../media/image462.emf"/><Relationship Id="rId22" Type="http://schemas.openxmlformats.org/officeDocument/2006/relationships/image" Target="../media/image470.emf"/><Relationship Id="rId27" Type="http://schemas.openxmlformats.org/officeDocument/2006/relationships/image" Target="../media/image475.emf"/><Relationship Id="rId30" Type="http://schemas.openxmlformats.org/officeDocument/2006/relationships/image" Target="../media/image478.emf"/></Relationships>
</file>

<file path=ppt/slides/_rels/slide9.xml.rels><?xml version="1.0" encoding="UTF-8" standalone="yes"?>
<Relationships xmlns="http://schemas.openxmlformats.org/package/2006/relationships"><Relationship Id="rId13" Type="http://schemas.openxmlformats.org/officeDocument/2006/relationships/image" Target="../media/image490.emf"/><Relationship Id="rId18" Type="http://schemas.openxmlformats.org/officeDocument/2006/relationships/image" Target="../media/image495.emf"/><Relationship Id="rId26" Type="http://schemas.openxmlformats.org/officeDocument/2006/relationships/image" Target="../media/image503.emf"/><Relationship Id="rId39" Type="http://schemas.openxmlformats.org/officeDocument/2006/relationships/image" Target="../media/image516.emf"/><Relationship Id="rId21" Type="http://schemas.openxmlformats.org/officeDocument/2006/relationships/image" Target="../media/image498.emf"/><Relationship Id="rId34" Type="http://schemas.openxmlformats.org/officeDocument/2006/relationships/image" Target="../media/image511.emf"/><Relationship Id="rId42" Type="http://schemas.openxmlformats.org/officeDocument/2006/relationships/image" Target="../media/image519.emf"/><Relationship Id="rId47" Type="http://schemas.openxmlformats.org/officeDocument/2006/relationships/image" Target="../media/image524.emf"/><Relationship Id="rId50" Type="http://schemas.openxmlformats.org/officeDocument/2006/relationships/image" Target="../media/image527.emf"/><Relationship Id="rId55" Type="http://schemas.openxmlformats.org/officeDocument/2006/relationships/image" Target="../media/image532.emf"/><Relationship Id="rId63" Type="http://schemas.openxmlformats.org/officeDocument/2006/relationships/image" Target="../media/image540.emf"/><Relationship Id="rId68" Type="http://schemas.openxmlformats.org/officeDocument/2006/relationships/image" Target="../media/image545.emf"/><Relationship Id="rId76" Type="http://schemas.openxmlformats.org/officeDocument/2006/relationships/image" Target="../media/image553.emf"/><Relationship Id="rId7" Type="http://schemas.openxmlformats.org/officeDocument/2006/relationships/image" Target="../media/image484.emf"/><Relationship Id="rId71" Type="http://schemas.openxmlformats.org/officeDocument/2006/relationships/image" Target="../media/image548.emf"/><Relationship Id="rId2" Type="http://schemas.openxmlformats.org/officeDocument/2006/relationships/notesSlide" Target="../notesSlides/notesSlide9.xml"/><Relationship Id="rId16" Type="http://schemas.openxmlformats.org/officeDocument/2006/relationships/image" Target="../media/image493.emf"/><Relationship Id="rId29" Type="http://schemas.openxmlformats.org/officeDocument/2006/relationships/image" Target="../media/image506.emf"/><Relationship Id="rId11" Type="http://schemas.openxmlformats.org/officeDocument/2006/relationships/image" Target="../media/image488.emf"/><Relationship Id="rId24" Type="http://schemas.openxmlformats.org/officeDocument/2006/relationships/image" Target="../media/image501.emf"/><Relationship Id="rId32" Type="http://schemas.openxmlformats.org/officeDocument/2006/relationships/image" Target="../media/image509.emf"/><Relationship Id="rId37" Type="http://schemas.openxmlformats.org/officeDocument/2006/relationships/image" Target="../media/image514.emf"/><Relationship Id="rId40" Type="http://schemas.openxmlformats.org/officeDocument/2006/relationships/image" Target="../media/image517.emf"/><Relationship Id="rId45" Type="http://schemas.openxmlformats.org/officeDocument/2006/relationships/image" Target="../media/image522.emf"/><Relationship Id="rId53" Type="http://schemas.openxmlformats.org/officeDocument/2006/relationships/image" Target="../media/image530.emf"/><Relationship Id="rId58" Type="http://schemas.openxmlformats.org/officeDocument/2006/relationships/image" Target="../media/image535.emf"/><Relationship Id="rId66" Type="http://schemas.openxmlformats.org/officeDocument/2006/relationships/image" Target="../media/image543.emf"/><Relationship Id="rId74" Type="http://schemas.openxmlformats.org/officeDocument/2006/relationships/image" Target="../media/image551.emf"/><Relationship Id="rId79" Type="http://schemas.openxmlformats.org/officeDocument/2006/relationships/image" Target="../media/image556.emf"/><Relationship Id="rId5" Type="http://schemas.openxmlformats.org/officeDocument/2006/relationships/image" Target="../media/image482.png"/><Relationship Id="rId61" Type="http://schemas.openxmlformats.org/officeDocument/2006/relationships/image" Target="../media/image538.emf"/><Relationship Id="rId10" Type="http://schemas.openxmlformats.org/officeDocument/2006/relationships/image" Target="../media/image487.emf"/><Relationship Id="rId19" Type="http://schemas.openxmlformats.org/officeDocument/2006/relationships/image" Target="../media/image496.emf"/><Relationship Id="rId31" Type="http://schemas.openxmlformats.org/officeDocument/2006/relationships/image" Target="../media/image508.emf"/><Relationship Id="rId44" Type="http://schemas.openxmlformats.org/officeDocument/2006/relationships/image" Target="../media/image521.emf"/><Relationship Id="rId52" Type="http://schemas.openxmlformats.org/officeDocument/2006/relationships/image" Target="../media/image529.emf"/><Relationship Id="rId60" Type="http://schemas.openxmlformats.org/officeDocument/2006/relationships/image" Target="../media/image537.emf"/><Relationship Id="rId65" Type="http://schemas.openxmlformats.org/officeDocument/2006/relationships/image" Target="../media/image542.emf"/><Relationship Id="rId73" Type="http://schemas.openxmlformats.org/officeDocument/2006/relationships/image" Target="../media/image550.emf"/><Relationship Id="rId78" Type="http://schemas.openxmlformats.org/officeDocument/2006/relationships/image" Target="../media/image555.emf"/><Relationship Id="rId4" Type="http://schemas.openxmlformats.org/officeDocument/2006/relationships/image" Target="../media/image481.png"/><Relationship Id="rId9" Type="http://schemas.openxmlformats.org/officeDocument/2006/relationships/image" Target="../media/image486.emf"/><Relationship Id="rId14" Type="http://schemas.openxmlformats.org/officeDocument/2006/relationships/image" Target="../media/image491.emf"/><Relationship Id="rId22" Type="http://schemas.openxmlformats.org/officeDocument/2006/relationships/image" Target="../media/image499.emf"/><Relationship Id="rId27" Type="http://schemas.openxmlformats.org/officeDocument/2006/relationships/image" Target="../media/image504.emf"/><Relationship Id="rId30" Type="http://schemas.openxmlformats.org/officeDocument/2006/relationships/image" Target="../media/image507.emf"/><Relationship Id="rId35" Type="http://schemas.openxmlformats.org/officeDocument/2006/relationships/image" Target="../media/image512.emf"/><Relationship Id="rId43" Type="http://schemas.openxmlformats.org/officeDocument/2006/relationships/image" Target="../media/image520.emf"/><Relationship Id="rId48" Type="http://schemas.openxmlformats.org/officeDocument/2006/relationships/image" Target="../media/image525.emf"/><Relationship Id="rId56" Type="http://schemas.openxmlformats.org/officeDocument/2006/relationships/image" Target="../media/image533.emf"/><Relationship Id="rId64" Type="http://schemas.openxmlformats.org/officeDocument/2006/relationships/image" Target="../media/image541.emf"/><Relationship Id="rId69" Type="http://schemas.openxmlformats.org/officeDocument/2006/relationships/image" Target="../media/image546.emf"/><Relationship Id="rId77" Type="http://schemas.openxmlformats.org/officeDocument/2006/relationships/image" Target="../media/image554.emf"/><Relationship Id="rId8" Type="http://schemas.openxmlformats.org/officeDocument/2006/relationships/image" Target="../media/image485.emf"/><Relationship Id="rId51" Type="http://schemas.openxmlformats.org/officeDocument/2006/relationships/image" Target="../media/image528.emf"/><Relationship Id="rId72" Type="http://schemas.openxmlformats.org/officeDocument/2006/relationships/image" Target="../media/image549.emf"/><Relationship Id="rId3" Type="http://schemas.openxmlformats.org/officeDocument/2006/relationships/image" Target="../media/image480.jpeg"/><Relationship Id="rId12" Type="http://schemas.openxmlformats.org/officeDocument/2006/relationships/image" Target="../media/image489.emf"/><Relationship Id="rId17" Type="http://schemas.openxmlformats.org/officeDocument/2006/relationships/image" Target="../media/image494.emf"/><Relationship Id="rId25" Type="http://schemas.openxmlformats.org/officeDocument/2006/relationships/image" Target="../media/image502.emf"/><Relationship Id="rId33" Type="http://schemas.openxmlformats.org/officeDocument/2006/relationships/image" Target="../media/image510.emf"/><Relationship Id="rId38" Type="http://schemas.openxmlformats.org/officeDocument/2006/relationships/image" Target="../media/image515.emf"/><Relationship Id="rId46" Type="http://schemas.openxmlformats.org/officeDocument/2006/relationships/image" Target="../media/image523.emf"/><Relationship Id="rId59" Type="http://schemas.openxmlformats.org/officeDocument/2006/relationships/image" Target="../media/image536.emf"/><Relationship Id="rId67" Type="http://schemas.openxmlformats.org/officeDocument/2006/relationships/image" Target="../media/image544.emf"/><Relationship Id="rId20" Type="http://schemas.openxmlformats.org/officeDocument/2006/relationships/image" Target="../media/image497.emf"/><Relationship Id="rId41" Type="http://schemas.openxmlformats.org/officeDocument/2006/relationships/image" Target="../media/image518.emf"/><Relationship Id="rId54" Type="http://schemas.openxmlformats.org/officeDocument/2006/relationships/image" Target="../media/image531.emf"/><Relationship Id="rId62" Type="http://schemas.openxmlformats.org/officeDocument/2006/relationships/image" Target="../media/image539.emf"/><Relationship Id="rId70" Type="http://schemas.openxmlformats.org/officeDocument/2006/relationships/image" Target="../media/image547.emf"/><Relationship Id="rId75" Type="http://schemas.openxmlformats.org/officeDocument/2006/relationships/image" Target="../media/image552.emf"/><Relationship Id="rId1" Type="http://schemas.openxmlformats.org/officeDocument/2006/relationships/slideLayout" Target="../slideLayouts/slideLayout12.xml"/><Relationship Id="rId6" Type="http://schemas.openxmlformats.org/officeDocument/2006/relationships/image" Target="../media/image483.emf"/><Relationship Id="rId15" Type="http://schemas.openxmlformats.org/officeDocument/2006/relationships/image" Target="../media/image492.emf"/><Relationship Id="rId23" Type="http://schemas.openxmlformats.org/officeDocument/2006/relationships/image" Target="../media/image500.emf"/><Relationship Id="rId28" Type="http://schemas.openxmlformats.org/officeDocument/2006/relationships/image" Target="../media/image505.emf"/><Relationship Id="rId36" Type="http://schemas.openxmlformats.org/officeDocument/2006/relationships/image" Target="../media/image513.emf"/><Relationship Id="rId49" Type="http://schemas.openxmlformats.org/officeDocument/2006/relationships/image" Target="../media/image526.emf"/><Relationship Id="rId57" Type="http://schemas.openxmlformats.org/officeDocument/2006/relationships/image" Target="../media/image53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43992" y="91108"/>
            <a:ext cx="4437183"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2017</a:t>
            </a:r>
            <a:endParaRPr lang="cs-CZ" sz="2400" dirty="0">
              <a:latin typeface="Albertus MT" pitchFamily="18" charset="0"/>
            </a:endParaRPr>
          </a:p>
        </p:txBody>
      </p:sp>
      <p:sp>
        <p:nvSpPr>
          <p:cNvPr id="22" name="Rectangle 1280"/>
          <p:cNvSpPr>
            <a:spLocks noChangeArrowheads="1"/>
          </p:cNvSpPr>
          <p:nvPr/>
        </p:nvSpPr>
        <p:spPr bwMode="auto">
          <a:xfrm>
            <a:off x="143992" y="2035324"/>
            <a:ext cx="4437183"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2017</a:t>
            </a:r>
            <a:endParaRPr lang="cs-CZ" sz="2400" b="0" dirty="0">
              <a:latin typeface="Times New Roman" pitchFamily="18" charset="0"/>
            </a:endParaRPr>
          </a:p>
        </p:txBody>
      </p:sp>
      <p:sp>
        <p:nvSpPr>
          <p:cNvPr id="23" name="Rectangle 1339"/>
          <p:cNvSpPr>
            <a:spLocks noChangeArrowheads="1"/>
          </p:cNvSpPr>
          <p:nvPr/>
        </p:nvSpPr>
        <p:spPr bwMode="auto">
          <a:xfrm>
            <a:off x="143992" y="595164"/>
            <a:ext cx="4437183"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748364" y="739180"/>
            <a:ext cx="1024087" cy="936625"/>
          </a:xfrm>
          <a:prstGeom prst="rect">
            <a:avLst/>
          </a:prstGeom>
          <a:noFill/>
          <a:ln w="9525">
            <a:noFill/>
            <a:miter lim="800000"/>
            <a:headEnd/>
            <a:tailEnd/>
          </a:ln>
        </p:spPr>
      </p:pic>
      <p:sp>
        <p:nvSpPr>
          <p:cNvPr id="25" name="Rectangle 1278"/>
          <p:cNvSpPr>
            <a:spLocks noChangeArrowheads="1"/>
          </p:cNvSpPr>
          <p:nvPr/>
        </p:nvSpPr>
        <p:spPr bwMode="auto">
          <a:xfrm>
            <a:off x="143992" y="2467372"/>
            <a:ext cx="4437183" cy="4644000"/>
          </a:xfrm>
          <a:prstGeom prst="rect">
            <a:avLst/>
          </a:prstGeom>
          <a:noFill/>
          <a:ln w="8001">
            <a:solidFill>
              <a:srgbClr val="000000"/>
            </a:solidFill>
            <a:miter lim="800000"/>
            <a:headEnd/>
            <a:tailEnd/>
          </a:ln>
        </p:spPr>
        <p:txBody>
          <a:bodyPr lIns="91425" tIns="45713" rIns="91425" bIns="45713"/>
          <a:lstStyle/>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FORNAXA </a:t>
            </a: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–TĚSNĚNÍ, spol.   s r.o.</a:t>
            </a:r>
          </a:p>
          <a:p>
            <a:pPr algn="ctr" eaLnBrk="0" hangingPunct="0">
              <a:defRPr/>
            </a:pP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Ahlfit </a:t>
            </a: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Izolace </a:t>
            </a: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JT-Service s.r.o.</a:t>
            </a:r>
            <a:endPar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sz="1800" dirty="0" err="1"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Průmstav</a:t>
            </a: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 </a:t>
            </a: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rPr>
              <a:t>D</a:t>
            </a:r>
            <a:r>
              <a:rPr lang="en-GB" sz="1800" dirty="0">
                <a:solidFill>
                  <a:srgbClr val="006600"/>
                </a:solidFill>
                <a:effectLst>
                  <a:outerShdw blurRad="38100" dist="38100" dir="2700000" algn="tl">
                    <a:srgbClr val="000000">
                      <a:alpha val="43137"/>
                    </a:srgbClr>
                  </a:outerShdw>
                </a:effectLst>
                <a:latin typeface="Century Gothic" pitchFamily="34" charset="0"/>
              </a:rPr>
              <a:t>EKRA Industrial s.r.o. </a:t>
            </a:r>
            <a:endParaRPr lang="cs-CZ" sz="1800" dirty="0">
              <a:solidFill>
                <a:srgbClr val="0066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INDUSTRIAL </a:t>
            </a: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CZ, spol. s r.o.</a:t>
            </a:r>
          </a:p>
          <a:p>
            <a:pPr algn="ctr" eaLnBrk="0" hangingPunct="0">
              <a:defRPr/>
            </a:pP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Tyma </a:t>
            </a: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CZ, s.r.o.</a:t>
            </a:r>
          </a:p>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Fortuna</a:t>
            </a:r>
          </a:p>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Ruml s.r.o.</a:t>
            </a:r>
            <a:endParaRPr lang="cs-CZ" sz="1800" b="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GEAR SERVICE s.r.o.</a:t>
            </a:r>
          </a:p>
          <a:p>
            <a:pPr algn="ctr" eaLnBrk="0" hangingPunct="0">
              <a:defRPr/>
            </a:pPr>
            <a:endParaRPr lang="cs-CZ" sz="1600" dirty="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6" name="Text Box 6"/>
          <p:cNvSpPr txBox="1">
            <a:spLocks noChangeArrowheads="1"/>
          </p:cNvSpPr>
          <p:nvPr/>
        </p:nvSpPr>
        <p:spPr bwMode="auto">
          <a:xfrm>
            <a:off x="5255693" y="4506741"/>
            <a:ext cx="4866526" cy="2432761"/>
          </a:xfrm>
          <a:prstGeom prst="rect">
            <a:avLst/>
          </a:prstGeom>
          <a:blipFill>
            <a:blip r:embed="rId6" cstate="print"/>
            <a:stretch>
              <a:fillRect/>
            </a:stretch>
          </a:blipFill>
          <a:ln w="85725" cap="rnd" cmpd="sng">
            <a:solidFill>
              <a:srgbClr val="00B0F0"/>
            </a:solidFill>
            <a:prstDash val="solid"/>
            <a:miter lim="800000"/>
            <a:headEnd/>
            <a:tailEnd/>
          </a:ln>
          <a:effectLst/>
        </p:spPr>
        <p:txBody>
          <a:bodyPr wrap="square" lIns="0" tIns="108000" rIns="91425" bIns="45713"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5000" dirty="0" smtClean="0">
                <a:ln w="25400" cap="rnd" cmpd="dbl">
                  <a:solidFill>
                    <a:srgbClr val="FFFF99"/>
                  </a:solidFill>
                  <a:bevel/>
                </a:ln>
                <a:blipFill>
                  <a:blip r:embed="rId7"/>
                  <a:stretch>
                    <a:fillRect/>
                  </a:stretch>
                </a:blipFill>
                <a:effectLst>
                  <a:outerShdw blurRad="38100" dist="38100" dir="2700000" algn="tl">
                    <a:srgbClr val="000000">
                      <a:alpha val="43137"/>
                    </a:srgbClr>
                  </a:outerShdw>
                </a:effectLst>
                <a:latin typeface="Bookman Old Style" pitchFamily="18" charset="0"/>
                <a:ea typeface="Gungsuh" pitchFamily="18" charset="-127"/>
                <a:cs typeface="Arial" pitchFamily="34" charset="0"/>
              </a:rPr>
              <a:t>11.</a:t>
            </a:r>
          </a:p>
          <a:p>
            <a:pPr algn="ctr" eaLnBrk="0" hangingPunct="0">
              <a:defRPr/>
            </a:pPr>
            <a:r>
              <a:rPr lang="cs-CZ" sz="5000" dirty="0" smtClean="0">
                <a:ln w="25400" cap="rnd" cmpd="dbl">
                  <a:solidFill>
                    <a:srgbClr val="FFFF99"/>
                  </a:solidFill>
                  <a:bevel/>
                </a:ln>
                <a:blipFill>
                  <a:blip r:embed="rId7"/>
                  <a:stretch>
                    <a:fillRect/>
                  </a:stretch>
                </a:blipFill>
                <a:effectLst>
                  <a:outerShdw blurRad="38100" dist="38100" dir="2700000" algn="tl">
                    <a:srgbClr val="000000">
                      <a:alpha val="43137"/>
                    </a:srgbClr>
                  </a:outerShdw>
                </a:effectLst>
                <a:latin typeface="Bookman Old Style" pitchFamily="18" charset="0"/>
                <a:ea typeface="Gungsuh" pitchFamily="18" charset="-127"/>
                <a:cs typeface="Arial" pitchFamily="34" charset="0"/>
              </a:rPr>
              <a:t>FK Meteor </a:t>
            </a:r>
            <a:r>
              <a:rPr lang="cs-CZ" sz="4800" dirty="0" smtClean="0">
                <a:ln w="25400" cap="rnd" cmpd="dbl">
                  <a:solidFill>
                    <a:srgbClr val="FFFF99"/>
                  </a:solidFill>
                  <a:bevel/>
                </a:ln>
                <a:blipFill>
                  <a:blip r:embed="rId7"/>
                  <a:stretch>
                    <a:fillRect/>
                  </a:stretch>
                </a:blipFill>
                <a:effectLst>
                  <a:outerShdw blurRad="38100" dist="38100" dir="2700000" algn="tl">
                    <a:srgbClr val="000000">
                      <a:alpha val="43137"/>
                    </a:srgbClr>
                  </a:outerShdw>
                </a:effectLst>
                <a:latin typeface="Bookman Old Style" pitchFamily="18" charset="0"/>
                <a:ea typeface="Gungsuh" pitchFamily="18" charset="-127"/>
                <a:cs typeface="Arial" pitchFamily="34" charset="0"/>
              </a:rPr>
              <a:t>Praha VIII, z.s.</a:t>
            </a:r>
          </a:p>
        </p:txBody>
      </p:sp>
      <p:sp>
        <p:nvSpPr>
          <p:cNvPr id="27" name="TextovéPole 26"/>
          <p:cNvSpPr txBox="1"/>
          <p:nvPr/>
        </p:nvSpPr>
        <p:spPr>
          <a:xfrm>
            <a:off x="5255694" y="2611388"/>
            <a:ext cx="4867074" cy="1728192"/>
          </a:xfrm>
          <a:prstGeom prst="rect">
            <a:avLst/>
          </a:prstGeom>
          <a:blipFill>
            <a:blip r:embed="rId8" cstate="print"/>
            <a:stretch>
              <a:fillRect/>
            </a:stretch>
          </a:blipFill>
          <a:ln w="66675" cap="rnd" cmpd="sng">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prstDash val="sysDot"/>
            <a:miter lim="800000"/>
          </a:ln>
          <a:effectLst/>
          <a:scene3d>
            <a:camera prst="orthographicFront"/>
            <a:lightRig rig="threePt" dir="t"/>
          </a:scene3d>
          <a:sp3d contourW="12700">
            <a:contourClr>
              <a:schemeClr val="bg1"/>
            </a:contourClr>
          </a:sp3d>
        </p:spPr>
        <p:txBody>
          <a:bodyPr wrap="square" rtlCol="0" anchor="ctr">
            <a:noAutofit/>
            <a:sp3d contourW="12700">
              <a:extrusionClr>
                <a:schemeClr val="bg1"/>
              </a:extrusionClr>
              <a:contourClr>
                <a:srgbClr val="FFFFFF"/>
              </a:contourClr>
            </a:sp3d>
          </a:bodyPr>
          <a:lstStyle/>
          <a:p>
            <a:pPr algn="ctr"/>
            <a:r>
              <a:rPr lang="cs-CZ" sz="4700" dirty="0" smtClean="0">
                <a:ln w="19050">
                  <a:noFill/>
                </a:ln>
                <a:blipFill>
                  <a:blip r:embed="rId9"/>
                  <a:stretch>
                    <a:fillRect/>
                  </a:stretch>
                </a:blipFill>
                <a:latin typeface="Matura MT Script Capitals" pitchFamily="66" charset="0"/>
                <a:ea typeface="FangSong" pitchFamily="49" charset="-122"/>
                <a:cs typeface="Arial" pitchFamily="34" charset="0"/>
              </a:rPr>
              <a:t>22.4.2017 sobota    </a:t>
            </a:r>
          </a:p>
          <a:p>
            <a:pPr algn="ctr"/>
            <a:r>
              <a:rPr lang="cs-CZ" sz="4700" dirty="0" smtClean="0">
                <a:ln w="19050">
                  <a:noFill/>
                </a:ln>
                <a:blipFill>
                  <a:blip r:embed="rId9"/>
                  <a:stretch>
                    <a:fillRect/>
                  </a:stretch>
                </a:blipFill>
                <a:latin typeface="Matura MT Script Capitals" pitchFamily="66" charset="0"/>
                <a:ea typeface="FangSong" pitchFamily="49" charset="-122"/>
                <a:cs typeface="Arial" pitchFamily="34" charset="0"/>
              </a:rPr>
              <a:t>10:15 hod  22. kolo</a:t>
            </a:r>
          </a:p>
        </p:txBody>
      </p:sp>
      <p:sp>
        <p:nvSpPr>
          <p:cNvPr id="28" name="AutoShape 3" descr="ů§"/>
          <p:cNvSpPr>
            <a:spLocks noChangeArrowheads="1"/>
          </p:cNvSpPr>
          <p:nvPr/>
        </p:nvSpPr>
        <p:spPr bwMode="auto">
          <a:xfrm>
            <a:off x="5255694" y="74422"/>
            <a:ext cx="4867074" cy="1116000"/>
          </a:xfrm>
          <a:prstGeom prst="flowChartAlternateProcess">
            <a:avLst/>
          </a:prstGeom>
          <a:blipFill>
            <a:blip r:embed="rId10" cstate="print"/>
            <a:stretch>
              <a:fillRect/>
            </a:stretch>
          </a:blipFill>
          <a:ln w="57150" cap="rnd" cmpd="sng">
            <a:solidFill>
              <a:schemeClr val="bg1">
                <a:lumMod val="65000"/>
              </a:schemeClr>
            </a:solidFill>
            <a:prstDash val="lgDashDotDot"/>
            <a:miter lim="800000"/>
            <a:headEnd/>
            <a:tailEnd/>
          </a:ln>
          <a:effectLst/>
          <a:scene3d>
            <a:camera prst="orthographicFront"/>
            <a:lightRig rig="threePt" dir="t"/>
          </a:scene3d>
          <a:sp3d>
            <a:bevelT prst="relaxedInset"/>
          </a:sp3d>
        </p:spPr>
        <p:txBody>
          <a:bodyPr wrap="none" lIns="0" tIns="45713" rIns="91425" bIns="45713" anchor="ctr"/>
          <a:lstStyle/>
          <a:p>
            <a:pPr algn="ctr" eaLnBrk="0" hangingPunct="0">
              <a:defRPr/>
            </a:pPr>
            <a:r>
              <a:rPr lang="cs-CZ" sz="3200" dirty="0">
                <a:ln w="19050" cap="rnd">
                  <a:solidFill>
                    <a:srgbClr val="FFFF00"/>
                  </a:solidFill>
                  <a:miter lim="800000"/>
                </a:ln>
                <a:blipFill>
                  <a:blip r:embed="rId11"/>
                  <a:stretch>
                    <a:fillRect/>
                  </a:stretch>
                </a:blipFill>
                <a:latin typeface="Khmer UI" pitchFamily="34" charset="0"/>
                <a:cs typeface="Khmer UI" pitchFamily="34" charset="0"/>
              </a:rPr>
              <a:t> </a:t>
            </a:r>
            <a:r>
              <a:rPr lang="cs-CZ" sz="3200" dirty="0">
                <a:ln w="19050" cap="rnd">
                  <a:noFill/>
                  <a:miter lim="800000"/>
                </a:ln>
                <a:solidFill>
                  <a:srgbClr val="15754E"/>
                </a:solidFill>
                <a:latin typeface="Broadway" pitchFamily="82" charset="0"/>
                <a:ea typeface="SimHei" pitchFamily="49" charset="-122"/>
                <a:cs typeface="Arial" pitchFamily="34" charset="0"/>
              </a:rPr>
              <a:t>Fotbalový </a:t>
            </a:r>
            <a:r>
              <a:rPr lang="cs-CZ" sz="3200" dirty="0" smtClean="0">
                <a:ln w="19050" cap="rnd">
                  <a:noFill/>
                  <a:miter lim="800000"/>
                </a:ln>
                <a:solidFill>
                  <a:srgbClr val="15754E"/>
                </a:solidFill>
                <a:latin typeface="Broadway" pitchFamily="82" charset="0"/>
                <a:ea typeface="SimHei" pitchFamily="49" charset="-122"/>
                <a:cs typeface="Arial" pitchFamily="34" charset="0"/>
              </a:rPr>
              <a:t>zpravodaj</a:t>
            </a:r>
            <a:endParaRPr lang="cs-CZ" sz="3200" dirty="0">
              <a:ln w="19050" cap="rnd">
                <a:noFill/>
                <a:miter lim="800000"/>
              </a:ln>
              <a:solidFill>
                <a:srgbClr val="15754E"/>
              </a:solidFill>
              <a:latin typeface="Broadway" pitchFamily="82" charset="0"/>
              <a:ea typeface="SimHei" pitchFamily="49" charset="-122"/>
              <a:cs typeface="Arial" pitchFamily="34" charset="0"/>
            </a:endParaRPr>
          </a:p>
          <a:p>
            <a:pPr algn="ctr" eaLnBrk="0" hangingPunct="0">
              <a:defRPr/>
            </a:pPr>
            <a:r>
              <a:rPr lang="cs-CZ" sz="4400" dirty="0">
                <a:ln w="19050" cap="rnd">
                  <a:noFill/>
                  <a:miter lim="800000"/>
                </a:ln>
                <a:solidFill>
                  <a:srgbClr val="15754E"/>
                </a:solidFill>
                <a:latin typeface="Broadway" pitchFamily="82" charset="0"/>
                <a:ea typeface="SimHei" pitchFamily="49" charset="-122"/>
                <a:cs typeface="Arial" pitchFamily="34" charset="0"/>
              </a:rPr>
              <a:t>SK </a:t>
            </a:r>
            <a:r>
              <a:rPr lang="cs-CZ" sz="4400" dirty="0" smtClean="0">
                <a:ln w="19050" cap="rnd">
                  <a:noFill/>
                  <a:miter lim="800000"/>
                </a:ln>
                <a:solidFill>
                  <a:srgbClr val="15754E"/>
                </a:solidFill>
                <a:latin typeface="Broadway" pitchFamily="82" charset="0"/>
                <a:ea typeface="SimHei" pitchFamily="49" charset="-122"/>
                <a:cs typeface="Arial" pitchFamily="34" charset="0"/>
              </a:rPr>
              <a:t>Štětí, z.s.</a:t>
            </a:r>
            <a:endParaRPr lang="cs-CZ" sz="4400" dirty="0">
              <a:ln w="19050" cap="rnd">
                <a:noFill/>
                <a:miter lim="800000"/>
              </a:ln>
              <a:solidFill>
                <a:srgbClr val="15754E"/>
              </a:solidFill>
              <a:latin typeface="Broadway" pitchFamily="82" charset="0"/>
              <a:ea typeface="SimHei" pitchFamily="49" charset="-122"/>
              <a:cs typeface="Arial" pitchFamily="34" charset="0"/>
            </a:endParaRPr>
          </a:p>
        </p:txBody>
      </p:sp>
      <p:sp>
        <p:nvSpPr>
          <p:cNvPr id="32" name="TextovéPole 31"/>
          <p:cNvSpPr txBox="1"/>
          <p:nvPr/>
        </p:nvSpPr>
        <p:spPr>
          <a:xfrm>
            <a:off x="5255693" y="1327961"/>
            <a:ext cx="4866534" cy="1067403"/>
          </a:xfrm>
          <a:prstGeom prst="rect">
            <a:avLst/>
          </a:prstGeom>
          <a:blipFill dpi="0" rotWithShape="1">
            <a:blip r:embed="rId12" cstate="print">
              <a:alphaModFix amt="73000"/>
            </a:blip>
            <a:srcRect/>
            <a:stretch>
              <a:fillRect/>
            </a:stretch>
          </a:blipFill>
          <a:ln w="57150" cmpd="sng">
            <a:solidFill>
              <a:srgbClr val="00CC00"/>
            </a:solidFill>
            <a:prstDash val="solid"/>
          </a:ln>
          <a:effectLst>
            <a:innerShdw blurRad="63500" dist="50800" dir="10800000">
              <a:srgbClr val="FF3399">
                <a:alpha val="49804"/>
              </a:srgbClr>
            </a:innerShdw>
          </a:effectLst>
          <a:scene3d>
            <a:camera prst="orthographicFront"/>
            <a:lightRig rig="threePt" dir="t"/>
          </a:scene3d>
          <a:sp3d prstMaterial="matte">
            <a:bevelT w="0" h="0" prst="coolSlant"/>
            <a:extrusionClr>
              <a:srgbClr val="CC00CC"/>
            </a:extrusionClr>
            <a:contourClr>
              <a:srgbClr val="CC66FF"/>
            </a:contourClr>
          </a:sp3d>
        </p:spPr>
        <p:txBody>
          <a:bodyPr wrap="square" tIns="36000" rtlCol="0" anchor="ctr">
            <a:spAutoFit/>
            <a:sp3d/>
          </a:bodyPr>
          <a:lstStyle/>
          <a:p>
            <a:pPr algn="ctr"/>
            <a:r>
              <a:rPr lang="cs-CZ" sz="3200" dirty="0" smtClean="0">
                <a:ln w="19050" cmpd="dbl">
                  <a:solidFill>
                    <a:srgbClr val="6600FF"/>
                  </a:solidFill>
                </a:ln>
                <a:latin typeface="Times New Roman" pitchFamily="18" charset="0"/>
                <a:ea typeface="GungsuhChe" pitchFamily="49" charset="-127"/>
                <a:cs typeface="Times New Roman" pitchFamily="18" charset="0"/>
              </a:rPr>
              <a:t>Sezóna 2016/2017</a:t>
            </a:r>
          </a:p>
          <a:p>
            <a:pPr algn="ctr"/>
            <a:r>
              <a:rPr lang="cs-CZ" sz="3200" dirty="0" smtClean="0">
                <a:ln w="19050" cmpd="dbl">
                  <a:solidFill>
                    <a:srgbClr val="6600FF"/>
                  </a:solidFill>
                </a:ln>
                <a:latin typeface="Times New Roman" pitchFamily="18" charset="0"/>
                <a:ea typeface="GungsuhChe" pitchFamily="49" charset="-127"/>
                <a:cs typeface="Times New Roman" pitchFamily="18" charset="0"/>
              </a:rPr>
              <a:t>Divize skupina B  Jaro</a:t>
            </a:r>
            <a:endParaRPr lang="cs-CZ" sz="2600" dirty="0" smtClean="0">
              <a:ln w="19050" cmpd="dbl">
                <a:solidFill>
                  <a:srgbClr val="6600FF"/>
                </a:solidFill>
              </a:ln>
              <a:latin typeface="Arial" pitchFamily="34" charset="0"/>
              <a:ea typeface="GungsuhChe" pitchFamily="49" charset="-127"/>
              <a:cs typeface="Arial" pitchFamily="34" charset="0"/>
            </a:endParaRPr>
          </a:p>
        </p:txBody>
      </p:sp>
      <p:pic>
        <p:nvPicPr>
          <p:cNvPr id="33" name="Picture 2"/>
          <p:cNvPicPr>
            <a:picLocks noChangeAspect="1" noChangeArrowheads="1"/>
          </p:cNvPicPr>
          <p:nvPr/>
        </p:nvPicPr>
        <p:blipFill>
          <a:blip r:embed="rId13" cstate="print"/>
          <a:srcRect/>
          <a:stretch>
            <a:fillRect/>
          </a:stretch>
        </p:blipFill>
        <p:spPr bwMode="auto">
          <a:xfrm>
            <a:off x="5879429" y="4663684"/>
            <a:ext cx="673275" cy="612000"/>
          </a:xfrm>
          <a:prstGeom prst="rect">
            <a:avLst/>
          </a:prstGeom>
          <a:noFill/>
          <a:ln w="28575">
            <a:noFill/>
            <a:miter lim="800000"/>
            <a:headEnd/>
            <a:tailEnd/>
          </a:ln>
        </p:spPr>
      </p:pic>
      <p:sp>
        <p:nvSpPr>
          <p:cNvPr id="14" name="TextovéPole 13"/>
          <p:cNvSpPr txBox="1">
            <a:spLocks noChangeArrowheads="1"/>
          </p:cNvSpPr>
          <p:nvPr/>
        </p:nvSpPr>
        <p:spPr bwMode="auto">
          <a:xfrm>
            <a:off x="5327269" y="6953354"/>
            <a:ext cx="4579198" cy="338554"/>
          </a:xfrm>
          <a:prstGeom prst="rect">
            <a:avLst/>
          </a:prstGeom>
          <a:noFill/>
          <a:ln w="9525">
            <a:noFill/>
            <a:miter lim="800000"/>
            <a:headEnd/>
            <a:tailEnd/>
          </a:ln>
        </p:spPr>
        <p:txBody>
          <a:bodyPr wrap="square">
            <a:spAutoFit/>
          </a:bodyPr>
          <a:lstStyle/>
          <a:p>
            <a:pPr algn="ctr"/>
            <a:r>
              <a:rPr lang="cs-CZ" sz="1600" dirty="0">
                <a:solidFill>
                  <a:srgbClr val="FF0000"/>
                </a:solidFill>
              </a:rPr>
              <a:t>w</a:t>
            </a:r>
            <a:r>
              <a:rPr lang="cs-CZ" sz="1600" dirty="0">
                <a:solidFill>
                  <a:srgbClr val="0000FF"/>
                </a:solidFill>
              </a:rPr>
              <a:t>w</a:t>
            </a:r>
            <a:r>
              <a:rPr lang="cs-CZ" sz="1600" dirty="0">
                <a:solidFill>
                  <a:srgbClr val="FF0000"/>
                </a:solidFill>
              </a:rPr>
              <a:t>w</a:t>
            </a:r>
            <a:r>
              <a:rPr lang="cs-CZ" sz="1600" dirty="0">
                <a:solidFill>
                  <a:srgbClr val="CC3300"/>
                </a:solidFill>
              </a:rPr>
              <a:t>.stetimondifotbal.</a:t>
            </a:r>
            <a:r>
              <a:rPr lang="cs-CZ" sz="1600" dirty="0">
                <a:solidFill>
                  <a:srgbClr val="FF3300"/>
                </a:solidFill>
              </a:rPr>
              <a:t>c</a:t>
            </a:r>
            <a:r>
              <a:rPr lang="cs-CZ" sz="1600" dirty="0">
                <a:solidFill>
                  <a:srgbClr val="3366FF"/>
                </a:solidFill>
              </a:rPr>
              <a:t>z</a:t>
            </a:r>
          </a:p>
        </p:txBody>
      </p:sp>
      <p:pic>
        <p:nvPicPr>
          <p:cNvPr id="34818" name="Picture 2"/>
          <p:cNvPicPr>
            <a:picLocks noChangeAspect="1" noChangeArrowheads="1"/>
          </p:cNvPicPr>
          <p:nvPr/>
        </p:nvPicPr>
        <p:blipFill>
          <a:blip r:embed="rId14" cstate="print"/>
          <a:srcRect/>
          <a:stretch>
            <a:fillRect/>
          </a:stretch>
        </p:blipFill>
        <p:spPr bwMode="auto">
          <a:xfrm>
            <a:off x="9000976" y="4699620"/>
            <a:ext cx="504056" cy="504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00887" y="739182"/>
            <a:ext cx="184700" cy="615539"/>
          </a:xfrm>
          <a:prstGeom prst="rect">
            <a:avLst/>
          </a:prstGeom>
          <a:noFill/>
          <a:ln w="9525">
            <a:noFill/>
            <a:miter lim="800000"/>
            <a:headEnd/>
            <a:tailEnd/>
          </a:ln>
        </p:spPr>
        <p:txBody>
          <a:bodyPr wrap="none" lIns="91425" tIns="45713" rIns="91425" bIns="45713">
            <a:spAutoFit/>
          </a:bodyPr>
          <a:lstStyle/>
          <a:p>
            <a:endParaRPr lang="cs-CZ" sz="1800" dirty="0">
              <a:solidFill>
                <a:srgbClr val="000000"/>
              </a:solidFill>
              <a:latin typeface="Arial Black" pitchFamily="34" charset="0"/>
            </a:endParaRPr>
          </a:p>
          <a:p>
            <a:endParaRPr lang="cs-CZ" sz="1600" dirty="0">
              <a:solidFill>
                <a:srgbClr val="000000"/>
              </a:solidFill>
              <a:latin typeface="Gill Sans Ultra Bold" pitchFamily="34" charset="-18"/>
            </a:endParaRPr>
          </a:p>
        </p:txBody>
      </p:sp>
      <p:sp>
        <p:nvSpPr>
          <p:cNvPr id="8" name="TextovéPole 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p>
        </p:txBody>
      </p:sp>
      <p:sp>
        <p:nvSpPr>
          <p:cNvPr id="16" name="TextovéPole 15"/>
          <p:cNvSpPr txBox="1"/>
          <p:nvPr/>
        </p:nvSpPr>
        <p:spPr>
          <a:xfrm>
            <a:off x="7402933"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35</a:t>
            </a:r>
          </a:p>
        </p:txBody>
      </p:sp>
      <p:sp>
        <p:nvSpPr>
          <p:cNvPr id="5" name="TextovéPole 4"/>
          <p:cNvSpPr txBox="1"/>
          <p:nvPr/>
        </p:nvSpPr>
        <p:spPr>
          <a:xfrm>
            <a:off x="71984" y="883196"/>
            <a:ext cx="4176464" cy="3847207"/>
          </a:xfrm>
          <a:prstGeom prst="rect">
            <a:avLst/>
          </a:prstGeom>
          <a:noFill/>
        </p:spPr>
        <p:txBody>
          <a:bodyPr wrap="square" rtlCol="0">
            <a:spAutoFit/>
          </a:bodyPr>
          <a:lstStyle/>
          <a:p>
            <a:pPr algn="just"/>
            <a:r>
              <a:rPr lang="cs-CZ" sz="1600" u="sng" dirty="0" smtClean="0">
                <a:effectLst>
                  <a:outerShdw blurRad="38100" dist="38100" dir="2700000" algn="tl">
                    <a:srgbClr val="000000">
                      <a:alpha val="43137"/>
                    </a:srgbClr>
                  </a:outerShdw>
                </a:effectLst>
                <a:latin typeface="Arial" pitchFamily="34" charset="0"/>
                <a:cs typeface="Arial" pitchFamily="34" charset="0"/>
              </a:rPr>
              <a:t>Jiří Kabyl- trenér FK Polaban Nymburk</a:t>
            </a:r>
          </a:p>
          <a:p>
            <a:pPr algn="just"/>
            <a:r>
              <a:rPr lang="cs-CZ" b="0" dirty="0" smtClean="0">
                <a:latin typeface="Arial" pitchFamily="34" charset="0"/>
                <a:cs typeface="Arial" pitchFamily="34" charset="0"/>
              </a:rPr>
              <a:t>My jsme do utkání dobře vstoupili. Vedli jsme 2:0. Měli jsme šanci na třetí gól. Pak soupeř začal hrát a my jsme mu to umožnili. Zbytečně jsme přicházeli o míče. Řekli jsme si, že na tom našem nerovném terénu nebudeme hrát přihrávky dozadu. Soupeř toho využil, snížil na 1:2 a nakopl se. Na začátku druhé půle vyrovnal a pak už to byl boj. Měli jsme tam nějakou šanci, mohli jsme vyhrát, ale buďme realisti nemůžeme vyhrávat každý týden. Myslím, že kluci odvedli v danou chvíli, co v nich bylo a buďme rádi za 2 body. </a:t>
            </a:r>
          </a:p>
          <a:p>
            <a:pPr algn="just"/>
            <a:endParaRPr lang="cs-CZ" b="0" dirty="0" smtClean="0">
              <a:latin typeface="Arial" pitchFamily="34" charset="0"/>
              <a:cs typeface="Arial" pitchFamily="34" charset="0"/>
            </a:endParaRPr>
          </a:p>
          <a:p>
            <a:pPr algn="just"/>
            <a:endParaRPr lang="cs-CZ" b="0" dirty="0" smtClean="0">
              <a:latin typeface="Arial" pitchFamily="34" charset="0"/>
              <a:cs typeface="Arial" pitchFamily="34" charset="0"/>
            </a:endParaRPr>
          </a:p>
          <a:p>
            <a:pPr algn="just"/>
            <a:endParaRPr lang="cs-CZ" b="0" dirty="0" smtClean="0">
              <a:latin typeface="Arial" pitchFamily="34" charset="0"/>
              <a:cs typeface="Arial" pitchFamily="34" charset="0"/>
            </a:endParaRPr>
          </a:p>
          <a:p>
            <a:pPr algn="just"/>
            <a:endParaRPr lang="cs-CZ" b="0" dirty="0" smtClean="0">
              <a:latin typeface="Arial" pitchFamily="34" charset="0"/>
              <a:cs typeface="Arial" pitchFamily="34" charset="0"/>
            </a:endParaRPr>
          </a:p>
          <a:p>
            <a:pPr algn="just"/>
            <a:endParaRPr lang="cs-CZ" b="0" dirty="0" smtClean="0">
              <a:latin typeface="Arial" pitchFamily="34" charset="0"/>
              <a:cs typeface="Arial" pitchFamily="34" charset="0"/>
            </a:endParaRPr>
          </a:p>
          <a:p>
            <a:pPr algn="just"/>
            <a:endParaRPr lang="cs-CZ" b="0" dirty="0" smtClean="0">
              <a:latin typeface="Arial" pitchFamily="34" charset="0"/>
              <a:cs typeface="Arial" pitchFamily="34" charset="0"/>
            </a:endParaRPr>
          </a:p>
          <a:p>
            <a:pPr algn="just"/>
            <a:endParaRPr lang="cs-CZ" b="0" dirty="0" smtClean="0">
              <a:latin typeface="Arial" pitchFamily="34" charset="0"/>
              <a:cs typeface="Arial" pitchFamily="34" charset="0"/>
            </a:endParaRPr>
          </a:p>
          <a:p>
            <a:pPr algn="just"/>
            <a:endParaRPr lang="cs-CZ" b="0" dirty="0" smtClean="0">
              <a:latin typeface="Arial" pitchFamily="34" charset="0"/>
              <a:cs typeface="Arial" pitchFamily="34" charset="0"/>
            </a:endParaRPr>
          </a:p>
          <a:p>
            <a:pPr algn="just"/>
            <a:endParaRPr lang="cs-CZ" b="0" dirty="0" smtClean="0">
              <a:latin typeface="Arial" pitchFamily="34" charset="0"/>
              <a:cs typeface="Arial" pitchFamily="34" charset="0"/>
            </a:endParaRPr>
          </a:p>
        </p:txBody>
      </p:sp>
      <p:pic>
        <p:nvPicPr>
          <p:cNvPr id="2" name="Picture 62"/>
          <p:cNvPicPr>
            <a:picLocks noChangeAspect="1" noChangeArrowheads="1"/>
          </p:cNvPicPr>
          <p:nvPr/>
        </p:nvPicPr>
        <p:blipFill>
          <a:blip r:embed="rId3" cstate="print"/>
          <a:srcRect/>
          <a:stretch>
            <a:fillRect/>
          </a:stretch>
        </p:blipFill>
        <p:spPr bwMode="auto">
          <a:xfrm>
            <a:off x="288008" y="3187452"/>
            <a:ext cx="2438400" cy="1800200"/>
          </a:xfrm>
          <a:prstGeom prst="rect">
            <a:avLst/>
          </a:prstGeom>
          <a:noFill/>
          <a:ln w="9525">
            <a:noFill/>
            <a:miter lim="800000"/>
            <a:headEnd/>
            <a:tailEnd/>
          </a:ln>
        </p:spPr>
      </p:pic>
      <p:sp>
        <p:nvSpPr>
          <p:cNvPr id="7" name="TextovéPole 6"/>
          <p:cNvSpPr txBox="1"/>
          <p:nvPr/>
        </p:nvSpPr>
        <p:spPr>
          <a:xfrm>
            <a:off x="71984" y="5275684"/>
            <a:ext cx="4248472" cy="1631216"/>
          </a:xfrm>
          <a:prstGeom prst="rect">
            <a:avLst/>
          </a:prstGeom>
          <a:solidFill>
            <a:srgbClr val="FEFAA8"/>
          </a:solidFill>
        </p:spPr>
        <p:txBody>
          <a:bodyPr wrap="square" rtlCol="0">
            <a:spAutoFit/>
          </a:bodyPr>
          <a:lstStyle/>
          <a:p>
            <a:r>
              <a:rPr lang="cs-CZ" sz="1600" u="sng"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Milan Plíšek – sekretář SK Štětí</a:t>
            </a:r>
          </a:p>
          <a:p>
            <a:pPr algn="just"/>
            <a:r>
              <a:rPr lang="cs-CZ" b="0" dirty="0" smtClean="0">
                <a:latin typeface="Arial" pitchFamily="34" charset="0"/>
                <a:cs typeface="Arial" pitchFamily="34" charset="0"/>
              </a:rPr>
              <a:t>Mužstvo odvedlo dobrou práci a zaslouží pochvalu. Hrálo kolektivně a za předvedený výkon si remízu zasloužilo. V 18. minutě to sice vypadalo, že si domů odvezeme hodně branek, ale proti všem nepříjemným okolnostem jsme postavili bojovnost a úspěch na hřišti vedoucího týmu tabulky se dostavil. Nymburk byl nakonec rád, že získal 2 body.</a:t>
            </a:r>
          </a:p>
        </p:txBody>
      </p:sp>
      <p:sp>
        <p:nvSpPr>
          <p:cNvPr id="9" name="TextovéPole 8"/>
          <p:cNvSpPr txBox="1"/>
          <p:nvPr/>
        </p:nvSpPr>
        <p:spPr>
          <a:xfrm>
            <a:off x="143992" y="91108"/>
            <a:ext cx="4320480" cy="646331"/>
          </a:xfrm>
          <a:prstGeom prst="rect">
            <a:avLst/>
          </a:prstGeom>
          <a:solidFill>
            <a:schemeClr val="accent6">
              <a:lumMod val="20000"/>
              <a:lumOff val="80000"/>
            </a:schemeClr>
          </a:solidFill>
          <a:ln w="50800">
            <a:solidFill>
              <a:srgbClr val="FF6600"/>
            </a:solidFill>
          </a:ln>
        </p:spPr>
        <p:txBody>
          <a:bodyPr wrap="square" rtlCol="0">
            <a:spAutoFit/>
          </a:bodyPr>
          <a:lstStyle/>
          <a:p>
            <a:pPr algn="ctr"/>
            <a:r>
              <a:rPr lang="cs-CZ" sz="1800" dirty="0" smtClean="0">
                <a:solidFill>
                  <a:srgbClr val="003300"/>
                </a:solidFill>
                <a:latin typeface="Bookman Old Style" pitchFamily="18" charset="0"/>
              </a:rPr>
              <a:t>Po zápase v Nymburku se hodnotilo</a:t>
            </a:r>
          </a:p>
        </p:txBody>
      </p:sp>
      <p:sp>
        <p:nvSpPr>
          <p:cNvPr id="10" name="Zaoblený obdélníkový popisek 9"/>
          <p:cNvSpPr/>
          <p:nvPr/>
        </p:nvSpPr>
        <p:spPr bwMode="auto">
          <a:xfrm>
            <a:off x="3096320" y="3164642"/>
            <a:ext cx="1224136" cy="1448725"/>
          </a:xfrm>
          <a:prstGeom prst="wedgeRoundRectCallout">
            <a:avLst>
              <a:gd name="adj1" fmla="val -204616"/>
              <a:gd name="adj2" fmla="val 31717"/>
              <a:gd name="adj3" fmla="val 16667"/>
            </a:avLst>
          </a:prstGeom>
          <a:noFill/>
          <a:ln w="28575">
            <a:solidFill>
              <a:schemeClr val="accent6">
                <a:lumMod val="75000"/>
              </a:schemeClr>
            </a:solidFill>
            <a:miter lim="800000"/>
            <a:headEnd/>
            <a:tailEnd/>
          </a:ln>
          <a:effectLst/>
        </p:spPr>
        <p:txBody>
          <a:bodyPr vert="horz" wrap="square" lIns="0" tIns="0" rIns="38088" bIns="39675" numCol="1" rtlCol="0" anchor="ctr" anchorCtr="0" compatLnSpc="1">
            <a:prstTxWarp prst="textNoShape">
              <a:avLst/>
            </a:prstTxWarp>
            <a:spAutoFit/>
          </a:bodyPr>
          <a:lstStyle/>
          <a:p>
            <a:pPr algn="ctr" eaLnBrk="0" hangingPunct="0"/>
            <a:r>
              <a:rPr lang="cs-CZ" dirty="0" smtClean="0">
                <a:latin typeface="Arial" pitchFamily="34" charset="0"/>
                <a:cs typeface="Arial" pitchFamily="34" charset="0"/>
              </a:rPr>
              <a:t>Štětí neprohrálo na Kladně ani v Brozanech. Mají dobrou formu-</a:t>
            </a:r>
          </a:p>
          <a:p>
            <a:pPr algn="ctr" eaLnBrk="0" hangingPunct="0"/>
            <a:r>
              <a:rPr lang="cs-CZ" dirty="0" smtClean="0">
                <a:latin typeface="Arial" pitchFamily="34" charset="0"/>
                <a:cs typeface="Arial" pitchFamily="34" charset="0"/>
              </a:rPr>
              <a:t>Jiří Kabyl</a:t>
            </a:r>
            <a:endParaRPr kumimoji="0" lang="cs-CZ" sz="1000" b="1" i="0" u="none" strike="noStrike" cap="none" normalizeH="0" baseline="0" dirty="0" smtClean="0">
              <a:ln>
                <a:noFill/>
              </a:ln>
              <a:solidFill>
                <a:srgbClr val="FFFFFF"/>
              </a:solidFill>
              <a:effectLst/>
              <a:latin typeface="Arial" pitchFamily="34" charset="0"/>
              <a:cs typeface="Arial" pitchFamily="34" charset="0"/>
            </a:endParaRPr>
          </a:p>
        </p:txBody>
      </p:sp>
      <p:sp>
        <p:nvSpPr>
          <p:cNvPr id="11" name="TextovéPole 10"/>
          <p:cNvSpPr txBox="1"/>
          <p:nvPr/>
        </p:nvSpPr>
        <p:spPr>
          <a:xfrm>
            <a:off x="5667338" y="955204"/>
            <a:ext cx="4464472" cy="2800767"/>
          </a:xfrm>
          <a:prstGeom prst="rect">
            <a:avLst/>
          </a:prstGeom>
          <a:solidFill>
            <a:srgbClr val="FFFF99"/>
          </a:solidFill>
        </p:spPr>
        <p:txBody>
          <a:bodyPr wrap="square" rtlCol="0">
            <a:spAutoFit/>
          </a:bodyPr>
          <a:lstStyle/>
          <a:p>
            <a:r>
              <a:rPr lang="cs-CZ" sz="1600" u="sng" dirty="0" smtClean="0">
                <a:latin typeface="Arial" pitchFamily="34" charset="0"/>
                <a:cs typeface="Arial" pitchFamily="34" charset="0"/>
              </a:rPr>
              <a:t>SK Štětí – FA Petra Voříška Děčín</a:t>
            </a:r>
            <a:r>
              <a:rPr lang="cs-CZ" sz="1600" dirty="0" smtClean="0">
                <a:latin typeface="Arial" pitchFamily="34" charset="0"/>
                <a:cs typeface="Arial" pitchFamily="34" charset="0"/>
              </a:rPr>
              <a:t> 9:3, 1:8</a:t>
            </a:r>
          </a:p>
          <a:p>
            <a:r>
              <a:rPr lang="cs-CZ" sz="1600" u="sng" dirty="0" smtClean="0">
                <a:latin typeface="Arial" pitchFamily="34" charset="0"/>
                <a:cs typeface="Arial" pitchFamily="34" charset="0"/>
              </a:rPr>
              <a:t>SK Štětí – FK Litoměřicko</a:t>
            </a:r>
            <a:r>
              <a:rPr lang="cs-CZ" sz="1600" dirty="0" smtClean="0">
                <a:latin typeface="Arial" pitchFamily="34" charset="0"/>
                <a:cs typeface="Arial" pitchFamily="34" charset="0"/>
              </a:rPr>
              <a:t>              7:1, 4:2</a:t>
            </a:r>
          </a:p>
          <a:p>
            <a:pPr algn="just"/>
            <a:r>
              <a:rPr lang="cs-CZ" sz="1100" b="0" dirty="0" smtClean="0">
                <a:latin typeface="Arial" pitchFamily="34" charset="0"/>
                <a:cs typeface="Arial" pitchFamily="34" charset="0"/>
              </a:rPr>
              <a:t>První satelitní turnaj starší přípravky r.2006 v jarní části dopadl skvěle. I když většina borců týmu  má rodném čísle rok narození 2007, tak si hráči ve 3 zápasech se svými soupeři dokázali poradit . Prohráli pouze jednou a to už měli v nohách 60 minut  parádního výkonu. Hra s míčem  a směrem dopředu plná pohybu byly hlavní přednosti týmu. Trenéři výkon chválili a společně s hráči, ale i rodiči už těší na blížící se finále Ondrášovka Cupu v Českých Budějovicích ve dne  27. a 28. května 2017.</a:t>
            </a:r>
          </a:p>
          <a:p>
            <a:pPr algn="just"/>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David Bílek, Lukáš Dvořák, David Kosorič, Dragan </a:t>
            </a:r>
          </a:p>
          <a:p>
            <a:pPr algn="just"/>
            <a:r>
              <a:rPr lang="cs-CZ" sz="1100" b="0" dirty="0" smtClean="0">
                <a:latin typeface="Arial" pitchFamily="34" charset="0"/>
                <a:cs typeface="Arial" pitchFamily="34" charset="0"/>
              </a:rPr>
              <a:t>                Kosorič, Daniel Malina,  Lukáš Malina, Radim </a:t>
            </a:r>
          </a:p>
          <a:p>
            <a:pPr algn="just"/>
            <a:r>
              <a:rPr lang="cs-CZ" sz="1100" b="0" dirty="0" smtClean="0">
                <a:latin typeface="Arial" pitchFamily="34" charset="0"/>
                <a:cs typeface="Arial" pitchFamily="34" charset="0"/>
              </a:rPr>
              <a:t>                Paďour</a:t>
            </a:r>
          </a:p>
          <a:p>
            <a:pPr algn="just"/>
            <a:r>
              <a:rPr lang="cs-CZ" sz="1100" b="0" u="sng" dirty="0" smtClean="0">
                <a:latin typeface="Arial" pitchFamily="34" charset="0"/>
                <a:cs typeface="Arial" pitchFamily="34" charset="0"/>
              </a:rPr>
              <a:t>Branky: </a:t>
            </a:r>
            <a:r>
              <a:rPr lang="cs-CZ" sz="1100" b="0" dirty="0" smtClean="0">
                <a:latin typeface="Arial" pitchFamily="34" charset="0"/>
                <a:cs typeface="Arial" pitchFamily="34" charset="0"/>
              </a:rPr>
              <a:t>L.Malina 6, D.Kosorič 6, R.Paďour 4, D.Bílek  3, D.Malina 2</a:t>
            </a:r>
          </a:p>
          <a:p>
            <a:pPr algn="just"/>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Jiří Malina</a:t>
            </a:r>
            <a:r>
              <a:rPr lang="cs-CZ" sz="1100" b="0" u="sng" dirty="0" smtClean="0">
                <a:latin typeface="Arial" pitchFamily="34" charset="0"/>
                <a:cs typeface="Arial" pitchFamily="34" charset="0"/>
              </a:rPr>
              <a:t> </a:t>
            </a:r>
          </a:p>
        </p:txBody>
      </p:sp>
      <p:sp>
        <p:nvSpPr>
          <p:cNvPr id="12" name="Obdélník 11"/>
          <p:cNvSpPr/>
          <p:nvPr/>
        </p:nvSpPr>
        <p:spPr>
          <a:xfrm>
            <a:off x="5616600" y="91108"/>
            <a:ext cx="4515210" cy="646331"/>
          </a:xfrm>
          <a:prstGeom prst="rect">
            <a:avLst/>
          </a:prstGeom>
          <a:blipFill>
            <a:blip r:embed="rId4" cstate="print"/>
            <a:stretch>
              <a:fillRect/>
            </a:stretch>
          </a:blipFill>
        </p:spPr>
        <p:txBody>
          <a:bodyPr wrap="none">
            <a:spAutoFit/>
          </a:bodyPr>
          <a:lstStyle/>
          <a:p>
            <a:pPr algn="ctr"/>
            <a:r>
              <a:rPr lang="cs-CZ" sz="1800" dirty="0" smtClean="0">
                <a:solidFill>
                  <a:srgbClr val="0000CC"/>
                </a:solidFill>
                <a:latin typeface="Arial Black" pitchFamily="34" charset="0"/>
              </a:rPr>
              <a:t>Krajský přebor starších přípravek</a:t>
            </a:r>
          </a:p>
          <a:p>
            <a:pPr algn="ctr"/>
            <a:r>
              <a:rPr lang="cs-CZ" sz="1800" dirty="0" smtClean="0">
                <a:solidFill>
                  <a:srgbClr val="0000CC"/>
                </a:solidFill>
                <a:latin typeface="Arial Black" pitchFamily="34" charset="0"/>
              </a:rPr>
              <a:t> 2006 (satelit) 9.4.2017 Děčín</a:t>
            </a:r>
            <a:endParaRPr lang="cs-CZ" sz="1800" dirty="0">
              <a:solidFill>
                <a:srgbClr val="0000CC"/>
              </a:solidFill>
              <a:latin typeface="Arial Black" pitchFamily="34" charset="0"/>
            </a:endParaRPr>
          </a:p>
        </p:txBody>
      </p:sp>
      <p:pic>
        <p:nvPicPr>
          <p:cNvPr id="13" name="Picture 106"/>
          <p:cNvPicPr>
            <a:picLocks noChangeAspect="1" noChangeArrowheads="1"/>
          </p:cNvPicPr>
          <p:nvPr/>
        </p:nvPicPr>
        <p:blipFill>
          <a:blip r:embed="rId5" cstate="print"/>
          <a:srcRect/>
          <a:stretch>
            <a:fillRect/>
          </a:stretch>
        </p:blipFill>
        <p:spPr bwMode="auto">
          <a:xfrm>
            <a:off x="5836407" y="3979540"/>
            <a:ext cx="4079379" cy="2819028"/>
          </a:xfrm>
          <a:prstGeom prst="rect">
            <a:avLst/>
          </a:prstGeom>
          <a:noFill/>
          <a:ln w="50800" cmpd="sng">
            <a:solidFill>
              <a:schemeClr val="accent1">
                <a:lumMod val="75000"/>
              </a:schemeClr>
            </a:solidFill>
            <a:miter lim="800000"/>
            <a:headEnd/>
            <a:tailEnd/>
          </a:ln>
        </p:spPr>
      </p:pic>
      <p:pic>
        <p:nvPicPr>
          <p:cNvPr id="7170" name="Picture 9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61765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p>
        </p:txBody>
      </p:sp>
      <p:sp>
        <p:nvSpPr>
          <p:cNvPr id="16" name="TextovéPole 15"/>
          <p:cNvSpPr txBox="1"/>
          <p:nvPr/>
        </p:nvSpPr>
        <p:spPr>
          <a:xfrm>
            <a:off x="180277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p>
        </p:txBody>
      </p:sp>
      <p:pic>
        <p:nvPicPr>
          <p:cNvPr id="45057" name="Picture 1"/>
          <p:cNvPicPr>
            <a:picLocks noChangeAspect="1" noChangeArrowheads="1"/>
          </p:cNvPicPr>
          <p:nvPr/>
        </p:nvPicPr>
        <p:blipFill>
          <a:blip r:embed="rId3" cstate="print"/>
          <a:srcRect/>
          <a:stretch>
            <a:fillRect/>
          </a:stretch>
        </p:blipFill>
        <p:spPr bwMode="auto">
          <a:xfrm>
            <a:off x="5815068" y="3799804"/>
            <a:ext cx="4266028" cy="2556000"/>
          </a:xfrm>
          <a:prstGeom prst="rect">
            <a:avLst/>
          </a:prstGeom>
          <a:noFill/>
          <a:ln w="53975">
            <a:solidFill>
              <a:srgbClr val="FF9966"/>
            </a:solidFill>
            <a:miter lim="800000"/>
            <a:headEnd/>
            <a:tailEnd/>
          </a:ln>
        </p:spPr>
      </p:pic>
      <p:pic>
        <p:nvPicPr>
          <p:cNvPr id="45058" name="Picture 2"/>
          <p:cNvPicPr>
            <a:picLocks noChangeAspect="1" noChangeArrowheads="1"/>
          </p:cNvPicPr>
          <p:nvPr/>
        </p:nvPicPr>
        <p:blipFill>
          <a:blip r:embed="rId4" cstate="print"/>
          <a:srcRect/>
          <a:stretch>
            <a:fillRect/>
          </a:stretch>
        </p:blipFill>
        <p:spPr bwMode="auto">
          <a:xfrm>
            <a:off x="5861088" y="1423500"/>
            <a:ext cx="4220008" cy="2196000"/>
          </a:xfrm>
          <a:prstGeom prst="rect">
            <a:avLst/>
          </a:prstGeom>
          <a:noFill/>
          <a:ln w="53975">
            <a:solidFill>
              <a:srgbClr val="FF9966"/>
            </a:solidFill>
            <a:miter lim="800000"/>
            <a:headEnd/>
            <a:tailEnd/>
          </a:ln>
        </p:spPr>
      </p:pic>
      <p:sp>
        <p:nvSpPr>
          <p:cNvPr id="6" name="TextovéPole 5"/>
          <p:cNvSpPr txBox="1"/>
          <p:nvPr/>
        </p:nvSpPr>
        <p:spPr>
          <a:xfrm>
            <a:off x="6120656" y="6571828"/>
            <a:ext cx="3888432" cy="307777"/>
          </a:xfrm>
          <a:prstGeom prst="rect">
            <a:avLst/>
          </a:prstGeom>
          <a:solidFill>
            <a:srgbClr val="FFFF66"/>
          </a:solidFill>
        </p:spPr>
        <p:txBody>
          <a:bodyPr wrap="square" rtlCol="0">
            <a:spAutoFit/>
          </a:bodyPr>
          <a:lstStyle/>
          <a:p>
            <a:pPr algn="ctr"/>
            <a:r>
              <a:rPr lang="cs-CZ" sz="1400" dirty="0" smtClean="0">
                <a:latin typeface="Bookman Old Style" pitchFamily="18" charset="0"/>
              </a:rPr>
              <a:t>Autor Deník /Vladimír Malinovský</a:t>
            </a:r>
          </a:p>
        </p:txBody>
      </p:sp>
      <p:pic>
        <p:nvPicPr>
          <p:cNvPr id="45059" name="Picture 3"/>
          <p:cNvPicPr>
            <a:picLocks noChangeAspect="1" noChangeArrowheads="1"/>
          </p:cNvPicPr>
          <p:nvPr/>
        </p:nvPicPr>
        <p:blipFill>
          <a:blip r:embed="rId5" cstate="print"/>
          <a:srcRect/>
          <a:stretch>
            <a:fillRect/>
          </a:stretch>
        </p:blipFill>
        <p:spPr bwMode="auto">
          <a:xfrm>
            <a:off x="6448806" y="91108"/>
            <a:ext cx="2912210" cy="1044000"/>
          </a:xfrm>
          <a:prstGeom prst="rect">
            <a:avLst/>
          </a:prstGeom>
          <a:noFill/>
          <a:ln w="9525">
            <a:noFill/>
            <a:miter lim="800000"/>
            <a:headEnd/>
            <a:tailEnd/>
          </a:ln>
        </p:spPr>
      </p:pic>
      <p:sp>
        <p:nvSpPr>
          <p:cNvPr id="10" name="TextovéPole 9"/>
          <p:cNvSpPr txBox="1"/>
          <p:nvPr/>
        </p:nvSpPr>
        <p:spPr>
          <a:xfrm>
            <a:off x="71984" y="91108"/>
            <a:ext cx="4536504" cy="1815882"/>
          </a:xfrm>
          <a:prstGeom prst="rect">
            <a:avLst/>
          </a:prstGeom>
          <a:blipFill>
            <a:blip r:embed="rId6" cstate="print"/>
            <a:tile tx="0" ty="0" sx="100000" sy="100000" flip="none" algn="tl"/>
          </a:blipFill>
          <a:ln w="63500">
            <a:solidFill>
              <a:srgbClr val="52DA5F"/>
            </a:solidFill>
            <a:prstDash val="sysDash"/>
          </a:ln>
        </p:spPr>
        <p:txBody>
          <a:bodyPr wrap="square" rtlCol="0">
            <a:spAutoFit/>
          </a:bodyPr>
          <a:lstStyle/>
          <a:p>
            <a:pPr algn="ctr"/>
            <a:r>
              <a:rPr lang="cs-CZ" sz="2800" dirty="0" smtClean="0">
                <a:solidFill>
                  <a:srgbClr val="3333FF"/>
                </a:solidFill>
                <a:effectLst>
                  <a:outerShdw blurRad="38100" dist="38100" dir="2700000" algn="tl">
                    <a:srgbClr val="000000">
                      <a:alpha val="43137"/>
                    </a:srgbClr>
                  </a:outerShdw>
                </a:effectLst>
                <a:latin typeface="Colonna MT" pitchFamily="82" charset="0"/>
              </a:rPr>
              <a:t>Dosavadní nejlepší  střelci starších a mladších žáků v letošním ročníku Ústeckého přeboru</a:t>
            </a:r>
          </a:p>
        </p:txBody>
      </p:sp>
      <p:sp>
        <p:nvSpPr>
          <p:cNvPr id="11" name="TextovéPole 10"/>
          <p:cNvSpPr txBox="1"/>
          <p:nvPr/>
        </p:nvSpPr>
        <p:spPr>
          <a:xfrm>
            <a:off x="71984" y="2038221"/>
            <a:ext cx="4464496" cy="4893647"/>
          </a:xfrm>
          <a:prstGeom prst="rect">
            <a:avLst/>
          </a:prstGeom>
          <a:blipFill dpi="0" rotWithShape="1">
            <a:blip r:embed="rId7" cstate="print"/>
            <a:srcRect/>
            <a:stretch>
              <a:fillRect l="27000"/>
            </a:stretch>
          </a:blipFill>
          <a:ln w="69850">
            <a:solidFill>
              <a:srgbClr val="CC00CC"/>
            </a:solidFill>
            <a:prstDash val="sysDot"/>
          </a:ln>
        </p:spPr>
        <p:txBody>
          <a:bodyPr wrap="square" rtlCol="0">
            <a:spAutoFit/>
          </a:bodyPr>
          <a:lstStyle/>
          <a:p>
            <a:pPr algn="ctr"/>
            <a:r>
              <a:rPr lang="cs-CZ" sz="2400" u="sng" dirty="0" smtClean="0">
                <a:solidFill>
                  <a:srgbClr val="0033CC"/>
                </a:solidFill>
                <a:effectLst>
                  <a:outerShdw blurRad="38100" dist="38100" dir="2700000" algn="tl">
                    <a:srgbClr val="000000">
                      <a:alpha val="43137"/>
                    </a:srgbClr>
                  </a:outerShdw>
                </a:effectLst>
                <a:latin typeface="Rockwell" pitchFamily="18" charset="0"/>
              </a:rPr>
              <a:t>Starší žáci</a:t>
            </a:r>
          </a:p>
          <a:p>
            <a:pPr algn="ctr"/>
            <a:r>
              <a:rPr lang="cs-CZ" sz="2400" dirty="0" smtClean="0">
                <a:solidFill>
                  <a:srgbClr val="0033CC"/>
                </a:solidFill>
                <a:effectLst>
                  <a:outerShdw blurRad="38100" dist="38100" dir="2700000" algn="tl">
                    <a:srgbClr val="000000">
                      <a:alpha val="43137"/>
                    </a:srgbClr>
                  </a:outerShdw>
                </a:effectLst>
                <a:latin typeface="Rockwell" pitchFamily="18" charset="0"/>
              </a:rPr>
              <a:t>Oldřich </a:t>
            </a:r>
            <a:r>
              <a:rPr lang="cs-CZ" sz="2400" dirty="0" err="1" smtClean="0">
                <a:solidFill>
                  <a:srgbClr val="0033CC"/>
                </a:solidFill>
                <a:effectLst>
                  <a:outerShdw blurRad="38100" dist="38100" dir="2700000" algn="tl">
                    <a:srgbClr val="000000">
                      <a:alpha val="43137"/>
                    </a:srgbClr>
                  </a:outerShdw>
                </a:effectLst>
                <a:latin typeface="Rockwell" pitchFamily="18" charset="0"/>
              </a:rPr>
              <a:t>Malecha</a:t>
            </a:r>
            <a:endParaRPr lang="cs-CZ" sz="2400" dirty="0" smtClean="0">
              <a:solidFill>
                <a:srgbClr val="0033CC"/>
              </a:solidFill>
              <a:effectLst>
                <a:outerShdw blurRad="38100" dist="38100" dir="2700000" algn="tl">
                  <a:srgbClr val="000000">
                    <a:alpha val="43137"/>
                  </a:srgbClr>
                </a:outerShdw>
              </a:effectLst>
              <a:latin typeface="Rockwell" pitchFamily="18" charset="0"/>
            </a:endParaRPr>
          </a:p>
          <a:p>
            <a:pPr algn="ctr"/>
            <a:r>
              <a:rPr lang="cs-CZ" sz="2400" dirty="0" smtClean="0">
                <a:solidFill>
                  <a:srgbClr val="0033CC"/>
                </a:solidFill>
                <a:effectLst>
                  <a:outerShdw blurRad="38100" dist="38100" dir="2700000" algn="tl">
                    <a:srgbClr val="000000">
                      <a:alpha val="43137"/>
                    </a:srgbClr>
                  </a:outerShdw>
                </a:effectLst>
                <a:latin typeface="Rockwell" pitchFamily="18" charset="0"/>
              </a:rPr>
              <a:t>17 branek z 19 zápasů</a:t>
            </a:r>
          </a:p>
          <a:p>
            <a:pPr algn="ctr"/>
            <a:endParaRPr lang="cs-CZ" sz="1400" dirty="0" smtClean="0">
              <a:latin typeface="Bookman Old Style" pitchFamily="18" charset="0"/>
            </a:endParaRPr>
          </a:p>
          <a:p>
            <a:pPr algn="ctr"/>
            <a:endParaRPr lang="cs-CZ" sz="1400" dirty="0" smtClean="0">
              <a:latin typeface="Bookman Old Style" pitchFamily="18" charset="0"/>
            </a:endParaRPr>
          </a:p>
          <a:p>
            <a:pPr algn="ctr"/>
            <a:r>
              <a:rPr lang="cs-CZ" sz="1400" dirty="0" smtClean="0">
                <a:latin typeface="Rockwell" pitchFamily="18" charset="0"/>
              </a:rPr>
              <a:t>                        </a:t>
            </a:r>
            <a:r>
              <a:rPr lang="cs-CZ" sz="1800" dirty="0" smtClean="0">
                <a:latin typeface="Rockwell" pitchFamily="18" charset="0"/>
              </a:rPr>
              <a:t>nar.13.6.2003</a:t>
            </a:r>
            <a:endParaRPr lang="cs-CZ" sz="1800" dirty="0" smtClean="0">
              <a:latin typeface="Bookman Old Style" pitchFamily="18" charset="0"/>
            </a:endParaRPr>
          </a:p>
          <a:p>
            <a:pPr algn="ctr"/>
            <a:endParaRPr lang="cs-CZ" sz="1400" dirty="0" smtClean="0">
              <a:latin typeface="Bookman Old Style" pitchFamily="18" charset="0"/>
            </a:endParaRPr>
          </a:p>
          <a:p>
            <a:pPr algn="ctr"/>
            <a:endParaRPr lang="cs-CZ" sz="1400" dirty="0" smtClean="0">
              <a:latin typeface="Bookman Old Style" pitchFamily="18" charset="0"/>
            </a:endParaRPr>
          </a:p>
          <a:p>
            <a:pPr algn="ctr"/>
            <a:r>
              <a:rPr lang="cs-CZ" sz="2400" u="sng" dirty="0" smtClean="0">
                <a:solidFill>
                  <a:srgbClr val="0033CC"/>
                </a:solidFill>
                <a:effectLst>
                  <a:outerShdw blurRad="38100" dist="38100" dir="2700000" algn="tl">
                    <a:srgbClr val="000000">
                      <a:alpha val="43137"/>
                    </a:srgbClr>
                  </a:outerShdw>
                </a:effectLst>
                <a:latin typeface="Rockwell" pitchFamily="18" charset="0"/>
              </a:rPr>
              <a:t>Mladší žáci:</a:t>
            </a:r>
          </a:p>
          <a:p>
            <a:pPr algn="ctr"/>
            <a:r>
              <a:rPr lang="cs-CZ" sz="2400" dirty="0" smtClean="0">
                <a:solidFill>
                  <a:srgbClr val="0033CC"/>
                </a:solidFill>
                <a:effectLst>
                  <a:outerShdw blurRad="38100" dist="38100" dir="2700000" algn="tl">
                    <a:srgbClr val="000000">
                      <a:alpha val="43137"/>
                    </a:srgbClr>
                  </a:outerShdw>
                </a:effectLst>
                <a:latin typeface="Rockwell" pitchFamily="18" charset="0"/>
              </a:rPr>
              <a:t>Tomáš Kabelka</a:t>
            </a:r>
          </a:p>
          <a:p>
            <a:pPr algn="ctr"/>
            <a:r>
              <a:rPr lang="cs-CZ" sz="2400" dirty="0" smtClean="0">
                <a:solidFill>
                  <a:srgbClr val="0033CC"/>
                </a:solidFill>
                <a:effectLst>
                  <a:outerShdw blurRad="38100" dist="38100" dir="2700000" algn="tl">
                    <a:srgbClr val="000000">
                      <a:alpha val="43137"/>
                    </a:srgbClr>
                  </a:outerShdw>
                </a:effectLst>
                <a:latin typeface="Rockwell" pitchFamily="18" charset="0"/>
              </a:rPr>
              <a:t>11 branek z 16 zápasů</a:t>
            </a:r>
          </a:p>
          <a:p>
            <a:pPr algn="ctr"/>
            <a:endParaRPr lang="cs-CZ" sz="2400" dirty="0" smtClean="0">
              <a:latin typeface="Rockwell" pitchFamily="18" charset="0"/>
            </a:endParaRPr>
          </a:p>
          <a:p>
            <a:pPr algn="r"/>
            <a:endParaRPr lang="cs-CZ" sz="2400" dirty="0" smtClean="0">
              <a:latin typeface="Rockwell" pitchFamily="18" charset="0"/>
            </a:endParaRPr>
          </a:p>
          <a:p>
            <a:pPr algn="ctr"/>
            <a:r>
              <a:rPr lang="cs-CZ" sz="1800" dirty="0" smtClean="0">
                <a:latin typeface="Rockwell" pitchFamily="18" charset="0"/>
              </a:rPr>
              <a:t>                   nar.9.3.2004</a:t>
            </a:r>
            <a:endParaRPr lang="cs-CZ" sz="1400" dirty="0" smtClean="0">
              <a:latin typeface="Bookman Old Style" pitchFamily="18" charset="0"/>
            </a:endParaRPr>
          </a:p>
          <a:p>
            <a:pPr algn="just"/>
            <a:endParaRPr lang="cs-CZ" sz="1400" dirty="0" smtClean="0">
              <a:latin typeface="Bookman Old Style" pitchFamily="18" charset="0"/>
            </a:endParaRPr>
          </a:p>
          <a:p>
            <a:pPr algn="just"/>
            <a:endParaRPr lang="cs-CZ" sz="1400" dirty="0" smtClean="0">
              <a:latin typeface="Bookman Old Style" pitchFamily="18" charset="0"/>
            </a:endParaRPr>
          </a:p>
        </p:txBody>
      </p:sp>
      <p:pic>
        <p:nvPicPr>
          <p:cNvPr id="2" name="Picture 1"/>
          <p:cNvPicPr>
            <a:picLocks noChangeAspect="1" noChangeArrowheads="1"/>
          </p:cNvPicPr>
          <p:nvPr/>
        </p:nvPicPr>
        <p:blipFill>
          <a:blip r:embed="rId8" cstate="print"/>
          <a:srcRect/>
          <a:stretch>
            <a:fillRect/>
          </a:stretch>
        </p:blipFill>
        <p:spPr bwMode="auto">
          <a:xfrm>
            <a:off x="216000" y="3259460"/>
            <a:ext cx="1008112" cy="1038225"/>
          </a:xfrm>
          <a:prstGeom prst="rect">
            <a:avLst/>
          </a:prstGeom>
          <a:noFill/>
          <a:ln w="9525">
            <a:noFill/>
            <a:miter lim="800000"/>
            <a:headEnd/>
            <a:tailEnd/>
          </a:ln>
        </p:spPr>
      </p:pic>
      <p:pic>
        <p:nvPicPr>
          <p:cNvPr id="3" name="Picture 2"/>
          <p:cNvPicPr>
            <a:picLocks noChangeAspect="1" noChangeArrowheads="1"/>
          </p:cNvPicPr>
          <p:nvPr/>
        </p:nvPicPr>
        <p:blipFill>
          <a:blip r:embed="rId9" cstate="print"/>
          <a:srcRect/>
          <a:stretch>
            <a:fillRect/>
          </a:stretch>
        </p:blipFill>
        <p:spPr bwMode="auto">
          <a:xfrm>
            <a:off x="360016" y="5635724"/>
            <a:ext cx="1019175"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p>
        </p:txBody>
      </p:sp>
      <p:cxnSp>
        <p:nvCxnSpPr>
          <p:cNvPr id="16" name="Přímá spojovací šipka 15"/>
          <p:cNvCxnSpPr/>
          <p:nvPr/>
        </p:nvCxnSpPr>
        <p:spPr bwMode="auto">
          <a:xfrm>
            <a:off x="3394753"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7"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12</a:t>
            </a:r>
          </a:p>
        </p:txBody>
      </p:sp>
      <p:sp>
        <p:nvSpPr>
          <p:cNvPr id="17" name="Obdélník 16"/>
          <p:cNvSpPr/>
          <p:nvPr/>
        </p:nvSpPr>
        <p:spPr>
          <a:xfrm>
            <a:off x="71984" y="739180"/>
            <a:ext cx="4824536" cy="6178614"/>
          </a:xfrm>
          <a:prstGeom prst="rect">
            <a:avLst/>
          </a:prstGeom>
          <a:noFill/>
          <a:ln w="44450" cmpd="sng">
            <a:solidFill>
              <a:schemeClr val="tx1"/>
            </a:solidFill>
            <a:prstDash val="solid"/>
          </a:ln>
          <a:effectLst/>
        </p:spPr>
        <p:txBody>
          <a:bodyPr wrap="square">
            <a:spAutoFit/>
          </a:bodyPr>
          <a:lstStyle/>
          <a:p>
            <a:pPr fontAlgn="ctr"/>
            <a:r>
              <a:rPr lang="cs-CZ" sz="1400" dirty="0" smtClean="0">
                <a:solidFill>
                  <a:srgbClr val="000099"/>
                </a:solidFill>
              </a:rPr>
              <a:t>FK Meteor Praha VIII</a:t>
            </a:r>
            <a:r>
              <a:rPr lang="cs-CZ" sz="1400" b="0" dirty="0" smtClean="0">
                <a:solidFill>
                  <a:srgbClr val="000099"/>
                </a:solidFill>
              </a:rPr>
              <a:t> - </a:t>
            </a:r>
            <a:r>
              <a:rPr lang="cs-CZ" sz="1400" dirty="0" smtClean="0">
                <a:solidFill>
                  <a:srgbClr val="000099"/>
                </a:solidFill>
              </a:rPr>
              <a:t>FK Baník Souš   0:2(0:1)</a:t>
            </a:r>
          </a:p>
          <a:p>
            <a:pPr algn="just" fontAlgn="ctr"/>
            <a:r>
              <a:rPr lang="cs-CZ" sz="1050" dirty="0" smtClean="0">
                <a:solidFill>
                  <a:srgbClr val="FF0000"/>
                </a:solidFill>
                <a:latin typeface="Arial" pitchFamily="34" charset="0"/>
                <a:cs typeface="Arial" pitchFamily="34" charset="0"/>
              </a:rPr>
              <a:t>úplně 1. zápas 21. kola lépe zvládli hosté. Na konci 1. poločasu otevřel skóre Karel Christov  a ve 49. minutě přidal 2. gól Jiří Zápotocký. Navíc domácí přišli o vyloučeného Jankú.</a:t>
            </a:r>
          </a:p>
          <a:p>
            <a:pPr fontAlgn="ctr"/>
            <a:r>
              <a:rPr lang="cs-CZ" sz="1400" dirty="0" smtClean="0">
                <a:solidFill>
                  <a:srgbClr val="000099"/>
                </a:solidFill>
              </a:rPr>
              <a:t>SK Sokol Brozany</a:t>
            </a:r>
            <a:r>
              <a:rPr lang="cs-CZ" sz="1400" b="0" dirty="0" smtClean="0">
                <a:solidFill>
                  <a:srgbClr val="000099"/>
                </a:solidFill>
              </a:rPr>
              <a:t> - </a:t>
            </a:r>
            <a:r>
              <a:rPr lang="cs-CZ" sz="1400" dirty="0" smtClean="0">
                <a:solidFill>
                  <a:srgbClr val="000099"/>
                </a:solidFill>
              </a:rPr>
              <a:t>TJ TATRAN Rakovník   1:2(1:2)</a:t>
            </a:r>
          </a:p>
          <a:p>
            <a:pPr algn="just" fontAlgn="ctr"/>
            <a:r>
              <a:rPr lang="cs-CZ" sz="1050" dirty="0" smtClean="0">
                <a:solidFill>
                  <a:srgbClr val="FF0000"/>
                </a:solidFill>
                <a:latin typeface="Arial" pitchFamily="34" charset="0"/>
                <a:cs typeface="Arial" pitchFamily="34" charset="0"/>
              </a:rPr>
              <a:t>už v 1. minutě šli domácí do vedení brankou Chukwumy. Ještě do poločase hosté výsledek otáčí. 2. gól padl  z penalty. Ve 2.části mají domácí převahu, ale branku nedají. Trenér Brozan Jiří Němec vykázán z lavičky.</a:t>
            </a:r>
          </a:p>
          <a:p>
            <a:pPr algn="just" fontAlgn="ctr"/>
            <a:r>
              <a:rPr lang="cs-CZ" sz="1400" dirty="0" smtClean="0">
                <a:solidFill>
                  <a:srgbClr val="000099"/>
                </a:solidFill>
              </a:rPr>
              <a:t>SK POLABAN Nymburk</a:t>
            </a:r>
            <a:r>
              <a:rPr lang="cs-CZ" sz="1400" b="0" dirty="0" smtClean="0">
                <a:solidFill>
                  <a:srgbClr val="000099"/>
                </a:solidFill>
              </a:rPr>
              <a:t> - </a:t>
            </a:r>
            <a:r>
              <a:rPr lang="cs-CZ" sz="1400" dirty="0" smtClean="0">
                <a:solidFill>
                  <a:srgbClr val="000099"/>
                </a:solidFill>
              </a:rPr>
              <a:t>SK Štětí   3:2  PK  (2:1)</a:t>
            </a:r>
          </a:p>
          <a:p>
            <a:pPr algn="just" fontAlgn="ctr"/>
            <a:r>
              <a:rPr lang="cs-CZ" sz="1050" dirty="0" smtClean="0">
                <a:solidFill>
                  <a:srgbClr val="FF0000"/>
                </a:solidFill>
                <a:latin typeface="Arial" pitchFamily="34" charset="0"/>
                <a:cs typeface="Arial" pitchFamily="34" charset="0"/>
              </a:rPr>
              <a:t>překvapení kola, i když hosté už na jaře dokázali remizovat na Kladně a v Brozanech. Domácí vedli 2:0, ale hosty to nezlomilo a na začátku 2. půle srovnal po dorážce penalty Slanička.</a:t>
            </a:r>
          </a:p>
          <a:p>
            <a:pPr fontAlgn="ctr"/>
            <a:r>
              <a:rPr lang="cs-CZ" sz="1400" dirty="0" smtClean="0">
                <a:solidFill>
                  <a:srgbClr val="000099"/>
                </a:solidFill>
              </a:rPr>
              <a:t>SK Kladno</a:t>
            </a:r>
            <a:r>
              <a:rPr lang="cs-CZ" sz="1400" b="0" dirty="0" smtClean="0">
                <a:solidFill>
                  <a:srgbClr val="000099"/>
                </a:solidFill>
              </a:rPr>
              <a:t> - </a:t>
            </a:r>
            <a:r>
              <a:rPr lang="cs-CZ" sz="1400" dirty="0" smtClean="0">
                <a:solidFill>
                  <a:srgbClr val="000099"/>
                </a:solidFill>
              </a:rPr>
              <a:t>FC Nový Bor  1:2 PK (1:1)</a:t>
            </a:r>
          </a:p>
          <a:p>
            <a:pPr algn="just" fontAlgn="ctr"/>
            <a:r>
              <a:rPr lang="cs-CZ" sz="1050" dirty="0" smtClean="0">
                <a:solidFill>
                  <a:srgbClr val="FF0000"/>
                </a:solidFill>
                <a:latin typeface="Arial" pitchFamily="34" charset="0"/>
                <a:cs typeface="Arial" pitchFamily="34" charset="0"/>
              </a:rPr>
              <a:t>další ztráta domácích a nejen bodů, ale i Pechra, který byl  v 1. poločase vyloučen. Ve 2.časti nedal domácí Kalina penaltu, ale přesto za chvíli dostal domácí do vedení. Hosté však stačili z kopačky Janů vyrovnat a dokonce vyhrát i penaltový rozstřel.</a:t>
            </a:r>
          </a:p>
          <a:p>
            <a:pPr fontAlgn="ctr"/>
            <a:r>
              <a:rPr lang="cs-CZ" sz="1400" dirty="0" smtClean="0">
                <a:solidFill>
                  <a:srgbClr val="000099"/>
                </a:solidFill>
              </a:rPr>
              <a:t>FK Neratovice-Byškovice</a:t>
            </a:r>
            <a:r>
              <a:rPr lang="cs-CZ" sz="1400" b="0" dirty="0" smtClean="0">
                <a:solidFill>
                  <a:srgbClr val="000099"/>
                </a:solidFill>
              </a:rPr>
              <a:t> - </a:t>
            </a:r>
            <a:r>
              <a:rPr lang="cs-CZ" sz="1400" dirty="0" smtClean="0">
                <a:solidFill>
                  <a:srgbClr val="000099"/>
                </a:solidFill>
              </a:rPr>
              <a:t>TJ Sokol Libiš  1:0 PK</a:t>
            </a:r>
          </a:p>
          <a:p>
            <a:pPr algn="just" fontAlgn="ctr"/>
            <a:r>
              <a:rPr lang="cs-CZ" sz="1050" dirty="0" smtClean="0">
                <a:solidFill>
                  <a:srgbClr val="FF0000"/>
                </a:solidFill>
                <a:latin typeface="Arial" pitchFamily="34" charset="0"/>
                <a:cs typeface="Arial" pitchFamily="34" charset="0"/>
              </a:rPr>
              <a:t>stejně jako na podzim skončil vzájemný zápas bez branek. Diváci, kterých přišlo docela dost,  neviděli branky, ale ani moc šancí. Domácím došli ve 2. části síly a vítěznou branku nevstřelili. Bod navíc brali proti poslednímu celku tabulky aspoň za penalty.</a:t>
            </a:r>
          </a:p>
          <a:p>
            <a:pPr fontAlgn="ctr"/>
            <a:r>
              <a:rPr lang="sv-SE" sz="1400" dirty="0" smtClean="0">
                <a:solidFill>
                  <a:srgbClr val="000099"/>
                </a:solidFill>
              </a:rPr>
              <a:t>TJ Slovan VELVARY</a:t>
            </a:r>
            <a:r>
              <a:rPr lang="sv-SE" sz="1400" b="0" dirty="0" smtClean="0">
                <a:solidFill>
                  <a:srgbClr val="000099"/>
                </a:solidFill>
              </a:rPr>
              <a:t> - </a:t>
            </a:r>
            <a:r>
              <a:rPr lang="sv-SE" sz="1400" dirty="0" smtClean="0">
                <a:solidFill>
                  <a:srgbClr val="000099"/>
                </a:solidFill>
              </a:rPr>
              <a:t>FC CHOMUTOV </a:t>
            </a:r>
            <a:r>
              <a:rPr lang="cs-CZ" sz="1400" dirty="0" smtClean="0">
                <a:solidFill>
                  <a:srgbClr val="000099"/>
                </a:solidFill>
              </a:rPr>
              <a:t> 2:0(1:0)</a:t>
            </a:r>
          </a:p>
          <a:p>
            <a:pPr algn="just" fontAlgn="ctr"/>
            <a:r>
              <a:rPr lang="cs-CZ" sz="1050" dirty="0" smtClean="0">
                <a:solidFill>
                  <a:srgbClr val="FF0000"/>
                </a:solidFill>
                <a:latin typeface="Arial" pitchFamily="34" charset="0"/>
                <a:cs typeface="Arial" pitchFamily="34" charset="0"/>
              </a:rPr>
              <a:t>hosté toho na hřišti ve Velvarech moc nepředvedli. Dobře hrající domácí šli v 1. půli do vedení po pěkné brance Komjatýho a zasloužené vítězství potvrdil ve 2. poločase v 63. minutě M</a:t>
            </a:r>
            <a:r>
              <a:rPr lang="de-DE" sz="1050" dirty="0" smtClean="0">
                <a:solidFill>
                  <a:srgbClr val="FF0000"/>
                </a:solidFill>
                <a:latin typeface="Arial" pitchFamily="34" charset="0"/>
                <a:cs typeface="Arial" pitchFamily="34" charset="0"/>
              </a:rPr>
              <a:t>ü</a:t>
            </a:r>
            <a:r>
              <a:rPr lang="cs-CZ" sz="1050" dirty="0" smtClean="0">
                <a:solidFill>
                  <a:srgbClr val="FF0000"/>
                </a:solidFill>
                <a:latin typeface="Arial" pitchFamily="34" charset="0"/>
                <a:cs typeface="Arial" pitchFamily="34" charset="0"/>
              </a:rPr>
              <a:t>ller.</a:t>
            </a:r>
          </a:p>
          <a:p>
            <a:pPr fontAlgn="ctr"/>
            <a:r>
              <a:rPr lang="cs-CZ" sz="1400" dirty="0" smtClean="0">
                <a:solidFill>
                  <a:srgbClr val="000099"/>
                </a:solidFill>
              </a:rPr>
              <a:t>SK Český Brod</a:t>
            </a:r>
            <a:r>
              <a:rPr lang="cs-CZ" sz="1400" b="0" dirty="0" smtClean="0">
                <a:solidFill>
                  <a:srgbClr val="000099"/>
                </a:solidFill>
              </a:rPr>
              <a:t> - </a:t>
            </a:r>
            <a:r>
              <a:rPr lang="cs-CZ" sz="1400" dirty="0" smtClean="0">
                <a:solidFill>
                  <a:srgbClr val="000099"/>
                </a:solidFill>
              </a:rPr>
              <a:t>Sokol Hostouň  2:1(1:1)</a:t>
            </a:r>
          </a:p>
          <a:p>
            <a:pPr algn="just" fontAlgn="ctr"/>
            <a:r>
              <a:rPr lang="cs-CZ" sz="1050" dirty="0" smtClean="0">
                <a:solidFill>
                  <a:srgbClr val="FF0000"/>
                </a:solidFill>
                <a:latin typeface="Arial" pitchFamily="34" charset="0"/>
                <a:cs typeface="Arial" pitchFamily="34" charset="0"/>
              </a:rPr>
              <a:t>těžce vydřené vítězství konstatoval po zápase trenér domácích Zdeněk Šmejkal starší. Hosté v závěru poločasu srovnali Burantem na 1:1 a konečné rozhodnutí přinesla až branka Fikejze 14 minut před koncem.</a:t>
            </a:r>
          </a:p>
          <a:p>
            <a:pPr fontAlgn="ctr"/>
            <a:r>
              <a:rPr lang="cs-CZ" sz="1400" dirty="0" smtClean="0">
                <a:solidFill>
                  <a:srgbClr val="000099"/>
                </a:solidFill>
              </a:rPr>
              <a:t>SK Úvaly</a:t>
            </a:r>
            <a:r>
              <a:rPr lang="cs-CZ" sz="1400" b="0" dirty="0" smtClean="0">
                <a:solidFill>
                  <a:srgbClr val="000099"/>
                </a:solidFill>
              </a:rPr>
              <a:t> - </a:t>
            </a:r>
            <a:r>
              <a:rPr lang="cs-CZ" sz="1400" dirty="0" smtClean="0">
                <a:solidFill>
                  <a:srgbClr val="000099"/>
                </a:solidFill>
              </a:rPr>
              <a:t>Mostecký fotbalový klub o.p.s.  0:2(0:2)</a:t>
            </a:r>
          </a:p>
          <a:p>
            <a:pPr fontAlgn="ctr"/>
            <a:r>
              <a:rPr lang="cs-CZ" sz="1050" dirty="0" smtClean="0">
                <a:solidFill>
                  <a:srgbClr val="FF0000"/>
                </a:solidFill>
                <a:latin typeface="Arial" pitchFamily="34" charset="0"/>
                <a:cs typeface="Arial" pitchFamily="34" charset="0"/>
              </a:rPr>
              <a:t>hosté na jaře poprvé získali body.  Obě branky padly v 1.poločase. Domácí se snažili po změně stran výsledek korigovat, ale ani po vyloučení hostujícího Svobody se jim to nepovedlo,</a:t>
            </a:r>
            <a:endParaRPr lang="cs-CZ" sz="1100" dirty="0" smtClean="0">
              <a:solidFill>
                <a:srgbClr val="FF0000"/>
              </a:solidFill>
              <a:latin typeface="Arial" pitchFamily="34" charset="0"/>
              <a:cs typeface="Arial" pitchFamily="34" charset="0"/>
            </a:endParaRPr>
          </a:p>
        </p:txBody>
      </p:sp>
      <p:sp>
        <p:nvSpPr>
          <p:cNvPr id="22" name="TextovéPole 21"/>
          <p:cNvSpPr txBox="1"/>
          <p:nvPr/>
        </p:nvSpPr>
        <p:spPr>
          <a:xfrm>
            <a:off x="71984" y="91108"/>
            <a:ext cx="4824536" cy="523220"/>
          </a:xfrm>
          <a:prstGeom prst="rect">
            <a:avLst/>
          </a:prstGeom>
          <a:blipFill>
            <a:blip r:embed="rId3" cstate="print"/>
            <a:stretch>
              <a:fillRect/>
            </a:stretch>
          </a:blipFill>
          <a:ln w="66675" cmpd="sng">
            <a:solidFill>
              <a:schemeClr val="tx1"/>
            </a:solidFill>
            <a:prstDash val="solid"/>
          </a:ln>
        </p:spPr>
        <p:txBody>
          <a:bodyPr wrap="square" rtlCol="0">
            <a:spAutoFit/>
          </a:bodyPr>
          <a:lstStyle/>
          <a:p>
            <a:pPr algn="ctr"/>
            <a:r>
              <a:rPr lang="cs-CZ" sz="2800" u="sng" dirty="0" smtClean="0">
                <a:solidFill>
                  <a:schemeClr val="accent2">
                    <a:lumMod val="75000"/>
                  </a:schemeClr>
                </a:solidFill>
                <a:latin typeface="Arial" pitchFamily="34" charset="0"/>
                <a:cs typeface="Arial" pitchFamily="34" charset="0"/>
              </a:rPr>
              <a:t>21. kolo Fortuna divize B</a:t>
            </a:r>
          </a:p>
        </p:txBody>
      </p:sp>
      <p:sp>
        <p:nvSpPr>
          <p:cNvPr id="14" name="TextovéPole 13"/>
          <p:cNvSpPr txBox="1"/>
          <p:nvPr/>
        </p:nvSpPr>
        <p:spPr>
          <a:xfrm>
            <a:off x="5760616" y="91109"/>
            <a:ext cx="4320456" cy="3554373"/>
          </a:xfrm>
          <a:prstGeom prst="flowChartDocument">
            <a:avLst/>
          </a:prstGeom>
          <a:blipFill dpi="0" rotWithShape="1">
            <a:blip r:embed="rId4" cstate="print"/>
            <a:srcRect/>
            <a:tile tx="0" ty="0" sx="100000" sy="100000" flip="none" algn="tl"/>
          </a:blipFill>
          <a:ln w="79375">
            <a:gradFill>
              <a:gsLst>
                <a:gs pos="0">
                  <a:srgbClr val="FBEAC7"/>
                </a:gs>
                <a:gs pos="17999">
                  <a:srgbClr val="FEE7F2"/>
                </a:gs>
                <a:gs pos="36000">
                  <a:srgbClr val="FAC77D"/>
                </a:gs>
                <a:gs pos="61000">
                  <a:srgbClr val="FBA97D"/>
                </a:gs>
                <a:gs pos="82001">
                  <a:srgbClr val="FBD49C"/>
                </a:gs>
                <a:gs pos="100000">
                  <a:srgbClr val="FEE7F2"/>
                </a:gs>
              </a:gsLst>
              <a:lin ang="5400000" scaled="0"/>
            </a:gradFill>
          </a:ln>
          <a:effectLst>
            <a:innerShdw blurRad="114300">
              <a:prstClr val="black"/>
            </a:innerShdw>
          </a:effectLst>
        </p:spPr>
        <p:txBody>
          <a:bodyPr wrap="square" rtlCol="0">
            <a:spAutoFit/>
          </a:bodyPr>
          <a:lstStyle/>
          <a:p>
            <a:pPr algn="ctr"/>
            <a:r>
              <a:rPr lang="cs-CZ" sz="3000" dirty="0" smtClean="0">
                <a:solidFill>
                  <a:srgbClr val="0000FF"/>
                </a:solidFill>
                <a:effectLst>
                  <a:outerShdw blurRad="38100" dist="38100" dir="2700000" algn="tl">
                    <a:srgbClr val="000000">
                      <a:alpha val="43137"/>
                    </a:srgbClr>
                  </a:outerShdw>
                </a:effectLst>
                <a:latin typeface="Rockwell Condensed" pitchFamily="18" charset="0"/>
              </a:rPr>
              <a:t>Mladší žáci se loučí s pohárem Hejtmana Ústeckého kraje hned v 1.kole. Ve 2. poločase soupeř potvrdil úlohu favorita </a:t>
            </a:r>
          </a:p>
        </p:txBody>
      </p:sp>
      <p:sp>
        <p:nvSpPr>
          <p:cNvPr id="12" name="TextovéPole 11"/>
          <p:cNvSpPr txBox="1"/>
          <p:nvPr/>
        </p:nvSpPr>
        <p:spPr>
          <a:xfrm>
            <a:off x="5760616" y="3812872"/>
            <a:ext cx="4392488" cy="3108543"/>
          </a:xfrm>
          <a:prstGeom prst="rect">
            <a:avLst/>
          </a:prstGeom>
          <a:noFill/>
        </p:spPr>
        <p:txBody>
          <a:bodyPr wrap="square" rtlCol="0">
            <a:spAutoFit/>
          </a:bodyPr>
          <a:lstStyle/>
          <a:p>
            <a:pPr algn="ctr"/>
            <a:r>
              <a:rPr lang="cs-CZ" sz="2000" u="sng" dirty="0" smtClean="0">
                <a:effectLst>
                  <a:glow rad="101600">
                    <a:schemeClr val="accent5">
                      <a:satMod val="175000"/>
                      <a:alpha val="40000"/>
                    </a:schemeClr>
                  </a:glow>
                  <a:outerShdw blurRad="50800" dist="38100" dir="5400000" algn="t" rotWithShape="0">
                    <a:prstClr val="black">
                      <a:alpha val="40000"/>
                    </a:prstClr>
                  </a:outerShdw>
                </a:effectLst>
                <a:latin typeface="Bookman Old Style" pitchFamily="18" charset="0"/>
              </a:rPr>
              <a:t>SK Štětí – SK Roudnice n.L.</a:t>
            </a:r>
          </a:p>
          <a:p>
            <a:pPr algn="ctr"/>
            <a:r>
              <a:rPr lang="cs-CZ" sz="2000" u="sng" dirty="0" smtClean="0">
                <a:effectLst>
                  <a:glow rad="101600">
                    <a:schemeClr val="accent5">
                      <a:satMod val="175000"/>
                      <a:alpha val="40000"/>
                    </a:schemeClr>
                  </a:glow>
                  <a:outerShdw blurRad="50800" dist="38100" dir="5400000" algn="t" rotWithShape="0">
                    <a:prstClr val="black">
                      <a:alpha val="40000"/>
                    </a:prstClr>
                  </a:outerShdw>
                </a:effectLst>
                <a:latin typeface="Arial" pitchFamily="34" charset="0"/>
                <a:cs typeface="Arial" pitchFamily="34" charset="0"/>
              </a:rPr>
              <a:t>2:9(1:2)   </a:t>
            </a:r>
            <a:r>
              <a:rPr lang="cs-CZ" sz="1800" u="sng" dirty="0" smtClean="0">
                <a:effectLst>
                  <a:glow rad="101600">
                    <a:schemeClr val="accent5">
                      <a:satMod val="175000"/>
                      <a:alpha val="40000"/>
                    </a:schemeClr>
                  </a:glow>
                  <a:outerShdw blurRad="50800" dist="38100" dir="5400000" algn="t" rotWithShape="0">
                    <a:prstClr val="black">
                      <a:alpha val="40000"/>
                    </a:prstClr>
                  </a:outerShdw>
                </a:effectLst>
                <a:latin typeface="Arial" pitchFamily="34" charset="0"/>
                <a:cs typeface="Arial" pitchFamily="34" charset="0"/>
              </a:rPr>
              <a:t>20.4.2017  1. kolo</a:t>
            </a:r>
            <a:endParaRPr lang="cs-CZ" sz="1400" u="sng" dirty="0" smtClean="0">
              <a:effectLst>
                <a:glow rad="101600">
                  <a:schemeClr val="accent5">
                    <a:satMod val="175000"/>
                    <a:alpha val="40000"/>
                  </a:schemeClr>
                </a:glow>
                <a:outerShdw blurRad="50800" dist="38100" dir="5400000" algn="t" rotWithShape="0">
                  <a:prstClr val="black">
                    <a:alpha val="40000"/>
                  </a:prstClr>
                </a:outerShdw>
              </a:effectLst>
              <a:latin typeface="Arial" pitchFamily="34" charset="0"/>
              <a:cs typeface="Arial" pitchFamily="34" charset="0"/>
            </a:endParaRPr>
          </a:p>
          <a:p>
            <a:pPr algn="just"/>
            <a:endParaRPr lang="cs-CZ" b="0" dirty="0" smtClean="0">
              <a:latin typeface="Arial" pitchFamily="34" charset="0"/>
              <a:cs typeface="Arial" pitchFamily="34" charset="0"/>
            </a:endParaRPr>
          </a:p>
          <a:p>
            <a:pPr algn="just"/>
            <a:r>
              <a:rPr lang="cs-CZ" b="0" dirty="0" smtClean="0">
                <a:latin typeface="Arial" pitchFamily="34" charset="0"/>
                <a:cs typeface="Arial" pitchFamily="34" charset="0"/>
              </a:rPr>
              <a:t>V utkání jsme se ve 14. minutě ujali vedení, ale soupeř brzy vyrovnal a pak už nás do vedení nepustil. Ještě do poločasu vstřelil vedoucí branku a ve 2. části, kdy nám začaly ubývat síly, se prostřílel k vysokému vítězství. V sestavě jsme měli i hráče přípravky, kteří přeci jenom proti hráčům Roudnice </a:t>
            </a:r>
            <a:r>
              <a:rPr lang="cs-CZ" b="0" dirty="0" err="1" smtClean="0">
                <a:latin typeface="Arial" pitchFamily="34" charset="0"/>
                <a:cs typeface="Arial" pitchFamily="34" charset="0"/>
              </a:rPr>
              <a:t>n.L.</a:t>
            </a:r>
            <a:r>
              <a:rPr lang="cs-CZ" b="0" dirty="0" smtClean="0">
                <a:latin typeface="Arial" pitchFamily="34" charset="0"/>
                <a:cs typeface="Arial" pitchFamily="34" charset="0"/>
              </a:rPr>
              <a:t> starší o 3 roky starší měli hodně těžké.</a:t>
            </a:r>
          </a:p>
          <a:p>
            <a:pPr algn="just"/>
            <a:r>
              <a:rPr lang="cs-CZ" b="0" u="sng" dirty="0" smtClean="0">
                <a:latin typeface="Arial" pitchFamily="34" charset="0"/>
                <a:cs typeface="Arial" pitchFamily="34" charset="0"/>
              </a:rPr>
              <a:t>Branky:  </a:t>
            </a:r>
            <a:r>
              <a:rPr lang="cs-CZ" b="0" dirty="0" smtClean="0">
                <a:latin typeface="Arial" pitchFamily="34" charset="0"/>
                <a:cs typeface="Arial" pitchFamily="34" charset="0"/>
              </a:rPr>
              <a:t>Kabelka 2</a:t>
            </a:r>
          </a:p>
          <a:p>
            <a:pPr algn="just"/>
            <a:r>
              <a:rPr lang="cs-CZ" b="0" u="sng" dirty="0" smtClean="0">
                <a:latin typeface="Arial" pitchFamily="34" charset="0"/>
                <a:cs typeface="Arial" pitchFamily="34" charset="0"/>
              </a:rPr>
              <a:t>Sestava: </a:t>
            </a:r>
            <a:r>
              <a:rPr lang="cs-CZ" b="0" dirty="0" smtClean="0">
                <a:latin typeface="Arial" pitchFamily="34" charset="0"/>
                <a:cs typeface="Arial" pitchFamily="34" charset="0"/>
              </a:rPr>
              <a:t>Černý-Kubánek, Vích, </a:t>
            </a:r>
            <a:r>
              <a:rPr lang="cs-CZ" b="0" dirty="0" err="1" smtClean="0">
                <a:latin typeface="Arial" pitchFamily="34" charset="0"/>
                <a:cs typeface="Arial" pitchFamily="34" charset="0"/>
              </a:rPr>
              <a:t>Koleničová</a:t>
            </a:r>
            <a:r>
              <a:rPr lang="cs-CZ" b="0" dirty="0" smtClean="0">
                <a:latin typeface="Arial" pitchFamily="34" charset="0"/>
                <a:cs typeface="Arial" pitchFamily="34" charset="0"/>
              </a:rPr>
              <a:t>, </a:t>
            </a:r>
            <a:r>
              <a:rPr lang="cs-CZ" b="0" dirty="0" err="1" smtClean="0">
                <a:latin typeface="Arial" pitchFamily="34" charset="0"/>
                <a:cs typeface="Arial" pitchFamily="34" charset="0"/>
              </a:rPr>
              <a:t>Miga</a:t>
            </a:r>
            <a:r>
              <a:rPr lang="cs-CZ" b="0" dirty="0" smtClean="0">
                <a:latin typeface="Arial" pitchFamily="34" charset="0"/>
                <a:cs typeface="Arial" pitchFamily="34" charset="0"/>
              </a:rPr>
              <a:t>, Kabelka, </a:t>
            </a:r>
          </a:p>
          <a:p>
            <a:pPr algn="just"/>
            <a:r>
              <a:rPr lang="cs-CZ" b="0" dirty="0" smtClean="0">
                <a:latin typeface="Arial" pitchFamily="34" charset="0"/>
                <a:cs typeface="Arial" pitchFamily="34" charset="0"/>
              </a:rPr>
              <a:t>               Franc, </a:t>
            </a:r>
            <a:r>
              <a:rPr lang="cs-CZ" b="0" dirty="0" err="1" smtClean="0">
                <a:latin typeface="Arial" pitchFamily="34" charset="0"/>
                <a:cs typeface="Arial" pitchFamily="34" charset="0"/>
              </a:rPr>
              <a:t>Cízler</a:t>
            </a:r>
            <a:r>
              <a:rPr lang="cs-CZ" b="0" dirty="0" smtClean="0">
                <a:latin typeface="Arial" pitchFamily="34" charset="0"/>
                <a:cs typeface="Arial" pitchFamily="34" charset="0"/>
              </a:rPr>
              <a:t>, </a:t>
            </a:r>
            <a:r>
              <a:rPr lang="cs-CZ" b="0" dirty="0" err="1" smtClean="0">
                <a:latin typeface="Arial" pitchFamily="34" charset="0"/>
                <a:cs typeface="Arial" pitchFamily="34" charset="0"/>
              </a:rPr>
              <a:t>Ivanič</a:t>
            </a:r>
            <a:r>
              <a:rPr lang="cs-CZ" b="0" dirty="0" smtClean="0">
                <a:latin typeface="Arial" pitchFamily="34" charset="0"/>
                <a:cs typeface="Arial" pitchFamily="34" charset="0"/>
              </a:rPr>
              <a:t>, Jakub Novák, Hromy, David </a:t>
            </a:r>
          </a:p>
          <a:p>
            <a:pPr algn="just"/>
            <a:r>
              <a:rPr lang="cs-CZ" b="0" dirty="0" smtClean="0">
                <a:latin typeface="Arial" pitchFamily="34" charset="0"/>
                <a:cs typeface="Arial" pitchFamily="34" charset="0"/>
              </a:rPr>
              <a:t>               </a:t>
            </a:r>
            <a:r>
              <a:rPr lang="cs-CZ" b="0" dirty="0" err="1" smtClean="0">
                <a:latin typeface="Arial" pitchFamily="34" charset="0"/>
                <a:cs typeface="Arial" pitchFamily="34" charset="0"/>
              </a:rPr>
              <a:t>Kosorič</a:t>
            </a:r>
            <a:r>
              <a:rPr lang="cs-CZ" b="0" dirty="0" smtClean="0">
                <a:latin typeface="Arial" pitchFamily="34" charset="0"/>
                <a:cs typeface="Arial" pitchFamily="34" charset="0"/>
              </a:rPr>
              <a:t>, Procházka, </a:t>
            </a:r>
            <a:r>
              <a:rPr lang="cs-CZ" b="0" dirty="0" err="1" smtClean="0">
                <a:latin typeface="Arial" pitchFamily="34" charset="0"/>
                <a:cs typeface="Arial" pitchFamily="34" charset="0"/>
              </a:rPr>
              <a:t>Ketner</a:t>
            </a:r>
            <a:r>
              <a:rPr lang="cs-CZ" b="0" dirty="0" smtClean="0">
                <a:latin typeface="Arial" pitchFamily="34" charset="0"/>
                <a:cs typeface="Arial" pitchFamily="34" charset="0"/>
              </a:rPr>
              <a:t>, Kroupa</a:t>
            </a:r>
          </a:p>
          <a:p>
            <a:pPr algn="just"/>
            <a:r>
              <a:rPr lang="cs-CZ" b="0" u="sng" dirty="0" smtClean="0">
                <a:latin typeface="Arial" pitchFamily="34" charset="0"/>
                <a:cs typeface="Arial" pitchFamily="34" charset="0"/>
              </a:rPr>
              <a:t>Trenér: </a:t>
            </a:r>
            <a:r>
              <a:rPr lang="cs-CZ" b="0" dirty="0" err="1" smtClean="0">
                <a:latin typeface="Arial" pitchFamily="34" charset="0"/>
                <a:cs typeface="Arial" pitchFamily="34" charset="0"/>
              </a:rPr>
              <a:t>F.Kučera</a:t>
            </a:r>
            <a:r>
              <a:rPr lang="cs-CZ" b="0" dirty="0" smtClean="0">
                <a:latin typeface="Arial" pitchFamily="34" charset="0"/>
                <a:cs typeface="Arial" pitchFamily="34" charset="0"/>
              </a:rPr>
              <a:t>  </a:t>
            </a:r>
          </a:p>
          <a:p>
            <a:pPr algn="just"/>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a:t>
            </a:r>
            <a:r>
              <a:rPr lang="cs-CZ" b="0" dirty="0" err="1" smtClean="0">
                <a:latin typeface="Arial" pitchFamily="34" charset="0"/>
                <a:cs typeface="Arial" pitchFamily="34" charset="0"/>
              </a:rPr>
              <a:t>Toráč</a:t>
            </a:r>
            <a:endParaRPr lang="cs-CZ" b="0" dirty="0" smtClean="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p>
        </p:txBody>
      </p:sp>
      <p:sp>
        <p:nvSpPr>
          <p:cNvPr id="15" name="TextovéPole 14"/>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p>
        </p:txBody>
      </p:sp>
      <p:graphicFrame>
        <p:nvGraphicFramePr>
          <p:cNvPr id="10" name="Tabulka 9"/>
          <p:cNvGraphicFramePr>
            <a:graphicFrameLocks noGrp="1"/>
          </p:cNvGraphicFramePr>
          <p:nvPr/>
        </p:nvGraphicFramePr>
        <p:xfrm>
          <a:off x="5472582" y="91109"/>
          <a:ext cx="4680522" cy="3004433"/>
        </p:xfrm>
        <a:graphic>
          <a:graphicData uri="http://schemas.openxmlformats.org/drawingml/2006/table">
            <a:tbl>
              <a:tblPr/>
              <a:tblGrid>
                <a:gridCol w="214090">
                  <a:extLst>
                    <a:ext uri="{9D8B030D-6E8A-4147-A177-3AD203B41FA5}">
                      <a16:colId xmlns:a16="http://schemas.microsoft.com/office/drawing/2014/main" val="20000"/>
                    </a:ext>
                  </a:extLst>
                </a:gridCol>
                <a:gridCol w="406768">
                  <a:extLst>
                    <a:ext uri="{9D8B030D-6E8A-4147-A177-3AD203B41FA5}">
                      <a16:colId xmlns:a16="http://schemas.microsoft.com/office/drawing/2014/main" val="20001"/>
                    </a:ext>
                  </a:extLst>
                </a:gridCol>
                <a:gridCol w="1594962">
                  <a:extLst>
                    <a:ext uri="{9D8B030D-6E8A-4147-A177-3AD203B41FA5}">
                      <a16:colId xmlns:a16="http://schemas.microsoft.com/office/drawing/2014/main" val="20002"/>
                    </a:ext>
                  </a:extLst>
                </a:gridCol>
                <a:gridCol w="342542">
                  <a:extLst>
                    <a:ext uri="{9D8B030D-6E8A-4147-A177-3AD203B41FA5}">
                      <a16:colId xmlns:a16="http://schemas.microsoft.com/office/drawing/2014/main" val="20003"/>
                    </a:ext>
                  </a:extLst>
                </a:gridCol>
                <a:gridCol w="331838">
                  <a:extLst>
                    <a:ext uri="{9D8B030D-6E8A-4147-A177-3AD203B41FA5}">
                      <a16:colId xmlns:a16="http://schemas.microsoft.com/office/drawing/2014/main" val="20004"/>
                    </a:ext>
                  </a:extLst>
                </a:gridCol>
                <a:gridCol w="214090">
                  <a:extLst>
                    <a:ext uri="{9D8B030D-6E8A-4147-A177-3AD203B41FA5}">
                      <a16:colId xmlns:a16="http://schemas.microsoft.com/office/drawing/2014/main" val="20005"/>
                    </a:ext>
                  </a:extLst>
                </a:gridCol>
                <a:gridCol w="214090">
                  <a:extLst>
                    <a:ext uri="{9D8B030D-6E8A-4147-A177-3AD203B41FA5}">
                      <a16:colId xmlns:a16="http://schemas.microsoft.com/office/drawing/2014/main" val="20006"/>
                    </a:ext>
                  </a:extLst>
                </a:gridCol>
                <a:gridCol w="214090">
                  <a:extLst>
                    <a:ext uri="{9D8B030D-6E8A-4147-A177-3AD203B41FA5}">
                      <a16:colId xmlns:a16="http://schemas.microsoft.com/office/drawing/2014/main" val="20007"/>
                    </a:ext>
                  </a:extLst>
                </a:gridCol>
                <a:gridCol w="535222">
                  <a:extLst>
                    <a:ext uri="{9D8B030D-6E8A-4147-A177-3AD203B41FA5}">
                      <a16:colId xmlns:a16="http://schemas.microsoft.com/office/drawing/2014/main" val="20008"/>
                    </a:ext>
                  </a:extLst>
                </a:gridCol>
                <a:gridCol w="345219">
                  <a:extLst>
                    <a:ext uri="{9D8B030D-6E8A-4147-A177-3AD203B41FA5}">
                      <a16:colId xmlns:a16="http://schemas.microsoft.com/office/drawing/2014/main" val="20009"/>
                    </a:ext>
                  </a:extLst>
                </a:gridCol>
                <a:gridCol w="267611">
                  <a:extLst>
                    <a:ext uri="{9D8B030D-6E8A-4147-A177-3AD203B41FA5}">
                      <a16:colId xmlns:a16="http://schemas.microsoft.com/office/drawing/2014/main" val="20010"/>
                    </a:ext>
                  </a:extLst>
                </a:gridCol>
              </a:tblGrid>
              <a:tr h="132903">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0"/>
                  </a:ext>
                </a:extLst>
              </a:tr>
              <a:tr h="284791">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2000" b="1" i="0" u="none" strike="noStrike" dirty="0">
                          <a:solidFill>
                            <a:srgbClr val="0000CC"/>
                          </a:solidFill>
                          <a:latin typeface="Calibri"/>
                        </a:rPr>
                        <a:t>Divize skupina B 21. kolo 2016-2017</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1"/>
                  </a:ext>
                </a:extLst>
              </a:tr>
              <a:tr h="132903">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dirty="0">
                          <a:solidFill>
                            <a:srgbClr val="FF0000"/>
                          </a:solidFill>
                          <a:latin typeface="Arial"/>
                        </a:rPr>
                        <a:t>1.</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dirty="0">
                          <a:solidFill>
                            <a:srgbClr val="FF0000"/>
                          </a:solidFill>
                          <a:latin typeface="Arial"/>
                        </a:rPr>
                        <a:t>SK POLABAN Nymburk </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FF0000"/>
                          </a:solidFill>
                          <a:latin typeface="Arial"/>
                        </a:rPr>
                        <a:t>21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FF0000"/>
                          </a:solidFill>
                          <a:latin typeface="Arial"/>
                        </a:rPr>
                        <a:t>15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FF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FF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FF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FF0000"/>
                          </a:solidFill>
                          <a:latin typeface="Arial"/>
                        </a:rPr>
                        <a:t>2:16</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FF0000"/>
                          </a:solidFill>
                          <a:latin typeface="Arial"/>
                        </a:rPr>
                        <a:t>54</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2"/>
                  </a:ext>
                </a:extLst>
              </a:tr>
              <a:tr h="132903">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dirty="0">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SK Kladno, a.s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21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43:20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47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3"/>
                  </a:ext>
                </a:extLst>
              </a:tr>
              <a:tr h="132903">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dirty="0">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dirty="0">
                          <a:solidFill>
                            <a:srgbClr val="000000"/>
                          </a:solidFill>
                          <a:latin typeface="Arial"/>
                        </a:rPr>
                        <a:t>SK Sokol Brozany</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21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11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6</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42:19</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47</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4"/>
                  </a:ext>
                </a:extLst>
              </a:tr>
              <a:tr h="132903">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dirty="0">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SK Český Brod</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21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48:22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42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5"/>
                  </a:ext>
                </a:extLst>
              </a:tr>
              <a:tr h="132903">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dirty="0">
                          <a:solidFill>
                            <a:srgbClr val="000000"/>
                          </a:solidFill>
                          <a:latin typeface="Arial"/>
                        </a:rPr>
                        <a:t>5.</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dirty="0">
                          <a:solidFill>
                            <a:srgbClr val="000000"/>
                          </a:solidFill>
                          <a:latin typeface="Arial"/>
                        </a:rPr>
                        <a:t>TJ Baník Souš, z.s.</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21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10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6</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34:22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37</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6"/>
                  </a:ext>
                </a:extLst>
              </a:tr>
              <a:tr h="132903">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dirty="0">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FC Nový Bor,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21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26:35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32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7"/>
                  </a:ext>
                </a:extLst>
              </a:tr>
              <a:tr h="132903">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dirty="0">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dirty="0">
                          <a:solidFill>
                            <a:srgbClr val="000000"/>
                          </a:solidFill>
                          <a:latin typeface="Arial"/>
                        </a:rPr>
                        <a:t>TJ Tatran Rako Rakovník</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21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26:32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31</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8"/>
                  </a:ext>
                </a:extLst>
              </a:tr>
              <a:tr h="150743">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dirty="0">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smtClean="0">
                          <a:solidFill>
                            <a:srgbClr val="000000"/>
                          </a:solidFill>
                          <a:latin typeface="Arial"/>
                        </a:rPr>
                        <a:t>FK </a:t>
                      </a:r>
                      <a:r>
                        <a:rPr lang="cs-CZ" sz="900" b="1" i="0" u="none" strike="noStrike" dirty="0">
                          <a:solidFill>
                            <a:srgbClr val="000000"/>
                          </a:solidFill>
                          <a:latin typeface="Arial"/>
                        </a:rPr>
                        <a:t>Meteor Praha VIII</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21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33:26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30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9"/>
                  </a:ext>
                </a:extLst>
              </a:tr>
              <a:tr h="132903">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dirty="0">
                          <a:solidFill>
                            <a:srgbClr val="000000"/>
                          </a:solidFill>
                          <a:latin typeface="Arial"/>
                        </a:rPr>
                        <a:t>9.</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dirty="0">
                          <a:solidFill>
                            <a:srgbClr val="000000"/>
                          </a:solidFill>
                          <a:latin typeface="Arial"/>
                        </a:rPr>
                        <a:t>FK </a:t>
                      </a:r>
                      <a:r>
                        <a:rPr lang="cs-CZ" sz="900" b="1" i="0" u="none" strike="noStrike" dirty="0" smtClean="0">
                          <a:solidFill>
                            <a:srgbClr val="000000"/>
                          </a:solidFill>
                          <a:latin typeface="Arial"/>
                        </a:rPr>
                        <a:t>Neratovice-Byškovice,</a:t>
                      </a:r>
                      <a:endParaRPr lang="cs-CZ" sz="900" b="1" i="0" u="none" strike="noStrike" dirty="0">
                        <a:solidFill>
                          <a:srgbClr val="000000"/>
                        </a:solidFill>
                        <a:latin typeface="Arial"/>
                      </a:endParaRP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21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9</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21:31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30</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0"/>
                  </a:ext>
                </a:extLst>
              </a:tr>
              <a:tr h="132903">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dirty="0">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Sportovní klub Úvaly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21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21:28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28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1"/>
                  </a:ext>
                </a:extLst>
              </a:tr>
              <a:tr h="132903">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dirty="0">
                          <a:solidFill>
                            <a:srgbClr val="000000"/>
                          </a:solidFill>
                          <a:latin typeface="Arial"/>
                        </a:rPr>
                        <a:t>11.</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dirty="0">
                          <a:solidFill>
                            <a:srgbClr val="000000"/>
                          </a:solidFill>
                          <a:latin typeface="Arial"/>
                        </a:rPr>
                        <a:t>TJ Slovan Velvary</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21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9</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36:34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27</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2"/>
                  </a:ext>
                </a:extLst>
              </a:tr>
              <a:tr h="132903">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dirty="0">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TJ Sokol Hostouň</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21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23:30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26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3"/>
                  </a:ext>
                </a:extLst>
              </a:tr>
              <a:tr h="160519">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dirty="0">
                          <a:solidFill>
                            <a:srgbClr val="FF0000"/>
                          </a:solidFill>
                          <a:latin typeface="Arial"/>
                        </a:rPr>
                        <a:t>13.</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dirty="0">
                          <a:solidFill>
                            <a:srgbClr val="FF0000"/>
                          </a:solidFill>
                          <a:latin typeface="Arial"/>
                        </a:rPr>
                        <a:t>SK Štětí,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FF0000"/>
                          </a:solidFill>
                          <a:latin typeface="Arial"/>
                        </a:rPr>
                        <a:t>21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FF0000"/>
                          </a:solidFill>
                          <a:latin typeface="Arial"/>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FF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FF0000"/>
                          </a:solidFill>
                          <a:latin typeface="Arial"/>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FF0000"/>
                          </a:solidFill>
                          <a:latin typeface="Arial"/>
                        </a:rPr>
                        <a:t>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FF0000"/>
                          </a:solidFill>
                          <a:latin typeface="Arial"/>
                        </a:rPr>
                        <a:t>28:44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FF0000"/>
                          </a:solidFill>
                          <a:latin typeface="Arial"/>
                        </a:rPr>
                        <a:t>23</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4"/>
                  </a:ext>
                </a:extLst>
              </a:tr>
              <a:tr h="146711">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latin typeface="Arial"/>
                        </a:rPr>
                        <a:t>FC Chomutov s.r.o.</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21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22:30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22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5"/>
                  </a:ext>
                </a:extLst>
              </a:tr>
              <a:tr h="132903">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dirty="0">
                          <a:solidFill>
                            <a:srgbClr val="000000"/>
                          </a:solidFill>
                          <a:latin typeface="Arial"/>
                        </a:rPr>
                        <a:t>15.</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dirty="0">
                          <a:solidFill>
                            <a:srgbClr val="000000"/>
                          </a:solidFill>
                          <a:latin typeface="Arial"/>
                        </a:rPr>
                        <a:t>Mostecký fotbalový klub</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21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14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24:59</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16</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6"/>
                  </a:ext>
                </a:extLst>
              </a:tr>
              <a:tr h="132903">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dirty="0">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TJ Sokol Libiš</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21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15:46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7"/>
                  </a:ext>
                </a:extLst>
              </a:tr>
              <a:tr h="132903">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8"/>
                  </a:ext>
                </a:extLst>
              </a:tr>
            </a:tbl>
          </a:graphicData>
        </a:graphic>
      </p:graphicFrame>
      <p:sp>
        <p:nvSpPr>
          <p:cNvPr id="12" name="TextovéPole 11"/>
          <p:cNvSpPr txBox="1"/>
          <p:nvPr/>
        </p:nvSpPr>
        <p:spPr>
          <a:xfrm>
            <a:off x="5472584" y="3187452"/>
            <a:ext cx="4680520" cy="3600986"/>
          </a:xfrm>
          <a:prstGeom prst="rect">
            <a:avLst/>
          </a:prstGeom>
          <a:solidFill>
            <a:srgbClr val="DAEDFE"/>
          </a:solidFill>
        </p:spPr>
        <p:txBody>
          <a:bodyPr wrap="square" rtlCol="0">
            <a:spAutoFit/>
          </a:bodyPr>
          <a:lstStyle/>
          <a:p>
            <a:pPr algn="just"/>
            <a:r>
              <a:rPr lang="cs-CZ" dirty="0" smtClean="0">
                <a:latin typeface="Arial" pitchFamily="34" charset="0"/>
                <a:cs typeface="Arial" pitchFamily="34" charset="0"/>
              </a:rPr>
              <a:t>Vedoucí Nymburk i přesto, že přišel doma o bod se Štětím, náskok na čele tabulky navýšil. Brozany doma prohrály a o 2 body přišlo i Kladno. Jediný Český Brod se chlubí, že snížil ztrátu na 3. místo. Na 5. místě je osamocená Souš, která má daleko na 4. místo, ale zase má velký náskok před 32 bodovým Novým Borem, který je překvapením jara. Teď to poznalo doma se trápící Kladno. 7. místo patří Rakovníku. Rychle však na jaře vystoupal nahoru a má po starostech.  Relativně v klidu je Meteor a Neratovice s 30 body. To už jsme ve spodní polovině tabulky, kde mají Úvaly 28 bodů na 10. místě. Skvělé jaro mají Velvary , které stoupají v tabulce nahoru a vládne zde spokojenost. Více asi po zimě čekali v Hostouni, která má kvalitní kádr, ale výsledky nejsou podle představ. Pak už je tu náš tým, který měl samé silné soupeře a nyní je třeba začít připisovat i 3. bodové zisky. 14. místo patří Chomutovu s 22 body. Že ještě neřekli konečné slovo naznačili fotbalisté Mostu po vítězství v Úvalech. Poslední je Libiš, a i když na jaře podává sympatické výkony, tak už v záchranu nevěří ani ty největší optimisté </a:t>
            </a:r>
          </a:p>
        </p:txBody>
      </p:sp>
      <p:sp>
        <p:nvSpPr>
          <p:cNvPr id="9" name="TextovéPole 8"/>
          <p:cNvSpPr txBox="1"/>
          <p:nvPr/>
        </p:nvSpPr>
        <p:spPr>
          <a:xfrm>
            <a:off x="71984" y="91108"/>
            <a:ext cx="4392464" cy="1384995"/>
          </a:xfrm>
          <a:prstGeom prst="rect">
            <a:avLst/>
          </a:prstGeom>
          <a:blipFill>
            <a:blip r:embed="rId3" cstate="print"/>
            <a:stretch>
              <a:fillRect/>
            </a:stretch>
          </a:blipFill>
          <a:ln w="66675" cmpd="dbl">
            <a:solidFill>
              <a:srgbClr val="3333CC"/>
            </a:solidFill>
            <a:prstDash val="sysDash"/>
          </a:ln>
        </p:spPr>
        <p:txBody>
          <a:bodyPr wrap="square" rtlCol="0">
            <a:spAutoFit/>
          </a:bodyPr>
          <a:lstStyle/>
          <a:p>
            <a:pPr algn="ctr"/>
            <a:r>
              <a:rPr lang="cs-CZ" sz="2800" b="0" dirty="0" smtClean="0"/>
              <a:t>O pohár hejtmana Ústeckého kraje </a:t>
            </a:r>
          </a:p>
          <a:p>
            <a:pPr algn="ctr"/>
            <a:r>
              <a:rPr lang="cs-CZ" sz="2800" b="0" dirty="0" smtClean="0"/>
              <a:t>Starší  žáci – 1.kolo</a:t>
            </a:r>
            <a:endParaRPr lang="cs-CZ" sz="2800" u="sng" dirty="0" smtClean="0">
              <a:latin typeface="Bookman Old Style" pitchFamily="18" charset="0"/>
            </a:endParaRPr>
          </a:p>
        </p:txBody>
      </p:sp>
      <p:sp>
        <p:nvSpPr>
          <p:cNvPr id="7" name="TextovéPole 6"/>
          <p:cNvSpPr txBox="1"/>
          <p:nvPr/>
        </p:nvSpPr>
        <p:spPr>
          <a:xfrm>
            <a:off x="143992" y="1747292"/>
            <a:ext cx="4392488" cy="3416320"/>
          </a:xfrm>
          <a:prstGeom prst="rect">
            <a:avLst/>
          </a:prstGeom>
          <a:noFill/>
        </p:spPr>
        <p:txBody>
          <a:bodyPr wrap="square" rtlCol="0">
            <a:spAutoFit/>
          </a:bodyPr>
          <a:lstStyle/>
          <a:p>
            <a:pPr algn="ctr"/>
            <a:r>
              <a:rPr lang="cs-CZ" sz="1800" u="sng" dirty="0" smtClean="0">
                <a:ln>
                  <a:solidFill>
                    <a:srgbClr val="66CCFF"/>
                  </a:solidFill>
                </a:ln>
                <a:effectLst>
                  <a:outerShdw blurRad="50800" dist="38100" dir="5400000" algn="t" rotWithShape="0">
                    <a:prstClr val="black">
                      <a:alpha val="40000"/>
                    </a:prstClr>
                  </a:outerShdw>
                </a:effectLst>
                <a:latin typeface="Bookman Old Style" pitchFamily="18" charset="0"/>
              </a:rPr>
              <a:t>SK Štětí – SK Roudnice n.L.</a:t>
            </a:r>
          </a:p>
          <a:p>
            <a:pPr algn="ctr"/>
            <a:r>
              <a:rPr lang="cs-CZ" sz="1800" u="sng" dirty="0" smtClean="0">
                <a:ln>
                  <a:solidFill>
                    <a:srgbClr val="66CCFF"/>
                  </a:solidFill>
                </a:ln>
                <a:effectLst>
                  <a:outerShdw blurRad="50800" dist="38100" dir="5400000" algn="t" rotWithShape="0">
                    <a:prstClr val="black">
                      <a:alpha val="40000"/>
                    </a:prstClr>
                  </a:outerShdw>
                </a:effectLst>
                <a:latin typeface="Arial" pitchFamily="34" charset="0"/>
                <a:cs typeface="Arial" pitchFamily="34" charset="0"/>
              </a:rPr>
              <a:t>0:5(0:3)   18.4.2017  1. kolo</a:t>
            </a:r>
            <a:endParaRPr lang="cs-CZ" sz="1400" u="sng" dirty="0" smtClean="0">
              <a:ln>
                <a:solidFill>
                  <a:srgbClr val="66CCFF"/>
                </a:solidFill>
              </a:ln>
              <a:effectLst>
                <a:outerShdw blurRad="50800" dist="38100" dir="5400000" algn="t" rotWithShape="0">
                  <a:prstClr val="black">
                    <a:alpha val="40000"/>
                  </a:prstClr>
                </a:outerShdw>
              </a:effectLst>
              <a:latin typeface="Arial" pitchFamily="34" charset="0"/>
              <a:cs typeface="Arial" pitchFamily="34" charset="0"/>
            </a:endParaRPr>
          </a:p>
          <a:p>
            <a:pPr algn="just"/>
            <a:r>
              <a:rPr lang="cs-CZ" b="0" dirty="0" smtClean="0">
                <a:latin typeface="Arial" pitchFamily="34" charset="0"/>
                <a:cs typeface="Arial" pitchFamily="34" charset="0"/>
              </a:rPr>
              <a:t>Těžký los hned v 1. kole potkal starší žáky v poháru Hejtmana Ústeckého kraje. Vedoucí celek Ústeckého přeboru skupiny B byl těžkým protivníkem. Skóre otevřel ve 20. minutě Kryštof Hubený a  velmi rychle po něm pojistil vedení na 2:0 Michal Škoda. Poločasový výsledek 3:0 určil v poslední minutě Štěpán Malý. I ve 2. poločase střídali branky pouze hosté z nedaleké Roudnice n.L. Svojí 2. branku v zápase vstřelil Michal Škoda a na konečných 5:0 upravil v 53. minutě Tomáš Holcman.  	 </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Holub-Ladislav Novák, T.Németh, Šrotýř, </a:t>
            </a:r>
          </a:p>
          <a:p>
            <a:r>
              <a:rPr lang="cs-CZ" b="0" dirty="0" smtClean="0">
                <a:latin typeface="Arial" pitchFamily="34" charset="0"/>
                <a:cs typeface="Arial" pitchFamily="34" charset="0"/>
              </a:rPr>
              <a:t>                Špaček, Malecha, Ladič, Daniluk, Jakub Pilař, </a:t>
            </a:r>
          </a:p>
          <a:p>
            <a:r>
              <a:rPr lang="cs-CZ" b="0" dirty="0" smtClean="0">
                <a:latin typeface="Arial" pitchFamily="34" charset="0"/>
                <a:cs typeface="Arial" pitchFamily="34" charset="0"/>
              </a:rPr>
              <a:t>                J.Šedivý, Nedvěd, Slapnička, Schleiss, Bartko, </a:t>
            </a:r>
          </a:p>
          <a:p>
            <a:r>
              <a:rPr lang="cs-CZ" b="0" dirty="0" smtClean="0">
                <a:latin typeface="Arial" pitchFamily="34" charset="0"/>
                <a:cs typeface="Arial" pitchFamily="34" charset="0"/>
              </a:rPr>
              <a:t>                 Tyl </a:t>
            </a:r>
          </a:p>
          <a:p>
            <a:r>
              <a:rPr lang="cs-CZ" b="0" u="sng" dirty="0" smtClean="0">
                <a:latin typeface="Arial" pitchFamily="34" charset="0"/>
                <a:cs typeface="Arial" pitchFamily="34" charset="0"/>
              </a:rPr>
              <a:t>Trenér</a:t>
            </a:r>
            <a:r>
              <a:rPr lang="cs-CZ" b="0" dirty="0" smtClean="0">
                <a:latin typeface="Arial" pitchFamily="34" charset="0"/>
                <a:cs typeface="Arial" pitchFamily="34" charset="0"/>
              </a:rPr>
              <a:t>:J.Chaloupecký</a:t>
            </a:r>
          </a:p>
          <a:p>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Jan Šíma</a:t>
            </a:r>
          </a:p>
        </p:txBody>
      </p:sp>
      <p:pic>
        <p:nvPicPr>
          <p:cNvPr id="40961" name="Picture 1"/>
          <p:cNvPicPr>
            <a:picLocks noChangeAspect="1" noChangeArrowheads="1"/>
          </p:cNvPicPr>
          <p:nvPr/>
        </p:nvPicPr>
        <p:blipFill>
          <a:blip r:embed="rId4" cstate="print"/>
          <a:srcRect/>
          <a:stretch>
            <a:fillRect/>
          </a:stretch>
        </p:blipFill>
        <p:spPr bwMode="auto">
          <a:xfrm>
            <a:off x="360016" y="5275684"/>
            <a:ext cx="1419225" cy="1514475"/>
          </a:xfrm>
          <a:prstGeom prst="rect">
            <a:avLst/>
          </a:prstGeom>
          <a:noFill/>
          <a:ln w="9525">
            <a:noFill/>
            <a:miter lim="800000"/>
            <a:headEnd/>
            <a:tailEnd/>
          </a:ln>
        </p:spPr>
      </p:pic>
      <p:pic>
        <p:nvPicPr>
          <p:cNvPr id="40962" name="Picture 2"/>
          <p:cNvPicPr>
            <a:picLocks noChangeAspect="1" noChangeArrowheads="1"/>
          </p:cNvPicPr>
          <p:nvPr/>
        </p:nvPicPr>
        <p:blipFill>
          <a:blip r:embed="rId5" cstate="print"/>
          <a:srcRect/>
          <a:stretch>
            <a:fillRect/>
          </a:stretch>
        </p:blipFill>
        <p:spPr bwMode="auto">
          <a:xfrm>
            <a:off x="2520256" y="5419700"/>
            <a:ext cx="987534" cy="100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20111"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p>
        </p:txBody>
      </p:sp>
      <p:sp>
        <p:nvSpPr>
          <p:cNvPr id="14" name="TextovéPole 13"/>
          <p:cNvSpPr txBox="1"/>
          <p:nvPr/>
        </p:nvSpPr>
        <p:spPr>
          <a:xfrm>
            <a:off x="761765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p>
        </p:txBody>
      </p:sp>
      <p:graphicFrame>
        <p:nvGraphicFramePr>
          <p:cNvPr id="9" name="Tabulka 8"/>
          <p:cNvGraphicFramePr>
            <a:graphicFrameLocks noGrp="1"/>
          </p:cNvGraphicFramePr>
          <p:nvPr/>
        </p:nvGraphicFramePr>
        <p:xfrm>
          <a:off x="143992" y="1675286"/>
          <a:ext cx="4464496" cy="5274492"/>
        </p:xfrm>
        <a:graphic>
          <a:graphicData uri="http://schemas.openxmlformats.org/drawingml/2006/table">
            <a:tbl>
              <a:tblPr/>
              <a:tblGrid>
                <a:gridCol w="984910">
                  <a:extLst>
                    <a:ext uri="{9D8B030D-6E8A-4147-A177-3AD203B41FA5}">
                      <a16:colId xmlns:a16="http://schemas.microsoft.com/office/drawing/2014/main" val="20000"/>
                    </a:ext>
                  </a:extLst>
                </a:gridCol>
                <a:gridCol w="117267">
                  <a:extLst>
                    <a:ext uri="{9D8B030D-6E8A-4147-A177-3AD203B41FA5}">
                      <a16:colId xmlns:a16="http://schemas.microsoft.com/office/drawing/2014/main" val="20001"/>
                    </a:ext>
                  </a:extLst>
                </a:gridCol>
                <a:gridCol w="1522091">
                  <a:extLst>
                    <a:ext uri="{9D8B030D-6E8A-4147-A177-3AD203B41FA5}">
                      <a16:colId xmlns:a16="http://schemas.microsoft.com/office/drawing/2014/main" val="20002"/>
                    </a:ext>
                  </a:extLst>
                </a:gridCol>
                <a:gridCol w="1840228">
                  <a:extLst>
                    <a:ext uri="{9D8B030D-6E8A-4147-A177-3AD203B41FA5}">
                      <a16:colId xmlns:a16="http://schemas.microsoft.com/office/drawing/2014/main" val="20003"/>
                    </a:ext>
                  </a:extLst>
                </a:gridCol>
              </a:tblGrid>
              <a:tr h="315439">
                <a:tc gridSpan="4">
                  <a:txBody>
                    <a:bodyPr/>
                    <a:lstStyle/>
                    <a:p>
                      <a:pPr algn="ctr" fontAlgn="b"/>
                      <a:r>
                        <a:rPr lang="cs-CZ" sz="1600" b="1" i="0" u="none" strike="noStrike" dirty="0">
                          <a:solidFill>
                            <a:srgbClr val="000000"/>
                          </a:solidFill>
                          <a:latin typeface="Calibri"/>
                        </a:rPr>
                        <a:t>22.kolo Fortuna Divize B</a:t>
                      </a:r>
                    </a:p>
                  </a:txBody>
                  <a:tcPr marL="9525" marR="9525" marT="9525" marB="0" anchor="b">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84606">
                <a:tc gridSpan="2">
                  <a:txBody>
                    <a:bodyPr/>
                    <a:lstStyle/>
                    <a:p>
                      <a:pPr algn="ctr" fontAlgn="ctr"/>
                      <a:r>
                        <a:rPr lang="cs-CZ" sz="1000" b="1" i="0" u="none" strike="noStrike" dirty="0">
                          <a:solidFill>
                            <a:srgbClr val="151515"/>
                          </a:solidFill>
                          <a:latin typeface="Arial"/>
                        </a:rPr>
                        <a:t>22.4.2017 10:15</a:t>
                      </a:r>
                    </a:p>
                  </a:txBody>
                  <a:tcPr marL="9525" marR="9525" marT="9525"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hMerge="1">
                  <a:txBody>
                    <a:bodyPr/>
                    <a:lstStyle/>
                    <a:p>
                      <a:pPr algn="ctr" fontAlgn="ctr"/>
                      <a:endParaRPr lang="cs-CZ" sz="1000" b="1" i="0" u="none" strike="noStrike" dirty="0">
                        <a:solidFill>
                          <a:srgbClr val="151515"/>
                        </a:solidFill>
                        <a:latin typeface="Arial"/>
                      </a:endParaRP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151515"/>
                          </a:solidFill>
                          <a:latin typeface="Arial"/>
                        </a:rPr>
                        <a:t>TJ Sokol Libiš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151515"/>
                          </a:solidFill>
                          <a:latin typeface="Arial"/>
                        </a:rPr>
                        <a:t>SK Kladno </a:t>
                      </a:r>
                    </a:p>
                  </a:txBody>
                  <a:tcPr marL="9525" marR="9525" marT="9525"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284606">
                <a:tc gridSpan="2">
                  <a:txBody>
                    <a:bodyPr/>
                    <a:lstStyle/>
                    <a:p>
                      <a:pPr algn="ctr" fontAlgn="ctr"/>
                      <a:r>
                        <a:rPr lang="cs-CZ" sz="1000" b="1" i="0" u="none" strike="noStrike" dirty="0">
                          <a:solidFill>
                            <a:srgbClr val="151515"/>
                          </a:solidFill>
                          <a:latin typeface="Arial"/>
                        </a:rPr>
                        <a:t>22.4.2017 10:15</a:t>
                      </a:r>
                    </a:p>
                  </a:txBody>
                  <a:tcPr marL="9525" marR="9525" marT="9525"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tc hMerge="1">
                  <a:txBody>
                    <a:bodyPr/>
                    <a:lstStyle/>
                    <a:p>
                      <a:pPr algn="ctr" fontAlgn="ctr"/>
                      <a:endParaRPr lang="cs-CZ" sz="1000" b="1" i="0" u="none" strike="noStrike" dirty="0">
                        <a:solidFill>
                          <a:srgbClr val="151515"/>
                        </a:solidFill>
                        <a:latin typeface="Arial"/>
                      </a:endParaRP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tc>
                  <a:txBody>
                    <a:bodyPr/>
                    <a:lstStyle/>
                    <a:p>
                      <a:pPr algn="ctr" fontAlgn="ctr"/>
                      <a:r>
                        <a:rPr lang="cs-CZ" sz="1050" b="1" i="0" u="none" strike="noStrike" dirty="0">
                          <a:solidFill>
                            <a:srgbClr val="151515"/>
                          </a:solidFill>
                          <a:latin typeface="Arial"/>
                        </a:rPr>
                        <a:t>Mostecký fotbalový klub</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tc>
                  <a:txBody>
                    <a:bodyPr/>
                    <a:lstStyle/>
                    <a:p>
                      <a:pPr algn="ctr" fontAlgn="ctr"/>
                      <a:r>
                        <a:rPr lang="cs-CZ" sz="1050" b="1" i="0" u="none" strike="noStrike" dirty="0">
                          <a:solidFill>
                            <a:srgbClr val="151515"/>
                          </a:solidFill>
                          <a:latin typeface="Arial"/>
                        </a:rPr>
                        <a:t>SK POLABAN Nymburk </a:t>
                      </a:r>
                    </a:p>
                  </a:txBody>
                  <a:tcPr marL="9525" marR="9525" marT="9525"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02"/>
                  </a:ext>
                </a:extLst>
              </a:tr>
              <a:tr h="284606">
                <a:tc gridSpan="2">
                  <a:txBody>
                    <a:bodyPr/>
                    <a:lstStyle/>
                    <a:p>
                      <a:pPr algn="ctr" fontAlgn="ctr"/>
                      <a:r>
                        <a:rPr lang="cs-CZ" sz="1000" b="1" i="0" u="none" strike="noStrike" dirty="0">
                          <a:solidFill>
                            <a:srgbClr val="FF0000"/>
                          </a:solidFill>
                          <a:latin typeface="Arial"/>
                        </a:rPr>
                        <a:t>22.4.2017 10:15</a:t>
                      </a:r>
                    </a:p>
                  </a:txBody>
                  <a:tcPr marL="9525" marR="9525" marT="9525"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hMerge="1">
                  <a:txBody>
                    <a:bodyPr/>
                    <a:lstStyle/>
                    <a:p>
                      <a:pPr algn="ctr" fontAlgn="ctr"/>
                      <a:endParaRPr lang="cs-CZ" sz="1000" b="1" i="0" u="none" strike="noStrike">
                        <a:solidFill>
                          <a:srgbClr val="FF0000"/>
                        </a:solidFill>
                        <a:latin typeface="Arial"/>
                      </a:endParaRP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FF0000"/>
                          </a:solidFill>
                          <a:latin typeface="Arial"/>
                        </a:rPr>
                        <a:t>SK Štětí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FF0000"/>
                          </a:solidFill>
                          <a:latin typeface="Arial"/>
                        </a:rPr>
                        <a:t>FK Meteor Praha VIII </a:t>
                      </a:r>
                    </a:p>
                  </a:txBody>
                  <a:tcPr marL="9525" marR="9525" marT="9525"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3"/>
                  </a:ext>
                </a:extLst>
              </a:tr>
              <a:tr h="284606">
                <a:tc gridSpan="2">
                  <a:txBody>
                    <a:bodyPr/>
                    <a:lstStyle/>
                    <a:p>
                      <a:pPr algn="ctr" fontAlgn="ctr"/>
                      <a:r>
                        <a:rPr lang="cs-CZ" sz="1000" b="1" i="0" u="none" strike="noStrike" dirty="0" smtClean="0">
                          <a:solidFill>
                            <a:srgbClr val="151515"/>
                          </a:solidFill>
                          <a:latin typeface="Arial"/>
                        </a:rPr>
                        <a:t>21.4.2017 19:00</a:t>
                      </a:r>
                      <a:endParaRPr lang="cs-CZ" sz="1000" b="1" i="0" u="none" strike="noStrike" dirty="0">
                        <a:solidFill>
                          <a:srgbClr val="151515"/>
                        </a:solidFill>
                        <a:latin typeface="Arial"/>
                      </a:endParaRPr>
                    </a:p>
                  </a:txBody>
                  <a:tcPr marL="9525" marR="9525" marT="9525"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tc hMerge="1">
                  <a:txBody>
                    <a:bodyPr/>
                    <a:lstStyle/>
                    <a:p>
                      <a:pPr algn="ctr" fontAlgn="ctr"/>
                      <a:endParaRPr lang="cs-CZ" sz="1000" b="1" i="0" u="none" strike="noStrike">
                        <a:solidFill>
                          <a:srgbClr val="151515"/>
                        </a:solidFill>
                        <a:latin typeface="Arial"/>
                      </a:endParaRP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tc>
                  <a:txBody>
                    <a:bodyPr/>
                    <a:lstStyle/>
                    <a:p>
                      <a:pPr algn="ctr" fontAlgn="ctr"/>
                      <a:r>
                        <a:rPr lang="cs-CZ" sz="1050" b="1" i="0" u="none" strike="noStrike" dirty="0">
                          <a:solidFill>
                            <a:srgbClr val="151515"/>
                          </a:solidFill>
                          <a:latin typeface="Arial"/>
                        </a:rPr>
                        <a:t>FC CHOMUTOV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tc>
                  <a:txBody>
                    <a:bodyPr/>
                    <a:lstStyle/>
                    <a:p>
                      <a:pPr algn="ctr" fontAlgn="ctr"/>
                      <a:r>
                        <a:rPr lang="cs-CZ" sz="1050" b="1" i="0" u="none" strike="noStrike" dirty="0">
                          <a:solidFill>
                            <a:srgbClr val="151515"/>
                          </a:solidFill>
                          <a:latin typeface="Arial"/>
                        </a:rPr>
                        <a:t>FK Neratovice-Byškovice </a:t>
                      </a:r>
                    </a:p>
                  </a:txBody>
                  <a:tcPr marL="9525" marR="9525" marT="9525"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04"/>
                  </a:ext>
                </a:extLst>
              </a:tr>
              <a:tr h="284606">
                <a:tc gridSpan="2">
                  <a:txBody>
                    <a:bodyPr/>
                    <a:lstStyle/>
                    <a:p>
                      <a:pPr algn="ctr" fontAlgn="ctr"/>
                      <a:r>
                        <a:rPr lang="cs-CZ" sz="1000" b="1" i="0" u="none" strike="noStrike" dirty="0">
                          <a:solidFill>
                            <a:srgbClr val="151515"/>
                          </a:solidFill>
                          <a:latin typeface="Arial"/>
                        </a:rPr>
                        <a:t>22.4.2017 14:00</a:t>
                      </a:r>
                    </a:p>
                  </a:txBody>
                  <a:tcPr marL="9525" marR="9525" marT="9525"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hMerge="1">
                  <a:txBody>
                    <a:bodyPr/>
                    <a:lstStyle/>
                    <a:p>
                      <a:pPr algn="ctr" fontAlgn="ctr"/>
                      <a:endParaRPr lang="cs-CZ" sz="1000" b="1" i="0" u="none" strike="noStrike">
                        <a:solidFill>
                          <a:srgbClr val="151515"/>
                        </a:solidFill>
                        <a:latin typeface="Arial"/>
                      </a:endParaRP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151515"/>
                          </a:solidFill>
                          <a:latin typeface="Arial"/>
                        </a:rPr>
                        <a:t>TJ TATRAN Rakovník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151515"/>
                          </a:solidFill>
                          <a:latin typeface="Arial"/>
                        </a:rPr>
                        <a:t>SK Úvaly </a:t>
                      </a:r>
                    </a:p>
                  </a:txBody>
                  <a:tcPr marL="9525" marR="9525" marT="9525"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5"/>
                  </a:ext>
                </a:extLst>
              </a:tr>
              <a:tr h="284606">
                <a:tc gridSpan="2">
                  <a:txBody>
                    <a:bodyPr/>
                    <a:lstStyle/>
                    <a:p>
                      <a:pPr algn="ctr" fontAlgn="ctr"/>
                      <a:r>
                        <a:rPr lang="cs-CZ" sz="1000" b="1" i="0" u="none" strike="noStrike" dirty="0">
                          <a:solidFill>
                            <a:srgbClr val="151515"/>
                          </a:solidFill>
                          <a:latin typeface="Arial"/>
                        </a:rPr>
                        <a:t>22.4.2017 17:00</a:t>
                      </a:r>
                    </a:p>
                  </a:txBody>
                  <a:tcPr marL="9525" marR="9525" marT="9525"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tc hMerge="1">
                  <a:txBody>
                    <a:bodyPr/>
                    <a:lstStyle/>
                    <a:p>
                      <a:pPr algn="ctr" fontAlgn="ctr"/>
                      <a:endParaRPr lang="cs-CZ" sz="1000" b="1" i="0" u="none" strike="noStrike">
                        <a:solidFill>
                          <a:srgbClr val="151515"/>
                        </a:solidFill>
                        <a:latin typeface="Arial"/>
                      </a:endParaRP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tc>
                  <a:txBody>
                    <a:bodyPr/>
                    <a:lstStyle/>
                    <a:p>
                      <a:pPr algn="ctr" fontAlgn="ctr"/>
                      <a:r>
                        <a:rPr lang="cs-CZ" sz="1050" b="1" i="0" u="none" strike="noStrike" dirty="0">
                          <a:solidFill>
                            <a:srgbClr val="151515"/>
                          </a:solidFill>
                          <a:latin typeface="Arial"/>
                        </a:rPr>
                        <a:t>FK Baník Souš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tc>
                  <a:txBody>
                    <a:bodyPr/>
                    <a:lstStyle/>
                    <a:p>
                      <a:pPr algn="ctr" fontAlgn="ctr"/>
                      <a:r>
                        <a:rPr lang="cs-CZ" sz="1050" b="1" i="0" u="none" strike="noStrike" dirty="0">
                          <a:solidFill>
                            <a:srgbClr val="151515"/>
                          </a:solidFill>
                          <a:latin typeface="Arial"/>
                        </a:rPr>
                        <a:t>TJ Slovan VELVARY</a:t>
                      </a:r>
                    </a:p>
                  </a:txBody>
                  <a:tcPr marL="9525" marR="9525" marT="9525"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06"/>
                  </a:ext>
                </a:extLst>
              </a:tr>
              <a:tr h="284606">
                <a:tc gridSpan="2">
                  <a:txBody>
                    <a:bodyPr/>
                    <a:lstStyle/>
                    <a:p>
                      <a:pPr algn="ctr" fontAlgn="ctr"/>
                      <a:r>
                        <a:rPr lang="cs-CZ" sz="1000" b="1" i="0" u="none" strike="noStrike" dirty="0">
                          <a:solidFill>
                            <a:srgbClr val="151515"/>
                          </a:solidFill>
                          <a:latin typeface="Arial"/>
                        </a:rPr>
                        <a:t>22.4.2017 17:00</a:t>
                      </a:r>
                    </a:p>
                  </a:txBody>
                  <a:tcPr marL="9525" marR="9525" marT="9525"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hMerge="1">
                  <a:txBody>
                    <a:bodyPr/>
                    <a:lstStyle/>
                    <a:p>
                      <a:pPr algn="ctr" fontAlgn="ctr"/>
                      <a:endParaRPr lang="cs-CZ" sz="1000" b="1" i="0" u="none" strike="noStrike" dirty="0">
                        <a:solidFill>
                          <a:srgbClr val="151515"/>
                        </a:solidFill>
                        <a:latin typeface="Arial"/>
                      </a:endParaRP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151515"/>
                          </a:solidFill>
                          <a:latin typeface="Arial"/>
                        </a:rPr>
                        <a:t>FC Nový Bor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151515"/>
                          </a:solidFill>
                          <a:latin typeface="Arial"/>
                        </a:rPr>
                        <a:t>SK Český Brod </a:t>
                      </a:r>
                    </a:p>
                  </a:txBody>
                  <a:tcPr marL="9525" marR="9525" marT="9525"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7"/>
                  </a:ext>
                </a:extLst>
              </a:tr>
              <a:tr h="284606">
                <a:tc gridSpan="2">
                  <a:txBody>
                    <a:bodyPr/>
                    <a:lstStyle/>
                    <a:p>
                      <a:pPr algn="ctr" fontAlgn="ctr"/>
                      <a:r>
                        <a:rPr lang="cs-CZ" sz="1000" b="1" i="0" u="none" strike="noStrike" dirty="0">
                          <a:solidFill>
                            <a:srgbClr val="151515"/>
                          </a:solidFill>
                          <a:latin typeface="Arial"/>
                        </a:rPr>
                        <a:t>23.4.2017 17:00</a:t>
                      </a:r>
                    </a:p>
                  </a:txBody>
                  <a:tcPr marL="9525" marR="9525" marT="9525"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hMerge="1">
                  <a:txBody>
                    <a:bodyPr/>
                    <a:lstStyle/>
                    <a:p>
                      <a:pPr algn="ctr" fontAlgn="ctr"/>
                      <a:endParaRPr lang="cs-CZ" sz="1000" b="1" i="0" u="none" strike="noStrike" dirty="0">
                        <a:solidFill>
                          <a:srgbClr val="151515"/>
                        </a:solidFill>
                        <a:latin typeface="Arial"/>
                      </a:endParaRP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cs-CZ" sz="1050" b="1" i="0" u="none" strike="noStrike" dirty="0">
                          <a:solidFill>
                            <a:srgbClr val="151515"/>
                          </a:solidFill>
                          <a:latin typeface="Arial"/>
                        </a:rPr>
                        <a:t>Sokol Hostouň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cs-CZ" sz="1050" b="1" i="0" u="none" strike="noStrike" dirty="0">
                          <a:solidFill>
                            <a:srgbClr val="151515"/>
                          </a:solidFill>
                          <a:latin typeface="Arial"/>
                        </a:rPr>
                        <a:t>SK Sokol Brozany </a:t>
                      </a:r>
                    </a:p>
                  </a:txBody>
                  <a:tcPr marL="9525" marR="9525" marT="9525"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08"/>
                  </a:ext>
                </a:extLst>
              </a:tr>
              <a:tr h="315439">
                <a:tc gridSpan="4">
                  <a:txBody>
                    <a:bodyPr/>
                    <a:lstStyle/>
                    <a:p>
                      <a:pPr algn="ctr" fontAlgn="b"/>
                      <a:r>
                        <a:rPr lang="cs-CZ" sz="1600" b="1" i="0" u="none" strike="noStrike" dirty="0">
                          <a:solidFill>
                            <a:srgbClr val="000000"/>
                          </a:solidFill>
                          <a:latin typeface="Calibri"/>
                        </a:rPr>
                        <a:t>23.kolo Fortuna Divize B</a:t>
                      </a:r>
                    </a:p>
                  </a:txBody>
                  <a:tcPr marL="9525" marR="9525" marT="9525" marB="0" anchor="b">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9"/>
                  </a:ext>
                </a:extLst>
              </a:tr>
              <a:tr h="284606">
                <a:tc>
                  <a:txBody>
                    <a:bodyPr/>
                    <a:lstStyle/>
                    <a:p>
                      <a:pPr algn="ctr" fontAlgn="ctr"/>
                      <a:r>
                        <a:rPr lang="cs-CZ" sz="1000" b="1" i="0" u="none" strike="noStrike" dirty="0">
                          <a:solidFill>
                            <a:srgbClr val="151515"/>
                          </a:solidFill>
                          <a:latin typeface="Arial"/>
                        </a:rPr>
                        <a:t>29.4.2017 10:15</a:t>
                      </a:r>
                    </a:p>
                  </a:txBody>
                  <a:tcPr marL="9525" marR="9525" marT="9525"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gridSpan="2">
                  <a:txBody>
                    <a:bodyPr/>
                    <a:lstStyle/>
                    <a:p>
                      <a:pPr algn="ctr" fontAlgn="ctr"/>
                      <a:r>
                        <a:rPr lang="cs-CZ" sz="1050" b="1" i="0" u="none" strike="noStrike" dirty="0">
                          <a:solidFill>
                            <a:srgbClr val="151515"/>
                          </a:solidFill>
                          <a:latin typeface="Arial"/>
                        </a:rPr>
                        <a:t>FC CHOMUTOV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hMerge="1">
                  <a:txBody>
                    <a:bodyPr/>
                    <a:lstStyle/>
                    <a:p>
                      <a:endParaRPr lang="cs-CZ"/>
                    </a:p>
                  </a:txBody>
                  <a:tcPr/>
                </a:tc>
                <a:tc>
                  <a:txBody>
                    <a:bodyPr/>
                    <a:lstStyle/>
                    <a:p>
                      <a:pPr algn="ctr" fontAlgn="ctr"/>
                      <a:r>
                        <a:rPr lang="cs-CZ" sz="1050" b="1" i="0" u="none" strike="noStrike" dirty="0">
                          <a:solidFill>
                            <a:srgbClr val="151515"/>
                          </a:solidFill>
                          <a:latin typeface="Arial"/>
                        </a:rPr>
                        <a:t>TJ Sokol Libiš </a:t>
                      </a:r>
                    </a:p>
                  </a:txBody>
                  <a:tcPr marL="9525" marR="9525" marT="9525"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0"/>
                  </a:ext>
                </a:extLst>
              </a:tr>
              <a:tr h="284606">
                <a:tc>
                  <a:txBody>
                    <a:bodyPr/>
                    <a:lstStyle/>
                    <a:p>
                      <a:pPr algn="ctr" fontAlgn="ctr"/>
                      <a:r>
                        <a:rPr lang="cs-CZ" sz="1000" b="1" i="0" u="none" strike="noStrike" dirty="0">
                          <a:solidFill>
                            <a:srgbClr val="151515"/>
                          </a:solidFill>
                          <a:latin typeface="Arial"/>
                        </a:rPr>
                        <a:t>29.4.2017 10:15</a:t>
                      </a:r>
                    </a:p>
                  </a:txBody>
                  <a:tcPr marL="9525" marR="9525" marT="9525"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tc gridSpan="2">
                  <a:txBody>
                    <a:bodyPr/>
                    <a:lstStyle/>
                    <a:p>
                      <a:pPr algn="ctr" fontAlgn="ctr"/>
                      <a:r>
                        <a:rPr lang="cs-CZ" sz="1050" b="1" i="0" u="none" strike="noStrike" dirty="0">
                          <a:solidFill>
                            <a:srgbClr val="151515"/>
                          </a:solidFill>
                          <a:latin typeface="Arial"/>
                        </a:rPr>
                        <a:t>FK Neratovice-Byškovice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tc hMerge="1">
                  <a:txBody>
                    <a:bodyPr/>
                    <a:lstStyle/>
                    <a:p>
                      <a:endParaRPr lang="cs-CZ"/>
                    </a:p>
                  </a:txBody>
                  <a:tcPr/>
                </a:tc>
                <a:tc>
                  <a:txBody>
                    <a:bodyPr/>
                    <a:lstStyle/>
                    <a:p>
                      <a:pPr algn="ctr" fontAlgn="ctr"/>
                      <a:r>
                        <a:rPr lang="cs-CZ" sz="1050" b="1" i="0" u="none" strike="noStrike" dirty="0">
                          <a:solidFill>
                            <a:srgbClr val="151515"/>
                          </a:solidFill>
                          <a:latin typeface="Arial"/>
                        </a:rPr>
                        <a:t>FK Baník Souš </a:t>
                      </a:r>
                    </a:p>
                  </a:txBody>
                  <a:tcPr marL="9525" marR="9525" marT="9525"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11"/>
                  </a:ext>
                </a:extLst>
              </a:tr>
              <a:tr h="284606">
                <a:tc>
                  <a:txBody>
                    <a:bodyPr/>
                    <a:lstStyle/>
                    <a:p>
                      <a:pPr algn="ctr" fontAlgn="ctr"/>
                      <a:r>
                        <a:rPr lang="cs-CZ" sz="1000" b="1" i="0" u="none" strike="noStrike" dirty="0">
                          <a:solidFill>
                            <a:srgbClr val="151515"/>
                          </a:solidFill>
                          <a:latin typeface="Arial"/>
                        </a:rPr>
                        <a:t>29.4.2017 10:15</a:t>
                      </a:r>
                    </a:p>
                  </a:txBody>
                  <a:tcPr marL="9525" marR="9525" marT="9525"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gridSpan="2">
                  <a:txBody>
                    <a:bodyPr/>
                    <a:lstStyle/>
                    <a:p>
                      <a:pPr algn="ctr" fontAlgn="ctr"/>
                      <a:r>
                        <a:rPr lang="cs-CZ" sz="1050" b="1" i="0" u="none" strike="noStrike" dirty="0">
                          <a:solidFill>
                            <a:srgbClr val="151515"/>
                          </a:solidFill>
                          <a:latin typeface="Arial"/>
                        </a:rPr>
                        <a:t>SK POLABAN Nymburk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hMerge="1">
                  <a:txBody>
                    <a:bodyPr/>
                    <a:lstStyle/>
                    <a:p>
                      <a:endParaRPr lang="cs-CZ"/>
                    </a:p>
                  </a:txBody>
                  <a:tcPr/>
                </a:tc>
                <a:tc>
                  <a:txBody>
                    <a:bodyPr/>
                    <a:lstStyle/>
                    <a:p>
                      <a:pPr algn="ctr" fontAlgn="ctr"/>
                      <a:r>
                        <a:rPr lang="cs-CZ" sz="1050" b="1" i="0" u="none" strike="noStrike" dirty="0">
                          <a:solidFill>
                            <a:srgbClr val="151515"/>
                          </a:solidFill>
                          <a:latin typeface="Arial"/>
                        </a:rPr>
                        <a:t>TJ TATRAN Rakovník </a:t>
                      </a:r>
                    </a:p>
                  </a:txBody>
                  <a:tcPr marL="9525" marR="9525" marT="9525"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2"/>
                  </a:ext>
                </a:extLst>
              </a:tr>
              <a:tr h="284606">
                <a:tc>
                  <a:txBody>
                    <a:bodyPr/>
                    <a:lstStyle/>
                    <a:p>
                      <a:pPr algn="ctr" fontAlgn="ctr"/>
                      <a:r>
                        <a:rPr lang="cs-CZ" sz="1000" b="1" i="0" u="none" strike="noStrike" dirty="0">
                          <a:solidFill>
                            <a:srgbClr val="FF0000"/>
                          </a:solidFill>
                          <a:latin typeface="Arial"/>
                        </a:rPr>
                        <a:t>29.4.2017 17:00</a:t>
                      </a:r>
                    </a:p>
                  </a:txBody>
                  <a:tcPr marL="9525" marR="9525" marT="9525"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tc gridSpan="2">
                  <a:txBody>
                    <a:bodyPr/>
                    <a:lstStyle/>
                    <a:p>
                      <a:pPr algn="ctr" fontAlgn="ctr"/>
                      <a:r>
                        <a:rPr lang="cs-CZ" sz="1050" b="1" i="0" u="none" strike="noStrike" dirty="0">
                          <a:solidFill>
                            <a:srgbClr val="FF0000"/>
                          </a:solidFill>
                          <a:latin typeface="Arial"/>
                        </a:rPr>
                        <a:t>TJ Slovan VELVARY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tc hMerge="1">
                  <a:txBody>
                    <a:bodyPr/>
                    <a:lstStyle/>
                    <a:p>
                      <a:endParaRPr lang="cs-CZ"/>
                    </a:p>
                  </a:txBody>
                  <a:tcPr/>
                </a:tc>
                <a:tc>
                  <a:txBody>
                    <a:bodyPr/>
                    <a:lstStyle/>
                    <a:p>
                      <a:pPr algn="ctr" fontAlgn="ctr"/>
                      <a:r>
                        <a:rPr lang="cs-CZ" sz="1050" b="1" i="0" u="none" strike="noStrike" dirty="0">
                          <a:solidFill>
                            <a:srgbClr val="FF0000"/>
                          </a:solidFill>
                          <a:latin typeface="Arial"/>
                        </a:rPr>
                        <a:t>SK Štětí </a:t>
                      </a:r>
                    </a:p>
                  </a:txBody>
                  <a:tcPr marL="9525" marR="9525" marT="9525"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13"/>
                  </a:ext>
                </a:extLst>
              </a:tr>
              <a:tr h="284606">
                <a:tc>
                  <a:txBody>
                    <a:bodyPr/>
                    <a:lstStyle/>
                    <a:p>
                      <a:pPr algn="ctr" fontAlgn="ctr"/>
                      <a:r>
                        <a:rPr lang="cs-CZ" sz="1000" b="1" i="0" u="none" strike="noStrike" dirty="0">
                          <a:solidFill>
                            <a:srgbClr val="151515"/>
                          </a:solidFill>
                          <a:latin typeface="Arial"/>
                        </a:rPr>
                        <a:t>29.4.2017 17:00</a:t>
                      </a:r>
                    </a:p>
                  </a:txBody>
                  <a:tcPr marL="9525" marR="9525" marT="9525"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gridSpan="2">
                  <a:txBody>
                    <a:bodyPr/>
                    <a:lstStyle/>
                    <a:p>
                      <a:pPr algn="ctr" fontAlgn="ctr"/>
                      <a:r>
                        <a:rPr lang="cs-CZ" sz="1050" b="1" i="0" u="none" strike="noStrike" dirty="0">
                          <a:solidFill>
                            <a:srgbClr val="151515"/>
                          </a:solidFill>
                          <a:latin typeface="Arial"/>
                        </a:rPr>
                        <a:t>SK Český Brod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hMerge="1">
                  <a:txBody>
                    <a:bodyPr/>
                    <a:lstStyle/>
                    <a:p>
                      <a:endParaRPr lang="cs-CZ"/>
                    </a:p>
                  </a:txBody>
                  <a:tcPr/>
                </a:tc>
                <a:tc>
                  <a:txBody>
                    <a:bodyPr/>
                    <a:lstStyle/>
                    <a:p>
                      <a:pPr algn="ctr" fontAlgn="ctr"/>
                      <a:r>
                        <a:rPr lang="cs-CZ" sz="1050" b="1" i="0" u="none" strike="noStrike" dirty="0">
                          <a:solidFill>
                            <a:srgbClr val="151515"/>
                          </a:solidFill>
                          <a:latin typeface="Arial"/>
                        </a:rPr>
                        <a:t>SK Kladno </a:t>
                      </a:r>
                    </a:p>
                  </a:txBody>
                  <a:tcPr marL="9525" marR="9525" marT="9525"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4"/>
                  </a:ext>
                </a:extLst>
              </a:tr>
              <a:tr h="284606">
                <a:tc>
                  <a:txBody>
                    <a:bodyPr/>
                    <a:lstStyle/>
                    <a:p>
                      <a:pPr algn="ctr" fontAlgn="ctr"/>
                      <a:r>
                        <a:rPr lang="cs-CZ" sz="1000" b="1" i="0" u="none" strike="noStrike" dirty="0">
                          <a:solidFill>
                            <a:srgbClr val="151515"/>
                          </a:solidFill>
                          <a:latin typeface="Arial"/>
                        </a:rPr>
                        <a:t>30.4.2017 10:15</a:t>
                      </a:r>
                    </a:p>
                  </a:txBody>
                  <a:tcPr marL="9525" marR="9525" marT="9525"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tc gridSpan="2">
                  <a:txBody>
                    <a:bodyPr/>
                    <a:lstStyle/>
                    <a:p>
                      <a:pPr algn="ctr" fontAlgn="ctr"/>
                      <a:r>
                        <a:rPr lang="cs-CZ" sz="1050" b="1" i="0" u="none" strike="noStrike" dirty="0">
                          <a:solidFill>
                            <a:srgbClr val="151515"/>
                          </a:solidFill>
                          <a:latin typeface="Arial"/>
                        </a:rPr>
                        <a:t>FK Meteor Praha VIII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tc hMerge="1">
                  <a:txBody>
                    <a:bodyPr/>
                    <a:lstStyle/>
                    <a:p>
                      <a:endParaRPr lang="cs-CZ"/>
                    </a:p>
                  </a:txBody>
                  <a:tcPr/>
                </a:tc>
                <a:tc>
                  <a:txBody>
                    <a:bodyPr/>
                    <a:lstStyle/>
                    <a:p>
                      <a:pPr algn="ctr" fontAlgn="ctr"/>
                      <a:r>
                        <a:rPr lang="cs-CZ" sz="1050" b="1" i="0" u="none" strike="noStrike" dirty="0">
                          <a:solidFill>
                            <a:srgbClr val="151515"/>
                          </a:solidFill>
                          <a:latin typeface="Arial"/>
                        </a:rPr>
                        <a:t>Mostecký fotbalový klub</a:t>
                      </a:r>
                    </a:p>
                  </a:txBody>
                  <a:tcPr marL="9525" marR="9525" marT="9525"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15"/>
                  </a:ext>
                </a:extLst>
              </a:tr>
              <a:tr h="284606">
                <a:tc>
                  <a:txBody>
                    <a:bodyPr/>
                    <a:lstStyle/>
                    <a:p>
                      <a:pPr algn="ctr" fontAlgn="ctr"/>
                      <a:r>
                        <a:rPr lang="cs-CZ" sz="1000" b="1" i="0" u="none" strike="noStrike" dirty="0" smtClean="0">
                          <a:solidFill>
                            <a:srgbClr val="151515"/>
                          </a:solidFill>
                          <a:latin typeface="Arial"/>
                        </a:rPr>
                        <a:t>30.4.2017 </a:t>
                      </a:r>
                      <a:r>
                        <a:rPr lang="cs-CZ" sz="1000" b="1" i="0" u="none" strike="noStrike" dirty="0">
                          <a:solidFill>
                            <a:srgbClr val="151515"/>
                          </a:solidFill>
                          <a:latin typeface="Arial"/>
                        </a:rPr>
                        <a:t>17:00</a:t>
                      </a:r>
                    </a:p>
                  </a:txBody>
                  <a:tcPr marL="9525" marR="9525" marT="9525"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gridSpan="2">
                  <a:txBody>
                    <a:bodyPr/>
                    <a:lstStyle/>
                    <a:p>
                      <a:pPr algn="ctr" fontAlgn="ctr"/>
                      <a:r>
                        <a:rPr lang="cs-CZ" sz="1050" b="1" i="0" u="none" strike="noStrike" dirty="0">
                          <a:solidFill>
                            <a:srgbClr val="151515"/>
                          </a:solidFill>
                          <a:latin typeface="Arial"/>
                        </a:rPr>
                        <a:t>SK Úvaly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hMerge="1">
                  <a:txBody>
                    <a:bodyPr/>
                    <a:lstStyle/>
                    <a:p>
                      <a:endParaRPr lang="cs-CZ"/>
                    </a:p>
                  </a:txBody>
                  <a:tcPr/>
                </a:tc>
                <a:tc>
                  <a:txBody>
                    <a:bodyPr/>
                    <a:lstStyle/>
                    <a:p>
                      <a:pPr algn="ctr" fontAlgn="ctr"/>
                      <a:r>
                        <a:rPr lang="cs-CZ" sz="1050" b="1" i="0" u="none" strike="noStrike" dirty="0">
                          <a:solidFill>
                            <a:srgbClr val="151515"/>
                          </a:solidFill>
                          <a:latin typeface="Arial"/>
                        </a:rPr>
                        <a:t>Sokol Hostouň </a:t>
                      </a:r>
                    </a:p>
                  </a:txBody>
                  <a:tcPr marL="9525" marR="9525" marT="9525"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6"/>
                  </a:ext>
                </a:extLst>
              </a:tr>
              <a:tr h="284606">
                <a:tc>
                  <a:txBody>
                    <a:bodyPr/>
                    <a:lstStyle/>
                    <a:p>
                      <a:pPr algn="ctr" fontAlgn="ctr"/>
                      <a:r>
                        <a:rPr lang="cs-CZ" sz="1000" b="1" i="0" u="none" strike="noStrike" dirty="0">
                          <a:solidFill>
                            <a:srgbClr val="151515"/>
                          </a:solidFill>
                          <a:latin typeface="Arial"/>
                        </a:rPr>
                        <a:t>30.4.2017 17:00</a:t>
                      </a:r>
                    </a:p>
                  </a:txBody>
                  <a:tcPr marL="9525" marR="9525" marT="9525"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gridSpan="2">
                  <a:txBody>
                    <a:bodyPr/>
                    <a:lstStyle/>
                    <a:p>
                      <a:pPr algn="ctr" fontAlgn="ctr"/>
                      <a:r>
                        <a:rPr lang="cs-CZ" sz="1050" b="1" i="0" u="none" strike="noStrike" dirty="0">
                          <a:solidFill>
                            <a:srgbClr val="151515"/>
                          </a:solidFill>
                          <a:latin typeface="Arial"/>
                        </a:rPr>
                        <a:t>SK Sokol Brozany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hMerge="1">
                  <a:txBody>
                    <a:bodyPr/>
                    <a:lstStyle/>
                    <a:p>
                      <a:endParaRPr lang="cs-CZ"/>
                    </a:p>
                  </a:txBody>
                  <a:tcPr/>
                </a:tc>
                <a:tc>
                  <a:txBody>
                    <a:bodyPr/>
                    <a:lstStyle/>
                    <a:p>
                      <a:pPr algn="ctr" fontAlgn="ctr"/>
                      <a:r>
                        <a:rPr lang="cs-CZ" sz="1050" b="1" i="0" u="none" strike="noStrike" dirty="0">
                          <a:solidFill>
                            <a:srgbClr val="151515"/>
                          </a:solidFill>
                          <a:latin typeface="Arial"/>
                        </a:rPr>
                        <a:t>FC Nový Bor</a:t>
                      </a:r>
                    </a:p>
                  </a:txBody>
                  <a:tcPr marL="9525" marR="9525" marT="9525"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17"/>
                  </a:ext>
                </a:extLst>
              </a:tr>
            </a:tbl>
          </a:graphicData>
        </a:graphic>
      </p:graphicFrame>
      <p:sp>
        <p:nvSpPr>
          <p:cNvPr id="6" name="TextovéPole 5"/>
          <p:cNvSpPr txBox="1"/>
          <p:nvPr/>
        </p:nvSpPr>
        <p:spPr>
          <a:xfrm>
            <a:off x="143992" y="91108"/>
            <a:ext cx="4392488" cy="1384995"/>
          </a:xfrm>
          <a:prstGeom prst="rect">
            <a:avLst/>
          </a:prstGeom>
          <a:blipFill dpi="0" rotWithShape="1">
            <a:blip r:embed="rId3" cstate="print">
              <a:alphaModFix amt="55000"/>
            </a:blip>
            <a:srcRect/>
            <a:stretch>
              <a:fillRect/>
            </a:stretch>
          </a:blipFill>
          <a:ln w="60325" cmpd="dbl">
            <a:solidFill>
              <a:srgbClr val="732775"/>
            </a:solidFill>
          </a:ln>
        </p:spPr>
        <p:txBody>
          <a:bodyPr wrap="square" rtlCol="0">
            <a:spAutoFit/>
          </a:bodyPr>
          <a:lstStyle/>
          <a:p>
            <a:pPr algn="ctr"/>
            <a:r>
              <a:rPr lang="cs-CZ" sz="2800" dirty="0" smtClean="0">
                <a:latin typeface="Rockwell" pitchFamily="18" charset="0"/>
              </a:rPr>
              <a:t>Nejbližší program fotbalové divize skupiny B </a:t>
            </a:r>
          </a:p>
        </p:txBody>
      </p:sp>
      <p:graphicFrame>
        <p:nvGraphicFramePr>
          <p:cNvPr id="7" name="Tabulka 6"/>
          <p:cNvGraphicFramePr>
            <a:graphicFrameLocks noGrp="1"/>
          </p:cNvGraphicFramePr>
          <p:nvPr/>
        </p:nvGraphicFramePr>
        <p:xfrm>
          <a:off x="5832626" y="91108"/>
          <a:ext cx="4320478" cy="3585165"/>
        </p:xfrm>
        <a:graphic>
          <a:graphicData uri="http://schemas.openxmlformats.org/drawingml/2006/table">
            <a:tbl>
              <a:tblPr/>
              <a:tblGrid>
                <a:gridCol w="239050">
                  <a:extLst>
                    <a:ext uri="{9D8B030D-6E8A-4147-A177-3AD203B41FA5}">
                      <a16:colId xmlns:a16="http://schemas.microsoft.com/office/drawing/2014/main" val="20000"/>
                    </a:ext>
                  </a:extLst>
                </a:gridCol>
                <a:gridCol w="281236">
                  <a:extLst>
                    <a:ext uri="{9D8B030D-6E8A-4147-A177-3AD203B41FA5}">
                      <a16:colId xmlns:a16="http://schemas.microsoft.com/office/drawing/2014/main" val="20001"/>
                    </a:ext>
                  </a:extLst>
                </a:gridCol>
                <a:gridCol w="1423754">
                  <a:extLst>
                    <a:ext uri="{9D8B030D-6E8A-4147-A177-3AD203B41FA5}">
                      <a16:colId xmlns:a16="http://schemas.microsoft.com/office/drawing/2014/main" val="20002"/>
                    </a:ext>
                  </a:extLst>
                </a:gridCol>
                <a:gridCol w="253112">
                  <a:extLst>
                    <a:ext uri="{9D8B030D-6E8A-4147-A177-3AD203B41FA5}">
                      <a16:colId xmlns:a16="http://schemas.microsoft.com/office/drawing/2014/main" val="20003"/>
                    </a:ext>
                  </a:extLst>
                </a:gridCol>
                <a:gridCol w="200380">
                  <a:extLst>
                    <a:ext uri="{9D8B030D-6E8A-4147-A177-3AD203B41FA5}">
                      <a16:colId xmlns:a16="http://schemas.microsoft.com/office/drawing/2014/main" val="20004"/>
                    </a:ext>
                  </a:extLst>
                </a:gridCol>
                <a:gridCol w="200380">
                  <a:extLst>
                    <a:ext uri="{9D8B030D-6E8A-4147-A177-3AD203B41FA5}">
                      <a16:colId xmlns:a16="http://schemas.microsoft.com/office/drawing/2014/main" val="20005"/>
                    </a:ext>
                  </a:extLst>
                </a:gridCol>
                <a:gridCol w="200380">
                  <a:extLst>
                    <a:ext uri="{9D8B030D-6E8A-4147-A177-3AD203B41FA5}">
                      <a16:colId xmlns:a16="http://schemas.microsoft.com/office/drawing/2014/main" val="20006"/>
                    </a:ext>
                  </a:extLst>
                </a:gridCol>
                <a:gridCol w="267173">
                  <a:extLst>
                    <a:ext uri="{9D8B030D-6E8A-4147-A177-3AD203B41FA5}">
                      <a16:colId xmlns:a16="http://schemas.microsoft.com/office/drawing/2014/main" val="20007"/>
                    </a:ext>
                  </a:extLst>
                </a:gridCol>
                <a:gridCol w="717150">
                  <a:extLst>
                    <a:ext uri="{9D8B030D-6E8A-4147-A177-3AD203B41FA5}">
                      <a16:colId xmlns:a16="http://schemas.microsoft.com/office/drawing/2014/main" val="20008"/>
                    </a:ext>
                  </a:extLst>
                </a:gridCol>
                <a:gridCol w="242566">
                  <a:extLst>
                    <a:ext uri="{9D8B030D-6E8A-4147-A177-3AD203B41FA5}">
                      <a16:colId xmlns:a16="http://schemas.microsoft.com/office/drawing/2014/main" val="20009"/>
                    </a:ext>
                  </a:extLst>
                </a:gridCol>
                <a:gridCol w="295297">
                  <a:extLst>
                    <a:ext uri="{9D8B030D-6E8A-4147-A177-3AD203B41FA5}">
                      <a16:colId xmlns:a16="http://schemas.microsoft.com/office/drawing/2014/main" val="20010"/>
                    </a:ext>
                  </a:extLst>
                </a:gridCol>
              </a:tblGrid>
              <a:tr h="216024">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216024">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050" b="1" i="0" u="none" strike="noStrike" dirty="0">
                          <a:solidFill>
                            <a:srgbClr val="0000CC"/>
                          </a:solidFill>
                          <a:latin typeface="Calibri"/>
                        </a:rPr>
                        <a:t>Ústecký přebor starších žáků 2016/2017 po 20.odehraných kolech</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1"/>
                  </a:ext>
                </a:extLst>
              </a:tr>
              <a:tr h="216024">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latin typeface="Arial"/>
                        </a:rPr>
                        <a:t>SK Roudnice n. L.</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Calibri"/>
                        </a:rPr>
                        <a:t>124:20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54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216024">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dirty="0">
                          <a:solidFill>
                            <a:srgbClr val="000000"/>
                          </a:solidFill>
                          <a:latin typeface="Arial"/>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Calibri"/>
                        </a:rPr>
                        <a:t>131:25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49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3"/>
                  </a:ext>
                </a:extLst>
              </a:tr>
              <a:tr h="324036">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latin typeface="Arial"/>
                        </a:rPr>
                        <a:t>FK </a:t>
                      </a:r>
                      <a:r>
                        <a:rPr lang="cs-CZ" sz="1050" b="1" i="0" u="none" strike="noStrike" dirty="0" smtClean="0">
                          <a:solidFill>
                            <a:srgbClr val="000000"/>
                          </a:solidFill>
                          <a:latin typeface="Arial"/>
                        </a:rPr>
                        <a:t>ČL </a:t>
                      </a:r>
                      <a:r>
                        <a:rPr lang="cs-CZ" sz="1050" b="1" i="0" u="none" strike="noStrike" dirty="0">
                          <a:solidFill>
                            <a:srgbClr val="000000"/>
                          </a:solidFill>
                          <a:latin typeface="Arial"/>
                        </a:rPr>
                        <a:t>Neštěmice</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20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Calibri"/>
                        </a:rPr>
                        <a:t>96:32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47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216024">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dirty="0">
                          <a:solidFill>
                            <a:srgbClr val="000000"/>
                          </a:solidFill>
                          <a:latin typeface="Arial"/>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19</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14</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Calibri"/>
                        </a:rPr>
                        <a:t>77:28</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42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5"/>
                  </a:ext>
                </a:extLst>
              </a:tr>
              <a:tr h="216024">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latin typeface="Arial"/>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Calibri"/>
                        </a:rPr>
                        <a:t>70:47</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37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216024">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dirty="0">
                          <a:solidFill>
                            <a:srgbClr val="000000"/>
                          </a:solidFill>
                          <a:latin typeface="Arial"/>
                        </a:rPr>
                        <a:t>SK Sokol Brozany</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Calibri"/>
                        </a:rPr>
                        <a:t>68:58</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31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7"/>
                  </a:ext>
                </a:extLst>
              </a:tr>
              <a:tr h="216024">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FF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FF0000"/>
                          </a:solidFill>
                          <a:latin typeface="Arial"/>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latin typeface="Arial"/>
                        </a:rPr>
                        <a:t>20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latin typeface="Calibri"/>
                        </a:rPr>
                        <a:t>47:92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latin typeface="Arial"/>
                        </a:rPr>
                        <a:t>24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216024">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000000"/>
                          </a:solidFill>
                          <a:latin typeface="Arial"/>
                        </a:rPr>
                        <a:t>FK Ústí n.L.</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latin typeface="Arial"/>
                        </a:rPr>
                        <a:t>19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latin typeface="Arial"/>
                        </a:rPr>
                        <a:t>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latin typeface="Calibri"/>
                        </a:rPr>
                        <a:t>80:88</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latin typeface="Arial"/>
                        </a:rPr>
                        <a:t>23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9"/>
                  </a:ext>
                </a:extLst>
              </a:tr>
              <a:tr h="216024">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20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Calibri"/>
                        </a:rPr>
                        <a:t>40:87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216024">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latin typeface="Arial"/>
                        </a:rPr>
                        <a:t>FK Litoměřicko, z.s. B</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Calibri"/>
                        </a:rPr>
                        <a:t>43:135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1"/>
                  </a:ext>
                </a:extLst>
              </a:tr>
              <a:tr h="216024">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TJ Hvězda Trnovany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Calibri"/>
                        </a:rPr>
                        <a:t>18:81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2"/>
                  </a:ext>
                </a:extLst>
              </a:tr>
              <a:tr h="324036">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dirty="0">
                          <a:solidFill>
                            <a:srgbClr val="000000"/>
                          </a:solidFill>
                          <a:latin typeface="Arial"/>
                        </a:rPr>
                        <a:t>FK Jiskra </a:t>
                      </a:r>
                      <a:r>
                        <a:rPr lang="cs-CZ" sz="1050" b="1" i="0" u="none" strike="noStrike" dirty="0" smtClean="0">
                          <a:solidFill>
                            <a:srgbClr val="000000"/>
                          </a:solidFill>
                          <a:latin typeface="Arial"/>
                        </a:rPr>
                        <a:t>V. </a:t>
                      </a:r>
                      <a:r>
                        <a:rPr lang="cs-CZ" sz="1050" b="1" i="0" u="none" strike="noStrike" dirty="0">
                          <a:solidFill>
                            <a:srgbClr val="000000"/>
                          </a:solidFill>
                          <a:latin typeface="Arial"/>
                        </a:rPr>
                        <a:t>Březno</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Calibri"/>
                        </a:rPr>
                        <a:t>13:114</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3"/>
                  </a:ext>
                </a:extLst>
              </a:tr>
              <a:tr h="216024">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4"/>
                  </a:ext>
                </a:extLst>
              </a:tr>
            </a:tbl>
          </a:graphicData>
        </a:graphic>
      </p:graphicFrame>
      <p:graphicFrame>
        <p:nvGraphicFramePr>
          <p:cNvPr id="10" name="Tabulka 9"/>
          <p:cNvGraphicFramePr>
            <a:graphicFrameLocks noGrp="1"/>
          </p:cNvGraphicFramePr>
          <p:nvPr/>
        </p:nvGraphicFramePr>
        <p:xfrm>
          <a:off x="5832623" y="3763516"/>
          <a:ext cx="4248473" cy="3001481"/>
        </p:xfrm>
        <a:graphic>
          <a:graphicData uri="http://schemas.openxmlformats.org/drawingml/2006/table">
            <a:tbl>
              <a:tblPr/>
              <a:tblGrid>
                <a:gridCol w="323436">
                  <a:extLst>
                    <a:ext uri="{9D8B030D-6E8A-4147-A177-3AD203B41FA5}">
                      <a16:colId xmlns:a16="http://schemas.microsoft.com/office/drawing/2014/main" val="20000"/>
                    </a:ext>
                  </a:extLst>
                </a:gridCol>
                <a:gridCol w="283008">
                  <a:extLst>
                    <a:ext uri="{9D8B030D-6E8A-4147-A177-3AD203B41FA5}">
                      <a16:colId xmlns:a16="http://schemas.microsoft.com/office/drawing/2014/main" val="20001"/>
                    </a:ext>
                  </a:extLst>
                </a:gridCol>
                <a:gridCol w="1590230">
                  <a:extLst>
                    <a:ext uri="{9D8B030D-6E8A-4147-A177-3AD203B41FA5}">
                      <a16:colId xmlns:a16="http://schemas.microsoft.com/office/drawing/2014/main" val="20002"/>
                    </a:ext>
                  </a:extLst>
                </a:gridCol>
                <a:gridCol w="192040">
                  <a:extLst>
                    <a:ext uri="{9D8B030D-6E8A-4147-A177-3AD203B41FA5}">
                      <a16:colId xmlns:a16="http://schemas.microsoft.com/office/drawing/2014/main" val="20003"/>
                    </a:ext>
                  </a:extLst>
                </a:gridCol>
                <a:gridCol w="192040">
                  <a:extLst>
                    <a:ext uri="{9D8B030D-6E8A-4147-A177-3AD203B41FA5}">
                      <a16:colId xmlns:a16="http://schemas.microsoft.com/office/drawing/2014/main" val="20004"/>
                    </a:ext>
                  </a:extLst>
                </a:gridCol>
                <a:gridCol w="192040">
                  <a:extLst>
                    <a:ext uri="{9D8B030D-6E8A-4147-A177-3AD203B41FA5}">
                      <a16:colId xmlns:a16="http://schemas.microsoft.com/office/drawing/2014/main" val="20005"/>
                    </a:ext>
                  </a:extLst>
                </a:gridCol>
                <a:gridCol w="192040">
                  <a:extLst>
                    <a:ext uri="{9D8B030D-6E8A-4147-A177-3AD203B41FA5}">
                      <a16:colId xmlns:a16="http://schemas.microsoft.com/office/drawing/2014/main" val="20006"/>
                    </a:ext>
                  </a:extLst>
                </a:gridCol>
                <a:gridCol w="192040">
                  <a:extLst>
                    <a:ext uri="{9D8B030D-6E8A-4147-A177-3AD203B41FA5}">
                      <a16:colId xmlns:a16="http://schemas.microsoft.com/office/drawing/2014/main" val="20007"/>
                    </a:ext>
                  </a:extLst>
                </a:gridCol>
                <a:gridCol w="471679">
                  <a:extLst>
                    <a:ext uri="{9D8B030D-6E8A-4147-A177-3AD203B41FA5}">
                      <a16:colId xmlns:a16="http://schemas.microsoft.com/office/drawing/2014/main" val="20008"/>
                    </a:ext>
                  </a:extLst>
                </a:gridCol>
                <a:gridCol w="363866">
                  <a:extLst>
                    <a:ext uri="{9D8B030D-6E8A-4147-A177-3AD203B41FA5}">
                      <a16:colId xmlns:a16="http://schemas.microsoft.com/office/drawing/2014/main" val="20009"/>
                    </a:ext>
                  </a:extLst>
                </a:gridCol>
                <a:gridCol w="256054">
                  <a:extLst>
                    <a:ext uri="{9D8B030D-6E8A-4147-A177-3AD203B41FA5}">
                      <a16:colId xmlns:a16="http://schemas.microsoft.com/office/drawing/2014/main" val="20010"/>
                    </a:ext>
                  </a:extLst>
                </a:gridCol>
              </a:tblGrid>
              <a:tr h="173069">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173069">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000" b="1" i="0" u="none" strike="noStrike" dirty="0">
                          <a:solidFill>
                            <a:srgbClr val="0000CC"/>
                          </a:solidFill>
                          <a:latin typeface="Calibri"/>
                        </a:rPr>
                        <a:t>Ústecký přebor mladších žáků 2016/2017 po 20.odehraných kolech</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1"/>
                  </a:ext>
                </a:extLst>
              </a:tr>
              <a:tr h="173069">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latin typeface="Arial"/>
                        </a:rPr>
                        <a:t>FK Litoměřicko, z.s.</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20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Calibri"/>
                        </a:rPr>
                        <a:t>131:16</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56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173069">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dirty="0">
                          <a:solidFill>
                            <a:srgbClr val="000000"/>
                          </a:solidFill>
                          <a:latin typeface="Arial"/>
                        </a:rPr>
                        <a:t>SK Roudnice n. L.</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19</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bri"/>
                        </a:rPr>
                        <a:t>146:25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51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3"/>
                  </a:ext>
                </a:extLst>
              </a:tr>
              <a:tr h="259604">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latin typeface="Arial"/>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Calibri"/>
                        </a:rPr>
                        <a:t>129:37</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45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173069">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dirty="0">
                          <a:solidFill>
                            <a:srgbClr val="000000"/>
                          </a:solidFill>
                          <a:latin typeface="Arial"/>
                        </a:rPr>
                        <a:t>SK Sokol Brozany</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bri"/>
                        </a:rPr>
                        <a:t>101:62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37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5"/>
                  </a:ext>
                </a:extLst>
              </a:tr>
              <a:tr h="173069">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latin typeface="Arial"/>
                        </a:rPr>
                        <a:t>FK Ústí n.L.</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Calibri"/>
                        </a:rPr>
                        <a:t>135:59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36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173069">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dirty="0">
                          <a:solidFill>
                            <a:srgbClr val="000000"/>
                          </a:solidFill>
                          <a:latin typeface="Arial"/>
                        </a:rPr>
                        <a:t>TJ Krupka</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11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bri"/>
                        </a:rPr>
                        <a:t>85:58</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34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7"/>
                  </a:ext>
                </a:extLst>
              </a:tr>
              <a:tr h="173069">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latin typeface="Arial"/>
                        </a:rPr>
                        <a:t>FK Litoměřicko, z.s. B</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20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Calibri"/>
                        </a:rPr>
                        <a:t>61:52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30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173069">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FF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FF0000"/>
                          </a:solidFill>
                          <a:latin typeface="Arial"/>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FF0000"/>
                          </a:solidFill>
                          <a:latin typeface="Calibri"/>
                        </a:rPr>
                        <a:t>60:105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latin typeface="Arial"/>
                        </a:rPr>
                        <a:t>20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9"/>
                  </a:ext>
                </a:extLst>
              </a:tr>
              <a:tr h="356293">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latin typeface="Arial"/>
                        </a:rPr>
                        <a:t>FK ČL Neštěmice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20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37:100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173069">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latin typeface="Arial"/>
                        </a:rPr>
                        <a:t>TJ Hvězda Trnovany</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14</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Calibri"/>
                        </a:rPr>
                        <a:t>33:92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1"/>
                  </a:ext>
                </a:extLst>
              </a:tr>
              <a:tr h="173069">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latin typeface="Arial"/>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Calibri"/>
                        </a:rPr>
                        <a:t>19:177</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2"/>
                  </a:ext>
                </a:extLst>
              </a:tr>
              <a:tr h="259604">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dirty="0">
                          <a:solidFill>
                            <a:srgbClr val="000000"/>
                          </a:solidFill>
                          <a:latin typeface="Arial"/>
                        </a:rPr>
                        <a:t>FK Jiskra Velké Březno</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19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bri"/>
                        </a:rPr>
                        <a:t>22:176</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3"/>
                  </a:ext>
                </a:extLst>
              </a:tr>
              <a:tr h="173069">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4"/>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60"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2"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p>
        </p:txBody>
      </p:sp>
      <p:sp>
        <p:nvSpPr>
          <p:cNvPr id="14" name="TextovéPole 13"/>
          <p:cNvSpPr txBox="1"/>
          <p:nvPr/>
        </p:nvSpPr>
        <p:spPr>
          <a:xfrm>
            <a:off x="1820113" y="7003876"/>
            <a:ext cx="357872"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p>
        </p:txBody>
      </p:sp>
      <p:sp>
        <p:nvSpPr>
          <p:cNvPr id="12" name="Rectangle 30"/>
          <p:cNvSpPr>
            <a:spLocks noChangeArrowheads="1"/>
          </p:cNvSpPr>
          <p:nvPr/>
        </p:nvSpPr>
        <p:spPr bwMode="auto">
          <a:xfrm>
            <a:off x="5328568" y="3174821"/>
            <a:ext cx="4824536" cy="37087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sng" strike="noStrike" cap="none" normalizeH="0" baseline="0" dirty="0" smtClean="0">
                <a:ln>
                  <a:noFill/>
                </a:ln>
                <a:solidFill>
                  <a:schemeClr val="tx1"/>
                </a:solidFill>
                <a:effectLst>
                  <a:glow rad="63500">
                    <a:schemeClr val="accent2">
                      <a:satMod val="175000"/>
                      <a:alpha val="40000"/>
                    </a:schemeClr>
                  </a:glow>
                </a:effectLst>
                <a:latin typeface="Arial Black" pitchFamily="34" charset="0"/>
                <a:ea typeface="Calibri" pitchFamily="34" charset="0"/>
                <a:cs typeface="Times New Roman" pitchFamily="18" charset="0"/>
              </a:rPr>
              <a:t>SK Štětí – SK Úvaly</a:t>
            </a:r>
            <a:endParaRPr kumimoji="0" lang="cs-CZ" sz="1000" b="0" i="0" u="none" strike="noStrike" cap="none" normalizeH="0" baseline="0" dirty="0" smtClean="0">
              <a:ln>
                <a:noFill/>
              </a:ln>
              <a:solidFill>
                <a:schemeClr val="tx1"/>
              </a:solidFill>
              <a:effectLst>
                <a:glow rad="63500">
                  <a:schemeClr val="accent2">
                    <a:satMod val="175000"/>
                    <a:alpha val="40000"/>
                  </a:schemeClr>
                </a:glow>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0" i="0" u="sng" strike="noStrike" cap="none" normalizeH="0" baseline="0" dirty="0" smtClean="0">
                <a:ln>
                  <a:noFill/>
                </a:ln>
                <a:solidFill>
                  <a:schemeClr val="tx1"/>
                </a:solidFill>
                <a:effectLst>
                  <a:glow rad="63500">
                    <a:schemeClr val="accent2">
                      <a:satMod val="175000"/>
                      <a:alpha val="40000"/>
                    </a:schemeClr>
                  </a:glow>
                </a:effectLst>
                <a:latin typeface="Arial Black" pitchFamily="34" charset="0"/>
                <a:ea typeface="Calibri" pitchFamily="34" charset="0"/>
                <a:cs typeface="Times New Roman" pitchFamily="18" charset="0"/>
              </a:rPr>
              <a:t>1:0(1:0)  8.4.2017  20. kolo</a:t>
            </a:r>
            <a:endParaRPr kumimoji="0" lang="cs-CZ" sz="1000" b="0" i="0" u="none" strike="noStrike" cap="none" normalizeH="0" baseline="0" dirty="0" smtClean="0">
              <a:ln>
                <a:noFill/>
              </a:ln>
              <a:solidFill>
                <a:schemeClr val="tx1"/>
              </a:solidFill>
              <a:effectLst>
                <a:glow rad="63500">
                  <a:schemeClr val="accent2">
                    <a:satMod val="175000"/>
                    <a:alpha val="40000"/>
                  </a:schemeClr>
                </a:glow>
              </a:effectLst>
              <a:latin typeface="Arial Black"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Začalo se svižně a na obou stranách se střídal jeden nebezpečný okamžik za druhým. Už ve 2. minutě jsme si oddechli, když asistent rozhodčího zastavil hráče soupeře v postavení mimo hru. Pohlednou kombinační akcí se představila trojice hráčů v domácích dresech Tichý, Belák a pohotově těsně vedle zakončoval Böhm, který nastoupil po 5 zápasové pauze z důvodu disciplinárního trestu. Na konci 8. minuty měli hosté výhodu volného přímého kopu a po hlavičce Jemelíka musel zasahovat Gabriel v brance. Trestný kop zahrávalo i naše mužstvo ve 14. minutě, ale Slanička přesné kopačky obuty neměl. Šlo to nad.  Z dálky to zkoušel hráč Úval Štěpánek,  ale měřidla seřízena také neměl. Branka padla ve 28. minutě. Po levé straně utekl Böhm a zkušeně pod padajícím brankářem dostal naše mužstvo do vedení. Byla to 1. branka našeho týmu v 2. polovině soutěže. Za další 2 minuty jsme se chystali slavit podruhé, ale dorážku Čámského zachraňoval na brankové čáře brankář Bébr. Dožadovali jsme se, že míč již přešel brankovou čáru, ale rozhodčí byl jiného názoru a nechal pokračovat ve hře. Ještě do poločasu si mužstva vytvořila po jedné vážnější situaci. Nejdříve se dožadoval penalty Jemelík po souboji s Tichým před naší brankou a na druhé straně zase pokus Böhm z těžkého úhlu pacifikoval brankář. Druhá</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ovéPole 12"/>
          <p:cNvSpPr txBox="1"/>
          <p:nvPr/>
        </p:nvSpPr>
        <p:spPr>
          <a:xfrm>
            <a:off x="5328568" y="91108"/>
            <a:ext cx="4680520" cy="1292662"/>
          </a:xfrm>
          <a:prstGeom prst="rect">
            <a:avLst/>
          </a:prstGeom>
          <a:blipFill dpi="0" rotWithShape="1">
            <a:blip r:embed="rId3" cstate="print">
              <a:alphaModFix amt="32000"/>
            </a:blip>
            <a:srcRect/>
            <a:stretch>
              <a:fillRect l="12000" t="9000" r="3000" b="-1000"/>
            </a:stretch>
          </a:blipFill>
          <a:ln w="82550" cmpd="dbl">
            <a:solidFill>
              <a:srgbClr val="FFFF00"/>
            </a:solidFill>
            <a:prstDash val="dashDot"/>
          </a:ln>
        </p:spPr>
        <p:txBody>
          <a:bodyPr wrap="square" rtlCol="0">
            <a:spAutoFit/>
          </a:bodyPr>
          <a:lstStyle/>
          <a:p>
            <a:pPr algn="ctr"/>
            <a:r>
              <a:rPr lang="cs-CZ" sz="2600" dirty="0" smtClean="0">
                <a:solidFill>
                  <a:srgbClr val="FF6600"/>
                </a:solidFill>
                <a:effectLst>
                  <a:outerShdw blurRad="38100" dist="38100" dir="2700000" algn="tl">
                    <a:srgbClr val="000000">
                      <a:alpha val="43137"/>
                    </a:srgbClr>
                  </a:outerShdw>
                </a:effectLst>
                <a:latin typeface="Eras Bold ITC" pitchFamily="34" charset="0"/>
              </a:rPr>
              <a:t>S prvním jarním vítězstvím jsme mohli slavit i první jarní  branku </a:t>
            </a:r>
          </a:p>
        </p:txBody>
      </p:sp>
      <p:pic>
        <p:nvPicPr>
          <p:cNvPr id="17" name="Picture 1"/>
          <p:cNvPicPr>
            <a:picLocks noChangeAspect="1" noChangeArrowheads="1"/>
          </p:cNvPicPr>
          <p:nvPr/>
        </p:nvPicPr>
        <p:blipFill>
          <a:blip r:embed="rId4" cstate="print"/>
          <a:srcRect/>
          <a:stretch>
            <a:fillRect/>
          </a:stretch>
        </p:blipFill>
        <p:spPr bwMode="auto">
          <a:xfrm>
            <a:off x="6840736" y="1531268"/>
            <a:ext cx="1440160" cy="1296144"/>
          </a:xfrm>
          <a:prstGeom prst="rect">
            <a:avLst/>
          </a:prstGeom>
          <a:noFill/>
          <a:ln w="9525">
            <a:noFill/>
            <a:miter lim="800000"/>
            <a:headEnd/>
            <a:tailEnd/>
          </a:ln>
        </p:spPr>
      </p:pic>
      <p:sp>
        <p:nvSpPr>
          <p:cNvPr id="21" name="TextovéPole 20"/>
          <p:cNvSpPr txBox="1"/>
          <p:nvPr/>
        </p:nvSpPr>
        <p:spPr>
          <a:xfrm>
            <a:off x="71984" y="4339580"/>
            <a:ext cx="4536504" cy="2400657"/>
          </a:xfrm>
          <a:prstGeom prst="rect">
            <a:avLst/>
          </a:prstGeom>
          <a:noFill/>
        </p:spPr>
        <p:txBody>
          <a:bodyPr wrap="square" rtlCol="0">
            <a:spAutoFit/>
          </a:bodyPr>
          <a:lstStyle/>
          <a:p>
            <a:pPr algn="ctr"/>
            <a:r>
              <a:rPr lang="cs-CZ" sz="2000" u="sng" dirty="0" smtClean="0">
                <a:ln>
                  <a:solidFill>
                    <a:srgbClr val="CC0099"/>
                  </a:solidFill>
                </a:ln>
                <a:latin typeface="Bookman Old Style" pitchFamily="18" charset="0"/>
              </a:rPr>
              <a:t>FK ČL Neštěmice – SK Štětí</a:t>
            </a:r>
          </a:p>
          <a:p>
            <a:pPr algn="ctr"/>
            <a:r>
              <a:rPr lang="cs-CZ" sz="2000" u="sng" dirty="0" smtClean="0">
                <a:ln>
                  <a:solidFill>
                    <a:srgbClr val="CC0099"/>
                  </a:solidFill>
                </a:ln>
                <a:latin typeface="Bookman Old Style" pitchFamily="18" charset="0"/>
              </a:rPr>
              <a:t>0:3(0:1)   8</a:t>
            </a:r>
            <a:r>
              <a:rPr lang="cs-CZ" sz="1600" u="sng" dirty="0" smtClean="0">
                <a:ln>
                  <a:solidFill>
                    <a:srgbClr val="CC0099"/>
                  </a:solidFill>
                </a:ln>
                <a:latin typeface="Bookman Old Style" pitchFamily="18" charset="0"/>
              </a:rPr>
              <a:t>.4.2017 19 hrané kolo</a:t>
            </a:r>
            <a:endParaRPr lang="cs-CZ" sz="1400" u="sng" dirty="0" smtClean="0">
              <a:ln>
                <a:solidFill>
                  <a:srgbClr val="CC0099"/>
                </a:solidFill>
              </a:ln>
              <a:latin typeface="Bookman Old Style" pitchFamily="18" charset="0"/>
            </a:endParaRPr>
          </a:p>
          <a:p>
            <a:pPr algn="just"/>
            <a:r>
              <a:rPr lang="cs-CZ" sz="1100" b="0" dirty="0" smtClean="0">
                <a:latin typeface="Arial" pitchFamily="34" charset="0"/>
                <a:cs typeface="Arial" pitchFamily="34" charset="0"/>
              </a:rPr>
              <a:t>Mladší žáci na umělé trávě v Neštěmicích sklízeli úspěch. Soupeře, který byl před tímto zápasem v tabulce 4 body před námi, jsme zaskočili již v 6. minutě brankou Michaela Migy. Další branky padaly ve 2.poločase. Padly 2 a k naší velké radosti to bylo z kopaček štěstkých hráčů.  </a:t>
            </a:r>
          </a:p>
          <a:p>
            <a:pPr algn="just"/>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Miga 1, Vích 1, Kabelka 1 </a:t>
            </a:r>
          </a:p>
          <a:p>
            <a:pPr algn="just"/>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:Černý- Koleničová, Franc, Vích, Kabelka, Cízler, Kroupa, </a:t>
            </a:r>
          </a:p>
          <a:p>
            <a:pPr algn="just"/>
            <a:r>
              <a:rPr lang="cs-CZ" sz="1100" b="0" dirty="0" smtClean="0">
                <a:latin typeface="Arial" pitchFamily="34" charset="0"/>
                <a:cs typeface="Arial" pitchFamily="34" charset="0"/>
              </a:rPr>
              <a:t>              Jakub Novák, Michael Miga, Hromy, Kubánek, Kožarská</a:t>
            </a:r>
          </a:p>
          <a:p>
            <a:pPr algn="just"/>
            <a:r>
              <a:rPr lang="cs-CZ" sz="1100" b="0" u="sng" dirty="0" smtClean="0">
                <a:latin typeface="Arial" pitchFamily="34" charset="0"/>
                <a:cs typeface="Arial" pitchFamily="34" charset="0"/>
              </a:rPr>
              <a:t>Trenér: </a:t>
            </a:r>
            <a:r>
              <a:rPr lang="cs-CZ" sz="1100" b="0" dirty="0" err="1" smtClean="0">
                <a:latin typeface="Arial" pitchFamily="34" charset="0"/>
                <a:cs typeface="Arial" pitchFamily="34" charset="0"/>
              </a:rPr>
              <a:t>F.Kučera</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Rozhodčí: </a:t>
            </a:r>
            <a:r>
              <a:rPr lang="cs-CZ" sz="1100" b="0" dirty="0" smtClean="0">
                <a:latin typeface="Arial" pitchFamily="34" charset="0"/>
                <a:cs typeface="Arial" pitchFamily="34" charset="0"/>
              </a:rPr>
              <a:t>Miroslav </a:t>
            </a:r>
            <a:r>
              <a:rPr lang="cs-CZ" sz="1100" b="0" dirty="0" err="1" smtClean="0">
                <a:latin typeface="Arial" pitchFamily="34" charset="0"/>
                <a:cs typeface="Arial" pitchFamily="34" charset="0"/>
              </a:rPr>
              <a:t>Teska</a:t>
            </a:r>
            <a:endParaRPr lang="cs-CZ" sz="1400" u="sng" dirty="0" smtClean="0">
              <a:latin typeface="Bookman Old Style" pitchFamily="18" charset="0"/>
            </a:endParaRPr>
          </a:p>
        </p:txBody>
      </p:sp>
      <p:sp>
        <p:nvSpPr>
          <p:cNvPr id="22" name="TextovéPole 21"/>
          <p:cNvSpPr txBox="1"/>
          <p:nvPr/>
        </p:nvSpPr>
        <p:spPr>
          <a:xfrm>
            <a:off x="143992" y="1261814"/>
            <a:ext cx="4320480" cy="3077766"/>
          </a:xfrm>
          <a:prstGeom prst="rect">
            <a:avLst/>
          </a:prstGeom>
          <a:noFill/>
        </p:spPr>
        <p:txBody>
          <a:bodyPr wrap="square" rtlCol="0">
            <a:spAutoFit/>
          </a:bodyPr>
          <a:lstStyle/>
          <a:p>
            <a:pPr algn="ctr"/>
            <a:r>
              <a:rPr lang="cs-CZ" sz="2000" u="sng" dirty="0" smtClean="0">
                <a:ln>
                  <a:solidFill>
                    <a:srgbClr val="0070C0"/>
                  </a:solidFill>
                </a:ln>
                <a:latin typeface="Rockwell" pitchFamily="18" charset="0"/>
              </a:rPr>
              <a:t>SK </a:t>
            </a:r>
            <a:r>
              <a:rPr lang="cs-CZ" sz="2000" u="sng" dirty="0" err="1" smtClean="0">
                <a:ln>
                  <a:solidFill>
                    <a:srgbClr val="0070C0"/>
                  </a:solidFill>
                </a:ln>
                <a:latin typeface="Rockwell" pitchFamily="18" charset="0"/>
              </a:rPr>
              <a:t>Štětí</a:t>
            </a:r>
            <a:r>
              <a:rPr lang="cs-CZ" sz="2000" u="sng" dirty="0" smtClean="0">
                <a:ln>
                  <a:solidFill>
                    <a:srgbClr val="0070C0"/>
                  </a:solidFill>
                </a:ln>
                <a:latin typeface="Rockwell" pitchFamily="18" charset="0"/>
              </a:rPr>
              <a:t> – FK Jiskra Velké Březno</a:t>
            </a:r>
          </a:p>
          <a:p>
            <a:pPr algn="ctr"/>
            <a:r>
              <a:rPr lang="cs-CZ" sz="2000" u="sng" dirty="0" smtClean="0">
                <a:ln>
                  <a:solidFill>
                    <a:srgbClr val="0070C0"/>
                  </a:solidFill>
                </a:ln>
                <a:latin typeface="Rockwell" pitchFamily="18" charset="0"/>
              </a:rPr>
              <a:t>6:1(3:0)   16.4.2017  20.kolo</a:t>
            </a:r>
          </a:p>
          <a:p>
            <a:pPr algn="just"/>
            <a:r>
              <a:rPr lang="cs-CZ" sz="1100" b="0" dirty="0" smtClean="0">
                <a:latin typeface="Arial" pitchFamily="34" charset="0"/>
                <a:cs typeface="Arial" pitchFamily="34" charset="0"/>
              </a:rPr>
              <a:t>Velikonoce se sestavou domácího výběru hodně zamávaly. Pavel Záloha počítal na prstech kolik, hráčů se mu dostaví.  Velikonoční odjezdy a návštěvy příbuzných by si hráči měli lépe plánovat a nenechávat své spoluhráče bojovat bez střídání. I tak jsme ale proti poslednímu celku tabulky diktovali tempo a užili si brankových hodů. V prvním poločase jsme </a:t>
            </a:r>
            <a:r>
              <a:rPr lang="cs-CZ" sz="1100" b="0" dirty="0" err="1" smtClean="0">
                <a:latin typeface="Arial" pitchFamily="34" charset="0"/>
                <a:cs typeface="Arial" pitchFamily="34" charset="0"/>
              </a:rPr>
              <a:t>so</a:t>
            </a:r>
            <a:r>
              <a:rPr lang="cs-CZ" sz="1100" b="0" dirty="0" smtClean="0">
                <a:latin typeface="Arial" pitchFamily="34" charset="0"/>
                <a:cs typeface="Arial" pitchFamily="34" charset="0"/>
              </a:rPr>
              <a:t> objímali 3x . Hned po změně stran soupeř sice snížil na 1:3, ale to nás nezastavilo v cestě za čtvrtou jarní výhrou.      </a:t>
            </a:r>
          </a:p>
          <a:p>
            <a:pPr algn="just"/>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Vích 2, Jakub Novák 2,  </a:t>
            </a:r>
            <a:r>
              <a:rPr lang="cs-CZ" sz="1100" b="0" dirty="0" err="1" smtClean="0">
                <a:latin typeface="Arial" pitchFamily="34" charset="0"/>
                <a:cs typeface="Arial" pitchFamily="34" charset="0"/>
              </a:rPr>
              <a:t>Koleničová</a:t>
            </a:r>
            <a:r>
              <a:rPr lang="cs-CZ" sz="1100" b="0" dirty="0" smtClean="0">
                <a:latin typeface="Arial" pitchFamily="34" charset="0"/>
                <a:cs typeface="Arial" pitchFamily="34" charset="0"/>
              </a:rPr>
              <a:t> 1, David </a:t>
            </a:r>
            <a:r>
              <a:rPr lang="cs-CZ" sz="1100" b="0" dirty="0" err="1" smtClean="0">
                <a:latin typeface="Arial" pitchFamily="34" charset="0"/>
                <a:cs typeface="Arial" pitchFamily="34" charset="0"/>
              </a:rPr>
              <a:t>Kosorič</a:t>
            </a:r>
            <a:r>
              <a:rPr lang="cs-CZ" sz="1100" b="0" dirty="0" smtClean="0">
                <a:latin typeface="Arial" pitchFamily="34" charset="0"/>
                <a:cs typeface="Arial" pitchFamily="34" charset="0"/>
              </a:rPr>
              <a:t> 1</a:t>
            </a:r>
          </a:p>
          <a:p>
            <a:pPr algn="just"/>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:Černý- </a:t>
            </a:r>
            <a:r>
              <a:rPr lang="cs-CZ" sz="1100" b="0" dirty="0" err="1" smtClean="0">
                <a:latin typeface="Arial" pitchFamily="34" charset="0"/>
                <a:cs typeface="Arial" pitchFamily="34" charset="0"/>
              </a:rPr>
              <a:t>Koleničová</a:t>
            </a:r>
            <a:r>
              <a:rPr lang="cs-CZ" sz="1100" b="0" dirty="0" smtClean="0">
                <a:latin typeface="Arial" pitchFamily="34" charset="0"/>
                <a:cs typeface="Arial" pitchFamily="34" charset="0"/>
              </a:rPr>
              <a:t>, Franc, Vích, Hromy, </a:t>
            </a:r>
            <a:r>
              <a:rPr lang="cs-CZ" sz="1100" b="0" dirty="0" err="1" smtClean="0">
                <a:latin typeface="Arial" pitchFamily="34" charset="0"/>
                <a:cs typeface="Arial" pitchFamily="34" charset="0"/>
              </a:rPr>
              <a:t>Kettner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Kosorič</a:t>
            </a:r>
            <a:r>
              <a:rPr lang="cs-CZ" sz="1100" b="0" dirty="0" smtClean="0">
                <a:latin typeface="Arial" pitchFamily="34" charset="0"/>
                <a:cs typeface="Arial" pitchFamily="34" charset="0"/>
              </a:rPr>
              <a:t>, </a:t>
            </a:r>
          </a:p>
          <a:p>
            <a:pPr algn="just"/>
            <a:r>
              <a:rPr lang="cs-CZ" sz="1100" b="0" dirty="0" smtClean="0">
                <a:latin typeface="Arial" pitchFamily="34" charset="0"/>
                <a:cs typeface="Arial" pitchFamily="34" charset="0"/>
              </a:rPr>
              <a:t>               Kroupa, Jakub Novák, </a:t>
            </a:r>
            <a:r>
              <a:rPr lang="cs-CZ" sz="1100" b="0" dirty="0" err="1" smtClean="0">
                <a:latin typeface="Arial" pitchFamily="34" charset="0"/>
                <a:cs typeface="Arial" pitchFamily="34" charset="0"/>
              </a:rPr>
              <a:t>Miga</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P.Záloha</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Rozhodčí: </a:t>
            </a:r>
            <a:r>
              <a:rPr lang="cs-CZ" sz="1100" b="0" dirty="0" smtClean="0">
                <a:latin typeface="Arial" pitchFamily="34" charset="0"/>
                <a:cs typeface="Arial" pitchFamily="34" charset="0"/>
              </a:rPr>
              <a:t>Martin </a:t>
            </a:r>
            <a:r>
              <a:rPr lang="cs-CZ" sz="1100" b="0" dirty="0" err="1" smtClean="0">
                <a:latin typeface="Arial" pitchFamily="34" charset="0"/>
                <a:cs typeface="Arial" pitchFamily="34" charset="0"/>
              </a:rPr>
              <a:t>Toráč</a:t>
            </a:r>
            <a:endParaRPr lang="cs-CZ" sz="1100" u="sng" dirty="0" smtClean="0">
              <a:latin typeface="Arial" pitchFamily="34" charset="0"/>
              <a:cs typeface="Arial" pitchFamily="34" charset="0"/>
            </a:endParaRPr>
          </a:p>
          <a:p>
            <a:pPr algn="ctr"/>
            <a:endParaRPr lang="cs-CZ" sz="1100" u="sng" dirty="0" smtClean="0">
              <a:latin typeface="Arial" pitchFamily="34" charset="0"/>
              <a:cs typeface="Arial" pitchFamily="34" charset="0"/>
            </a:endParaRPr>
          </a:p>
        </p:txBody>
      </p:sp>
      <p:sp>
        <p:nvSpPr>
          <p:cNvPr id="23" name="TextovéPole 22"/>
          <p:cNvSpPr txBox="1"/>
          <p:nvPr/>
        </p:nvSpPr>
        <p:spPr>
          <a:xfrm>
            <a:off x="143992" y="163116"/>
            <a:ext cx="4248472" cy="830997"/>
          </a:xfrm>
          <a:prstGeom prst="rect">
            <a:avLst/>
          </a:prstGeom>
          <a:gradFill>
            <a:gsLst>
              <a:gs pos="0">
                <a:srgbClr val="FFEFD1"/>
              </a:gs>
              <a:gs pos="64999">
                <a:srgbClr val="F0EBD5"/>
              </a:gs>
              <a:gs pos="100000">
                <a:srgbClr val="D1C39F"/>
              </a:gs>
            </a:gsLst>
            <a:lin ang="5400000" scaled="0"/>
          </a:gradFill>
          <a:ln w="63500">
            <a:solidFill>
              <a:schemeClr val="accent1">
                <a:lumMod val="75000"/>
              </a:schemeClr>
            </a:solidFill>
          </a:ln>
        </p:spPr>
        <p:txBody>
          <a:bodyPr wrap="square" rtlCol="0">
            <a:spAutoFit/>
          </a:bodyPr>
          <a:lstStyle/>
          <a:p>
            <a:pPr algn="ctr"/>
            <a:r>
              <a:rPr lang="cs-CZ" sz="2400" dirty="0" smtClean="0">
                <a:effectLst>
                  <a:outerShdw blurRad="38100" dist="38100" dir="2700000" algn="tl">
                    <a:srgbClr val="000000">
                      <a:alpha val="43137"/>
                    </a:srgbClr>
                  </a:outerShdw>
                </a:effectLst>
                <a:latin typeface="Times New Roman" pitchFamily="18" charset="0"/>
                <a:cs typeface="Times New Roman" pitchFamily="18" charset="0"/>
              </a:rPr>
              <a:t>Mladší žáci jsou v Ústeckém přeboru na vítězné vlně</a:t>
            </a:r>
          </a:p>
        </p:txBody>
      </p:sp>
      <p:pic>
        <p:nvPicPr>
          <p:cNvPr id="36902" name="Picture 5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1" name="Picture 5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0" name="Picture 5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9" name="Picture 4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8" name="Picture 4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7" name="Picture 4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6" name="Picture 4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5" name="Picture 4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4" name="Picture 4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3" name="Picture 4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2" name="Picture 4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1" name="Picture 4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0" name="Picture 4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9" name="Picture 3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8" name="Picture 3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7" name="Picture 3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6" name="Picture 3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5" name="Picture 3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4" name="Picture 34"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3" name="Picture 33"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2" name="Picture 32"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1" name="Picture 31"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0" name="Picture 3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9" name="Picture 2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8" name="Picture 2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7" name="Picture 2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6" name="Picture 26"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5" name="Picture 25"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4" name="Picture 24"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3" name="Picture 2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2" name="Picture 2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1" name="Picture 2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0" name="Picture 2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9" name="Picture 1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8" name="Picture 1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7" name="Picture 1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6" name="Picture 1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pic>
        <p:nvPicPr>
          <p:cNvPr id="36865" name="Picture 1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20"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7474505" y="70235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p>
        </p:txBody>
      </p:sp>
      <p:sp>
        <p:nvSpPr>
          <p:cNvPr id="17" name="TextovéPole 16"/>
          <p:cNvSpPr txBox="1"/>
          <p:nvPr/>
        </p:nvSpPr>
        <p:spPr>
          <a:xfrm>
            <a:off x="1748537"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p>
        </p:txBody>
      </p:sp>
      <p:sp>
        <p:nvSpPr>
          <p:cNvPr id="6" name="Obdélník 5"/>
          <p:cNvSpPr/>
          <p:nvPr/>
        </p:nvSpPr>
        <p:spPr>
          <a:xfrm>
            <a:off x="71984" y="455786"/>
            <a:ext cx="4608512" cy="5539978"/>
          </a:xfrm>
          <a:prstGeom prst="rect">
            <a:avLst/>
          </a:prstGeom>
        </p:spPr>
        <p:txBody>
          <a:bodyPr wrap="square">
            <a:spAutoFit/>
          </a:bodyPr>
          <a:lstStyle/>
          <a:p>
            <a:pPr lvl="0" algn="just" eaLnBrk="0" hangingPunct="0"/>
            <a:r>
              <a:rPr lang="cs-CZ" b="0" dirty="0" smtClean="0">
                <a:latin typeface="Calibri" pitchFamily="34" charset="0"/>
                <a:ea typeface="Calibri" pitchFamily="34" charset="0"/>
                <a:cs typeface="Times New Roman" pitchFamily="18" charset="0"/>
              </a:rPr>
              <a:t>kapitola zápasu začala slabou hlavičkou hostujícího </a:t>
            </a:r>
            <a:r>
              <a:rPr lang="cs-CZ" b="0" dirty="0" err="1" smtClean="0">
                <a:latin typeface="Calibri" pitchFamily="34" charset="0"/>
                <a:ea typeface="Calibri" pitchFamily="34" charset="0"/>
                <a:cs typeface="Times New Roman" pitchFamily="18" charset="0"/>
              </a:rPr>
              <a:t>Dudla</a:t>
            </a:r>
            <a:r>
              <a:rPr lang="cs-CZ" b="0" dirty="0" smtClean="0">
                <a:latin typeface="Calibri" pitchFamily="34" charset="0"/>
                <a:ea typeface="Calibri" pitchFamily="34" charset="0"/>
                <a:cs typeface="Times New Roman" pitchFamily="18" charset="0"/>
              </a:rPr>
              <a:t> a slabá byla i střela </a:t>
            </a:r>
            <a:r>
              <a:rPr lang="cs-CZ" sz="1100" b="0" dirty="0" smtClean="0">
                <a:latin typeface="Calibri" pitchFamily="34" charset="0"/>
                <a:ea typeface="Calibri" pitchFamily="34" charset="0"/>
                <a:cs typeface="Times New Roman" pitchFamily="18" charset="0"/>
              </a:rPr>
              <a:t>Hrdého z volného přímého kopu na branku Úval. Mnohem více to jiskřilo před brankou hostů po hodině hry. Zakončit hlavou po centru zprava, ale brankář byl u balónu o zlomek vteřiny dříve. Na hřišti se po mimo fotbalovém zranění na jaře poprvé objevil Šimral a s blížícím koncem nervozita na hřišti i v hledišti stoupala. Výsledek 1:0 sliboval dramatický konec. Střelu z velké dálky vyrážel Gabriel. Hosté zvyšovali úsilí a snahu o vyrovnání a zadní dvířka zůstávala nehlídána. Střídající </a:t>
            </a:r>
            <a:r>
              <a:rPr lang="cs-CZ" sz="1100" b="0" dirty="0" err="1" smtClean="0">
                <a:latin typeface="Calibri" pitchFamily="34" charset="0"/>
                <a:ea typeface="Calibri" pitchFamily="34" charset="0"/>
                <a:cs typeface="Times New Roman" pitchFamily="18" charset="0"/>
              </a:rPr>
              <a:t>Hromas</a:t>
            </a:r>
            <a:r>
              <a:rPr lang="cs-CZ" sz="1100" b="0" dirty="0" smtClean="0">
                <a:latin typeface="Calibri" pitchFamily="34" charset="0"/>
                <a:ea typeface="Calibri" pitchFamily="34" charset="0"/>
                <a:cs typeface="Times New Roman" pitchFamily="18" charset="0"/>
              </a:rPr>
              <a:t> v dobré střelecké pozici míč na dlouhou nohu a ideálně netrefil a ještě větší šanci zahodil </a:t>
            </a:r>
            <a:r>
              <a:rPr lang="cs-CZ" sz="1100" b="0" dirty="0" err="1" smtClean="0">
                <a:latin typeface="Calibri" pitchFamily="34" charset="0"/>
                <a:ea typeface="Calibri" pitchFamily="34" charset="0"/>
                <a:cs typeface="Times New Roman" pitchFamily="18" charset="0"/>
              </a:rPr>
              <a:t>Belák</a:t>
            </a:r>
            <a:r>
              <a:rPr lang="cs-CZ" sz="1100" b="0" dirty="0" smtClean="0">
                <a:latin typeface="Calibri" pitchFamily="34" charset="0"/>
                <a:ea typeface="Calibri" pitchFamily="34" charset="0"/>
                <a:cs typeface="Times New Roman" pitchFamily="18" charset="0"/>
              </a:rPr>
              <a:t> v 77. Minutě. 6 minut před koncesi hosté vypracovali největší příležitost k vyrovnání, Velký zával před naší svatyní, kdy už se zdálo, že míč skončí v síti, jsme nakonec zvládli a míč odkopli do bezpečí. V úplném konci postupoval sám na brankáře </a:t>
            </a:r>
            <a:r>
              <a:rPr lang="cs-CZ" sz="1100" b="0" dirty="0" err="1" smtClean="0">
                <a:latin typeface="Calibri" pitchFamily="34" charset="0"/>
                <a:ea typeface="Calibri" pitchFamily="34" charset="0"/>
                <a:cs typeface="Times New Roman" pitchFamily="18" charset="0"/>
              </a:rPr>
              <a:t>Belák</a:t>
            </a:r>
            <a:r>
              <a:rPr lang="cs-CZ" sz="1100" b="0" dirty="0" smtClean="0">
                <a:latin typeface="Calibri" pitchFamily="34" charset="0"/>
                <a:ea typeface="Calibri" pitchFamily="34" charset="0"/>
                <a:cs typeface="Times New Roman" pitchFamily="18" charset="0"/>
              </a:rPr>
              <a:t>, ale branka pro něj v tomto utkání byla zakletá. Místo pojistky, jsme  museli odvracet 3. minutovou v snahu hostů o vyrovnání v nastaveném čase. Výsledek 1:0 se nezměnil a první jarní výhra v nastaveném čase byla na světě. V  celkovém pořadí zůstáváme na 14. Místě, protože i naši nejbližší sousedé v tabulce bodovali. Spodek tabulky se ale začíná vyrovnávat a bude to ještě hodně zajímavé.   </a:t>
            </a:r>
            <a:endParaRPr lang="cs-CZ" sz="1100" b="0" dirty="0" smtClean="0">
              <a:latin typeface="Calibri" pitchFamily="34" charset="0"/>
              <a:cs typeface="Arial" pitchFamily="34" charset="0"/>
            </a:endParaRPr>
          </a:p>
          <a:p>
            <a:pPr lvl="0" algn="just" eaLnBrk="0" hangingPunct="0"/>
            <a:r>
              <a:rPr lang="cs-CZ" sz="1100" b="0" dirty="0" smtClean="0">
                <a:latin typeface="Calibri" pitchFamily="34" charset="0"/>
                <a:ea typeface="Calibri" pitchFamily="34" charset="0"/>
                <a:cs typeface="Times New Roman" pitchFamily="18" charset="0"/>
              </a:rPr>
              <a:t>     Další z jarních zápasů, ve kterých branky moc nepadají. Šancí jsme měli více než soupeř, který byl sice několikrát blízko na dostřel naší branky, ale tutovky zahazoval náš kolektiv. Mužstvo zaslouží za předvedený výkon pochvalu a gratulaci za vítězství. Teď jedeme v pátek 14. dubna na hřiště vedoucího Nymburka a proč by se zrovna na svátky velikonoční nemohlo konat fotbalové překvapení, </a:t>
            </a:r>
            <a:r>
              <a:rPr lang="cs-CZ" dirty="0" smtClean="0">
                <a:latin typeface="Calibri" pitchFamily="34" charset="0"/>
                <a:ea typeface="Calibri" pitchFamily="34" charset="0"/>
                <a:cs typeface="Times New Roman" pitchFamily="18" charset="0"/>
              </a:rPr>
              <a:t>které se nakonec konalo. </a:t>
            </a:r>
            <a:endParaRPr lang="cs-CZ" sz="1100" dirty="0" smtClean="0">
              <a:latin typeface="Calibri" pitchFamily="34" charset="0"/>
              <a:cs typeface="Arial" pitchFamily="34" charset="0"/>
            </a:endParaRPr>
          </a:p>
          <a:p>
            <a:pPr lvl="0" eaLnBrk="0" hangingPunct="0"/>
            <a:r>
              <a:rPr lang="cs-CZ" sz="1100" b="0" u="sng" dirty="0" smtClean="0">
                <a:latin typeface="Calibri" pitchFamily="34" charset="0"/>
                <a:ea typeface="Calibri" pitchFamily="34" charset="0"/>
                <a:cs typeface="Times New Roman" pitchFamily="18" charset="0"/>
              </a:rPr>
              <a:t>Branky: </a:t>
            </a:r>
            <a:r>
              <a:rPr lang="cs-CZ" sz="1100" b="0" dirty="0" err="1" smtClean="0">
                <a:latin typeface="Calibri" pitchFamily="34" charset="0"/>
                <a:ea typeface="Calibri" pitchFamily="34" charset="0"/>
                <a:cs typeface="Times New Roman" pitchFamily="18" charset="0"/>
              </a:rPr>
              <a:t>Böhm</a:t>
            </a:r>
            <a:r>
              <a:rPr lang="cs-CZ" sz="1100" b="0" dirty="0" smtClean="0">
                <a:latin typeface="Calibri" pitchFamily="34" charset="0"/>
                <a:ea typeface="Calibri" pitchFamily="34" charset="0"/>
                <a:cs typeface="Times New Roman" pitchFamily="18" charset="0"/>
              </a:rPr>
              <a:t> 1</a:t>
            </a:r>
            <a:endParaRPr lang="cs-CZ" sz="1100" b="0" dirty="0" smtClean="0">
              <a:latin typeface="Calibri" pitchFamily="34" charset="0"/>
              <a:cs typeface="Arial" pitchFamily="34" charset="0"/>
            </a:endParaRPr>
          </a:p>
          <a:p>
            <a:pPr lvl="0" eaLnBrk="0" hangingPunct="0"/>
            <a:r>
              <a:rPr lang="cs-CZ" sz="1100" b="0" u="sng" dirty="0" smtClean="0">
                <a:latin typeface="Calibri" pitchFamily="34" charset="0"/>
                <a:ea typeface="Calibri" pitchFamily="34" charset="0"/>
                <a:cs typeface="Times New Roman" pitchFamily="18" charset="0"/>
              </a:rPr>
              <a:t>Sestava:</a:t>
            </a:r>
            <a:r>
              <a:rPr lang="cs-CZ" sz="1100" b="0" dirty="0" err="1" smtClean="0">
                <a:latin typeface="Calibri" pitchFamily="34" charset="0"/>
                <a:ea typeface="Calibri" pitchFamily="34" charset="0"/>
                <a:cs typeface="Times New Roman" pitchFamily="18" charset="0"/>
              </a:rPr>
              <a:t>Gabriel</a:t>
            </a:r>
            <a:r>
              <a:rPr lang="cs-CZ" sz="1100" b="0" dirty="0" smtClean="0">
                <a:latin typeface="Calibri" pitchFamily="34" charset="0"/>
                <a:ea typeface="Calibri" pitchFamily="34" charset="0"/>
                <a:cs typeface="Times New Roman" pitchFamily="18" charset="0"/>
              </a:rPr>
              <a:t>-Tichý, </a:t>
            </a:r>
            <a:r>
              <a:rPr lang="cs-CZ" sz="1100" b="0" dirty="0" err="1" smtClean="0">
                <a:latin typeface="Calibri" pitchFamily="34" charset="0"/>
                <a:ea typeface="Calibri" pitchFamily="34" charset="0"/>
                <a:cs typeface="Times New Roman" pitchFamily="18" charset="0"/>
              </a:rPr>
              <a:t>Ransdorf</a:t>
            </a:r>
            <a:r>
              <a:rPr lang="cs-CZ" sz="1100" b="0" dirty="0" smtClean="0">
                <a:latin typeface="Calibri" pitchFamily="34" charset="0"/>
                <a:ea typeface="Calibri" pitchFamily="34" charset="0"/>
                <a:cs typeface="Times New Roman" pitchFamily="18" charset="0"/>
              </a:rPr>
              <a:t>, Vacek, </a:t>
            </a:r>
            <a:r>
              <a:rPr lang="cs-CZ" sz="1100" b="0" dirty="0" err="1" smtClean="0">
                <a:latin typeface="Calibri" pitchFamily="34" charset="0"/>
                <a:ea typeface="Calibri" pitchFamily="34" charset="0"/>
                <a:cs typeface="Times New Roman" pitchFamily="18" charset="0"/>
              </a:rPr>
              <a:t>Čámský</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Kucler</a:t>
            </a:r>
            <a:r>
              <a:rPr lang="cs-CZ" sz="1100" b="0" dirty="0" smtClean="0">
                <a:latin typeface="Calibri" pitchFamily="34" charset="0"/>
                <a:ea typeface="Calibri" pitchFamily="34" charset="0"/>
                <a:cs typeface="Times New Roman" pitchFamily="18" charset="0"/>
              </a:rPr>
              <a:t>, Hrdý(62.Šimral),     </a:t>
            </a:r>
          </a:p>
          <a:p>
            <a:pPr lvl="0" eaLnBrk="0" hangingPunct="0"/>
            <a:r>
              <a:rPr lang="cs-CZ" sz="1100" b="0" dirty="0" smtClean="0">
                <a:latin typeface="Calibri" pitchFamily="34" charset="0"/>
                <a:ea typeface="Calibri" pitchFamily="34" charset="0"/>
                <a:cs typeface="Times New Roman" pitchFamily="18" charset="0"/>
              </a:rPr>
              <a:t>                Slanička, Mencl(71.Hromas)-  </a:t>
            </a:r>
            <a:r>
              <a:rPr lang="cs-CZ" sz="1100" b="0" dirty="0" err="1" smtClean="0">
                <a:latin typeface="Calibri" pitchFamily="34" charset="0"/>
                <a:ea typeface="Calibri" pitchFamily="34" charset="0"/>
                <a:cs typeface="Times New Roman" pitchFamily="18" charset="0"/>
              </a:rPr>
              <a:t>Böhm</a:t>
            </a:r>
            <a:r>
              <a:rPr lang="cs-CZ" sz="1100" b="0" dirty="0" smtClean="0">
                <a:latin typeface="Calibri" pitchFamily="34" charset="0"/>
                <a:ea typeface="Calibri" pitchFamily="34" charset="0"/>
                <a:cs typeface="Times New Roman" pitchFamily="18" charset="0"/>
              </a:rPr>
              <a:t>(86.Šmidrkal), </a:t>
            </a:r>
            <a:r>
              <a:rPr lang="cs-CZ" sz="1100" b="0" dirty="0" err="1" smtClean="0">
                <a:latin typeface="Calibri" pitchFamily="34" charset="0"/>
                <a:ea typeface="Calibri" pitchFamily="34" charset="0"/>
                <a:cs typeface="Times New Roman" pitchFamily="18" charset="0"/>
              </a:rPr>
              <a:t>Belák</a:t>
            </a:r>
            <a:endParaRPr lang="cs-CZ" sz="1100" b="0" dirty="0" smtClean="0">
              <a:latin typeface="Calibri" pitchFamily="34" charset="0"/>
              <a:cs typeface="Arial" pitchFamily="34" charset="0"/>
            </a:endParaRPr>
          </a:p>
          <a:p>
            <a:pPr lvl="0" eaLnBrk="0" hangingPunct="0"/>
            <a:r>
              <a:rPr lang="cs-CZ" sz="1100" b="0" u="sng" dirty="0" smtClean="0">
                <a:latin typeface="Calibri" pitchFamily="34" charset="0"/>
                <a:ea typeface="Calibri" pitchFamily="34" charset="0"/>
                <a:cs typeface="Times New Roman" pitchFamily="18" charset="0"/>
              </a:rPr>
              <a:t>Připraveni:</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Poráč</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K</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Horváth</a:t>
            </a:r>
            <a:r>
              <a:rPr lang="cs-CZ" sz="1100" b="0" dirty="0" smtClean="0">
                <a:latin typeface="Calibri" pitchFamily="34" charset="0"/>
                <a:ea typeface="Calibri" pitchFamily="34" charset="0"/>
                <a:cs typeface="Times New Roman" pitchFamily="18" charset="0"/>
              </a:rPr>
              <a:t>, Beruška, </a:t>
            </a:r>
            <a:r>
              <a:rPr lang="cs-CZ" sz="1100" b="0" dirty="0" err="1" smtClean="0">
                <a:latin typeface="Calibri" pitchFamily="34" charset="0"/>
                <a:ea typeface="Calibri" pitchFamily="34" charset="0"/>
                <a:cs typeface="Times New Roman" pitchFamily="18" charset="0"/>
              </a:rPr>
              <a:t>M</a:t>
            </a:r>
            <a:r>
              <a:rPr lang="cs-CZ" sz="1100" b="0" dirty="0" smtClean="0">
                <a:latin typeface="Calibri" pitchFamily="34" charset="0"/>
                <a:ea typeface="Calibri" pitchFamily="34" charset="0"/>
                <a:cs typeface="Times New Roman" pitchFamily="18" charset="0"/>
              </a:rPr>
              <a:t>.Svoboda</a:t>
            </a:r>
            <a:endParaRPr lang="cs-CZ" sz="1100" b="0" dirty="0" smtClean="0">
              <a:latin typeface="Calibri" pitchFamily="34" charset="0"/>
              <a:cs typeface="Arial" pitchFamily="34" charset="0"/>
            </a:endParaRPr>
          </a:p>
          <a:p>
            <a:pPr lvl="0" eaLnBrk="0" hangingPunct="0"/>
            <a:r>
              <a:rPr lang="cs-CZ" sz="1100" b="0" u="sng" dirty="0" smtClean="0">
                <a:latin typeface="Calibri" pitchFamily="34" charset="0"/>
                <a:ea typeface="Calibri" pitchFamily="34" charset="0"/>
                <a:cs typeface="Times New Roman" pitchFamily="18" charset="0"/>
              </a:rPr>
              <a:t>Trenér:</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R.Houška</a:t>
            </a:r>
            <a:r>
              <a:rPr lang="cs-CZ" sz="1100" b="0" dirty="0" smtClean="0">
                <a:latin typeface="Calibri" pitchFamily="34" charset="0"/>
                <a:ea typeface="Calibri" pitchFamily="34" charset="0"/>
                <a:cs typeface="Times New Roman" pitchFamily="18" charset="0"/>
              </a:rPr>
              <a:t> Vedoucí: </a:t>
            </a:r>
            <a:r>
              <a:rPr lang="cs-CZ" sz="1100" b="0" dirty="0" err="1" smtClean="0">
                <a:latin typeface="Calibri" pitchFamily="34" charset="0"/>
                <a:ea typeface="Calibri" pitchFamily="34" charset="0"/>
                <a:cs typeface="Times New Roman" pitchFamily="18" charset="0"/>
              </a:rPr>
              <a:t>P.Dohnal</a:t>
            </a:r>
            <a:r>
              <a:rPr lang="cs-CZ" sz="1100" b="0" dirty="0" smtClean="0">
                <a:latin typeface="Calibri" pitchFamily="34" charset="0"/>
                <a:ea typeface="Calibri" pitchFamily="34" charset="0"/>
                <a:cs typeface="Times New Roman" pitchFamily="18" charset="0"/>
              </a:rPr>
              <a:t> Masér: </a:t>
            </a:r>
            <a:r>
              <a:rPr lang="cs-CZ" sz="1100" b="0" dirty="0" err="1" smtClean="0">
                <a:latin typeface="Calibri" pitchFamily="34" charset="0"/>
                <a:ea typeface="Calibri" pitchFamily="34" charset="0"/>
                <a:cs typeface="Times New Roman" pitchFamily="18" charset="0"/>
              </a:rPr>
              <a:t>K</a:t>
            </a:r>
            <a:r>
              <a:rPr lang="cs-CZ" sz="1100" b="0" dirty="0" smtClean="0">
                <a:latin typeface="Calibri" pitchFamily="34" charset="0"/>
                <a:ea typeface="Calibri" pitchFamily="34" charset="0"/>
                <a:cs typeface="Times New Roman" pitchFamily="18" charset="0"/>
              </a:rPr>
              <a:t>.Zavřel</a:t>
            </a:r>
            <a:endParaRPr lang="cs-CZ" sz="1100" b="0" dirty="0" smtClean="0">
              <a:latin typeface="Calibri" pitchFamily="34" charset="0"/>
              <a:cs typeface="Arial" pitchFamily="34" charset="0"/>
            </a:endParaRPr>
          </a:p>
          <a:p>
            <a:pPr lvl="0" eaLnBrk="0" hangingPunct="0"/>
            <a:r>
              <a:rPr lang="cs-CZ" sz="1100" b="0" u="sng" dirty="0" smtClean="0">
                <a:latin typeface="Calibri" pitchFamily="34" charset="0"/>
                <a:ea typeface="Calibri" pitchFamily="34" charset="0"/>
                <a:cs typeface="Times New Roman" pitchFamily="18" charset="0"/>
              </a:rPr>
              <a:t>Rozhodčí</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P.Štrincl</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F.Cihlář</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J.Kastl</a:t>
            </a:r>
            <a:r>
              <a:rPr lang="cs-CZ" sz="1100" b="0" dirty="0" smtClean="0">
                <a:latin typeface="Calibri" pitchFamily="34" charset="0"/>
                <a:ea typeface="Calibri" pitchFamily="34" charset="0"/>
                <a:cs typeface="Times New Roman" pitchFamily="18" charset="0"/>
              </a:rPr>
              <a:t> Delegát: </a:t>
            </a:r>
            <a:r>
              <a:rPr lang="cs-CZ" sz="1100" b="0" dirty="0" err="1" smtClean="0">
                <a:latin typeface="Calibri" pitchFamily="34" charset="0"/>
                <a:ea typeface="Calibri" pitchFamily="34" charset="0"/>
                <a:cs typeface="Times New Roman" pitchFamily="18" charset="0"/>
              </a:rPr>
              <a:t>F.Vaniš</a:t>
            </a:r>
            <a:endParaRPr lang="cs-CZ" sz="1100" b="0" dirty="0" smtClean="0">
              <a:latin typeface="Calibri" pitchFamily="34" charset="0"/>
              <a:cs typeface="Arial" pitchFamily="34" charset="0"/>
            </a:endParaRPr>
          </a:p>
          <a:p>
            <a:pPr lvl="0" eaLnBrk="0" hangingPunct="0"/>
            <a:r>
              <a:rPr lang="cs-CZ" sz="1100" b="0" u="sng" dirty="0" smtClean="0">
                <a:latin typeface="Calibri" pitchFamily="34" charset="0"/>
                <a:ea typeface="Calibri" pitchFamily="34" charset="0"/>
                <a:cs typeface="Times New Roman" pitchFamily="18" charset="0"/>
              </a:rPr>
              <a:t>Hlavní pořadatel</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J.Havner</a:t>
            </a:r>
            <a:r>
              <a:rPr lang="cs-CZ" sz="1100" b="0" dirty="0" smtClean="0">
                <a:latin typeface="Calibri" pitchFamily="34" charset="0"/>
                <a:ea typeface="Calibri" pitchFamily="34" charset="0"/>
                <a:cs typeface="Times New Roman" pitchFamily="18" charset="0"/>
              </a:rPr>
              <a:t>  140 diváků</a:t>
            </a:r>
            <a:endParaRPr lang="cs-CZ" sz="1100" b="0" dirty="0" smtClean="0">
              <a:latin typeface="Calibri" pitchFamily="34" charset="0"/>
              <a:cs typeface="Arial" pitchFamily="34" charset="0"/>
            </a:endParaRPr>
          </a:p>
          <a:p>
            <a:pPr lvl="0" eaLnBrk="0" hangingPunct="0"/>
            <a:endParaRPr lang="cs-CZ" sz="1100" b="0" dirty="0" smtClean="0">
              <a:latin typeface="Calibri" pitchFamily="34" charset="0"/>
              <a:cs typeface="Arial" pitchFamily="34" charset="0"/>
            </a:endParaRPr>
          </a:p>
        </p:txBody>
      </p:sp>
      <p:sp>
        <p:nvSpPr>
          <p:cNvPr id="7" name="TextovéPole 6"/>
          <p:cNvSpPr txBox="1"/>
          <p:nvPr/>
        </p:nvSpPr>
        <p:spPr>
          <a:xfrm>
            <a:off x="216000" y="91108"/>
            <a:ext cx="4392488" cy="307777"/>
          </a:xfrm>
          <a:prstGeom prst="rect">
            <a:avLst/>
          </a:prstGeom>
          <a:solidFill>
            <a:schemeClr val="bg1">
              <a:lumMod val="85000"/>
            </a:schemeClr>
          </a:solidFill>
        </p:spPr>
        <p:txBody>
          <a:bodyPr wrap="square" rtlCol="0">
            <a:spAutoFit/>
          </a:bodyPr>
          <a:lstStyle/>
          <a:p>
            <a:pPr algn="ctr"/>
            <a:r>
              <a:rPr lang="cs-CZ" sz="1400" dirty="0" smtClean="0">
                <a:latin typeface="Arial" pitchFamily="34" charset="0"/>
                <a:cs typeface="Arial" pitchFamily="34" charset="0"/>
              </a:rPr>
              <a:t>Pokračování </a:t>
            </a:r>
            <a:r>
              <a:rPr lang="cs-CZ" sz="1400" dirty="0" err="1" smtClean="0">
                <a:latin typeface="Arial" pitchFamily="34" charset="0"/>
                <a:cs typeface="Arial" pitchFamily="34" charset="0"/>
              </a:rPr>
              <a:t>Štětí</a:t>
            </a:r>
            <a:r>
              <a:rPr lang="cs-CZ" sz="1400" dirty="0" smtClean="0">
                <a:latin typeface="Arial" pitchFamily="34" charset="0"/>
                <a:cs typeface="Arial" pitchFamily="34" charset="0"/>
              </a:rPr>
              <a:t> – Úvaly 8.4.2017</a:t>
            </a:r>
          </a:p>
        </p:txBody>
      </p:sp>
      <p:pic>
        <p:nvPicPr>
          <p:cNvPr id="48129" name="Picture 1"/>
          <p:cNvPicPr>
            <a:picLocks noChangeAspect="1" noChangeArrowheads="1"/>
          </p:cNvPicPr>
          <p:nvPr/>
        </p:nvPicPr>
        <p:blipFill>
          <a:blip r:embed="rId3" cstate="print"/>
          <a:srcRect/>
          <a:stretch>
            <a:fillRect/>
          </a:stretch>
        </p:blipFill>
        <p:spPr bwMode="auto">
          <a:xfrm>
            <a:off x="432024" y="6211788"/>
            <a:ext cx="3456384" cy="390525"/>
          </a:xfrm>
          <a:prstGeom prst="rect">
            <a:avLst/>
          </a:prstGeom>
          <a:noFill/>
          <a:ln w="9525">
            <a:noFill/>
            <a:miter lim="800000"/>
            <a:headEnd/>
            <a:tailEnd/>
          </a:ln>
        </p:spPr>
      </p:pic>
      <p:graphicFrame>
        <p:nvGraphicFramePr>
          <p:cNvPr id="10" name="Tabulka 9"/>
          <p:cNvGraphicFramePr>
            <a:graphicFrameLocks noGrp="1"/>
          </p:cNvGraphicFramePr>
          <p:nvPr/>
        </p:nvGraphicFramePr>
        <p:xfrm>
          <a:off x="5400576" y="3403476"/>
          <a:ext cx="4680520" cy="3265170"/>
        </p:xfrm>
        <a:graphic>
          <a:graphicData uri="http://schemas.openxmlformats.org/drawingml/2006/table">
            <a:tbl>
              <a:tblPr/>
              <a:tblGrid>
                <a:gridCol w="1635009">
                  <a:extLst>
                    <a:ext uri="{9D8B030D-6E8A-4147-A177-3AD203B41FA5}">
                      <a16:colId xmlns:a16="http://schemas.microsoft.com/office/drawing/2014/main" val="20000"/>
                    </a:ext>
                  </a:extLst>
                </a:gridCol>
                <a:gridCol w="1666753">
                  <a:extLst>
                    <a:ext uri="{9D8B030D-6E8A-4147-A177-3AD203B41FA5}">
                      <a16:colId xmlns:a16="http://schemas.microsoft.com/office/drawing/2014/main" val="20001"/>
                    </a:ext>
                  </a:extLst>
                </a:gridCol>
                <a:gridCol w="749851">
                  <a:extLst>
                    <a:ext uri="{9D8B030D-6E8A-4147-A177-3AD203B41FA5}">
                      <a16:colId xmlns:a16="http://schemas.microsoft.com/office/drawing/2014/main" val="20002"/>
                    </a:ext>
                  </a:extLst>
                </a:gridCol>
                <a:gridCol w="628907">
                  <a:extLst>
                    <a:ext uri="{9D8B030D-6E8A-4147-A177-3AD203B41FA5}">
                      <a16:colId xmlns:a16="http://schemas.microsoft.com/office/drawing/2014/main" val="20003"/>
                    </a:ext>
                  </a:extLst>
                </a:gridCol>
              </a:tblGrid>
              <a:tr h="495300">
                <a:tc gridSpan="4">
                  <a:txBody>
                    <a:bodyPr/>
                    <a:lstStyle/>
                    <a:p>
                      <a:pPr algn="ctr" fontAlgn="ctr"/>
                      <a:r>
                        <a:rPr lang="cs-CZ" sz="1200" b="1" i="0" u="none" strike="noStrike" dirty="0">
                          <a:solidFill>
                            <a:srgbClr val="000000"/>
                          </a:solidFill>
                          <a:latin typeface="Arial Black"/>
                        </a:rPr>
                        <a:t>20.kolo Ústeckého přeboru starších a mladších žáků 15.-16.4.2017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23850">
                <a:tc>
                  <a:txBody>
                    <a:bodyPr/>
                    <a:lstStyle/>
                    <a:p>
                      <a:pPr algn="ctr" fontAlgn="ctr"/>
                      <a:r>
                        <a:rPr lang="cs-CZ" sz="1100" b="1" i="0" u="none" strike="noStrike">
                          <a:solidFill>
                            <a:srgbClr val="000000"/>
                          </a:solidFill>
                          <a:latin typeface="Franklin Gothic Heavy"/>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Franklin Gothic Heavy"/>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Franklin Gothic Heavy"/>
                        </a:rPr>
                        <a:t>Starší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a:solidFill>
                            <a:srgbClr val="000000"/>
                          </a:solidFill>
                          <a:latin typeface="Franklin Gothic Heavy"/>
                        </a:rPr>
                        <a:t>Mladší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1"/>
                  </a:ext>
                </a:extLst>
              </a:tr>
              <a:tr h="407670">
                <a:tc>
                  <a:txBody>
                    <a:bodyPr/>
                    <a:lstStyle/>
                    <a:p>
                      <a:pPr algn="ctr" fontAlgn="ctr"/>
                      <a:r>
                        <a:rPr lang="cs-CZ" sz="1100" b="1" i="0" u="none" strike="noStrike" dirty="0">
                          <a:solidFill>
                            <a:srgbClr val="1A2C37"/>
                          </a:solidFill>
                          <a:latin typeface="Arial Black" pitchFamily="34" charset="0"/>
                        </a:rPr>
                        <a:t>FK Litoměřicko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Black" pitchFamily="34" charset="0"/>
                        </a:rPr>
                        <a:t>FK ČL 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Black" pitchFamily="34" charset="0"/>
                        </a:rPr>
                        <a:t> </a:t>
                      </a:r>
                      <a:r>
                        <a:rPr lang="cs-CZ" sz="1100" b="1" i="0" u="none" strike="noStrike" dirty="0" smtClean="0">
                          <a:solidFill>
                            <a:srgbClr val="000000"/>
                          </a:solidFill>
                          <a:latin typeface="Arial Black" pitchFamily="34" charset="0"/>
                        </a:rPr>
                        <a:t>6:1</a:t>
                      </a:r>
                      <a:endParaRPr lang="cs-CZ" sz="1100" b="1" i="0" u="none" strike="noStrike" dirty="0">
                        <a:solidFill>
                          <a:srgbClr val="000000"/>
                        </a:solidFill>
                        <a:latin typeface="Arial Black"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latin typeface="Arial" pitchFamily="34" charset="0"/>
                          <a:cs typeface="Arial" pitchFamily="34" charset="0"/>
                        </a:rPr>
                        <a:t> </a:t>
                      </a:r>
                      <a:r>
                        <a:rPr lang="cs-CZ" sz="1400" b="1" i="0" u="none" strike="noStrike" dirty="0" smtClean="0">
                          <a:solidFill>
                            <a:srgbClr val="000000"/>
                          </a:solidFill>
                          <a:latin typeface="Arial" pitchFamily="34" charset="0"/>
                          <a:cs typeface="Arial" pitchFamily="34" charset="0"/>
                        </a:rPr>
                        <a:t>17:2</a:t>
                      </a:r>
                      <a:endParaRPr lang="cs-CZ" sz="14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407670">
                <a:tc>
                  <a:txBody>
                    <a:bodyPr/>
                    <a:lstStyle/>
                    <a:p>
                      <a:pPr algn="ctr" fontAlgn="ctr"/>
                      <a:r>
                        <a:rPr lang="cs-CZ" sz="1100" b="1" i="0" u="none" strike="noStrike" dirty="0">
                          <a:solidFill>
                            <a:srgbClr val="1A2C37"/>
                          </a:solidFill>
                          <a:latin typeface="Arial Black" pitchFamily="34" charset="0"/>
                        </a:rPr>
                        <a:t>SK </a:t>
                      </a:r>
                      <a:r>
                        <a:rPr lang="cs-CZ" sz="1100" b="1" i="0" u="none" strike="noStrike" dirty="0" err="1">
                          <a:solidFill>
                            <a:srgbClr val="1A2C37"/>
                          </a:solidFill>
                          <a:latin typeface="Arial Black" pitchFamily="34" charset="0"/>
                        </a:rPr>
                        <a:t>Štětí</a:t>
                      </a:r>
                      <a:endParaRPr lang="cs-CZ" sz="1100" b="1" i="0" u="none" strike="noStrike" dirty="0">
                        <a:solidFill>
                          <a:srgbClr val="1A2C37"/>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Black" pitchFamily="34" charset="0"/>
                        </a:rPr>
                        <a:t>FK Jiskra V. Březno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smtClean="0">
                          <a:solidFill>
                            <a:srgbClr val="000000"/>
                          </a:solidFill>
                          <a:latin typeface="Arial Black" pitchFamily="34" charset="0"/>
                        </a:rPr>
                        <a:t>3:1</a:t>
                      </a:r>
                      <a:r>
                        <a:rPr lang="cs-CZ" sz="1100" b="1" i="0" u="none" strike="noStrike" dirty="0">
                          <a:solidFill>
                            <a:srgbClr val="000000"/>
                          </a:solidFill>
                          <a:latin typeface="Arial Black"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smtClean="0">
                          <a:solidFill>
                            <a:srgbClr val="000000"/>
                          </a:solidFill>
                          <a:latin typeface="Arial" pitchFamily="34" charset="0"/>
                          <a:cs typeface="Arial" pitchFamily="34" charset="0"/>
                        </a:rPr>
                        <a:t>6:1</a:t>
                      </a:r>
                      <a:r>
                        <a:rPr lang="cs-CZ" sz="1400" b="1" i="0" u="none" strike="noStrike" dirty="0">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3"/>
                  </a:ext>
                </a:extLst>
              </a:tr>
              <a:tr h="407670">
                <a:tc>
                  <a:txBody>
                    <a:bodyPr/>
                    <a:lstStyle/>
                    <a:p>
                      <a:pPr algn="ctr" fontAlgn="ctr"/>
                      <a:r>
                        <a:rPr lang="cs-CZ" sz="1100" b="1" i="0" u="none" strike="noStrike" dirty="0">
                          <a:solidFill>
                            <a:srgbClr val="1A2C37"/>
                          </a:solidFill>
                          <a:latin typeface="Arial Black" pitchFamily="34" charset="0"/>
                        </a:rPr>
                        <a:t>TJ Hvězda </a:t>
                      </a:r>
                      <a:r>
                        <a:rPr lang="cs-CZ" sz="1100" b="1" i="0" u="none" strike="noStrike" dirty="0" err="1">
                          <a:solidFill>
                            <a:srgbClr val="1A2C37"/>
                          </a:solidFill>
                          <a:latin typeface="Arial Black" pitchFamily="34" charset="0"/>
                        </a:rPr>
                        <a:t>Trnovany</a:t>
                      </a:r>
                      <a:endParaRPr lang="cs-CZ" sz="1100" b="1" i="0" u="none" strike="noStrike" dirty="0">
                        <a:solidFill>
                          <a:srgbClr val="1A2C37"/>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Black" pitchFamily="34" charset="0"/>
                        </a:rPr>
                        <a:t>FK Litoměřicko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smtClean="0">
                          <a:solidFill>
                            <a:srgbClr val="000000"/>
                          </a:solidFill>
                          <a:latin typeface="Arial Black" pitchFamily="34" charset="0"/>
                        </a:rPr>
                        <a:t>2:3</a:t>
                      </a:r>
                      <a:r>
                        <a:rPr lang="cs-CZ" sz="1100" b="1" i="0" u="none" strike="noStrike" dirty="0">
                          <a:solidFill>
                            <a:srgbClr val="000000"/>
                          </a:solidFill>
                          <a:latin typeface="Arial Black"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smtClean="0">
                          <a:solidFill>
                            <a:srgbClr val="000000"/>
                          </a:solidFill>
                          <a:latin typeface="Arial" pitchFamily="34" charset="0"/>
                          <a:cs typeface="Arial" pitchFamily="34" charset="0"/>
                        </a:rPr>
                        <a:t>1:7</a:t>
                      </a:r>
                      <a:r>
                        <a:rPr lang="cs-CZ" sz="1400" b="1" i="0" u="none" strike="noStrike" dirty="0">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4"/>
                  </a:ext>
                </a:extLst>
              </a:tr>
              <a:tr h="407670">
                <a:tc>
                  <a:txBody>
                    <a:bodyPr/>
                    <a:lstStyle/>
                    <a:p>
                      <a:pPr algn="ctr" fontAlgn="ctr"/>
                      <a:r>
                        <a:rPr lang="cs-CZ" sz="1100" b="1" i="0" u="none" strike="noStrike">
                          <a:solidFill>
                            <a:srgbClr val="1A2C37"/>
                          </a:solidFill>
                          <a:latin typeface="Arial Black" pitchFamily="34" charset="0"/>
                        </a:rPr>
                        <a:t>FK Ústí n.L.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Black" pitchFamily="34" charset="0"/>
                        </a:rPr>
                        <a:t>SK Sokol </a:t>
                      </a:r>
                      <a:r>
                        <a:rPr lang="cs-CZ" sz="1100" b="1" i="0" u="none" strike="noStrike" dirty="0" err="1">
                          <a:solidFill>
                            <a:srgbClr val="000000"/>
                          </a:solidFill>
                          <a:latin typeface="Arial Black" pitchFamily="34" charset="0"/>
                        </a:rPr>
                        <a:t>Brozany</a:t>
                      </a:r>
                      <a:endParaRPr lang="cs-CZ" sz="1100" b="1" i="0" u="none" strike="noStrike" dirty="0">
                        <a:solidFill>
                          <a:srgbClr val="000000"/>
                        </a:solidFill>
                        <a:latin typeface="Arial Black"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Black" pitchFamily="34" charset="0"/>
                        </a:rPr>
                        <a:t> </a:t>
                      </a:r>
                      <a:r>
                        <a:rPr lang="cs-CZ" sz="1100" b="1" i="0" u="none" strike="noStrike" dirty="0" smtClean="0">
                          <a:solidFill>
                            <a:srgbClr val="000000"/>
                          </a:solidFill>
                          <a:latin typeface="Arial Black" pitchFamily="34" charset="0"/>
                        </a:rPr>
                        <a:t>8:9</a:t>
                      </a:r>
                      <a:endParaRPr lang="cs-CZ" sz="1100" b="1" i="0" u="none" strike="noStrike" dirty="0">
                        <a:solidFill>
                          <a:srgbClr val="000000"/>
                        </a:solidFill>
                        <a:latin typeface="Arial Black"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smtClean="0">
                          <a:solidFill>
                            <a:srgbClr val="000000"/>
                          </a:solidFill>
                          <a:latin typeface="Arial" pitchFamily="34" charset="0"/>
                          <a:cs typeface="Arial" pitchFamily="34" charset="0"/>
                        </a:rPr>
                        <a:t>14:0</a:t>
                      </a:r>
                      <a:r>
                        <a:rPr lang="cs-CZ" sz="1400" b="1" i="0" u="none" strike="noStrike" dirty="0">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5"/>
                  </a:ext>
                </a:extLst>
              </a:tr>
              <a:tr h="407670">
                <a:tc>
                  <a:txBody>
                    <a:bodyPr/>
                    <a:lstStyle/>
                    <a:p>
                      <a:pPr algn="ctr" fontAlgn="ctr"/>
                      <a:r>
                        <a:rPr lang="cs-CZ" sz="1100" b="1" i="0" u="none" strike="noStrike">
                          <a:solidFill>
                            <a:srgbClr val="1A2C37"/>
                          </a:solidFill>
                          <a:latin typeface="Arial Black" pitchFamily="34" charset="0"/>
                        </a:rPr>
                        <a:t>ASK Lovosice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Black" pitchFamily="34" charset="0"/>
                        </a:rPr>
                        <a:t>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Black" pitchFamily="34" charset="0"/>
                        </a:rPr>
                        <a:t> </a:t>
                      </a:r>
                      <a:r>
                        <a:rPr lang="cs-CZ" sz="1100" b="1" i="0" u="none" strike="noStrike" dirty="0" smtClean="0">
                          <a:solidFill>
                            <a:srgbClr val="000000"/>
                          </a:solidFill>
                          <a:latin typeface="Arial Black" pitchFamily="34" charset="0"/>
                        </a:rPr>
                        <a:t>8:2</a:t>
                      </a:r>
                      <a:endParaRPr lang="cs-CZ" sz="1100" b="1" i="0" u="none" strike="noStrike" dirty="0">
                        <a:solidFill>
                          <a:srgbClr val="000000"/>
                        </a:solidFill>
                        <a:latin typeface="Arial Black"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latin typeface="Arial" pitchFamily="34" charset="0"/>
                          <a:cs typeface="Arial" pitchFamily="34" charset="0"/>
                        </a:rPr>
                        <a:t> </a:t>
                      </a:r>
                      <a:r>
                        <a:rPr lang="cs-CZ" sz="1400" b="1" i="0" u="none" strike="noStrike" dirty="0" smtClean="0">
                          <a:solidFill>
                            <a:srgbClr val="000000"/>
                          </a:solidFill>
                          <a:latin typeface="Arial" pitchFamily="34" charset="0"/>
                          <a:cs typeface="Arial" pitchFamily="34" charset="0"/>
                        </a:rPr>
                        <a:t>1:7</a:t>
                      </a:r>
                      <a:endParaRPr lang="cs-CZ" sz="14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6"/>
                  </a:ext>
                </a:extLst>
              </a:tr>
              <a:tr h="407670">
                <a:tc>
                  <a:txBody>
                    <a:bodyPr/>
                    <a:lstStyle/>
                    <a:p>
                      <a:pPr algn="ctr" fontAlgn="ctr"/>
                      <a:r>
                        <a:rPr lang="cs-CZ" sz="1100" b="1" i="0" u="none" strike="noStrike" dirty="0">
                          <a:solidFill>
                            <a:srgbClr val="1A2C37"/>
                          </a:solidFill>
                          <a:latin typeface="Arial Black" pitchFamily="34" charset="0"/>
                        </a:rPr>
                        <a:t>SK Roudnice </a:t>
                      </a:r>
                      <a:r>
                        <a:rPr lang="cs-CZ" sz="1100" b="1" i="0" u="none" strike="noStrike" dirty="0" err="1">
                          <a:solidFill>
                            <a:srgbClr val="1A2C37"/>
                          </a:solidFill>
                          <a:latin typeface="Arial Black" pitchFamily="34" charset="0"/>
                        </a:rPr>
                        <a:t>n.L.</a:t>
                      </a:r>
                      <a:r>
                        <a:rPr lang="cs-CZ" sz="1100" b="1" i="0" u="none" strike="noStrike" dirty="0">
                          <a:solidFill>
                            <a:srgbClr val="1A2C37"/>
                          </a:solidFill>
                          <a:latin typeface="Arial Black"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Black" pitchFamily="34" charset="0"/>
                        </a:rPr>
                        <a:t>FK JUNIOR 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latin typeface="Arial Black" pitchFamily="34" charset="0"/>
                        </a:rPr>
                        <a:t> </a:t>
                      </a:r>
                      <a:r>
                        <a:rPr lang="cs-CZ" sz="900" b="1" i="0" u="none" strike="noStrike" dirty="0" smtClean="0">
                          <a:solidFill>
                            <a:srgbClr val="000000"/>
                          </a:solidFill>
                          <a:latin typeface="Arial Black" pitchFamily="34" charset="0"/>
                        </a:rPr>
                        <a:t>19.4.2017</a:t>
                      </a:r>
                      <a:endParaRPr lang="cs-CZ" sz="900" b="1" i="0" u="none" strike="noStrike" dirty="0">
                        <a:solidFill>
                          <a:srgbClr val="000000"/>
                        </a:solidFill>
                        <a:latin typeface="Arial Black"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latin typeface="Arial" pitchFamily="34" charset="0"/>
                          <a:cs typeface="Arial" pitchFamily="34" charset="0"/>
                        </a:rPr>
                        <a:t> </a:t>
                      </a:r>
                      <a:r>
                        <a:rPr lang="cs-CZ" sz="1050" b="1" i="0" u="none" strike="noStrike" dirty="0" smtClean="0">
                          <a:solidFill>
                            <a:srgbClr val="000000"/>
                          </a:solidFill>
                          <a:latin typeface="Arial" pitchFamily="34" charset="0"/>
                          <a:cs typeface="Arial" pitchFamily="34" charset="0"/>
                        </a:rPr>
                        <a:t>19.4.17</a:t>
                      </a:r>
                      <a:endParaRPr lang="cs-CZ" sz="105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7"/>
                  </a:ext>
                </a:extLst>
              </a:tr>
            </a:tbl>
          </a:graphicData>
        </a:graphic>
      </p:graphicFrame>
      <p:sp>
        <p:nvSpPr>
          <p:cNvPr id="12" name="TextovéPole 11"/>
          <p:cNvSpPr txBox="1"/>
          <p:nvPr/>
        </p:nvSpPr>
        <p:spPr>
          <a:xfrm>
            <a:off x="5472584" y="91108"/>
            <a:ext cx="4608512" cy="3139321"/>
          </a:xfrm>
          <a:prstGeom prst="rect">
            <a:avLst/>
          </a:prstGeom>
          <a:blipFill dpi="0" rotWithShape="1">
            <a:blip r:embed="rId4" cstate="print">
              <a:alphaModFix amt="61000"/>
            </a:blip>
            <a:srcRect/>
            <a:stretch>
              <a:fillRect/>
            </a:stretch>
          </a:blipFill>
          <a:ln w="76200">
            <a:solidFill>
              <a:schemeClr val="accent5">
                <a:lumMod val="50000"/>
              </a:schemeClr>
            </a:solidFill>
            <a:prstDash val="sysDot"/>
          </a:ln>
        </p:spPr>
        <p:txBody>
          <a:bodyPr wrap="square" rtlCol="0">
            <a:spAutoFit/>
          </a:bodyPr>
          <a:lstStyle/>
          <a:p>
            <a:pPr algn="ctr"/>
            <a:r>
              <a:rPr lang="cs-CZ" sz="2200" dirty="0" smtClean="0">
                <a:solidFill>
                  <a:srgbClr val="9933FF"/>
                </a:solidFill>
                <a:latin typeface="Lucida Sans" pitchFamily="34" charset="0"/>
              </a:rPr>
              <a:t>Ve 20. kole Ústeckého přeboru starších a mladších žáků si nejlépe vedly výběry Litoměřicka. Áčko i Béčko všechny své zápasy vyhrály. Na 2 vítězství dosáhlo i </a:t>
            </a:r>
            <a:r>
              <a:rPr lang="cs-CZ" sz="2200" dirty="0" err="1" smtClean="0">
                <a:solidFill>
                  <a:srgbClr val="9933FF"/>
                </a:solidFill>
                <a:latin typeface="Lucida Sans" pitchFamily="34" charset="0"/>
              </a:rPr>
              <a:t>Štětí</a:t>
            </a:r>
            <a:r>
              <a:rPr lang="cs-CZ" sz="2200" dirty="0" smtClean="0">
                <a:solidFill>
                  <a:srgbClr val="9933FF"/>
                </a:solidFill>
                <a:latin typeface="Lucida Sans" pitchFamily="34" charset="0"/>
              </a:rPr>
              <a:t>, bylo to proti posledním celkům tabulky, nikdo jiný už takovou bilanci nezaznamenal. </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7044" y="3259461"/>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p>
        </p:txBody>
      </p:sp>
      <p:sp>
        <p:nvSpPr>
          <p:cNvPr id="13" name="TextovéPole 12"/>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17</a:t>
            </a:r>
          </a:p>
        </p:txBody>
      </p:sp>
      <p:cxnSp>
        <p:nvCxnSpPr>
          <p:cNvPr id="15" name="Přímá spojovací šipka 14"/>
          <p:cNvCxnSpPr/>
          <p:nvPr/>
        </p:nvCxnSpPr>
        <p:spPr bwMode="auto">
          <a:xfrm>
            <a:off x="3323179" y="7239000"/>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6" name="Picture 76"/>
          <p:cNvPicPr>
            <a:picLocks noChangeAspect="1" noChangeArrowheads="1"/>
          </p:cNvPicPr>
          <p:nvPr/>
        </p:nvPicPr>
        <p:blipFill>
          <a:blip r:embed="rId3" cstate="print"/>
          <a:srcRect/>
          <a:stretch>
            <a:fillRect/>
          </a:stretch>
        </p:blipFill>
        <p:spPr bwMode="auto">
          <a:xfrm>
            <a:off x="5874549" y="1063524"/>
            <a:ext cx="4248052" cy="2772000"/>
          </a:xfrm>
          <a:prstGeom prst="rect">
            <a:avLst/>
          </a:prstGeom>
          <a:noFill/>
          <a:ln w="38100">
            <a:solidFill>
              <a:srgbClr val="000099"/>
            </a:solidFill>
            <a:miter lim="800000"/>
            <a:headEnd/>
            <a:tailEnd/>
          </a:ln>
        </p:spPr>
      </p:pic>
      <p:pic>
        <p:nvPicPr>
          <p:cNvPr id="7" name="Picture 77"/>
          <p:cNvPicPr>
            <a:picLocks noChangeAspect="1" noChangeArrowheads="1"/>
          </p:cNvPicPr>
          <p:nvPr/>
        </p:nvPicPr>
        <p:blipFill>
          <a:blip r:embed="rId4" cstate="print"/>
          <a:srcRect/>
          <a:stretch>
            <a:fillRect/>
          </a:stretch>
        </p:blipFill>
        <p:spPr bwMode="auto">
          <a:xfrm>
            <a:off x="5874548" y="4123852"/>
            <a:ext cx="4278556" cy="2664000"/>
          </a:xfrm>
          <a:prstGeom prst="rect">
            <a:avLst/>
          </a:prstGeom>
          <a:noFill/>
          <a:ln w="47625">
            <a:solidFill>
              <a:srgbClr val="000099"/>
            </a:solidFill>
            <a:miter lim="800000"/>
            <a:headEnd/>
            <a:tailEnd/>
          </a:ln>
        </p:spPr>
      </p:pic>
      <p:sp>
        <p:nvSpPr>
          <p:cNvPr id="8" name="TextovéPole 7"/>
          <p:cNvSpPr txBox="1"/>
          <p:nvPr/>
        </p:nvSpPr>
        <p:spPr>
          <a:xfrm>
            <a:off x="5802564" y="91108"/>
            <a:ext cx="4320456" cy="861774"/>
          </a:xfrm>
          <a:prstGeom prst="rect">
            <a:avLst/>
          </a:prstGeom>
          <a:blipFill>
            <a:blip r:embed="rId5" cstate="print"/>
            <a:stretch>
              <a:fillRect/>
            </a:stretch>
          </a:blipFill>
          <a:ln w="38100">
            <a:solidFill>
              <a:schemeClr val="accent1">
                <a:lumMod val="60000"/>
                <a:lumOff val="40000"/>
              </a:schemeClr>
            </a:solidFill>
            <a:prstDash val="sysDot"/>
          </a:ln>
        </p:spPr>
        <p:txBody>
          <a:bodyPr wrap="square" rtlCol="0">
            <a:spAutoFit/>
          </a:bodyPr>
          <a:lstStyle/>
          <a:p>
            <a:pPr algn="ctr"/>
            <a:r>
              <a:rPr lang="cs-CZ" sz="1800" dirty="0" smtClean="0">
                <a:effectLst>
                  <a:outerShdw blurRad="38100" dist="38100" dir="2700000" algn="tl">
                    <a:srgbClr val="000000">
                      <a:alpha val="43137"/>
                    </a:srgbClr>
                  </a:outerShdw>
                </a:effectLst>
                <a:latin typeface="Arial" pitchFamily="34" charset="0"/>
                <a:cs typeface="Arial" pitchFamily="34" charset="0"/>
              </a:rPr>
              <a:t>Zápas SK </a:t>
            </a:r>
            <a:r>
              <a:rPr lang="cs-CZ" sz="1800" dirty="0" err="1" smtClean="0">
                <a:effectLst>
                  <a:outerShdw blurRad="38100" dist="38100" dir="2700000" algn="tl">
                    <a:srgbClr val="000000">
                      <a:alpha val="43137"/>
                    </a:srgbClr>
                  </a:outerShdw>
                </a:effectLst>
                <a:latin typeface="Arial" pitchFamily="34" charset="0"/>
                <a:cs typeface="Arial" pitchFamily="34" charset="0"/>
              </a:rPr>
              <a:t>Štětí</a:t>
            </a:r>
            <a:r>
              <a:rPr lang="cs-CZ" sz="1800" dirty="0" smtClean="0">
                <a:effectLst>
                  <a:outerShdw blurRad="38100" dist="38100" dir="2700000" algn="tl">
                    <a:srgbClr val="000000">
                      <a:alpha val="43137"/>
                    </a:srgbClr>
                  </a:outerShdw>
                </a:effectLst>
                <a:latin typeface="Arial" pitchFamily="34" charset="0"/>
                <a:cs typeface="Arial" pitchFamily="34" charset="0"/>
              </a:rPr>
              <a:t> – SK Úvaly 8.4.2017 </a:t>
            </a:r>
          </a:p>
          <a:p>
            <a:pPr algn="ctr"/>
            <a:r>
              <a:rPr lang="cs-CZ" sz="32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Bolel </a:t>
            </a:r>
            <a:r>
              <a:rPr lang="cs-CZ" sz="1800" dirty="0" smtClean="0">
                <a:effectLst>
                  <a:outerShdw blurRad="38100" dist="38100" dir="2700000" algn="tl">
                    <a:srgbClr val="000000">
                      <a:alpha val="43137"/>
                    </a:srgbClr>
                  </a:outerShdw>
                </a:effectLst>
                <a:latin typeface="Arial" pitchFamily="34" charset="0"/>
                <a:cs typeface="Arial" pitchFamily="34" charset="0"/>
              </a:rPr>
              <a:t>Foto Zuzana Ransdorfová</a:t>
            </a:r>
          </a:p>
        </p:txBody>
      </p:sp>
      <p:sp>
        <p:nvSpPr>
          <p:cNvPr id="9" name="TextovéPole 8"/>
          <p:cNvSpPr txBox="1"/>
          <p:nvPr/>
        </p:nvSpPr>
        <p:spPr>
          <a:xfrm>
            <a:off x="143992" y="4023379"/>
            <a:ext cx="4536504" cy="2908489"/>
          </a:xfrm>
          <a:prstGeom prst="rect">
            <a:avLst/>
          </a:prstGeom>
          <a:noFill/>
        </p:spPr>
        <p:txBody>
          <a:bodyPr wrap="square" rtlCol="0">
            <a:spAutoFit/>
          </a:bodyPr>
          <a:lstStyle/>
          <a:p>
            <a:pPr algn="ctr"/>
            <a:r>
              <a:rPr lang="cs-CZ" sz="2000" u="sng" dirty="0" smtClean="0">
                <a:latin typeface="Bookman Old Style" pitchFamily="18" charset="0"/>
              </a:rPr>
              <a:t>FK ČL </a:t>
            </a:r>
            <a:r>
              <a:rPr lang="cs-CZ" sz="2000" u="sng" dirty="0" err="1" smtClean="0">
                <a:latin typeface="Bookman Old Style" pitchFamily="18" charset="0"/>
              </a:rPr>
              <a:t>Neštěmice</a:t>
            </a:r>
            <a:r>
              <a:rPr lang="cs-CZ" sz="2000" u="sng" dirty="0" smtClean="0">
                <a:latin typeface="Bookman Old Style" pitchFamily="18" charset="0"/>
              </a:rPr>
              <a:t> – SK </a:t>
            </a:r>
            <a:r>
              <a:rPr lang="cs-CZ" sz="2000" u="sng" dirty="0" err="1" smtClean="0">
                <a:latin typeface="Bookman Old Style" pitchFamily="18" charset="0"/>
              </a:rPr>
              <a:t>Štětí</a:t>
            </a:r>
            <a:endParaRPr lang="cs-CZ" sz="2000" u="sng" dirty="0" smtClean="0">
              <a:latin typeface="Bookman Old Style" pitchFamily="18" charset="0"/>
            </a:endParaRPr>
          </a:p>
          <a:p>
            <a:pPr algn="ctr"/>
            <a:r>
              <a:rPr lang="cs-CZ" sz="2000" u="sng" dirty="0" smtClean="0">
                <a:latin typeface="Bookman Old Style" pitchFamily="18" charset="0"/>
              </a:rPr>
              <a:t>9:0(4:0)   8</a:t>
            </a:r>
            <a:r>
              <a:rPr lang="cs-CZ" sz="1600" u="sng" dirty="0" smtClean="0">
                <a:latin typeface="Bookman Old Style" pitchFamily="18" charset="0"/>
              </a:rPr>
              <a:t>.4.2017 19 hrané kolo</a:t>
            </a:r>
            <a:endParaRPr lang="cs-CZ" sz="1400" u="sng" dirty="0" smtClean="0">
              <a:latin typeface="Bookman Old Style" pitchFamily="18" charset="0"/>
            </a:endParaRPr>
          </a:p>
          <a:p>
            <a:pPr algn="just"/>
            <a:r>
              <a:rPr lang="cs-CZ" sz="1100" b="0" dirty="0" smtClean="0">
                <a:latin typeface="Arial" pitchFamily="34" charset="0"/>
                <a:cs typeface="Arial" pitchFamily="34" charset="0"/>
              </a:rPr>
              <a:t>Domácí úlohu favorita do puntíku splnili a uštědřili našemu týmu vysokou porážku. Drželi jsme se do 18. minuty, kdy se domácí zásluhou Jakuba </a:t>
            </a:r>
            <a:r>
              <a:rPr lang="cs-CZ" sz="1100" b="0" dirty="0" err="1" smtClean="0">
                <a:latin typeface="Arial" pitchFamily="34" charset="0"/>
                <a:cs typeface="Arial" pitchFamily="34" charset="0"/>
              </a:rPr>
              <a:t>Kolingera</a:t>
            </a:r>
            <a:r>
              <a:rPr lang="cs-CZ" sz="1100" b="0" dirty="0" smtClean="0">
                <a:latin typeface="Arial" pitchFamily="34" charset="0"/>
                <a:cs typeface="Arial" pitchFamily="34" charset="0"/>
              </a:rPr>
              <a:t> dostali do vedení  a ještě do poločasu stačili přibalit další 2 dárečky na 4:0. Obraz hry se nezměnil ani po změně stran a brankové skóre ve prospěch domácích utěšeně narůstalo. Desítku jsme nevyfasovali, ale i tak je výsledek hodně krutý. Příležitost vylepšit si náladu budeme mít hned v dalším kole, kdy na vlastním trávníku přivítáme poslední celek tabulky FK Jiskru Modrou.</a:t>
            </a:r>
          </a:p>
          <a:p>
            <a:pPr algn="just"/>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Holub- Ladislav Novák, </a:t>
            </a:r>
            <a:r>
              <a:rPr lang="cs-CZ" sz="1100" b="0" dirty="0" err="1" smtClean="0">
                <a:latin typeface="Arial" pitchFamily="34" charset="0"/>
                <a:cs typeface="Arial" pitchFamily="34" charset="0"/>
              </a:rPr>
              <a:t>T.Németh</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Šrotýř</a:t>
            </a:r>
            <a:r>
              <a:rPr lang="cs-CZ" sz="1100" b="0" dirty="0" smtClean="0">
                <a:latin typeface="Arial" pitchFamily="34" charset="0"/>
                <a:cs typeface="Arial" pitchFamily="34" charset="0"/>
              </a:rPr>
              <a:t>, Špaček, </a:t>
            </a:r>
            <a:r>
              <a:rPr lang="cs-CZ" sz="1100" b="0" dirty="0" err="1" smtClean="0">
                <a:latin typeface="Arial" pitchFamily="34" charset="0"/>
                <a:cs typeface="Arial" pitchFamily="34" charset="0"/>
              </a:rPr>
              <a:t>Malecha</a:t>
            </a:r>
            <a:r>
              <a:rPr lang="cs-CZ" sz="1100" b="0" dirty="0" smtClean="0">
                <a:latin typeface="Arial" pitchFamily="34" charset="0"/>
                <a:cs typeface="Arial" pitchFamily="34" charset="0"/>
              </a:rPr>
              <a:t>, </a:t>
            </a:r>
          </a:p>
          <a:p>
            <a:pPr algn="just"/>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Daniluk</a:t>
            </a:r>
            <a:r>
              <a:rPr lang="cs-CZ" sz="1100" b="0" dirty="0" smtClean="0">
                <a:latin typeface="Arial" pitchFamily="34" charset="0"/>
                <a:cs typeface="Arial" pitchFamily="34" charset="0"/>
              </a:rPr>
              <a:t>,  Jakub Novák, Michael </a:t>
            </a:r>
            <a:r>
              <a:rPr lang="cs-CZ" sz="1100" b="0" dirty="0" err="1" smtClean="0">
                <a:latin typeface="Arial" pitchFamily="34" charset="0"/>
                <a:cs typeface="Arial" pitchFamily="34" charset="0"/>
              </a:rPr>
              <a:t>Miga</a:t>
            </a:r>
            <a:r>
              <a:rPr lang="cs-CZ" sz="1100" b="0" dirty="0" smtClean="0">
                <a:latin typeface="Arial" pitchFamily="34" charset="0"/>
                <a:cs typeface="Arial" pitchFamily="34" charset="0"/>
              </a:rPr>
              <a:t>, Hromy, Kubánek, </a:t>
            </a:r>
          </a:p>
          <a:p>
            <a:pPr algn="just"/>
            <a:r>
              <a:rPr lang="cs-CZ" sz="1100" b="0" u="sng" dirty="0" smtClean="0">
                <a:latin typeface="Arial" pitchFamily="34" charset="0"/>
                <a:cs typeface="Arial" pitchFamily="34" charset="0"/>
              </a:rPr>
              <a:t>Trenér: </a:t>
            </a:r>
            <a:r>
              <a:rPr lang="cs-CZ" sz="1100" b="0" dirty="0" err="1" smtClean="0">
                <a:latin typeface="Arial" pitchFamily="34" charset="0"/>
                <a:cs typeface="Arial" pitchFamily="34" charset="0"/>
              </a:rPr>
              <a:t>F.Kučera</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Rozhodčí: </a:t>
            </a:r>
            <a:r>
              <a:rPr lang="cs-CZ" sz="1100" b="0" dirty="0" smtClean="0">
                <a:latin typeface="Arial" pitchFamily="34" charset="0"/>
                <a:cs typeface="Arial" pitchFamily="34" charset="0"/>
              </a:rPr>
              <a:t>Miroslav </a:t>
            </a:r>
            <a:r>
              <a:rPr lang="cs-CZ" sz="1100" b="0" dirty="0" err="1" smtClean="0">
                <a:latin typeface="Arial" pitchFamily="34" charset="0"/>
                <a:cs typeface="Arial" pitchFamily="34" charset="0"/>
              </a:rPr>
              <a:t>Teska</a:t>
            </a:r>
            <a:r>
              <a:rPr lang="cs-CZ" sz="1100" b="0" dirty="0" smtClean="0">
                <a:latin typeface="Arial" pitchFamily="34" charset="0"/>
                <a:cs typeface="Arial" pitchFamily="34" charset="0"/>
              </a:rPr>
              <a:t>-Milan Šticha, Martin </a:t>
            </a:r>
            <a:r>
              <a:rPr lang="cs-CZ" sz="1100" b="0" dirty="0" err="1" smtClean="0">
                <a:latin typeface="Arial" pitchFamily="34" charset="0"/>
                <a:cs typeface="Arial" pitchFamily="34" charset="0"/>
              </a:rPr>
              <a:t>Elmerich</a:t>
            </a:r>
            <a:endParaRPr lang="cs-CZ" sz="1400" u="sng" dirty="0" smtClean="0">
              <a:latin typeface="Bookman Old Style" pitchFamily="18" charset="0"/>
            </a:endParaRPr>
          </a:p>
        </p:txBody>
      </p:sp>
      <p:sp>
        <p:nvSpPr>
          <p:cNvPr id="10" name="TextovéPole 9"/>
          <p:cNvSpPr txBox="1"/>
          <p:nvPr/>
        </p:nvSpPr>
        <p:spPr>
          <a:xfrm>
            <a:off x="71984" y="660489"/>
            <a:ext cx="4536504" cy="3247043"/>
          </a:xfrm>
          <a:prstGeom prst="rect">
            <a:avLst/>
          </a:prstGeom>
          <a:noFill/>
        </p:spPr>
        <p:txBody>
          <a:bodyPr wrap="square" rtlCol="0">
            <a:spAutoFit/>
          </a:bodyPr>
          <a:lstStyle/>
          <a:p>
            <a:pPr algn="ctr"/>
            <a:r>
              <a:rPr lang="cs-CZ" sz="2000" u="sng" dirty="0" smtClean="0">
                <a:latin typeface="Rockwell" pitchFamily="18" charset="0"/>
              </a:rPr>
              <a:t>SK </a:t>
            </a:r>
            <a:r>
              <a:rPr lang="cs-CZ" sz="2000" u="sng" dirty="0" err="1" smtClean="0">
                <a:latin typeface="Rockwell" pitchFamily="18" charset="0"/>
              </a:rPr>
              <a:t>Štětí</a:t>
            </a:r>
            <a:r>
              <a:rPr lang="cs-CZ" sz="2000" u="sng" dirty="0" smtClean="0">
                <a:latin typeface="Rockwell" pitchFamily="18" charset="0"/>
              </a:rPr>
              <a:t> – FK Jiskra Velké Březno</a:t>
            </a:r>
          </a:p>
          <a:p>
            <a:pPr algn="ctr"/>
            <a:r>
              <a:rPr lang="cs-CZ" sz="2000" u="sng" dirty="0" smtClean="0">
                <a:latin typeface="Rockwell" pitchFamily="18" charset="0"/>
              </a:rPr>
              <a:t>3:1(2:0)   16.4.2017  20.kolo</a:t>
            </a:r>
          </a:p>
          <a:p>
            <a:pPr algn="just"/>
            <a:r>
              <a:rPr lang="cs-CZ" sz="1100" b="0" dirty="0" smtClean="0">
                <a:latin typeface="Arial" pitchFamily="34" charset="0"/>
                <a:cs typeface="Arial" pitchFamily="34" charset="0"/>
              </a:rPr>
              <a:t>Proti poslednímu celku tabulky  jsme si chtěli spravit náladu a vylepšit si skóre, které jsme si v posledním utkání v </a:t>
            </a:r>
            <a:r>
              <a:rPr lang="cs-CZ" sz="1100" b="0" dirty="0" err="1" smtClean="0">
                <a:latin typeface="Arial" pitchFamily="34" charset="0"/>
                <a:cs typeface="Arial" pitchFamily="34" charset="0"/>
              </a:rPr>
              <a:t>Neštěmicích</a:t>
            </a:r>
            <a:r>
              <a:rPr lang="cs-CZ" sz="1100" b="0" dirty="0" smtClean="0">
                <a:latin typeface="Arial" pitchFamily="34" charset="0"/>
                <a:cs typeface="Arial" pitchFamily="34" charset="0"/>
              </a:rPr>
              <a:t> hodně pohoršili. Jen co hlavní rozhodčí utkání zahájil  tak jsme se nastěhovali na polovinu soupeře a začali zahazovat jednu šanci za druhou. Dočkali jsme se až ve 20. minutě , kdy  se nechytatelně trefil </a:t>
            </a:r>
            <a:r>
              <a:rPr lang="cs-CZ" sz="1100" b="0" dirty="0" err="1" smtClean="0">
                <a:latin typeface="Arial" pitchFamily="34" charset="0"/>
                <a:cs typeface="Arial" pitchFamily="34" charset="0"/>
              </a:rPr>
              <a:t>Šrotýř</a:t>
            </a:r>
            <a:r>
              <a:rPr lang="cs-CZ" sz="1100" b="0" dirty="0" smtClean="0">
                <a:latin typeface="Arial" pitchFamily="34" charset="0"/>
                <a:cs typeface="Arial" pitchFamily="34" charset="0"/>
              </a:rPr>
              <a:t>.  Neuběhlo ani 5 minut a po individuální  akci zvyšoval už na 2:0.  Druhý poločas z naší strany už moc kvality nepobral, i když jsme v jeho úvodu zvýšili na  3:0. Pak to bylo velké trápení a soupeři se dokonce podařilo snížit na konečných 3:1. </a:t>
            </a:r>
          </a:p>
          <a:p>
            <a:pPr algn="just"/>
            <a:r>
              <a:rPr lang="cs-CZ" sz="1100" b="0" dirty="0" smtClean="0">
                <a:latin typeface="Arial" pitchFamily="34" charset="0"/>
                <a:cs typeface="Arial" pitchFamily="34" charset="0"/>
              </a:rPr>
              <a:t>Branky: </a:t>
            </a:r>
            <a:r>
              <a:rPr lang="cs-CZ" sz="1100" b="0" dirty="0" err="1" smtClean="0">
                <a:latin typeface="Arial" pitchFamily="34" charset="0"/>
                <a:cs typeface="Arial" pitchFamily="34" charset="0"/>
              </a:rPr>
              <a:t>Šrotýř</a:t>
            </a:r>
            <a:r>
              <a:rPr lang="cs-CZ" sz="1100" b="0" dirty="0" smtClean="0">
                <a:latin typeface="Arial" pitchFamily="34" charset="0"/>
                <a:cs typeface="Arial" pitchFamily="34" charset="0"/>
              </a:rPr>
              <a:t> 1, </a:t>
            </a:r>
            <a:r>
              <a:rPr lang="cs-CZ" sz="1100" b="0" dirty="0" err="1" smtClean="0">
                <a:latin typeface="Arial" pitchFamily="34" charset="0"/>
                <a:cs typeface="Arial" pitchFamily="34" charset="0"/>
              </a:rPr>
              <a:t>Malecha</a:t>
            </a:r>
            <a:r>
              <a:rPr lang="cs-CZ" sz="1100" b="0" dirty="0" smtClean="0">
                <a:latin typeface="Arial" pitchFamily="34" charset="0"/>
                <a:cs typeface="Arial" pitchFamily="34" charset="0"/>
              </a:rPr>
              <a:t> 1, </a:t>
            </a:r>
            <a:r>
              <a:rPr lang="cs-CZ" sz="1100" b="0" dirty="0" err="1" smtClean="0">
                <a:latin typeface="Arial" pitchFamily="34" charset="0"/>
                <a:cs typeface="Arial" pitchFamily="34" charset="0"/>
              </a:rPr>
              <a:t>Bartko</a:t>
            </a:r>
            <a:r>
              <a:rPr lang="cs-CZ" sz="1100" b="0" dirty="0" smtClean="0">
                <a:latin typeface="Arial" pitchFamily="34" charset="0"/>
                <a:cs typeface="Arial" pitchFamily="34" charset="0"/>
              </a:rPr>
              <a:t> 1</a:t>
            </a:r>
          </a:p>
          <a:p>
            <a:pPr algn="just"/>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Holub-</a:t>
            </a:r>
            <a:r>
              <a:rPr lang="cs-CZ" sz="1100" b="0" dirty="0" err="1" smtClean="0">
                <a:latin typeface="Arial" pitchFamily="34" charset="0"/>
                <a:cs typeface="Arial" pitchFamily="34" charset="0"/>
              </a:rPr>
              <a:t>L</a:t>
            </a:r>
            <a:r>
              <a:rPr lang="cs-CZ" sz="1100" b="0" dirty="0" smtClean="0">
                <a:latin typeface="Arial" pitchFamily="34" charset="0"/>
                <a:cs typeface="Arial" pitchFamily="34" charset="0"/>
              </a:rPr>
              <a:t>.Novák, T. </a:t>
            </a:r>
            <a:r>
              <a:rPr lang="cs-CZ" sz="1100" b="0" dirty="0" err="1" smtClean="0">
                <a:latin typeface="Arial" pitchFamily="34" charset="0"/>
                <a:cs typeface="Arial" pitchFamily="34" charset="0"/>
              </a:rPr>
              <a:t>Németh</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Šrotýř</a:t>
            </a:r>
            <a:r>
              <a:rPr lang="cs-CZ" sz="1100" b="0" dirty="0" smtClean="0">
                <a:latin typeface="Arial" pitchFamily="34" charset="0"/>
                <a:cs typeface="Arial" pitchFamily="34" charset="0"/>
              </a:rPr>
              <a:t>, Špaček, </a:t>
            </a:r>
            <a:r>
              <a:rPr lang="cs-CZ" sz="1100" b="0" dirty="0" err="1" smtClean="0">
                <a:latin typeface="Arial" pitchFamily="34" charset="0"/>
                <a:cs typeface="Arial" pitchFamily="34" charset="0"/>
              </a:rPr>
              <a:t>Malecha</a:t>
            </a:r>
            <a:r>
              <a:rPr lang="cs-CZ" sz="1100" b="0" dirty="0" smtClean="0">
                <a:latin typeface="Arial" pitchFamily="34" charset="0"/>
                <a:cs typeface="Arial" pitchFamily="34" charset="0"/>
              </a:rPr>
              <a:t>, Ladič, </a:t>
            </a:r>
          </a:p>
          <a:p>
            <a:pPr algn="just"/>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Daniluk</a:t>
            </a:r>
            <a:r>
              <a:rPr lang="cs-CZ" sz="1100" b="0" dirty="0" smtClean="0">
                <a:latin typeface="Arial" pitchFamily="34" charset="0"/>
                <a:cs typeface="Arial" pitchFamily="34" charset="0"/>
              </a:rPr>
              <a:t>, Pilař, </a:t>
            </a:r>
            <a:r>
              <a:rPr lang="cs-CZ" sz="1100" b="0" dirty="0" err="1" smtClean="0">
                <a:latin typeface="Arial" pitchFamily="34" charset="0"/>
                <a:cs typeface="Arial" pitchFamily="34" charset="0"/>
              </a:rPr>
              <a:t>J.Šedivý</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nedvěd</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Slapnička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Schleiss</a:t>
            </a:r>
            <a:r>
              <a:rPr lang="cs-CZ" sz="1100" b="0" dirty="0" smtClean="0">
                <a:latin typeface="Arial" pitchFamily="34" charset="0"/>
                <a:cs typeface="Arial" pitchFamily="34" charset="0"/>
              </a:rPr>
              <a:t>, </a:t>
            </a:r>
          </a:p>
          <a:p>
            <a:pPr algn="just"/>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Bartko</a:t>
            </a:r>
            <a:r>
              <a:rPr lang="cs-CZ" sz="1100" b="0" dirty="0" smtClean="0">
                <a:latin typeface="Arial" pitchFamily="34" charset="0"/>
                <a:cs typeface="Arial" pitchFamily="34" charset="0"/>
              </a:rPr>
              <a:t>, Tyl</a:t>
            </a:r>
          </a:p>
          <a:p>
            <a:pPr algn="just"/>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J.Chaloupecký</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Toráč</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D.Dobiáš</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D.Németh</a:t>
            </a:r>
            <a:r>
              <a:rPr lang="cs-CZ" sz="1100" b="0" dirty="0" smtClean="0">
                <a:latin typeface="Arial" pitchFamily="34" charset="0"/>
                <a:cs typeface="Arial" pitchFamily="34" charset="0"/>
              </a:rPr>
              <a:t>(laik)</a:t>
            </a:r>
          </a:p>
        </p:txBody>
      </p:sp>
      <p:pic>
        <p:nvPicPr>
          <p:cNvPr id="12" name="Picture 39"/>
          <p:cNvPicPr>
            <a:picLocks noChangeAspect="1" noChangeArrowheads="1"/>
          </p:cNvPicPr>
          <p:nvPr/>
        </p:nvPicPr>
        <p:blipFill>
          <a:blip r:embed="rId6" cstate="print"/>
          <a:srcRect/>
          <a:stretch>
            <a:fillRect/>
          </a:stretch>
        </p:blipFill>
        <p:spPr bwMode="auto">
          <a:xfrm>
            <a:off x="3600376" y="3403548"/>
            <a:ext cx="595287" cy="648000"/>
          </a:xfrm>
          <a:prstGeom prst="rect">
            <a:avLst/>
          </a:prstGeom>
          <a:noFill/>
          <a:ln w="9525">
            <a:noFill/>
            <a:miter lim="800000"/>
            <a:headEnd/>
            <a:tailEnd/>
          </a:ln>
        </p:spPr>
      </p:pic>
      <p:sp>
        <p:nvSpPr>
          <p:cNvPr id="14" name="TextovéPole 13"/>
          <p:cNvSpPr txBox="1"/>
          <p:nvPr/>
        </p:nvSpPr>
        <p:spPr>
          <a:xfrm>
            <a:off x="71984" y="91108"/>
            <a:ext cx="4608512" cy="461665"/>
          </a:xfrm>
          <a:prstGeom prst="rect">
            <a:avLst/>
          </a:prstGeom>
          <a:solidFill>
            <a:srgbClr val="CCFFFF"/>
          </a:solidFill>
          <a:ln w="47625" cmpd="sng">
            <a:solidFill>
              <a:schemeClr val="tx1"/>
            </a:solidFill>
            <a:prstDash val="sysDash"/>
          </a:ln>
        </p:spPr>
        <p:txBody>
          <a:bodyPr wrap="square" rtlCol="0">
            <a:spAutoFit/>
          </a:bodyPr>
          <a:lstStyle/>
          <a:p>
            <a:pPr algn="ctr"/>
            <a:r>
              <a:rPr lang="cs-CZ" sz="2400" dirty="0" smtClean="0">
                <a:solidFill>
                  <a:srgbClr val="FF0000"/>
                </a:solidFill>
                <a:latin typeface="Arial Black" pitchFamily="34" charset="0"/>
              </a:rPr>
              <a:t>Starší žáci napůl úspěšně</a:t>
            </a:r>
          </a:p>
        </p:txBody>
      </p:sp>
      <p:pic>
        <p:nvPicPr>
          <p:cNvPr id="9218" name="Picture 1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7760805"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27</a:t>
            </a:r>
          </a:p>
        </p:txBody>
      </p:sp>
      <p:sp>
        <p:nvSpPr>
          <p:cNvPr id="12" name="TextovéPole 11"/>
          <p:cNvSpPr txBox="1"/>
          <p:nvPr/>
        </p:nvSpPr>
        <p:spPr>
          <a:xfrm>
            <a:off x="1440136"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18</a:t>
            </a:r>
          </a:p>
        </p:txBody>
      </p:sp>
      <p:sp>
        <p:nvSpPr>
          <p:cNvPr id="4" name="TextovéPole 3"/>
          <p:cNvSpPr txBox="1"/>
          <p:nvPr/>
        </p:nvSpPr>
        <p:spPr>
          <a:xfrm>
            <a:off x="71984" y="163116"/>
            <a:ext cx="4536504" cy="3600986"/>
          </a:xfrm>
          <a:prstGeom prst="rect">
            <a:avLst/>
          </a:prstGeom>
          <a:solidFill>
            <a:srgbClr val="FFFF00"/>
          </a:solidFill>
          <a:ln w="38100">
            <a:solidFill>
              <a:schemeClr val="accent1">
                <a:lumMod val="40000"/>
                <a:lumOff val="60000"/>
              </a:schemeClr>
            </a:solidFill>
          </a:ln>
        </p:spPr>
        <p:txBody>
          <a:bodyPr wrap="square" rtlCol="0">
            <a:spAutoFit/>
          </a:bodyPr>
          <a:lstStyle/>
          <a:p>
            <a:pPr algn="just"/>
            <a:r>
              <a:rPr lang="cs-CZ" sz="1600" u="sng" dirty="0" err="1" smtClean="0">
                <a:latin typeface="Bookman Old Style" pitchFamily="18" charset="0"/>
              </a:rPr>
              <a:t>Radislav</a:t>
            </a:r>
            <a:r>
              <a:rPr lang="cs-CZ" sz="1600" u="sng" dirty="0" smtClean="0">
                <a:latin typeface="Bookman Old Style" pitchFamily="18" charset="0"/>
              </a:rPr>
              <a:t> Houška – trenér </a:t>
            </a:r>
            <a:r>
              <a:rPr lang="cs-CZ" sz="1600" u="sng" dirty="0" err="1" smtClean="0">
                <a:latin typeface="Bookman Old Style" pitchFamily="18" charset="0"/>
              </a:rPr>
              <a:t>Štětí</a:t>
            </a:r>
            <a:endParaRPr lang="cs-CZ" sz="1600" u="sng" dirty="0" smtClean="0">
              <a:latin typeface="Bookman Old Style" pitchFamily="18" charset="0"/>
            </a:endParaRPr>
          </a:p>
          <a:p>
            <a:pPr algn="just"/>
            <a:r>
              <a:rPr lang="cs-CZ" sz="1100" b="0" dirty="0" smtClean="0">
                <a:latin typeface="Bookman Old Style" pitchFamily="18" charset="0"/>
              </a:rPr>
              <a:t>S výsledkem jsme spokojeni. Co se týče naší branky, tak v 5.zápase se nám podařilo konečně dát </a:t>
            </a:r>
            <a:r>
              <a:rPr lang="cs-CZ" sz="1100" b="0" dirty="0" err="1" smtClean="0">
                <a:latin typeface="Bookman Old Style" pitchFamily="18" charset="0"/>
              </a:rPr>
              <a:t>góla</a:t>
            </a:r>
            <a:r>
              <a:rPr lang="cs-CZ" sz="1100" b="0" dirty="0" smtClean="0">
                <a:latin typeface="Bookman Old Style" pitchFamily="18" charset="0"/>
              </a:rPr>
              <a:t>. Trochu jsem zariskoval, dal jsem na hrot Jirku B</a:t>
            </a:r>
            <a:r>
              <a:rPr lang="de-DE" sz="1100" b="0" dirty="0" smtClean="0">
                <a:latin typeface="Bookman Old Style" pitchFamily="18" charset="0"/>
              </a:rPr>
              <a:t>ö</a:t>
            </a:r>
            <a:r>
              <a:rPr lang="cs-CZ" sz="1100" b="0" dirty="0" err="1" smtClean="0">
                <a:latin typeface="Bookman Old Style" pitchFamily="18" charset="0"/>
              </a:rPr>
              <a:t>hma</a:t>
            </a:r>
            <a:r>
              <a:rPr lang="cs-CZ" sz="1100" b="0" dirty="0" smtClean="0">
                <a:latin typeface="Bookman Old Style" pitchFamily="18" charset="0"/>
              </a:rPr>
              <a:t>, který splnil, že je střelec. Jinak bych chtěl ale všem klukům poděkovat za vynikající bojovný výkon. O tom to je, pracovat na hřišti, makat a bojovat. Škoda těch neproměněných šancí ve 2. poločase. Měli  jsme dvě, tři.</a:t>
            </a:r>
            <a:endParaRPr lang="cs-CZ" sz="1100" b="0" u="sng" dirty="0" smtClean="0">
              <a:latin typeface="Bookman Old Style" pitchFamily="18" charset="0"/>
            </a:endParaRPr>
          </a:p>
          <a:p>
            <a:pPr algn="just"/>
            <a:endParaRPr lang="cs-CZ" sz="1100" b="0" u="sng" dirty="0" smtClean="0">
              <a:latin typeface="Bookman Old Style" pitchFamily="18" charset="0"/>
            </a:endParaRPr>
          </a:p>
          <a:p>
            <a:pPr algn="just"/>
            <a:endParaRPr lang="cs-CZ" sz="1100" b="0" u="sng" dirty="0" smtClean="0">
              <a:latin typeface="Bookman Old Style" pitchFamily="18" charset="0"/>
            </a:endParaRPr>
          </a:p>
          <a:p>
            <a:pPr algn="just"/>
            <a:endParaRPr lang="cs-CZ" sz="1100" b="0" u="sng" dirty="0" smtClean="0">
              <a:latin typeface="Bookman Old Style" pitchFamily="18" charset="0"/>
            </a:endParaRPr>
          </a:p>
          <a:p>
            <a:pPr algn="just"/>
            <a:endParaRPr lang="cs-CZ" sz="1100" b="0" u="sng" dirty="0" smtClean="0">
              <a:latin typeface="Bookman Old Style" pitchFamily="18" charset="0"/>
            </a:endParaRPr>
          </a:p>
          <a:p>
            <a:pPr algn="just"/>
            <a:endParaRPr lang="cs-CZ" sz="1100" b="0" u="sng" dirty="0" smtClean="0">
              <a:latin typeface="Bookman Old Style" pitchFamily="18" charset="0"/>
            </a:endParaRPr>
          </a:p>
          <a:p>
            <a:pPr algn="just"/>
            <a:endParaRPr lang="cs-CZ" sz="1100" b="0" u="sng" dirty="0" smtClean="0">
              <a:latin typeface="Bookman Old Style" pitchFamily="18" charset="0"/>
            </a:endParaRPr>
          </a:p>
          <a:p>
            <a:pPr algn="just"/>
            <a:endParaRPr lang="cs-CZ" sz="1100" b="0" u="sng" dirty="0" smtClean="0">
              <a:latin typeface="Bookman Old Style" pitchFamily="18" charset="0"/>
            </a:endParaRPr>
          </a:p>
          <a:p>
            <a:pPr algn="just"/>
            <a:endParaRPr lang="cs-CZ" sz="1100" b="0" u="sng" dirty="0" smtClean="0">
              <a:latin typeface="Bookman Old Style" pitchFamily="18" charset="0"/>
            </a:endParaRPr>
          </a:p>
          <a:p>
            <a:pPr algn="just"/>
            <a:endParaRPr lang="cs-CZ" sz="1100" b="0" u="sng" dirty="0" smtClean="0">
              <a:latin typeface="Bookman Old Style" pitchFamily="18" charset="0"/>
            </a:endParaRPr>
          </a:p>
          <a:p>
            <a:pPr algn="just"/>
            <a:endParaRPr lang="cs-CZ" sz="1100" b="0" u="sng" dirty="0" smtClean="0">
              <a:latin typeface="Bookman Old Style" pitchFamily="18" charset="0"/>
            </a:endParaRPr>
          </a:p>
          <a:p>
            <a:pPr algn="just"/>
            <a:endParaRPr lang="cs-CZ" sz="1100" b="0" u="sng" dirty="0" smtClean="0">
              <a:latin typeface="Bookman Old Style" pitchFamily="18" charset="0"/>
            </a:endParaRPr>
          </a:p>
          <a:p>
            <a:pPr algn="just"/>
            <a:endParaRPr lang="cs-CZ" sz="1400" u="sng" dirty="0" smtClean="0">
              <a:latin typeface="Bookman Old Style" pitchFamily="18" charset="0"/>
            </a:endParaRPr>
          </a:p>
        </p:txBody>
      </p:sp>
      <p:sp>
        <p:nvSpPr>
          <p:cNvPr id="5" name="TextovéPole 4"/>
          <p:cNvSpPr txBox="1"/>
          <p:nvPr/>
        </p:nvSpPr>
        <p:spPr>
          <a:xfrm>
            <a:off x="71984" y="3979540"/>
            <a:ext cx="4464496" cy="2877711"/>
          </a:xfrm>
          <a:prstGeom prst="rect">
            <a:avLst/>
          </a:prstGeom>
          <a:solidFill>
            <a:schemeClr val="accent5">
              <a:lumMod val="20000"/>
              <a:lumOff val="80000"/>
            </a:schemeClr>
          </a:solidFill>
          <a:ln w="38100">
            <a:solidFill>
              <a:srgbClr val="0000FF"/>
            </a:solidFill>
          </a:ln>
        </p:spPr>
        <p:txBody>
          <a:bodyPr wrap="square" rtlCol="0">
            <a:spAutoFit/>
          </a:bodyPr>
          <a:lstStyle/>
          <a:p>
            <a:pPr algn="just"/>
            <a:r>
              <a:rPr lang="cs-CZ" sz="1600" u="sng" dirty="0" smtClean="0">
                <a:latin typeface="Bookman Old Style" pitchFamily="18" charset="0"/>
              </a:rPr>
              <a:t>Pavel Novotný – trenér Úval</a:t>
            </a:r>
          </a:p>
          <a:p>
            <a:pPr algn="just"/>
            <a:r>
              <a:rPr lang="cs-CZ" sz="1100" b="0" dirty="0" smtClean="0">
                <a:latin typeface="Bookman Old Style" pitchFamily="18" charset="0"/>
              </a:rPr>
              <a:t>Rozhodla branka zkušeného B</a:t>
            </a:r>
            <a:r>
              <a:rPr lang="de-DE" sz="1100" b="0" dirty="0" smtClean="0">
                <a:latin typeface="Bookman Old Style" pitchFamily="18" charset="0"/>
              </a:rPr>
              <a:t>ö</a:t>
            </a:r>
            <a:r>
              <a:rPr lang="cs-CZ" sz="1100" b="0" dirty="0" err="1" smtClean="0">
                <a:latin typeface="Bookman Old Style" pitchFamily="18" charset="0"/>
              </a:rPr>
              <a:t>hma</a:t>
            </a:r>
            <a:r>
              <a:rPr lang="cs-CZ" sz="1100" b="0" dirty="0" smtClean="0">
                <a:latin typeface="Bookman Old Style" pitchFamily="18" charset="0"/>
              </a:rPr>
              <a:t>, který nám dal gól. My jsme se na něj připravovali, ale stejně skóroval.Nedokážeme dát branku ani po velkých šancích. Máme mladé mužstvo, které na divizi nestačí. Čekají nás velké starosti až do posledního kola. Máme těžký los a uvidíme, jak se to bude dál vyvíjet.</a:t>
            </a:r>
          </a:p>
          <a:p>
            <a:pPr algn="just"/>
            <a:endParaRPr lang="cs-CZ" sz="1100" b="0" dirty="0" smtClean="0">
              <a:latin typeface="Bookman Old Style" pitchFamily="18" charset="0"/>
            </a:endParaRPr>
          </a:p>
          <a:p>
            <a:pPr algn="just"/>
            <a:endParaRPr lang="cs-CZ" sz="1100" b="0" dirty="0" smtClean="0">
              <a:latin typeface="Bookman Old Style" pitchFamily="18" charset="0"/>
            </a:endParaRPr>
          </a:p>
          <a:p>
            <a:pPr algn="just"/>
            <a:endParaRPr lang="cs-CZ" sz="1100" b="0" dirty="0" smtClean="0">
              <a:latin typeface="Bookman Old Style" pitchFamily="18" charset="0"/>
            </a:endParaRPr>
          </a:p>
          <a:p>
            <a:pPr algn="just"/>
            <a:endParaRPr lang="cs-CZ" sz="1100" b="0" dirty="0" smtClean="0">
              <a:latin typeface="Bookman Old Style" pitchFamily="18" charset="0"/>
            </a:endParaRPr>
          </a:p>
          <a:p>
            <a:pPr algn="just"/>
            <a:endParaRPr lang="cs-CZ" sz="1100" b="0" dirty="0" smtClean="0">
              <a:latin typeface="Bookman Old Style" pitchFamily="18" charset="0"/>
            </a:endParaRPr>
          </a:p>
          <a:p>
            <a:pPr algn="just"/>
            <a:endParaRPr lang="cs-CZ" sz="1100" b="0" dirty="0" smtClean="0">
              <a:latin typeface="Bookman Old Style" pitchFamily="18" charset="0"/>
            </a:endParaRPr>
          </a:p>
          <a:p>
            <a:pPr algn="just"/>
            <a:endParaRPr lang="cs-CZ" sz="1100" b="0" dirty="0" smtClean="0">
              <a:latin typeface="Bookman Old Style" pitchFamily="18" charset="0"/>
            </a:endParaRPr>
          </a:p>
          <a:p>
            <a:pPr algn="just"/>
            <a:endParaRPr lang="cs-CZ" sz="1100" b="0" dirty="0" smtClean="0">
              <a:latin typeface="Bookman Old Style" pitchFamily="18" charset="0"/>
            </a:endParaRPr>
          </a:p>
          <a:p>
            <a:pPr algn="just"/>
            <a:endParaRPr lang="cs-CZ" sz="1100" b="0" dirty="0" smtClean="0">
              <a:latin typeface="Bookman Old Style" pitchFamily="18" charset="0"/>
            </a:endParaRPr>
          </a:p>
        </p:txBody>
      </p:sp>
      <p:pic>
        <p:nvPicPr>
          <p:cNvPr id="6" name="Picture 1"/>
          <p:cNvPicPr>
            <a:picLocks noChangeAspect="1" noChangeArrowheads="1"/>
          </p:cNvPicPr>
          <p:nvPr/>
        </p:nvPicPr>
        <p:blipFill>
          <a:blip r:embed="rId3" cstate="print"/>
          <a:srcRect/>
          <a:stretch>
            <a:fillRect/>
          </a:stretch>
        </p:blipFill>
        <p:spPr bwMode="auto">
          <a:xfrm>
            <a:off x="1800176" y="5347692"/>
            <a:ext cx="1368152" cy="1368152"/>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1296120" y="1819300"/>
            <a:ext cx="1555677" cy="1764000"/>
          </a:xfrm>
          <a:prstGeom prst="rect">
            <a:avLst/>
          </a:prstGeom>
          <a:noFill/>
          <a:ln w="9525">
            <a:noFill/>
            <a:miter lim="800000"/>
            <a:headEnd/>
            <a:tailEnd/>
          </a:ln>
        </p:spPr>
      </p:pic>
      <p:sp>
        <p:nvSpPr>
          <p:cNvPr id="14" name="TextovéPole 13"/>
          <p:cNvSpPr txBox="1"/>
          <p:nvPr/>
        </p:nvSpPr>
        <p:spPr>
          <a:xfrm>
            <a:off x="5616600" y="1629112"/>
            <a:ext cx="4536504" cy="3862596"/>
          </a:xfrm>
          <a:prstGeom prst="rect">
            <a:avLst/>
          </a:prstGeom>
          <a:noFill/>
        </p:spPr>
        <p:txBody>
          <a:bodyPr wrap="square" rtlCol="0">
            <a:spAutoFit/>
          </a:bodyPr>
          <a:lstStyle/>
          <a:p>
            <a:pPr algn="ctr"/>
            <a:r>
              <a:rPr lang="cs-CZ" sz="1800" u="sng" dirty="0" smtClean="0">
                <a:effectLst>
                  <a:glow rad="63500">
                    <a:schemeClr val="accent5">
                      <a:satMod val="175000"/>
                      <a:alpha val="40000"/>
                    </a:schemeClr>
                  </a:glow>
                </a:effectLst>
                <a:latin typeface="Bookman Old Style" pitchFamily="18" charset="0"/>
              </a:rPr>
              <a:t>SK </a:t>
            </a:r>
            <a:r>
              <a:rPr lang="cs-CZ" sz="1800" u="sng" dirty="0" err="1" smtClean="0">
                <a:effectLst>
                  <a:glow rad="63500">
                    <a:schemeClr val="accent5">
                      <a:satMod val="175000"/>
                      <a:alpha val="40000"/>
                    </a:schemeClr>
                  </a:glow>
                </a:effectLst>
                <a:latin typeface="Bookman Old Style" pitchFamily="18" charset="0"/>
              </a:rPr>
              <a:t>Košťany</a:t>
            </a:r>
            <a:r>
              <a:rPr lang="cs-CZ" sz="1800" u="sng" dirty="0" smtClean="0">
                <a:effectLst>
                  <a:glow rad="63500">
                    <a:schemeClr val="accent5">
                      <a:satMod val="175000"/>
                      <a:alpha val="40000"/>
                    </a:schemeClr>
                  </a:glow>
                </a:effectLst>
                <a:latin typeface="Bookman Old Style" pitchFamily="18" charset="0"/>
              </a:rPr>
              <a:t>/</a:t>
            </a:r>
            <a:r>
              <a:rPr lang="cs-CZ" sz="1800" u="sng" dirty="0" err="1" smtClean="0">
                <a:effectLst>
                  <a:glow rad="63500">
                    <a:schemeClr val="accent5">
                      <a:satMod val="175000"/>
                      <a:alpha val="40000"/>
                    </a:schemeClr>
                  </a:glow>
                </a:effectLst>
                <a:latin typeface="Bookman Old Style" pitchFamily="18" charset="0"/>
              </a:rPr>
              <a:t>Oldřichov</a:t>
            </a:r>
            <a:r>
              <a:rPr lang="cs-CZ" sz="1800" u="sng" dirty="0" smtClean="0">
                <a:effectLst>
                  <a:glow rad="63500">
                    <a:schemeClr val="accent5">
                      <a:satMod val="175000"/>
                      <a:alpha val="40000"/>
                    </a:schemeClr>
                  </a:glow>
                </a:effectLst>
                <a:latin typeface="Bookman Old Style" pitchFamily="18" charset="0"/>
              </a:rPr>
              <a:t> – SK </a:t>
            </a:r>
            <a:r>
              <a:rPr lang="cs-CZ" sz="1800" u="sng" dirty="0" err="1" smtClean="0">
                <a:effectLst>
                  <a:glow rad="63500">
                    <a:schemeClr val="accent5">
                      <a:satMod val="175000"/>
                      <a:alpha val="40000"/>
                    </a:schemeClr>
                  </a:glow>
                </a:effectLst>
                <a:latin typeface="Bookman Old Style" pitchFamily="18" charset="0"/>
              </a:rPr>
              <a:t>Štětí</a:t>
            </a:r>
            <a:endParaRPr lang="cs-CZ" sz="1800" u="sng" dirty="0" smtClean="0">
              <a:effectLst>
                <a:glow rad="63500">
                  <a:schemeClr val="accent5">
                    <a:satMod val="175000"/>
                    <a:alpha val="40000"/>
                  </a:schemeClr>
                </a:glow>
              </a:effectLst>
              <a:latin typeface="Bookman Old Style" pitchFamily="18" charset="0"/>
            </a:endParaRPr>
          </a:p>
          <a:p>
            <a:pPr algn="ctr"/>
            <a:r>
              <a:rPr lang="cs-CZ" sz="1800" u="sng" dirty="0" smtClean="0">
                <a:effectLst>
                  <a:glow rad="63500">
                    <a:schemeClr val="accent5">
                      <a:satMod val="175000"/>
                      <a:alpha val="40000"/>
                    </a:schemeClr>
                  </a:glow>
                </a:effectLst>
                <a:latin typeface="Bookman Old Style" pitchFamily="18" charset="0"/>
              </a:rPr>
              <a:t>1:2(0:1)  </a:t>
            </a:r>
            <a:r>
              <a:rPr lang="cs-CZ" sz="1400" u="sng" dirty="0" smtClean="0">
                <a:effectLst>
                  <a:glow rad="63500">
                    <a:schemeClr val="accent5">
                      <a:satMod val="175000"/>
                      <a:alpha val="40000"/>
                    </a:schemeClr>
                  </a:glow>
                </a:effectLst>
                <a:latin typeface="Bookman Old Style" pitchFamily="18" charset="0"/>
              </a:rPr>
              <a:t>9.4.2017  14.kolo</a:t>
            </a:r>
          </a:p>
          <a:p>
            <a:pPr algn="just"/>
            <a:r>
              <a:rPr lang="cs-CZ" sz="1100" b="0" dirty="0" smtClean="0">
                <a:latin typeface="Arial" pitchFamily="34" charset="0"/>
                <a:cs typeface="Arial" pitchFamily="34" charset="0"/>
              </a:rPr>
              <a:t>Zápas druhého týmu tabulky s třetím sliboval dramatickou podívanou, která měla napovědět, jakým směrem a jak velká naděje pro naše dorostence zůstanou v boji o titul v I.A třídě.  Předpoklady se naplnily a utkání mělo zápletku až do úplného konce.  1.  branka padla v závěru poločasu, když hostující  lavičku svojí 1. brankou v mistrovské sezóně rozradostnil  Šimon Vála. Ve 2. poločase jsme jednobrankové vedení drželi až do 80. minuty, kdy se v domácím dresu prosadil Filip Kopecký a srovnal na 1:1.  S tím jsme se samozřejmě nechtěli smířit a za další 4 minuty si vzal hlavní slovo nejlepší střelec  našeho výběru </a:t>
            </a:r>
            <a:r>
              <a:rPr lang="cs-CZ" sz="1100" b="0" dirty="0" err="1" smtClean="0">
                <a:latin typeface="Arial" pitchFamily="34" charset="0"/>
                <a:cs typeface="Arial" pitchFamily="34" charset="0"/>
              </a:rPr>
              <a:t>Koloman</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a jak se později ukázalo stanovil konečný výsledek 2:1 pro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Radost byla velká, domácí to i těžce nesli, ale nic to nemění na věci, že jsme se po tomto kole dostali  1 bod za našeho  dnešního soupeře  a 5 bodů za 1. tým tabulky Velký </a:t>
            </a:r>
            <a:r>
              <a:rPr lang="cs-CZ" sz="1100" b="0" dirty="0" err="1" smtClean="0">
                <a:latin typeface="Arial" pitchFamily="34" charset="0"/>
                <a:cs typeface="Arial" pitchFamily="34" charset="0"/>
              </a:rPr>
              <a:t>Šenov</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Mikulášovice</a:t>
            </a:r>
            <a:r>
              <a:rPr lang="cs-CZ" sz="1100" b="0" dirty="0" smtClean="0">
                <a:latin typeface="Arial" pitchFamily="34" charset="0"/>
                <a:cs typeface="Arial" pitchFamily="34" charset="0"/>
              </a:rPr>
              <a:t> , který má však  o zápas více . </a:t>
            </a:r>
          </a:p>
          <a:p>
            <a:pPr algn="just"/>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.Svoboda-</a:t>
            </a:r>
            <a:r>
              <a:rPr lang="cs-CZ" sz="1100" b="0" dirty="0" err="1" smtClean="0">
                <a:latin typeface="Arial" pitchFamily="34" charset="0"/>
                <a:cs typeface="Arial" pitchFamily="34" charset="0"/>
              </a:rPr>
              <a:t>Chaloupecký</a:t>
            </a:r>
            <a:r>
              <a:rPr lang="cs-CZ" sz="1100" b="0" dirty="0" smtClean="0">
                <a:latin typeface="Arial" pitchFamily="34" charset="0"/>
                <a:cs typeface="Arial" pitchFamily="34" charset="0"/>
              </a:rPr>
              <a:t>, Vála, Beruška, Jakl, </a:t>
            </a:r>
            <a:r>
              <a:rPr lang="cs-CZ" sz="1100" b="0" dirty="0" err="1" smtClean="0">
                <a:latin typeface="Arial" pitchFamily="34" charset="0"/>
                <a:cs typeface="Arial" pitchFamily="34" charset="0"/>
              </a:rPr>
              <a:t>Feko</a:t>
            </a:r>
            <a:r>
              <a:rPr lang="cs-CZ" sz="1100" b="0" dirty="0" smtClean="0">
                <a:latin typeface="Arial" pitchFamily="34" charset="0"/>
                <a:cs typeface="Arial" pitchFamily="34" charset="0"/>
              </a:rPr>
              <a:t>, </a:t>
            </a:r>
          </a:p>
          <a:p>
            <a:pPr algn="just"/>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Balaštík</a:t>
            </a:r>
            <a:r>
              <a:rPr lang="cs-CZ" sz="1100" b="0" dirty="0" smtClean="0">
                <a:latin typeface="Arial" pitchFamily="34" charset="0"/>
                <a:cs typeface="Arial" pitchFamily="34" charset="0"/>
              </a:rPr>
              <a:t>, Podhorský, Moučka, </a:t>
            </a:r>
            <a:r>
              <a:rPr lang="cs-CZ" sz="1100" b="0" dirty="0" err="1" smtClean="0">
                <a:latin typeface="Arial" pitchFamily="34" charset="0"/>
                <a:cs typeface="Arial" pitchFamily="34" charset="0"/>
              </a:rPr>
              <a:t>K</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Možný</a:t>
            </a:r>
          </a:p>
          <a:p>
            <a:pPr algn="just"/>
            <a:r>
              <a:rPr lang="cs-CZ" sz="1100" b="0" u="sng" dirty="0" smtClean="0">
                <a:latin typeface="Arial" pitchFamily="34" charset="0"/>
                <a:cs typeface="Arial" pitchFamily="34" charset="0"/>
              </a:rPr>
              <a:t>Střídající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Fulín</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Trenér: </a:t>
            </a:r>
            <a:r>
              <a:rPr lang="cs-CZ" sz="1100" b="0" dirty="0" err="1" smtClean="0">
                <a:latin typeface="Arial" pitchFamily="34" charset="0"/>
                <a:cs typeface="Arial" pitchFamily="34" charset="0"/>
              </a:rPr>
              <a:t>J.Ransdorf</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V</a:t>
            </a:r>
            <a:r>
              <a:rPr lang="cs-CZ" sz="1100" b="0" dirty="0" smtClean="0">
                <a:latin typeface="Arial" pitchFamily="34" charset="0"/>
                <a:cs typeface="Arial" pitchFamily="34" charset="0"/>
              </a:rPr>
              <a:t>.Podhorský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J.Nedomlelová</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Rozhodčí: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Klimpl</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F.Pomikáček</a:t>
            </a:r>
            <a:r>
              <a:rPr lang="cs-CZ" sz="1100" b="0" dirty="0" smtClean="0">
                <a:latin typeface="Arial" pitchFamily="34" charset="0"/>
                <a:cs typeface="Arial" pitchFamily="34" charset="0"/>
              </a:rPr>
              <a:t>(laik), </a:t>
            </a:r>
            <a:r>
              <a:rPr lang="cs-CZ" sz="1100" b="0" dirty="0" err="1" smtClean="0">
                <a:latin typeface="Arial" pitchFamily="34" charset="0"/>
                <a:cs typeface="Arial" pitchFamily="34" charset="0"/>
              </a:rPr>
              <a:t>J.Chaloupecký</a:t>
            </a:r>
            <a:r>
              <a:rPr lang="cs-CZ" sz="1100" b="0" dirty="0" smtClean="0">
                <a:latin typeface="Arial" pitchFamily="34" charset="0"/>
                <a:cs typeface="Arial" pitchFamily="34" charset="0"/>
              </a:rPr>
              <a:t> (laik) </a:t>
            </a:r>
          </a:p>
        </p:txBody>
      </p:sp>
      <p:pic>
        <p:nvPicPr>
          <p:cNvPr id="15" name="Picture 12"/>
          <p:cNvPicPr>
            <a:picLocks noChangeAspect="1" noChangeArrowheads="1"/>
          </p:cNvPicPr>
          <p:nvPr/>
        </p:nvPicPr>
        <p:blipFill>
          <a:blip r:embed="rId5" cstate="print"/>
          <a:srcRect/>
          <a:stretch>
            <a:fillRect/>
          </a:stretch>
        </p:blipFill>
        <p:spPr bwMode="auto">
          <a:xfrm>
            <a:off x="6336680" y="5491708"/>
            <a:ext cx="2376264" cy="1368152"/>
          </a:xfrm>
          <a:prstGeom prst="rect">
            <a:avLst/>
          </a:prstGeom>
          <a:noFill/>
          <a:ln w="9525">
            <a:noFill/>
            <a:miter lim="800000"/>
            <a:headEnd/>
            <a:tailEnd/>
          </a:ln>
        </p:spPr>
      </p:pic>
      <p:sp>
        <p:nvSpPr>
          <p:cNvPr id="16" name="TextovéPole 15"/>
          <p:cNvSpPr txBox="1"/>
          <p:nvPr/>
        </p:nvSpPr>
        <p:spPr>
          <a:xfrm>
            <a:off x="5688608" y="91108"/>
            <a:ext cx="4392488" cy="1446550"/>
          </a:xfrm>
          <a:prstGeom prst="rect">
            <a:avLst/>
          </a:prstGeom>
          <a:blipFill dpi="0" rotWithShape="1">
            <a:blip r:embed="rId6" cstate="print">
              <a:alphaModFix amt="38000"/>
            </a:blip>
            <a:srcRect/>
            <a:tile tx="0" ty="0" sx="100000" sy="100000" flip="none" algn="tl"/>
          </a:blipFill>
          <a:ln w="53975">
            <a:gradFill flip="none" rotWithShape="1">
              <a:gsLst>
                <a:gs pos="0">
                  <a:schemeClr val="accent1">
                    <a:lumMod val="75000"/>
                  </a:schemeClr>
                </a:gs>
                <a:gs pos="30000">
                  <a:srgbClr val="D49E6C"/>
                </a:gs>
                <a:gs pos="70000">
                  <a:srgbClr val="A65528"/>
                </a:gs>
                <a:gs pos="100000">
                  <a:srgbClr val="663012"/>
                </a:gs>
              </a:gsLst>
              <a:lin ang="5400000" scaled="0"/>
              <a:tileRect r="-100000" b="-100000"/>
            </a:gradFill>
            <a:prstDash val="sysDot"/>
          </a:ln>
        </p:spPr>
        <p:txBody>
          <a:bodyPr wrap="square" rtlCol="0">
            <a:spAutoFit/>
          </a:bodyPr>
          <a:lstStyle/>
          <a:p>
            <a:pPr algn="ctr"/>
            <a:r>
              <a:rPr lang="cs-CZ" sz="2200" dirty="0" smtClean="0">
                <a:solidFill>
                  <a:srgbClr val="000099"/>
                </a:solidFill>
                <a:latin typeface="Constantia" pitchFamily="18" charset="0"/>
              </a:rPr>
              <a:t>Dorostenci zvládli i svůj 2. jarní zápas a na hřišti 2. týmu tabulky a  v bouřlivé atmosféře  vybojovali vítězství.</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106411" y="6931868"/>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26</a:t>
            </a:r>
          </a:p>
        </p:txBody>
      </p:sp>
      <p:sp>
        <p:nvSpPr>
          <p:cNvPr id="10" name="TextovéPole 9"/>
          <p:cNvSpPr txBox="1"/>
          <p:nvPr/>
        </p:nvSpPr>
        <p:spPr>
          <a:xfrm>
            <a:off x="7546081"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19</a:t>
            </a:r>
          </a:p>
        </p:txBody>
      </p:sp>
      <p:pic>
        <p:nvPicPr>
          <p:cNvPr id="51202" name="Picture 2"/>
          <p:cNvPicPr>
            <a:picLocks noChangeAspect="1" noChangeArrowheads="1"/>
          </p:cNvPicPr>
          <p:nvPr/>
        </p:nvPicPr>
        <p:blipFill>
          <a:blip r:embed="rId3" cstate="print"/>
          <a:srcRect/>
          <a:stretch>
            <a:fillRect/>
          </a:stretch>
        </p:blipFill>
        <p:spPr bwMode="auto">
          <a:xfrm>
            <a:off x="5513660" y="2683396"/>
            <a:ext cx="4639444" cy="4248472"/>
          </a:xfrm>
          <a:prstGeom prst="rect">
            <a:avLst/>
          </a:prstGeom>
          <a:noFill/>
          <a:ln w="9525">
            <a:noFill/>
            <a:miter lim="800000"/>
            <a:headEnd/>
            <a:tailEnd/>
          </a:ln>
        </p:spPr>
      </p:pic>
      <p:sp>
        <p:nvSpPr>
          <p:cNvPr id="12" name="TextovéPole 11"/>
          <p:cNvSpPr txBox="1"/>
          <p:nvPr/>
        </p:nvSpPr>
        <p:spPr>
          <a:xfrm>
            <a:off x="5472584" y="163116"/>
            <a:ext cx="4680520" cy="2308324"/>
          </a:xfrm>
          <a:prstGeom prst="rect">
            <a:avLst/>
          </a:prstGeom>
          <a:blipFill>
            <a:blip r:embed="rId4" cstate="print"/>
            <a:stretch>
              <a:fillRect/>
            </a:stretch>
          </a:blipFill>
          <a:ln w="47625">
            <a:solidFill>
              <a:schemeClr val="accent1">
                <a:lumMod val="50000"/>
              </a:schemeClr>
            </a:solidFill>
          </a:ln>
        </p:spPr>
        <p:txBody>
          <a:bodyPr wrap="square" rtlCol="0">
            <a:spAutoFit/>
          </a:bodyPr>
          <a:lstStyle/>
          <a:p>
            <a:r>
              <a:rPr lang="cs-CZ" sz="1800" dirty="0" smtClean="0">
                <a:solidFill>
                  <a:srgbClr val="003399"/>
                </a:solidFill>
                <a:effectLst>
                  <a:outerShdw blurRad="38100" dist="38100" dir="2700000" algn="tl">
                    <a:srgbClr val="000000">
                      <a:alpha val="43137"/>
                    </a:srgbClr>
                  </a:outerShdw>
                </a:effectLst>
                <a:latin typeface="Bookman Old Style" pitchFamily="18" charset="0"/>
              </a:rPr>
              <a:t>- 800 diváků sledovalo derby</a:t>
            </a:r>
          </a:p>
          <a:p>
            <a:r>
              <a:rPr lang="cs-CZ" sz="1800" dirty="0" smtClean="0">
                <a:solidFill>
                  <a:srgbClr val="003399"/>
                </a:solidFill>
                <a:effectLst>
                  <a:outerShdw blurRad="38100" dist="38100" dir="2700000" algn="tl">
                    <a:srgbClr val="000000">
                      <a:alpha val="43137"/>
                    </a:srgbClr>
                  </a:outerShdw>
                </a:effectLst>
                <a:latin typeface="Bookman Old Style" pitchFamily="18" charset="0"/>
              </a:rPr>
              <a:t>   </a:t>
            </a:r>
            <a:r>
              <a:rPr lang="cs-CZ" sz="1800" dirty="0" err="1" smtClean="0">
                <a:solidFill>
                  <a:srgbClr val="003399"/>
                </a:solidFill>
                <a:effectLst>
                  <a:outerShdw blurRad="38100" dist="38100" dir="2700000" algn="tl">
                    <a:srgbClr val="000000">
                      <a:alpha val="43137"/>
                    </a:srgbClr>
                  </a:outerShdw>
                </a:effectLst>
                <a:latin typeface="Bookman Old Style" pitchFamily="18" charset="0"/>
              </a:rPr>
              <a:t>Hostouň</a:t>
            </a:r>
            <a:r>
              <a:rPr lang="cs-CZ" sz="1800" dirty="0" smtClean="0">
                <a:solidFill>
                  <a:srgbClr val="003399"/>
                </a:solidFill>
                <a:effectLst>
                  <a:outerShdw blurRad="38100" dist="38100" dir="2700000" algn="tl">
                    <a:srgbClr val="000000">
                      <a:alpha val="43137"/>
                    </a:srgbClr>
                  </a:outerShdw>
                </a:effectLst>
                <a:latin typeface="Bookman Old Style" pitchFamily="18" charset="0"/>
              </a:rPr>
              <a:t> – Kladno</a:t>
            </a:r>
          </a:p>
          <a:p>
            <a:r>
              <a:rPr lang="cs-CZ" sz="1800" dirty="0" smtClean="0">
                <a:solidFill>
                  <a:srgbClr val="FF3300"/>
                </a:solidFill>
                <a:effectLst>
                  <a:outerShdw blurRad="38100" dist="38100" dir="2700000" algn="tl">
                    <a:srgbClr val="000000">
                      <a:alpha val="43137"/>
                    </a:srgbClr>
                  </a:outerShdw>
                </a:effectLst>
                <a:latin typeface="Bookman Old Style" pitchFamily="18" charset="0"/>
              </a:rPr>
              <a:t>- Meteor na jaře poprvé prohrál</a:t>
            </a:r>
          </a:p>
          <a:p>
            <a:r>
              <a:rPr lang="cs-CZ" sz="1800" dirty="0" smtClean="0">
                <a:solidFill>
                  <a:srgbClr val="003399"/>
                </a:solidFill>
                <a:effectLst>
                  <a:outerShdw blurRad="38100" dist="38100" dir="2700000" algn="tl">
                    <a:srgbClr val="000000">
                      <a:alpha val="43137"/>
                    </a:srgbClr>
                  </a:outerShdw>
                </a:effectLst>
                <a:latin typeface="Bookman Old Style" pitchFamily="18" charset="0"/>
              </a:rPr>
              <a:t> - Český Brod po 4 vítězstvích </a:t>
            </a:r>
          </a:p>
          <a:p>
            <a:r>
              <a:rPr lang="cs-CZ" sz="1800" dirty="0" smtClean="0">
                <a:solidFill>
                  <a:srgbClr val="003399"/>
                </a:solidFill>
                <a:effectLst>
                  <a:outerShdw blurRad="38100" dist="38100" dir="2700000" algn="tl">
                    <a:srgbClr val="000000">
                      <a:alpha val="43137"/>
                    </a:srgbClr>
                  </a:outerShdw>
                </a:effectLst>
                <a:latin typeface="Bookman Old Style" pitchFamily="18" charset="0"/>
              </a:rPr>
              <a:t>    prohrál </a:t>
            </a:r>
          </a:p>
          <a:p>
            <a:r>
              <a:rPr lang="cs-CZ" sz="1800" dirty="0" smtClean="0">
                <a:solidFill>
                  <a:srgbClr val="003399"/>
                </a:solidFill>
                <a:effectLst>
                  <a:outerShdw blurRad="38100" dist="38100" dir="2700000" algn="tl">
                    <a:srgbClr val="000000">
                      <a:alpha val="43137"/>
                    </a:srgbClr>
                  </a:outerShdw>
                </a:effectLst>
                <a:latin typeface="Bookman Old Style" pitchFamily="18" charset="0"/>
              </a:rPr>
              <a:t> </a:t>
            </a:r>
            <a:r>
              <a:rPr lang="cs-CZ" sz="1800" dirty="0" smtClean="0">
                <a:solidFill>
                  <a:srgbClr val="FF3300"/>
                </a:solidFill>
                <a:effectLst>
                  <a:outerShdw blurRad="38100" dist="38100" dir="2700000" algn="tl">
                    <a:srgbClr val="000000">
                      <a:alpha val="43137"/>
                    </a:srgbClr>
                  </a:outerShdw>
                </a:effectLst>
                <a:latin typeface="Bookman Old Style" pitchFamily="18" charset="0"/>
              </a:rPr>
              <a:t>-</a:t>
            </a:r>
            <a:r>
              <a:rPr lang="cs-CZ" sz="1800" dirty="0" smtClean="0">
                <a:solidFill>
                  <a:srgbClr val="003399"/>
                </a:solidFill>
                <a:effectLst>
                  <a:outerShdw blurRad="38100" dist="38100" dir="2700000" algn="tl">
                    <a:srgbClr val="000000">
                      <a:alpha val="43137"/>
                    </a:srgbClr>
                  </a:outerShdw>
                </a:effectLst>
                <a:latin typeface="Bookman Old Style" pitchFamily="18" charset="0"/>
              </a:rPr>
              <a:t> </a:t>
            </a:r>
            <a:r>
              <a:rPr lang="cs-CZ" sz="1800" dirty="0" err="1" smtClean="0">
                <a:solidFill>
                  <a:srgbClr val="FF3300"/>
                </a:solidFill>
                <a:effectLst>
                  <a:outerShdw blurRad="38100" dist="38100" dir="2700000" algn="tl">
                    <a:srgbClr val="000000">
                      <a:alpha val="43137"/>
                    </a:srgbClr>
                  </a:outerShdw>
                </a:effectLst>
                <a:latin typeface="Bookman Old Style" pitchFamily="18" charset="0"/>
              </a:rPr>
              <a:t>Štětí</a:t>
            </a:r>
            <a:r>
              <a:rPr lang="cs-CZ" sz="1800" dirty="0" smtClean="0">
                <a:solidFill>
                  <a:srgbClr val="FF3300"/>
                </a:solidFill>
                <a:effectLst>
                  <a:outerShdw blurRad="38100" dist="38100" dir="2700000" algn="tl">
                    <a:srgbClr val="000000">
                      <a:alpha val="43137"/>
                    </a:srgbClr>
                  </a:outerShdw>
                </a:effectLst>
                <a:latin typeface="Bookman Old Style" pitchFamily="18" charset="0"/>
              </a:rPr>
              <a:t> vstřelilo 1. jarní branku</a:t>
            </a:r>
          </a:p>
          <a:p>
            <a:r>
              <a:rPr lang="cs-CZ" sz="1800" dirty="0" smtClean="0">
                <a:solidFill>
                  <a:srgbClr val="FF3300"/>
                </a:solidFill>
                <a:effectLst>
                  <a:outerShdw blurRad="38100" dist="38100" dir="2700000" algn="tl">
                    <a:srgbClr val="000000">
                      <a:alpha val="43137"/>
                    </a:srgbClr>
                  </a:outerShdw>
                </a:effectLst>
                <a:latin typeface="Bookman Old Style" pitchFamily="18" charset="0"/>
              </a:rPr>
              <a:t> </a:t>
            </a:r>
            <a:r>
              <a:rPr lang="cs-CZ" sz="1800" dirty="0" smtClean="0">
                <a:solidFill>
                  <a:srgbClr val="003399"/>
                </a:solidFill>
                <a:effectLst>
                  <a:outerShdw blurRad="38100" dist="38100" dir="2700000" algn="tl">
                    <a:srgbClr val="000000">
                      <a:alpha val="43137"/>
                    </a:srgbClr>
                  </a:outerShdw>
                </a:effectLst>
                <a:latin typeface="Bookman Old Style" pitchFamily="18" charset="0"/>
              </a:rPr>
              <a:t>-Neratovice naposledy vyhrály </a:t>
            </a:r>
          </a:p>
          <a:p>
            <a:r>
              <a:rPr lang="cs-CZ" sz="1800" dirty="0" smtClean="0">
                <a:solidFill>
                  <a:srgbClr val="003399"/>
                </a:solidFill>
                <a:effectLst>
                  <a:outerShdw blurRad="38100" dist="38100" dir="2700000" algn="tl">
                    <a:srgbClr val="000000">
                      <a:alpha val="43137"/>
                    </a:srgbClr>
                  </a:outerShdw>
                </a:effectLst>
                <a:latin typeface="Bookman Old Style" pitchFamily="18" charset="0"/>
              </a:rPr>
              <a:t>  v 1. jarním kole </a:t>
            </a:r>
            <a:endParaRPr lang="cs-CZ" sz="1400" u="sng" dirty="0" smtClean="0">
              <a:solidFill>
                <a:srgbClr val="003399"/>
              </a:solidFill>
              <a:latin typeface="Bookman Old Style" pitchFamily="18" charset="0"/>
            </a:endParaRPr>
          </a:p>
        </p:txBody>
      </p:sp>
      <p:pic>
        <p:nvPicPr>
          <p:cNvPr id="59393" name="Picture 1"/>
          <p:cNvPicPr>
            <a:picLocks noChangeAspect="1" noChangeArrowheads="1"/>
          </p:cNvPicPr>
          <p:nvPr/>
        </p:nvPicPr>
        <p:blipFill>
          <a:blip r:embed="rId5" cstate="print"/>
          <a:srcRect/>
          <a:stretch>
            <a:fillRect/>
          </a:stretch>
        </p:blipFill>
        <p:spPr bwMode="auto">
          <a:xfrm>
            <a:off x="288008" y="667172"/>
            <a:ext cx="4216656" cy="3132000"/>
          </a:xfrm>
          <a:prstGeom prst="rect">
            <a:avLst/>
          </a:prstGeom>
          <a:noFill/>
          <a:ln w="44450">
            <a:solidFill>
              <a:srgbClr val="00B0F0"/>
            </a:solidFill>
            <a:miter lim="800000"/>
            <a:headEnd/>
            <a:tailEnd/>
          </a:ln>
        </p:spPr>
      </p:pic>
      <p:pic>
        <p:nvPicPr>
          <p:cNvPr id="15" name="Picture 41"/>
          <p:cNvPicPr>
            <a:picLocks noChangeAspect="1" noChangeArrowheads="1"/>
          </p:cNvPicPr>
          <p:nvPr/>
        </p:nvPicPr>
        <p:blipFill>
          <a:blip r:embed="rId6" cstate="print"/>
          <a:srcRect/>
          <a:stretch>
            <a:fillRect/>
          </a:stretch>
        </p:blipFill>
        <p:spPr bwMode="auto">
          <a:xfrm>
            <a:off x="1152104" y="4267572"/>
            <a:ext cx="2177914" cy="2016224"/>
          </a:xfrm>
          <a:prstGeom prst="rect">
            <a:avLst/>
          </a:prstGeom>
          <a:noFill/>
          <a:ln w="9525">
            <a:noFill/>
            <a:miter lim="800000"/>
            <a:headEnd/>
            <a:tailEnd/>
          </a:ln>
        </p:spPr>
      </p:pic>
      <p:sp>
        <p:nvSpPr>
          <p:cNvPr id="8" name="TextovéPole 7"/>
          <p:cNvSpPr txBox="1"/>
          <p:nvPr/>
        </p:nvSpPr>
        <p:spPr>
          <a:xfrm>
            <a:off x="360016" y="163116"/>
            <a:ext cx="4104456" cy="276999"/>
          </a:xfrm>
          <a:prstGeom prst="rect">
            <a:avLst/>
          </a:prstGeom>
          <a:solidFill>
            <a:srgbClr val="99FF66"/>
          </a:solidFill>
        </p:spPr>
        <p:txBody>
          <a:bodyPr wrap="square" rtlCol="0">
            <a:spAutoFit/>
          </a:bodyPr>
          <a:lstStyle/>
          <a:p>
            <a:pPr algn="ctr"/>
            <a:r>
              <a:rPr lang="cs-CZ" dirty="0" smtClean="0">
                <a:latin typeface="Bookman Old Style" pitchFamily="18" charset="0"/>
              </a:rPr>
              <a:t>SK </a:t>
            </a:r>
            <a:r>
              <a:rPr lang="cs-CZ" dirty="0" err="1" smtClean="0">
                <a:latin typeface="Bookman Old Style" pitchFamily="18" charset="0"/>
              </a:rPr>
              <a:t>Štětí</a:t>
            </a:r>
            <a:r>
              <a:rPr lang="cs-CZ" dirty="0" smtClean="0">
                <a:latin typeface="Bookman Old Style" pitchFamily="18" charset="0"/>
              </a:rPr>
              <a:t> – SK Sokol </a:t>
            </a:r>
            <a:r>
              <a:rPr lang="cs-CZ" dirty="0" err="1" smtClean="0">
                <a:latin typeface="Bookman Old Style" pitchFamily="18" charset="0"/>
              </a:rPr>
              <a:t>Brozany</a:t>
            </a:r>
            <a:r>
              <a:rPr lang="cs-CZ" dirty="0" smtClean="0">
                <a:latin typeface="Bookman Old Style" pitchFamily="18" charset="0"/>
              </a:rPr>
              <a:t> 15.4.2017 dorost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a:t>
            </a:r>
          </a:p>
        </p:txBody>
      </p:sp>
      <p:sp>
        <p:nvSpPr>
          <p:cNvPr id="16" name="TextovéPole 15"/>
          <p:cNvSpPr txBox="1"/>
          <p:nvPr/>
        </p:nvSpPr>
        <p:spPr>
          <a:xfrm>
            <a:off x="7560816"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43</a:t>
            </a:r>
          </a:p>
        </p:txBody>
      </p:sp>
      <p:sp>
        <p:nvSpPr>
          <p:cNvPr id="17" name="Rectangle 87"/>
          <p:cNvSpPr>
            <a:spLocks noChangeArrowheads="1"/>
          </p:cNvSpPr>
          <p:nvPr/>
        </p:nvSpPr>
        <p:spPr bwMode="auto">
          <a:xfrm>
            <a:off x="71984" y="39800"/>
            <a:ext cx="4937782" cy="1015663"/>
          </a:xfrm>
          <a:prstGeom prst="rect">
            <a:avLst/>
          </a:prstGeom>
          <a:blipFill>
            <a:blip r:embed="rId3" cstate="print"/>
            <a:stretch>
              <a:fillRect/>
            </a:stretch>
          </a:blipFill>
          <a:ln w="60325" cmpd="sng">
            <a:solidFill>
              <a:srgbClr val="F264C3"/>
            </a:solidFill>
            <a:prstDash val="solid"/>
            <a:headEnd/>
            <a:tailEnd/>
          </a:ln>
          <a:effectLst>
            <a:outerShdw blurRad="50800" dist="50800" dir="5400000" algn="ctr" rotWithShape="0">
              <a:schemeClr val="bg1"/>
            </a:outerShdw>
          </a:effectLst>
        </p:spPr>
        <p:style>
          <a:lnRef idx="2">
            <a:schemeClr val="accent2"/>
          </a:lnRef>
          <a:fillRef idx="1">
            <a:schemeClr val="lt1"/>
          </a:fillRef>
          <a:effectRef idx="0">
            <a:schemeClr val="accent2"/>
          </a:effectRef>
          <a:fontRef idx="minor">
            <a:schemeClr val="dk1"/>
          </a:fontRef>
        </p:style>
        <p:txBody>
          <a:bodyPr wrap="square" lIns="0" tIns="0" rIns="0" bIns="0" numCol="1" anchor="b">
            <a:normAutofit fontScale="92500" lnSpcReduction="10000"/>
            <a:scene3d>
              <a:camera prst="orthographicFront"/>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7800" i="1" dirty="0" smtClean="0">
                <a:ln w="76200">
                  <a:solidFill>
                    <a:srgbClr val="66FF33"/>
                  </a:solidFill>
                </a:ln>
                <a:solidFill>
                  <a:srgbClr val="BF1B56"/>
                </a:solidFill>
                <a:latin typeface="Swis721 BlkOul BT" pitchFamily="82" charset="0"/>
                <a:ea typeface="Gungsuh" pitchFamily="18" charset="-127"/>
                <a:cs typeface="Arial" pitchFamily="34" charset="0"/>
              </a:rPr>
              <a:t>Vítáme</a:t>
            </a:r>
            <a:endParaRPr lang="cs-CZ" sz="10300" b="0" i="1" dirty="0">
              <a:ln w="76200">
                <a:solidFill>
                  <a:srgbClr val="66FF33"/>
                </a:solidFill>
              </a:ln>
              <a:solidFill>
                <a:srgbClr val="BF1B56"/>
              </a:solidFill>
              <a:effectLst>
                <a:outerShdw blurRad="50800" dist="50800" dir="5400000" algn="ctr" rotWithShape="0">
                  <a:srgbClr val="99FF33"/>
                </a:outerShdw>
              </a:effectLst>
              <a:latin typeface="Swis721 BlkOul BT" pitchFamily="82" charset="0"/>
              <a:ea typeface="Gungsuh" pitchFamily="18" charset="-127"/>
              <a:cs typeface="Arial" pitchFamily="34" charset="0"/>
            </a:endParaRPr>
          </a:p>
        </p:txBody>
      </p:sp>
      <p:sp>
        <p:nvSpPr>
          <p:cNvPr id="20" name="Rectangle 129"/>
          <p:cNvSpPr>
            <a:spLocks noChangeArrowheads="1"/>
          </p:cNvSpPr>
          <p:nvPr/>
        </p:nvSpPr>
        <p:spPr bwMode="auto">
          <a:xfrm>
            <a:off x="30747" y="1963404"/>
            <a:ext cx="4937782" cy="792000"/>
          </a:xfrm>
          <a:prstGeom prst="rect">
            <a:avLst/>
          </a:prstGeom>
          <a:blipFill dpi="0" rotWithShape="1">
            <a:blip r:embed="rId4" cstate="print">
              <a:alphaModFix amt="29000"/>
            </a:blip>
            <a:srcRect/>
            <a:stretch>
              <a:fillRect/>
            </a:stretch>
          </a:blipFill>
          <a:ln w="53975" cmpd="sng">
            <a:gradFill>
              <a:gsLst>
                <a:gs pos="0">
                  <a:srgbClr val="CCCCFF"/>
                </a:gs>
                <a:gs pos="17999">
                  <a:srgbClr val="99CCFF"/>
                </a:gs>
                <a:gs pos="36000">
                  <a:srgbClr val="9966FF"/>
                </a:gs>
                <a:gs pos="61000">
                  <a:srgbClr val="CC99FF"/>
                </a:gs>
                <a:gs pos="82001">
                  <a:srgbClr val="99CCFF"/>
                </a:gs>
                <a:gs pos="100000">
                  <a:srgbClr val="CCCCFF"/>
                </a:gs>
              </a:gsLst>
              <a:lin ang="5400000" scaled="0"/>
            </a:gra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4300" dirty="0" smtClean="0">
                <a:ln w="25400">
                  <a:noFill/>
                </a:ln>
                <a:solidFill>
                  <a:srgbClr val="FF0066"/>
                </a:solidFill>
                <a:effectLst>
                  <a:outerShdw blurRad="38100" dist="38100" dir="2700000" algn="tl">
                    <a:srgbClr val="000000">
                      <a:alpha val="43137"/>
                    </a:srgbClr>
                  </a:outerShdw>
                </a:effectLst>
                <a:latin typeface="Constantia" pitchFamily="18" charset="0"/>
                <a:ea typeface="Verdana" pitchFamily="34" charset="0"/>
                <a:cs typeface="Arial" pitchFamily="34" charset="0"/>
              </a:rPr>
              <a:t>SK </a:t>
            </a:r>
            <a:r>
              <a:rPr lang="cs-CZ" sz="4300" dirty="0" err="1" smtClean="0">
                <a:ln w="25400">
                  <a:noFill/>
                </a:ln>
                <a:solidFill>
                  <a:srgbClr val="FF0066"/>
                </a:solidFill>
                <a:effectLst>
                  <a:outerShdw blurRad="38100" dist="38100" dir="2700000" algn="tl">
                    <a:srgbClr val="000000">
                      <a:alpha val="43137"/>
                    </a:srgbClr>
                  </a:outerShdw>
                </a:effectLst>
                <a:latin typeface="Constantia" pitchFamily="18" charset="0"/>
                <a:ea typeface="Verdana" pitchFamily="34" charset="0"/>
                <a:cs typeface="Arial" pitchFamily="34" charset="0"/>
              </a:rPr>
              <a:t>Štětí</a:t>
            </a:r>
            <a:r>
              <a:rPr lang="cs-CZ" sz="4300" dirty="0" smtClean="0">
                <a:ln w="25400">
                  <a:noFill/>
                </a:ln>
                <a:solidFill>
                  <a:srgbClr val="FF0066"/>
                </a:solidFill>
                <a:effectLst>
                  <a:outerShdw blurRad="38100" dist="38100" dir="2700000" algn="tl">
                    <a:srgbClr val="000000">
                      <a:alpha val="43137"/>
                    </a:srgbClr>
                  </a:outerShdw>
                </a:effectLst>
                <a:latin typeface="Constantia" pitchFamily="18" charset="0"/>
                <a:ea typeface="Verdana" pitchFamily="34" charset="0"/>
                <a:cs typeface="Arial" pitchFamily="34" charset="0"/>
              </a:rPr>
              <a:t>, z.s.</a:t>
            </a:r>
            <a:endParaRPr lang="cs-CZ" sz="4300" dirty="0">
              <a:ln w="25400">
                <a:noFill/>
              </a:ln>
              <a:solidFill>
                <a:srgbClr val="FF0066"/>
              </a:solidFill>
              <a:effectLst>
                <a:outerShdw blurRad="38100" dist="38100" dir="2700000" algn="tl">
                  <a:srgbClr val="000000">
                    <a:alpha val="43137"/>
                  </a:srgbClr>
                </a:outerShdw>
              </a:effectLst>
              <a:latin typeface="Constantia" pitchFamily="18" charset="0"/>
              <a:ea typeface="Verdana" pitchFamily="34" charset="0"/>
              <a:cs typeface="Arial" pitchFamily="34" charset="0"/>
            </a:endParaRPr>
          </a:p>
        </p:txBody>
      </p:sp>
      <p:sp>
        <p:nvSpPr>
          <p:cNvPr id="22" name="Text Box 148"/>
          <p:cNvSpPr txBox="1">
            <a:spLocks noChangeArrowheads="1"/>
          </p:cNvSpPr>
          <p:nvPr/>
        </p:nvSpPr>
        <p:spPr bwMode="auto">
          <a:xfrm>
            <a:off x="30747" y="4267572"/>
            <a:ext cx="4937782" cy="2523754"/>
          </a:xfrm>
          <a:prstGeom prst="rect">
            <a:avLst/>
          </a:prstGeom>
          <a:blipFill>
            <a:blip r:embed="rId5" cstate="print"/>
            <a:stretch>
              <a:fillRect/>
            </a:stretch>
          </a:blipFill>
          <a:ln w="53975" cmpd="sng">
            <a:solidFill>
              <a:srgbClr val="FF99FF"/>
            </a:solidFill>
            <a:prstDash val="sysDash"/>
            <a:miter lim="800000"/>
            <a:headEnd/>
            <a:tailEnd/>
          </a:ln>
          <a:effectLst>
            <a:innerShdw blurRad="63500" dist="88900" dir="6600000">
              <a:schemeClr val="accent1">
                <a:lumMod val="20000"/>
                <a:lumOff val="80000"/>
                <a:alpha val="50000"/>
              </a:schemeClr>
            </a:innerShdw>
          </a:effectLst>
          <a:scene3d>
            <a:camera prst="orthographicFront"/>
            <a:lightRig rig="threePt" dir="t"/>
          </a:scene3d>
          <a:sp3d contourW="12700">
            <a:bevelT w="152400" h="50800" prst="softRound"/>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400" u="sng" dirty="0" smtClean="0">
                <a:ln w="3175">
                  <a:noFill/>
                </a:ln>
                <a:solidFill>
                  <a:srgbClr val="CC6600"/>
                </a:solidFill>
                <a:effectLst>
                  <a:outerShdw blurRad="38100" dist="38100" dir="2700000" algn="tl">
                    <a:srgbClr val="000000">
                      <a:alpha val="43137"/>
                    </a:srgbClr>
                  </a:outerShdw>
                </a:effectLst>
                <a:latin typeface="Georgia" pitchFamily="18" charset="0"/>
                <a:ea typeface="GungsuhChe" pitchFamily="49" charset="-127"/>
                <a:cs typeface="Arial" pitchFamily="34" charset="0"/>
              </a:rPr>
              <a:t>Hlavního rozhodčího</a:t>
            </a:r>
          </a:p>
          <a:p>
            <a:pPr algn="ctr" eaLnBrk="0" hangingPunct="0">
              <a:defRPr/>
            </a:pPr>
            <a:r>
              <a:rPr lang="cs-CZ" sz="2200" dirty="0" smtClean="0">
                <a:ln w="3175">
                  <a:noFill/>
                </a:ln>
                <a:effectLst>
                  <a:outerShdw blurRad="38100" dist="38100" dir="2700000" algn="tl">
                    <a:srgbClr val="000000">
                      <a:alpha val="43137"/>
                    </a:srgbClr>
                  </a:outerShdw>
                </a:effectLst>
                <a:latin typeface="Rockwell" pitchFamily="18" charset="0"/>
                <a:ea typeface="GungsuhChe" pitchFamily="49" charset="-127"/>
                <a:cs typeface="Arial" pitchFamily="34" charset="0"/>
              </a:rPr>
              <a:t>Miroslava Dudu z Plzně</a:t>
            </a:r>
          </a:p>
          <a:p>
            <a:pPr algn="ctr" eaLnBrk="0" hangingPunct="0">
              <a:defRPr/>
            </a:pPr>
            <a:r>
              <a:rPr lang="cs-CZ" sz="2000" b="0" dirty="0" smtClean="0">
                <a:ln w="3175">
                  <a:noFill/>
                </a:ln>
                <a:solidFill>
                  <a:srgbClr val="CC6600"/>
                </a:solidFill>
                <a:effectLst>
                  <a:outerShdw blurRad="38100" dist="38100" dir="2700000" algn="tl">
                    <a:srgbClr val="000000">
                      <a:alpha val="43137"/>
                    </a:srgbClr>
                  </a:outerShdw>
                </a:effectLst>
                <a:latin typeface="Arial" pitchFamily="34" charset="0"/>
                <a:ea typeface="GungsuhChe" pitchFamily="49" charset="-127"/>
                <a:cs typeface="Arial" pitchFamily="34" charset="0"/>
              </a:rPr>
              <a:t>   </a:t>
            </a:r>
            <a:r>
              <a:rPr lang="cs-CZ" sz="2000" u="sng" dirty="0" smtClean="0">
                <a:ln w="3175">
                  <a:noFill/>
                </a:ln>
                <a:solidFill>
                  <a:srgbClr val="CC6600"/>
                </a:solidFill>
                <a:effectLst>
                  <a:outerShdw blurRad="38100" dist="38100" dir="2700000" algn="tl">
                    <a:srgbClr val="000000">
                      <a:alpha val="43137"/>
                    </a:srgbClr>
                  </a:outerShdw>
                </a:effectLst>
                <a:latin typeface="Georgia" pitchFamily="18" charset="0"/>
                <a:ea typeface="GungsuhChe" pitchFamily="49" charset="-127"/>
                <a:cs typeface="Arial" pitchFamily="34" charset="0"/>
              </a:rPr>
              <a:t>Asistenty hlavního rozhodčíh</a:t>
            </a:r>
            <a:r>
              <a:rPr lang="cs-CZ" sz="2000" u="sng" dirty="0" smtClean="0">
                <a:ln w="3175">
                  <a:noFill/>
                </a:ln>
                <a:solidFill>
                  <a:srgbClr val="CC6600"/>
                </a:solidFill>
                <a:effectLst>
                  <a:outerShdw blurRad="38100" dist="38100" dir="2700000" algn="tl">
                    <a:srgbClr val="000000">
                      <a:alpha val="43137"/>
                    </a:srgbClr>
                  </a:outerShdw>
                </a:effectLst>
                <a:latin typeface="Arial" pitchFamily="34" charset="0"/>
                <a:ea typeface="GungsuhChe" pitchFamily="49" charset="-127"/>
                <a:cs typeface="Arial" pitchFamily="34" charset="0"/>
              </a:rPr>
              <a:t>o</a:t>
            </a:r>
            <a:endParaRPr lang="cs-CZ" sz="2400" u="sng" dirty="0" smtClean="0">
              <a:ln w="3175">
                <a:noFill/>
              </a:ln>
              <a:solidFill>
                <a:srgbClr val="CC6600"/>
              </a:solidFill>
              <a:effectLst>
                <a:outerShdw blurRad="38100" dist="38100" dir="2700000" algn="tl">
                  <a:srgbClr val="000000">
                    <a:alpha val="43137"/>
                  </a:srgbClr>
                </a:outerShdw>
              </a:effectLst>
              <a:latin typeface="Arial" pitchFamily="34" charset="0"/>
              <a:ea typeface="GungsuhChe" pitchFamily="49" charset="-127"/>
              <a:cs typeface="Arial" pitchFamily="34" charset="0"/>
            </a:endParaRPr>
          </a:p>
          <a:p>
            <a:pPr algn="ctr" eaLnBrk="0" hangingPunct="0">
              <a:defRPr/>
            </a:pPr>
            <a:r>
              <a:rPr lang="cs-CZ" sz="2200" dirty="0" smtClean="0">
                <a:ln w="3175">
                  <a:noFill/>
                </a:ln>
                <a:effectLst>
                  <a:outerShdw blurRad="38100" dist="38100" dir="2700000" algn="tl">
                    <a:srgbClr val="000000">
                      <a:alpha val="43137"/>
                    </a:srgbClr>
                  </a:outerShdw>
                </a:effectLst>
                <a:latin typeface="Rockwell" pitchFamily="18" charset="0"/>
                <a:ea typeface="GungsuhChe" pitchFamily="49" charset="-127"/>
                <a:cs typeface="Arial" pitchFamily="34" charset="0"/>
              </a:rPr>
              <a:t>Ladislava </a:t>
            </a:r>
            <a:r>
              <a:rPr lang="cs-CZ" sz="2200" dirty="0" err="1" smtClean="0">
                <a:ln w="3175">
                  <a:noFill/>
                </a:ln>
                <a:effectLst>
                  <a:outerShdw blurRad="38100" dist="38100" dir="2700000" algn="tl">
                    <a:srgbClr val="000000">
                      <a:alpha val="43137"/>
                    </a:srgbClr>
                  </a:outerShdw>
                </a:effectLst>
                <a:latin typeface="Rockwell" pitchFamily="18" charset="0"/>
                <a:ea typeface="GungsuhChe" pitchFamily="49" charset="-127"/>
                <a:cs typeface="Arial" pitchFamily="34" charset="0"/>
              </a:rPr>
              <a:t>Szikszaye</a:t>
            </a:r>
            <a:r>
              <a:rPr lang="cs-CZ" sz="2200" dirty="0" smtClean="0">
                <a:ln w="3175">
                  <a:noFill/>
                </a:ln>
                <a:effectLst>
                  <a:outerShdw blurRad="38100" dist="38100" dir="2700000" algn="tl">
                    <a:srgbClr val="000000">
                      <a:alpha val="43137"/>
                    </a:srgbClr>
                  </a:outerShdw>
                </a:effectLst>
                <a:latin typeface="Rockwell" pitchFamily="18" charset="0"/>
                <a:ea typeface="GungsuhChe" pitchFamily="49" charset="-127"/>
                <a:cs typeface="Arial" pitchFamily="34" charset="0"/>
              </a:rPr>
              <a:t> z Plzně</a:t>
            </a:r>
          </a:p>
          <a:p>
            <a:pPr algn="ctr" eaLnBrk="0" hangingPunct="0">
              <a:defRPr/>
            </a:pPr>
            <a:r>
              <a:rPr lang="cs-CZ" sz="2200" dirty="0" smtClean="0">
                <a:ln w="3175">
                  <a:noFill/>
                </a:ln>
                <a:effectLst>
                  <a:outerShdw blurRad="38100" dist="38100" dir="2700000" algn="tl">
                    <a:srgbClr val="000000">
                      <a:alpha val="43137"/>
                    </a:srgbClr>
                  </a:outerShdw>
                </a:effectLst>
                <a:latin typeface="Rockwell" pitchFamily="18" charset="0"/>
                <a:ea typeface="GungsuhChe" pitchFamily="49" charset="-127"/>
                <a:cs typeface="Arial" pitchFamily="34" charset="0"/>
              </a:rPr>
              <a:t>Pavla </a:t>
            </a:r>
            <a:r>
              <a:rPr lang="cs-CZ" sz="2200" dirty="0" err="1" smtClean="0">
                <a:ln w="3175">
                  <a:noFill/>
                </a:ln>
                <a:effectLst>
                  <a:outerShdw blurRad="38100" dist="38100" dir="2700000" algn="tl">
                    <a:srgbClr val="000000">
                      <a:alpha val="43137"/>
                    </a:srgbClr>
                  </a:outerShdw>
                </a:effectLst>
                <a:latin typeface="Rockwell" pitchFamily="18" charset="0"/>
                <a:ea typeface="GungsuhChe" pitchFamily="49" charset="-127"/>
                <a:cs typeface="Arial" pitchFamily="34" charset="0"/>
              </a:rPr>
              <a:t>Štrincla</a:t>
            </a:r>
            <a:endParaRPr lang="cs-CZ" sz="2200" dirty="0" smtClean="0">
              <a:ln w="3175">
                <a:solidFill>
                  <a:srgbClr val="FFFF00"/>
                </a:solidFill>
              </a:ln>
              <a:effectLst>
                <a:outerShdw blurRad="38100" dist="38100" dir="2700000" algn="tl">
                  <a:srgbClr val="000000">
                    <a:alpha val="43137"/>
                  </a:srgbClr>
                </a:outerShdw>
              </a:effectLst>
              <a:latin typeface="Rockwell" pitchFamily="18" charset="0"/>
              <a:ea typeface="GungsuhChe" pitchFamily="49" charset="-127"/>
              <a:cs typeface="Arial" pitchFamily="34" charset="0"/>
            </a:endParaRPr>
          </a:p>
          <a:p>
            <a:pPr algn="ctr" eaLnBrk="0" hangingPunct="0">
              <a:defRPr/>
            </a:pPr>
            <a:r>
              <a:rPr lang="cs-CZ" sz="2400" u="sng" dirty="0" smtClean="0">
                <a:ln w="3175">
                  <a:noFill/>
                </a:ln>
                <a:solidFill>
                  <a:srgbClr val="CC6600"/>
                </a:solidFill>
                <a:effectLst>
                  <a:outerShdw blurRad="38100" dist="38100" dir="2700000" algn="tl">
                    <a:srgbClr val="000000">
                      <a:alpha val="43137"/>
                    </a:srgbClr>
                  </a:outerShdw>
                </a:effectLst>
                <a:latin typeface="Georgia" pitchFamily="18" charset="0"/>
                <a:ea typeface="GungsuhChe" pitchFamily="49" charset="-127"/>
                <a:cs typeface="Arial" pitchFamily="34" charset="0"/>
              </a:rPr>
              <a:t>Delegáta FAČR</a:t>
            </a:r>
          </a:p>
          <a:p>
            <a:pPr algn="ctr" eaLnBrk="0" hangingPunct="0">
              <a:defRPr/>
            </a:pPr>
            <a:r>
              <a:rPr lang="cs-CZ" sz="2400" dirty="0" smtClean="0">
                <a:ln w="3175">
                  <a:noFill/>
                </a:ln>
                <a:effectLst>
                  <a:outerShdw blurRad="38100" dist="38100" dir="2700000" algn="tl">
                    <a:srgbClr val="000000">
                      <a:alpha val="43137"/>
                    </a:srgbClr>
                  </a:outerShdw>
                </a:effectLst>
                <a:latin typeface="Arial" pitchFamily="34" charset="0"/>
                <a:ea typeface="GungsuhChe" pitchFamily="49" charset="-127"/>
                <a:cs typeface="Arial" pitchFamily="34" charset="0"/>
              </a:rPr>
              <a:t>    Petra Berku</a:t>
            </a:r>
            <a:endParaRPr lang="cs-CZ" sz="2400" dirty="0" smtClean="0">
              <a:ln w="3175">
                <a:noFill/>
              </a:ln>
              <a:effectLst>
                <a:outerShdw blurRad="38100" dist="38100" dir="2700000" algn="tl">
                  <a:srgbClr val="000000">
                    <a:alpha val="43137"/>
                  </a:srgbClr>
                </a:outerShdw>
              </a:effectLst>
              <a:latin typeface="Rockwell" pitchFamily="18" charset="0"/>
              <a:ea typeface="GungsuhChe" pitchFamily="49" charset="-127"/>
              <a:cs typeface="Arial" pitchFamily="34" charset="0"/>
            </a:endParaRPr>
          </a:p>
        </p:txBody>
      </p:sp>
      <p:sp>
        <p:nvSpPr>
          <p:cNvPr id="23" name="TextovéPole 22"/>
          <p:cNvSpPr txBox="1"/>
          <p:nvPr/>
        </p:nvSpPr>
        <p:spPr>
          <a:xfrm>
            <a:off x="71984" y="1172970"/>
            <a:ext cx="4897821" cy="677108"/>
          </a:xfrm>
          <a:prstGeom prst="rect">
            <a:avLst/>
          </a:prstGeom>
          <a:blipFill>
            <a:blip r:embed="rId6" cstate="print"/>
            <a:stretch>
              <a:fillRect l="17000" t="-10000"/>
            </a:stretch>
          </a:blipFill>
          <a:ln w="38100">
            <a:solidFill>
              <a:schemeClr val="accent3">
                <a:lumMod val="85000"/>
              </a:schemeClr>
            </a:solidFill>
          </a:ln>
          <a:effectLst/>
        </p:spPr>
        <p:txBody>
          <a:bodyPr wrap="square" rtlCol="0">
            <a:spAutoFit/>
            <a:scene3d>
              <a:camera prst="orthographicFront"/>
              <a:lightRig rig="freezing" dir="t"/>
            </a:scene3d>
            <a:sp3d extrusionH="57150" contourW="6350" prstMaterial="matte">
              <a:extrusionClr>
                <a:schemeClr val="bg1"/>
              </a:extrusionClr>
              <a:contourClr>
                <a:schemeClr val="bg1"/>
              </a:contourClr>
            </a:sp3d>
          </a:bodyPr>
          <a:lstStyle/>
          <a:p>
            <a:pPr algn="ctr"/>
            <a:r>
              <a:rPr lang="cs-CZ" sz="1900" dirty="0" smtClean="0">
                <a:latin typeface="Comic Sans MS" pitchFamily="66" charset="0"/>
                <a:ea typeface="Tahoma" pitchFamily="34" charset="0"/>
                <a:cs typeface="Arial" pitchFamily="34" charset="0"/>
              </a:rPr>
              <a:t>Při příležitosti dnešního utkání divizní soutěže funkcionáře, hráče a příznivce</a:t>
            </a:r>
          </a:p>
        </p:txBody>
      </p:sp>
      <p:sp>
        <p:nvSpPr>
          <p:cNvPr id="24" name="Rectangle 129"/>
          <p:cNvSpPr>
            <a:spLocks noChangeArrowheads="1"/>
          </p:cNvSpPr>
          <p:nvPr/>
        </p:nvSpPr>
        <p:spPr bwMode="auto">
          <a:xfrm>
            <a:off x="71984" y="2899420"/>
            <a:ext cx="4896544" cy="1224136"/>
          </a:xfrm>
          <a:prstGeom prst="rect">
            <a:avLst/>
          </a:prstGeom>
          <a:blipFill dpi="0" rotWithShape="1">
            <a:blip r:embed="rId7" cstate="print">
              <a:alphaModFix amt="83000"/>
            </a:blip>
            <a:srcRect/>
            <a:stretch>
              <a:fillRect l="17000" t="-10000"/>
            </a:stretch>
          </a:blipFill>
          <a:ln w="57150" cmpd="sng">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prstDash val="solid"/>
            <a:miter lim="800000"/>
            <a:headEnd/>
            <a:tailEnd/>
          </a:ln>
          <a:effectLst>
            <a:innerShdw blurRad="647700" dist="1498600">
              <a:schemeClr val="accent1">
                <a:lumMod val="60000"/>
                <a:lumOff val="40000"/>
                <a:alpha val="62000"/>
              </a:schemeClr>
            </a:innerShdw>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4300" dirty="0" smtClean="0">
                <a:ln w="25400">
                  <a:noFill/>
                </a:ln>
                <a:solidFill>
                  <a:srgbClr val="006699"/>
                </a:solidFill>
                <a:effectLst>
                  <a:outerShdw blurRad="38100" dist="38100" dir="2700000" algn="tl">
                    <a:srgbClr val="000000">
                      <a:alpha val="43137"/>
                    </a:srgbClr>
                  </a:outerShdw>
                </a:effectLst>
                <a:latin typeface="Constantia" pitchFamily="18" charset="0"/>
                <a:ea typeface="GulimChe" pitchFamily="49" charset="-127"/>
                <a:cs typeface="Arial" pitchFamily="34" charset="0"/>
              </a:rPr>
              <a:t>FK Meteor Praha </a:t>
            </a:r>
          </a:p>
          <a:p>
            <a:pPr algn="ctr" eaLnBrk="0" hangingPunct="0">
              <a:defRPr/>
            </a:pPr>
            <a:r>
              <a:rPr lang="cs-CZ" sz="4300" dirty="0" smtClean="0">
                <a:ln w="25400">
                  <a:noFill/>
                </a:ln>
                <a:solidFill>
                  <a:srgbClr val="006699"/>
                </a:solidFill>
                <a:effectLst>
                  <a:outerShdw blurRad="38100" dist="38100" dir="2700000" algn="tl">
                    <a:srgbClr val="000000">
                      <a:alpha val="43137"/>
                    </a:srgbClr>
                  </a:outerShdw>
                </a:effectLst>
                <a:latin typeface="Constantia" pitchFamily="18" charset="0"/>
                <a:ea typeface="GulimChe" pitchFamily="49" charset="-127"/>
                <a:cs typeface="Arial" pitchFamily="34" charset="0"/>
              </a:rPr>
              <a:t>VIII, z.s.</a:t>
            </a:r>
            <a:endParaRPr lang="cs-CZ" sz="4300" dirty="0">
              <a:ln w="25400">
                <a:noFill/>
              </a:ln>
              <a:solidFill>
                <a:srgbClr val="006699"/>
              </a:solidFill>
              <a:effectLst>
                <a:outerShdw blurRad="38100" dist="38100" dir="2700000" algn="tl">
                  <a:srgbClr val="000000">
                    <a:alpha val="43137"/>
                  </a:srgbClr>
                </a:outerShdw>
              </a:effectLst>
              <a:latin typeface="Constantia" pitchFamily="18" charset="0"/>
              <a:ea typeface="GulimChe" pitchFamily="49" charset="-127"/>
              <a:cs typeface="Arial" pitchFamily="34" charset="0"/>
            </a:endParaRPr>
          </a:p>
        </p:txBody>
      </p:sp>
      <p:pic>
        <p:nvPicPr>
          <p:cNvPr id="30721" name="Picture 1"/>
          <p:cNvPicPr>
            <a:picLocks noChangeAspect="1" noChangeArrowheads="1"/>
          </p:cNvPicPr>
          <p:nvPr/>
        </p:nvPicPr>
        <p:blipFill>
          <a:blip r:embed="rId8" cstate="print"/>
          <a:srcRect/>
          <a:stretch>
            <a:fillRect/>
          </a:stretch>
        </p:blipFill>
        <p:spPr bwMode="auto">
          <a:xfrm>
            <a:off x="3816400" y="6807000"/>
            <a:ext cx="399572" cy="432000"/>
          </a:xfrm>
          <a:prstGeom prst="rect">
            <a:avLst/>
          </a:prstGeom>
          <a:noFill/>
          <a:ln w="9525">
            <a:noFill/>
            <a:miter lim="800000"/>
            <a:headEnd/>
            <a:tailEnd/>
          </a:ln>
        </p:spPr>
      </p:pic>
      <p:pic>
        <p:nvPicPr>
          <p:cNvPr id="30722" name="Picture 2"/>
          <p:cNvPicPr>
            <a:picLocks noChangeAspect="1" noChangeArrowheads="1"/>
          </p:cNvPicPr>
          <p:nvPr/>
        </p:nvPicPr>
        <p:blipFill>
          <a:blip r:embed="rId9" cstate="print"/>
          <a:srcRect/>
          <a:stretch>
            <a:fillRect/>
          </a:stretch>
        </p:blipFill>
        <p:spPr bwMode="auto">
          <a:xfrm>
            <a:off x="432024" y="6859900"/>
            <a:ext cx="655282" cy="360000"/>
          </a:xfrm>
          <a:prstGeom prst="rect">
            <a:avLst/>
          </a:prstGeom>
          <a:noFill/>
          <a:ln w="9525">
            <a:noFill/>
            <a:miter lim="800000"/>
            <a:headEnd/>
            <a:tailEnd/>
          </a:ln>
        </p:spPr>
      </p:pic>
      <p:pic>
        <p:nvPicPr>
          <p:cNvPr id="2" name="Picture 1"/>
          <p:cNvPicPr>
            <a:picLocks noChangeAspect="1" noChangeArrowheads="1"/>
          </p:cNvPicPr>
          <p:nvPr/>
        </p:nvPicPr>
        <p:blipFill>
          <a:blip r:embed="rId10" cstate="print"/>
          <a:srcRect/>
          <a:stretch>
            <a:fillRect/>
          </a:stretch>
        </p:blipFill>
        <p:spPr bwMode="auto">
          <a:xfrm>
            <a:off x="5337646" y="91108"/>
            <a:ext cx="4743450" cy="669674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7272784"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p>
        </p:txBody>
      </p:sp>
      <p:sp>
        <p:nvSpPr>
          <p:cNvPr id="11" name="TextovéPole 10"/>
          <p:cNvSpPr txBox="1"/>
          <p:nvPr/>
        </p:nvSpPr>
        <p:spPr>
          <a:xfrm>
            <a:off x="2090808"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p>
        </p:txBody>
      </p:sp>
      <p:cxnSp>
        <p:nvCxnSpPr>
          <p:cNvPr id="8" name="Přímá spojovací šipka 7"/>
          <p:cNvCxnSpPr/>
          <p:nvPr/>
        </p:nvCxnSpPr>
        <p:spPr bwMode="auto">
          <a:xfrm>
            <a:off x="3108456" y="7075884"/>
            <a:ext cx="128834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57345" name="Rectangle 1"/>
          <p:cNvSpPr>
            <a:spLocks noChangeArrowheads="1"/>
          </p:cNvSpPr>
          <p:nvPr/>
        </p:nvSpPr>
        <p:spPr bwMode="auto">
          <a:xfrm>
            <a:off x="5328568" y="904384"/>
            <a:ext cx="4824536" cy="59554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noFill/>
                </a:ln>
                <a:solidFill>
                  <a:schemeClr val="tx1"/>
                </a:solidFill>
                <a:effectLst/>
                <a:latin typeface="Algerian" pitchFamily="82" charset="0"/>
                <a:ea typeface="Calibri" pitchFamily="34" charset="0"/>
                <a:cs typeface="Times New Roman" pitchFamily="18" charset="0"/>
              </a:rPr>
              <a:t>SK </a:t>
            </a:r>
            <a:r>
              <a:rPr kumimoji="0" lang="cs-CZ" sz="2000" b="1" i="0" u="sng" strike="noStrike" cap="none" normalizeH="0" baseline="0" dirty="0" err="1" smtClean="0">
                <a:ln>
                  <a:noFill/>
                </a:ln>
                <a:solidFill>
                  <a:schemeClr val="tx1"/>
                </a:solidFill>
                <a:effectLst/>
                <a:latin typeface="Algerian" pitchFamily="82" charset="0"/>
                <a:ea typeface="Calibri" pitchFamily="34" charset="0"/>
                <a:cs typeface="Times New Roman" pitchFamily="18" charset="0"/>
              </a:rPr>
              <a:t>Štětí</a:t>
            </a:r>
            <a:r>
              <a:rPr kumimoji="0" lang="cs-CZ" sz="2000" b="1" i="0" u="sng" strike="noStrike" cap="none" normalizeH="0" baseline="0" dirty="0" smtClean="0">
                <a:ln>
                  <a:noFill/>
                </a:ln>
                <a:solidFill>
                  <a:schemeClr val="tx1"/>
                </a:solidFill>
                <a:effectLst/>
                <a:latin typeface="Algerian" pitchFamily="82" charset="0"/>
                <a:ea typeface="Calibri" pitchFamily="34" charset="0"/>
                <a:cs typeface="Times New Roman" pitchFamily="18" charset="0"/>
              </a:rPr>
              <a:t> – SK Sokol </a:t>
            </a:r>
            <a:r>
              <a:rPr kumimoji="0" lang="cs-CZ" sz="2000" b="1" i="0" u="sng" strike="noStrike" cap="none" normalizeH="0" baseline="0" dirty="0" err="1" smtClean="0">
                <a:ln>
                  <a:noFill/>
                </a:ln>
                <a:solidFill>
                  <a:schemeClr val="tx1"/>
                </a:solidFill>
                <a:effectLst/>
                <a:latin typeface="Algerian" pitchFamily="82" charset="0"/>
                <a:ea typeface="Calibri" pitchFamily="34" charset="0"/>
                <a:cs typeface="Times New Roman" pitchFamily="18" charset="0"/>
              </a:rPr>
              <a:t>Brozany</a:t>
            </a:r>
            <a:endParaRPr kumimoji="0" lang="cs-CZ" sz="800" b="0" i="0" u="none" strike="noStrike" cap="none" normalizeH="0" baseline="0" dirty="0" smtClean="0">
              <a:ln>
                <a:noFill/>
              </a:ln>
              <a:solidFill>
                <a:schemeClr val="tx1"/>
              </a:solidFill>
              <a:effectLst/>
              <a:latin typeface="Algerian" pitchFamily="82"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solidFill>
                  <a:schemeClr val="tx1"/>
                </a:solidFill>
                <a:effectLst/>
                <a:latin typeface="Algerian" pitchFamily="82" charset="0"/>
                <a:ea typeface="Calibri" pitchFamily="34" charset="0"/>
                <a:cs typeface="Times New Roman" pitchFamily="18" charset="0"/>
              </a:rPr>
              <a:t>8:0(3:0)  15.4.2017   15. kolo</a:t>
            </a:r>
            <a:endParaRPr kumimoji="0" lang="cs-CZ" sz="800" b="0" i="0" u="none" strike="noStrike" cap="none" normalizeH="0" baseline="0" dirty="0" smtClean="0">
              <a:ln>
                <a:noFill/>
              </a:ln>
              <a:solidFill>
                <a:schemeClr val="tx1"/>
              </a:solidFill>
              <a:effectLst/>
              <a:latin typeface="Algerian" pitchFamily="82"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Čekal se zápas, ve kterém měli dorostenci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potvrdit vítězství z prvních 2 jarních kol proti týmům na 1. resp. 2. místě.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Brozany</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před týdnem vysoko prohráli doma se Šluknovem a úlohu favorita jsme začali naplňovat hned v 1. minutě, když se střelecky prosadil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Koloman</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Horváth</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Šance? Těch jsme si v dalším průběhu připravili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nepočítaně</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Využít je se však stalo na dlouhou dobu neřešitelný problém 3. minuta a Beruška přebírá přihrávku, jak z fotbalové učebnice. Sám před brankářem střílí vedle. Jenom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Koloman</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Horváth</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měl v tomto úseku utkání snad 3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loženky</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Za zmínku stojí ta z 10. minuty, kdy se snažil přehodit brankáře, což se mu povedlo, ale stejně tak i branku. V 19. minutě zahrával roh Podhorský, na míč k bližší tyči si zaběhl Beruška a hlavou těsně minul. Hosté se za prvních 30 minut dostali ke střele mezi 3 tyče snad jen jednou. Pokus Hajného zlikvidoval Matěj Svoboda v brance.  Další, uklidňující branku po předcházejícím marném dobývání svatyně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Brozan</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vsítil střelou po zemi Vála. Ještě než si hráči odešli odpočinout, nechala obrana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Brozan</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za zády volného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Horvátha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který si míč převzal a střelou mezi nohama brankáře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Nedorosta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zvýšil na poločasových 3:0.  V zahazování brankových možnosti proti soupeři jsme pokračovali hned po změně. Teprve až v 56. minutě si otevřel dálnici Vála, všem utekl a pěkně překonal brankáře na 4:0. Za dalších 6 minut už to bylo po centru a přesné hlavičce Berušky k tyči 5:0. Hosté z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Brozan</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navštěvovali naší polovinu hřiště jen ojediněle a když už se dostali i do střely, tak si s tím poradil Franta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Deák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 brance, který zde ve 2. Poločase nahradil Matěje Svobodu, která po změně stran čeřil vody v útoku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Hrdinou utkání se stal Šimon Vála. Byl nejlepší střelcem.  Třetí branku v zápase na 6:0 vstřelil v 74. minutě. Střelecky se činili i spoluhráči. 8. minut před koncem obránce Petr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Fulín</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ukázal, že umí nejenom bránit, ale i střílet branky. 7:0. Tečkou za gólově úrodným střetnutím byla branka Roberta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Feka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na 8:0 v 85. minutě.  Mužstva na 1. i 2. místě také vyhrála, tak nám patří stále 3. místo. </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Branky:</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Vála 3,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Horváth</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 Beruška 1,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Fulín</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Feko</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Sestava: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.Svoboda(</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Deák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Chaloupecký</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Vála, Beruška, Jakl,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Balaštík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Podhorský, </a:t>
            </a:r>
          </a:p>
          <a:p>
            <a:pPr marL="0" marR="0" lvl="0" indent="0" algn="just" defTabSz="914400" rtl="0" eaLnBrk="0" fontAlgn="base" latinLnBrk="0" hangingPunct="0">
              <a:lnSpc>
                <a:spcPct val="100000"/>
              </a:lnSpc>
              <a:spcBef>
                <a:spcPct val="0"/>
              </a:spcBef>
              <a:spcAft>
                <a:spcPct val="0"/>
              </a:spcAft>
              <a:buClrTx/>
              <a:buSzTx/>
              <a:buFontTx/>
              <a:buNone/>
              <a:tabLst/>
            </a:pPr>
            <a:r>
              <a:rPr lang="cs-CZ" sz="1100" b="0" dirty="0" smtClean="0">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Feko</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Moučka,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Horváth</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Fulín</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Cap</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Trenér: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J.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Ransdorf</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.Podhorský    </a:t>
            </a: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Vedoucí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J.Nedomlelová</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Rozhodčí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Bartůněk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J.Chaloupecký</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(laik)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ovéPole 13"/>
          <p:cNvSpPr txBox="1"/>
          <p:nvPr/>
        </p:nvSpPr>
        <p:spPr>
          <a:xfrm>
            <a:off x="5616600" y="91108"/>
            <a:ext cx="4392488" cy="707886"/>
          </a:xfrm>
          <a:prstGeom prst="rect">
            <a:avLst/>
          </a:prstGeom>
          <a:blipFill>
            <a:blip r:embed="rId3" cstate="print"/>
            <a:stretch>
              <a:fillRect/>
            </a:stretch>
          </a:blipFill>
        </p:spPr>
        <p:txBody>
          <a:bodyPr wrap="square" rtlCol="0">
            <a:spAutoFit/>
          </a:bodyPr>
          <a:lstStyle/>
          <a:p>
            <a:pPr algn="ctr"/>
            <a:r>
              <a:rPr lang="cs-CZ" sz="2000" dirty="0" smtClean="0">
                <a:solidFill>
                  <a:srgbClr val="333399"/>
                </a:solidFill>
                <a:latin typeface="David" pitchFamily="34" charset="-79"/>
                <a:cs typeface="David" pitchFamily="34" charset="-79"/>
              </a:rPr>
              <a:t>Dorostenci úlohu favorita zvládli. Přestříleli </a:t>
            </a:r>
            <a:r>
              <a:rPr lang="cs-CZ" sz="2000" dirty="0" err="1" smtClean="0">
                <a:solidFill>
                  <a:srgbClr val="333399"/>
                </a:solidFill>
                <a:latin typeface="David" pitchFamily="34" charset="-79"/>
                <a:cs typeface="David" pitchFamily="34" charset="-79"/>
              </a:rPr>
              <a:t>Brozany</a:t>
            </a:r>
            <a:endParaRPr lang="cs-CZ" sz="2000" dirty="0" smtClean="0">
              <a:solidFill>
                <a:srgbClr val="333399"/>
              </a:solidFill>
              <a:latin typeface="David" pitchFamily="34" charset="-79"/>
              <a:cs typeface="David" pitchFamily="34" charset="-79"/>
            </a:endParaRPr>
          </a:p>
        </p:txBody>
      </p:sp>
      <p:sp>
        <p:nvSpPr>
          <p:cNvPr id="9" name="TextovéPole 8"/>
          <p:cNvSpPr txBox="1"/>
          <p:nvPr/>
        </p:nvSpPr>
        <p:spPr>
          <a:xfrm>
            <a:off x="71984" y="91108"/>
            <a:ext cx="4752528" cy="6624736"/>
          </a:xfrm>
          <a:prstGeom prst="bevel">
            <a:avLst/>
          </a:prstGeom>
          <a:solidFill>
            <a:srgbClr val="FFFF99"/>
          </a:solidFill>
          <a:ln w="41275">
            <a:solidFill>
              <a:schemeClr val="tx1"/>
            </a:solidFill>
          </a:ln>
        </p:spPr>
        <p:txBody>
          <a:bodyPr wrap="square" rtlCol="0">
            <a:spAutoFit/>
          </a:bodyPr>
          <a:lstStyle/>
          <a:p>
            <a:pPr algn="ctr"/>
            <a:r>
              <a:rPr lang="cs-CZ" sz="4800" dirty="0" smtClean="0">
                <a:solidFill>
                  <a:srgbClr val="3366FF"/>
                </a:solidFill>
                <a:effectLst>
                  <a:outerShdw blurRad="38100" dist="38100" dir="2700000" algn="tl">
                    <a:srgbClr val="000000">
                      <a:alpha val="43137"/>
                    </a:srgbClr>
                  </a:outerShdw>
                </a:effectLst>
                <a:latin typeface="Constantia" pitchFamily="18" charset="0"/>
              </a:rPr>
              <a:t>SK </a:t>
            </a:r>
            <a:r>
              <a:rPr lang="cs-CZ" sz="4800" dirty="0" err="1" smtClean="0">
                <a:solidFill>
                  <a:srgbClr val="3366FF"/>
                </a:solidFill>
                <a:effectLst>
                  <a:outerShdw blurRad="38100" dist="38100" dir="2700000" algn="tl">
                    <a:srgbClr val="000000">
                      <a:alpha val="43137"/>
                    </a:srgbClr>
                  </a:outerShdw>
                </a:effectLst>
                <a:latin typeface="Constantia" pitchFamily="18" charset="0"/>
              </a:rPr>
              <a:t>Štětí</a:t>
            </a:r>
            <a:endParaRPr lang="cs-CZ" sz="4800" dirty="0" smtClean="0">
              <a:solidFill>
                <a:srgbClr val="3366FF"/>
              </a:solidFill>
              <a:effectLst>
                <a:outerShdw blurRad="38100" dist="38100" dir="2700000" algn="tl">
                  <a:srgbClr val="000000">
                    <a:alpha val="43137"/>
                  </a:srgbClr>
                </a:outerShdw>
              </a:effectLst>
              <a:latin typeface="Constantia" pitchFamily="18" charset="0"/>
            </a:endParaRPr>
          </a:p>
          <a:p>
            <a:pPr algn="ctr"/>
            <a:r>
              <a:rPr lang="cs-CZ" sz="4800" dirty="0" smtClean="0">
                <a:solidFill>
                  <a:srgbClr val="FF3300"/>
                </a:solidFill>
                <a:effectLst>
                  <a:outerShdw blurRad="38100" dist="38100" dir="2700000" algn="tl">
                    <a:srgbClr val="000000">
                      <a:alpha val="43137"/>
                    </a:srgbClr>
                  </a:outerShdw>
                </a:effectLst>
                <a:latin typeface="Constantia" pitchFamily="18" charset="0"/>
              </a:rPr>
              <a:t>FK </a:t>
            </a:r>
            <a:r>
              <a:rPr lang="cs-CZ" sz="4800" dirty="0" err="1" smtClean="0">
                <a:solidFill>
                  <a:srgbClr val="FF3300"/>
                </a:solidFill>
                <a:effectLst>
                  <a:outerShdw blurRad="38100" dist="38100" dir="2700000" algn="tl">
                    <a:srgbClr val="000000">
                      <a:alpha val="43137"/>
                    </a:srgbClr>
                  </a:outerShdw>
                </a:effectLst>
                <a:latin typeface="Constantia" pitchFamily="18" charset="0"/>
              </a:rPr>
              <a:t>Neratovice</a:t>
            </a:r>
            <a:r>
              <a:rPr lang="cs-CZ" sz="4800" dirty="0" smtClean="0">
                <a:solidFill>
                  <a:srgbClr val="FF3300"/>
                </a:solidFill>
                <a:effectLst>
                  <a:outerShdw blurRad="38100" dist="38100" dir="2700000" algn="tl">
                    <a:srgbClr val="000000">
                      <a:alpha val="43137"/>
                    </a:srgbClr>
                  </a:outerShdw>
                </a:effectLst>
                <a:latin typeface="Constantia" pitchFamily="18" charset="0"/>
              </a:rPr>
              <a:t>-</a:t>
            </a:r>
            <a:r>
              <a:rPr lang="cs-CZ" sz="4800" dirty="0" err="1" smtClean="0">
                <a:solidFill>
                  <a:srgbClr val="FF3300"/>
                </a:solidFill>
                <a:effectLst>
                  <a:outerShdw blurRad="38100" dist="38100" dir="2700000" algn="tl">
                    <a:srgbClr val="000000">
                      <a:alpha val="43137"/>
                    </a:srgbClr>
                  </a:outerShdw>
                </a:effectLst>
                <a:latin typeface="Constantia" pitchFamily="18" charset="0"/>
              </a:rPr>
              <a:t>Byškovice</a:t>
            </a:r>
            <a:endParaRPr lang="cs-CZ" sz="4800" dirty="0" smtClean="0">
              <a:solidFill>
                <a:srgbClr val="FF3300"/>
              </a:solidFill>
              <a:effectLst>
                <a:outerShdw blurRad="38100" dist="38100" dir="2700000" algn="tl">
                  <a:srgbClr val="000000">
                    <a:alpha val="43137"/>
                  </a:srgbClr>
                </a:outerShdw>
              </a:effectLst>
              <a:latin typeface="Constantia" pitchFamily="18" charset="0"/>
            </a:endParaRPr>
          </a:p>
          <a:p>
            <a:pPr algn="ctr"/>
            <a:r>
              <a:rPr lang="cs-CZ" sz="4800" dirty="0" smtClean="0">
                <a:ln w="3810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n>
                <a:effectLst>
                  <a:outerShdw blurRad="38100" dist="38100" dir="2700000" algn="tl">
                    <a:srgbClr val="000000">
                      <a:alpha val="43137"/>
                    </a:srgbClr>
                  </a:outerShdw>
                </a:effectLst>
                <a:latin typeface="Arial Black" pitchFamily="34" charset="0"/>
              </a:rPr>
              <a:t>Sobota 6.5.2017</a:t>
            </a:r>
          </a:p>
          <a:p>
            <a:pPr algn="ctr"/>
            <a:r>
              <a:rPr lang="cs-CZ" sz="4800" dirty="0" smtClean="0">
                <a:ln w="3810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n>
                <a:effectLst>
                  <a:outerShdw blurRad="38100" dist="38100" dir="2700000" algn="tl">
                    <a:srgbClr val="000000">
                      <a:alpha val="43137"/>
                    </a:srgbClr>
                  </a:outerShdw>
                </a:effectLst>
                <a:latin typeface="Arial Black" pitchFamily="34" charset="0"/>
              </a:rPr>
              <a:t>10:15 hod </a:t>
            </a:r>
            <a:endParaRPr lang="cs-CZ" sz="4000" dirty="0" smtClean="0">
              <a:ln w="3810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n>
              <a:effectLst>
                <a:outerShdw blurRad="38100" dist="38100" dir="2700000" algn="tl">
                  <a:srgbClr val="000000">
                    <a:alpha val="43137"/>
                  </a:srgbClr>
                </a:outerShdw>
              </a:effectLst>
              <a:latin typeface="Arial Black" pitchFamily="34" charset="0"/>
            </a:endParaRPr>
          </a:p>
        </p:txBody>
      </p:sp>
      <p:pic>
        <p:nvPicPr>
          <p:cNvPr id="12" name="Picture 1"/>
          <p:cNvPicPr>
            <a:picLocks noChangeAspect="1" noChangeArrowheads="1"/>
          </p:cNvPicPr>
          <p:nvPr/>
        </p:nvPicPr>
        <p:blipFill>
          <a:blip r:embed="rId4" cstate="print"/>
          <a:srcRect/>
          <a:stretch>
            <a:fillRect/>
          </a:stretch>
        </p:blipFill>
        <p:spPr bwMode="auto">
          <a:xfrm>
            <a:off x="3240336" y="1387252"/>
            <a:ext cx="792088" cy="828000"/>
          </a:xfrm>
          <a:prstGeom prst="rect">
            <a:avLst/>
          </a:prstGeom>
          <a:noFill/>
          <a:ln w="9525">
            <a:noFill/>
            <a:miter lim="800000"/>
            <a:headEnd/>
            <a:tailEnd/>
          </a:ln>
        </p:spPr>
      </p:pic>
      <p:pic>
        <p:nvPicPr>
          <p:cNvPr id="13" name="Picture 2"/>
          <p:cNvPicPr>
            <a:picLocks noChangeAspect="1" noChangeArrowheads="1"/>
          </p:cNvPicPr>
          <p:nvPr/>
        </p:nvPicPr>
        <p:blipFill>
          <a:blip r:embed="rId5" cstate="print"/>
          <a:srcRect/>
          <a:stretch>
            <a:fillRect/>
          </a:stretch>
        </p:blipFill>
        <p:spPr bwMode="auto">
          <a:xfrm>
            <a:off x="1047683" y="1459260"/>
            <a:ext cx="752493" cy="684008"/>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416800"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p>
        </p:txBody>
      </p:sp>
      <p:sp>
        <p:nvSpPr>
          <p:cNvPr id="10" name="TextovéPole 9"/>
          <p:cNvSpPr txBox="1"/>
          <p:nvPr/>
        </p:nvSpPr>
        <p:spPr>
          <a:xfrm>
            <a:off x="1872184"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p>
        </p:txBody>
      </p:sp>
      <p:graphicFrame>
        <p:nvGraphicFramePr>
          <p:cNvPr id="4" name="Tabulka 3"/>
          <p:cNvGraphicFramePr>
            <a:graphicFrameLocks noGrp="1"/>
          </p:cNvGraphicFramePr>
          <p:nvPr/>
        </p:nvGraphicFramePr>
        <p:xfrm>
          <a:off x="143992" y="91108"/>
          <a:ext cx="4392488" cy="1951905"/>
        </p:xfrm>
        <a:graphic>
          <a:graphicData uri="http://schemas.openxmlformats.org/drawingml/2006/table">
            <a:tbl>
              <a:tblPr/>
              <a:tblGrid>
                <a:gridCol w="1675307">
                  <a:extLst>
                    <a:ext uri="{9D8B030D-6E8A-4147-A177-3AD203B41FA5}">
                      <a16:colId xmlns:a16="http://schemas.microsoft.com/office/drawing/2014/main" val="20000"/>
                    </a:ext>
                  </a:extLst>
                </a:gridCol>
                <a:gridCol w="1568004">
                  <a:extLst>
                    <a:ext uri="{9D8B030D-6E8A-4147-A177-3AD203B41FA5}">
                      <a16:colId xmlns:a16="http://schemas.microsoft.com/office/drawing/2014/main" val="20001"/>
                    </a:ext>
                  </a:extLst>
                </a:gridCol>
                <a:gridCol w="1149177">
                  <a:extLst>
                    <a:ext uri="{9D8B030D-6E8A-4147-A177-3AD203B41FA5}">
                      <a16:colId xmlns:a16="http://schemas.microsoft.com/office/drawing/2014/main" val="20002"/>
                    </a:ext>
                  </a:extLst>
                </a:gridCol>
              </a:tblGrid>
              <a:tr h="284542">
                <a:tc gridSpan="3">
                  <a:txBody>
                    <a:bodyPr/>
                    <a:lstStyle/>
                    <a:p>
                      <a:pPr algn="ctr" fontAlgn="ctr"/>
                      <a:r>
                        <a:rPr lang="pl-PL" sz="1200" b="1" i="0" u="none" strike="noStrike" dirty="0">
                          <a:solidFill>
                            <a:srgbClr val="000000"/>
                          </a:solidFill>
                          <a:latin typeface="Bookman Old Style"/>
                        </a:rPr>
                        <a:t>16</a:t>
                      </a:r>
                      <a:r>
                        <a:rPr lang="pl-PL" sz="1400" b="1" i="0" u="none" strike="noStrike" dirty="0">
                          <a:solidFill>
                            <a:srgbClr val="000000"/>
                          </a:solidFill>
                          <a:latin typeface="Bookman Old Style"/>
                        </a:rPr>
                        <a:t>. kolo I.A třídy dorostu skupiny B                             15.-16.4.2017</a:t>
                      </a:r>
                      <a:endParaRPr lang="pl-PL" sz="1200" b="1" i="0" u="none" strike="noStrike" dirty="0">
                        <a:solidFill>
                          <a:srgbClr val="000000"/>
                        </a:solidFill>
                        <a:latin typeface="Bookman Old Style"/>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2DE"/>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78915">
                <a:tc>
                  <a:txBody>
                    <a:bodyPr/>
                    <a:lstStyle/>
                    <a:p>
                      <a:pPr algn="ctr" fontAlgn="ctr"/>
                      <a:r>
                        <a:rPr lang="cs-CZ" sz="1100" b="1" i="0" u="none" strike="noStrike" dirty="0">
                          <a:solidFill>
                            <a:srgbClr val="000000"/>
                          </a:solidFill>
                          <a:latin typeface="Bookman Old Style"/>
                        </a:rPr>
                        <a:t>FK Jiskra V. Březno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151515"/>
                          </a:solidFill>
                          <a:latin typeface="Bookman Old Style"/>
                        </a:rPr>
                        <a:t>FK </a:t>
                      </a:r>
                      <a:r>
                        <a:rPr lang="cs-CZ" sz="1100" b="1" i="0" u="none" strike="noStrike" dirty="0" err="1">
                          <a:solidFill>
                            <a:srgbClr val="151515"/>
                          </a:solidFill>
                          <a:latin typeface="Bookman Old Style"/>
                        </a:rPr>
                        <a:t>Duchcov</a:t>
                      </a:r>
                      <a:r>
                        <a:rPr lang="cs-CZ" sz="1100" b="1" i="0" u="none" strike="noStrike" dirty="0">
                          <a:solidFill>
                            <a:srgbClr val="151515"/>
                          </a:solidFill>
                          <a:latin typeface="Bookman Old Style"/>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latin typeface="Bookman Old Style"/>
                        </a:rPr>
                        <a:t> </a:t>
                      </a:r>
                      <a:r>
                        <a:rPr lang="cs-CZ" sz="1600" b="1" i="0" u="none" strike="noStrike" dirty="0" smtClean="0">
                          <a:solidFill>
                            <a:srgbClr val="000000"/>
                          </a:solidFill>
                          <a:latin typeface="Bookman Old Style"/>
                        </a:rPr>
                        <a:t>6:2</a:t>
                      </a:r>
                      <a:endParaRPr lang="cs-CZ" sz="1600" b="1" i="0" u="none" strike="noStrike" dirty="0">
                        <a:solidFill>
                          <a:srgbClr val="000000"/>
                        </a:solidFill>
                        <a:latin typeface="Bookman Old Style"/>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378915">
                <a:tc>
                  <a:txBody>
                    <a:bodyPr/>
                    <a:lstStyle/>
                    <a:p>
                      <a:pPr algn="ctr" fontAlgn="ctr"/>
                      <a:r>
                        <a:rPr lang="cs-CZ" sz="1100" b="1" i="0" u="none" strike="noStrike" dirty="0">
                          <a:solidFill>
                            <a:srgbClr val="000000"/>
                          </a:solidFill>
                          <a:latin typeface="Bookman Old Style"/>
                        </a:rPr>
                        <a:t>TJ Hvězda </a:t>
                      </a:r>
                      <a:r>
                        <a:rPr lang="cs-CZ" sz="1100" b="1" i="0" u="none" strike="noStrike" dirty="0" err="1">
                          <a:solidFill>
                            <a:srgbClr val="000000"/>
                          </a:solidFill>
                          <a:latin typeface="Bookman Old Style"/>
                        </a:rPr>
                        <a:t>Trnovany</a:t>
                      </a:r>
                      <a:r>
                        <a:rPr lang="cs-CZ" sz="1100" b="1" i="0" u="none" strike="noStrike" dirty="0">
                          <a:solidFill>
                            <a:srgbClr val="000000"/>
                          </a:solidFill>
                          <a:latin typeface="Bookman Old Style"/>
                        </a:rPr>
                        <a:t>/</a:t>
                      </a:r>
                      <a:r>
                        <a:rPr lang="cs-CZ" sz="1100" b="1" i="0" u="none" strike="noStrike" dirty="0" err="1">
                          <a:solidFill>
                            <a:srgbClr val="000000"/>
                          </a:solidFill>
                          <a:latin typeface="Bookman Old Style"/>
                        </a:rPr>
                        <a:t>Sobědruhy</a:t>
                      </a:r>
                      <a:endParaRPr lang="cs-CZ" sz="1100" b="1" i="0" u="none" strike="noStrike" dirty="0">
                        <a:solidFill>
                          <a:srgbClr val="000000"/>
                        </a:solidFill>
                        <a:latin typeface="Bookman Old Style"/>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latin typeface="Bookman Old Style"/>
                        </a:rPr>
                        <a:t>SK V. </a:t>
                      </a:r>
                      <a:r>
                        <a:rPr lang="cs-CZ" sz="1100" b="1" i="0" u="none" strike="noStrike" dirty="0" err="1">
                          <a:solidFill>
                            <a:srgbClr val="000000"/>
                          </a:solidFill>
                          <a:latin typeface="Bookman Old Style"/>
                        </a:rPr>
                        <a:t>Šenov</a:t>
                      </a:r>
                      <a:r>
                        <a:rPr lang="cs-CZ" sz="1100" b="1" i="0" u="none" strike="noStrike" dirty="0">
                          <a:solidFill>
                            <a:srgbClr val="000000"/>
                          </a:solidFill>
                          <a:latin typeface="Bookman Old Style"/>
                        </a:rPr>
                        <a:t>/</a:t>
                      </a:r>
                      <a:r>
                        <a:rPr lang="cs-CZ" sz="1100" b="1" i="0" u="none" strike="noStrike" dirty="0" err="1">
                          <a:solidFill>
                            <a:srgbClr val="000000"/>
                          </a:solidFill>
                          <a:latin typeface="Bookman Old Style"/>
                        </a:rPr>
                        <a:t>Mikulášovice</a:t>
                      </a:r>
                      <a:r>
                        <a:rPr lang="cs-CZ" sz="1100" b="1" i="0" u="none" strike="noStrike" dirty="0">
                          <a:solidFill>
                            <a:srgbClr val="000000"/>
                          </a:solidFill>
                          <a:latin typeface="Bookman Old Style"/>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latin typeface="Bookman Old Style"/>
                        </a:rPr>
                        <a:t> </a:t>
                      </a:r>
                      <a:r>
                        <a:rPr lang="cs-CZ" sz="1600" b="1" i="0" u="none" strike="noStrike" dirty="0" smtClean="0">
                          <a:solidFill>
                            <a:srgbClr val="000000"/>
                          </a:solidFill>
                          <a:latin typeface="Bookman Old Style"/>
                        </a:rPr>
                        <a:t>0:3</a:t>
                      </a:r>
                      <a:endParaRPr lang="cs-CZ" sz="1600" b="1" i="0" u="none" strike="noStrike" dirty="0">
                        <a:solidFill>
                          <a:srgbClr val="000000"/>
                        </a:solidFill>
                        <a:latin typeface="Bookman Old Style"/>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78915">
                <a:tc>
                  <a:txBody>
                    <a:bodyPr/>
                    <a:lstStyle/>
                    <a:p>
                      <a:pPr algn="ctr" fontAlgn="ctr"/>
                      <a:r>
                        <a:rPr lang="it-IT" sz="1100" b="1" i="0" u="none" strike="noStrike">
                          <a:solidFill>
                            <a:srgbClr val="151515"/>
                          </a:solidFill>
                          <a:latin typeface="Bookman Old Style"/>
                        </a:rPr>
                        <a:t>TJ Spartak Boletice n.L./ Modrá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Bookman Old Style"/>
                        </a:rPr>
                        <a:t>TJ Sokol </a:t>
                      </a:r>
                      <a:r>
                        <a:rPr lang="cs-CZ" sz="1100" b="1" i="0" u="none" strike="noStrike" dirty="0" err="1">
                          <a:solidFill>
                            <a:srgbClr val="000000"/>
                          </a:solidFill>
                          <a:latin typeface="Bookman Old Style"/>
                        </a:rPr>
                        <a:t>Košťany</a:t>
                      </a:r>
                      <a:r>
                        <a:rPr lang="cs-CZ" sz="1100" b="1" i="0" u="none" strike="noStrike" dirty="0">
                          <a:solidFill>
                            <a:srgbClr val="000000"/>
                          </a:solidFill>
                          <a:latin typeface="Bookman Old Style"/>
                        </a:rPr>
                        <a:t>/</a:t>
                      </a:r>
                      <a:r>
                        <a:rPr lang="cs-CZ" sz="1100" b="1" i="0" u="none" strike="noStrike" dirty="0" err="1">
                          <a:solidFill>
                            <a:srgbClr val="000000"/>
                          </a:solidFill>
                          <a:latin typeface="Bookman Old Style"/>
                        </a:rPr>
                        <a:t>Oldřichov</a:t>
                      </a:r>
                      <a:endParaRPr lang="cs-CZ" sz="1100" b="1" i="0" u="none" strike="noStrike" dirty="0">
                        <a:solidFill>
                          <a:srgbClr val="000000"/>
                        </a:solidFill>
                        <a:latin typeface="Bookman Old Style"/>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latin typeface="Bookman Old Style"/>
                        </a:rPr>
                        <a:t> </a:t>
                      </a:r>
                      <a:r>
                        <a:rPr lang="cs-CZ" sz="1600" b="1" i="0" u="none" strike="noStrike" dirty="0" smtClean="0">
                          <a:solidFill>
                            <a:srgbClr val="000000"/>
                          </a:solidFill>
                          <a:latin typeface="Bookman Old Style"/>
                        </a:rPr>
                        <a:t>0:2</a:t>
                      </a:r>
                      <a:endParaRPr lang="cs-CZ" sz="1600" b="1" i="0" u="none" strike="noStrike" dirty="0">
                        <a:solidFill>
                          <a:srgbClr val="000000"/>
                        </a:solidFill>
                        <a:latin typeface="Bookman Old Style"/>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378915">
                <a:tc>
                  <a:txBody>
                    <a:bodyPr/>
                    <a:lstStyle/>
                    <a:p>
                      <a:pPr algn="ctr" fontAlgn="ctr"/>
                      <a:r>
                        <a:rPr lang="cs-CZ" sz="1100" b="1" i="0" u="none" strike="noStrike" dirty="0" smtClean="0">
                          <a:solidFill>
                            <a:srgbClr val="151515"/>
                          </a:solidFill>
                          <a:latin typeface="Bookman Old Style"/>
                        </a:rPr>
                        <a:t>SK </a:t>
                      </a:r>
                      <a:r>
                        <a:rPr lang="cs-CZ" sz="1100" b="1" i="0" u="none" strike="noStrike" dirty="0" err="1" smtClean="0">
                          <a:solidFill>
                            <a:srgbClr val="151515"/>
                          </a:solidFill>
                          <a:latin typeface="Bookman Old Style"/>
                        </a:rPr>
                        <a:t>Štětí</a:t>
                      </a:r>
                      <a:endParaRPr lang="cs-CZ" sz="1100" b="1" i="0" u="none" strike="noStrike" dirty="0">
                        <a:solidFill>
                          <a:srgbClr val="151515"/>
                        </a:solidFill>
                        <a:latin typeface="Bookman Old Style"/>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smtClean="0">
                          <a:solidFill>
                            <a:srgbClr val="151515"/>
                          </a:solidFill>
                          <a:latin typeface="Bookman Old Style"/>
                        </a:rPr>
                        <a:t>SK Sokol </a:t>
                      </a:r>
                      <a:r>
                        <a:rPr lang="cs-CZ" sz="1100" b="1" i="0" u="none" strike="noStrike" dirty="0" err="1" smtClean="0">
                          <a:solidFill>
                            <a:srgbClr val="151515"/>
                          </a:solidFill>
                          <a:latin typeface="Bookman Old Style"/>
                        </a:rPr>
                        <a:t>Brozany</a:t>
                      </a:r>
                      <a:endParaRPr lang="cs-CZ" sz="1100" b="1" i="0" u="none" strike="noStrike" dirty="0">
                        <a:solidFill>
                          <a:srgbClr val="151515"/>
                        </a:solidFill>
                        <a:latin typeface="Bookman Old Style"/>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smtClean="0">
                          <a:solidFill>
                            <a:srgbClr val="000000"/>
                          </a:solidFill>
                          <a:latin typeface="Bookman Old Style"/>
                        </a:rPr>
                        <a:t>8:0</a:t>
                      </a:r>
                      <a:endParaRPr lang="cs-CZ" sz="1600" b="1" i="0" u="none" strike="noStrike" dirty="0">
                        <a:solidFill>
                          <a:srgbClr val="000000"/>
                        </a:solidFill>
                        <a:latin typeface="Bookman Old Style"/>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bl>
          </a:graphicData>
        </a:graphic>
      </p:graphicFrame>
      <p:sp>
        <p:nvSpPr>
          <p:cNvPr id="5" name="TextovéPole 4"/>
          <p:cNvSpPr txBox="1"/>
          <p:nvPr/>
        </p:nvSpPr>
        <p:spPr>
          <a:xfrm>
            <a:off x="143992" y="2179340"/>
            <a:ext cx="4392488" cy="1569660"/>
          </a:xfrm>
          <a:prstGeom prst="rect">
            <a:avLst/>
          </a:prstGeom>
          <a:blipFill dpi="0" rotWithShape="1">
            <a:blip r:embed="rId2" cstate="print">
              <a:alphaModFix amt="36000"/>
            </a:blip>
            <a:srcRect/>
            <a:tile tx="0" ty="0" sx="100000" sy="100000" flip="none" algn="tl"/>
          </a:blipFill>
          <a:ln w="34925">
            <a:solidFill>
              <a:srgbClr val="3333CC"/>
            </a:solidFill>
          </a:ln>
        </p:spPr>
        <p:txBody>
          <a:bodyPr wrap="square" rtlCol="0">
            <a:spAutoFit/>
          </a:bodyPr>
          <a:lstStyle/>
          <a:p>
            <a:pPr algn="ctr"/>
            <a:r>
              <a:rPr lang="cs-CZ" sz="1800" dirty="0" smtClean="0">
                <a:solidFill>
                  <a:srgbClr val="000099"/>
                </a:solidFill>
                <a:latin typeface="Lucida Console" pitchFamily="49" charset="0"/>
              </a:rPr>
              <a:t>O </a:t>
            </a:r>
            <a:r>
              <a:rPr lang="cs-CZ" sz="2400" dirty="0" smtClean="0">
                <a:solidFill>
                  <a:srgbClr val="000099"/>
                </a:solidFill>
                <a:latin typeface="Georgia" pitchFamily="18" charset="0"/>
              </a:rPr>
              <a:t>tomto víkendu mají dorostenci volno. Další zápas je čeká za týden opět doma </a:t>
            </a:r>
            <a:endParaRPr lang="cs-CZ" sz="2000" dirty="0" smtClean="0">
              <a:solidFill>
                <a:srgbClr val="000099"/>
              </a:solidFill>
              <a:latin typeface="Georgia" pitchFamily="18" charset="0"/>
            </a:endParaRPr>
          </a:p>
        </p:txBody>
      </p:sp>
      <p:sp>
        <p:nvSpPr>
          <p:cNvPr id="6" name="TextovéPole 5"/>
          <p:cNvSpPr txBox="1"/>
          <p:nvPr/>
        </p:nvSpPr>
        <p:spPr>
          <a:xfrm>
            <a:off x="143992" y="3874427"/>
            <a:ext cx="4320480" cy="2985433"/>
          </a:xfrm>
          <a:prstGeom prst="rect">
            <a:avLst/>
          </a:prstGeom>
          <a:blipFill>
            <a:blip r:embed="rId3" cstate="print">
              <a:alphaModFix amt="56000"/>
            </a:blip>
            <a:stretch>
              <a:fillRect/>
            </a:stretch>
          </a:blipFill>
          <a:ln w="53975" cap="rnd">
            <a:gradFill>
              <a:gsLst>
                <a:gs pos="0">
                  <a:srgbClr val="8488C4"/>
                </a:gs>
                <a:gs pos="53000">
                  <a:srgbClr val="D4DEFF"/>
                </a:gs>
                <a:gs pos="83000">
                  <a:srgbClr val="D4DEFF"/>
                </a:gs>
                <a:gs pos="100000">
                  <a:srgbClr val="96AB94"/>
                </a:gs>
              </a:gsLst>
              <a:lin ang="5400000" scaled="0"/>
            </a:gradFill>
            <a:prstDash val="dash"/>
          </a:ln>
        </p:spPr>
        <p:txBody>
          <a:bodyPr wrap="square" rtlCol="0">
            <a:spAutoFit/>
          </a:bodyPr>
          <a:lstStyle/>
          <a:p>
            <a:pPr algn="ctr"/>
            <a:r>
              <a:rPr lang="cs-CZ" sz="4400" dirty="0" smtClean="0">
                <a:solidFill>
                  <a:srgbClr val="3366FF"/>
                </a:solidFill>
                <a:latin typeface="Arial Black" pitchFamily="34" charset="0"/>
              </a:rPr>
              <a:t>SK </a:t>
            </a:r>
            <a:r>
              <a:rPr lang="cs-CZ" sz="4400" dirty="0" err="1" smtClean="0">
                <a:solidFill>
                  <a:srgbClr val="3366FF"/>
                </a:solidFill>
                <a:latin typeface="Arial Black" pitchFamily="34" charset="0"/>
              </a:rPr>
              <a:t>Štětí</a:t>
            </a:r>
            <a:endParaRPr lang="cs-CZ" sz="4400" dirty="0" smtClean="0">
              <a:solidFill>
                <a:srgbClr val="3366FF"/>
              </a:solidFill>
              <a:latin typeface="Arial Black" pitchFamily="34" charset="0"/>
            </a:endParaRPr>
          </a:p>
          <a:p>
            <a:pPr algn="ctr"/>
            <a:endParaRPr lang="cs-CZ" sz="4400" dirty="0" smtClean="0">
              <a:latin typeface="Arial Black" pitchFamily="34" charset="0"/>
            </a:endParaRPr>
          </a:p>
          <a:p>
            <a:pPr algn="ctr"/>
            <a:r>
              <a:rPr lang="cs-CZ" sz="4400" dirty="0" smtClean="0">
                <a:solidFill>
                  <a:srgbClr val="FF0000"/>
                </a:solidFill>
                <a:latin typeface="Arial Black" pitchFamily="34" charset="0"/>
              </a:rPr>
              <a:t>FK </a:t>
            </a:r>
            <a:r>
              <a:rPr lang="cs-CZ" sz="4400" dirty="0" err="1" smtClean="0">
                <a:solidFill>
                  <a:srgbClr val="FF0000"/>
                </a:solidFill>
                <a:latin typeface="Arial Black" pitchFamily="34" charset="0"/>
              </a:rPr>
              <a:t>Duchcov</a:t>
            </a:r>
            <a:endParaRPr lang="cs-CZ" sz="4400" dirty="0" smtClean="0">
              <a:solidFill>
                <a:srgbClr val="FF0000"/>
              </a:solidFill>
              <a:latin typeface="Arial Black" pitchFamily="34" charset="0"/>
            </a:endParaRPr>
          </a:p>
          <a:p>
            <a:pPr algn="ctr"/>
            <a:r>
              <a:rPr lang="cs-CZ" sz="2800" dirty="0" smtClean="0">
                <a:solidFill>
                  <a:srgbClr val="FF0000"/>
                </a:solidFill>
                <a:latin typeface="Arial Black" pitchFamily="34" charset="0"/>
              </a:rPr>
              <a:t>Sobota 29.4.2017 </a:t>
            </a:r>
          </a:p>
          <a:p>
            <a:pPr algn="ctr"/>
            <a:r>
              <a:rPr lang="cs-CZ" sz="2800" dirty="0" smtClean="0">
                <a:solidFill>
                  <a:srgbClr val="FF0000"/>
                </a:solidFill>
                <a:latin typeface="Arial Black" pitchFamily="34" charset="0"/>
              </a:rPr>
              <a:t>10:15 hod</a:t>
            </a:r>
          </a:p>
        </p:txBody>
      </p:sp>
      <p:pic>
        <p:nvPicPr>
          <p:cNvPr id="7" name="Picture 2"/>
          <p:cNvPicPr>
            <a:picLocks noChangeAspect="1" noChangeArrowheads="1"/>
          </p:cNvPicPr>
          <p:nvPr/>
        </p:nvPicPr>
        <p:blipFill>
          <a:blip r:embed="rId4" cstate="print"/>
          <a:srcRect/>
          <a:stretch>
            <a:fillRect/>
          </a:stretch>
        </p:blipFill>
        <p:spPr bwMode="auto">
          <a:xfrm>
            <a:off x="982885" y="4591676"/>
            <a:ext cx="673275" cy="612000"/>
          </a:xfrm>
          <a:prstGeom prst="rect">
            <a:avLst/>
          </a:prstGeom>
          <a:noFill/>
          <a:ln w="28575">
            <a:noFill/>
            <a:miter lim="800000"/>
            <a:headEnd/>
            <a:tailEnd/>
          </a:ln>
        </p:spPr>
      </p:pic>
      <p:pic>
        <p:nvPicPr>
          <p:cNvPr id="8" name="Picture 1"/>
          <p:cNvPicPr>
            <a:picLocks noChangeAspect="1" noChangeArrowheads="1"/>
          </p:cNvPicPr>
          <p:nvPr/>
        </p:nvPicPr>
        <p:blipFill>
          <a:blip r:embed="rId5" cstate="print"/>
          <a:srcRect/>
          <a:stretch>
            <a:fillRect/>
          </a:stretch>
        </p:blipFill>
        <p:spPr bwMode="auto">
          <a:xfrm>
            <a:off x="2952304" y="4627612"/>
            <a:ext cx="603560" cy="612000"/>
          </a:xfrm>
          <a:prstGeom prst="rect">
            <a:avLst/>
          </a:prstGeom>
          <a:noFill/>
          <a:ln w="9525">
            <a:noFill/>
            <a:miter lim="800000"/>
            <a:headEnd/>
            <a:tailEnd/>
          </a:ln>
        </p:spPr>
      </p:pic>
      <p:pic>
        <p:nvPicPr>
          <p:cNvPr id="14" name="Picture 2"/>
          <p:cNvPicPr>
            <a:picLocks noChangeAspect="1" noChangeArrowheads="1"/>
          </p:cNvPicPr>
          <p:nvPr/>
        </p:nvPicPr>
        <p:blipFill>
          <a:blip r:embed="rId6" cstate="print"/>
          <a:srcRect/>
          <a:stretch>
            <a:fillRect/>
          </a:stretch>
        </p:blipFill>
        <p:spPr bwMode="auto">
          <a:xfrm>
            <a:off x="5472584" y="2107332"/>
            <a:ext cx="4607829" cy="2844000"/>
          </a:xfrm>
          <a:prstGeom prst="rect">
            <a:avLst/>
          </a:prstGeom>
          <a:noFill/>
          <a:ln w="28575">
            <a:solidFill>
              <a:schemeClr val="bg1">
                <a:lumMod val="75000"/>
              </a:schemeClr>
            </a:solidFill>
            <a:miter lim="800000"/>
            <a:headEnd/>
            <a:tailEnd/>
          </a:ln>
        </p:spPr>
      </p:pic>
      <p:sp>
        <p:nvSpPr>
          <p:cNvPr id="15" name="TextovéPole 14"/>
          <p:cNvSpPr txBox="1"/>
          <p:nvPr/>
        </p:nvSpPr>
        <p:spPr>
          <a:xfrm>
            <a:off x="5400576" y="91108"/>
            <a:ext cx="4752528" cy="1569660"/>
          </a:xfrm>
          <a:prstGeom prst="rect">
            <a:avLst/>
          </a:prstGeom>
          <a:blipFill>
            <a:blip r:embed="rId7" cstate="print"/>
            <a:stretch>
              <a:fillRect/>
            </a:stretch>
          </a:blipFill>
          <a:ln w="66675" cap="flat">
            <a:solidFill>
              <a:srgbClr val="3366FF"/>
            </a:solidFill>
            <a:prstDash val="sysDash"/>
          </a:ln>
        </p:spPr>
        <p:txBody>
          <a:bodyPr wrap="square" rtlCol="0">
            <a:spAutoFit/>
          </a:bodyPr>
          <a:lstStyle/>
          <a:p>
            <a:pPr algn="ctr"/>
            <a:r>
              <a:rPr lang="cs-CZ" sz="3200" dirty="0" smtClean="0">
                <a:latin typeface="Bookman Old Style" pitchFamily="18" charset="0"/>
              </a:rPr>
              <a:t>Pováleční fotbalisté ve </a:t>
            </a:r>
            <a:r>
              <a:rPr lang="cs-CZ" sz="3200" dirty="0" err="1" smtClean="0">
                <a:latin typeface="Bookman Old Style" pitchFamily="18" charset="0"/>
              </a:rPr>
              <a:t>Štětí</a:t>
            </a:r>
            <a:endParaRPr lang="cs-CZ" sz="3200" dirty="0" smtClean="0">
              <a:latin typeface="Bookman Old Style" pitchFamily="18" charset="0"/>
            </a:endParaRPr>
          </a:p>
          <a:p>
            <a:pPr algn="ctr"/>
            <a:r>
              <a:rPr lang="cs-CZ" sz="3200" dirty="0" smtClean="0">
                <a:latin typeface="Bookman Old Style" pitchFamily="18" charset="0"/>
              </a:rPr>
              <a:t>Hřiště u cukrovaru</a:t>
            </a:r>
          </a:p>
        </p:txBody>
      </p:sp>
      <p:sp>
        <p:nvSpPr>
          <p:cNvPr id="16" name="Obdélník 15"/>
          <p:cNvSpPr/>
          <p:nvPr/>
        </p:nvSpPr>
        <p:spPr>
          <a:xfrm>
            <a:off x="5472584" y="5275684"/>
            <a:ext cx="4608512" cy="1384995"/>
          </a:xfrm>
          <a:prstGeom prst="rect">
            <a:avLst/>
          </a:prstGeom>
          <a:solidFill>
            <a:srgbClr val="FFFF99"/>
          </a:solidFill>
        </p:spPr>
        <p:txBody>
          <a:bodyPr wrap="square">
            <a:spAutoFit/>
          </a:bodyPr>
          <a:lstStyle/>
          <a:p>
            <a:pPr algn="just"/>
            <a:r>
              <a:rPr lang="cs-CZ" u="sng" dirty="0" smtClean="0">
                <a:latin typeface="Arial" pitchFamily="34" charset="0"/>
                <a:cs typeface="Arial" pitchFamily="34" charset="0"/>
              </a:rPr>
              <a:t>Zleva nahoře:</a:t>
            </a:r>
            <a:r>
              <a:rPr lang="cs-CZ" dirty="0" smtClean="0">
                <a:latin typeface="Arial" pitchFamily="34" charset="0"/>
                <a:cs typeface="Arial" pitchFamily="34" charset="0"/>
              </a:rPr>
              <a:t> </a:t>
            </a:r>
            <a:r>
              <a:rPr lang="cs-CZ" dirty="0" err="1" smtClean="0">
                <a:latin typeface="Arial" pitchFamily="34" charset="0"/>
                <a:cs typeface="Arial" pitchFamily="34" charset="0"/>
              </a:rPr>
              <a:t>Gebler</a:t>
            </a:r>
            <a:r>
              <a:rPr lang="cs-CZ" dirty="0" smtClean="0">
                <a:latin typeface="Arial" pitchFamily="34" charset="0"/>
                <a:cs typeface="Arial" pitchFamily="34" charset="0"/>
              </a:rPr>
              <a:t> Pepíček, Malec, Pacovský, Pacovská, </a:t>
            </a:r>
          </a:p>
          <a:p>
            <a:pPr algn="just"/>
            <a:r>
              <a:rPr lang="cs-CZ" dirty="0" smtClean="0">
                <a:latin typeface="Arial" pitchFamily="34" charset="0"/>
                <a:cs typeface="Arial" pitchFamily="34" charset="0"/>
              </a:rPr>
              <a:t>Sklenář, Čech, </a:t>
            </a:r>
            <a:r>
              <a:rPr lang="cs-CZ" dirty="0" err="1" smtClean="0">
                <a:latin typeface="Arial" pitchFamily="34" charset="0"/>
                <a:cs typeface="Arial" pitchFamily="34" charset="0"/>
              </a:rPr>
              <a:t>Roškot</a:t>
            </a:r>
            <a:r>
              <a:rPr lang="cs-CZ" dirty="0" smtClean="0">
                <a:latin typeface="Arial" pitchFamily="34" charset="0"/>
                <a:cs typeface="Arial" pitchFamily="34" charset="0"/>
              </a:rPr>
              <a:t> Pepča-fotbalista,  </a:t>
            </a:r>
            <a:r>
              <a:rPr lang="cs-CZ" dirty="0" err="1" smtClean="0">
                <a:latin typeface="Arial" pitchFamily="34" charset="0"/>
                <a:cs typeface="Arial" pitchFamily="34" charset="0"/>
              </a:rPr>
              <a:t>Roškot</a:t>
            </a:r>
            <a:r>
              <a:rPr lang="cs-CZ" dirty="0" smtClean="0">
                <a:latin typeface="Arial" pitchFamily="34" charset="0"/>
                <a:cs typeface="Arial" pitchFamily="34" charset="0"/>
              </a:rPr>
              <a:t>   </a:t>
            </a:r>
            <a:r>
              <a:rPr lang="cs-CZ" dirty="0" err="1" smtClean="0">
                <a:latin typeface="Arial" pitchFamily="34" charset="0"/>
                <a:cs typeface="Arial" pitchFamily="34" charset="0"/>
              </a:rPr>
              <a:t>Milda</a:t>
            </a:r>
            <a:r>
              <a:rPr lang="cs-CZ" dirty="0" smtClean="0">
                <a:latin typeface="Arial" pitchFamily="34" charset="0"/>
                <a:cs typeface="Arial" pitchFamily="34" charset="0"/>
              </a:rPr>
              <a:t>-fotbalista, </a:t>
            </a:r>
            <a:r>
              <a:rPr lang="cs-CZ" dirty="0" err="1" smtClean="0">
                <a:latin typeface="Arial" pitchFamily="34" charset="0"/>
                <a:cs typeface="Arial" pitchFamily="34" charset="0"/>
              </a:rPr>
              <a:t>Horčic</a:t>
            </a:r>
            <a:r>
              <a:rPr lang="cs-CZ" dirty="0" smtClean="0">
                <a:latin typeface="Arial" pitchFamily="34" charset="0"/>
                <a:cs typeface="Arial" pitchFamily="34" charset="0"/>
              </a:rPr>
              <a:t>, </a:t>
            </a:r>
            <a:r>
              <a:rPr lang="cs-CZ" dirty="0" err="1" smtClean="0">
                <a:latin typeface="Arial" pitchFamily="34" charset="0"/>
                <a:cs typeface="Arial" pitchFamily="34" charset="0"/>
              </a:rPr>
              <a:t>Horčic</a:t>
            </a:r>
            <a:r>
              <a:rPr lang="cs-CZ" dirty="0" smtClean="0">
                <a:latin typeface="Arial" pitchFamily="34" charset="0"/>
                <a:cs typeface="Arial" pitchFamily="34" charset="0"/>
              </a:rPr>
              <a:t>-fotbalista, Kubát Vašek, Kolář, </a:t>
            </a:r>
            <a:r>
              <a:rPr lang="cs-CZ" dirty="0" err="1" smtClean="0">
                <a:latin typeface="Arial" pitchFamily="34" charset="0"/>
                <a:cs typeface="Arial" pitchFamily="34" charset="0"/>
              </a:rPr>
              <a:t>Mikš</a:t>
            </a:r>
            <a:r>
              <a:rPr lang="cs-CZ" dirty="0" smtClean="0">
                <a:latin typeface="Arial" pitchFamily="34" charset="0"/>
                <a:cs typeface="Arial" pitchFamily="34" charset="0"/>
              </a:rPr>
              <a:t>, </a:t>
            </a:r>
            <a:r>
              <a:rPr lang="cs-CZ" dirty="0" err="1" smtClean="0">
                <a:latin typeface="Arial" pitchFamily="34" charset="0"/>
                <a:cs typeface="Arial" pitchFamily="34" charset="0"/>
              </a:rPr>
              <a:t>Fidler</a:t>
            </a:r>
            <a:r>
              <a:rPr lang="cs-CZ" dirty="0" smtClean="0">
                <a:latin typeface="Arial" pitchFamily="34" charset="0"/>
                <a:cs typeface="Arial" pitchFamily="34" charset="0"/>
              </a:rPr>
              <a:t>, Kovář,????</a:t>
            </a:r>
          </a:p>
          <a:p>
            <a:pPr algn="just"/>
            <a:r>
              <a:rPr lang="cs-CZ" u="sng" dirty="0" smtClean="0">
                <a:latin typeface="Arial" pitchFamily="34" charset="0"/>
                <a:cs typeface="Arial" pitchFamily="34" charset="0"/>
              </a:rPr>
              <a:t>Zleva dole</a:t>
            </a:r>
            <a:r>
              <a:rPr lang="cs-CZ" dirty="0" smtClean="0">
                <a:latin typeface="Arial" pitchFamily="34" charset="0"/>
                <a:cs typeface="Arial" pitchFamily="34" charset="0"/>
              </a:rPr>
              <a:t>: Kratochvíl starší –fotbalista, </a:t>
            </a:r>
            <a:r>
              <a:rPr lang="cs-CZ" dirty="0" err="1" smtClean="0">
                <a:latin typeface="Arial" pitchFamily="34" charset="0"/>
                <a:cs typeface="Arial" pitchFamily="34" charset="0"/>
              </a:rPr>
              <a:t>Gebler</a:t>
            </a:r>
            <a:r>
              <a:rPr lang="cs-CZ" dirty="0" smtClean="0">
                <a:latin typeface="Arial" pitchFamily="34" charset="0"/>
                <a:cs typeface="Arial" pitchFamily="34" charset="0"/>
              </a:rPr>
              <a:t>-fotbalista, Kaňka Josef-fotbalista, Brouček-brankář, Macák-fotbalista, Míchal Jan-fotbalista</a:t>
            </a:r>
            <a:endParaRPr lang="cs-CZ"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872184"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22</a:t>
            </a:r>
          </a:p>
        </p:txBody>
      </p:sp>
      <p:sp>
        <p:nvSpPr>
          <p:cNvPr id="18" name="TextovéPole 17"/>
          <p:cNvSpPr txBox="1"/>
          <p:nvPr/>
        </p:nvSpPr>
        <p:spPr>
          <a:xfrm>
            <a:off x="6912744"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p>
        </p:txBody>
      </p:sp>
      <p:graphicFrame>
        <p:nvGraphicFramePr>
          <p:cNvPr id="4" name="Tabulka 3"/>
          <p:cNvGraphicFramePr>
            <a:graphicFrameLocks noGrp="1"/>
          </p:cNvGraphicFramePr>
          <p:nvPr/>
        </p:nvGraphicFramePr>
        <p:xfrm>
          <a:off x="143992" y="1387250"/>
          <a:ext cx="4464496" cy="5336575"/>
        </p:xfrm>
        <a:graphic>
          <a:graphicData uri="http://schemas.openxmlformats.org/drawingml/2006/table">
            <a:tbl>
              <a:tblPr/>
              <a:tblGrid>
                <a:gridCol w="646017">
                  <a:extLst>
                    <a:ext uri="{9D8B030D-6E8A-4147-A177-3AD203B41FA5}">
                      <a16:colId xmlns:a16="http://schemas.microsoft.com/office/drawing/2014/main" val="20000"/>
                    </a:ext>
                  </a:extLst>
                </a:gridCol>
                <a:gridCol w="558063">
                  <a:extLst>
                    <a:ext uri="{9D8B030D-6E8A-4147-A177-3AD203B41FA5}">
                      <a16:colId xmlns:a16="http://schemas.microsoft.com/office/drawing/2014/main" val="20001"/>
                    </a:ext>
                  </a:extLst>
                </a:gridCol>
                <a:gridCol w="500436">
                  <a:extLst>
                    <a:ext uri="{9D8B030D-6E8A-4147-A177-3AD203B41FA5}">
                      <a16:colId xmlns:a16="http://schemas.microsoft.com/office/drawing/2014/main" val="20002"/>
                    </a:ext>
                  </a:extLst>
                </a:gridCol>
                <a:gridCol w="609622">
                  <a:extLst>
                    <a:ext uri="{9D8B030D-6E8A-4147-A177-3AD203B41FA5}">
                      <a16:colId xmlns:a16="http://schemas.microsoft.com/office/drawing/2014/main" val="20003"/>
                    </a:ext>
                  </a:extLst>
                </a:gridCol>
                <a:gridCol w="192245">
                  <a:extLst>
                    <a:ext uri="{9D8B030D-6E8A-4147-A177-3AD203B41FA5}">
                      <a16:colId xmlns:a16="http://schemas.microsoft.com/office/drawing/2014/main" val="20004"/>
                    </a:ext>
                  </a:extLst>
                </a:gridCol>
                <a:gridCol w="704920">
                  <a:extLst>
                    <a:ext uri="{9D8B030D-6E8A-4147-A177-3AD203B41FA5}">
                      <a16:colId xmlns:a16="http://schemas.microsoft.com/office/drawing/2014/main" val="20005"/>
                    </a:ext>
                  </a:extLst>
                </a:gridCol>
                <a:gridCol w="497989">
                  <a:extLst>
                    <a:ext uri="{9D8B030D-6E8A-4147-A177-3AD203B41FA5}">
                      <a16:colId xmlns:a16="http://schemas.microsoft.com/office/drawing/2014/main" val="20006"/>
                    </a:ext>
                  </a:extLst>
                </a:gridCol>
                <a:gridCol w="755204">
                  <a:extLst>
                    <a:ext uri="{9D8B030D-6E8A-4147-A177-3AD203B41FA5}">
                      <a16:colId xmlns:a16="http://schemas.microsoft.com/office/drawing/2014/main" val="20007"/>
                    </a:ext>
                  </a:extLst>
                </a:gridCol>
              </a:tblGrid>
              <a:tr h="1067315">
                <a:tc>
                  <a:txBody>
                    <a:bodyPr/>
                    <a:lstStyle/>
                    <a:p>
                      <a:pPr algn="ctr" fontAlgn="ctr"/>
                      <a:r>
                        <a:rPr lang="cs-CZ" sz="1050" b="1" i="0" u="none" strike="noStrike" dirty="0">
                          <a:solidFill>
                            <a:srgbClr val="000000"/>
                          </a:solidFill>
                          <a:latin typeface="Arial"/>
                        </a:rPr>
                        <a:t>23.4.2017</a:t>
                      </a:r>
                    </a:p>
                  </a:txBody>
                  <a:tcPr marL="9468" marR="9468" marT="946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dirty="0">
                          <a:solidFill>
                            <a:srgbClr val="000000"/>
                          </a:solidFill>
                          <a:latin typeface="Arial"/>
                        </a:rPr>
                        <a:t>neděle</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a:solidFill>
                            <a:srgbClr val="000000"/>
                          </a:solidFill>
                          <a:latin typeface="Arial"/>
                        </a:rPr>
                        <a:t>10:00</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3">
                  <a:txBody>
                    <a:bodyPr/>
                    <a:lstStyle/>
                    <a:p>
                      <a:pPr algn="ctr" fontAlgn="ctr"/>
                      <a:r>
                        <a:rPr lang="cs-CZ" sz="1200" b="1" i="0" u="none" strike="noStrike" dirty="0">
                          <a:solidFill>
                            <a:srgbClr val="000000"/>
                          </a:solidFill>
                          <a:latin typeface="Arial"/>
                        </a:rPr>
                        <a:t>Turnaj -</a:t>
                      </a:r>
                      <a:r>
                        <a:rPr lang="cs-CZ" sz="1200" b="1" i="0" u="none" strike="noStrike" dirty="0" err="1">
                          <a:solidFill>
                            <a:srgbClr val="000000"/>
                          </a:solidFill>
                          <a:latin typeface="Arial"/>
                        </a:rPr>
                        <a:t>Štětí</a:t>
                      </a:r>
                      <a:r>
                        <a:rPr lang="cs-CZ" sz="1200" b="1" i="0" u="none" strike="noStrike" dirty="0">
                          <a:solidFill>
                            <a:srgbClr val="000000"/>
                          </a:solidFill>
                          <a:latin typeface="Arial"/>
                        </a:rPr>
                        <a:t> B, Libochovice, </a:t>
                      </a:r>
                      <a:r>
                        <a:rPr lang="cs-CZ" sz="1200" b="1" i="0" u="none" strike="noStrike" dirty="0" err="1">
                          <a:solidFill>
                            <a:srgbClr val="000000"/>
                          </a:solidFill>
                          <a:latin typeface="Arial"/>
                        </a:rPr>
                        <a:t>Vědomice</a:t>
                      </a:r>
                      <a:endParaRPr lang="cs-CZ" sz="1200" b="1" i="0" u="none" strike="noStrike" dirty="0">
                        <a:solidFill>
                          <a:srgbClr val="000000"/>
                        </a:solidFill>
                        <a:latin typeface="Arial"/>
                      </a:endParaRP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cs-CZ"/>
                    </a:p>
                  </a:txBody>
                  <a:tcPr/>
                </a:tc>
                <a:tc hMerge="1">
                  <a:txBody>
                    <a:bodyPr/>
                    <a:lstStyle/>
                    <a:p>
                      <a:endParaRPr lang="cs-CZ"/>
                    </a:p>
                  </a:txBody>
                  <a:tcPr/>
                </a:tc>
                <a:tc>
                  <a:txBody>
                    <a:bodyPr/>
                    <a:lstStyle/>
                    <a:p>
                      <a:pPr algn="ctr" fontAlgn="ctr"/>
                      <a:r>
                        <a:rPr lang="pt-BR" sz="1000" b="1" i="0" u="none" strike="noStrike">
                          <a:solidFill>
                            <a:srgbClr val="000000"/>
                          </a:solidFill>
                          <a:latin typeface="Arial"/>
                        </a:rPr>
                        <a:t>Liga o 24.-26. místo </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dirty="0">
                          <a:solidFill>
                            <a:srgbClr val="000000"/>
                          </a:solidFill>
                          <a:latin typeface="Arial"/>
                        </a:rPr>
                        <a:t>Mladší přípravka B</a:t>
                      </a:r>
                    </a:p>
                  </a:txBody>
                  <a:tcPr marL="9468" marR="9468" marT="946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067315">
                <a:tc>
                  <a:txBody>
                    <a:bodyPr/>
                    <a:lstStyle/>
                    <a:p>
                      <a:pPr algn="ctr" fontAlgn="ctr"/>
                      <a:r>
                        <a:rPr lang="cs-CZ" sz="1050" b="1" i="0" u="none" strike="noStrike" dirty="0">
                          <a:solidFill>
                            <a:srgbClr val="000000"/>
                          </a:solidFill>
                          <a:latin typeface="Arial"/>
                        </a:rPr>
                        <a:t>28.4.2017</a:t>
                      </a:r>
                    </a:p>
                  </a:txBody>
                  <a:tcPr marL="9468" marR="9468" marT="946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Arial"/>
                        </a:rPr>
                        <a:t>pátek</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Arial"/>
                        </a:rPr>
                        <a:t>17:30</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gridSpan="2">
                  <a:txBody>
                    <a:bodyPr/>
                    <a:lstStyle/>
                    <a:p>
                      <a:pPr algn="ctr" fontAlgn="ctr"/>
                      <a:r>
                        <a:rPr lang="cs-CZ" sz="1200" b="1" i="0" u="none" strike="noStrike" dirty="0">
                          <a:solidFill>
                            <a:srgbClr val="000000"/>
                          </a:solidFill>
                          <a:latin typeface="Arial"/>
                        </a:rPr>
                        <a:t>SK </a:t>
                      </a:r>
                      <a:r>
                        <a:rPr lang="cs-CZ" sz="1200" b="1" i="0" u="none" strike="noStrike" dirty="0" err="1">
                          <a:solidFill>
                            <a:srgbClr val="000000"/>
                          </a:solidFill>
                          <a:latin typeface="Arial"/>
                        </a:rPr>
                        <a:t>Štětí</a:t>
                      </a:r>
                      <a:endParaRPr lang="cs-CZ" sz="1200" b="1" i="0" u="none" strike="noStrike" dirty="0">
                        <a:solidFill>
                          <a:srgbClr val="000000"/>
                        </a:solidFill>
                        <a:latin typeface="Arial"/>
                      </a:endParaRP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pPr algn="ctr" fontAlgn="ctr"/>
                      <a:endParaRPr lang="cs-CZ" sz="1000" b="1" i="0" u="none" strike="noStrike">
                        <a:solidFill>
                          <a:srgbClr val="000000"/>
                        </a:solidFill>
                        <a:latin typeface="Arial"/>
                      </a:endParaRP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err="1">
                          <a:solidFill>
                            <a:srgbClr val="000000"/>
                          </a:solidFill>
                          <a:latin typeface="Arial"/>
                        </a:rPr>
                        <a:t>Tigo</a:t>
                      </a:r>
                      <a:r>
                        <a:rPr lang="cs-CZ" sz="1200" b="1" i="0" u="none" strike="noStrike" dirty="0">
                          <a:solidFill>
                            <a:srgbClr val="000000"/>
                          </a:solidFill>
                          <a:latin typeface="Arial"/>
                        </a:rPr>
                        <a:t> </a:t>
                      </a:r>
                      <a:r>
                        <a:rPr lang="cs-CZ" sz="1200" b="1" i="0" u="none" strike="noStrike" dirty="0" err="1">
                          <a:solidFill>
                            <a:srgbClr val="000000"/>
                          </a:solidFill>
                          <a:latin typeface="Arial"/>
                        </a:rPr>
                        <a:t>Nučnice</a:t>
                      </a:r>
                      <a:r>
                        <a:rPr lang="cs-CZ" sz="1200" b="1" i="0" u="none" strike="noStrike" dirty="0">
                          <a:solidFill>
                            <a:srgbClr val="000000"/>
                          </a:solidFill>
                          <a:latin typeface="Arial"/>
                        </a:rPr>
                        <a:t> 1996</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12</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Arial"/>
                        </a:rPr>
                        <a:t>Stará garda</a:t>
                      </a:r>
                    </a:p>
                  </a:txBody>
                  <a:tcPr marL="9468" marR="9468" marT="946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1"/>
                  </a:ext>
                </a:extLst>
              </a:tr>
              <a:tr h="1067315">
                <a:tc>
                  <a:txBody>
                    <a:bodyPr/>
                    <a:lstStyle/>
                    <a:p>
                      <a:pPr algn="ctr" fontAlgn="ctr"/>
                      <a:r>
                        <a:rPr lang="cs-CZ" sz="1050" b="1" i="0" u="none" strike="noStrike" dirty="0">
                          <a:solidFill>
                            <a:srgbClr val="000000"/>
                          </a:solidFill>
                          <a:latin typeface="Arial"/>
                        </a:rPr>
                        <a:t>29.4.2017</a:t>
                      </a:r>
                    </a:p>
                  </a:txBody>
                  <a:tcPr marL="9468" marR="9468" marT="946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Arial"/>
                        </a:rPr>
                        <a:t>sobota</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Arial"/>
                        </a:rPr>
                        <a:t>10:15</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gridSpan="2">
                  <a:txBody>
                    <a:bodyPr/>
                    <a:lstStyle/>
                    <a:p>
                      <a:pPr algn="ctr" fontAlgn="ctr"/>
                      <a:r>
                        <a:rPr lang="cs-CZ" sz="1200" b="1" i="0" u="none" strike="noStrike" dirty="0">
                          <a:solidFill>
                            <a:srgbClr val="000000"/>
                          </a:solidFill>
                          <a:latin typeface="Arial"/>
                        </a:rPr>
                        <a:t>SK </a:t>
                      </a:r>
                      <a:r>
                        <a:rPr lang="cs-CZ" sz="1200" b="1" i="0" u="none" strike="noStrike" dirty="0" err="1">
                          <a:solidFill>
                            <a:srgbClr val="000000"/>
                          </a:solidFill>
                          <a:latin typeface="Arial"/>
                        </a:rPr>
                        <a:t>Štětí</a:t>
                      </a:r>
                      <a:endParaRPr lang="cs-CZ" sz="1200" b="1" i="0" u="none" strike="noStrike" dirty="0">
                        <a:solidFill>
                          <a:srgbClr val="000000"/>
                        </a:solidFill>
                        <a:latin typeface="Arial"/>
                      </a:endParaRP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pPr algn="ctr" fontAlgn="ctr"/>
                      <a:endParaRPr lang="cs-CZ" sz="1000" b="1" i="0" u="none" strike="noStrike">
                        <a:solidFill>
                          <a:srgbClr val="000000"/>
                        </a:solidFill>
                        <a:latin typeface="Arial"/>
                      </a:endParaRP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Arial"/>
                        </a:rPr>
                        <a:t>FK </a:t>
                      </a:r>
                      <a:r>
                        <a:rPr lang="cs-CZ" sz="1200" b="1" i="0" u="none" strike="noStrike" dirty="0" err="1">
                          <a:solidFill>
                            <a:srgbClr val="000000"/>
                          </a:solidFill>
                          <a:latin typeface="Arial"/>
                        </a:rPr>
                        <a:t>Duchcov</a:t>
                      </a:r>
                      <a:endParaRPr lang="cs-CZ" sz="1200" b="1" i="0" u="none" strike="noStrike" dirty="0">
                        <a:solidFill>
                          <a:srgbClr val="000000"/>
                        </a:solidFill>
                        <a:latin typeface="Arial"/>
                      </a:endParaRP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17</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Arial"/>
                        </a:rPr>
                        <a:t>Dorost</a:t>
                      </a:r>
                    </a:p>
                  </a:txBody>
                  <a:tcPr marL="9468" marR="9468" marT="946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r h="1067315">
                <a:tc>
                  <a:txBody>
                    <a:bodyPr/>
                    <a:lstStyle/>
                    <a:p>
                      <a:pPr algn="ctr" fontAlgn="ctr"/>
                      <a:r>
                        <a:rPr lang="cs-CZ" sz="1050" b="1" i="0" u="none" strike="noStrike">
                          <a:solidFill>
                            <a:srgbClr val="000000"/>
                          </a:solidFill>
                          <a:latin typeface="Arial"/>
                        </a:rPr>
                        <a:t>30.4.2017</a:t>
                      </a:r>
                    </a:p>
                  </a:txBody>
                  <a:tcPr marL="9468" marR="9468" marT="946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Arial"/>
                        </a:rPr>
                        <a:t>neděle</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Arial"/>
                        </a:rPr>
                        <a:t>10:00</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gridSpan="3">
                  <a:txBody>
                    <a:bodyPr/>
                    <a:lstStyle/>
                    <a:p>
                      <a:pPr algn="ctr" fontAlgn="ctr"/>
                      <a:r>
                        <a:rPr lang="cs-CZ" sz="1200" b="1" i="0" u="none" strike="noStrike" dirty="0">
                          <a:solidFill>
                            <a:srgbClr val="000000"/>
                          </a:solidFill>
                          <a:latin typeface="Arial"/>
                        </a:rPr>
                        <a:t>Turnaj -</a:t>
                      </a:r>
                      <a:r>
                        <a:rPr lang="cs-CZ" sz="1200" b="1" i="0" u="none" strike="noStrike" dirty="0" err="1">
                          <a:solidFill>
                            <a:srgbClr val="000000"/>
                          </a:solidFill>
                          <a:latin typeface="Arial"/>
                        </a:rPr>
                        <a:t>Liběšice</a:t>
                      </a:r>
                      <a:r>
                        <a:rPr lang="cs-CZ" sz="1200" b="1" i="0" u="none" strike="noStrike" dirty="0">
                          <a:solidFill>
                            <a:srgbClr val="000000"/>
                          </a:solidFill>
                          <a:latin typeface="Arial"/>
                        </a:rPr>
                        <a:t>, </a:t>
                      </a:r>
                      <a:r>
                        <a:rPr lang="cs-CZ" sz="1200" b="1" i="0" u="none" strike="noStrike" dirty="0" err="1">
                          <a:solidFill>
                            <a:srgbClr val="000000"/>
                          </a:solidFill>
                          <a:latin typeface="Arial"/>
                        </a:rPr>
                        <a:t>Travčice</a:t>
                      </a:r>
                      <a:r>
                        <a:rPr lang="cs-CZ" sz="1200" b="1" i="0" u="none" strike="noStrike" dirty="0">
                          <a:solidFill>
                            <a:srgbClr val="000000"/>
                          </a:solidFill>
                          <a:latin typeface="Arial"/>
                        </a:rPr>
                        <a:t>, </a:t>
                      </a:r>
                      <a:r>
                        <a:rPr lang="cs-CZ" sz="1200" b="1" i="0" u="none" strike="noStrike" dirty="0" err="1">
                          <a:solidFill>
                            <a:srgbClr val="000000"/>
                          </a:solidFill>
                          <a:latin typeface="Arial"/>
                        </a:rPr>
                        <a:t>Třebenice</a:t>
                      </a:r>
                      <a:r>
                        <a:rPr lang="cs-CZ" sz="1200" b="1" i="0" u="none" strike="noStrike" dirty="0">
                          <a:solidFill>
                            <a:srgbClr val="000000"/>
                          </a:solidFill>
                          <a:latin typeface="Arial"/>
                        </a:rPr>
                        <a:t>,, </a:t>
                      </a:r>
                      <a:r>
                        <a:rPr lang="cs-CZ" sz="1200" b="1" i="0" u="none" strike="noStrike" dirty="0" err="1">
                          <a:solidFill>
                            <a:srgbClr val="000000"/>
                          </a:solidFill>
                          <a:latin typeface="Arial"/>
                        </a:rPr>
                        <a:t>Štětí</a:t>
                      </a:r>
                      <a:endParaRPr lang="cs-CZ" sz="1200" b="1" i="0" u="none" strike="noStrike" dirty="0">
                        <a:solidFill>
                          <a:srgbClr val="000000"/>
                        </a:solidFill>
                        <a:latin typeface="Arial"/>
                      </a:endParaRP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hMerge="1">
                  <a:txBody>
                    <a:bodyPr/>
                    <a:lstStyle/>
                    <a:p>
                      <a:endParaRPr lang="cs-CZ"/>
                    </a:p>
                  </a:txBody>
                  <a:tcPr/>
                </a:tc>
                <a:tc>
                  <a:txBody>
                    <a:bodyPr/>
                    <a:lstStyle/>
                    <a:p>
                      <a:pPr algn="ctr" fontAlgn="ctr"/>
                      <a:r>
                        <a:rPr lang="pt-BR" sz="1000" b="1" i="0" u="none" strike="noStrike">
                          <a:solidFill>
                            <a:srgbClr val="000000"/>
                          </a:solidFill>
                          <a:latin typeface="Arial"/>
                        </a:rPr>
                        <a:t>Liga o 9.-12. místo</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Arial"/>
                        </a:rPr>
                        <a:t>Starší přípravka</a:t>
                      </a:r>
                    </a:p>
                  </a:txBody>
                  <a:tcPr marL="9468" marR="9468" marT="946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3"/>
                  </a:ext>
                </a:extLst>
              </a:tr>
              <a:tr h="1067315">
                <a:tc>
                  <a:txBody>
                    <a:bodyPr/>
                    <a:lstStyle/>
                    <a:p>
                      <a:pPr algn="ctr" fontAlgn="ctr"/>
                      <a:r>
                        <a:rPr lang="cs-CZ" sz="1050" b="1" i="0" u="none" strike="noStrike">
                          <a:solidFill>
                            <a:srgbClr val="000000"/>
                          </a:solidFill>
                          <a:latin typeface="Arial"/>
                        </a:rPr>
                        <a:t>6.5.2017</a:t>
                      </a:r>
                    </a:p>
                  </a:txBody>
                  <a:tcPr marL="9468" marR="9468" marT="946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dirty="0">
                          <a:solidFill>
                            <a:srgbClr val="000000"/>
                          </a:solidFill>
                          <a:latin typeface="Arial"/>
                        </a:rPr>
                        <a:t>sobota</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dirty="0">
                          <a:solidFill>
                            <a:srgbClr val="000000"/>
                          </a:solidFill>
                          <a:latin typeface="Arial"/>
                        </a:rPr>
                        <a:t>10:15</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dirty="0">
                          <a:solidFill>
                            <a:srgbClr val="000000"/>
                          </a:solidFill>
                          <a:latin typeface="Arial"/>
                        </a:rPr>
                        <a:t>SK </a:t>
                      </a:r>
                      <a:r>
                        <a:rPr lang="cs-CZ" sz="1200" b="1" i="0" u="none" strike="noStrike" dirty="0" err="1">
                          <a:solidFill>
                            <a:srgbClr val="000000"/>
                          </a:solidFill>
                          <a:latin typeface="Arial"/>
                        </a:rPr>
                        <a:t>Štětí</a:t>
                      </a:r>
                      <a:endParaRPr lang="cs-CZ" sz="1200" b="1" i="0" u="none" strike="noStrike" dirty="0">
                        <a:solidFill>
                          <a:srgbClr val="000000"/>
                        </a:solidFill>
                        <a:latin typeface="Arial"/>
                      </a:endParaRP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gridSpan="2">
                  <a:txBody>
                    <a:bodyPr/>
                    <a:lstStyle/>
                    <a:p>
                      <a:pPr algn="ctr" fontAlgn="ctr"/>
                      <a:r>
                        <a:rPr lang="cs-CZ" sz="1200" b="1" i="0" u="none" strike="noStrike" dirty="0">
                          <a:solidFill>
                            <a:srgbClr val="000000"/>
                          </a:solidFill>
                          <a:latin typeface="Arial"/>
                        </a:rPr>
                        <a:t>FK </a:t>
                      </a:r>
                      <a:r>
                        <a:rPr lang="cs-CZ" sz="1200" b="1" i="0" u="none" strike="noStrike" dirty="0" smtClean="0">
                          <a:solidFill>
                            <a:srgbClr val="000000"/>
                          </a:solidFill>
                          <a:latin typeface="Arial"/>
                        </a:rPr>
                        <a:t>Neratovice</a:t>
                      </a:r>
                      <a:endParaRPr lang="cs-CZ" sz="1200" b="1" i="0" u="none" strike="noStrike" dirty="0">
                        <a:solidFill>
                          <a:srgbClr val="000000"/>
                        </a:solidFill>
                        <a:latin typeface="Arial"/>
                      </a:endParaRP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hMerge="1">
                  <a:txBody>
                    <a:bodyPr/>
                    <a:lstStyle/>
                    <a:p>
                      <a:endParaRPr lang="cs-CZ"/>
                    </a:p>
                  </a:txBody>
                  <a:tcPr/>
                </a:tc>
                <a:tc>
                  <a:txBody>
                    <a:bodyPr/>
                    <a:lstStyle/>
                    <a:p>
                      <a:pPr algn="ctr" fontAlgn="ctr"/>
                      <a:r>
                        <a:rPr lang="cs-CZ" sz="1000" b="1" i="0" u="none" strike="noStrike">
                          <a:solidFill>
                            <a:srgbClr val="000000"/>
                          </a:solidFill>
                          <a:latin typeface="Arial"/>
                        </a:rPr>
                        <a:t>24</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dirty="0">
                          <a:solidFill>
                            <a:srgbClr val="000000"/>
                          </a:solidFill>
                          <a:latin typeface="Arial"/>
                        </a:rPr>
                        <a:t>Dospělí</a:t>
                      </a:r>
                    </a:p>
                  </a:txBody>
                  <a:tcPr marL="9468" marR="9468" marT="946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bl>
          </a:graphicData>
        </a:graphic>
      </p:graphicFrame>
      <p:sp>
        <p:nvSpPr>
          <p:cNvPr id="5" name="TextovéPole 4"/>
          <p:cNvSpPr txBox="1"/>
          <p:nvPr/>
        </p:nvSpPr>
        <p:spPr>
          <a:xfrm>
            <a:off x="71984" y="91108"/>
            <a:ext cx="4536504" cy="1077218"/>
          </a:xfrm>
          <a:prstGeom prst="rect">
            <a:avLst/>
          </a:prstGeom>
          <a:blipFill>
            <a:blip r:embed="rId2" cstate="print"/>
            <a:stretch>
              <a:fillRect/>
            </a:stretch>
          </a:blipFill>
          <a:ln w="76200">
            <a:solidFill>
              <a:srgbClr val="FF33CC"/>
            </a:solidFill>
            <a:prstDash val="sysDash"/>
          </a:ln>
        </p:spPr>
        <p:txBody>
          <a:bodyPr wrap="square" rtlCol="0">
            <a:spAutoFit/>
          </a:bodyPr>
          <a:lstStyle/>
          <a:p>
            <a:pPr algn="ctr"/>
            <a:r>
              <a:rPr lang="cs-CZ" sz="3200" i="1" dirty="0" smtClean="0">
                <a:effectLst>
                  <a:outerShdw blurRad="38100" dist="38100" dir="2700000" algn="tl">
                    <a:srgbClr val="000000">
                      <a:alpha val="43137"/>
                    </a:srgbClr>
                  </a:outerShdw>
                </a:effectLst>
                <a:latin typeface="Bookman Old Style" pitchFamily="18" charset="0"/>
              </a:rPr>
              <a:t>Fotbal ve </a:t>
            </a:r>
            <a:r>
              <a:rPr lang="cs-CZ" sz="3200" i="1" dirty="0" err="1" smtClean="0">
                <a:effectLst>
                  <a:outerShdw blurRad="38100" dist="38100" dir="2700000" algn="tl">
                    <a:srgbClr val="000000">
                      <a:alpha val="43137"/>
                    </a:srgbClr>
                  </a:outerShdw>
                </a:effectLst>
                <a:latin typeface="Bookman Old Style" pitchFamily="18" charset="0"/>
              </a:rPr>
              <a:t>Štětí</a:t>
            </a:r>
            <a:r>
              <a:rPr lang="cs-CZ" sz="3200" i="1" dirty="0" smtClean="0">
                <a:effectLst>
                  <a:outerShdw blurRad="38100" dist="38100" dir="2700000" algn="tl">
                    <a:srgbClr val="000000">
                      <a:alpha val="43137"/>
                    </a:srgbClr>
                  </a:outerShdw>
                </a:effectLst>
                <a:latin typeface="Bookman Old Style" pitchFamily="18" charset="0"/>
              </a:rPr>
              <a:t> na dalších 14 dnů</a:t>
            </a:r>
          </a:p>
        </p:txBody>
      </p:sp>
      <p:graphicFrame>
        <p:nvGraphicFramePr>
          <p:cNvPr id="6" name="Tabulka 5"/>
          <p:cNvGraphicFramePr>
            <a:graphicFrameLocks noGrp="1"/>
          </p:cNvGraphicFramePr>
          <p:nvPr/>
        </p:nvGraphicFramePr>
        <p:xfrm>
          <a:off x="5544593" y="911511"/>
          <a:ext cx="4536503" cy="5876341"/>
        </p:xfrm>
        <a:graphic>
          <a:graphicData uri="http://schemas.openxmlformats.org/drawingml/2006/table">
            <a:tbl>
              <a:tblPr/>
              <a:tblGrid>
                <a:gridCol w="566768">
                  <a:extLst>
                    <a:ext uri="{9D8B030D-6E8A-4147-A177-3AD203B41FA5}">
                      <a16:colId xmlns:a16="http://schemas.microsoft.com/office/drawing/2014/main" val="20000"/>
                    </a:ext>
                  </a:extLst>
                </a:gridCol>
                <a:gridCol w="453414">
                  <a:extLst>
                    <a:ext uri="{9D8B030D-6E8A-4147-A177-3AD203B41FA5}">
                      <a16:colId xmlns:a16="http://schemas.microsoft.com/office/drawing/2014/main" val="20001"/>
                    </a:ext>
                  </a:extLst>
                </a:gridCol>
                <a:gridCol w="417991">
                  <a:extLst>
                    <a:ext uri="{9D8B030D-6E8A-4147-A177-3AD203B41FA5}">
                      <a16:colId xmlns:a16="http://schemas.microsoft.com/office/drawing/2014/main" val="20002"/>
                    </a:ext>
                  </a:extLst>
                </a:gridCol>
                <a:gridCol w="1001290">
                  <a:extLst>
                    <a:ext uri="{9D8B030D-6E8A-4147-A177-3AD203B41FA5}">
                      <a16:colId xmlns:a16="http://schemas.microsoft.com/office/drawing/2014/main" val="20003"/>
                    </a:ext>
                  </a:extLst>
                </a:gridCol>
                <a:gridCol w="680121">
                  <a:extLst>
                    <a:ext uri="{9D8B030D-6E8A-4147-A177-3AD203B41FA5}">
                      <a16:colId xmlns:a16="http://schemas.microsoft.com/office/drawing/2014/main" val="20004"/>
                    </a:ext>
                  </a:extLst>
                </a:gridCol>
                <a:gridCol w="642337">
                  <a:extLst>
                    <a:ext uri="{9D8B030D-6E8A-4147-A177-3AD203B41FA5}">
                      <a16:colId xmlns:a16="http://schemas.microsoft.com/office/drawing/2014/main" val="20005"/>
                    </a:ext>
                  </a:extLst>
                </a:gridCol>
                <a:gridCol w="774582">
                  <a:extLst>
                    <a:ext uri="{9D8B030D-6E8A-4147-A177-3AD203B41FA5}">
                      <a16:colId xmlns:a16="http://schemas.microsoft.com/office/drawing/2014/main" val="20006"/>
                    </a:ext>
                  </a:extLst>
                </a:gridCol>
              </a:tblGrid>
              <a:tr h="348094">
                <a:tc>
                  <a:txBody>
                    <a:bodyPr/>
                    <a:lstStyle/>
                    <a:p>
                      <a:pPr algn="ctr" fontAlgn="ctr"/>
                      <a:r>
                        <a:rPr lang="cs-CZ" sz="900" b="1" i="0" u="none" strike="noStrike" dirty="0">
                          <a:solidFill>
                            <a:srgbClr val="000000"/>
                          </a:solidFill>
                          <a:latin typeface="Arial"/>
                        </a:rPr>
                        <a:t>22.4.2017</a:t>
                      </a:r>
                    </a:p>
                  </a:txBody>
                  <a:tcPr marL="6568" marR="6568" marT="656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sobota</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10:00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000" b="1" i="0" u="none" strike="noStrike">
                          <a:solidFill>
                            <a:srgbClr val="000000"/>
                          </a:solidFill>
                          <a:latin typeface="Arial"/>
                        </a:rPr>
                        <a:t>Turnaj v Libotenicích-Štětí A, Libotenice, Podlusky, Brozany C</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a:txBody>
                    <a:bodyPr/>
                    <a:lstStyle/>
                    <a:p>
                      <a:pPr algn="ctr" fontAlgn="ctr"/>
                      <a:r>
                        <a:rPr lang="pt-BR" sz="1000" b="1" i="0" u="none" strike="noStrike">
                          <a:solidFill>
                            <a:srgbClr val="000000"/>
                          </a:solidFill>
                          <a:latin typeface="Arial"/>
                        </a:rPr>
                        <a:t>Liga o 9.-12. místo J</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Mladší přípravka A</a:t>
                      </a:r>
                    </a:p>
                  </a:txBody>
                  <a:tcPr marL="6568" marR="6568" marT="656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0"/>
                  </a:ext>
                </a:extLst>
              </a:tr>
              <a:tr h="348094">
                <a:tc>
                  <a:txBody>
                    <a:bodyPr/>
                    <a:lstStyle/>
                    <a:p>
                      <a:pPr algn="ctr" fontAlgn="ctr"/>
                      <a:r>
                        <a:rPr lang="cs-CZ" sz="900" b="1" i="0" u="none" strike="noStrike" dirty="0">
                          <a:solidFill>
                            <a:srgbClr val="000000"/>
                          </a:solidFill>
                          <a:latin typeface="Arial"/>
                        </a:rPr>
                        <a:t>22.4.2017</a:t>
                      </a:r>
                    </a:p>
                  </a:txBody>
                  <a:tcPr marL="6568" marR="6568" marT="656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sobota</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10:00,  12:00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FK Litoměřicko, z.s. "B"</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SK Štětí</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21</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Starší, mladší žáci</a:t>
                      </a:r>
                    </a:p>
                  </a:txBody>
                  <a:tcPr marL="6568" marR="6568" marT="656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349845">
                <a:tc>
                  <a:txBody>
                    <a:bodyPr/>
                    <a:lstStyle/>
                    <a:p>
                      <a:pPr algn="ctr" fontAlgn="ctr"/>
                      <a:r>
                        <a:rPr lang="cs-CZ" sz="900" b="1" i="0" u="none" strike="noStrike" dirty="0">
                          <a:solidFill>
                            <a:srgbClr val="000000"/>
                          </a:solidFill>
                          <a:latin typeface="Arial"/>
                        </a:rPr>
                        <a:t>23.4.2017</a:t>
                      </a:r>
                    </a:p>
                  </a:txBody>
                  <a:tcPr marL="6568" marR="6568" marT="656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neděle</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10:00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000" b="1" i="0" u="none" strike="noStrike">
                          <a:solidFill>
                            <a:srgbClr val="000000"/>
                          </a:solidFill>
                          <a:latin typeface="Arial"/>
                        </a:rPr>
                        <a:t>Turnaj v Travčicích-Liběšice, Travčice, Třebenice,, Štětí</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a:txBody>
                    <a:bodyPr/>
                    <a:lstStyle/>
                    <a:p>
                      <a:pPr algn="ctr" fontAlgn="ctr"/>
                      <a:r>
                        <a:rPr lang="pt-BR" sz="1000" b="1" i="0" u="none" strike="noStrike">
                          <a:solidFill>
                            <a:srgbClr val="000000"/>
                          </a:solidFill>
                          <a:latin typeface="Arial"/>
                        </a:rPr>
                        <a:t>Liga o 9.-12. místo</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Starší přípravka B</a:t>
                      </a:r>
                    </a:p>
                  </a:txBody>
                  <a:tcPr marL="6568" marR="6568" marT="656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349845">
                <a:tc>
                  <a:txBody>
                    <a:bodyPr/>
                    <a:lstStyle/>
                    <a:p>
                      <a:pPr algn="ctr" fontAlgn="ctr"/>
                      <a:r>
                        <a:rPr lang="cs-CZ" sz="900" b="1" i="0" u="none" strike="noStrike">
                          <a:solidFill>
                            <a:srgbClr val="000000"/>
                          </a:solidFill>
                          <a:latin typeface="Arial"/>
                        </a:rPr>
                        <a:t>29.4.2017</a:t>
                      </a:r>
                    </a:p>
                  </a:txBody>
                  <a:tcPr marL="6568" marR="6568" marT="656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sobota</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10:00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gridSpan="2">
                  <a:txBody>
                    <a:bodyPr/>
                    <a:lstStyle/>
                    <a:p>
                      <a:pPr algn="ctr" fontAlgn="ctr"/>
                      <a:r>
                        <a:rPr lang="cs-CZ" sz="1000" b="1" i="0" u="none" strike="noStrike" dirty="0">
                          <a:solidFill>
                            <a:srgbClr val="000000"/>
                          </a:solidFill>
                          <a:latin typeface="Arial"/>
                        </a:rPr>
                        <a:t>Turnaj  ve </a:t>
                      </a:r>
                      <a:r>
                        <a:rPr lang="cs-CZ" sz="1000" b="1" i="0" u="none" strike="noStrike" dirty="0" err="1">
                          <a:solidFill>
                            <a:srgbClr val="000000"/>
                          </a:solidFill>
                          <a:latin typeface="Arial"/>
                        </a:rPr>
                        <a:t>Vědomicích</a:t>
                      </a:r>
                      <a:r>
                        <a:rPr lang="cs-CZ" sz="1000" b="1" i="0" u="none" strike="noStrike" dirty="0">
                          <a:solidFill>
                            <a:srgbClr val="000000"/>
                          </a:solidFill>
                          <a:latin typeface="Arial"/>
                        </a:rPr>
                        <a:t>-</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B, Libochovice, </a:t>
                      </a:r>
                      <a:r>
                        <a:rPr lang="cs-CZ" sz="1000" b="1" i="0" u="none" strike="noStrike" dirty="0" err="1">
                          <a:solidFill>
                            <a:srgbClr val="000000"/>
                          </a:solidFill>
                          <a:latin typeface="Arial"/>
                        </a:rPr>
                        <a:t>Vědomice</a:t>
                      </a:r>
                      <a:endParaRPr lang="cs-CZ" sz="1000" b="1" i="0" u="none" strike="noStrike" dirty="0">
                        <a:solidFill>
                          <a:srgbClr val="000000"/>
                        </a:solidFill>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cs-CZ"/>
                    </a:p>
                  </a:txBody>
                  <a:tcPr/>
                </a:tc>
                <a:tc>
                  <a:txBody>
                    <a:bodyPr/>
                    <a:lstStyle/>
                    <a:p>
                      <a:pPr algn="ctr" fontAlgn="ctr"/>
                      <a:r>
                        <a:rPr lang="pt-BR" sz="1000" b="1" i="0" u="none" strike="noStrike">
                          <a:solidFill>
                            <a:srgbClr val="000000"/>
                          </a:solidFill>
                          <a:latin typeface="Arial"/>
                        </a:rPr>
                        <a:t>Liga o 24.-26. místo N</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Mladší přípravka B</a:t>
                      </a:r>
                    </a:p>
                  </a:txBody>
                  <a:tcPr marL="6568" marR="6568" marT="656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3"/>
                  </a:ext>
                </a:extLst>
              </a:tr>
              <a:tr h="349845">
                <a:tc>
                  <a:txBody>
                    <a:bodyPr/>
                    <a:lstStyle/>
                    <a:p>
                      <a:pPr algn="ctr" fontAlgn="ctr"/>
                      <a:r>
                        <a:rPr lang="cs-CZ" sz="900" b="1" i="0" u="none" strike="noStrike">
                          <a:solidFill>
                            <a:srgbClr val="000000"/>
                          </a:solidFill>
                          <a:latin typeface="Arial"/>
                        </a:rPr>
                        <a:t>29.4.2017</a:t>
                      </a:r>
                    </a:p>
                  </a:txBody>
                  <a:tcPr marL="6568" marR="6568" marT="656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sobota</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17:00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latin typeface="Arial"/>
                        </a:rPr>
                        <a:t>TJ Slovan </a:t>
                      </a:r>
                      <a:r>
                        <a:rPr lang="cs-CZ" sz="1000" b="1" i="0" u="none" strike="noStrike" dirty="0" err="1">
                          <a:solidFill>
                            <a:srgbClr val="000000"/>
                          </a:solidFill>
                          <a:latin typeface="Arial"/>
                        </a:rPr>
                        <a:t>Velvary</a:t>
                      </a:r>
                      <a:endParaRPr lang="cs-CZ" sz="1000" b="1" i="0" u="none" strike="noStrike" dirty="0">
                        <a:solidFill>
                          <a:srgbClr val="000000"/>
                        </a:solidFill>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SK Štětí</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23</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Dospělí</a:t>
                      </a:r>
                    </a:p>
                  </a:txBody>
                  <a:tcPr marL="6568" marR="6568" marT="656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4"/>
                  </a:ext>
                </a:extLst>
              </a:tr>
              <a:tr h="349845">
                <a:tc>
                  <a:txBody>
                    <a:bodyPr/>
                    <a:lstStyle/>
                    <a:p>
                      <a:pPr algn="ctr" fontAlgn="ctr"/>
                      <a:r>
                        <a:rPr lang="cs-CZ" sz="900" b="1" i="0" u="none" strike="noStrike">
                          <a:solidFill>
                            <a:srgbClr val="000000"/>
                          </a:solidFill>
                          <a:latin typeface="Arial"/>
                        </a:rPr>
                        <a:t>29.4.2017</a:t>
                      </a:r>
                    </a:p>
                  </a:txBody>
                  <a:tcPr marL="6568" marR="6568" marT="656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sobota</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10:00,  12:00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latin typeface="Arial"/>
                        </a:rPr>
                        <a:t>FK Litoměřicko, z.s.</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16</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Starší, mladší žáci</a:t>
                      </a:r>
                    </a:p>
                  </a:txBody>
                  <a:tcPr marL="6568" marR="6568" marT="656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5"/>
                  </a:ext>
                </a:extLst>
              </a:tr>
              <a:tr h="349845">
                <a:tc>
                  <a:txBody>
                    <a:bodyPr/>
                    <a:lstStyle/>
                    <a:p>
                      <a:pPr algn="ctr" fontAlgn="ctr"/>
                      <a:r>
                        <a:rPr lang="cs-CZ" sz="900" b="1" i="0" u="none" strike="noStrike">
                          <a:solidFill>
                            <a:srgbClr val="000000"/>
                          </a:solidFill>
                          <a:latin typeface="Arial"/>
                        </a:rPr>
                        <a:t>30.4.2017</a:t>
                      </a:r>
                    </a:p>
                  </a:txBody>
                  <a:tcPr marL="6568" marR="6568" marT="656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neděle</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9:00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gridSpan="2">
                  <a:txBody>
                    <a:bodyPr/>
                    <a:lstStyle/>
                    <a:p>
                      <a:pPr algn="ctr" fontAlgn="ctr"/>
                      <a:r>
                        <a:rPr lang="cs-CZ" sz="1000" b="1" i="0" u="none" strike="noStrike" dirty="0">
                          <a:solidFill>
                            <a:srgbClr val="000000"/>
                          </a:solidFill>
                          <a:latin typeface="Arial"/>
                        </a:rPr>
                        <a:t>Satelitní turnaj v Ústí </a:t>
                      </a:r>
                      <a:r>
                        <a:rPr lang="cs-CZ" sz="1000" b="1" i="0" u="none" strike="noStrike" dirty="0" err="1">
                          <a:solidFill>
                            <a:srgbClr val="000000"/>
                          </a:solidFill>
                          <a:latin typeface="Arial"/>
                        </a:rPr>
                        <a:t>n.L.</a:t>
                      </a:r>
                      <a:r>
                        <a:rPr lang="cs-CZ" sz="1000" b="1" i="0" u="none" strike="noStrike" dirty="0">
                          <a:solidFill>
                            <a:srgbClr val="000000"/>
                          </a:solidFill>
                          <a:latin typeface="Arial"/>
                        </a:rPr>
                        <a:t>-SK Roudnice </a:t>
                      </a:r>
                      <a:r>
                        <a:rPr lang="cs-CZ" sz="1000" b="1" i="0" u="none" strike="noStrike" dirty="0" err="1">
                          <a:solidFill>
                            <a:srgbClr val="000000"/>
                          </a:solidFill>
                          <a:latin typeface="Arial"/>
                        </a:rPr>
                        <a:t>n.L.</a:t>
                      </a:r>
                      <a:r>
                        <a:rPr lang="cs-CZ" sz="1000" b="1" i="0" u="none" strike="noStrike" dirty="0">
                          <a:solidFill>
                            <a:srgbClr val="000000"/>
                          </a:solidFill>
                          <a:latin typeface="Arial"/>
                        </a:rPr>
                        <a:t>+</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FK Ústí </a:t>
                      </a:r>
                      <a:r>
                        <a:rPr lang="cs-CZ" sz="1000" b="1" i="0" u="none" strike="noStrike" dirty="0" err="1">
                          <a:solidFill>
                            <a:srgbClr val="000000"/>
                          </a:solidFill>
                          <a:latin typeface="Arial"/>
                        </a:rPr>
                        <a:t>n.L.</a:t>
                      </a:r>
                      <a:r>
                        <a:rPr lang="cs-CZ" sz="1000" b="1" i="0" u="none" strike="noStrike" dirty="0">
                          <a:solidFill>
                            <a:srgbClr val="000000"/>
                          </a:solidFill>
                          <a:latin typeface="Arial"/>
                        </a:rPr>
                        <a:t>, Junior Chomutov, SK Junior Teplice</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cs-CZ"/>
                    </a:p>
                  </a:txBody>
                  <a:tcPr/>
                </a:tc>
                <a:tc>
                  <a:txBody>
                    <a:bodyPr/>
                    <a:lstStyle/>
                    <a:p>
                      <a:pPr algn="ctr" fontAlgn="ctr"/>
                      <a:r>
                        <a:rPr lang="cs-CZ" sz="1000" b="1" i="0" u="none" strike="noStrike">
                          <a:solidFill>
                            <a:srgbClr val="000000"/>
                          </a:solidFill>
                          <a:latin typeface="Arial"/>
                        </a:rPr>
                        <a:t>Ústecký přebor</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Starší přípravka  2006-4</a:t>
                      </a:r>
                    </a:p>
                  </a:txBody>
                  <a:tcPr marL="6568" marR="6568" marT="656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6"/>
                  </a:ext>
                </a:extLst>
              </a:tr>
              <a:tr h="349845">
                <a:tc>
                  <a:txBody>
                    <a:bodyPr/>
                    <a:lstStyle/>
                    <a:p>
                      <a:pPr algn="ctr" fontAlgn="ctr"/>
                      <a:r>
                        <a:rPr lang="cs-CZ" sz="900" b="1" i="0" u="none" strike="noStrike">
                          <a:solidFill>
                            <a:srgbClr val="000000"/>
                          </a:solidFill>
                          <a:latin typeface="Arial"/>
                        </a:rPr>
                        <a:t>1.5.2017</a:t>
                      </a:r>
                    </a:p>
                  </a:txBody>
                  <a:tcPr marL="6568" marR="6568" marT="656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pondělí</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8:30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gridSpan="2">
                  <a:txBody>
                    <a:bodyPr/>
                    <a:lstStyle/>
                    <a:p>
                      <a:pPr algn="ctr" fontAlgn="ctr"/>
                      <a:r>
                        <a:rPr lang="cs-CZ" sz="1000" b="1" i="0" u="none" strike="noStrike">
                          <a:solidFill>
                            <a:srgbClr val="000000"/>
                          </a:solidFill>
                          <a:latin typeface="Arial"/>
                        </a:rPr>
                        <a:t>Turnaj Lionsport cup  v Jablonci n.N.</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cs-CZ"/>
                    </a:p>
                  </a:txBody>
                  <a:tcPr/>
                </a:tc>
                <a:tc>
                  <a:txBody>
                    <a:bodyPr/>
                    <a:lstStyle/>
                    <a:p>
                      <a:pPr algn="ctr" fontAlgn="ctr"/>
                      <a:r>
                        <a:rPr lang="cs-CZ" sz="1000" b="1" i="0" u="none" strike="noStrike">
                          <a:solidFill>
                            <a:srgbClr val="000000"/>
                          </a:solidFill>
                          <a:latin typeface="Arial"/>
                        </a:rPr>
                        <a:t>STARTOVNÉ 1.500,-Kč</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přípravka r.2007</a:t>
                      </a:r>
                    </a:p>
                  </a:txBody>
                  <a:tcPr marL="6568" marR="6568" marT="656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7"/>
                  </a:ext>
                </a:extLst>
              </a:tr>
              <a:tr h="349845">
                <a:tc>
                  <a:txBody>
                    <a:bodyPr/>
                    <a:lstStyle/>
                    <a:p>
                      <a:pPr algn="ctr" fontAlgn="ctr"/>
                      <a:r>
                        <a:rPr lang="cs-CZ" sz="900" b="1" i="0" u="none" strike="noStrike">
                          <a:solidFill>
                            <a:srgbClr val="000000"/>
                          </a:solidFill>
                          <a:latin typeface="Arial"/>
                        </a:rPr>
                        <a:t>5.5.2017</a:t>
                      </a:r>
                    </a:p>
                  </a:txBody>
                  <a:tcPr marL="6568" marR="6568" marT="656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pátek</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17:30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FK Litoměřicko</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SK Štětí</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a:rPr>
                        <a:t>13</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Stará garda v Mlékojedech</a:t>
                      </a:r>
                    </a:p>
                  </a:txBody>
                  <a:tcPr marL="6568" marR="6568" marT="656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r h="349845">
                <a:tc>
                  <a:txBody>
                    <a:bodyPr/>
                    <a:lstStyle/>
                    <a:p>
                      <a:pPr algn="ctr" fontAlgn="ctr"/>
                      <a:r>
                        <a:rPr lang="cs-CZ" sz="900" b="1" i="0" u="none" strike="noStrike">
                          <a:solidFill>
                            <a:srgbClr val="000000"/>
                          </a:solidFill>
                          <a:latin typeface="Arial"/>
                        </a:rPr>
                        <a:t>6.5.2017</a:t>
                      </a:r>
                    </a:p>
                  </a:txBody>
                  <a:tcPr marL="6568" marR="6568" marT="656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sobota</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10:00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000" b="1" i="0" u="none" strike="noStrike">
                          <a:solidFill>
                            <a:srgbClr val="000000"/>
                          </a:solidFill>
                          <a:latin typeface="Arial"/>
                        </a:rPr>
                        <a:t>Turnaj  v Brozanech-Štětí A, Libotenice, Podlusky, Brozany C</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a:txBody>
                    <a:bodyPr/>
                    <a:lstStyle/>
                    <a:p>
                      <a:pPr algn="ctr" fontAlgn="ctr"/>
                      <a:r>
                        <a:rPr lang="pt-BR" sz="1000" b="1" i="0" u="none" strike="noStrike" dirty="0">
                          <a:solidFill>
                            <a:srgbClr val="000000"/>
                          </a:solidFill>
                          <a:latin typeface="Arial"/>
                        </a:rPr>
                        <a:t>Liga o 9.-12. místo J</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Mladší přípravka A</a:t>
                      </a:r>
                    </a:p>
                  </a:txBody>
                  <a:tcPr marL="6568" marR="6568" marT="656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9"/>
                  </a:ext>
                </a:extLst>
              </a:tr>
              <a:tr h="349845">
                <a:tc>
                  <a:txBody>
                    <a:bodyPr/>
                    <a:lstStyle/>
                    <a:p>
                      <a:pPr algn="ctr" fontAlgn="ctr"/>
                      <a:r>
                        <a:rPr lang="cs-CZ" sz="900" b="1" i="0" u="none" strike="noStrike">
                          <a:solidFill>
                            <a:srgbClr val="000000"/>
                          </a:solidFill>
                          <a:latin typeface="Arial"/>
                        </a:rPr>
                        <a:t>6.5.2017</a:t>
                      </a:r>
                    </a:p>
                  </a:txBody>
                  <a:tcPr marL="6568" marR="6568" marT="656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sobota</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10:00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000" b="1" i="0" u="none" strike="noStrike">
                          <a:solidFill>
                            <a:srgbClr val="000000"/>
                          </a:solidFill>
                          <a:latin typeface="Arial"/>
                        </a:rPr>
                        <a:t>Turnaj v Libochovicích  -Štětí B, Libochovice, Vědomice</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a:txBody>
                    <a:bodyPr/>
                    <a:lstStyle/>
                    <a:p>
                      <a:pPr algn="ctr" fontAlgn="ctr"/>
                      <a:r>
                        <a:rPr lang="pt-BR" sz="1000" b="1" i="0" u="none" strike="noStrike">
                          <a:solidFill>
                            <a:srgbClr val="000000"/>
                          </a:solidFill>
                          <a:latin typeface="Arial"/>
                        </a:rPr>
                        <a:t>Liga o 24.-26. místo N</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a:rPr>
                        <a:t>Mladší přípravka B</a:t>
                      </a:r>
                    </a:p>
                  </a:txBody>
                  <a:tcPr marL="6568" marR="6568" marT="656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0"/>
                  </a:ext>
                </a:extLst>
              </a:tr>
              <a:tr h="349845">
                <a:tc>
                  <a:txBody>
                    <a:bodyPr/>
                    <a:lstStyle/>
                    <a:p>
                      <a:pPr algn="ctr" fontAlgn="ctr"/>
                      <a:r>
                        <a:rPr lang="cs-CZ" sz="900" b="1" i="0" u="none" strike="noStrike">
                          <a:solidFill>
                            <a:srgbClr val="000000"/>
                          </a:solidFill>
                          <a:latin typeface="Arial"/>
                        </a:rPr>
                        <a:t>6.5.2017</a:t>
                      </a:r>
                    </a:p>
                  </a:txBody>
                  <a:tcPr marL="6568" marR="6568" marT="656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sobota</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10:00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FK Jiskra Velké Březno</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SK Štětí</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18</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a:rPr>
                        <a:t>Dorost</a:t>
                      </a:r>
                    </a:p>
                  </a:txBody>
                  <a:tcPr marL="6568" marR="6568" marT="656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1"/>
                  </a:ext>
                </a:extLst>
              </a:tr>
              <a:tr h="349845">
                <a:tc>
                  <a:txBody>
                    <a:bodyPr/>
                    <a:lstStyle/>
                    <a:p>
                      <a:pPr algn="ctr" fontAlgn="ctr"/>
                      <a:r>
                        <a:rPr lang="cs-CZ" sz="900" b="1" i="0" u="none" strike="noStrike">
                          <a:solidFill>
                            <a:srgbClr val="000000"/>
                          </a:solidFill>
                          <a:latin typeface="Arial"/>
                        </a:rPr>
                        <a:t>6.5.2017</a:t>
                      </a:r>
                    </a:p>
                  </a:txBody>
                  <a:tcPr marL="6568" marR="6568" marT="656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sobota</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14:00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000" b="1" i="0" u="none" strike="noStrike" dirty="0">
                          <a:solidFill>
                            <a:srgbClr val="000000"/>
                          </a:solidFill>
                          <a:latin typeface="Arial"/>
                        </a:rPr>
                        <a:t>Satelitní turnaj v Litoměřicích -FK Litoměřicko, SK Roudnice </a:t>
                      </a:r>
                      <a:r>
                        <a:rPr lang="cs-CZ" sz="1000" b="1" i="0" u="none" strike="noStrike" dirty="0" err="1">
                          <a:solidFill>
                            <a:srgbClr val="000000"/>
                          </a:solidFill>
                          <a:latin typeface="Arial"/>
                        </a:rPr>
                        <a:t>n.L.</a:t>
                      </a:r>
                      <a:r>
                        <a:rPr lang="cs-CZ" sz="1000" b="1" i="0" u="none" strike="noStrike" dirty="0">
                          <a:solidFill>
                            <a:srgbClr val="000000"/>
                          </a:solidFill>
                          <a:latin typeface="Arial"/>
                        </a:rPr>
                        <a:t>+</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Louny+</a:t>
                      </a:r>
                      <a:r>
                        <a:rPr lang="cs-CZ" sz="1000" b="1" i="0" u="none" strike="noStrike" dirty="0" err="1">
                          <a:solidFill>
                            <a:srgbClr val="000000"/>
                          </a:solidFill>
                          <a:latin typeface="Arial"/>
                        </a:rPr>
                        <a:t>Černčice</a:t>
                      </a:r>
                      <a:endParaRPr lang="cs-CZ" sz="1000" b="1" i="0" u="none" strike="noStrike" dirty="0">
                        <a:solidFill>
                          <a:srgbClr val="000000"/>
                        </a:solidFill>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a:txBody>
                    <a:bodyPr/>
                    <a:lstStyle/>
                    <a:p>
                      <a:pPr algn="ctr" fontAlgn="ctr"/>
                      <a:r>
                        <a:rPr lang="cs-CZ" sz="1000" b="1" i="0" u="none" strike="noStrike" dirty="0">
                          <a:solidFill>
                            <a:srgbClr val="000000"/>
                          </a:solidFill>
                          <a:latin typeface="Arial"/>
                        </a:rPr>
                        <a:t>Ústecký přebor</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a:rPr>
                        <a:t>Starší přípravka  2006-5</a:t>
                      </a:r>
                    </a:p>
                  </a:txBody>
                  <a:tcPr marL="6568" marR="6568" marT="656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2"/>
                  </a:ext>
                </a:extLst>
              </a:tr>
            </a:tbl>
          </a:graphicData>
        </a:graphic>
      </p:graphicFrame>
      <p:sp>
        <p:nvSpPr>
          <p:cNvPr id="7" name="TextovéPole 6"/>
          <p:cNvSpPr txBox="1"/>
          <p:nvPr/>
        </p:nvSpPr>
        <p:spPr>
          <a:xfrm>
            <a:off x="5544592" y="103302"/>
            <a:ext cx="4536480" cy="707886"/>
          </a:xfrm>
          <a:prstGeom prst="rect">
            <a:avLst/>
          </a:prstGeom>
          <a:blipFill>
            <a:blip r:embed="rId3" cstate="print"/>
            <a:tile tx="0" ty="0" sx="100000" sy="100000" flip="none" algn="tl"/>
          </a:blipFill>
        </p:spPr>
        <p:txBody>
          <a:bodyPr wrap="square" rtlCol="0">
            <a:spAutoFit/>
          </a:bodyPr>
          <a:lstStyle/>
          <a:p>
            <a:pPr algn="ctr"/>
            <a:r>
              <a:rPr lang="cs-CZ" sz="2000" u="sng" dirty="0" smtClean="0">
                <a:latin typeface="Eras Bold ITC" pitchFamily="34" charset="0"/>
              </a:rPr>
              <a:t>Venkovní program mužstev </a:t>
            </a:r>
          </a:p>
          <a:p>
            <a:pPr algn="ctr"/>
            <a:r>
              <a:rPr lang="cs-CZ" sz="2000" u="sng" dirty="0" smtClean="0">
                <a:latin typeface="Eras Bold ITC" pitchFamily="34" charset="0"/>
              </a:rPr>
              <a:t>SK </a:t>
            </a:r>
            <a:r>
              <a:rPr lang="cs-CZ" sz="2000" u="sng" dirty="0" err="1" smtClean="0">
                <a:latin typeface="Eras Bold ITC" pitchFamily="34" charset="0"/>
              </a:rPr>
              <a:t>Štětí</a:t>
            </a:r>
            <a:endParaRPr lang="cs-CZ" sz="2000" u="sng" dirty="0" smtClean="0">
              <a:latin typeface="Eras Bold ITC"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400576" y="163116"/>
            <a:ext cx="4752528" cy="650947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chemeClr val="tx1"/>
            </a:solidFill>
          </a:ln>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600" i="1" u="sng" dirty="0">
                <a:ln w="9525" cap="flat">
                  <a:solidFill>
                    <a:srgbClr val="EC5A5A"/>
                  </a:solidFill>
                  <a:prstDash val="solid"/>
                  <a:round/>
                </a:ln>
                <a:solidFill>
                  <a:srgbClr val="130E72"/>
                </a:solidFill>
                <a:effectLst>
                  <a:outerShdw blurRad="50800" dist="38100" dir="2700000" algn="tl" rotWithShape="0">
                    <a:prstClr val="black">
                      <a:alpha val="40000"/>
                    </a:prstClr>
                  </a:outerShdw>
                </a:effectLst>
                <a:latin typeface="Copperplate Gothic Bold" pitchFamily="34" charset="0"/>
                <a:ea typeface="Malgun Gothic" pitchFamily="34" charset="-127"/>
                <a:cs typeface="Angsana New" pitchFamily="18" charset="-34"/>
              </a:rPr>
              <a:t>Vážení sportovní </a:t>
            </a:r>
            <a:endParaRPr lang="cs-CZ" sz="3600" i="1" u="sng" dirty="0" smtClean="0">
              <a:ln w="9525" cap="flat">
                <a:solidFill>
                  <a:srgbClr val="EC5A5A"/>
                </a:solidFill>
                <a:prstDash val="solid"/>
                <a:round/>
              </a:ln>
              <a:solidFill>
                <a:srgbClr val="130E72"/>
              </a:solidFill>
              <a:effectLst>
                <a:outerShdw blurRad="50800" dist="38100" dir="2700000" algn="tl" rotWithShape="0">
                  <a:prstClr val="black">
                    <a:alpha val="40000"/>
                  </a:prstClr>
                </a:outerShdw>
              </a:effectLst>
              <a:latin typeface="Copperplate Gothic Bold" pitchFamily="34" charset="0"/>
              <a:ea typeface="Malgun Gothic" pitchFamily="34" charset="-127"/>
              <a:cs typeface="Angsana New" pitchFamily="18" charset="-34"/>
            </a:endParaRPr>
          </a:p>
          <a:p>
            <a:pPr algn="ctr" eaLnBrk="0" hangingPunct="0">
              <a:defRPr/>
            </a:pPr>
            <a:r>
              <a:rPr lang="cs-CZ" sz="3600" i="1" u="sng" dirty="0" smtClean="0">
                <a:ln w="9525" cap="flat">
                  <a:solidFill>
                    <a:srgbClr val="EC5A5A"/>
                  </a:solidFill>
                  <a:prstDash val="solid"/>
                  <a:round/>
                </a:ln>
                <a:solidFill>
                  <a:srgbClr val="130E72"/>
                </a:solidFill>
                <a:effectLst>
                  <a:outerShdw blurRad="50800" dist="38100" dir="2700000" algn="tl" rotWithShape="0">
                    <a:prstClr val="black">
                      <a:alpha val="40000"/>
                    </a:prstClr>
                  </a:outerShdw>
                </a:effectLst>
                <a:latin typeface="Copperplate Gothic Bold" pitchFamily="34" charset="0"/>
                <a:ea typeface="Malgun Gothic" pitchFamily="34" charset="-127"/>
                <a:cs typeface="Angsana New" pitchFamily="18" charset="-34"/>
              </a:rPr>
              <a:t>Přátelé</a:t>
            </a:r>
          </a:p>
          <a:p>
            <a:pPr algn="just" eaLnBrk="0" hangingPunct="0">
              <a:defRPr/>
            </a:pPr>
            <a:r>
              <a:rPr lang="cs-CZ" sz="2600" i="1" dirty="0" smtClean="0">
                <a:latin typeface="Arial" pitchFamily="34" charset="0"/>
                <a:cs typeface="Arial" pitchFamily="34" charset="0"/>
              </a:rPr>
              <a:t>     </a:t>
            </a:r>
            <a:r>
              <a:rPr lang="cs-CZ" sz="1100" i="1" dirty="0" smtClean="0">
                <a:latin typeface="Arial" pitchFamily="34" charset="0"/>
                <a:cs typeface="Arial" pitchFamily="34" charset="0"/>
              </a:rPr>
              <a:t>fotbalový život se v našem oddíle v měsíci dubnu rozběhl na plné obrátky. Máme pro Vás velké množství informací, především výsledkových, které jsme zaznamenali od vydání posledního zpravodaje.  Většinou jsou  to příjemná čísla a o těch se píše dobře.  Hráči ve 4 mužstvech přípravky střídají turnaj za turnajem. Starším a mladším žákům vrcholí za týden zápasy Ústeckého přeboru skupiny B. V květnu se mužstva rozdělí. Vytvoří se skupina těch lepších a těch, kam bude zařazeno i naše mužstvo, co skončila od 7. místa dolů. Dorostenci v dosavadních 3 zápasech jara vyhráli a stále věří , že mužstva před nimi </a:t>
            </a:r>
            <a:r>
              <a:rPr lang="cs-CZ" sz="1100" i="1" dirty="0" err="1" smtClean="0">
                <a:latin typeface="Arial" pitchFamily="34" charset="0"/>
                <a:cs typeface="Arial" pitchFamily="34" charset="0"/>
              </a:rPr>
              <a:t>Mikulášovice</a:t>
            </a:r>
            <a:r>
              <a:rPr lang="cs-CZ" sz="1100" i="1" dirty="0" smtClean="0">
                <a:latin typeface="Arial" pitchFamily="34" charset="0"/>
                <a:cs typeface="Arial" pitchFamily="34" charset="0"/>
              </a:rPr>
              <a:t>/Velký </a:t>
            </a:r>
            <a:r>
              <a:rPr lang="cs-CZ" sz="1100" i="1" dirty="0" err="1" smtClean="0">
                <a:latin typeface="Arial" pitchFamily="34" charset="0"/>
                <a:cs typeface="Arial" pitchFamily="34" charset="0"/>
              </a:rPr>
              <a:t>Šenov</a:t>
            </a:r>
            <a:r>
              <a:rPr lang="cs-CZ" sz="1100" i="1" dirty="0" smtClean="0">
                <a:latin typeface="Arial" pitchFamily="34" charset="0"/>
                <a:cs typeface="Arial" pitchFamily="34" charset="0"/>
              </a:rPr>
              <a:t> a </a:t>
            </a:r>
            <a:r>
              <a:rPr lang="cs-CZ" sz="1100" i="1" dirty="0" err="1" smtClean="0">
                <a:latin typeface="Arial" pitchFamily="34" charset="0"/>
                <a:cs typeface="Arial" pitchFamily="34" charset="0"/>
              </a:rPr>
              <a:t>Košťany</a:t>
            </a:r>
            <a:r>
              <a:rPr lang="cs-CZ" sz="1100" i="1" dirty="0" smtClean="0">
                <a:latin typeface="Arial" pitchFamily="34" charset="0"/>
                <a:cs typeface="Arial" pitchFamily="34" charset="0"/>
              </a:rPr>
              <a:t>/</a:t>
            </a:r>
            <a:r>
              <a:rPr lang="cs-CZ" sz="1100" i="1" dirty="0" err="1" smtClean="0">
                <a:latin typeface="Arial" pitchFamily="34" charset="0"/>
                <a:cs typeface="Arial" pitchFamily="34" charset="0"/>
              </a:rPr>
              <a:t>Oldřichov</a:t>
            </a:r>
            <a:r>
              <a:rPr lang="cs-CZ" sz="1100" i="1" dirty="0" smtClean="0">
                <a:latin typeface="Arial" pitchFamily="34" charset="0"/>
                <a:cs typeface="Arial" pitchFamily="34" charset="0"/>
              </a:rPr>
              <a:t> zaváhají a podaří se se ze 3. místa postoupit výše. Před 9 dny vyběhla na trávník také stará  garda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hrdě se hlásící k názvu </a:t>
            </a:r>
            <a:r>
              <a:rPr lang="cs-CZ" sz="1100" i="1" dirty="0" err="1" smtClean="0">
                <a:latin typeface="Arial" pitchFamily="34" charset="0"/>
                <a:cs typeface="Arial" pitchFamily="34" charset="0"/>
              </a:rPr>
              <a:t>Sepap</a:t>
            </a:r>
            <a:r>
              <a:rPr lang="cs-CZ" sz="1100" i="1" dirty="0" smtClean="0">
                <a:latin typeface="Arial" pitchFamily="34" charset="0"/>
                <a:cs typeface="Arial" pitchFamily="34" charset="0"/>
              </a:rPr>
              <a:t>.  Doma proti Malým </a:t>
            </a:r>
            <a:r>
              <a:rPr lang="cs-CZ" sz="1100" i="1" dirty="0" err="1" smtClean="0">
                <a:latin typeface="Arial" pitchFamily="34" charset="0"/>
                <a:cs typeface="Arial" pitchFamily="34" charset="0"/>
              </a:rPr>
              <a:t>Žernosekám</a:t>
            </a:r>
            <a:r>
              <a:rPr lang="cs-CZ" sz="1100" i="1" dirty="0" smtClean="0">
                <a:latin typeface="Arial" pitchFamily="34" charset="0"/>
                <a:cs typeface="Arial" pitchFamily="34" charset="0"/>
              </a:rPr>
              <a:t> prohrála, ale včera si to třeba vynahradila v </a:t>
            </a:r>
            <a:r>
              <a:rPr lang="cs-CZ" sz="1100" i="1" dirty="0" err="1" smtClean="0">
                <a:latin typeface="Arial" pitchFamily="34" charset="0"/>
                <a:cs typeface="Arial" pitchFamily="34" charset="0"/>
              </a:rPr>
              <a:t>Pokraticích</a:t>
            </a:r>
            <a:r>
              <a:rPr lang="cs-CZ" sz="1100" i="1" dirty="0" smtClean="0">
                <a:latin typeface="Arial" pitchFamily="34" charset="0"/>
                <a:cs typeface="Arial" pitchFamily="34" charset="0"/>
              </a:rPr>
              <a:t> výsledkem, který nebyl do uzávěrky zpravodaje znám.  V okresním přeboru je na 7. místě.  Kromě mistrovských zápasů jsou na programu i jiné soutěže, jako třeba Severočeský pohár starších i mladších žáků nebo i blížící se finále </a:t>
            </a:r>
            <a:r>
              <a:rPr lang="cs-CZ" sz="1100" i="1" dirty="0" err="1" smtClean="0">
                <a:latin typeface="Arial" pitchFamily="34" charset="0"/>
                <a:cs typeface="Arial" pitchFamily="34" charset="0"/>
              </a:rPr>
              <a:t>Ondrášovka</a:t>
            </a:r>
            <a:r>
              <a:rPr lang="cs-CZ" sz="1100" i="1" dirty="0" smtClean="0">
                <a:latin typeface="Arial" pitchFamily="34" charset="0"/>
                <a:cs typeface="Arial" pitchFamily="34" charset="0"/>
              </a:rPr>
              <a:t> </a:t>
            </a:r>
            <a:r>
              <a:rPr lang="cs-CZ" sz="1100" i="1" dirty="0" err="1" smtClean="0">
                <a:latin typeface="Arial" pitchFamily="34" charset="0"/>
                <a:cs typeface="Arial" pitchFamily="34" charset="0"/>
              </a:rPr>
              <a:t>cupu</a:t>
            </a:r>
            <a:r>
              <a:rPr lang="cs-CZ" sz="1100" i="1" dirty="0" smtClean="0">
                <a:latin typeface="Arial" pitchFamily="34" charset="0"/>
                <a:cs typeface="Arial" pitchFamily="34" charset="0"/>
              </a:rPr>
              <a:t> starší přípravky  v Českých Budějovicích, o kterém v některém dalším zpravodaji uslyšíme  ještě několikrát.  </a:t>
            </a:r>
          </a:p>
          <a:p>
            <a:pPr algn="just" eaLnBrk="0" hangingPunct="0">
              <a:defRPr/>
            </a:pPr>
            <a:r>
              <a:rPr lang="cs-CZ" sz="1100" i="1" dirty="0" smtClean="0">
                <a:latin typeface="Arial" pitchFamily="34" charset="0"/>
                <a:cs typeface="Arial" pitchFamily="34" charset="0"/>
              </a:rPr>
              <a:t>     Nakonec jsme si nechali mužstvo dospělých, které už na jaře  sehrálo 6 divizních zápasů. Zaznamenalo všechny možné varianty výsledků.  Výhra, prohra, výhra po penaltách a také tři prohry po penaltách. Jedna porážka na jaře v normální hrací době je dobrá bilance. Škoda jen těch 3 proher po penaltách. To jsou 3 body a protože i naši konkurenti v boji o záchranu se na jaře činí , tak jsme s 8 jarními body celkově na 13. místě. Bude to ještě zajímavé. Rozhodující zápasy jsou teprve před námi. Vraťme se ale k již odehraným  utkáním.  Teď už to sice po 6 odehraných představeních neplatí, ale po 5 jsme měli jarní skóre 1:2. Za 450 jarních minut vstřelit jen jeden</a:t>
            </a:r>
          </a:p>
        </p:txBody>
      </p:sp>
      <p:cxnSp>
        <p:nvCxnSpPr>
          <p:cNvPr id="12" name="Přímá spojovací čára 11"/>
          <p:cNvCxnSpPr/>
          <p:nvPr/>
        </p:nvCxnSpPr>
        <p:spPr bwMode="auto">
          <a:xfrm>
            <a:off x="432024" y="5347692"/>
            <a:ext cx="2505113"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5472586" y="2395364"/>
            <a:ext cx="787320" cy="864096"/>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90"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416800" y="70235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a:t>
            </a:r>
          </a:p>
        </p:txBody>
      </p:sp>
      <p:sp>
        <p:nvSpPr>
          <p:cNvPr id="14" name="TextovéPole 13"/>
          <p:cNvSpPr txBox="1"/>
          <p:nvPr/>
        </p:nvSpPr>
        <p:spPr>
          <a:xfrm>
            <a:off x="196325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42</a:t>
            </a:r>
          </a:p>
        </p:txBody>
      </p:sp>
      <p:sp>
        <p:nvSpPr>
          <p:cNvPr id="18" name="Šipka doprava se zářezem 17"/>
          <p:cNvSpPr/>
          <p:nvPr/>
        </p:nvSpPr>
        <p:spPr bwMode="auto">
          <a:xfrm>
            <a:off x="8784953" y="6931868"/>
            <a:ext cx="936103" cy="354706"/>
          </a:xfrm>
          <a:prstGeom prst="notchedRightArrow">
            <a:avLst/>
          </a:prstGeom>
          <a:solidFill>
            <a:srgbClr val="D9DFE9"/>
          </a:solidFill>
          <a:ln w="9525">
            <a:solidFill>
              <a:srgbClr val="FF6600"/>
            </a:solid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graphicFrame>
        <p:nvGraphicFramePr>
          <p:cNvPr id="15" name="Tabulka 14"/>
          <p:cNvGraphicFramePr>
            <a:graphicFrameLocks noGrp="1"/>
          </p:cNvGraphicFramePr>
          <p:nvPr/>
        </p:nvGraphicFramePr>
        <p:xfrm>
          <a:off x="71984" y="1099220"/>
          <a:ext cx="4752529" cy="2295525"/>
        </p:xfrm>
        <a:graphic>
          <a:graphicData uri="http://schemas.openxmlformats.org/drawingml/2006/table">
            <a:tbl>
              <a:tblPr/>
              <a:tblGrid>
                <a:gridCol w="213456">
                  <a:extLst>
                    <a:ext uri="{9D8B030D-6E8A-4147-A177-3AD203B41FA5}">
                      <a16:colId xmlns:a16="http://schemas.microsoft.com/office/drawing/2014/main" val="20000"/>
                    </a:ext>
                  </a:extLst>
                </a:gridCol>
                <a:gridCol w="238568">
                  <a:extLst>
                    <a:ext uri="{9D8B030D-6E8A-4147-A177-3AD203B41FA5}">
                      <a16:colId xmlns:a16="http://schemas.microsoft.com/office/drawing/2014/main" val="20001"/>
                    </a:ext>
                  </a:extLst>
                </a:gridCol>
                <a:gridCol w="1883432">
                  <a:extLst>
                    <a:ext uri="{9D8B030D-6E8A-4147-A177-3AD203B41FA5}">
                      <a16:colId xmlns:a16="http://schemas.microsoft.com/office/drawing/2014/main" val="20002"/>
                    </a:ext>
                  </a:extLst>
                </a:gridCol>
                <a:gridCol w="301349">
                  <a:extLst>
                    <a:ext uri="{9D8B030D-6E8A-4147-A177-3AD203B41FA5}">
                      <a16:colId xmlns:a16="http://schemas.microsoft.com/office/drawing/2014/main" val="20003"/>
                    </a:ext>
                  </a:extLst>
                </a:gridCol>
                <a:gridCol w="263681">
                  <a:extLst>
                    <a:ext uri="{9D8B030D-6E8A-4147-A177-3AD203B41FA5}">
                      <a16:colId xmlns:a16="http://schemas.microsoft.com/office/drawing/2014/main" val="20004"/>
                    </a:ext>
                  </a:extLst>
                </a:gridCol>
                <a:gridCol w="178926">
                  <a:extLst>
                    <a:ext uri="{9D8B030D-6E8A-4147-A177-3AD203B41FA5}">
                      <a16:colId xmlns:a16="http://schemas.microsoft.com/office/drawing/2014/main" val="20005"/>
                    </a:ext>
                  </a:extLst>
                </a:gridCol>
                <a:gridCol w="329601">
                  <a:extLst>
                    <a:ext uri="{9D8B030D-6E8A-4147-A177-3AD203B41FA5}">
                      <a16:colId xmlns:a16="http://schemas.microsoft.com/office/drawing/2014/main" val="20006"/>
                    </a:ext>
                  </a:extLst>
                </a:gridCol>
                <a:gridCol w="740817">
                  <a:extLst>
                    <a:ext uri="{9D8B030D-6E8A-4147-A177-3AD203B41FA5}">
                      <a16:colId xmlns:a16="http://schemas.microsoft.com/office/drawing/2014/main" val="20007"/>
                    </a:ext>
                  </a:extLst>
                </a:gridCol>
                <a:gridCol w="326462">
                  <a:extLst>
                    <a:ext uri="{9D8B030D-6E8A-4147-A177-3AD203B41FA5}">
                      <a16:colId xmlns:a16="http://schemas.microsoft.com/office/drawing/2014/main" val="20008"/>
                    </a:ext>
                  </a:extLst>
                </a:gridCol>
                <a:gridCol w="276237">
                  <a:extLst>
                    <a:ext uri="{9D8B030D-6E8A-4147-A177-3AD203B41FA5}">
                      <a16:colId xmlns:a16="http://schemas.microsoft.com/office/drawing/2014/main" val="20009"/>
                    </a:ext>
                  </a:extLst>
                </a:gridCol>
              </a:tblGrid>
              <a:tr h="190500">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2000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200" b="1" i="0" u="none" strike="noStrike" dirty="0">
                          <a:solidFill>
                            <a:srgbClr val="0000CC"/>
                          </a:solidFill>
                          <a:latin typeface="Calibri"/>
                        </a:rPr>
                        <a:t>Stará garda </a:t>
                      </a:r>
                      <a:r>
                        <a:rPr lang="cs-CZ" sz="1200" b="1" i="0" u="none" strike="noStrike" dirty="0" err="1">
                          <a:solidFill>
                            <a:srgbClr val="0000CC"/>
                          </a:solidFill>
                          <a:latin typeface="Calibri"/>
                        </a:rPr>
                        <a:t>Sepap</a:t>
                      </a:r>
                      <a:r>
                        <a:rPr lang="cs-CZ" sz="1200" b="1" i="0" u="none" strike="noStrike" dirty="0">
                          <a:solidFill>
                            <a:srgbClr val="0000CC"/>
                          </a:solidFill>
                          <a:latin typeface="Calibri"/>
                        </a:rPr>
                        <a:t> </a:t>
                      </a:r>
                      <a:r>
                        <a:rPr lang="cs-CZ" sz="1200" b="1" i="0" u="none" strike="noStrike" dirty="0" err="1">
                          <a:solidFill>
                            <a:srgbClr val="0000CC"/>
                          </a:solidFill>
                          <a:latin typeface="Calibri"/>
                        </a:rPr>
                        <a:t>Štětí</a:t>
                      </a:r>
                      <a:r>
                        <a:rPr lang="cs-CZ" sz="1200" b="1" i="0" u="none" strike="noStrike" dirty="0">
                          <a:solidFill>
                            <a:srgbClr val="0000CC"/>
                          </a:solidFill>
                          <a:latin typeface="Calibri"/>
                        </a:rPr>
                        <a:t> Okresní přebor 2016/17 po 10. kole</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1"/>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TJ </a:t>
                      </a:r>
                      <a:r>
                        <a:rPr lang="cs-CZ" sz="1100" b="1" i="0" u="none" strike="noStrike" dirty="0" err="1">
                          <a:solidFill>
                            <a:srgbClr val="000000"/>
                          </a:solidFill>
                          <a:latin typeface="Arial"/>
                        </a:rPr>
                        <a:t>Žitenice</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65:13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latin typeface="Arial"/>
                        </a:rPr>
                        <a:t>FK Litoměřicko,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Calibri"/>
                        </a:rPr>
                        <a:t>42:19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21</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3"/>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Tigo Nučnice 1996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41:31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4.</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latin typeface="Arial"/>
                        </a:rPr>
                        <a:t>TJ Sokol České Kopisty</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Calibri"/>
                        </a:rPr>
                        <a:t>40:39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15</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5"/>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Sokol Malé Žernoseky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26:33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66"/>
                          </a:solidFill>
                          <a:latin typeface="Arial"/>
                        </a:rPr>
                        <a:t>6.</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FF0066"/>
                          </a:solidFill>
                          <a:latin typeface="Arial"/>
                        </a:rPr>
                        <a:t>Slavoj Bohušovice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66"/>
                          </a:solidFill>
                          <a:latin typeface="Arial"/>
                        </a:rPr>
                        <a:t>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66"/>
                          </a:solidFill>
                          <a:latin typeface="Arial"/>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66"/>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66"/>
                          </a:solidFill>
                          <a:latin typeface="Arial"/>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66"/>
                          </a:solidFill>
                          <a:latin typeface="Calibri"/>
                        </a:rPr>
                        <a:t>28:40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66"/>
                          </a:solidFill>
                          <a:latin typeface="Arial"/>
                        </a:rPr>
                        <a:t>12</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7"/>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Sepap Štětí</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24:23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8.</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latin typeface="Arial"/>
                        </a:rPr>
                        <a:t>Dynamo Střížovice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Calibri"/>
                        </a:rPr>
                        <a:t>25:49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9"/>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Sokol Pokratice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10:54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1"/>
                  </a:ext>
                </a:extLst>
              </a:tr>
            </a:tbl>
          </a:graphicData>
        </a:graphic>
      </p:graphicFrame>
      <p:graphicFrame>
        <p:nvGraphicFramePr>
          <p:cNvPr id="17" name="Tabulka 16"/>
          <p:cNvGraphicFramePr>
            <a:graphicFrameLocks noGrp="1"/>
          </p:cNvGraphicFramePr>
          <p:nvPr/>
        </p:nvGraphicFramePr>
        <p:xfrm>
          <a:off x="143992" y="3547492"/>
          <a:ext cx="4680520" cy="1441074"/>
        </p:xfrm>
        <a:graphic>
          <a:graphicData uri="http://schemas.openxmlformats.org/drawingml/2006/table">
            <a:tbl>
              <a:tblPr/>
              <a:tblGrid>
                <a:gridCol w="1861782">
                  <a:extLst>
                    <a:ext uri="{9D8B030D-6E8A-4147-A177-3AD203B41FA5}">
                      <a16:colId xmlns:a16="http://schemas.microsoft.com/office/drawing/2014/main" val="20000"/>
                    </a:ext>
                  </a:extLst>
                </a:gridCol>
                <a:gridCol w="1936254">
                  <a:extLst>
                    <a:ext uri="{9D8B030D-6E8A-4147-A177-3AD203B41FA5}">
                      <a16:colId xmlns:a16="http://schemas.microsoft.com/office/drawing/2014/main" val="20001"/>
                    </a:ext>
                  </a:extLst>
                </a:gridCol>
                <a:gridCol w="882484">
                  <a:extLst>
                    <a:ext uri="{9D8B030D-6E8A-4147-A177-3AD203B41FA5}">
                      <a16:colId xmlns:a16="http://schemas.microsoft.com/office/drawing/2014/main" val="20002"/>
                    </a:ext>
                  </a:extLst>
                </a:gridCol>
              </a:tblGrid>
              <a:tr h="305694">
                <a:tc gridSpan="3">
                  <a:txBody>
                    <a:bodyPr/>
                    <a:lstStyle/>
                    <a:p>
                      <a:pPr algn="ctr" fontAlgn="ctr"/>
                      <a:r>
                        <a:rPr lang="cs-CZ" sz="1400" b="1" i="0" u="none" strike="noStrike" dirty="0">
                          <a:solidFill>
                            <a:srgbClr val="000000"/>
                          </a:solidFill>
                          <a:latin typeface="Calibri"/>
                        </a:rPr>
                        <a:t>Výsledky 10. kola okresního přeboru staré gardy 13.4.2017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56783">
                <a:tc>
                  <a:txBody>
                    <a:bodyPr/>
                    <a:lstStyle/>
                    <a:p>
                      <a:pPr algn="ctr" fontAlgn="ctr"/>
                      <a:r>
                        <a:rPr lang="cs-CZ" sz="1200" b="1" i="0" u="none" strike="noStrike">
                          <a:solidFill>
                            <a:srgbClr val="FF0000"/>
                          </a:solidFill>
                          <a:latin typeface="Arial"/>
                        </a:rPr>
                        <a:t>Sepap Štětí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latin typeface="Arial"/>
                        </a:rPr>
                        <a:t>Sokol Malé Žernoseky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FF0000"/>
                          </a:solidFill>
                          <a:latin typeface="Calibri"/>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213986">
                <a:tc>
                  <a:txBody>
                    <a:bodyPr/>
                    <a:lstStyle/>
                    <a:p>
                      <a:pPr algn="ctr" fontAlgn="ctr"/>
                      <a:r>
                        <a:rPr lang="cs-CZ" sz="1200" b="1" i="0" u="none" strike="noStrike">
                          <a:solidFill>
                            <a:srgbClr val="000000"/>
                          </a:solidFill>
                          <a:latin typeface="Arial"/>
                        </a:rPr>
                        <a:t>Slavoj Bohušovice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latin typeface="Arial"/>
                        </a:rPr>
                        <a:t>Tigo Nučnice 1996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800" b="1" i="0" u="none" strike="noStrike" dirty="0">
                          <a:solidFill>
                            <a:srgbClr val="000000"/>
                          </a:solidFill>
                          <a:latin typeface="Calibri"/>
                        </a:rPr>
                        <a:t>4:7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2"/>
                  </a:ext>
                </a:extLst>
              </a:tr>
              <a:tr h="256783">
                <a:tc>
                  <a:txBody>
                    <a:bodyPr/>
                    <a:lstStyle/>
                    <a:p>
                      <a:pPr algn="ctr" fontAlgn="ctr"/>
                      <a:r>
                        <a:rPr lang="cs-CZ" sz="1200" b="1" i="0" u="none" strike="noStrike">
                          <a:solidFill>
                            <a:srgbClr val="000000"/>
                          </a:solidFill>
                          <a:latin typeface="Arial"/>
                        </a:rPr>
                        <a:t>TJ Žitenice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TJ Sokol České Kopisty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latin typeface="Calibri"/>
                        </a:rPr>
                        <a:t>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262897">
                <a:tc>
                  <a:txBody>
                    <a:bodyPr/>
                    <a:lstStyle/>
                    <a:p>
                      <a:pPr algn="ctr" fontAlgn="ctr"/>
                      <a:r>
                        <a:rPr lang="cs-CZ" sz="1200" b="1" i="0" u="none" strike="noStrike" dirty="0">
                          <a:solidFill>
                            <a:srgbClr val="000000"/>
                          </a:solidFill>
                          <a:latin typeface="Arial"/>
                        </a:rPr>
                        <a:t>FK Litoměřicko, z.s.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latin typeface="Arial"/>
                        </a:rPr>
                        <a:t>Dynamo Střížovice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800" b="1" i="0" u="none" strike="noStrike" dirty="0">
                          <a:solidFill>
                            <a:srgbClr val="000000"/>
                          </a:solidFill>
                          <a:latin typeface="Calibri"/>
                        </a:rPr>
                        <a:t>5:3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4"/>
                  </a:ext>
                </a:extLst>
              </a:tr>
            </a:tbl>
          </a:graphicData>
        </a:graphic>
      </p:graphicFrame>
      <p:sp>
        <p:nvSpPr>
          <p:cNvPr id="19" name="TextovéPole 18"/>
          <p:cNvSpPr txBox="1"/>
          <p:nvPr/>
        </p:nvSpPr>
        <p:spPr>
          <a:xfrm>
            <a:off x="71984" y="91108"/>
            <a:ext cx="4752528" cy="830997"/>
          </a:xfrm>
          <a:prstGeom prst="rect">
            <a:avLst/>
          </a:prstGeom>
          <a:blipFill dpi="0" rotWithShape="1">
            <a:blip r:embed="rId3" cstate="print">
              <a:alphaModFix amt="45000"/>
            </a:blip>
            <a:srcRect/>
            <a:stretch>
              <a:fillRect/>
            </a:stretch>
          </a:blipFill>
          <a:ln w="53975" cap="flat">
            <a:solidFill>
              <a:schemeClr val="accent6">
                <a:lumMod val="60000"/>
                <a:lumOff val="40000"/>
              </a:schemeClr>
            </a:solidFill>
            <a:prstDash val="dashDot"/>
          </a:ln>
        </p:spPr>
        <p:txBody>
          <a:bodyPr wrap="square" rtlCol="0">
            <a:spAutoFit/>
          </a:bodyPr>
          <a:lstStyle/>
          <a:p>
            <a:pPr algn="ctr"/>
            <a:r>
              <a:rPr lang="cs-CZ" sz="2400" dirty="0" smtClean="0">
                <a:effectLst>
                  <a:glow rad="63500">
                    <a:schemeClr val="accent1">
                      <a:satMod val="175000"/>
                      <a:alpha val="40000"/>
                    </a:schemeClr>
                  </a:glow>
                </a:effectLst>
                <a:latin typeface="Franklin Gothic Medium Cond" pitchFamily="34" charset="0"/>
              </a:rPr>
              <a:t>Stará garda se po 1. jarním kole propadla o stupínek níže</a:t>
            </a:r>
          </a:p>
        </p:txBody>
      </p:sp>
      <p:sp>
        <p:nvSpPr>
          <p:cNvPr id="21" name="TextovéPole 20"/>
          <p:cNvSpPr txBox="1"/>
          <p:nvPr/>
        </p:nvSpPr>
        <p:spPr>
          <a:xfrm>
            <a:off x="143992" y="5203676"/>
            <a:ext cx="4680520" cy="1631216"/>
          </a:xfrm>
          <a:prstGeom prst="rect">
            <a:avLst/>
          </a:prstGeom>
          <a:solidFill>
            <a:srgbClr val="CCFFFF"/>
          </a:solidFill>
          <a:ln w="31750">
            <a:solidFill>
              <a:srgbClr val="009900"/>
            </a:solidFill>
            <a:prstDash val="solid"/>
          </a:ln>
        </p:spPr>
        <p:txBody>
          <a:bodyPr wrap="square" rtlCol="0">
            <a:spAutoFit/>
          </a:bodyPr>
          <a:lstStyle/>
          <a:p>
            <a:pPr algn="ctr"/>
            <a:r>
              <a:rPr lang="cs-CZ" sz="2400" dirty="0" smtClean="0">
                <a:latin typeface="Colonna MT" pitchFamily="82" charset="0"/>
              </a:rPr>
              <a:t>Včera hrála stará garda v </a:t>
            </a:r>
            <a:r>
              <a:rPr lang="cs-CZ" sz="2400" dirty="0" err="1" smtClean="0">
                <a:latin typeface="Colonna MT" pitchFamily="82" charset="0"/>
              </a:rPr>
              <a:t>Mlékojedech</a:t>
            </a:r>
            <a:r>
              <a:rPr lang="cs-CZ" sz="2400" dirty="0" smtClean="0">
                <a:latin typeface="Colonna MT" pitchFamily="82" charset="0"/>
              </a:rPr>
              <a:t> proti Litoměřicím a další zápas ji čeká doma v pátek </a:t>
            </a:r>
            <a:r>
              <a:rPr lang="cs-CZ" sz="2400" dirty="0" smtClean="0">
                <a:solidFill>
                  <a:srgbClr val="FF0000"/>
                </a:solidFill>
                <a:latin typeface="Colonna MT" pitchFamily="82" charset="0"/>
              </a:rPr>
              <a:t>28.4.2017 proti </a:t>
            </a:r>
            <a:r>
              <a:rPr lang="cs-CZ" sz="2800" dirty="0" err="1" smtClean="0">
                <a:solidFill>
                  <a:srgbClr val="FF0000"/>
                </a:solidFill>
                <a:latin typeface="Colonna MT" pitchFamily="82" charset="0"/>
              </a:rPr>
              <a:t>Tigu</a:t>
            </a:r>
            <a:r>
              <a:rPr lang="cs-CZ" sz="2800" dirty="0" smtClean="0">
                <a:solidFill>
                  <a:srgbClr val="FF0000"/>
                </a:solidFill>
                <a:latin typeface="Colonna MT" pitchFamily="82" charset="0"/>
              </a:rPr>
              <a:t> </a:t>
            </a:r>
            <a:r>
              <a:rPr lang="cs-CZ" sz="2800" dirty="0" err="1" smtClean="0">
                <a:solidFill>
                  <a:srgbClr val="FF0000"/>
                </a:solidFill>
                <a:latin typeface="Colonna MT" pitchFamily="82" charset="0"/>
              </a:rPr>
              <a:t>Nučnice</a:t>
            </a:r>
            <a:r>
              <a:rPr lang="cs-CZ" sz="2800" dirty="0" smtClean="0">
                <a:solidFill>
                  <a:srgbClr val="FF0000"/>
                </a:solidFill>
                <a:latin typeface="Colonna MT" pitchFamily="82" charset="0"/>
              </a:rPr>
              <a:t> 1996</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7"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p>
        </p:txBody>
      </p:sp>
      <p:sp>
        <p:nvSpPr>
          <p:cNvPr id="11" name="TextovéPole 10"/>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41</a:t>
            </a:r>
          </a:p>
        </p:txBody>
      </p:sp>
      <p:sp>
        <p:nvSpPr>
          <p:cNvPr id="23" name="TextovéPole 22"/>
          <p:cNvSpPr txBox="1"/>
          <p:nvPr/>
        </p:nvSpPr>
        <p:spPr>
          <a:xfrm>
            <a:off x="70274" y="202307"/>
            <a:ext cx="4682230" cy="5001369"/>
          </a:xfrm>
          <a:prstGeom prst="rect">
            <a:avLst/>
          </a:prstGeom>
          <a:solidFill>
            <a:srgbClr val="F6F8B2"/>
          </a:solidFill>
          <a:ln w="25400">
            <a:solidFill>
              <a:schemeClr val="tx1"/>
            </a:solidFill>
          </a:ln>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just" eaLnBrk="0" hangingPunct="0">
              <a:defRPr/>
            </a:pPr>
            <a:r>
              <a:rPr lang="cs-CZ" sz="1100" i="1" dirty="0" smtClean="0">
                <a:latin typeface="Arial" pitchFamily="34" charset="0"/>
                <a:cs typeface="Arial" pitchFamily="34" charset="0"/>
              </a:rPr>
              <a:t>gól nesvědčí  o nejlepší mušce. Obrannou činností se naopak můžeme chlubit a za tu zaslouží pochvalu všichni , nejenom obránci.  V kalendářní premiéře proti Novému Boru nás podržel Jirka Gabriel v brance a navíc jsme zachovali více klidu při penaltách. Jak ukazují dosavadní výsledky mužstva z města sklářů, tak to zase taková ztráta není. Veřejnost jsme překvapili na Kladně a udrželi i zde čisté konto. Prohra na penalty se skousávala docela dobře.  První porážku a 2 branky v naší síti jsme utržili ve 3. jarním vystoupení doma proti ambicióznímu Českému Brodu. Soupeř vstřelil  oba góly v 1. poločase v rozmezí 2 minut a na odpověď už jsme síly nenašli. O týden později následovalo derby v </a:t>
            </a:r>
            <a:r>
              <a:rPr lang="cs-CZ" sz="1100" i="1" dirty="0" err="1" smtClean="0">
                <a:latin typeface="Arial" pitchFamily="34" charset="0"/>
                <a:cs typeface="Arial" pitchFamily="34" charset="0"/>
              </a:rPr>
              <a:t>Brozanech</a:t>
            </a:r>
            <a:r>
              <a:rPr lang="cs-CZ" sz="1100" i="1" dirty="0" smtClean="0">
                <a:latin typeface="Arial" pitchFamily="34" charset="0"/>
                <a:cs typeface="Arial" pitchFamily="34" charset="0"/>
              </a:rPr>
              <a:t>, kde domácí měli míč častěji na svých kopačkách, ale nakonec z toho byl výsledek 0:0. Z mysli nám ale stále nezmizela  vzpomínka na faul </a:t>
            </a:r>
            <a:r>
              <a:rPr lang="cs-CZ" sz="1100" i="1" dirty="0" err="1" smtClean="0">
                <a:latin typeface="Arial" pitchFamily="34" charset="0"/>
                <a:cs typeface="Arial" pitchFamily="34" charset="0"/>
              </a:rPr>
              <a:t>Slaničky</a:t>
            </a:r>
            <a:r>
              <a:rPr lang="cs-CZ" sz="1100" i="1" dirty="0" smtClean="0">
                <a:latin typeface="Arial" pitchFamily="34" charset="0"/>
                <a:cs typeface="Arial" pitchFamily="34" charset="0"/>
              </a:rPr>
              <a:t> v pokutovém území v závěru zápasu, kdy píšťalka rozhodčího zůstala němá.  Zatím největší radost jsme zažili 8 dubna, když jsme doma porazili Úvaly 1:0.  Před  týdnem v 6 klání v Nymburku brankový půst v zápasech našeho týmu skončil. Utkání stálo zato vidět. Mužstvo bylo proti vedoucímu celku tabulky, které navíc vědělo, že při prohře </a:t>
            </a:r>
            <a:r>
              <a:rPr lang="cs-CZ" sz="1100" i="1" dirty="0" err="1" smtClean="0">
                <a:latin typeface="Arial" pitchFamily="34" charset="0"/>
                <a:cs typeface="Arial" pitchFamily="34" charset="0"/>
              </a:rPr>
              <a:t>Brozan</a:t>
            </a:r>
            <a:r>
              <a:rPr lang="cs-CZ" sz="1100" i="1" dirty="0" smtClean="0">
                <a:latin typeface="Arial" pitchFamily="34" charset="0"/>
                <a:cs typeface="Arial" pitchFamily="34" charset="0"/>
              </a:rPr>
              <a:t> může navýšit svůj náskok na čele tabulky, vystaveno obrovskému tlaku. Ještě neuběhlo ani 20 minut a už jsme prohrávali 2:0. Vstali jsme z mrtvých a všem ukázali, že tým je vnitřně silný a před jeho výkonem je třeba smeknout. Naši hráči viděli také 8 žlutých karet a cítili, že rozhodčí nás moc nešetří. Už je to ale za námi a před námi stojí další těžká překážka, kterou je Meteor Praha.  </a:t>
            </a:r>
          </a:p>
          <a:p>
            <a:pPr algn="just" eaLnBrk="0" hangingPunct="0">
              <a:defRPr/>
            </a:pPr>
            <a:r>
              <a:rPr lang="cs-CZ" sz="1100" i="1" dirty="0" smtClean="0">
                <a:latin typeface="Arial" pitchFamily="34" charset="0"/>
                <a:cs typeface="Arial" pitchFamily="34" charset="0"/>
              </a:rPr>
              <a:t>       Věříme, že s a pomocí Vašeho hlasitého povzbuzování se nám ji podaří překonat a domů budeme odcházet spokojeni. Mějte se fajn a ať se Vám dnešní utkání líbí.</a:t>
            </a:r>
          </a:p>
        </p:txBody>
      </p:sp>
      <p:sp>
        <p:nvSpPr>
          <p:cNvPr id="24" name="TextovéPole 23"/>
          <p:cNvSpPr txBox="1"/>
          <p:nvPr/>
        </p:nvSpPr>
        <p:spPr>
          <a:xfrm>
            <a:off x="216000" y="5563716"/>
            <a:ext cx="4680520" cy="1200329"/>
          </a:xfrm>
          <a:prstGeom prst="rect">
            <a:avLst/>
          </a:prstGeom>
          <a:noFill/>
          <a:ln>
            <a:noFill/>
          </a:ln>
        </p:spPr>
        <p:txBody>
          <a:bodyPr wrap="square" rtlCol="0">
            <a:spAutoFit/>
          </a:bodyPr>
          <a:lstStyle/>
          <a:p>
            <a:pPr algn="ctr"/>
            <a:r>
              <a:rPr lang="cs-CZ" sz="3600" dirty="0" err="1" smtClean="0">
                <a:solidFill>
                  <a:srgbClr val="008000"/>
                </a:solidFill>
                <a:latin typeface="Cooper Black" pitchFamily="18" charset="0"/>
                <a:cs typeface="David" pitchFamily="34" charset="-79"/>
              </a:rPr>
              <a:t>Štětí</a:t>
            </a:r>
            <a:r>
              <a:rPr lang="cs-CZ" sz="3600" dirty="0" smtClean="0">
                <a:solidFill>
                  <a:srgbClr val="008000"/>
                </a:solidFill>
                <a:latin typeface="Cooper Black" pitchFamily="18" charset="0"/>
                <a:cs typeface="David" pitchFamily="34" charset="-79"/>
              </a:rPr>
              <a:t> </a:t>
            </a:r>
          </a:p>
          <a:p>
            <a:pPr algn="ctr"/>
            <a:r>
              <a:rPr lang="cs-CZ" sz="3600" dirty="0" smtClean="0">
                <a:solidFill>
                  <a:srgbClr val="008000"/>
                </a:solidFill>
                <a:latin typeface="Cooper Black" pitchFamily="18" charset="0"/>
                <a:cs typeface="David" pitchFamily="34" charset="-79"/>
              </a:rPr>
              <a:t>Do toho</a:t>
            </a:r>
          </a:p>
        </p:txBody>
      </p:sp>
      <p:sp>
        <p:nvSpPr>
          <p:cNvPr id="12" name="Obdélník 11"/>
          <p:cNvSpPr/>
          <p:nvPr/>
        </p:nvSpPr>
        <p:spPr>
          <a:xfrm>
            <a:off x="5689426" y="307132"/>
            <a:ext cx="4463678" cy="3647152"/>
          </a:xfrm>
          <a:prstGeom prst="rect">
            <a:avLst/>
          </a:prstGeom>
        </p:spPr>
        <p:txBody>
          <a:bodyPr wrap="square">
            <a:spAutoFit/>
          </a:bodyPr>
          <a:lstStyle/>
          <a:p>
            <a:pPr lvl="0" algn="just" eaLnBrk="0" hangingPunct="0"/>
            <a:r>
              <a:rPr lang="cs-CZ" sz="1050" b="0" dirty="0" smtClean="0">
                <a:latin typeface="Arial" pitchFamily="34" charset="0"/>
                <a:ea typeface="Calibri" pitchFamily="34" charset="0"/>
                <a:cs typeface="Arial" pitchFamily="34" charset="0"/>
              </a:rPr>
              <a:t>minutě byl blízko vyrovnání Jan </a:t>
            </a:r>
            <a:r>
              <a:rPr lang="cs-CZ" sz="1050" b="0" dirty="0" err="1" smtClean="0">
                <a:latin typeface="Arial" pitchFamily="34" charset="0"/>
                <a:ea typeface="Calibri" pitchFamily="34" charset="0"/>
                <a:cs typeface="Arial" pitchFamily="34" charset="0"/>
              </a:rPr>
              <a:t>Arazim</a:t>
            </a:r>
            <a:r>
              <a:rPr lang="cs-CZ" sz="1050" b="0" dirty="0" smtClean="0">
                <a:latin typeface="Arial" pitchFamily="34" charset="0"/>
                <a:ea typeface="Calibri" pitchFamily="34" charset="0"/>
                <a:cs typeface="Arial" pitchFamily="34" charset="0"/>
              </a:rPr>
              <a:t>, ale branka soupeře zůstala zavřená. Všechny balóny z kopaček hráčů </a:t>
            </a:r>
            <a:r>
              <a:rPr lang="cs-CZ" sz="1050" b="0" dirty="0" err="1" smtClean="0">
                <a:latin typeface="Arial" pitchFamily="34" charset="0"/>
                <a:ea typeface="Calibri" pitchFamily="34" charset="0"/>
                <a:cs typeface="Arial" pitchFamily="34" charset="0"/>
              </a:rPr>
              <a:t>Štětí</a:t>
            </a:r>
            <a:r>
              <a:rPr lang="cs-CZ" sz="1050" b="0" dirty="0" smtClean="0">
                <a:latin typeface="Arial" pitchFamily="34" charset="0"/>
                <a:ea typeface="Calibri" pitchFamily="34" charset="0"/>
                <a:cs typeface="Arial" pitchFamily="34" charset="0"/>
              </a:rPr>
              <a:t> létaly v těchto momentech mimo plochu 18 metrů čtverečných. Lepší už to bylo s navštívenkou Pavla Čermáka, ale to byl zase na svém místě brankář v 52. minutě. Ke slovu se přihlásili i trpělivě hrající hosté. Začali vyrážet do nebezpečných útoků.  Velkou </a:t>
            </a:r>
            <a:r>
              <a:rPr lang="cs-CZ" sz="1050" b="0" dirty="0" err="1" smtClean="0">
                <a:latin typeface="Arial" pitchFamily="34" charset="0"/>
                <a:ea typeface="Calibri" pitchFamily="34" charset="0"/>
                <a:cs typeface="Arial" pitchFamily="34" charset="0"/>
              </a:rPr>
              <a:t>gólovku</a:t>
            </a:r>
            <a:r>
              <a:rPr lang="cs-CZ" sz="1050" b="0" dirty="0" smtClean="0">
                <a:latin typeface="Arial" pitchFamily="34" charset="0"/>
                <a:ea typeface="Calibri" pitchFamily="34" charset="0"/>
                <a:cs typeface="Arial" pitchFamily="34" charset="0"/>
              </a:rPr>
              <a:t> zahodili v 57. minutě. V 68. to zkusil Janda z těžkého úhlu, ale </a:t>
            </a:r>
            <a:r>
              <a:rPr lang="cs-CZ" sz="1050" b="0" dirty="0" err="1" smtClean="0">
                <a:latin typeface="Arial" pitchFamily="34" charset="0"/>
                <a:ea typeface="Calibri" pitchFamily="34" charset="0"/>
                <a:cs typeface="Arial" pitchFamily="34" charset="0"/>
              </a:rPr>
              <a:t>Duník</a:t>
            </a:r>
            <a:r>
              <a:rPr lang="cs-CZ" sz="1050" b="0" dirty="0" smtClean="0">
                <a:latin typeface="Arial" pitchFamily="34" charset="0"/>
                <a:ea typeface="Calibri" pitchFamily="34" charset="0"/>
                <a:cs typeface="Arial" pitchFamily="34" charset="0"/>
              </a:rPr>
              <a:t> se zaskočit nenechal. Stejný hráč si to ale vynahradil o několik minut později, když zvýšil na 2:0. </a:t>
            </a:r>
            <a:r>
              <a:rPr lang="cs-CZ" sz="1050" b="0" dirty="0" err="1" smtClean="0">
                <a:latin typeface="Arial" pitchFamily="34" charset="0"/>
                <a:ea typeface="Calibri" pitchFamily="34" charset="0"/>
                <a:cs typeface="Arial" pitchFamily="34" charset="0"/>
              </a:rPr>
              <a:t>Štětský</a:t>
            </a:r>
            <a:r>
              <a:rPr lang="cs-CZ" sz="1050" b="0" dirty="0" smtClean="0">
                <a:latin typeface="Arial" pitchFamily="34" charset="0"/>
                <a:ea typeface="Calibri" pitchFamily="34" charset="0"/>
                <a:cs typeface="Arial" pitchFamily="34" charset="0"/>
              </a:rPr>
              <a:t> tým jakoby po inkasované brance ožil a obrana hostů nevěděla kam dříve skočit. V 73. minutě vymetl pavučinu hostující branky nechytatelnou střelou, hlásící se o gól kola, Miroslav </a:t>
            </a:r>
            <a:r>
              <a:rPr lang="cs-CZ" sz="1050" b="0" dirty="0" err="1" smtClean="0">
                <a:latin typeface="Arial" pitchFamily="34" charset="0"/>
                <a:ea typeface="Calibri" pitchFamily="34" charset="0"/>
                <a:cs typeface="Arial" pitchFamily="34" charset="0"/>
              </a:rPr>
              <a:t>Kušpál</a:t>
            </a:r>
            <a:r>
              <a:rPr lang="cs-CZ" sz="1050" b="0" dirty="0" smtClean="0">
                <a:latin typeface="Arial" pitchFamily="34" charset="0"/>
                <a:ea typeface="Calibri" pitchFamily="34" charset="0"/>
                <a:cs typeface="Arial" pitchFamily="34" charset="0"/>
              </a:rPr>
              <a:t>. 1:2 a naděje aspoň na vyrovnání ožila. Míče směřovaly do vápna soupeře a hráči se tlačili do koncovky. Tu největší příležitost vyrovnat měl Vokoun, ale míč proletěl těsně kolem levé tyče mimo branku. Srovnat skóre se nepovedlo. Prohra mrzí, ale tak už to ve fotbale chodí. Za týden 21. dubna se mužstvo pokusí dostat na vítěznou vlnu. Zajíždí na hřiště posledního celku tabulky Sokolu </a:t>
            </a:r>
            <a:r>
              <a:rPr lang="cs-CZ" sz="1050" b="0" dirty="0" err="1" smtClean="0">
                <a:latin typeface="Arial" pitchFamily="34" charset="0"/>
                <a:ea typeface="Calibri" pitchFamily="34" charset="0"/>
                <a:cs typeface="Arial" pitchFamily="34" charset="0"/>
              </a:rPr>
              <a:t>Pokratice</a:t>
            </a:r>
            <a:r>
              <a:rPr lang="cs-CZ" sz="1050" b="0" dirty="0" smtClean="0">
                <a:latin typeface="Arial" pitchFamily="34" charset="0"/>
                <a:ea typeface="Calibri" pitchFamily="34" charset="0"/>
                <a:cs typeface="Arial" pitchFamily="34" charset="0"/>
              </a:rPr>
              <a:t>.</a:t>
            </a:r>
            <a:endParaRPr lang="cs-CZ" sz="1050" b="0" dirty="0" smtClean="0">
              <a:latin typeface="Arial" pitchFamily="34" charset="0"/>
              <a:cs typeface="Arial" pitchFamily="34" charset="0"/>
            </a:endParaRPr>
          </a:p>
          <a:p>
            <a:pPr lvl="0" algn="just" eaLnBrk="0" hangingPunct="0"/>
            <a:r>
              <a:rPr lang="cs-CZ" sz="1050" b="0" u="sng" dirty="0" smtClean="0">
                <a:latin typeface="Arial" pitchFamily="34" charset="0"/>
                <a:ea typeface="Calibri" pitchFamily="34" charset="0"/>
                <a:cs typeface="Arial" pitchFamily="34" charset="0"/>
              </a:rPr>
              <a:t>Branky:</a:t>
            </a:r>
            <a:r>
              <a:rPr lang="cs-CZ" sz="1050" b="0" dirty="0" smtClean="0">
                <a:latin typeface="Arial" pitchFamily="34" charset="0"/>
                <a:ea typeface="Calibri" pitchFamily="34" charset="0"/>
                <a:cs typeface="Arial" pitchFamily="34" charset="0"/>
              </a:rPr>
              <a:t> </a:t>
            </a:r>
            <a:r>
              <a:rPr lang="cs-CZ" sz="1050" b="0" dirty="0" err="1" smtClean="0">
                <a:latin typeface="Arial" pitchFamily="34" charset="0"/>
                <a:ea typeface="Calibri" pitchFamily="34" charset="0"/>
                <a:cs typeface="Arial" pitchFamily="34" charset="0"/>
              </a:rPr>
              <a:t>Kušpál</a:t>
            </a:r>
            <a:r>
              <a:rPr lang="cs-CZ" sz="1050" b="0" dirty="0" smtClean="0">
                <a:latin typeface="Arial" pitchFamily="34" charset="0"/>
                <a:ea typeface="Calibri" pitchFamily="34" charset="0"/>
                <a:cs typeface="Arial" pitchFamily="34" charset="0"/>
              </a:rPr>
              <a:t> 1</a:t>
            </a:r>
            <a:endParaRPr lang="cs-CZ" sz="1050" b="0" dirty="0" smtClean="0">
              <a:latin typeface="Arial" pitchFamily="34" charset="0"/>
              <a:cs typeface="Arial" pitchFamily="34" charset="0"/>
            </a:endParaRPr>
          </a:p>
          <a:p>
            <a:pPr lvl="0" algn="just" eaLnBrk="0" hangingPunct="0"/>
            <a:r>
              <a:rPr lang="cs-CZ" sz="1050" b="0" u="sng" dirty="0" smtClean="0">
                <a:latin typeface="Arial" pitchFamily="34" charset="0"/>
                <a:ea typeface="Calibri" pitchFamily="34" charset="0"/>
                <a:cs typeface="Arial" pitchFamily="34" charset="0"/>
              </a:rPr>
              <a:t>Sestava:</a:t>
            </a:r>
            <a:r>
              <a:rPr lang="cs-CZ" sz="1050" b="0" dirty="0" smtClean="0">
                <a:latin typeface="Arial" pitchFamily="34" charset="0"/>
                <a:ea typeface="Calibri" pitchFamily="34" charset="0"/>
                <a:cs typeface="Arial" pitchFamily="34" charset="0"/>
              </a:rPr>
              <a:t> </a:t>
            </a:r>
            <a:r>
              <a:rPr lang="cs-CZ" sz="1050" b="0" dirty="0" err="1" smtClean="0">
                <a:latin typeface="Arial" pitchFamily="34" charset="0"/>
                <a:ea typeface="Calibri" pitchFamily="34" charset="0"/>
                <a:cs typeface="Arial" pitchFamily="34" charset="0"/>
              </a:rPr>
              <a:t>Duník</a:t>
            </a:r>
            <a:r>
              <a:rPr lang="cs-CZ" sz="1050" b="0" dirty="0" smtClean="0">
                <a:latin typeface="Arial" pitchFamily="34" charset="0"/>
                <a:ea typeface="Calibri" pitchFamily="34" charset="0"/>
                <a:cs typeface="Arial" pitchFamily="34" charset="0"/>
              </a:rPr>
              <a:t>-Jakl, </a:t>
            </a:r>
            <a:r>
              <a:rPr lang="cs-CZ" sz="1050" b="0" dirty="0" err="1" smtClean="0">
                <a:latin typeface="Arial" pitchFamily="34" charset="0"/>
                <a:ea typeface="Calibri" pitchFamily="34" charset="0"/>
                <a:cs typeface="Arial" pitchFamily="34" charset="0"/>
              </a:rPr>
              <a:t>Jerman</a:t>
            </a:r>
            <a:r>
              <a:rPr lang="cs-CZ" sz="1050" b="0" dirty="0" smtClean="0">
                <a:latin typeface="Arial" pitchFamily="34" charset="0"/>
                <a:ea typeface="Calibri" pitchFamily="34" charset="0"/>
                <a:cs typeface="Arial" pitchFamily="34" charset="0"/>
              </a:rPr>
              <a:t>, Svoboda, Vacek, Hamšík, </a:t>
            </a:r>
            <a:r>
              <a:rPr lang="cs-CZ" sz="1050" b="0" dirty="0" err="1" smtClean="0">
                <a:latin typeface="Arial" pitchFamily="34" charset="0"/>
                <a:ea typeface="Calibri" pitchFamily="34" charset="0"/>
                <a:cs typeface="Arial" pitchFamily="34" charset="0"/>
              </a:rPr>
              <a:t>Páviš</a:t>
            </a:r>
            <a:r>
              <a:rPr lang="cs-CZ" sz="1050" b="0" dirty="0" smtClean="0">
                <a:latin typeface="Arial" pitchFamily="34" charset="0"/>
                <a:ea typeface="Calibri" pitchFamily="34" charset="0"/>
                <a:cs typeface="Arial" pitchFamily="34" charset="0"/>
              </a:rPr>
              <a:t>, T</a:t>
            </a:r>
          </a:p>
          <a:p>
            <a:pPr lvl="0" algn="just" eaLnBrk="0" hangingPunct="0"/>
            <a:r>
              <a:rPr lang="cs-CZ" sz="1050" b="0" dirty="0" smtClean="0">
                <a:latin typeface="Arial" pitchFamily="34" charset="0"/>
                <a:ea typeface="Calibri" pitchFamily="34" charset="0"/>
                <a:cs typeface="Arial" pitchFamily="34" charset="0"/>
              </a:rPr>
              <a:t>                </a:t>
            </a:r>
            <a:r>
              <a:rPr lang="cs-CZ" sz="1050" b="0" dirty="0" err="1" smtClean="0">
                <a:latin typeface="Arial" pitchFamily="34" charset="0"/>
                <a:ea typeface="Calibri" pitchFamily="34" charset="0"/>
                <a:cs typeface="Arial" pitchFamily="34" charset="0"/>
              </a:rPr>
              <a:t>Toráč</a:t>
            </a:r>
            <a:r>
              <a:rPr lang="cs-CZ" sz="1050" b="0" dirty="0" smtClean="0">
                <a:latin typeface="Arial" pitchFamily="34" charset="0"/>
                <a:ea typeface="Calibri" pitchFamily="34" charset="0"/>
                <a:cs typeface="Arial" pitchFamily="34" charset="0"/>
              </a:rPr>
              <a:t>, Vokoun, Jonák, Jan </a:t>
            </a:r>
            <a:r>
              <a:rPr lang="cs-CZ" sz="1050" b="0" dirty="0" err="1" smtClean="0">
                <a:latin typeface="Arial" pitchFamily="34" charset="0"/>
                <a:ea typeface="Calibri" pitchFamily="34" charset="0"/>
                <a:cs typeface="Arial" pitchFamily="34" charset="0"/>
              </a:rPr>
              <a:t>Arazim</a:t>
            </a:r>
            <a:r>
              <a:rPr lang="cs-CZ" sz="1050" b="0" dirty="0" smtClean="0">
                <a:latin typeface="Arial" pitchFamily="34" charset="0"/>
                <a:ea typeface="Calibri" pitchFamily="34" charset="0"/>
                <a:cs typeface="Arial" pitchFamily="34" charset="0"/>
              </a:rPr>
              <a:t>, Janata, </a:t>
            </a:r>
            <a:r>
              <a:rPr lang="cs-CZ" sz="1050" b="0" dirty="0" err="1" smtClean="0">
                <a:latin typeface="Arial" pitchFamily="34" charset="0"/>
                <a:ea typeface="Calibri" pitchFamily="34" charset="0"/>
                <a:cs typeface="Arial" pitchFamily="34" charset="0"/>
              </a:rPr>
              <a:t>J.Tyle</a:t>
            </a:r>
            <a:r>
              <a:rPr lang="cs-CZ" sz="1050" b="0" dirty="0" smtClean="0">
                <a:latin typeface="Arial" pitchFamily="34" charset="0"/>
                <a:ea typeface="Calibri" pitchFamily="34" charset="0"/>
                <a:cs typeface="Arial" pitchFamily="34" charset="0"/>
              </a:rPr>
              <a:t>, </a:t>
            </a:r>
            <a:r>
              <a:rPr lang="cs-CZ" sz="1050" b="0" dirty="0" err="1" smtClean="0">
                <a:latin typeface="Arial" pitchFamily="34" charset="0"/>
                <a:ea typeface="Calibri" pitchFamily="34" charset="0"/>
                <a:cs typeface="Arial" pitchFamily="34" charset="0"/>
              </a:rPr>
              <a:t>Božík</a:t>
            </a:r>
            <a:r>
              <a:rPr lang="cs-CZ" sz="1050" b="0" dirty="0" smtClean="0">
                <a:latin typeface="Arial" pitchFamily="34" charset="0"/>
                <a:ea typeface="Calibri" pitchFamily="34" charset="0"/>
                <a:cs typeface="Arial" pitchFamily="34" charset="0"/>
              </a:rPr>
              <a:t>, </a:t>
            </a:r>
          </a:p>
          <a:p>
            <a:pPr lvl="0" algn="just" eaLnBrk="0" hangingPunct="0"/>
            <a:r>
              <a:rPr lang="cs-CZ" sz="1050" b="0" dirty="0" smtClean="0">
                <a:latin typeface="Arial" pitchFamily="34" charset="0"/>
                <a:ea typeface="Calibri" pitchFamily="34" charset="0"/>
                <a:cs typeface="Arial" pitchFamily="34" charset="0"/>
              </a:rPr>
              <a:t>                 </a:t>
            </a:r>
            <a:r>
              <a:rPr lang="cs-CZ" sz="1050" b="0" dirty="0" err="1" smtClean="0">
                <a:latin typeface="Arial" pitchFamily="34" charset="0"/>
                <a:ea typeface="Calibri" pitchFamily="34" charset="0"/>
                <a:cs typeface="Arial" pitchFamily="34" charset="0"/>
              </a:rPr>
              <a:t>Kušpál</a:t>
            </a:r>
            <a:r>
              <a:rPr lang="cs-CZ" sz="1050" b="0" dirty="0" smtClean="0">
                <a:latin typeface="Arial" pitchFamily="34" charset="0"/>
                <a:ea typeface="Calibri" pitchFamily="34" charset="0"/>
                <a:cs typeface="Arial" pitchFamily="34" charset="0"/>
              </a:rPr>
              <a:t>, Pavel Čermák</a:t>
            </a:r>
            <a:endParaRPr lang="cs-CZ" sz="1050" b="0" dirty="0" smtClean="0">
              <a:latin typeface="Arial" pitchFamily="34" charset="0"/>
              <a:cs typeface="Arial" pitchFamily="34" charset="0"/>
            </a:endParaRPr>
          </a:p>
          <a:p>
            <a:pPr lvl="0" algn="just" eaLnBrk="0" hangingPunct="0"/>
            <a:r>
              <a:rPr lang="cs-CZ" sz="1050" b="0" u="sng" dirty="0" smtClean="0">
                <a:latin typeface="Arial" pitchFamily="34" charset="0"/>
                <a:ea typeface="Calibri" pitchFamily="34" charset="0"/>
                <a:cs typeface="Arial" pitchFamily="34" charset="0"/>
              </a:rPr>
              <a:t>Vedoucí:</a:t>
            </a:r>
            <a:r>
              <a:rPr lang="cs-CZ" sz="1050" b="0" dirty="0" smtClean="0">
                <a:latin typeface="Arial" pitchFamily="34" charset="0"/>
                <a:ea typeface="Calibri" pitchFamily="34" charset="0"/>
                <a:cs typeface="Arial" pitchFamily="34" charset="0"/>
              </a:rPr>
              <a:t> </a:t>
            </a:r>
            <a:r>
              <a:rPr lang="cs-CZ" sz="1050" b="0" dirty="0" err="1" smtClean="0">
                <a:latin typeface="Arial" pitchFamily="34" charset="0"/>
                <a:ea typeface="Calibri" pitchFamily="34" charset="0"/>
                <a:cs typeface="Arial" pitchFamily="34" charset="0"/>
              </a:rPr>
              <a:t>M</a:t>
            </a:r>
            <a:r>
              <a:rPr lang="cs-CZ" sz="1050" b="0" dirty="0" smtClean="0">
                <a:latin typeface="Arial" pitchFamily="34" charset="0"/>
                <a:ea typeface="Calibri" pitchFamily="34" charset="0"/>
                <a:cs typeface="Arial" pitchFamily="34" charset="0"/>
              </a:rPr>
              <a:t>.</a:t>
            </a:r>
            <a:r>
              <a:rPr lang="cs-CZ" sz="1050" b="0" dirty="0" err="1" smtClean="0">
                <a:latin typeface="Arial" pitchFamily="34" charset="0"/>
                <a:ea typeface="Calibri" pitchFamily="34" charset="0"/>
                <a:cs typeface="Arial" pitchFamily="34" charset="0"/>
              </a:rPr>
              <a:t>Šťatsný</a:t>
            </a:r>
            <a:r>
              <a:rPr lang="cs-CZ" sz="1050" b="0" dirty="0" smtClean="0">
                <a:latin typeface="Arial" pitchFamily="34" charset="0"/>
                <a:ea typeface="Calibri" pitchFamily="34" charset="0"/>
                <a:cs typeface="Arial" pitchFamily="34" charset="0"/>
              </a:rPr>
              <a:t>       </a:t>
            </a:r>
            <a:r>
              <a:rPr lang="cs-CZ" sz="1050" b="0" u="sng" dirty="0" smtClean="0">
                <a:latin typeface="Arial" pitchFamily="34" charset="0"/>
                <a:ea typeface="Calibri" pitchFamily="34" charset="0"/>
                <a:cs typeface="Arial" pitchFamily="34" charset="0"/>
              </a:rPr>
              <a:t>Rozhodčí:</a:t>
            </a:r>
            <a:r>
              <a:rPr lang="cs-CZ" sz="1050" b="0" dirty="0" smtClean="0">
                <a:latin typeface="Arial" pitchFamily="34" charset="0"/>
                <a:ea typeface="Calibri" pitchFamily="34" charset="0"/>
                <a:cs typeface="Arial" pitchFamily="34" charset="0"/>
              </a:rPr>
              <a:t> Milan Bartůněk </a:t>
            </a:r>
            <a:endParaRPr lang="cs-CZ" sz="1050" b="0" dirty="0" smtClean="0">
              <a:latin typeface="Arial" pitchFamily="34" charset="0"/>
              <a:cs typeface="Arial" pitchFamily="34" charset="0"/>
            </a:endParaRPr>
          </a:p>
        </p:txBody>
      </p:sp>
      <p:sp>
        <p:nvSpPr>
          <p:cNvPr id="13" name="TextovéPole 12"/>
          <p:cNvSpPr txBox="1"/>
          <p:nvPr/>
        </p:nvSpPr>
        <p:spPr>
          <a:xfrm>
            <a:off x="5976640" y="19100"/>
            <a:ext cx="4032448" cy="276999"/>
          </a:xfrm>
          <a:prstGeom prst="rect">
            <a:avLst/>
          </a:prstGeom>
          <a:solidFill>
            <a:schemeClr val="accent5">
              <a:lumMod val="40000"/>
              <a:lumOff val="60000"/>
            </a:schemeClr>
          </a:solidFill>
        </p:spPr>
        <p:txBody>
          <a:bodyPr wrap="square" rtlCol="0">
            <a:spAutoFit/>
          </a:bodyPr>
          <a:lstStyle/>
          <a:p>
            <a:pPr algn="ctr"/>
            <a:r>
              <a:rPr lang="cs-CZ" dirty="0" smtClean="0">
                <a:latin typeface="Bookman Old Style" pitchFamily="18" charset="0"/>
              </a:rPr>
              <a:t>Pokračování </a:t>
            </a:r>
            <a:r>
              <a:rPr lang="cs-CZ" dirty="0" err="1" smtClean="0">
                <a:latin typeface="Bookman Old Style" pitchFamily="18" charset="0"/>
              </a:rPr>
              <a:t>Štětí</a:t>
            </a:r>
            <a:r>
              <a:rPr lang="cs-CZ" dirty="0" smtClean="0">
                <a:latin typeface="Bookman Old Style" pitchFamily="18" charset="0"/>
              </a:rPr>
              <a:t> - Malé Žernoseky 13.4.2017</a:t>
            </a:r>
          </a:p>
        </p:txBody>
      </p:sp>
      <p:pic>
        <p:nvPicPr>
          <p:cNvPr id="2" name="Picture 106"/>
          <p:cNvPicPr>
            <a:picLocks noChangeAspect="1" noChangeArrowheads="1"/>
          </p:cNvPicPr>
          <p:nvPr/>
        </p:nvPicPr>
        <p:blipFill>
          <a:blip r:embed="rId3" cstate="print"/>
          <a:srcRect/>
          <a:stretch>
            <a:fillRect/>
          </a:stretch>
        </p:blipFill>
        <p:spPr bwMode="auto">
          <a:xfrm>
            <a:off x="5493191" y="4015860"/>
            <a:ext cx="4587905" cy="2844000"/>
          </a:xfrm>
          <a:prstGeom prst="rect">
            <a:avLst/>
          </a:prstGeom>
          <a:noFill/>
          <a:ln w="69850">
            <a:solidFill>
              <a:schemeClr val="bg2">
                <a:lumMod val="50000"/>
              </a:schemeClr>
            </a:solidFill>
            <a:miter lim="800000"/>
            <a:headEnd/>
            <a:tailEnd/>
          </a:ln>
        </p:spPr>
      </p:pic>
      <p:pic>
        <p:nvPicPr>
          <p:cNvPr id="1026" name="Picture 1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43984" y="5275687"/>
            <a:ext cx="184730" cy="276999"/>
          </a:xfrm>
          <a:prstGeom prst="rect">
            <a:avLst/>
          </a:prstGeom>
          <a:noFill/>
          <a:ln w="9525">
            <a:noFill/>
            <a:miter lim="800000"/>
            <a:headEnd/>
            <a:tailEnd/>
          </a:ln>
        </p:spPr>
        <p:txBody>
          <a:bodyPr wrap="none">
            <a:spAutoFit/>
          </a:bodyPr>
          <a:lstStyle/>
          <a:p>
            <a:pPr algn="ctr" eaLnBrk="0" hangingPunct="0"/>
            <a:endParaRPr lang="cs-CZ" dirty="0"/>
          </a:p>
        </p:txBody>
      </p:sp>
      <p:sp>
        <p:nvSpPr>
          <p:cNvPr id="13" name="TextovéPole 12"/>
          <p:cNvSpPr txBox="1"/>
          <p:nvPr/>
        </p:nvSpPr>
        <p:spPr>
          <a:xfrm>
            <a:off x="7725038" y="7004455"/>
            <a:ext cx="19581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p>
        </p:txBody>
      </p:sp>
      <p:sp>
        <p:nvSpPr>
          <p:cNvPr id="8" name="TextovéPole 7"/>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40</a:t>
            </a:r>
          </a:p>
        </p:txBody>
      </p:sp>
      <p:sp>
        <p:nvSpPr>
          <p:cNvPr id="15" name="Obdélník 14"/>
          <p:cNvSpPr/>
          <p:nvPr/>
        </p:nvSpPr>
        <p:spPr>
          <a:xfrm>
            <a:off x="5544592" y="91108"/>
            <a:ext cx="4536504" cy="1323439"/>
          </a:xfrm>
          <a:prstGeom prst="rect">
            <a:avLst/>
          </a:prstGeom>
          <a:solidFill>
            <a:srgbClr val="3333CC"/>
          </a:solidFill>
        </p:spPr>
        <p:txBody>
          <a:bodyPr wrap="square" lIns="91440" tIns="45720" rIns="91440" bIns="45720">
            <a:spAutoFit/>
          </a:bodyPr>
          <a:lstStyle/>
          <a:p>
            <a:pPr algn="ctr"/>
            <a:r>
              <a:rPr lang="cs-CZ" sz="2000" b="1" cap="none" spc="300" dirty="0" smtClean="0">
                <a:ln w="11430" cmpd="sng">
                  <a:solidFill>
                    <a:srgbClr val="FFFF00"/>
                  </a:solidFill>
                  <a:prstDash val="solid"/>
                  <a:miter lim="800000"/>
                </a:ln>
                <a:solidFill>
                  <a:srgbClr val="FF0066"/>
                </a:solidFill>
                <a:effectLst>
                  <a:glow rad="45500">
                    <a:schemeClr val="accent1">
                      <a:satMod val="220000"/>
                      <a:alpha val="35000"/>
                    </a:schemeClr>
                  </a:glow>
                </a:effectLst>
                <a:latin typeface="Arial" pitchFamily="34" charset="0"/>
                <a:cs typeface="Arial" pitchFamily="34" charset="0"/>
              </a:rPr>
              <a:t>Návrat do daleké minulosti, kdy jsme proti Meteoru hrávali </a:t>
            </a:r>
          </a:p>
          <a:p>
            <a:pPr algn="ctr"/>
            <a:r>
              <a:rPr lang="cs-CZ" sz="2000" b="1" cap="none" spc="300" dirty="0" smtClean="0">
                <a:ln w="11430" cmpd="sng">
                  <a:solidFill>
                    <a:srgbClr val="FFFF00"/>
                  </a:solidFill>
                  <a:prstDash val="solid"/>
                  <a:miter lim="800000"/>
                </a:ln>
                <a:solidFill>
                  <a:srgbClr val="FF0066"/>
                </a:solidFill>
                <a:effectLst>
                  <a:glow rad="45500">
                    <a:schemeClr val="accent1">
                      <a:satMod val="220000"/>
                      <a:alpha val="35000"/>
                    </a:schemeClr>
                  </a:glow>
                </a:effectLst>
                <a:latin typeface="Arial" pitchFamily="34" charset="0"/>
                <a:cs typeface="Arial" pitchFamily="34" charset="0"/>
              </a:rPr>
              <a:t>v mistrovských soutěžích</a:t>
            </a:r>
            <a:endParaRPr lang="cs-CZ" sz="2000" b="1" cap="none" spc="300" dirty="0">
              <a:ln w="11430" cmpd="sng">
                <a:solidFill>
                  <a:srgbClr val="FFFF00"/>
                </a:solidFill>
                <a:prstDash val="solid"/>
                <a:miter lim="800000"/>
              </a:ln>
              <a:solidFill>
                <a:srgbClr val="FF0066"/>
              </a:solidFill>
              <a:effectLst>
                <a:glow rad="45500">
                  <a:schemeClr val="accent1">
                    <a:satMod val="220000"/>
                    <a:alpha val="35000"/>
                  </a:schemeClr>
                </a:glow>
              </a:effectLst>
              <a:latin typeface="Arial" pitchFamily="34" charset="0"/>
              <a:cs typeface="Arial" pitchFamily="34" charset="0"/>
            </a:endParaRPr>
          </a:p>
        </p:txBody>
      </p:sp>
      <p:graphicFrame>
        <p:nvGraphicFramePr>
          <p:cNvPr id="16" name="Tabulka 15"/>
          <p:cNvGraphicFramePr>
            <a:graphicFrameLocks noGrp="1"/>
          </p:cNvGraphicFramePr>
          <p:nvPr/>
        </p:nvGraphicFramePr>
        <p:xfrm>
          <a:off x="5544592" y="1603276"/>
          <a:ext cx="4521399" cy="2068830"/>
        </p:xfrm>
        <a:graphic>
          <a:graphicData uri="http://schemas.openxmlformats.org/drawingml/2006/table">
            <a:tbl>
              <a:tblPr/>
              <a:tblGrid>
                <a:gridCol w="761688">
                  <a:extLst>
                    <a:ext uri="{9D8B030D-6E8A-4147-A177-3AD203B41FA5}">
                      <a16:colId xmlns:a16="http://schemas.microsoft.com/office/drawing/2014/main" val="20000"/>
                    </a:ext>
                  </a:extLst>
                </a:gridCol>
                <a:gridCol w="884789">
                  <a:extLst>
                    <a:ext uri="{9D8B030D-6E8A-4147-A177-3AD203B41FA5}">
                      <a16:colId xmlns:a16="http://schemas.microsoft.com/office/drawing/2014/main" val="20001"/>
                    </a:ext>
                  </a:extLst>
                </a:gridCol>
                <a:gridCol w="892483">
                  <a:extLst>
                    <a:ext uri="{9D8B030D-6E8A-4147-A177-3AD203B41FA5}">
                      <a16:colId xmlns:a16="http://schemas.microsoft.com/office/drawing/2014/main" val="20002"/>
                    </a:ext>
                  </a:extLst>
                </a:gridCol>
                <a:gridCol w="502662">
                  <a:extLst>
                    <a:ext uri="{9D8B030D-6E8A-4147-A177-3AD203B41FA5}">
                      <a16:colId xmlns:a16="http://schemas.microsoft.com/office/drawing/2014/main" val="20003"/>
                    </a:ext>
                  </a:extLst>
                </a:gridCol>
                <a:gridCol w="946339">
                  <a:extLst>
                    <a:ext uri="{9D8B030D-6E8A-4147-A177-3AD203B41FA5}">
                      <a16:colId xmlns:a16="http://schemas.microsoft.com/office/drawing/2014/main" val="20004"/>
                    </a:ext>
                  </a:extLst>
                </a:gridCol>
                <a:gridCol w="533438">
                  <a:extLst>
                    <a:ext uri="{9D8B030D-6E8A-4147-A177-3AD203B41FA5}">
                      <a16:colId xmlns:a16="http://schemas.microsoft.com/office/drawing/2014/main" val="20005"/>
                    </a:ext>
                  </a:extLst>
                </a:gridCol>
              </a:tblGrid>
              <a:tr h="304800">
                <a:tc>
                  <a:txBody>
                    <a:bodyPr/>
                    <a:lstStyle/>
                    <a:p>
                      <a:pPr algn="ctr" fontAlgn="ctr"/>
                      <a:r>
                        <a:rPr lang="cs-CZ" sz="1100" b="1" i="0" u="none" strike="noStrike" dirty="0">
                          <a:solidFill>
                            <a:srgbClr val="990000"/>
                          </a:solidFill>
                          <a:latin typeface="Arial"/>
                        </a:rPr>
                        <a:t>28.10.1978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990000"/>
                          </a:solidFill>
                          <a:latin typeface="Arial"/>
                        </a:rPr>
                        <a:t>Meteor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990000"/>
                          </a:solidFill>
                          <a:latin typeface="Arial"/>
                        </a:rPr>
                        <a:t>Sepap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990000"/>
                          </a:solidFill>
                          <a:latin typeface="Arial"/>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990000"/>
                          </a:solidFill>
                          <a:latin typeface="Arial"/>
                        </a:rPr>
                        <a:t>Divize sk.B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990000"/>
                          </a:solidFill>
                          <a:latin typeface="Arial"/>
                        </a:rPr>
                        <a:t>12.kolo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04800">
                <a:tc>
                  <a:txBody>
                    <a:bodyPr/>
                    <a:lstStyle/>
                    <a:p>
                      <a:pPr algn="ctr" fontAlgn="ctr"/>
                      <a:r>
                        <a:rPr lang="cs-CZ" sz="1100" b="1" i="0" u="none" strike="noStrike" dirty="0">
                          <a:solidFill>
                            <a:srgbClr val="990000"/>
                          </a:solidFill>
                          <a:latin typeface="Arial"/>
                        </a:rPr>
                        <a:t>26.5.1979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990000"/>
                          </a:solidFill>
                          <a:latin typeface="Arial"/>
                        </a:rPr>
                        <a:t>Sepap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990000"/>
                          </a:solidFill>
                          <a:latin typeface="Arial"/>
                        </a:rPr>
                        <a:t>Meteor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990000"/>
                          </a:solidFill>
                          <a:latin typeface="Arial"/>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990000"/>
                          </a:solidFill>
                          <a:latin typeface="Arial"/>
                        </a:rPr>
                        <a:t>Divize sk.B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990000"/>
                          </a:solidFill>
                          <a:latin typeface="Arial"/>
                        </a:rPr>
                        <a:t>27.kolo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04800">
                <a:tc>
                  <a:txBody>
                    <a:bodyPr/>
                    <a:lstStyle/>
                    <a:p>
                      <a:pPr algn="ctr" fontAlgn="ctr"/>
                      <a:r>
                        <a:rPr lang="cs-CZ" sz="1100" b="1" i="0" u="none" strike="noStrike">
                          <a:solidFill>
                            <a:srgbClr val="000099"/>
                          </a:solidFill>
                          <a:latin typeface="Arial"/>
                        </a:rPr>
                        <a:t>4.10.1980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99"/>
                          </a:solidFill>
                          <a:latin typeface="Arial"/>
                        </a:rPr>
                        <a:t>Meteor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99"/>
                          </a:solidFill>
                          <a:latin typeface="Arial"/>
                        </a:rPr>
                        <a:t>Sepap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99"/>
                          </a:solidFill>
                          <a:latin typeface="Arial"/>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99"/>
                          </a:solidFill>
                          <a:latin typeface="Arial"/>
                        </a:rPr>
                        <a:t>Divize sk.B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99"/>
                          </a:solidFill>
                          <a:latin typeface="Arial"/>
                        </a:rPr>
                        <a:t>8.kolo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304800">
                <a:tc>
                  <a:txBody>
                    <a:bodyPr/>
                    <a:lstStyle/>
                    <a:p>
                      <a:pPr algn="ctr" fontAlgn="ctr"/>
                      <a:r>
                        <a:rPr lang="cs-CZ" sz="1100" b="1" i="0" u="none" strike="noStrike">
                          <a:solidFill>
                            <a:srgbClr val="000099"/>
                          </a:solidFill>
                          <a:latin typeface="Arial"/>
                        </a:rPr>
                        <a:t>2.5.1981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99"/>
                          </a:solidFill>
                          <a:latin typeface="Arial"/>
                        </a:rPr>
                        <a:t>Sepap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99"/>
                          </a:solidFill>
                          <a:latin typeface="Arial"/>
                        </a:rPr>
                        <a:t>Meteor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99"/>
                          </a:solidFill>
                          <a:latin typeface="Arial"/>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99"/>
                          </a:solidFill>
                          <a:latin typeface="Arial"/>
                        </a:rPr>
                        <a:t>Divize sk.B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99"/>
                          </a:solidFill>
                          <a:latin typeface="Arial"/>
                        </a:rPr>
                        <a:t>23.kolo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3"/>
                  </a:ext>
                </a:extLst>
              </a:tr>
              <a:tr h="304800">
                <a:tc>
                  <a:txBody>
                    <a:bodyPr/>
                    <a:lstStyle/>
                    <a:p>
                      <a:pPr algn="ctr" fontAlgn="ctr"/>
                      <a:r>
                        <a:rPr lang="cs-CZ" sz="1100" b="1" i="0" u="none" strike="noStrike">
                          <a:solidFill>
                            <a:srgbClr val="990000"/>
                          </a:solidFill>
                          <a:latin typeface="Arial"/>
                        </a:rPr>
                        <a:t>10.10.1981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990000"/>
                          </a:solidFill>
                          <a:latin typeface="Arial"/>
                        </a:rPr>
                        <a:t>Meteor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990000"/>
                          </a:solidFill>
                          <a:latin typeface="Arial"/>
                        </a:rPr>
                        <a:t>Sepap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990000"/>
                          </a:solidFill>
                          <a:latin typeface="Arial"/>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990000"/>
                          </a:solidFill>
                          <a:latin typeface="Arial"/>
                        </a:rPr>
                        <a:t>Divize sk.B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990000"/>
                          </a:solidFill>
                          <a:latin typeface="Arial"/>
                        </a:rPr>
                        <a:t>9.kolo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04800">
                <a:tc>
                  <a:txBody>
                    <a:bodyPr/>
                    <a:lstStyle/>
                    <a:p>
                      <a:pPr algn="ctr" fontAlgn="ctr"/>
                      <a:r>
                        <a:rPr lang="cs-CZ" sz="1100" b="1" i="0" u="none" strike="noStrike">
                          <a:solidFill>
                            <a:srgbClr val="990000"/>
                          </a:solidFill>
                          <a:latin typeface="Arial"/>
                        </a:rPr>
                        <a:t>15.5.1982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990000"/>
                          </a:solidFill>
                          <a:latin typeface="Arial"/>
                        </a:rPr>
                        <a:t>Sepap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990000"/>
                          </a:solidFill>
                          <a:latin typeface="Arial"/>
                        </a:rPr>
                        <a:t>Meteor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990000"/>
                          </a:solidFill>
                          <a:latin typeface="Arial"/>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990000"/>
                          </a:solidFill>
                          <a:latin typeface="Arial"/>
                        </a:rPr>
                        <a:t>Divize sk.B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990000"/>
                          </a:solidFill>
                          <a:latin typeface="Arial"/>
                        </a:rPr>
                        <a:t>22.kolo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graphicFrame>
        <p:nvGraphicFramePr>
          <p:cNvPr id="2" name="Object 212"/>
          <p:cNvGraphicFramePr>
            <a:graphicFrameLocks noChangeAspect="1"/>
          </p:cNvGraphicFramePr>
          <p:nvPr/>
        </p:nvGraphicFramePr>
        <p:xfrm>
          <a:off x="5616600" y="3887490"/>
          <a:ext cx="4392488" cy="2540322"/>
        </p:xfrm>
        <a:graphic>
          <a:graphicData uri="http://schemas.openxmlformats.org/presentationml/2006/ole">
            <mc:AlternateContent xmlns:mc="http://schemas.openxmlformats.org/markup-compatibility/2006">
              <mc:Choice xmlns:v="urn:schemas-microsoft-com:vml" Requires="v">
                <p:oleObj spid="_x0000_s2261" name="Worksheet" r:id="rId4" imgW="6057900" imgH="3543300" progId="Excel.Sheet.8">
                  <p:embed/>
                </p:oleObj>
              </mc:Choice>
              <mc:Fallback>
                <p:oleObj name="Worksheet" r:id="rId4" imgW="6057900" imgH="3543300" progId="Excel.Sheet.8">
                  <p:embed/>
                  <p:pic>
                    <p:nvPicPr>
                      <p:cNvPr id="0" name="Picture 2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6600" y="3887490"/>
                        <a:ext cx="4392488" cy="25403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74"/>
          <p:cNvSpPr>
            <a:spLocks noChangeArrowheads="1"/>
          </p:cNvSpPr>
          <p:nvPr/>
        </p:nvSpPr>
        <p:spPr bwMode="auto">
          <a:xfrm>
            <a:off x="71984" y="2467372"/>
            <a:ext cx="4608488" cy="43242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err="1" smtClean="0">
                <a:ln>
                  <a:noFill/>
                </a:ln>
                <a:solidFill>
                  <a:srgbClr val="000099"/>
                </a:solidFill>
                <a:effectLst/>
                <a:latin typeface="Calibri" pitchFamily="34" charset="0"/>
                <a:ea typeface="Calibri" pitchFamily="34" charset="0"/>
                <a:cs typeface="Times New Roman" pitchFamily="18" charset="0"/>
              </a:rPr>
              <a:t>Sepap</a:t>
            </a:r>
            <a:r>
              <a:rPr kumimoji="0" lang="cs-CZ" sz="2000" b="1" i="0" u="sng" strike="noStrike" cap="none" normalizeH="0" baseline="0" dirty="0" smtClean="0">
                <a:ln>
                  <a:noFill/>
                </a:ln>
                <a:solidFill>
                  <a:srgbClr val="000099"/>
                </a:solidFill>
                <a:effectLst/>
                <a:latin typeface="Calibri" pitchFamily="34" charset="0"/>
                <a:ea typeface="Calibri" pitchFamily="34" charset="0"/>
                <a:cs typeface="Times New Roman" pitchFamily="18" charset="0"/>
              </a:rPr>
              <a:t> </a:t>
            </a:r>
            <a:r>
              <a:rPr kumimoji="0" lang="cs-CZ" sz="2000" b="1" i="0" u="sng" strike="noStrike" cap="none" normalizeH="0" baseline="0" dirty="0" err="1" smtClean="0">
                <a:ln>
                  <a:noFill/>
                </a:ln>
                <a:solidFill>
                  <a:srgbClr val="000099"/>
                </a:solidFill>
                <a:effectLst/>
                <a:latin typeface="Calibri" pitchFamily="34" charset="0"/>
                <a:ea typeface="Calibri" pitchFamily="34" charset="0"/>
                <a:cs typeface="Times New Roman" pitchFamily="18" charset="0"/>
              </a:rPr>
              <a:t>Štětí</a:t>
            </a:r>
            <a:r>
              <a:rPr kumimoji="0" lang="cs-CZ" sz="2000" b="1" i="0" u="sng" strike="noStrike" cap="none" normalizeH="0" baseline="0" dirty="0" smtClean="0">
                <a:ln>
                  <a:noFill/>
                </a:ln>
                <a:solidFill>
                  <a:srgbClr val="000099"/>
                </a:solidFill>
                <a:effectLst/>
                <a:latin typeface="Calibri" pitchFamily="34" charset="0"/>
                <a:ea typeface="Calibri" pitchFamily="34" charset="0"/>
                <a:cs typeface="Times New Roman" pitchFamily="18" charset="0"/>
              </a:rPr>
              <a:t> – Sokol Malé Žernoseky</a:t>
            </a:r>
            <a:endParaRPr kumimoji="0" lang="cs-CZ" sz="1000" b="0" i="0" u="none" strike="noStrike" cap="none" normalizeH="0" baseline="0" dirty="0" smtClean="0">
              <a:ln>
                <a:noFill/>
              </a:ln>
              <a:solidFill>
                <a:srgbClr val="000099"/>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solidFill>
                  <a:srgbClr val="000099"/>
                </a:solidFill>
                <a:effectLst/>
                <a:latin typeface="Calibri" pitchFamily="34" charset="0"/>
                <a:ea typeface="Calibri" pitchFamily="34" charset="0"/>
                <a:cs typeface="Times New Roman" pitchFamily="18" charset="0"/>
              </a:rPr>
              <a:t>1:2(0:1)  13.4. 2017  10. kolo</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Lenošení skončilo. První jarní příběh okresního přeboru začala psát stará garda proti mužstvu se stejným počtem 9 bodů po podzimu na 6. resp. 7. místě. Na obou bylo v úvodu znát, že na velké hřiště vyběhli hráči po zimních radovánkách a chvilku trvalo, než každý našel to správné místo. Prvním byl Tomáš Janda v dresu soupeře, ale balón v těžké pozici ideálně nezasáhl. Za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Sepap</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vyzkoušel pozornost hostujícího brankáře Jirka Vokoun. Trefil však pouze jeho náruč. Velká příležitost otevřít skóre se nabídla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Puravcovi</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ale ten z ideálního postavení branku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vysoko přestřelil. Šance se střídaly na obou stranách a tu další měl hráč se dvěma čtyřkami na zádech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Pepík</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Jonák, ale ať se na prodlouženou hlavičku u zadní tyče svým hbitým tělem natahoval, jak jen to šlo, tak přeci jenom milimetr chyběl. Krásnému momentu a brance v síti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tleskali diváci obou táborů fanoušků ve 32. minutě.  Po centru zprava sedl míč na nohu Lukáši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Bortlíkovi</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takovým způsobem, že ještě než dosedl na zem, tak se do něj opřel a pevná síť za zády Tomáše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Duníka</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měla co dělat, aby se neprotrhla. Inkasovaná branka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štětský</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výběr nepříjemně překvapila, ale ten měl ještě celý druhý poločas, aby s nepříznivým výsledkem něco udělal.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Račická</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spolupráce zafungovala brzo po změně stran. Jan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Arazim</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zahrával volný přímý kop a hlavička Jonáka byla učebnicová. Teda až na to, že míč skončil těsně vedle branky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Žernosek</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Ve 46.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ovéPole 13"/>
          <p:cNvSpPr txBox="1"/>
          <p:nvPr/>
        </p:nvSpPr>
        <p:spPr>
          <a:xfrm>
            <a:off x="143992" y="143371"/>
            <a:ext cx="4392488" cy="2092881"/>
          </a:xfrm>
          <a:prstGeom prst="rect">
            <a:avLst/>
          </a:prstGeom>
          <a:blipFill>
            <a:blip r:embed="rId6" cstate="print"/>
            <a:stretch>
              <a:fillRect/>
            </a:stretch>
          </a:blipFill>
          <a:ln w="66675">
            <a:solidFill>
              <a:srgbClr val="000000"/>
            </a:solidFill>
            <a:prstDash val="sysDash"/>
          </a:ln>
        </p:spPr>
        <p:txBody>
          <a:bodyPr wrap="square" rtlCol="0">
            <a:spAutoFit/>
          </a:bodyPr>
          <a:lstStyle/>
          <a:p>
            <a:pPr algn="ctr"/>
            <a:r>
              <a:rPr lang="cs-CZ" sz="2600" dirty="0" smtClean="0">
                <a:solidFill>
                  <a:srgbClr val="3333CC"/>
                </a:solidFill>
                <a:latin typeface="Georgia" pitchFamily="18" charset="0"/>
              </a:rPr>
              <a:t>Stará garda zahájila jaro porážkou. V závěru se ještě pokoušela o vyrovnání, ale nevyšlo to.</a:t>
            </a:r>
          </a:p>
        </p:txBody>
      </p:sp>
      <p:pic>
        <p:nvPicPr>
          <p:cNvPr id="2261" name="Picture 213"/>
          <p:cNvPicPr>
            <a:picLocks noChangeAspect="1" noChangeArrowheads="1"/>
          </p:cNvPicPr>
          <p:nvPr/>
        </p:nvPicPr>
        <p:blipFill>
          <a:blip r:embed="rId7" cstate="print"/>
          <a:srcRect/>
          <a:stretch>
            <a:fillRect/>
          </a:stretch>
        </p:blipFill>
        <p:spPr bwMode="auto">
          <a:xfrm>
            <a:off x="8208888" y="6499820"/>
            <a:ext cx="578968" cy="576000"/>
          </a:xfrm>
          <a:prstGeom prst="rect">
            <a:avLst/>
          </a:prstGeom>
          <a:noFill/>
          <a:ln w="9525">
            <a:noFill/>
            <a:miter lim="800000"/>
            <a:headEnd/>
            <a:tailEnd/>
          </a:ln>
        </p:spPr>
      </p:pic>
      <p:pic>
        <p:nvPicPr>
          <p:cNvPr id="2050" name="Picture 62"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5">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6">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8">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8"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p>
        </p:txBody>
      </p:sp>
      <p:sp>
        <p:nvSpPr>
          <p:cNvPr id="14" name="TextovéPole 13"/>
          <p:cNvSpPr txBox="1"/>
          <p:nvPr/>
        </p:nvSpPr>
        <p:spPr>
          <a:xfrm>
            <a:off x="7488808"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39</a:t>
            </a: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5" name="Obdélník 4"/>
          <p:cNvSpPr/>
          <p:nvPr/>
        </p:nvSpPr>
        <p:spPr>
          <a:xfrm>
            <a:off x="71984" y="1027212"/>
            <a:ext cx="4248472" cy="1877437"/>
          </a:xfrm>
          <a:prstGeom prst="rect">
            <a:avLst/>
          </a:prstGeom>
        </p:spPr>
        <p:txBody>
          <a:bodyPr wrap="square">
            <a:spAutoFit/>
          </a:bodyPr>
          <a:lstStyle/>
          <a:p>
            <a:pPr lvl="0" algn="ctr"/>
            <a:r>
              <a:rPr lang="cs-CZ" sz="1600" dirty="0" smtClean="0">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latin typeface="Arial Black" pitchFamily="34" charset="0"/>
                <a:ea typeface="Calibri" pitchFamily="34" charset="0"/>
                <a:cs typeface="Arial" pitchFamily="34" charset="0"/>
              </a:rPr>
              <a:t>FK Meteor Praha VIII - SK </a:t>
            </a:r>
            <a:r>
              <a:rPr lang="cs-CZ" sz="1600" dirty="0" err="1" smtClean="0">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latin typeface="Arial Black" pitchFamily="34" charset="0"/>
                <a:ea typeface="Calibri" pitchFamily="34" charset="0"/>
                <a:cs typeface="Arial" pitchFamily="34" charset="0"/>
              </a:rPr>
              <a:t>Štětí</a:t>
            </a:r>
            <a:endParaRPr lang="cs-CZ" sz="1000" b="0" dirty="0" smtClean="0">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latin typeface="Arial Black" pitchFamily="34" charset="0"/>
              <a:cs typeface="Arial" pitchFamily="34" charset="0"/>
            </a:endParaRPr>
          </a:p>
          <a:p>
            <a:pPr lvl="0" algn="ctr" eaLnBrk="0" hangingPunct="0"/>
            <a:r>
              <a:rPr lang="cs-CZ" sz="1600" dirty="0" smtClean="0">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latin typeface="Arial Black" pitchFamily="34" charset="0"/>
                <a:ea typeface="Calibri" pitchFamily="34" charset="0"/>
                <a:cs typeface="Arial" pitchFamily="34" charset="0"/>
              </a:rPr>
              <a:t>3:0(1:0</a:t>
            </a:r>
            <a:r>
              <a:rPr lang="cs-CZ" dirty="0" smtClean="0">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latin typeface="Arial Black" pitchFamily="34" charset="0"/>
                <a:ea typeface="Calibri" pitchFamily="34" charset="0"/>
                <a:cs typeface="Arial" pitchFamily="34" charset="0"/>
              </a:rPr>
              <a:t>)   25.9.2016  7. kolo</a:t>
            </a:r>
          </a:p>
          <a:p>
            <a:pPr lvl="0" eaLnBrk="0" hangingPunct="0"/>
            <a:r>
              <a:rPr lang="cs-CZ" b="0" u="sng" dirty="0" smtClean="0">
                <a:latin typeface="Arial" pitchFamily="34" charset="0"/>
                <a:ea typeface="Calibri" pitchFamily="34" charset="0"/>
                <a:cs typeface="Arial" pitchFamily="34" charset="0"/>
              </a:rPr>
              <a:t>Sestava: </a:t>
            </a:r>
            <a:r>
              <a:rPr lang="cs-CZ" b="0" dirty="0" smtClean="0">
                <a:latin typeface="Arial" pitchFamily="34" charset="0"/>
                <a:ea typeface="Calibri" pitchFamily="34" charset="0"/>
                <a:cs typeface="Arial" pitchFamily="34" charset="0"/>
              </a:rPr>
              <a:t>Kloub-</a:t>
            </a:r>
            <a:r>
              <a:rPr lang="cs-CZ" b="0" dirty="0" err="1" smtClean="0">
                <a:latin typeface="Arial" pitchFamily="34" charset="0"/>
                <a:ea typeface="Calibri" pitchFamily="34" charset="0"/>
                <a:cs typeface="Arial" pitchFamily="34" charset="0"/>
              </a:rPr>
              <a:t>Čámský</a:t>
            </a:r>
            <a:r>
              <a:rPr lang="cs-CZ" b="0" dirty="0" smtClean="0">
                <a:latin typeface="Arial" pitchFamily="34" charset="0"/>
                <a:ea typeface="Calibri" pitchFamily="34" charset="0"/>
                <a:cs typeface="Arial" pitchFamily="34" charset="0"/>
              </a:rPr>
              <a:t>(63.Böhm), Šimral, </a:t>
            </a:r>
            <a:r>
              <a:rPr lang="cs-CZ" b="0" dirty="0" err="1" smtClean="0">
                <a:latin typeface="Arial" pitchFamily="34" charset="0"/>
                <a:ea typeface="Calibri" pitchFamily="34" charset="0"/>
                <a:cs typeface="Arial" pitchFamily="34" charset="0"/>
              </a:rPr>
              <a:t>Ransdorf</a:t>
            </a:r>
            <a:r>
              <a:rPr lang="cs-CZ" b="0" dirty="0" smtClean="0">
                <a:latin typeface="Arial" pitchFamily="34" charset="0"/>
                <a:ea typeface="Calibri" pitchFamily="34" charset="0"/>
                <a:cs typeface="Arial" pitchFamily="34" charset="0"/>
              </a:rPr>
              <a:t>, </a:t>
            </a:r>
          </a:p>
          <a:p>
            <a:pPr lvl="0" eaLnBrk="0" hangingPunct="0"/>
            <a:r>
              <a:rPr lang="cs-CZ" b="0" dirty="0" smtClean="0">
                <a:latin typeface="Arial" pitchFamily="34" charset="0"/>
                <a:ea typeface="Calibri" pitchFamily="34" charset="0"/>
                <a:cs typeface="Arial" pitchFamily="34" charset="0"/>
              </a:rPr>
              <a:t>               Vacek-</a:t>
            </a:r>
            <a:r>
              <a:rPr lang="cs-CZ" b="0" dirty="0" err="1" smtClean="0">
                <a:latin typeface="Arial" pitchFamily="34" charset="0"/>
                <a:ea typeface="Calibri" pitchFamily="34" charset="0"/>
                <a:cs typeface="Arial" pitchFamily="34" charset="0"/>
              </a:rPr>
              <a:t>Kucler</a:t>
            </a:r>
            <a:r>
              <a:rPr lang="cs-CZ" b="0" dirty="0" smtClean="0">
                <a:latin typeface="Arial" pitchFamily="34" charset="0"/>
                <a:ea typeface="Calibri" pitchFamily="34" charset="0"/>
                <a:cs typeface="Arial" pitchFamily="34" charset="0"/>
              </a:rPr>
              <a:t>,</a:t>
            </a:r>
            <a:r>
              <a:rPr lang="cs-CZ" b="0" dirty="0" err="1" smtClean="0">
                <a:latin typeface="Arial" pitchFamily="34" charset="0"/>
                <a:ea typeface="Calibri" pitchFamily="34" charset="0"/>
                <a:cs typeface="Arial" pitchFamily="34" charset="0"/>
              </a:rPr>
              <a:t>Malák</a:t>
            </a:r>
            <a:r>
              <a:rPr lang="cs-CZ" b="0" dirty="0" smtClean="0">
                <a:latin typeface="Arial" pitchFamily="34" charset="0"/>
                <a:ea typeface="Calibri" pitchFamily="34" charset="0"/>
                <a:cs typeface="Arial" pitchFamily="34" charset="0"/>
              </a:rPr>
              <a:t>(69.Malák), </a:t>
            </a:r>
          </a:p>
          <a:p>
            <a:pPr lvl="0" eaLnBrk="0" hangingPunct="0"/>
            <a:r>
              <a:rPr lang="cs-CZ" b="0" dirty="0" smtClean="0">
                <a:latin typeface="Arial" pitchFamily="34" charset="0"/>
                <a:ea typeface="Calibri" pitchFamily="34" charset="0"/>
                <a:cs typeface="Arial" pitchFamily="34" charset="0"/>
              </a:rPr>
              <a:t>                Hrdý(73.Mencl)-</a:t>
            </a:r>
            <a:r>
              <a:rPr lang="cs-CZ" b="0" dirty="0" err="1" smtClean="0">
                <a:latin typeface="Arial" pitchFamily="34" charset="0"/>
                <a:ea typeface="Calibri" pitchFamily="34" charset="0"/>
                <a:cs typeface="Arial" pitchFamily="34" charset="0"/>
              </a:rPr>
              <a:t>Belák</a:t>
            </a:r>
            <a:r>
              <a:rPr lang="cs-CZ" b="0" dirty="0" smtClean="0">
                <a:latin typeface="Arial" pitchFamily="34" charset="0"/>
                <a:ea typeface="Calibri" pitchFamily="34" charset="0"/>
                <a:cs typeface="Arial" pitchFamily="34" charset="0"/>
              </a:rPr>
              <a:t>, Tichý </a:t>
            </a:r>
            <a:endParaRPr lang="cs-CZ" b="0" dirty="0" smtClean="0">
              <a:latin typeface="Arial" pitchFamily="34" charset="0"/>
              <a:cs typeface="Arial" pitchFamily="34" charset="0"/>
            </a:endParaRPr>
          </a:p>
          <a:p>
            <a:pPr lvl="0" eaLnBrk="0" hangingPunct="0"/>
            <a:r>
              <a:rPr lang="cs-CZ" b="0" u="sng" dirty="0" smtClean="0">
                <a:latin typeface="Arial" pitchFamily="34" charset="0"/>
                <a:ea typeface="Calibri" pitchFamily="34" charset="0"/>
                <a:cs typeface="Arial" pitchFamily="34" charset="0"/>
              </a:rPr>
              <a:t>Připraveni:</a:t>
            </a:r>
            <a:r>
              <a:rPr lang="cs-CZ" b="0" dirty="0" smtClean="0">
                <a:latin typeface="Arial" pitchFamily="34" charset="0"/>
                <a:ea typeface="Calibri" pitchFamily="34" charset="0"/>
                <a:cs typeface="Arial" pitchFamily="34" charset="0"/>
              </a:rPr>
              <a:t> Doležal</a:t>
            </a:r>
            <a:endParaRPr lang="cs-CZ" b="0" dirty="0" smtClean="0">
              <a:latin typeface="Arial" pitchFamily="34" charset="0"/>
              <a:cs typeface="Arial" pitchFamily="34" charset="0"/>
            </a:endParaRPr>
          </a:p>
          <a:p>
            <a:pPr lvl="0" eaLnBrk="0" hangingPunct="0"/>
            <a:r>
              <a:rPr lang="cs-CZ" b="0" u="sng" dirty="0" smtClean="0">
                <a:latin typeface="Arial" pitchFamily="34" charset="0"/>
                <a:ea typeface="Calibri" pitchFamily="34" charset="0"/>
                <a:cs typeface="Arial" pitchFamily="34" charset="0"/>
              </a:rPr>
              <a:t>Trenér:</a:t>
            </a:r>
            <a:r>
              <a:rPr lang="cs-CZ" b="0" dirty="0" smtClean="0">
                <a:latin typeface="Arial" pitchFamily="34" charset="0"/>
                <a:ea typeface="Calibri" pitchFamily="34" charset="0"/>
                <a:cs typeface="Arial" pitchFamily="34" charset="0"/>
              </a:rPr>
              <a:t> </a:t>
            </a:r>
            <a:r>
              <a:rPr lang="cs-CZ" b="0" dirty="0" err="1" smtClean="0">
                <a:latin typeface="Arial" pitchFamily="34" charset="0"/>
                <a:ea typeface="Calibri" pitchFamily="34" charset="0"/>
                <a:cs typeface="Arial" pitchFamily="34" charset="0"/>
              </a:rPr>
              <a:t>J.Vinš</a:t>
            </a:r>
            <a:r>
              <a:rPr lang="cs-CZ" b="0" dirty="0" smtClean="0">
                <a:latin typeface="Arial" pitchFamily="34" charset="0"/>
                <a:ea typeface="Calibri" pitchFamily="34" charset="0"/>
                <a:cs typeface="Arial" pitchFamily="34" charset="0"/>
              </a:rPr>
              <a:t>  </a:t>
            </a:r>
            <a:r>
              <a:rPr lang="cs-CZ" b="0" u="sng" dirty="0" smtClean="0">
                <a:latin typeface="Arial" pitchFamily="34" charset="0"/>
                <a:ea typeface="Calibri" pitchFamily="34" charset="0"/>
                <a:cs typeface="Arial" pitchFamily="34" charset="0"/>
              </a:rPr>
              <a:t>Vedoucí:</a:t>
            </a:r>
            <a:r>
              <a:rPr lang="cs-CZ" b="0" dirty="0" smtClean="0">
                <a:latin typeface="Arial" pitchFamily="34" charset="0"/>
                <a:ea typeface="Calibri" pitchFamily="34" charset="0"/>
                <a:cs typeface="Arial" pitchFamily="34" charset="0"/>
              </a:rPr>
              <a:t> </a:t>
            </a:r>
            <a:r>
              <a:rPr lang="cs-CZ" b="0" dirty="0" err="1" smtClean="0">
                <a:latin typeface="Arial" pitchFamily="34" charset="0"/>
                <a:ea typeface="Calibri" pitchFamily="34" charset="0"/>
                <a:cs typeface="Arial" pitchFamily="34" charset="0"/>
              </a:rPr>
              <a:t>M</a:t>
            </a:r>
            <a:r>
              <a:rPr lang="cs-CZ" b="0" dirty="0" smtClean="0">
                <a:latin typeface="Arial" pitchFamily="34" charset="0"/>
                <a:ea typeface="Calibri" pitchFamily="34" charset="0"/>
                <a:cs typeface="Arial" pitchFamily="34" charset="0"/>
              </a:rPr>
              <a:t>.Šmidrkal  </a:t>
            </a:r>
            <a:r>
              <a:rPr lang="cs-CZ" b="0" u="sng" dirty="0" smtClean="0">
                <a:latin typeface="Arial" pitchFamily="34" charset="0"/>
                <a:ea typeface="Calibri" pitchFamily="34" charset="0"/>
                <a:cs typeface="Arial" pitchFamily="34" charset="0"/>
              </a:rPr>
              <a:t>Masér:</a:t>
            </a:r>
            <a:r>
              <a:rPr lang="cs-CZ" b="0" dirty="0" smtClean="0">
                <a:latin typeface="Arial" pitchFamily="34" charset="0"/>
                <a:ea typeface="Calibri" pitchFamily="34" charset="0"/>
                <a:cs typeface="Arial" pitchFamily="34" charset="0"/>
              </a:rPr>
              <a:t> </a:t>
            </a:r>
            <a:r>
              <a:rPr lang="cs-CZ" b="0" dirty="0" err="1" smtClean="0">
                <a:latin typeface="Arial" pitchFamily="34" charset="0"/>
                <a:ea typeface="Calibri" pitchFamily="34" charset="0"/>
                <a:cs typeface="Arial" pitchFamily="34" charset="0"/>
              </a:rPr>
              <a:t>K</a:t>
            </a:r>
            <a:r>
              <a:rPr lang="cs-CZ" b="0" dirty="0" smtClean="0">
                <a:latin typeface="Arial" pitchFamily="34" charset="0"/>
                <a:ea typeface="Calibri" pitchFamily="34" charset="0"/>
                <a:cs typeface="Arial" pitchFamily="34" charset="0"/>
              </a:rPr>
              <a:t>.Zavřel</a:t>
            </a:r>
            <a:endParaRPr lang="cs-CZ" b="0" dirty="0" smtClean="0">
              <a:latin typeface="Arial" pitchFamily="34" charset="0"/>
              <a:cs typeface="Arial" pitchFamily="34" charset="0"/>
            </a:endParaRPr>
          </a:p>
          <a:p>
            <a:pPr lvl="0" eaLnBrk="0" hangingPunct="0"/>
            <a:r>
              <a:rPr lang="cs-CZ" b="0" u="sng" dirty="0" smtClean="0">
                <a:latin typeface="Arial" pitchFamily="34" charset="0"/>
                <a:ea typeface="Calibri" pitchFamily="34" charset="0"/>
                <a:cs typeface="Arial" pitchFamily="34" charset="0"/>
              </a:rPr>
              <a:t>Rozhodčí:</a:t>
            </a:r>
            <a:r>
              <a:rPr lang="cs-CZ" b="0" dirty="0" smtClean="0">
                <a:latin typeface="Arial" pitchFamily="34" charset="0"/>
                <a:ea typeface="Calibri" pitchFamily="34" charset="0"/>
                <a:cs typeface="Arial" pitchFamily="34" charset="0"/>
              </a:rPr>
              <a:t> </a:t>
            </a:r>
            <a:r>
              <a:rPr lang="cs-CZ" b="0" dirty="0" err="1" smtClean="0">
                <a:latin typeface="Arial" pitchFamily="34" charset="0"/>
                <a:ea typeface="Calibri" pitchFamily="34" charset="0"/>
                <a:cs typeface="Arial" pitchFamily="34" charset="0"/>
              </a:rPr>
              <a:t>L</a:t>
            </a:r>
            <a:r>
              <a:rPr lang="cs-CZ" b="0" dirty="0" smtClean="0">
                <a:latin typeface="Arial" pitchFamily="34" charset="0"/>
                <a:ea typeface="Calibri" pitchFamily="34" charset="0"/>
                <a:cs typeface="Arial" pitchFamily="34" charset="0"/>
              </a:rPr>
              <a:t>.</a:t>
            </a:r>
            <a:r>
              <a:rPr lang="cs-CZ" b="0" dirty="0" err="1" smtClean="0">
                <a:latin typeface="Arial" pitchFamily="34" charset="0"/>
                <a:ea typeface="Calibri" pitchFamily="34" charset="0"/>
                <a:cs typeface="Arial" pitchFamily="34" charset="0"/>
              </a:rPr>
              <a:t>Szikszay</a:t>
            </a:r>
            <a:r>
              <a:rPr lang="cs-CZ" b="0" dirty="0" smtClean="0">
                <a:latin typeface="Arial" pitchFamily="34" charset="0"/>
                <a:ea typeface="Calibri" pitchFamily="34" charset="0"/>
                <a:cs typeface="Arial" pitchFamily="34" charset="0"/>
              </a:rPr>
              <a:t>-</a:t>
            </a:r>
            <a:r>
              <a:rPr lang="cs-CZ" b="0" dirty="0" err="1" smtClean="0">
                <a:latin typeface="Arial" pitchFamily="34" charset="0"/>
                <a:ea typeface="Calibri" pitchFamily="34" charset="0"/>
                <a:cs typeface="Arial" pitchFamily="34" charset="0"/>
              </a:rPr>
              <a:t>L</a:t>
            </a:r>
            <a:r>
              <a:rPr lang="cs-CZ" b="0" dirty="0" smtClean="0">
                <a:latin typeface="Arial" pitchFamily="34" charset="0"/>
                <a:ea typeface="Calibri" pitchFamily="34" charset="0"/>
                <a:cs typeface="Arial" pitchFamily="34" charset="0"/>
              </a:rPr>
              <a:t>.</a:t>
            </a:r>
            <a:r>
              <a:rPr lang="cs-CZ" b="0" dirty="0" err="1" smtClean="0">
                <a:latin typeface="Arial" pitchFamily="34" charset="0"/>
                <a:ea typeface="Calibri" pitchFamily="34" charset="0"/>
                <a:cs typeface="Arial" pitchFamily="34" charset="0"/>
              </a:rPr>
              <a:t>Langmajer</a:t>
            </a:r>
            <a:r>
              <a:rPr lang="cs-CZ" b="0" dirty="0" smtClean="0">
                <a:latin typeface="Arial" pitchFamily="34" charset="0"/>
                <a:ea typeface="Calibri" pitchFamily="34" charset="0"/>
                <a:cs typeface="Arial" pitchFamily="34" charset="0"/>
              </a:rPr>
              <a:t>, </a:t>
            </a:r>
            <a:r>
              <a:rPr lang="cs-CZ" b="0" dirty="0" err="1" smtClean="0">
                <a:latin typeface="Arial" pitchFamily="34" charset="0"/>
                <a:ea typeface="Calibri" pitchFamily="34" charset="0"/>
                <a:cs typeface="Arial" pitchFamily="34" charset="0"/>
              </a:rPr>
              <a:t>J.Kastl</a:t>
            </a:r>
            <a:r>
              <a:rPr lang="cs-CZ" b="0" dirty="0" smtClean="0">
                <a:latin typeface="Arial" pitchFamily="34" charset="0"/>
                <a:ea typeface="Calibri" pitchFamily="34" charset="0"/>
                <a:cs typeface="Arial" pitchFamily="34" charset="0"/>
              </a:rPr>
              <a:t>  </a:t>
            </a:r>
          </a:p>
          <a:p>
            <a:pPr lvl="0" eaLnBrk="0" hangingPunct="0"/>
            <a:r>
              <a:rPr lang="cs-CZ" b="0" u="sng" dirty="0" smtClean="0">
                <a:latin typeface="Arial" pitchFamily="34" charset="0"/>
                <a:ea typeface="Calibri" pitchFamily="34" charset="0"/>
                <a:cs typeface="Arial" pitchFamily="34" charset="0"/>
              </a:rPr>
              <a:t>Delegát:</a:t>
            </a:r>
            <a:r>
              <a:rPr lang="cs-CZ" b="0" dirty="0" smtClean="0">
                <a:latin typeface="Arial" pitchFamily="34" charset="0"/>
                <a:ea typeface="Calibri" pitchFamily="34" charset="0"/>
                <a:cs typeface="Arial" pitchFamily="34" charset="0"/>
              </a:rPr>
              <a:t> </a:t>
            </a:r>
            <a:r>
              <a:rPr lang="cs-CZ" b="0" dirty="0" err="1" smtClean="0">
                <a:latin typeface="Arial" pitchFamily="34" charset="0"/>
                <a:ea typeface="Calibri" pitchFamily="34" charset="0"/>
                <a:cs typeface="Arial" pitchFamily="34" charset="0"/>
              </a:rPr>
              <a:t>J.Koňák</a:t>
            </a:r>
            <a:r>
              <a:rPr lang="cs-CZ" b="0" dirty="0" smtClean="0">
                <a:latin typeface="Arial" pitchFamily="34" charset="0"/>
                <a:ea typeface="Calibri" pitchFamily="34" charset="0"/>
                <a:cs typeface="Arial" pitchFamily="34" charset="0"/>
              </a:rPr>
              <a:t>  170 diváků</a:t>
            </a:r>
            <a:endParaRPr lang="cs-CZ" sz="800" b="0" dirty="0" smtClean="0">
              <a:latin typeface="Arial" pitchFamily="34" charset="0"/>
              <a:cs typeface="Arial" pitchFamily="34" charset="0"/>
            </a:endParaRPr>
          </a:p>
        </p:txBody>
      </p:sp>
      <p:sp>
        <p:nvSpPr>
          <p:cNvPr id="6" name="TextovéPole 5"/>
          <p:cNvSpPr txBox="1"/>
          <p:nvPr/>
        </p:nvSpPr>
        <p:spPr>
          <a:xfrm>
            <a:off x="71984" y="91108"/>
            <a:ext cx="4248472" cy="861774"/>
          </a:xfrm>
          <a:prstGeom prst="rect">
            <a:avLst/>
          </a:prstGeom>
          <a:blipFill dpi="0" rotWithShape="1">
            <a:blip r:embed="rId3" cstate="print">
              <a:alphaModFix amt="45000"/>
            </a:blip>
            <a:srcRect/>
            <a:tile tx="57150" ty="63500" sx="100000" sy="100000" flip="y" algn="tr"/>
          </a:blipFill>
          <a:ln w="28575">
            <a:solidFill>
              <a:srgbClr val="3366FF"/>
            </a:solidFill>
          </a:ln>
        </p:spPr>
        <p:txBody>
          <a:bodyPr wrap="square" rtlCol="0">
            <a:spAutoFit/>
          </a:bodyPr>
          <a:lstStyle/>
          <a:p>
            <a:pPr algn="ctr"/>
            <a:r>
              <a:rPr lang="cs-CZ" sz="1600" dirty="0" smtClean="0">
                <a:solidFill>
                  <a:schemeClr val="accent6">
                    <a:lumMod val="50000"/>
                  </a:schemeClr>
                </a:solidFill>
                <a:effectLst>
                  <a:outerShdw blurRad="38100" dist="38100" dir="2700000" algn="tl">
                    <a:srgbClr val="000000">
                      <a:alpha val="43137"/>
                    </a:srgbClr>
                  </a:outerShdw>
                </a:effectLst>
                <a:latin typeface="Georgia" pitchFamily="18" charset="0"/>
              </a:rPr>
              <a:t>Na podzim jsme v </a:t>
            </a:r>
            <a:r>
              <a:rPr lang="cs-CZ" sz="1800" dirty="0" smtClean="0">
                <a:solidFill>
                  <a:schemeClr val="accent6">
                    <a:lumMod val="50000"/>
                  </a:schemeClr>
                </a:solidFill>
                <a:effectLst>
                  <a:outerShdw blurRad="38100" dist="38100" dir="2700000" algn="tl">
                    <a:srgbClr val="000000">
                      <a:alpha val="43137"/>
                    </a:srgbClr>
                  </a:outerShdw>
                </a:effectLst>
                <a:latin typeface="Georgia" pitchFamily="18" charset="0"/>
              </a:rPr>
              <a:t>Praze</a:t>
            </a:r>
            <a:r>
              <a:rPr lang="cs-CZ" sz="1600" dirty="0" smtClean="0">
                <a:solidFill>
                  <a:schemeClr val="accent6">
                    <a:lumMod val="50000"/>
                  </a:schemeClr>
                </a:solidFill>
                <a:effectLst>
                  <a:outerShdw blurRad="38100" dist="38100" dir="2700000" algn="tl">
                    <a:srgbClr val="000000">
                      <a:alpha val="43137"/>
                    </a:srgbClr>
                  </a:outerShdw>
                </a:effectLst>
                <a:latin typeface="Georgia" pitchFamily="18" charset="0"/>
              </a:rPr>
              <a:t> neuspěli a navíc jsme přišli o vyloučeného </a:t>
            </a:r>
            <a:r>
              <a:rPr lang="cs-CZ" sz="1600" dirty="0" err="1" smtClean="0">
                <a:solidFill>
                  <a:schemeClr val="accent6">
                    <a:lumMod val="50000"/>
                  </a:schemeClr>
                </a:solidFill>
                <a:effectLst>
                  <a:outerShdw blurRad="38100" dist="38100" dir="2700000" algn="tl">
                    <a:srgbClr val="000000">
                      <a:alpha val="43137"/>
                    </a:srgbClr>
                  </a:outerShdw>
                </a:effectLst>
                <a:latin typeface="Georgia" pitchFamily="18" charset="0"/>
              </a:rPr>
              <a:t>Maláka</a:t>
            </a:r>
            <a:endParaRPr lang="cs-CZ" sz="1600" dirty="0" smtClean="0">
              <a:solidFill>
                <a:schemeClr val="accent6">
                  <a:lumMod val="50000"/>
                </a:schemeClr>
              </a:solidFill>
              <a:effectLst>
                <a:outerShdw blurRad="38100" dist="38100" dir="2700000" algn="tl">
                  <a:srgbClr val="000000">
                    <a:alpha val="43137"/>
                  </a:srgbClr>
                </a:outerShdw>
              </a:effectLst>
              <a:latin typeface="Georgia" pitchFamily="18" charset="0"/>
            </a:endParaRPr>
          </a:p>
        </p:txBody>
      </p:sp>
      <p:graphicFrame>
        <p:nvGraphicFramePr>
          <p:cNvPr id="7" name="Tabulka 6"/>
          <p:cNvGraphicFramePr>
            <a:graphicFrameLocks noGrp="1"/>
          </p:cNvGraphicFramePr>
          <p:nvPr/>
        </p:nvGraphicFramePr>
        <p:xfrm>
          <a:off x="143992" y="3547492"/>
          <a:ext cx="4248472" cy="1310640"/>
        </p:xfrm>
        <a:graphic>
          <a:graphicData uri="http://schemas.openxmlformats.org/drawingml/2006/table">
            <a:tbl>
              <a:tblPr/>
              <a:tblGrid>
                <a:gridCol w="580574">
                  <a:extLst>
                    <a:ext uri="{9D8B030D-6E8A-4147-A177-3AD203B41FA5}">
                      <a16:colId xmlns:a16="http://schemas.microsoft.com/office/drawing/2014/main" val="20000"/>
                    </a:ext>
                  </a:extLst>
                </a:gridCol>
                <a:gridCol w="1354674">
                  <a:extLst>
                    <a:ext uri="{9D8B030D-6E8A-4147-A177-3AD203B41FA5}">
                      <a16:colId xmlns:a16="http://schemas.microsoft.com/office/drawing/2014/main" val="20001"/>
                    </a:ext>
                  </a:extLst>
                </a:gridCol>
                <a:gridCol w="1778008">
                  <a:extLst>
                    <a:ext uri="{9D8B030D-6E8A-4147-A177-3AD203B41FA5}">
                      <a16:colId xmlns:a16="http://schemas.microsoft.com/office/drawing/2014/main" val="20002"/>
                    </a:ext>
                  </a:extLst>
                </a:gridCol>
                <a:gridCol w="535216">
                  <a:extLst>
                    <a:ext uri="{9D8B030D-6E8A-4147-A177-3AD203B41FA5}">
                      <a16:colId xmlns:a16="http://schemas.microsoft.com/office/drawing/2014/main" val="20003"/>
                    </a:ext>
                  </a:extLst>
                </a:gridCol>
              </a:tblGrid>
              <a:tr h="228600">
                <a:tc>
                  <a:txBody>
                    <a:bodyPr/>
                    <a:lstStyle/>
                    <a:p>
                      <a:pPr algn="ctr" fontAlgn="ctr"/>
                      <a:r>
                        <a:rPr lang="cs-CZ" sz="1100" b="1" i="0" u="none" strike="noStrike" dirty="0">
                          <a:solidFill>
                            <a:srgbClr val="000000"/>
                          </a:solidFill>
                          <a:latin typeface="Arial Black"/>
                        </a:rPr>
                        <a:t>16.</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Black"/>
                        </a:rPr>
                        <a:t>12.3.2017</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Black"/>
                        </a:rPr>
                        <a:t>Meteor - Nymburk</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Black"/>
                        </a:rPr>
                        <a:t>2:1 PK</a:t>
                      </a:r>
                    </a:p>
                  </a:txBody>
                  <a:tcPr marL="0" marR="0" marT="0" marB="0" anchor="ctr">
                    <a:lnL>
                      <a:noFill/>
                    </a:lnL>
                    <a:lnR>
                      <a:noFill/>
                    </a:lnR>
                    <a:lnT>
                      <a:noFill/>
                    </a:lnT>
                    <a:lnB>
                      <a:noFill/>
                    </a:lnB>
                    <a:solidFill>
                      <a:srgbClr val="FFFF00"/>
                    </a:solidFill>
                  </a:tcPr>
                </a:tc>
                <a:extLst>
                  <a:ext uri="{0D108BD9-81ED-4DB2-BD59-A6C34878D82A}">
                    <a16:rowId xmlns:a16="http://schemas.microsoft.com/office/drawing/2014/main" val="10000"/>
                  </a:ext>
                </a:extLst>
              </a:tr>
              <a:tr h="228600">
                <a:tc>
                  <a:txBody>
                    <a:bodyPr/>
                    <a:lstStyle/>
                    <a:p>
                      <a:pPr algn="ctr" fontAlgn="ctr"/>
                      <a:r>
                        <a:rPr lang="cs-CZ" sz="1100" b="1" i="0" u="none" strike="noStrike">
                          <a:solidFill>
                            <a:srgbClr val="000000"/>
                          </a:solidFill>
                          <a:latin typeface="Arial Black"/>
                        </a:rPr>
                        <a:t>17.</a:t>
                      </a:r>
                    </a:p>
                  </a:txBody>
                  <a:tcPr marL="0" marR="0" marT="0" marB="0" anchor="ctr">
                    <a:lnL>
                      <a:noFill/>
                    </a:lnL>
                    <a:lnR>
                      <a:noFill/>
                    </a:lnR>
                    <a:lnT>
                      <a:noFill/>
                    </a:lnT>
                    <a:lnB>
                      <a:noFill/>
                    </a:lnB>
                    <a:solidFill>
                      <a:srgbClr val="66FFCC"/>
                    </a:solidFill>
                  </a:tcPr>
                </a:tc>
                <a:tc>
                  <a:txBody>
                    <a:bodyPr/>
                    <a:lstStyle/>
                    <a:p>
                      <a:pPr algn="ctr" fontAlgn="ctr"/>
                      <a:r>
                        <a:rPr lang="cs-CZ" sz="1100" b="1" i="0" u="none" strike="noStrike">
                          <a:solidFill>
                            <a:srgbClr val="000000"/>
                          </a:solidFill>
                          <a:latin typeface="Arial Black"/>
                        </a:rPr>
                        <a:t>19.3.2017</a:t>
                      </a:r>
                    </a:p>
                  </a:txBody>
                  <a:tcPr marL="0" marR="0" marT="0" marB="0" anchor="ctr">
                    <a:lnL>
                      <a:noFill/>
                    </a:lnL>
                    <a:lnR>
                      <a:noFill/>
                    </a:lnR>
                    <a:lnT>
                      <a:noFill/>
                    </a:lnT>
                    <a:lnB>
                      <a:noFill/>
                    </a:lnB>
                    <a:solidFill>
                      <a:srgbClr val="66FFCC"/>
                    </a:solidFill>
                  </a:tcPr>
                </a:tc>
                <a:tc>
                  <a:txBody>
                    <a:bodyPr/>
                    <a:lstStyle/>
                    <a:p>
                      <a:pPr algn="ctr" fontAlgn="ctr"/>
                      <a:r>
                        <a:rPr lang="cs-CZ" sz="1100" b="1" i="0" u="none" strike="noStrike" dirty="0">
                          <a:solidFill>
                            <a:srgbClr val="000000"/>
                          </a:solidFill>
                          <a:latin typeface="Arial Black"/>
                        </a:rPr>
                        <a:t>Meteor - </a:t>
                      </a:r>
                      <a:r>
                        <a:rPr lang="cs-CZ" sz="1100" b="1" i="0" u="none" strike="noStrike" dirty="0" err="1">
                          <a:solidFill>
                            <a:srgbClr val="000000"/>
                          </a:solidFill>
                          <a:latin typeface="Arial Black"/>
                        </a:rPr>
                        <a:t>Libiš</a:t>
                      </a:r>
                      <a:endParaRPr lang="cs-CZ" sz="1100" b="1" i="0" u="none" strike="noStrike" dirty="0">
                        <a:solidFill>
                          <a:srgbClr val="000000"/>
                        </a:solidFill>
                        <a:latin typeface="Arial Black"/>
                      </a:endParaRPr>
                    </a:p>
                  </a:txBody>
                  <a:tcPr marL="0" marR="0" marT="0" marB="0" anchor="ctr">
                    <a:lnL>
                      <a:noFill/>
                    </a:lnL>
                    <a:lnR>
                      <a:noFill/>
                    </a:lnR>
                    <a:lnT>
                      <a:noFill/>
                    </a:lnT>
                    <a:lnB>
                      <a:noFill/>
                    </a:lnB>
                    <a:solidFill>
                      <a:srgbClr val="66FFCC"/>
                    </a:solidFill>
                  </a:tcPr>
                </a:tc>
                <a:tc>
                  <a:txBody>
                    <a:bodyPr/>
                    <a:lstStyle/>
                    <a:p>
                      <a:pPr algn="ctr" fontAlgn="ctr"/>
                      <a:r>
                        <a:rPr lang="cs-CZ" sz="1100" b="1" i="0" u="none" strike="noStrike">
                          <a:solidFill>
                            <a:srgbClr val="000000"/>
                          </a:solidFill>
                          <a:latin typeface="Arial Black"/>
                        </a:rPr>
                        <a:t>3:2</a:t>
                      </a:r>
                    </a:p>
                  </a:txBody>
                  <a:tcPr marL="0" marR="0" marT="0" marB="0" anchor="ctr">
                    <a:lnL>
                      <a:noFill/>
                    </a:lnL>
                    <a:lnR>
                      <a:noFill/>
                    </a:lnR>
                    <a:lnT>
                      <a:noFill/>
                    </a:lnT>
                    <a:lnB>
                      <a:noFill/>
                    </a:lnB>
                    <a:solidFill>
                      <a:srgbClr val="66FFCC"/>
                    </a:solidFill>
                  </a:tcPr>
                </a:tc>
                <a:extLst>
                  <a:ext uri="{0D108BD9-81ED-4DB2-BD59-A6C34878D82A}">
                    <a16:rowId xmlns:a16="http://schemas.microsoft.com/office/drawing/2014/main" val="10001"/>
                  </a:ext>
                </a:extLst>
              </a:tr>
              <a:tr h="228600">
                <a:tc>
                  <a:txBody>
                    <a:bodyPr/>
                    <a:lstStyle/>
                    <a:p>
                      <a:pPr algn="ctr" fontAlgn="ctr"/>
                      <a:r>
                        <a:rPr lang="cs-CZ" sz="1100" b="1" i="0" u="none" strike="noStrike">
                          <a:solidFill>
                            <a:srgbClr val="000000"/>
                          </a:solidFill>
                          <a:latin typeface="Arial Black"/>
                        </a:rPr>
                        <a:t>18.</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Black"/>
                        </a:rPr>
                        <a:t>25.3.2017</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Black"/>
                        </a:rPr>
                        <a:t>Velvary - Meteor</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Arial Black"/>
                        </a:rPr>
                        <a:t>1:2</a:t>
                      </a:r>
                    </a:p>
                  </a:txBody>
                  <a:tcPr marL="0" marR="0" marT="0"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228600">
                <a:tc>
                  <a:txBody>
                    <a:bodyPr/>
                    <a:lstStyle/>
                    <a:p>
                      <a:pPr algn="ctr" fontAlgn="ctr"/>
                      <a:r>
                        <a:rPr lang="cs-CZ" sz="1100" b="1" i="0" u="none" strike="noStrike">
                          <a:solidFill>
                            <a:srgbClr val="000000"/>
                          </a:solidFill>
                          <a:latin typeface="Arial Black"/>
                        </a:rPr>
                        <a:t>19.</a:t>
                      </a:r>
                    </a:p>
                  </a:txBody>
                  <a:tcPr marL="0" marR="0" marT="0" marB="0" anchor="ctr">
                    <a:lnL>
                      <a:noFill/>
                    </a:lnL>
                    <a:lnR>
                      <a:noFill/>
                    </a:lnR>
                    <a:lnT>
                      <a:noFill/>
                    </a:lnT>
                    <a:lnB>
                      <a:noFill/>
                    </a:lnB>
                    <a:solidFill>
                      <a:srgbClr val="66FFCC"/>
                    </a:solidFill>
                  </a:tcPr>
                </a:tc>
                <a:tc>
                  <a:txBody>
                    <a:bodyPr/>
                    <a:lstStyle/>
                    <a:p>
                      <a:pPr algn="ctr" fontAlgn="ctr"/>
                      <a:r>
                        <a:rPr lang="cs-CZ" sz="1100" b="1" i="0" u="none" strike="noStrike">
                          <a:solidFill>
                            <a:srgbClr val="000000"/>
                          </a:solidFill>
                          <a:latin typeface="Arial Black"/>
                        </a:rPr>
                        <a:t>2.4.2017</a:t>
                      </a:r>
                    </a:p>
                  </a:txBody>
                  <a:tcPr marL="0" marR="0" marT="0" marB="0" anchor="ctr">
                    <a:lnL>
                      <a:noFill/>
                    </a:lnL>
                    <a:lnR>
                      <a:noFill/>
                    </a:lnR>
                    <a:lnT>
                      <a:noFill/>
                    </a:lnT>
                    <a:lnB>
                      <a:noFill/>
                    </a:lnB>
                    <a:solidFill>
                      <a:srgbClr val="66FFCC"/>
                    </a:solidFill>
                  </a:tcPr>
                </a:tc>
                <a:tc>
                  <a:txBody>
                    <a:bodyPr/>
                    <a:lstStyle/>
                    <a:p>
                      <a:pPr algn="ctr" fontAlgn="ctr"/>
                      <a:r>
                        <a:rPr lang="cs-CZ" sz="1100" b="1" i="0" u="none" strike="noStrike">
                          <a:solidFill>
                            <a:srgbClr val="000000"/>
                          </a:solidFill>
                          <a:latin typeface="Arial Black"/>
                        </a:rPr>
                        <a:t>Meteor - Neratovice</a:t>
                      </a:r>
                    </a:p>
                  </a:txBody>
                  <a:tcPr marL="0" marR="0" marT="0" marB="0" anchor="ctr">
                    <a:lnL>
                      <a:noFill/>
                    </a:lnL>
                    <a:lnR>
                      <a:noFill/>
                    </a:lnR>
                    <a:lnT>
                      <a:noFill/>
                    </a:lnT>
                    <a:lnB>
                      <a:noFill/>
                    </a:lnB>
                    <a:solidFill>
                      <a:srgbClr val="66FFCC"/>
                    </a:solidFill>
                  </a:tcPr>
                </a:tc>
                <a:tc>
                  <a:txBody>
                    <a:bodyPr/>
                    <a:lstStyle/>
                    <a:p>
                      <a:pPr algn="ctr" fontAlgn="ctr"/>
                      <a:r>
                        <a:rPr lang="cs-CZ" sz="1100" b="1" i="0" u="none" strike="noStrike" dirty="0" smtClean="0">
                          <a:solidFill>
                            <a:srgbClr val="000000"/>
                          </a:solidFill>
                          <a:latin typeface="Arial Black"/>
                        </a:rPr>
                        <a:t>3:0</a:t>
                      </a:r>
                      <a:endParaRPr lang="cs-CZ" sz="1100" b="1" i="0" u="none" strike="noStrike" dirty="0">
                        <a:solidFill>
                          <a:srgbClr val="000000"/>
                        </a:solidFill>
                        <a:latin typeface="Arial Black"/>
                      </a:endParaRPr>
                    </a:p>
                  </a:txBody>
                  <a:tcPr marL="0" marR="0" marT="0" marB="0" anchor="ctr">
                    <a:lnL>
                      <a:noFill/>
                    </a:lnL>
                    <a:lnR>
                      <a:noFill/>
                    </a:lnR>
                    <a:lnT>
                      <a:noFill/>
                    </a:lnT>
                    <a:lnB>
                      <a:noFill/>
                    </a:lnB>
                    <a:solidFill>
                      <a:srgbClr val="66FFCC"/>
                    </a:solidFill>
                  </a:tcPr>
                </a:tc>
                <a:extLst>
                  <a:ext uri="{0D108BD9-81ED-4DB2-BD59-A6C34878D82A}">
                    <a16:rowId xmlns:a16="http://schemas.microsoft.com/office/drawing/2014/main" val="10003"/>
                  </a:ext>
                </a:extLst>
              </a:tr>
              <a:tr h="93712">
                <a:tc>
                  <a:txBody>
                    <a:bodyPr/>
                    <a:lstStyle/>
                    <a:p>
                      <a:pPr algn="ctr" fontAlgn="ctr"/>
                      <a:r>
                        <a:rPr lang="cs-CZ" sz="1100" b="1" i="0" u="none" strike="noStrike">
                          <a:solidFill>
                            <a:srgbClr val="000000"/>
                          </a:solidFill>
                          <a:latin typeface="Arial Black"/>
                        </a:rPr>
                        <a:t>20.</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Black"/>
                        </a:rPr>
                        <a:t>8.4.2017</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Black"/>
                        </a:rPr>
                        <a:t>Chomutov - Meteor</a:t>
                      </a:r>
                    </a:p>
                  </a:txBody>
                  <a:tcPr marL="0" marR="0" marT="0"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Black"/>
                        </a:rPr>
                        <a:t>1:0</a:t>
                      </a:r>
                    </a:p>
                  </a:txBody>
                  <a:tcPr marL="0" marR="0" marT="0" marB="0" anchor="ctr">
                    <a:lnL>
                      <a:noFill/>
                    </a:lnL>
                    <a:lnR>
                      <a:noFill/>
                    </a:lnR>
                    <a:lnT>
                      <a:noFill/>
                    </a:lnT>
                    <a:lnB>
                      <a:noFill/>
                    </a:lnB>
                    <a:solidFill>
                      <a:srgbClr val="FFFF00"/>
                    </a:solidFill>
                  </a:tcPr>
                </a:tc>
                <a:extLst>
                  <a:ext uri="{0D108BD9-81ED-4DB2-BD59-A6C34878D82A}">
                    <a16:rowId xmlns:a16="http://schemas.microsoft.com/office/drawing/2014/main" val="10004"/>
                  </a:ext>
                </a:extLst>
              </a:tr>
              <a:tr h="228600">
                <a:tc>
                  <a:txBody>
                    <a:bodyPr/>
                    <a:lstStyle/>
                    <a:p>
                      <a:pPr algn="ctr" fontAlgn="ctr"/>
                      <a:r>
                        <a:rPr lang="cs-CZ" sz="1100" b="1" i="0" u="none" strike="noStrike">
                          <a:solidFill>
                            <a:srgbClr val="000000"/>
                          </a:solidFill>
                          <a:latin typeface="Arial Black"/>
                        </a:rPr>
                        <a:t>21.</a:t>
                      </a:r>
                    </a:p>
                  </a:txBody>
                  <a:tcPr marL="0" marR="0" marT="0" marB="0" anchor="ctr">
                    <a:lnL>
                      <a:noFill/>
                    </a:lnL>
                    <a:lnR>
                      <a:noFill/>
                    </a:lnR>
                    <a:lnT>
                      <a:noFill/>
                    </a:lnT>
                    <a:lnB>
                      <a:noFill/>
                    </a:lnB>
                    <a:solidFill>
                      <a:srgbClr val="66FFCC"/>
                    </a:solidFill>
                  </a:tcPr>
                </a:tc>
                <a:tc>
                  <a:txBody>
                    <a:bodyPr/>
                    <a:lstStyle/>
                    <a:p>
                      <a:pPr algn="ctr" fontAlgn="ctr"/>
                      <a:r>
                        <a:rPr lang="cs-CZ" sz="1100" b="1" i="0" u="none" strike="noStrike">
                          <a:solidFill>
                            <a:srgbClr val="000000"/>
                          </a:solidFill>
                          <a:latin typeface="Arial Black"/>
                        </a:rPr>
                        <a:t>14.4.2017</a:t>
                      </a:r>
                    </a:p>
                  </a:txBody>
                  <a:tcPr marL="0" marR="0" marT="0" marB="0" anchor="ctr">
                    <a:lnL>
                      <a:noFill/>
                    </a:lnL>
                    <a:lnR>
                      <a:noFill/>
                    </a:lnR>
                    <a:lnT>
                      <a:noFill/>
                    </a:lnT>
                    <a:lnB>
                      <a:noFill/>
                    </a:lnB>
                    <a:solidFill>
                      <a:srgbClr val="66FFCC"/>
                    </a:solidFill>
                  </a:tcPr>
                </a:tc>
                <a:tc>
                  <a:txBody>
                    <a:bodyPr/>
                    <a:lstStyle/>
                    <a:p>
                      <a:pPr algn="ctr" fontAlgn="ctr"/>
                      <a:r>
                        <a:rPr lang="cs-CZ" sz="1100" b="1" i="0" u="none" strike="noStrike">
                          <a:solidFill>
                            <a:srgbClr val="000000"/>
                          </a:solidFill>
                          <a:latin typeface="Arial Black"/>
                        </a:rPr>
                        <a:t>Meteor - Souš</a:t>
                      </a:r>
                    </a:p>
                  </a:txBody>
                  <a:tcPr marL="0" marR="0" marT="0" marB="0" anchor="ctr">
                    <a:lnL>
                      <a:noFill/>
                    </a:lnL>
                    <a:lnR>
                      <a:noFill/>
                    </a:lnR>
                    <a:lnT>
                      <a:noFill/>
                    </a:lnT>
                    <a:lnB>
                      <a:noFill/>
                    </a:lnB>
                    <a:solidFill>
                      <a:srgbClr val="66FFCC"/>
                    </a:solidFill>
                  </a:tcPr>
                </a:tc>
                <a:tc>
                  <a:txBody>
                    <a:bodyPr/>
                    <a:lstStyle/>
                    <a:p>
                      <a:pPr algn="ctr" fontAlgn="ctr"/>
                      <a:r>
                        <a:rPr lang="cs-CZ" sz="1100" b="1" i="0" u="none" strike="noStrike" dirty="0" smtClean="0">
                          <a:solidFill>
                            <a:srgbClr val="000000"/>
                          </a:solidFill>
                          <a:latin typeface="Arial Black"/>
                        </a:rPr>
                        <a:t>0:2</a:t>
                      </a:r>
                      <a:r>
                        <a:rPr lang="cs-CZ" sz="1100" b="1" i="0" u="none" strike="noStrike" dirty="0">
                          <a:solidFill>
                            <a:srgbClr val="000000"/>
                          </a:solidFill>
                          <a:latin typeface="Arial Black"/>
                        </a:rPr>
                        <a:t> </a:t>
                      </a:r>
                    </a:p>
                  </a:txBody>
                  <a:tcPr marL="0" marR="0" marT="0" marB="0" anchor="ctr">
                    <a:lnL>
                      <a:noFill/>
                    </a:lnL>
                    <a:lnR>
                      <a:noFill/>
                    </a:lnR>
                    <a:lnT>
                      <a:noFill/>
                    </a:lnT>
                    <a:lnB>
                      <a:noFill/>
                    </a:lnB>
                    <a:solidFill>
                      <a:srgbClr val="66FFCC"/>
                    </a:solidFill>
                  </a:tcPr>
                </a:tc>
                <a:extLst>
                  <a:ext uri="{0D108BD9-81ED-4DB2-BD59-A6C34878D82A}">
                    <a16:rowId xmlns:a16="http://schemas.microsoft.com/office/drawing/2014/main" val="10005"/>
                  </a:ext>
                </a:extLst>
              </a:tr>
            </a:tbl>
          </a:graphicData>
        </a:graphic>
      </p:graphicFrame>
      <p:sp>
        <p:nvSpPr>
          <p:cNvPr id="8" name="TextovéPole 7"/>
          <p:cNvSpPr txBox="1"/>
          <p:nvPr/>
        </p:nvSpPr>
        <p:spPr>
          <a:xfrm>
            <a:off x="71984" y="2899420"/>
            <a:ext cx="4320480" cy="523220"/>
          </a:xfrm>
          <a:prstGeom prst="rect">
            <a:avLst/>
          </a:prstGeom>
          <a:blipFill dpi="0" rotWithShape="1">
            <a:blip r:embed="rId4" cstate="print"/>
            <a:srcRect/>
            <a:stretch>
              <a:fillRect/>
            </a:stretch>
          </a:blipFill>
        </p:spPr>
        <p:txBody>
          <a:bodyPr wrap="square" rtlCol="0">
            <a:spAutoFit/>
          </a:bodyPr>
          <a:lstStyle/>
          <a:p>
            <a:pPr algn="ctr"/>
            <a:r>
              <a:rPr lang="cs-CZ" sz="2800" u="sng" dirty="0" smtClean="0">
                <a:solidFill>
                  <a:schemeClr val="bg1"/>
                </a:solidFill>
                <a:latin typeface="Rockwell Condensed" pitchFamily="18" charset="0"/>
              </a:rPr>
              <a:t>Jarní bilance Meteoru</a:t>
            </a:r>
          </a:p>
        </p:txBody>
      </p:sp>
      <p:graphicFrame>
        <p:nvGraphicFramePr>
          <p:cNvPr id="15" name="Tabulka 14"/>
          <p:cNvGraphicFramePr>
            <a:graphicFrameLocks noGrp="1"/>
          </p:cNvGraphicFramePr>
          <p:nvPr/>
        </p:nvGraphicFramePr>
        <p:xfrm>
          <a:off x="5472583" y="1433324"/>
          <a:ext cx="4680521" cy="1929785"/>
        </p:xfrm>
        <a:graphic>
          <a:graphicData uri="http://schemas.openxmlformats.org/drawingml/2006/table">
            <a:tbl>
              <a:tblPr/>
              <a:tblGrid>
                <a:gridCol w="57606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669277">
                  <a:extLst>
                    <a:ext uri="{9D8B030D-6E8A-4147-A177-3AD203B41FA5}">
                      <a16:colId xmlns:a16="http://schemas.microsoft.com/office/drawing/2014/main" val="20002"/>
                    </a:ext>
                  </a:extLst>
                </a:gridCol>
                <a:gridCol w="1211044">
                  <a:extLst>
                    <a:ext uri="{9D8B030D-6E8A-4147-A177-3AD203B41FA5}">
                      <a16:colId xmlns:a16="http://schemas.microsoft.com/office/drawing/2014/main" val="20003"/>
                    </a:ext>
                  </a:extLst>
                </a:gridCol>
              </a:tblGrid>
              <a:tr h="172418">
                <a:tc gridSpan="4">
                  <a:txBody>
                    <a:bodyPr/>
                    <a:lstStyle/>
                    <a:p>
                      <a:pPr algn="ctr" fontAlgn="ctr"/>
                      <a:r>
                        <a:rPr lang="cs-CZ" sz="1200" b="1" i="0" u="none" strike="noStrike" dirty="0">
                          <a:solidFill>
                            <a:srgbClr val="000000"/>
                          </a:solidFill>
                          <a:latin typeface="Georgia"/>
                        </a:rPr>
                        <a:t>Turnaj mladší  přípravky 9.4.2017 </a:t>
                      </a:r>
                      <a:r>
                        <a:rPr lang="cs-CZ" sz="1200" b="1" i="0" u="none" strike="noStrike" dirty="0" err="1">
                          <a:solidFill>
                            <a:srgbClr val="000000"/>
                          </a:solidFill>
                          <a:latin typeface="Georgia"/>
                        </a:rPr>
                        <a:t>Štětí</a:t>
                      </a:r>
                      <a:r>
                        <a:rPr lang="cs-CZ" sz="1200" b="1" i="0" u="none" strike="noStrike" dirty="0">
                          <a:solidFill>
                            <a:srgbClr val="000000"/>
                          </a:solidFill>
                          <a:latin typeface="Georgia"/>
                        </a:rPr>
                        <a:t> O 9.-12.místo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10114">
                <a:tc>
                  <a:txBody>
                    <a:bodyPr/>
                    <a:lstStyle/>
                    <a:p>
                      <a:pPr algn="ctr" fontAlgn="ctr"/>
                      <a:r>
                        <a:rPr lang="cs-CZ" sz="1050" b="1" i="0" u="none" strike="noStrike" dirty="0">
                          <a:solidFill>
                            <a:srgbClr val="000000"/>
                          </a:solidFill>
                          <a:latin typeface="Arial"/>
                        </a:rPr>
                        <a:t>Zápas</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gridSpan="2">
                  <a:txBody>
                    <a:bodyPr/>
                    <a:lstStyle/>
                    <a:p>
                      <a:pPr algn="ctr" fontAlgn="ctr"/>
                      <a:r>
                        <a:rPr lang="cs-CZ" sz="1050" b="1" i="0" u="none" strike="noStrike" dirty="0">
                          <a:solidFill>
                            <a:srgbClr val="000000"/>
                          </a:solidFill>
                          <a:latin typeface="Arial"/>
                        </a:rPr>
                        <a:t>Soupeři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endParaRPr lang="cs-CZ"/>
                    </a:p>
                  </a:txBody>
                  <a:tcPr/>
                </a:tc>
                <a:tc>
                  <a:txBody>
                    <a:bodyPr/>
                    <a:lstStyle/>
                    <a:p>
                      <a:pPr algn="ctr" fontAlgn="ctr"/>
                      <a:r>
                        <a:rPr lang="cs-CZ" sz="1050" b="1" i="0" u="none" strike="noStrike" dirty="0">
                          <a:solidFill>
                            <a:srgbClr val="000000"/>
                          </a:solidFill>
                          <a:latin typeface="Arial"/>
                        </a:rPr>
                        <a:t>Výsledek</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199481">
                <a:tc>
                  <a:txBody>
                    <a:bodyPr/>
                    <a:lstStyle/>
                    <a:p>
                      <a:pPr algn="ctr" fontAlgn="ctr"/>
                      <a:r>
                        <a:rPr lang="cs-CZ" sz="1200" b="1" i="0" u="none" strike="noStrike" dirty="0">
                          <a:solidFill>
                            <a:srgbClr val="000000"/>
                          </a:solidFill>
                          <a:latin typeface="Arial"/>
                        </a:rPr>
                        <a:t>1.</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 </a:t>
                      </a:r>
                      <a:r>
                        <a:rPr lang="cs-CZ" sz="1200" b="1" i="0" u="none" strike="noStrike" dirty="0">
                          <a:solidFill>
                            <a:srgbClr val="FF0000"/>
                          </a:solidFill>
                          <a:latin typeface="Arial"/>
                        </a:rPr>
                        <a:t>SK </a:t>
                      </a:r>
                      <a:r>
                        <a:rPr lang="cs-CZ" sz="1200" b="1" i="0" u="none" strike="noStrike" dirty="0" err="1">
                          <a:solidFill>
                            <a:srgbClr val="FF0000"/>
                          </a:solidFill>
                          <a:latin typeface="Arial"/>
                        </a:rPr>
                        <a:t>Štětí</a:t>
                      </a:r>
                      <a:r>
                        <a:rPr lang="cs-CZ" sz="1200" b="1" i="0" u="none" strike="noStrike" dirty="0">
                          <a:solidFill>
                            <a:srgbClr val="FF0000"/>
                          </a:solidFill>
                          <a:latin typeface="Arial"/>
                        </a:rPr>
                        <a:t>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SK </a:t>
                      </a:r>
                      <a:r>
                        <a:rPr lang="cs-CZ" sz="1200" b="1" i="0" u="none" strike="noStrike" dirty="0" err="1">
                          <a:solidFill>
                            <a:srgbClr val="000000"/>
                          </a:solidFill>
                          <a:latin typeface="Arial"/>
                        </a:rPr>
                        <a:t>Libotenice</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8:2</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39263">
                <a:tc>
                  <a:txBody>
                    <a:bodyPr/>
                    <a:lstStyle/>
                    <a:p>
                      <a:pPr algn="ctr" fontAlgn="ctr"/>
                      <a:r>
                        <a:rPr lang="cs-CZ" sz="1200" b="1" i="0" u="none" strike="noStrike">
                          <a:solidFill>
                            <a:srgbClr val="000000"/>
                          </a:solidFill>
                          <a:latin typeface="Arial"/>
                        </a:rPr>
                        <a:t>2.</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a:solidFill>
                            <a:srgbClr val="000000"/>
                          </a:solidFill>
                          <a:latin typeface="Arial"/>
                        </a:rPr>
                        <a:t>TJ Dynamo </a:t>
                      </a:r>
                      <a:r>
                        <a:rPr lang="cs-CZ" sz="1200" b="1" i="0" u="none" strike="noStrike" dirty="0" err="1">
                          <a:solidFill>
                            <a:srgbClr val="000000"/>
                          </a:solidFill>
                          <a:latin typeface="Arial"/>
                        </a:rPr>
                        <a:t>Podlusky</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a:solidFill>
                            <a:srgbClr val="000000"/>
                          </a:solidFill>
                          <a:latin typeface="Arial"/>
                        </a:rPr>
                        <a:t>SK Sokol </a:t>
                      </a:r>
                      <a:r>
                        <a:rPr lang="cs-CZ" sz="1200" b="1" i="0" u="none" strike="noStrike" dirty="0" err="1">
                          <a:solidFill>
                            <a:srgbClr val="000000"/>
                          </a:solidFill>
                          <a:latin typeface="Arial"/>
                        </a:rPr>
                        <a:t>Brozany</a:t>
                      </a:r>
                      <a:r>
                        <a:rPr lang="cs-CZ" sz="1200" b="1" i="0" u="none" strike="noStrike" dirty="0">
                          <a:solidFill>
                            <a:srgbClr val="000000"/>
                          </a:solidFill>
                          <a:latin typeface="Arial"/>
                        </a:rPr>
                        <a:t> 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a:solidFill>
                            <a:srgbClr val="000000"/>
                          </a:solidFill>
                          <a:latin typeface="Arial"/>
                        </a:rPr>
                        <a:t>4:11</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3"/>
                  </a:ext>
                </a:extLst>
              </a:tr>
              <a:tr h="162778">
                <a:tc>
                  <a:txBody>
                    <a:bodyPr/>
                    <a:lstStyle/>
                    <a:p>
                      <a:pPr algn="ctr" fontAlgn="ctr"/>
                      <a:r>
                        <a:rPr lang="cs-CZ" sz="1200" b="1" i="0" u="none" strike="noStrike">
                          <a:solidFill>
                            <a:srgbClr val="000000"/>
                          </a:solidFill>
                          <a:latin typeface="Arial"/>
                        </a:rPr>
                        <a:t>3.</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FF0000"/>
                          </a:solidFill>
                          <a:latin typeface="Arial"/>
                        </a:rPr>
                        <a:t>SK </a:t>
                      </a:r>
                      <a:r>
                        <a:rPr lang="cs-CZ" sz="1200" b="1" i="0" u="none" strike="noStrike" dirty="0" err="1">
                          <a:solidFill>
                            <a:srgbClr val="FF0000"/>
                          </a:solidFill>
                          <a:latin typeface="Arial"/>
                        </a:rPr>
                        <a:t>Štětí</a:t>
                      </a:r>
                      <a:r>
                        <a:rPr lang="cs-CZ" sz="1200" b="1" i="0" u="none" strike="noStrike" dirty="0">
                          <a:solidFill>
                            <a:srgbClr val="FF0000"/>
                          </a:solidFill>
                          <a:latin typeface="Arial"/>
                        </a:rPr>
                        <a:t>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TJ Dynamo </a:t>
                      </a:r>
                      <a:r>
                        <a:rPr lang="cs-CZ" sz="1200" b="1" i="0" u="none" strike="noStrike" dirty="0" err="1">
                          <a:solidFill>
                            <a:srgbClr val="000000"/>
                          </a:solidFill>
                          <a:latin typeface="Arial"/>
                        </a:rPr>
                        <a:t>Podlusky</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11:5</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62778">
                <a:tc>
                  <a:txBody>
                    <a:bodyPr/>
                    <a:lstStyle/>
                    <a:p>
                      <a:pPr algn="ctr" fontAlgn="ctr"/>
                      <a:r>
                        <a:rPr lang="cs-CZ" sz="1200" b="1" i="0" u="none" strike="noStrike">
                          <a:solidFill>
                            <a:srgbClr val="000000"/>
                          </a:solidFill>
                          <a:latin typeface="Arial"/>
                        </a:rPr>
                        <a:t>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a:solidFill>
                            <a:srgbClr val="000000"/>
                          </a:solidFill>
                          <a:latin typeface="Arial"/>
                        </a:rPr>
                        <a:t>SK </a:t>
                      </a:r>
                      <a:r>
                        <a:rPr lang="cs-CZ" sz="1200" b="1" i="0" u="none" strike="noStrike" dirty="0" err="1">
                          <a:solidFill>
                            <a:srgbClr val="000000"/>
                          </a:solidFill>
                          <a:latin typeface="Arial"/>
                        </a:rPr>
                        <a:t>Libotenice</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a:solidFill>
                            <a:srgbClr val="000000"/>
                          </a:solidFill>
                          <a:latin typeface="Arial"/>
                        </a:rPr>
                        <a:t>SK Sokol </a:t>
                      </a:r>
                      <a:r>
                        <a:rPr lang="cs-CZ" sz="1200" b="1" i="0" u="none" strike="noStrike" dirty="0" err="1">
                          <a:solidFill>
                            <a:srgbClr val="000000"/>
                          </a:solidFill>
                          <a:latin typeface="Arial"/>
                        </a:rPr>
                        <a:t>Brozany</a:t>
                      </a:r>
                      <a:r>
                        <a:rPr lang="cs-CZ" sz="1200" b="1" i="0" u="none" strike="noStrike" dirty="0">
                          <a:solidFill>
                            <a:srgbClr val="000000"/>
                          </a:solidFill>
                          <a:latin typeface="Arial"/>
                        </a:rPr>
                        <a:t> 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a:solidFill>
                            <a:srgbClr val="000000"/>
                          </a:solidFill>
                          <a:latin typeface="Arial"/>
                        </a:rPr>
                        <a:t>5:7</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5"/>
                  </a:ext>
                </a:extLst>
              </a:tr>
              <a:tr h="162778">
                <a:tc>
                  <a:txBody>
                    <a:bodyPr/>
                    <a:lstStyle/>
                    <a:p>
                      <a:pPr algn="ctr" fontAlgn="ctr"/>
                      <a:r>
                        <a:rPr lang="cs-CZ" sz="1200" b="1" i="0" u="none" strike="noStrike">
                          <a:solidFill>
                            <a:srgbClr val="000000"/>
                          </a:solidFill>
                          <a:latin typeface="Arial"/>
                        </a:rPr>
                        <a:t>5.</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FF0000"/>
                          </a:solidFill>
                          <a:latin typeface="Arial"/>
                        </a:rPr>
                        <a:t>SK </a:t>
                      </a:r>
                      <a:r>
                        <a:rPr lang="cs-CZ" sz="1200" b="1" i="0" u="none" strike="noStrike" dirty="0" err="1">
                          <a:solidFill>
                            <a:srgbClr val="FF0000"/>
                          </a:solidFill>
                          <a:latin typeface="Arial"/>
                        </a:rPr>
                        <a:t>Štětí</a:t>
                      </a:r>
                      <a:r>
                        <a:rPr lang="cs-CZ" sz="1200" b="1" i="0" u="none" strike="noStrike" dirty="0">
                          <a:solidFill>
                            <a:srgbClr val="FF0000"/>
                          </a:solidFill>
                          <a:latin typeface="Arial"/>
                        </a:rPr>
                        <a:t>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SK Sokol </a:t>
                      </a:r>
                      <a:r>
                        <a:rPr lang="cs-CZ" sz="1200" b="1" i="0" u="none" strike="noStrike" dirty="0" err="1">
                          <a:solidFill>
                            <a:srgbClr val="000000"/>
                          </a:solidFill>
                          <a:latin typeface="Arial"/>
                        </a:rPr>
                        <a:t>Brozany</a:t>
                      </a:r>
                      <a:r>
                        <a:rPr lang="cs-CZ" sz="1200" b="1" i="0" u="none" strike="noStrike" dirty="0">
                          <a:solidFill>
                            <a:srgbClr val="000000"/>
                          </a:solidFill>
                          <a:latin typeface="Arial"/>
                        </a:rPr>
                        <a:t> 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12:5</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39263">
                <a:tc>
                  <a:txBody>
                    <a:bodyPr/>
                    <a:lstStyle/>
                    <a:p>
                      <a:pPr algn="ctr" fontAlgn="ctr"/>
                      <a:r>
                        <a:rPr lang="cs-CZ" sz="1200" b="1" i="0" u="none" strike="noStrike">
                          <a:solidFill>
                            <a:srgbClr val="000000"/>
                          </a:solidFill>
                          <a:latin typeface="Arial"/>
                        </a:rPr>
                        <a:t>6.</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a:solidFill>
                            <a:srgbClr val="000000"/>
                          </a:solidFill>
                          <a:latin typeface="Arial"/>
                        </a:rPr>
                        <a:t>TJ Dynamo </a:t>
                      </a:r>
                      <a:r>
                        <a:rPr lang="cs-CZ" sz="1200" b="1" i="0" u="none" strike="noStrike" dirty="0" err="1">
                          <a:solidFill>
                            <a:srgbClr val="000000"/>
                          </a:solidFill>
                          <a:latin typeface="Arial"/>
                        </a:rPr>
                        <a:t>Podlusky</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a:solidFill>
                            <a:srgbClr val="000000"/>
                          </a:solidFill>
                          <a:latin typeface="Arial"/>
                        </a:rPr>
                        <a:t>SK </a:t>
                      </a:r>
                      <a:r>
                        <a:rPr lang="cs-CZ" sz="1200" b="1" i="0" u="none" strike="noStrike" dirty="0" err="1">
                          <a:solidFill>
                            <a:srgbClr val="000000"/>
                          </a:solidFill>
                          <a:latin typeface="Arial"/>
                        </a:rPr>
                        <a:t>Libotenice</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dirty="0">
                          <a:solidFill>
                            <a:srgbClr val="000000"/>
                          </a:solidFill>
                          <a:latin typeface="Arial"/>
                        </a:rPr>
                        <a:t>4:5</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7"/>
                  </a:ext>
                </a:extLst>
              </a:tr>
            </a:tbl>
          </a:graphicData>
        </a:graphic>
      </p:graphicFrame>
      <p:sp>
        <p:nvSpPr>
          <p:cNvPr id="16" name="TextovéPole 15"/>
          <p:cNvSpPr txBox="1"/>
          <p:nvPr/>
        </p:nvSpPr>
        <p:spPr>
          <a:xfrm>
            <a:off x="5400576" y="3475484"/>
            <a:ext cx="4752528" cy="830997"/>
          </a:xfrm>
          <a:prstGeom prst="rect">
            <a:avLst/>
          </a:prstGeom>
          <a:noFill/>
        </p:spPr>
        <p:txBody>
          <a:bodyPr wrap="square" rtlCol="0">
            <a:spAutoFit/>
          </a:bodyPr>
          <a:lstStyle/>
          <a:p>
            <a:pPr algn="just"/>
            <a:r>
              <a:rPr lang="cs-CZ" b="0" u="sng" dirty="0" smtClean="0">
                <a:latin typeface="Arial" pitchFamily="34" charset="0"/>
                <a:cs typeface="Arial" pitchFamily="34" charset="0"/>
              </a:rPr>
              <a:t>Sestava:</a:t>
            </a:r>
            <a:r>
              <a:rPr lang="cs-CZ" b="0" dirty="0" smtClean="0">
                <a:latin typeface="Arial" pitchFamily="34" charset="0"/>
                <a:cs typeface="Arial" pitchFamily="34" charset="0"/>
              </a:rPr>
              <a:t>  Matyáš Jakl-Dominik </a:t>
            </a:r>
            <a:r>
              <a:rPr lang="cs-CZ" b="0" dirty="0" err="1" smtClean="0">
                <a:latin typeface="Arial" pitchFamily="34" charset="0"/>
                <a:cs typeface="Arial" pitchFamily="34" charset="0"/>
              </a:rPr>
              <a:t>Božík</a:t>
            </a:r>
            <a:r>
              <a:rPr lang="cs-CZ" b="0" dirty="0" smtClean="0">
                <a:latin typeface="Arial" pitchFamily="34" charset="0"/>
                <a:cs typeface="Arial" pitchFamily="34" charset="0"/>
              </a:rPr>
              <a:t>, David </a:t>
            </a:r>
            <a:r>
              <a:rPr lang="cs-CZ" b="0" dirty="0" err="1" smtClean="0">
                <a:latin typeface="Arial" pitchFamily="34" charset="0"/>
                <a:cs typeface="Arial" pitchFamily="34" charset="0"/>
              </a:rPr>
              <a:t>Čechal</a:t>
            </a:r>
            <a:r>
              <a:rPr lang="cs-CZ" b="0" dirty="0" smtClean="0">
                <a:latin typeface="Arial" pitchFamily="34" charset="0"/>
                <a:cs typeface="Arial" pitchFamily="34" charset="0"/>
              </a:rPr>
              <a:t>, Lukáš   </a:t>
            </a:r>
          </a:p>
          <a:p>
            <a:pPr algn="just"/>
            <a:r>
              <a:rPr lang="cs-CZ" b="0" dirty="0" smtClean="0">
                <a:latin typeface="Arial" pitchFamily="34" charset="0"/>
                <a:cs typeface="Arial" pitchFamily="34" charset="0"/>
              </a:rPr>
              <a:t>                </a:t>
            </a:r>
            <a:r>
              <a:rPr lang="cs-CZ" b="0" dirty="0" err="1" smtClean="0">
                <a:latin typeface="Arial" pitchFamily="34" charset="0"/>
                <a:cs typeface="Arial" pitchFamily="34" charset="0"/>
              </a:rPr>
              <a:t>Čechal</a:t>
            </a:r>
            <a:r>
              <a:rPr lang="cs-CZ" b="0" dirty="0" smtClean="0">
                <a:latin typeface="Arial" pitchFamily="34" charset="0"/>
                <a:cs typeface="Arial" pitchFamily="34" charset="0"/>
              </a:rPr>
              <a:t>, Tomáš </a:t>
            </a:r>
            <a:r>
              <a:rPr lang="cs-CZ" b="0" dirty="0" err="1" smtClean="0">
                <a:latin typeface="Arial" pitchFamily="34" charset="0"/>
                <a:cs typeface="Arial" pitchFamily="34" charset="0"/>
              </a:rPr>
              <a:t>Kýček</a:t>
            </a:r>
            <a:r>
              <a:rPr lang="cs-CZ" b="0" dirty="0" smtClean="0">
                <a:latin typeface="Arial" pitchFamily="34" charset="0"/>
                <a:cs typeface="Arial" pitchFamily="34" charset="0"/>
              </a:rPr>
              <a:t>, Eliška </a:t>
            </a:r>
            <a:r>
              <a:rPr lang="cs-CZ" b="0" dirty="0" err="1" smtClean="0">
                <a:latin typeface="Arial" pitchFamily="34" charset="0"/>
                <a:cs typeface="Arial" pitchFamily="34" charset="0"/>
              </a:rPr>
              <a:t>Merhautová</a:t>
            </a:r>
            <a:r>
              <a:rPr lang="cs-CZ" b="0" dirty="0" smtClean="0">
                <a:latin typeface="Arial" pitchFamily="34" charset="0"/>
                <a:cs typeface="Arial" pitchFamily="34" charset="0"/>
              </a:rPr>
              <a:t>, Jaroslav     </a:t>
            </a:r>
          </a:p>
          <a:p>
            <a:pPr algn="just"/>
            <a:r>
              <a:rPr lang="cs-CZ" b="0" dirty="0" smtClean="0">
                <a:latin typeface="Arial" pitchFamily="34" charset="0"/>
                <a:cs typeface="Arial" pitchFamily="34" charset="0"/>
              </a:rPr>
              <a:t>                 Pačes (K), Eliška Říhová, Dominik Štefl</a:t>
            </a:r>
          </a:p>
          <a:p>
            <a:pPr algn="just"/>
            <a:r>
              <a:rPr lang="cs-CZ" b="0" u="sng" dirty="0" smtClean="0">
                <a:latin typeface="Arial" pitchFamily="34" charset="0"/>
                <a:cs typeface="Arial" pitchFamily="34" charset="0"/>
              </a:rPr>
              <a:t>Trenér:</a:t>
            </a:r>
            <a:r>
              <a:rPr lang="cs-CZ" b="0" dirty="0" smtClean="0">
                <a:latin typeface="Arial" pitchFamily="34" charset="0"/>
                <a:cs typeface="Arial" pitchFamily="34" charset="0"/>
              </a:rPr>
              <a:t> Radek </a:t>
            </a:r>
            <a:r>
              <a:rPr lang="cs-CZ" b="0" dirty="0" err="1" smtClean="0">
                <a:latin typeface="Arial" pitchFamily="34" charset="0"/>
                <a:cs typeface="Arial" pitchFamily="34" charset="0"/>
              </a:rPr>
              <a:t>Švejdar</a:t>
            </a:r>
            <a:r>
              <a:rPr lang="cs-CZ" b="0" u="sng" dirty="0" smtClean="0">
                <a:latin typeface="Arial" pitchFamily="34" charset="0"/>
                <a:cs typeface="Arial" pitchFamily="34" charset="0"/>
              </a:rPr>
              <a:t> </a:t>
            </a:r>
          </a:p>
        </p:txBody>
      </p:sp>
      <p:sp>
        <p:nvSpPr>
          <p:cNvPr id="17" name="TextovéPole 16"/>
          <p:cNvSpPr txBox="1"/>
          <p:nvPr/>
        </p:nvSpPr>
        <p:spPr>
          <a:xfrm>
            <a:off x="5544592" y="91108"/>
            <a:ext cx="4608512" cy="1107996"/>
          </a:xfrm>
          <a:prstGeom prst="rect">
            <a:avLst/>
          </a:prstGeom>
          <a:blipFill>
            <a:blip r:embed="rId5" cstate="print"/>
            <a:stretch>
              <a:fillRect/>
            </a:stretch>
          </a:blipFill>
          <a:ln w="53975" cap="rnd">
            <a:gradFill flip="none" rotWithShape="1">
              <a:gsLst>
                <a:gs pos="0">
                  <a:srgbClr val="000000"/>
                </a:gs>
                <a:gs pos="20000">
                  <a:srgbClr val="000040"/>
                </a:gs>
                <a:gs pos="50000">
                  <a:srgbClr val="400040"/>
                </a:gs>
                <a:gs pos="75000">
                  <a:srgbClr val="8F0040"/>
                </a:gs>
                <a:gs pos="89999">
                  <a:srgbClr val="F27300"/>
                </a:gs>
                <a:gs pos="100000">
                  <a:srgbClr val="FFBF00"/>
                </a:gs>
              </a:gsLst>
              <a:path path="shape">
                <a:fillToRect l="50000" t="50000" r="50000" b="50000"/>
              </a:path>
              <a:tileRect/>
            </a:gradFill>
            <a:prstDash val="sysDash"/>
          </a:ln>
        </p:spPr>
        <p:txBody>
          <a:bodyPr wrap="square" rtlCol="0">
            <a:spAutoFit/>
          </a:bodyPr>
          <a:lstStyle/>
          <a:p>
            <a:pPr algn="ctr"/>
            <a:r>
              <a:rPr lang="cs-CZ" sz="2200" u="sng" dirty="0" smtClean="0">
                <a:latin typeface="Bookman Old Style" pitchFamily="18" charset="0"/>
              </a:rPr>
              <a:t>Mladší přípravka ovládla turnaj na domácím hřišti </a:t>
            </a:r>
          </a:p>
          <a:p>
            <a:pPr algn="ctr"/>
            <a:r>
              <a:rPr lang="cs-CZ" sz="2200" u="sng" dirty="0" smtClean="0">
                <a:latin typeface="Bookman Old Style" pitchFamily="18" charset="0"/>
              </a:rPr>
              <a:t>1. místo</a:t>
            </a:r>
          </a:p>
        </p:txBody>
      </p:sp>
      <p:pic>
        <p:nvPicPr>
          <p:cNvPr id="18" name="Picture 1"/>
          <p:cNvPicPr>
            <a:picLocks noChangeAspect="1" noChangeArrowheads="1"/>
          </p:cNvPicPr>
          <p:nvPr/>
        </p:nvPicPr>
        <p:blipFill>
          <a:blip r:embed="rId6" cstate="print"/>
          <a:srcRect/>
          <a:stretch>
            <a:fillRect/>
          </a:stretch>
        </p:blipFill>
        <p:spPr bwMode="auto">
          <a:xfrm>
            <a:off x="6213882" y="4483852"/>
            <a:ext cx="3363158" cy="2304000"/>
          </a:xfrm>
          <a:prstGeom prst="rect">
            <a:avLst/>
          </a:prstGeom>
          <a:noFill/>
          <a:ln w="44450">
            <a:solidFill>
              <a:srgbClr val="FF66CC"/>
            </a:solidFill>
            <a:prstDash val="sysDash"/>
            <a:miter lim="800000"/>
            <a:headEnd/>
            <a:tailEnd/>
          </a:ln>
        </p:spPr>
      </p:pic>
      <p:sp>
        <p:nvSpPr>
          <p:cNvPr id="19" name="TextovéPole 18"/>
          <p:cNvSpPr txBox="1"/>
          <p:nvPr/>
        </p:nvSpPr>
        <p:spPr>
          <a:xfrm>
            <a:off x="71984" y="4915644"/>
            <a:ext cx="4392488" cy="2031325"/>
          </a:xfrm>
          <a:prstGeom prst="rect">
            <a:avLst/>
          </a:prstGeom>
          <a:solidFill>
            <a:srgbClr val="FFFF99"/>
          </a:solidFill>
        </p:spPr>
        <p:txBody>
          <a:bodyPr wrap="square" rtlCol="0">
            <a:spAutoFit/>
          </a:bodyPr>
          <a:lstStyle/>
          <a:p>
            <a:pPr algn="just"/>
            <a:r>
              <a:rPr lang="cs-CZ" sz="1800" dirty="0" smtClean="0">
                <a:latin typeface="Bookman Old Style" pitchFamily="18" charset="0"/>
              </a:rPr>
              <a:t>Meteor rozjel jaro skvěle a v prvních 4 kolech vyhrál. První jarní porážku zaznamenal 8. dubna v Chomutově  a nedařilo se mu ani před týdnem na domácím trávníku, kde podlehl Souši. Se ziskem 30 bodů je na 8. místě  </a:t>
            </a:r>
          </a:p>
        </p:txBody>
      </p:sp>
      <p:pic>
        <p:nvPicPr>
          <p:cNvPr id="3074" name="Picture 2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5400576" y="91108"/>
            <a:ext cx="4752528" cy="2123658"/>
          </a:xfrm>
          <a:prstGeom prst="rect">
            <a:avLst/>
          </a:prstGeom>
          <a:blipFill>
            <a:blip r:embed="rId3" cstate="print"/>
            <a:stretch>
              <a:fillRect/>
            </a:stretch>
          </a:blipFill>
          <a:ln w="82550">
            <a:solidFill>
              <a:srgbClr val="FF0066"/>
            </a:solidFill>
            <a:prstDash val="sysDot"/>
          </a:ln>
        </p:spPr>
        <p:txBody>
          <a:bodyPr wrap="square" rtlCol="0">
            <a:spAutoFit/>
          </a:bodyPr>
          <a:lstStyle/>
          <a:p>
            <a:pPr algn="ctr"/>
            <a:r>
              <a:rPr lang="cs-CZ" sz="2200" dirty="0" smtClean="0">
                <a:latin typeface="Bookman Old Style" pitchFamily="18" charset="0"/>
              </a:rPr>
              <a:t>Atraktivní střetnutí, které se muselo líbit. Před zápasem na náš tým nikdo moc nesázel, ale mužstvo předvedlo, že se může měřit i s 1. celkem tabulky    </a:t>
            </a:r>
          </a:p>
        </p:txBody>
      </p:sp>
      <p:cxnSp>
        <p:nvCxnSpPr>
          <p:cNvPr id="10" name="Přímá spojovací šipka 9"/>
          <p:cNvCxnSpPr/>
          <p:nvPr/>
        </p:nvCxnSpPr>
        <p:spPr bwMode="auto">
          <a:xfrm>
            <a:off x="9335448"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6000"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548127" y="6931868"/>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38</a:t>
            </a:r>
          </a:p>
        </p:txBody>
      </p:sp>
      <p:sp>
        <p:nvSpPr>
          <p:cNvPr id="19" name="TextovéPole 18"/>
          <p:cNvSpPr txBox="1"/>
          <p:nvPr/>
        </p:nvSpPr>
        <p:spPr>
          <a:xfrm>
            <a:off x="7546082" y="70235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p>
        </p:txBody>
      </p:sp>
      <p:sp>
        <p:nvSpPr>
          <p:cNvPr id="4206" name="Rectangle 110"/>
          <p:cNvSpPr>
            <a:spLocks noChangeArrowheads="1"/>
          </p:cNvSpPr>
          <p:nvPr/>
        </p:nvSpPr>
        <p:spPr bwMode="auto">
          <a:xfrm>
            <a:off x="5400576" y="2310726"/>
            <a:ext cx="4752528"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sng" strike="noStrike" cap="none" normalizeH="0" baseline="0" dirty="0" smtClean="0">
                <a:ln>
                  <a:solidFill>
                    <a:srgbClr val="3366FF"/>
                  </a:solidFill>
                </a:ln>
                <a:solidFill>
                  <a:schemeClr val="tx1"/>
                </a:solidFill>
                <a:effectLst>
                  <a:glow rad="63500">
                    <a:schemeClr val="accent4">
                      <a:satMod val="175000"/>
                      <a:alpha val="40000"/>
                    </a:schemeClr>
                  </a:glow>
                  <a:outerShdw blurRad="50800" dist="38100" dir="2700000" algn="tl" rotWithShape="0">
                    <a:prstClr val="black">
                      <a:alpha val="40000"/>
                    </a:prstClr>
                  </a:outerShdw>
                </a:effectLst>
                <a:latin typeface="Calibri" pitchFamily="34" charset="0"/>
                <a:ea typeface="Calibri" pitchFamily="34" charset="0"/>
                <a:cs typeface="Times New Roman" pitchFamily="18" charset="0"/>
              </a:rPr>
              <a:t>SK Polaban Nymburk – SK </a:t>
            </a:r>
            <a:r>
              <a:rPr kumimoji="0" lang="cs-CZ" sz="2400" b="1" i="0" u="sng" strike="noStrike" cap="none" normalizeH="0" baseline="0" dirty="0" err="1" smtClean="0">
                <a:ln>
                  <a:solidFill>
                    <a:srgbClr val="3366FF"/>
                  </a:solidFill>
                </a:ln>
                <a:solidFill>
                  <a:schemeClr val="tx1"/>
                </a:solidFill>
                <a:effectLst>
                  <a:glow rad="63500">
                    <a:schemeClr val="accent4">
                      <a:satMod val="175000"/>
                      <a:alpha val="40000"/>
                    </a:schemeClr>
                  </a:glow>
                  <a:outerShdw blurRad="50800" dist="38100" dir="2700000" algn="tl" rotWithShape="0">
                    <a:prstClr val="black">
                      <a:alpha val="40000"/>
                    </a:prstClr>
                  </a:outerShdw>
                </a:effectLst>
                <a:latin typeface="Calibri" pitchFamily="34" charset="0"/>
                <a:ea typeface="Calibri" pitchFamily="34" charset="0"/>
                <a:cs typeface="Times New Roman" pitchFamily="18" charset="0"/>
              </a:rPr>
              <a:t>Štětí</a:t>
            </a:r>
            <a:endParaRPr kumimoji="0" lang="cs-CZ" sz="1050" b="0" i="0" u="none" strike="noStrike" cap="none" normalizeH="0" baseline="0" dirty="0" smtClean="0">
              <a:ln>
                <a:solidFill>
                  <a:srgbClr val="3366FF"/>
                </a:solidFill>
              </a:ln>
              <a:solidFill>
                <a:schemeClr val="tx1"/>
              </a:solidFill>
              <a:effectLst>
                <a:glow rad="63500">
                  <a:schemeClr val="accent4">
                    <a:satMod val="175000"/>
                    <a:alpha val="40000"/>
                  </a:schemeClr>
                </a:glow>
                <a:outerShdw blurRad="50800" dist="38100" dir="2700000" algn="tl" rotWithShape="0">
                  <a:prstClr val="black">
                    <a:alpha val="40000"/>
                  </a:prst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1" i="0" u="sng" strike="noStrike" cap="none" normalizeH="0" baseline="0" dirty="0" smtClean="0">
                <a:ln>
                  <a:solidFill>
                    <a:srgbClr val="3366FF"/>
                  </a:solidFill>
                </a:ln>
                <a:solidFill>
                  <a:schemeClr val="tx1"/>
                </a:solidFill>
                <a:effectLst>
                  <a:glow rad="63500">
                    <a:schemeClr val="accent4">
                      <a:satMod val="175000"/>
                      <a:alpha val="40000"/>
                    </a:schemeClr>
                  </a:glow>
                  <a:outerShdw blurRad="50800" dist="38100" dir="2700000" algn="tl" rotWithShape="0">
                    <a:prstClr val="black">
                      <a:alpha val="40000"/>
                    </a:prstClr>
                  </a:outerShdw>
                </a:effectLst>
                <a:latin typeface="Calibri" pitchFamily="34" charset="0"/>
                <a:ea typeface="Calibri" pitchFamily="34" charset="0"/>
                <a:cs typeface="Times New Roman" pitchFamily="18" charset="0"/>
              </a:rPr>
              <a:t>3:2 PK(2:1)  14.4.2017  21. kolo</a:t>
            </a:r>
            <a:endParaRPr kumimoji="0" lang="cs-CZ" sz="1050" b="0" i="0" u="none" strike="noStrike" cap="none" normalizeH="0" baseline="0" dirty="0" smtClean="0">
              <a:ln>
                <a:solidFill>
                  <a:srgbClr val="3366FF"/>
                </a:solidFill>
              </a:ln>
              <a:solidFill>
                <a:schemeClr val="tx1"/>
              </a:solidFill>
              <a:effectLst>
                <a:glow rad="63500">
                  <a:schemeClr val="accent4">
                    <a:satMod val="175000"/>
                    <a:alpha val="40000"/>
                  </a:schemeClr>
                </a:glow>
                <a:outerShdw blurRad="50800" dist="38100" dir="2700000" algn="tl" rotWithShape="0">
                  <a:prstClr val="black">
                    <a:alpha val="40000"/>
                  </a:prst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Početná divácká návštěva se přišla podívat na zápas prvního mužstva tabulky, domácího Nymburku s naším týmem. Proti nám stál tým, který 20 zápasů neprohrál a sérii chtěl určitě prodloužit. Utkání přineslo mnoho zajímavých okamžiků, překvapivých situací i emocí, jak na hřišti, tak v hledišti. Už ve 2. Minutě viděl bez jakékoliv tolerance žlutou bravu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Ransdorf</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Po následném volném přímém kopu neudržel v Gabriel v brance míč pod dozorem a měli jsme velké starosti odklidit míč ven z pokutového území.  Čelit z podobného místa dalšímu volnému přímému kopu jsme museli v 8. Minutě. Nakonec jsme nemuseli vůbec zasahovat, protože míč skončil nad brankou. Domácí obranu prověřil Slanička, který se protáhl mezi 2 obránci, ale snaha prostřelit brankáře nevyšla. Uběhlo 15 minut, když byl ve středu hřiště nedovoleně poslán k zemi Slanička. Rozhodčí byl jiného názoru, nechal ve hře pokračovat. Ztratili jsme koncentraci na hru, začali diskutovat a toho z následného protiútoku využil hráč domácích, který se dostal za obranu, kde byl jak poslední pojistka sražen k zemi brankářem. Nemohlo následovat nic jiného než penalta, ze které Nepovím zajistil domácím vedení 1:0. Za další 3 minuty jsme tahali míč ze sítě podruhé. Předcházela tomu další standardní situace,  kdy Mencl neodkopl míč, jak bylo potřeba a Svoboda pěknou střelou k tyči upravil na 2:0.  Že tento stav naše hráče nezlomil, ale naopak ještě více semkla, zaslouží mužstvo pochvalu. Ve 21. minutě se po centru zleva dostal balón až na zadní tyč,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0" name="Tabulka 19"/>
          <p:cNvGraphicFramePr>
            <a:graphicFrameLocks noGrp="1"/>
          </p:cNvGraphicFramePr>
          <p:nvPr/>
        </p:nvGraphicFramePr>
        <p:xfrm>
          <a:off x="71985" y="1185659"/>
          <a:ext cx="4680521" cy="2433842"/>
        </p:xfrm>
        <a:graphic>
          <a:graphicData uri="http://schemas.openxmlformats.org/drawingml/2006/table">
            <a:tbl>
              <a:tblPr/>
              <a:tblGrid>
                <a:gridCol w="57606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669277">
                  <a:extLst>
                    <a:ext uri="{9D8B030D-6E8A-4147-A177-3AD203B41FA5}">
                      <a16:colId xmlns:a16="http://schemas.microsoft.com/office/drawing/2014/main" val="20002"/>
                    </a:ext>
                  </a:extLst>
                </a:gridCol>
                <a:gridCol w="1211044">
                  <a:extLst>
                    <a:ext uri="{9D8B030D-6E8A-4147-A177-3AD203B41FA5}">
                      <a16:colId xmlns:a16="http://schemas.microsoft.com/office/drawing/2014/main" val="20003"/>
                    </a:ext>
                  </a:extLst>
                </a:gridCol>
              </a:tblGrid>
              <a:tr h="242661">
                <a:tc gridSpan="4">
                  <a:txBody>
                    <a:bodyPr/>
                    <a:lstStyle/>
                    <a:p>
                      <a:pPr algn="ctr" fontAlgn="ctr"/>
                      <a:r>
                        <a:rPr lang="cs-CZ" sz="1200" b="1" i="0" u="none" strike="noStrike" dirty="0">
                          <a:solidFill>
                            <a:srgbClr val="000000"/>
                          </a:solidFill>
                          <a:latin typeface="Georgia"/>
                        </a:rPr>
                        <a:t>Turnaj mladší  přípravky </a:t>
                      </a:r>
                      <a:r>
                        <a:rPr lang="cs-CZ" sz="1200" b="1" i="0" u="none" strike="noStrike" dirty="0" smtClean="0">
                          <a:solidFill>
                            <a:srgbClr val="000000"/>
                          </a:solidFill>
                          <a:latin typeface="Georgia"/>
                        </a:rPr>
                        <a:t>15.4.2017 </a:t>
                      </a:r>
                      <a:r>
                        <a:rPr lang="cs-CZ" sz="1200" b="1" i="0" u="none" strike="noStrike" dirty="0" err="1" smtClean="0">
                          <a:solidFill>
                            <a:srgbClr val="000000"/>
                          </a:solidFill>
                          <a:latin typeface="Georgia"/>
                        </a:rPr>
                        <a:t>Podlusky</a:t>
                      </a:r>
                      <a:r>
                        <a:rPr lang="cs-CZ" sz="1200" b="1" i="0" u="none" strike="noStrike" dirty="0" smtClean="0">
                          <a:solidFill>
                            <a:srgbClr val="000000"/>
                          </a:solidFill>
                          <a:latin typeface="Georgia"/>
                        </a:rPr>
                        <a:t> </a:t>
                      </a:r>
                      <a:r>
                        <a:rPr lang="cs-CZ" sz="1200" b="1" i="0" u="none" strike="noStrike" dirty="0" err="1" smtClean="0">
                          <a:solidFill>
                            <a:srgbClr val="000000"/>
                          </a:solidFill>
                          <a:latin typeface="Georgia"/>
                        </a:rPr>
                        <a:t>oO</a:t>
                      </a:r>
                      <a:r>
                        <a:rPr lang="cs-CZ" sz="1200" b="1" i="0" u="none" strike="noStrike" dirty="0" smtClean="0">
                          <a:solidFill>
                            <a:srgbClr val="000000"/>
                          </a:solidFill>
                          <a:latin typeface="Georgia"/>
                        </a:rPr>
                        <a:t> </a:t>
                      </a:r>
                      <a:r>
                        <a:rPr lang="cs-CZ" sz="1200" b="1" i="0" u="none" strike="noStrike" dirty="0">
                          <a:solidFill>
                            <a:srgbClr val="000000"/>
                          </a:solidFill>
                          <a:latin typeface="Georgia"/>
                        </a:rPr>
                        <a:t>9.-12.místo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64995">
                <a:tc>
                  <a:txBody>
                    <a:bodyPr/>
                    <a:lstStyle/>
                    <a:p>
                      <a:pPr algn="ctr" fontAlgn="ctr"/>
                      <a:r>
                        <a:rPr lang="cs-CZ" sz="1050" b="1" i="0" u="none" strike="noStrike" dirty="0">
                          <a:solidFill>
                            <a:srgbClr val="000000"/>
                          </a:solidFill>
                          <a:latin typeface="Arial"/>
                        </a:rPr>
                        <a:t>Zápas</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gridSpan="2">
                  <a:txBody>
                    <a:bodyPr/>
                    <a:lstStyle/>
                    <a:p>
                      <a:pPr algn="ctr" fontAlgn="ctr"/>
                      <a:r>
                        <a:rPr lang="cs-CZ" sz="1050" b="1" i="0" u="none" strike="noStrike" dirty="0">
                          <a:solidFill>
                            <a:srgbClr val="000000"/>
                          </a:solidFill>
                          <a:latin typeface="Arial"/>
                        </a:rPr>
                        <a:t>Soupeři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endParaRPr lang="cs-CZ"/>
                    </a:p>
                  </a:txBody>
                  <a:tcPr/>
                </a:tc>
                <a:tc>
                  <a:txBody>
                    <a:bodyPr/>
                    <a:lstStyle/>
                    <a:p>
                      <a:pPr algn="ctr" fontAlgn="ctr"/>
                      <a:r>
                        <a:rPr lang="cs-CZ" sz="1050" b="1" i="0" u="none" strike="noStrike" dirty="0">
                          <a:solidFill>
                            <a:srgbClr val="000000"/>
                          </a:solidFill>
                          <a:latin typeface="Arial"/>
                        </a:rPr>
                        <a:t>Výsledek</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51585">
                <a:tc>
                  <a:txBody>
                    <a:bodyPr/>
                    <a:lstStyle/>
                    <a:p>
                      <a:pPr algn="ctr" fontAlgn="ctr"/>
                      <a:r>
                        <a:rPr lang="cs-CZ" sz="1200" b="1" i="0" u="none" strike="noStrike" dirty="0">
                          <a:solidFill>
                            <a:srgbClr val="000000"/>
                          </a:solidFill>
                          <a:latin typeface="Arial"/>
                        </a:rPr>
                        <a:t>1.</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Arial"/>
                        </a:rPr>
                        <a:t> </a:t>
                      </a:r>
                      <a:r>
                        <a:rPr lang="cs-CZ" sz="1200" b="1" i="0" u="none" strike="noStrike" dirty="0">
                          <a:solidFill>
                            <a:srgbClr val="FF0000"/>
                          </a:solidFill>
                          <a:latin typeface="Arial"/>
                        </a:rPr>
                        <a:t>SK </a:t>
                      </a:r>
                      <a:r>
                        <a:rPr lang="cs-CZ" sz="1200" b="1" i="0" u="none" strike="noStrike" dirty="0" err="1">
                          <a:solidFill>
                            <a:srgbClr val="FF0000"/>
                          </a:solidFill>
                          <a:latin typeface="Arial"/>
                        </a:rPr>
                        <a:t>Štětí</a:t>
                      </a:r>
                      <a:r>
                        <a:rPr lang="cs-CZ" sz="1200" b="1" i="0" u="none" strike="noStrike" dirty="0">
                          <a:solidFill>
                            <a:srgbClr val="FF0000"/>
                          </a:solidFill>
                          <a:latin typeface="Arial"/>
                        </a:rPr>
                        <a:t>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Arial"/>
                        </a:rPr>
                        <a:t>SK </a:t>
                      </a:r>
                      <a:r>
                        <a:rPr lang="cs-CZ" sz="1200" b="1" i="0" u="none" strike="noStrike" dirty="0" err="1">
                          <a:solidFill>
                            <a:srgbClr val="000000"/>
                          </a:solidFill>
                          <a:latin typeface="Arial"/>
                        </a:rPr>
                        <a:t>Libotenice</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smtClean="0">
                          <a:solidFill>
                            <a:srgbClr val="000000"/>
                          </a:solidFill>
                          <a:latin typeface="Arial"/>
                        </a:rPr>
                        <a:t>5:5</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2"/>
                  </a:ext>
                </a:extLst>
              </a:tr>
              <a:tr h="473309">
                <a:tc>
                  <a:txBody>
                    <a:bodyPr/>
                    <a:lstStyle/>
                    <a:p>
                      <a:pPr algn="ctr" fontAlgn="ctr"/>
                      <a:r>
                        <a:rPr lang="cs-CZ" sz="1200" b="1" i="0" u="none" strike="noStrike" dirty="0">
                          <a:solidFill>
                            <a:srgbClr val="000000"/>
                          </a:solidFill>
                          <a:latin typeface="Arial"/>
                        </a:rPr>
                        <a:t>2.</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TJ Dynamo </a:t>
                      </a:r>
                      <a:r>
                        <a:rPr lang="cs-CZ" sz="1200" b="1" i="0" u="none" strike="noStrike" dirty="0" err="1">
                          <a:solidFill>
                            <a:srgbClr val="000000"/>
                          </a:solidFill>
                          <a:latin typeface="Arial"/>
                        </a:rPr>
                        <a:t>Podlusky</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SK Sokol </a:t>
                      </a:r>
                      <a:r>
                        <a:rPr lang="cs-CZ" sz="1200" b="1" i="0" u="none" strike="noStrike" dirty="0" err="1">
                          <a:solidFill>
                            <a:srgbClr val="000000"/>
                          </a:solidFill>
                          <a:latin typeface="Arial"/>
                        </a:rPr>
                        <a:t>Brozany</a:t>
                      </a:r>
                      <a:r>
                        <a:rPr lang="cs-CZ" sz="1200" b="1" i="0" u="none" strike="noStrike" dirty="0">
                          <a:solidFill>
                            <a:srgbClr val="000000"/>
                          </a:solidFill>
                          <a:latin typeface="Arial"/>
                        </a:rPr>
                        <a:t> 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smtClean="0">
                          <a:solidFill>
                            <a:srgbClr val="000000"/>
                          </a:solidFill>
                          <a:latin typeface="Arial"/>
                        </a:rPr>
                        <a:t>7:6</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42661">
                <a:tc>
                  <a:txBody>
                    <a:bodyPr/>
                    <a:lstStyle/>
                    <a:p>
                      <a:pPr algn="ctr" fontAlgn="ctr"/>
                      <a:r>
                        <a:rPr lang="cs-CZ" sz="1200" b="1" i="0" u="none" strike="noStrike" dirty="0">
                          <a:solidFill>
                            <a:srgbClr val="000000"/>
                          </a:solidFill>
                          <a:latin typeface="Arial"/>
                        </a:rPr>
                        <a:t>3.</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FF0000"/>
                          </a:solidFill>
                          <a:latin typeface="Arial"/>
                        </a:rPr>
                        <a:t>SK </a:t>
                      </a:r>
                      <a:r>
                        <a:rPr lang="cs-CZ" sz="1200" b="1" i="0" u="none" strike="noStrike" dirty="0" err="1">
                          <a:solidFill>
                            <a:srgbClr val="FF0000"/>
                          </a:solidFill>
                          <a:latin typeface="Arial"/>
                        </a:rPr>
                        <a:t>Štětí</a:t>
                      </a:r>
                      <a:r>
                        <a:rPr lang="cs-CZ" sz="1200" b="1" i="0" u="none" strike="noStrike" dirty="0">
                          <a:solidFill>
                            <a:srgbClr val="FF0000"/>
                          </a:solidFill>
                          <a:latin typeface="Arial"/>
                        </a:rPr>
                        <a:t>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Arial"/>
                        </a:rPr>
                        <a:t>TJ Dynamo </a:t>
                      </a:r>
                      <a:r>
                        <a:rPr lang="cs-CZ" sz="1200" b="1" i="0" u="none" strike="noStrike" dirty="0" err="1">
                          <a:solidFill>
                            <a:srgbClr val="000000"/>
                          </a:solidFill>
                          <a:latin typeface="Arial"/>
                        </a:rPr>
                        <a:t>Podlusky</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smtClean="0">
                          <a:solidFill>
                            <a:srgbClr val="000000"/>
                          </a:solidFill>
                          <a:latin typeface="Arial"/>
                        </a:rPr>
                        <a:t>1:6</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4"/>
                  </a:ext>
                </a:extLst>
              </a:tr>
              <a:tr h="242661">
                <a:tc>
                  <a:txBody>
                    <a:bodyPr/>
                    <a:lstStyle/>
                    <a:p>
                      <a:pPr algn="ctr" fontAlgn="ctr"/>
                      <a:r>
                        <a:rPr lang="cs-CZ" sz="1200" b="1" i="0" u="none" strike="noStrike" dirty="0">
                          <a:solidFill>
                            <a:srgbClr val="000000"/>
                          </a:solidFill>
                          <a:latin typeface="Arial"/>
                        </a:rPr>
                        <a:t>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SK </a:t>
                      </a:r>
                      <a:r>
                        <a:rPr lang="cs-CZ" sz="1200" b="1" i="0" u="none" strike="noStrike" dirty="0" err="1">
                          <a:solidFill>
                            <a:srgbClr val="000000"/>
                          </a:solidFill>
                          <a:latin typeface="Arial"/>
                        </a:rPr>
                        <a:t>Libotenice</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SK Sokol </a:t>
                      </a:r>
                      <a:r>
                        <a:rPr lang="cs-CZ" sz="1200" b="1" i="0" u="none" strike="noStrike" dirty="0" err="1">
                          <a:solidFill>
                            <a:srgbClr val="000000"/>
                          </a:solidFill>
                          <a:latin typeface="Arial"/>
                        </a:rPr>
                        <a:t>Brozany</a:t>
                      </a:r>
                      <a:r>
                        <a:rPr lang="cs-CZ" sz="1200" b="1" i="0" u="none" strike="noStrike" dirty="0">
                          <a:solidFill>
                            <a:srgbClr val="000000"/>
                          </a:solidFill>
                          <a:latin typeface="Arial"/>
                        </a:rPr>
                        <a:t> 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smtClean="0">
                          <a:solidFill>
                            <a:srgbClr val="000000"/>
                          </a:solidFill>
                          <a:latin typeface="Arial"/>
                        </a:rPr>
                        <a:t>4:6</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42661">
                <a:tc>
                  <a:txBody>
                    <a:bodyPr/>
                    <a:lstStyle/>
                    <a:p>
                      <a:pPr algn="ctr" fontAlgn="ctr"/>
                      <a:r>
                        <a:rPr lang="cs-CZ" sz="1200" b="1" i="0" u="none" strike="noStrike" dirty="0">
                          <a:solidFill>
                            <a:srgbClr val="000000"/>
                          </a:solidFill>
                          <a:latin typeface="Arial"/>
                        </a:rPr>
                        <a:t>5.</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FF0000"/>
                          </a:solidFill>
                          <a:latin typeface="Arial"/>
                        </a:rPr>
                        <a:t>SK </a:t>
                      </a:r>
                      <a:r>
                        <a:rPr lang="cs-CZ" sz="1200" b="1" i="0" u="none" strike="noStrike" dirty="0" err="1">
                          <a:solidFill>
                            <a:srgbClr val="FF0000"/>
                          </a:solidFill>
                          <a:latin typeface="Arial"/>
                        </a:rPr>
                        <a:t>Štětí</a:t>
                      </a:r>
                      <a:r>
                        <a:rPr lang="cs-CZ" sz="1200" b="1" i="0" u="none" strike="noStrike" dirty="0">
                          <a:solidFill>
                            <a:srgbClr val="FF0000"/>
                          </a:solidFill>
                          <a:latin typeface="Arial"/>
                        </a:rPr>
                        <a:t>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Arial"/>
                        </a:rPr>
                        <a:t>SK Sokol </a:t>
                      </a:r>
                      <a:r>
                        <a:rPr lang="cs-CZ" sz="1200" b="1" i="0" u="none" strike="noStrike" dirty="0" err="1">
                          <a:solidFill>
                            <a:srgbClr val="000000"/>
                          </a:solidFill>
                          <a:latin typeface="Arial"/>
                        </a:rPr>
                        <a:t>Brozany</a:t>
                      </a:r>
                      <a:r>
                        <a:rPr lang="cs-CZ" sz="1200" b="1" i="0" u="none" strike="noStrike" dirty="0">
                          <a:solidFill>
                            <a:srgbClr val="000000"/>
                          </a:solidFill>
                          <a:latin typeface="Arial"/>
                        </a:rPr>
                        <a:t> 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smtClean="0">
                          <a:solidFill>
                            <a:srgbClr val="000000"/>
                          </a:solidFill>
                          <a:latin typeface="Arial"/>
                        </a:rPr>
                        <a:t>6:5</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6"/>
                  </a:ext>
                </a:extLst>
              </a:tr>
              <a:tr h="473309">
                <a:tc>
                  <a:txBody>
                    <a:bodyPr/>
                    <a:lstStyle/>
                    <a:p>
                      <a:pPr algn="ctr" fontAlgn="ctr"/>
                      <a:r>
                        <a:rPr lang="cs-CZ" sz="1200" b="1" i="0" u="none" strike="noStrike" dirty="0">
                          <a:solidFill>
                            <a:srgbClr val="000000"/>
                          </a:solidFill>
                          <a:latin typeface="Arial"/>
                        </a:rPr>
                        <a:t>6.</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TJ Dynamo </a:t>
                      </a:r>
                      <a:r>
                        <a:rPr lang="cs-CZ" sz="1200" b="1" i="0" u="none" strike="noStrike" dirty="0" err="1">
                          <a:solidFill>
                            <a:srgbClr val="000000"/>
                          </a:solidFill>
                          <a:latin typeface="Arial"/>
                        </a:rPr>
                        <a:t>Podlusky</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SK </a:t>
                      </a:r>
                      <a:r>
                        <a:rPr lang="cs-CZ" sz="1200" b="1" i="0" u="none" strike="noStrike" dirty="0" err="1">
                          <a:solidFill>
                            <a:srgbClr val="000000"/>
                          </a:solidFill>
                          <a:latin typeface="Arial"/>
                        </a:rPr>
                        <a:t>Libotenice</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smtClean="0">
                          <a:solidFill>
                            <a:srgbClr val="000000"/>
                          </a:solidFill>
                          <a:latin typeface="Arial"/>
                        </a:rPr>
                        <a:t>10:4</a:t>
                      </a:r>
                      <a:endParaRPr lang="cs-CZ" sz="12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bl>
          </a:graphicData>
        </a:graphic>
      </p:graphicFrame>
      <p:graphicFrame>
        <p:nvGraphicFramePr>
          <p:cNvPr id="21" name="Tabulka 20"/>
          <p:cNvGraphicFramePr>
            <a:graphicFrameLocks noGrp="1"/>
          </p:cNvGraphicFramePr>
          <p:nvPr/>
        </p:nvGraphicFramePr>
        <p:xfrm>
          <a:off x="71984" y="3763516"/>
          <a:ext cx="4680521" cy="2725480"/>
        </p:xfrm>
        <a:graphic>
          <a:graphicData uri="http://schemas.openxmlformats.org/drawingml/2006/table">
            <a:tbl>
              <a:tblPr/>
              <a:tblGrid>
                <a:gridCol w="324393">
                  <a:extLst>
                    <a:ext uri="{9D8B030D-6E8A-4147-A177-3AD203B41FA5}">
                      <a16:colId xmlns:a16="http://schemas.microsoft.com/office/drawing/2014/main" val="20000"/>
                    </a:ext>
                  </a:extLst>
                </a:gridCol>
                <a:gridCol w="1328465">
                  <a:extLst>
                    <a:ext uri="{9D8B030D-6E8A-4147-A177-3AD203B41FA5}">
                      <a16:colId xmlns:a16="http://schemas.microsoft.com/office/drawing/2014/main" val="20001"/>
                    </a:ext>
                  </a:extLst>
                </a:gridCol>
                <a:gridCol w="463418">
                  <a:extLst>
                    <a:ext uri="{9D8B030D-6E8A-4147-A177-3AD203B41FA5}">
                      <a16:colId xmlns:a16="http://schemas.microsoft.com/office/drawing/2014/main" val="20002"/>
                    </a:ext>
                  </a:extLst>
                </a:gridCol>
                <a:gridCol w="463418">
                  <a:extLst>
                    <a:ext uri="{9D8B030D-6E8A-4147-A177-3AD203B41FA5}">
                      <a16:colId xmlns:a16="http://schemas.microsoft.com/office/drawing/2014/main" val="20003"/>
                    </a:ext>
                  </a:extLst>
                </a:gridCol>
                <a:gridCol w="463418">
                  <a:extLst>
                    <a:ext uri="{9D8B030D-6E8A-4147-A177-3AD203B41FA5}">
                      <a16:colId xmlns:a16="http://schemas.microsoft.com/office/drawing/2014/main" val="20004"/>
                    </a:ext>
                  </a:extLst>
                </a:gridCol>
                <a:gridCol w="463418">
                  <a:extLst>
                    <a:ext uri="{9D8B030D-6E8A-4147-A177-3AD203B41FA5}">
                      <a16:colId xmlns:a16="http://schemas.microsoft.com/office/drawing/2014/main" val="20005"/>
                    </a:ext>
                  </a:extLst>
                </a:gridCol>
                <a:gridCol w="741468">
                  <a:extLst>
                    <a:ext uri="{9D8B030D-6E8A-4147-A177-3AD203B41FA5}">
                      <a16:colId xmlns:a16="http://schemas.microsoft.com/office/drawing/2014/main" val="20006"/>
                    </a:ext>
                  </a:extLst>
                </a:gridCol>
                <a:gridCol w="432523">
                  <a:extLst>
                    <a:ext uri="{9D8B030D-6E8A-4147-A177-3AD203B41FA5}">
                      <a16:colId xmlns:a16="http://schemas.microsoft.com/office/drawing/2014/main" val="20007"/>
                    </a:ext>
                  </a:extLst>
                </a:gridCol>
              </a:tblGrid>
              <a:tr h="792088">
                <a:tc gridSpan="8">
                  <a:txBody>
                    <a:bodyPr/>
                    <a:lstStyle/>
                    <a:p>
                      <a:pPr algn="ctr" rtl="0" fontAlgn="ctr"/>
                      <a:r>
                        <a:rPr lang="cs-CZ" sz="1200" b="1" i="0" u="none" strike="noStrike" dirty="0">
                          <a:solidFill>
                            <a:srgbClr val="000000"/>
                          </a:solidFill>
                          <a:latin typeface="Arial Black"/>
                        </a:rPr>
                        <a:t>  </a:t>
                      </a:r>
                      <a:r>
                        <a:rPr lang="cs-CZ" sz="1800" b="1" i="0" u="none" strike="noStrike" dirty="0" smtClean="0">
                          <a:solidFill>
                            <a:srgbClr val="000000"/>
                          </a:solidFill>
                          <a:latin typeface="Arial Black"/>
                        </a:rPr>
                        <a:t>Mladší  </a:t>
                      </a:r>
                      <a:r>
                        <a:rPr lang="cs-CZ" sz="1800" b="1" i="0" u="none" strike="noStrike" dirty="0">
                          <a:solidFill>
                            <a:srgbClr val="000000"/>
                          </a:solidFill>
                          <a:latin typeface="Arial Black"/>
                        </a:rPr>
                        <a:t>přípravky </a:t>
                      </a:r>
                      <a:r>
                        <a:rPr lang="cs-CZ" sz="1800" b="1" i="0" u="none" strike="noStrike" dirty="0" smtClean="0">
                          <a:solidFill>
                            <a:srgbClr val="000000"/>
                          </a:solidFill>
                          <a:latin typeface="Arial Black"/>
                        </a:rPr>
                        <a:t>okresní </a:t>
                      </a:r>
                      <a:r>
                        <a:rPr lang="cs-CZ" sz="1800" b="1" i="0" u="none" strike="noStrike" dirty="0">
                          <a:solidFill>
                            <a:srgbClr val="000000"/>
                          </a:solidFill>
                          <a:latin typeface="Arial Black"/>
                        </a:rPr>
                        <a:t>přebor  </a:t>
                      </a:r>
                      <a:r>
                        <a:rPr lang="cs-CZ" sz="1800" b="1" i="0" u="none" strike="noStrike" dirty="0" smtClean="0">
                          <a:solidFill>
                            <a:srgbClr val="000000"/>
                          </a:solidFill>
                          <a:latin typeface="Arial Black"/>
                        </a:rPr>
                        <a:t>o  </a:t>
                      </a:r>
                      <a:r>
                        <a:rPr lang="cs-CZ" sz="1800" b="1" i="0" u="none" strike="noStrike" dirty="0">
                          <a:solidFill>
                            <a:srgbClr val="000000"/>
                          </a:solidFill>
                          <a:latin typeface="Arial Black"/>
                        </a:rPr>
                        <a:t>9.-12.místo - po 2 turnajích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483348">
                <a:tc>
                  <a:txBody>
                    <a:bodyPr/>
                    <a:lstStyle/>
                    <a:p>
                      <a:pPr algn="ctr" fontAlgn="ctr"/>
                      <a:r>
                        <a:rPr lang="cs-CZ" sz="1200" b="0" i="0" u="none" strike="noStrike" dirty="0">
                          <a:solidFill>
                            <a:srgbClr val="FF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0" i="0" u="none" strike="noStrike" dirty="0" err="1">
                          <a:solidFill>
                            <a:srgbClr val="FF0000"/>
                          </a:solidFill>
                          <a:latin typeface="Arial Black"/>
                        </a:rPr>
                        <a:t>Štětí</a:t>
                      </a:r>
                      <a:endParaRPr lang="cs-CZ" sz="1400" b="0" i="0" u="none" strike="noStrike" dirty="0">
                        <a:solidFill>
                          <a:srgbClr val="FF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FF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FF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FF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FF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0" i="0" u="none" strike="noStrike" dirty="0">
                          <a:solidFill>
                            <a:srgbClr val="FF0000"/>
                          </a:solidFill>
                          <a:latin typeface="Arial Black"/>
                        </a:rPr>
                        <a:t>43:28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FF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483348">
                <a:tc>
                  <a:txBody>
                    <a:bodyPr/>
                    <a:lstStyle/>
                    <a:p>
                      <a:pPr algn="ctr" fontAlgn="ctr"/>
                      <a:r>
                        <a:rPr lang="cs-CZ" sz="1200" b="0" i="0" u="none" strike="noStrike">
                          <a:solidFill>
                            <a:srgbClr val="151515"/>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0" i="0" u="none" strike="noStrike" dirty="0" err="1">
                          <a:solidFill>
                            <a:srgbClr val="151515"/>
                          </a:solidFill>
                          <a:latin typeface="Arial Black"/>
                        </a:rPr>
                        <a:t>Brozany</a:t>
                      </a:r>
                      <a:r>
                        <a:rPr lang="cs-CZ" sz="1400" b="0" i="0" u="none" strike="noStrike" dirty="0">
                          <a:solidFill>
                            <a:srgbClr val="151515"/>
                          </a:solidFill>
                          <a:latin typeface="Arial Black"/>
                        </a:rPr>
                        <a:t> "C"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151515"/>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151515"/>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151515"/>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151515"/>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0" i="0" u="none" strike="noStrike" dirty="0">
                          <a:solidFill>
                            <a:srgbClr val="000000"/>
                          </a:solidFill>
                          <a:latin typeface="Arial Black"/>
                        </a:rPr>
                        <a:t>40:38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151515"/>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483348">
                <a:tc>
                  <a:txBody>
                    <a:bodyPr/>
                    <a:lstStyle/>
                    <a:p>
                      <a:pPr algn="ctr" fontAlgn="ctr"/>
                      <a:r>
                        <a:rPr lang="cs-CZ" sz="1200" b="0" i="0" u="none" strike="noStrike">
                          <a:solidFill>
                            <a:srgbClr val="151515"/>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0" i="0" u="none" strike="noStrike" dirty="0" err="1">
                          <a:solidFill>
                            <a:srgbClr val="151515"/>
                          </a:solidFill>
                          <a:latin typeface="Arial Black"/>
                        </a:rPr>
                        <a:t>Podlusky</a:t>
                      </a:r>
                      <a:endParaRPr lang="cs-CZ" sz="1400" b="0" i="0" u="none" strike="noStrike" dirty="0">
                        <a:solidFill>
                          <a:srgbClr val="151515"/>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151515"/>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151515"/>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151515"/>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151515"/>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0" i="0" u="none" strike="noStrike" dirty="0">
                          <a:solidFill>
                            <a:srgbClr val="000000"/>
                          </a:solidFill>
                          <a:latin typeface="Arial Black"/>
                        </a:rPr>
                        <a:t>36:38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151515"/>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483348">
                <a:tc>
                  <a:txBody>
                    <a:bodyPr/>
                    <a:lstStyle/>
                    <a:p>
                      <a:pPr algn="ctr" fontAlgn="ctr"/>
                      <a:r>
                        <a:rPr lang="cs-CZ" sz="1200" b="0" i="0" u="none" strike="noStrike">
                          <a:solidFill>
                            <a:srgbClr val="151515"/>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0" i="0" u="none" strike="noStrike" dirty="0" err="1">
                          <a:solidFill>
                            <a:srgbClr val="151515"/>
                          </a:solidFill>
                          <a:latin typeface="Arial Black"/>
                        </a:rPr>
                        <a:t>Libotenice</a:t>
                      </a:r>
                      <a:endParaRPr lang="cs-CZ" sz="1400" b="0" i="0" u="none" strike="noStrike" dirty="0">
                        <a:solidFill>
                          <a:srgbClr val="151515"/>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151515"/>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151515"/>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151515"/>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151515"/>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0" i="0" u="none" strike="noStrike" dirty="0">
                          <a:solidFill>
                            <a:srgbClr val="000000"/>
                          </a:solidFill>
                          <a:latin typeface="Arial Black"/>
                        </a:rPr>
                        <a:t>25:40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151515"/>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bl>
          </a:graphicData>
        </a:graphic>
      </p:graphicFrame>
      <p:sp>
        <p:nvSpPr>
          <p:cNvPr id="22" name="TextovéPole 21"/>
          <p:cNvSpPr txBox="1"/>
          <p:nvPr/>
        </p:nvSpPr>
        <p:spPr>
          <a:xfrm>
            <a:off x="71986" y="91108"/>
            <a:ext cx="4752528" cy="923330"/>
          </a:xfrm>
          <a:prstGeom prst="rect">
            <a:avLst/>
          </a:prstGeom>
          <a:solidFill>
            <a:srgbClr val="CCFF33"/>
          </a:solidFill>
          <a:ln w="57150"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ysDot"/>
          </a:ln>
        </p:spPr>
        <p:txBody>
          <a:bodyPr wrap="square" rtlCol="0">
            <a:spAutoFit/>
          </a:bodyPr>
          <a:lstStyle/>
          <a:p>
            <a:pPr algn="ctr"/>
            <a:r>
              <a:rPr lang="cs-CZ" sz="1800" dirty="0" smtClean="0">
                <a:latin typeface="Arial Black" pitchFamily="34" charset="0"/>
              </a:rPr>
              <a:t>Jedna výhra, jedna remíza a jedna porážka. Bilance mladší přípravky na 2. jarním turnaji v </a:t>
            </a:r>
            <a:r>
              <a:rPr lang="cs-CZ" sz="1800" dirty="0" err="1" smtClean="0">
                <a:latin typeface="Arial Black" pitchFamily="34" charset="0"/>
              </a:rPr>
              <a:t>Podluskách</a:t>
            </a:r>
            <a:r>
              <a:rPr lang="cs-CZ" sz="1800" dirty="0" smtClean="0">
                <a:latin typeface="Arial Black" pitchFamily="34" charset="0"/>
              </a:rPr>
              <a:t>   </a:t>
            </a:r>
          </a:p>
        </p:txBody>
      </p:sp>
      <p:pic>
        <p:nvPicPr>
          <p:cNvPr id="4098" name="Picture 38"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93953" y="6859588"/>
            <a:ext cx="157479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37904" y="7075884"/>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360018" y="3691509"/>
            <a:ext cx="4008179"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15" name="TextovéPole 14"/>
          <p:cNvSpPr txBox="1"/>
          <p:nvPr/>
        </p:nvSpPr>
        <p:spPr>
          <a:xfrm>
            <a:off x="2034837"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p>
        </p:txBody>
      </p:sp>
      <p:sp>
        <p:nvSpPr>
          <p:cNvPr id="21" name="TextovéPole 20"/>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37</a:t>
            </a:r>
          </a:p>
        </p:txBody>
      </p:sp>
      <p:sp>
        <p:nvSpPr>
          <p:cNvPr id="8" name="Obdélník 7"/>
          <p:cNvSpPr/>
          <p:nvPr/>
        </p:nvSpPr>
        <p:spPr>
          <a:xfrm>
            <a:off x="-24" y="576282"/>
            <a:ext cx="4968552" cy="6355586"/>
          </a:xfrm>
          <a:prstGeom prst="rect">
            <a:avLst/>
          </a:prstGeom>
        </p:spPr>
        <p:txBody>
          <a:bodyPr wrap="square">
            <a:spAutoFit/>
          </a:bodyPr>
          <a:lstStyle/>
          <a:p>
            <a:pPr lvl="0" algn="just" eaLnBrk="0" hangingPunct="0"/>
            <a:r>
              <a:rPr lang="cs-CZ" sz="1100" b="0" dirty="0" smtClean="0">
                <a:latin typeface="Arial" pitchFamily="34" charset="0"/>
                <a:ea typeface="Calibri" pitchFamily="34" charset="0"/>
                <a:cs typeface="Arial" pitchFamily="34" charset="0"/>
              </a:rPr>
              <a:t>kde číhal Vacek. Balón neposlechl a po střele z 3 metrů skončil nad brankou. Ve 30. minutě si řekl Hrdý před volným přímým kopem proč to nezkusit a ze 45 metrů poslal navštívenku na brankáře </a:t>
            </a:r>
            <a:r>
              <a:rPr lang="cs-CZ" sz="1100" b="0" dirty="0" err="1" smtClean="0">
                <a:latin typeface="Arial" pitchFamily="34" charset="0"/>
                <a:ea typeface="Calibri" pitchFamily="34" charset="0"/>
                <a:cs typeface="Arial" pitchFamily="34" charset="0"/>
              </a:rPr>
              <a:t>Jungra</a:t>
            </a:r>
            <a:r>
              <a:rPr lang="cs-CZ" sz="1100" b="0" dirty="0" smtClean="0">
                <a:latin typeface="Arial" pitchFamily="34" charset="0"/>
                <a:ea typeface="Calibri" pitchFamily="34" charset="0"/>
                <a:cs typeface="Arial" pitchFamily="34" charset="0"/>
              </a:rPr>
              <a:t>, který byl rád, že míč směřoval jen doprostřed branky. Ve 33. minutě jsme přežili další hromy, blesky před naší brankou. Zpětná přihrávka na nabíhající spoluhráče naštěstí pro nás ale adresáta nenašla. Hodně blízko vstřelení branky jsme byli ve 35. Minutě. Chyby v rozehrávce obránců </a:t>
            </a:r>
            <a:r>
              <a:rPr lang="cs-CZ" sz="1100" b="0" dirty="0" err="1" smtClean="0">
                <a:latin typeface="Arial" pitchFamily="34" charset="0"/>
                <a:ea typeface="Calibri" pitchFamily="34" charset="0"/>
                <a:cs typeface="Arial" pitchFamily="34" charset="0"/>
              </a:rPr>
              <a:t>Belák</a:t>
            </a:r>
            <a:r>
              <a:rPr lang="cs-CZ" sz="1100" b="0" dirty="0" smtClean="0">
                <a:latin typeface="Arial" pitchFamily="34" charset="0"/>
                <a:ea typeface="Calibri" pitchFamily="34" charset="0"/>
                <a:cs typeface="Arial" pitchFamily="34" charset="0"/>
              </a:rPr>
              <a:t> nevyužil a zívající branku netrefil. Soupeře jsme přitlačili i v dalších minutách. Hrdý si přichystal levačku a střela z 18 metrů orazítkovala tyč. Tlak pokračoval a ještě v téže minutě jsme po ostřelování nymburské branky slavili úspěch. Míč se dostal až k opuštěnému </a:t>
            </a:r>
            <a:r>
              <a:rPr lang="cs-CZ" sz="1100" b="0" dirty="0" err="1" smtClean="0">
                <a:latin typeface="Arial" pitchFamily="34" charset="0"/>
                <a:ea typeface="Calibri" pitchFamily="34" charset="0"/>
                <a:cs typeface="Arial" pitchFamily="34" charset="0"/>
              </a:rPr>
              <a:t>Kuclerovi</a:t>
            </a:r>
            <a:r>
              <a:rPr lang="cs-CZ" sz="1100" b="0" dirty="0" smtClean="0">
                <a:latin typeface="Arial" pitchFamily="34" charset="0"/>
                <a:ea typeface="Calibri" pitchFamily="34" charset="0"/>
                <a:cs typeface="Arial" pitchFamily="34" charset="0"/>
              </a:rPr>
              <a:t>, který snížil na 1:2. Do 2. dějství jsme vyběhli s odhodláním, že ani na hřišti prvního celku tabulky by jsme nemuseli přijít zkrátka. Potvrdilo se to hned v 51. minutě, kdy byl domácím brankářem nekompromisně poslán k zemi </a:t>
            </a:r>
            <a:r>
              <a:rPr lang="cs-CZ" sz="1100" b="0" dirty="0" err="1" smtClean="0">
                <a:latin typeface="Arial" pitchFamily="34" charset="0"/>
                <a:ea typeface="Calibri" pitchFamily="34" charset="0"/>
                <a:cs typeface="Arial" pitchFamily="34" charset="0"/>
              </a:rPr>
              <a:t>Belák</a:t>
            </a:r>
            <a:r>
              <a:rPr lang="cs-CZ" sz="1100" b="0" dirty="0" smtClean="0">
                <a:latin typeface="Arial" pitchFamily="34" charset="0"/>
                <a:ea typeface="Calibri" pitchFamily="34" charset="0"/>
                <a:cs typeface="Arial" pitchFamily="34" charset="0"/>
              </a:rPr>
              <a:t> a nemohlo se pískat nic jiného než penalta. Míč si vzal Slanička, brankář jeho střelu ze značky pokutového kopu brankář jen před sebe a z dorážky exekutor penalty srovnal na 2:2. Domácí zabrali a jejich snaha strhnout vedení na svou stranu byla znát. Kopali spoustu rohů a volných přímých kopů. Ani na vteřinu jsme si nemohli oddechnout. Na druhou stranu je však třeba poznamenat, že ale žádnou velkou </a:t>
            </a:r>
            <a:r>
              <a:rPr lang="cs-CZ" sz="1100" b="0" dirty="0" err="1" smtClean="0">
                <a:latin typeface="Arial" pitchFamily="34" charset="0"/>
                <a:ea typeface="Calibri" pitchFamily="34" charset="0"/>
                <a:cs typeface="Arial" pitchFamily="34" charset="0"/>
              </a:rPr>
              <a:t>gólovku</a:t>
            </a:r>
            <a:r>
              <a:rPr lang="cs-CZ" sz="1100" b="0" dirty="0" smtClean="0">
                <a:latin typeface="Arial" pitchFamily="34" charset="0"/>
                <a:ea typeface="Calibri" pitchFamily="34" charset="0"/>
                <a:cs typeface="Arial" pitchFamily="34" charset="0"/>
              </a:rPr>
              <a:t> si Nymburk nevypracoval. Dalším doprovodným jevem bylo 8 žlutých karet, které vidělo naše mužstvo v průběhu utkání. V 67. Minutě se ocitl v dobrém střeleckém postavení Mencl, ale jeho pokus přehodit brankáře nevyšel a navíc se ještě zranil na hlavě. V 77. minutě zahrávali domácí další z mnoha rohů a bylo nám hodně </a:t>
            </a:r>
            <a:r>
              <a:rPr lang="cs-CZ" sz="1100" b="0" dirty="0" err="1" smtClean="0">
                <a:latin typeface="Arial" pitchFamily="34" charset="0"/>
                <a:ea typeface="Calibri" pitchFamily="34" charset="0"/>
                <a:cs typeface="Arial" pitchFamily="34" charset="0"/>
              </a:rPr>
              <a:t>ouzko</a:t>
            </a:r>
            <a:r>
              <a:rPr lang="cs-CZ" sz="1100" b="0" dirty="0" smtClean="0">
                <a:latin typeface="Arial" pitchFamily="34" charset="0"/>
                <a:ea typeface="Calibri" pitchFamily="34" charset="0"/>
                <a:cs typeface="Arial" pitchFamily="34" charset="0"/>
              </a:rPr>
              <a:t>, než jsme míč dostali mimo dosah branky. Hned z protiútoku získal gólovou pozici mezi 2 obránci Slanička, ale ten správný moment ke střele promeškal a byl zablokován. V 82. minutě musel proti hodně štiplavé střele nadvakrát zasahovat Gabriel, ale dopadlo to dobře. Přečkali jsme i 3 minutové nastavení, ve kterém musel ještě proti hodně nepříjemné střele zasahovat Gabriel. Vydrželi jsme a po remíze 2:2 mohli slavit zisk bodu. Ten další jsme chtěli získat ještě v penaltovém rozstřelu, který nám bohužel ji potřetí v jarní části nevyšel. </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Calibri" pitchFamily="34" charset="0"/>
                <a:cs typeface="Arial" pitchFamily="34" charset="0"/>
              </a:rPr>
              <a:t>Branky:</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Kucler</a:t>
            </a:r>
            <a:r>
              <a:rPr lang="cs-CZ" sz="1100" b="0" dirty="0" smtClean="0">
                <a:latin typeface="Arial" pitchFamily="34" charset="0"/>
                <a:ea typeface="Calibri" pitchFamily="34" charset="0"/>
                <a:cs typeface="Arial" pitchFamily="34" charset="0"/>
              </a:rPr>
              <a:t> 1, Slanička 1</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Calibri" pitchFamily="34" charset="0"/>
                <a:cs typeface="Arial" pitchFamily="34" charset="0"/>
              </a:rPr>
              <a:t>Sestava:</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Gabriel</a:t>
            </a:r>
            <a:r>
              <a:rPr lang="cs-CZ" sz="1100" b="0" dirty="0" smtClean="0">
                <a:latin typeface="Arial" pitchFamily="34" charset="0"/>
                <a:ea typeface="Calibri" pitchFamily="34" charset="0"/>
                <a:cs typeface="Arial" pitchFamily="34" charset="0"/>
              </a:rPr>
              <a:t>-Tichý, Vacek, </a:t>
            </a:r>
            <a:r>
              <a:rPr lang="cs-CZ" sz="1100" b="0" dirty="0" err="1" smtClean="0">
                <a:latin typeface="Arial" pitchFamily="34" charset="0"/>
                <a:ea typeface="Calibri" pitchFamily="34" charset="0"/>
                <a:cs typeface="Arial" pitchFamily="34" charset="0"/>
              </a:rPr>
              <a:t>Ransdorf</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Čámský</a:t>
            </a:r>
            <a:r>
              <a:rPr lang="cs-CZ" sz="1100" b="0" dirty="0" smtClean="0">
                <a:latin typeface="Arial" pitchFamily="34" charset="0"/>
                <a:ea typeface="Calibri" pitchFamily="34" charset="0"/>
                <a:cs typeface="Arial" pitchFamily="34" charset="0"/>
              </a:rPr>
              <a:t>-</a:t>
            </a:r>
            <a:r>
              <a:rPr lang="cs-CZ" sz="1100" b="0" dirty="0" err="1" smtClean="0">
                <a:latin typeface="Arial" pitchFamily="34" charset="0"/>
                <a:ea typeface="Calibri" pitchFamily="34" charset="0"/>
                <a:cs typeface="Arial" pitchFamily="34" charset="0"/>
              </a:rPr>
              <a:t>Kucler</a:t>
            </a:r>
            <a:r>
              <a:rPr lang="cs-CZ" sz="1100" b="0" dirty="0" smtClean="0">
                <a:latin typeface="Arial" pitchFamily="34" charset="0"/>
                <a:ea typeface="Calibri" pitchFamily="34" charset="0"/>
                <a:cs typeface="Arial" pitchFamily="34" charset="0"/>
              </a:rPr>
              <a:t>, Hrdý, Slanička, </a:t>
            </a:r>
          </a:p>
          <a:p>
            <a:pPr lvl="0" eaLnBrk="0" hangingPunct="0"/>
            <a:r>
              <a:rPr lang="cs-CZ" sz="1100" b="0" dirty="0" smtClean="0">
                <a:latin typeface="Arial" pitchFamily="34" charset="0"/>
                <a:ea typeface="Calibri" pitchFamily="34" charset="0"/>
                <a:cs typeface="Arial" pitchFamily="34" charset="0"/>
              </a:rPr>
              <a:t>                Mencl(75. Šimral)-</a:t>
            </a:r>
            <a:r>
              <a:rPr lang="cs-CZ" sz="1100" b="0" dirty="0" err="1" smtClean="0">
                <a:latin typeface="Arial" pitchFamily="34" charset="0"/>
                <a:ea typeface="Calibri" pitchFamily="34" charset="0"/>
                <a:cs typeface="Arial" pitchFamily="34" charset="0"/>
              </a:rPr>
              <a:t>Böhm</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Belák</a:t>
            </a:r>
            <a:r>
              <a:rPr lang="cs-CZ" sz="1100" b="0" dirty="0" smtClean="0">
                <a:latin typeface="Arial" pitchFamily="34" charset="0"/>
                <a:ea typeface="Calibri" pitchFamily="34" charset="0"/>
                <a:cs typeface="Arial" pitchFamily="34" charset="0"/>
              </a:rPr>
              <a:t>(90.Beruška)</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Calibri" pitchFamily="34" charset="0"/>
                <a:cs typeface="Arial" pitchFamily="34" charset="0"/>
              </a:rPr>
              <a:t>Připraveni:</a:t>
            </a:r>
            <a:r>
              <a:rPr lang="cs-CZ" sz="1100" b="0" dirty="0" smtClean="0">
                <a:latin typeface="Arial" pitchFamily="34" charset="0"/>
                <a:ea typeface="Calibri" pitchFamily="34" charset="0"/>
                <a:cs typeface="Arial" pitchFamily="34" charset="0"/>
              </a:rPr>
              <a:t> Šmidrkal, </a:t>
            </a:r>
            <a:r>
              <a:rPr lang="cs-CZ" sz="1100" b="0" dirty="0" err="1" smtClean="0">
                <a:latin typeface="Arial" pitchFamily="34" charset="0"/>
                <a:ea typeface="Calibri" pitchFamily="34" charset="0"/>
                <a:cs typeface="Arial" pitchFamily="34" charset="0"/>
              </a:rPr>
              <a:t>Horváth</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M</a:t>
            </a:r>
            <a:r>
              <a:rPr lang="cs-CZ" sz="1100" b="0" dirty="0" smtClean="0">
                <a:latin typeface="Arial" pitchFamily="34" charset="0"/>
                <a:ea typeface="Calibri" pitchFamily="34" charset="0"/>
                <a:cs typeface="Arial" pitchFamily="34" charset="0"/>
              </a:rPr>
              <a:t>.Svoboda</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Calibri" pitchFamily="34" charset="0"/>
                <a:cs typeface="Arial" pitchFamily="34" charset="0"/>
              </a:rPr>
              <a:t>Trenér:</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R.Houška</a:t>
            </a:r>
            <a:r>
              <a:rPr lang="cs-CZ" sz="1100" b="0" dirty="0" smtClean="0">
                <a:latin typeface="Arial" pitchFamily="34" charset="0"/>
                <a:ea typeface="Calibri" pitchFamily="34" charset="0"/>
                <a:cs typeface="Arial" pitchFamily="34" charset="0"/>
              </a:rPr>
              <a:t>  </a:t>
            </a:r>
            <a:r>
              <a:rPr lang="cs-CZ" sz="1100" b="0" u="sng" dirty="0" smtClean="0">
                <a:latin typeface="Arial" pitchFamily="34" charset="0"/>
                <a:ea typeface="Calibri" pitchFamily="34" charset="0"/>
                <a:cs typeface="Arial" pitchFamily="34" charset="0"/>
              </a:rPr>
              <a:t>Vedoucí:</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J.Havner</a:t>
            </a:r>
            <a:r>
              <a:rPr lang="cs-CZ" sz="1100" b="0" dirty="0" smtClean="0">
                <a:latin typeface="Arial" pitchFamily="34" charset="0"/>
                <a:ea typeface="Calibri" pitchFamily="34" charset="0"/>
                <a:cs typeface="Arial" pitchFamily="34" charset="0"/>
              </a:rPr>
              <a:t> </a:t>
            </a:r>
            <a:r>
              <a:rPr lang="cs-CZ" sz="1100" b="0" u="sng" dirty="0" smtClean="0">
                <a:latin typeface="Arial" pitchFamily="34" charset="0"/>
                <a:ea typeface="Calibri" pitchFamily="34" charset="0"/>
                <a:cs typeface="Arial" pitchFamily="34" charset="0"/>
              </a:rPr>
              <a:t>Masér:</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K</a:t>
            </a:r>
            <a:r>
              <a:rPr lang="cs-CZ" sz="1100" b="0" dirty="0" smtClean="0">
                <a:latin typeface="Arial" pitchFamily="34" charset="0"/>
                <a:ea typeface="Calibri" pitchFamily="34" charset="0"/>
                <a:cs typeface="Arial" pitchFamily="34" charset="0"/>
              </a:rPr>
              <a:t>.Zavřel</a:t>
            </a:r>
            <a:endParaRPr lang="cs-CZ" sz="1100" b="0" u="sng" dirty="0" smtClean="0">
              <a:latin typeface="Arial" pitchFamily="34" charset="0"/>
              <a:ea typeface="Calibri" pitchFamily="34" charset="0"/>
              <a:cs typeface="Arial" pitchFamily="34" charset="0"/>
            </a:endParaRPr>
          </a:p>
          <a:p>
            <a:pPr lvl="0" eaLnBrk="0" hangingPunct="0"/>
            <a:r>
              <a:rPr lang="cs-CZ" sz="1100" b="0" u="sng" dirty="0" smtClean="0">
                <a:latin typeface="Arial" pitchFamily="34" charset="0"/>
                <a:ea typeface="Calibri" pitchFamily="34" charset="0"/>
                <a:cs typeface="Arial" pitchFamily="34" charset="0"/>
              </a:rPr>
              <a:t>Rozhodčí:</a:t>
            </a:r>
            <a:r>
              <a:rPr lang="cs-CZ" sz="1100" b="0" dirty="0" smtClean="0">
                <a:latin typeface="Arial" pitchFamily="34" charset="0"/>
                <a:ea typeface="Calibri" pitchFamily="34" charset="0"/>
                <a:cs typeface="Arial" pitchFamily="34" charset="0"/>
              </a:rPr>
              <a:t> J. </a:t>
            </a:r>
            <a:r>
              <a:rPr lang="cs-CZ" sz="1100" b="0" dirty="0" err="1" smtClean="0">
                <a:latin typeface="Arial" pitchFamily="34" charset="0"/>
                <a:ea typeface="Calibri" pitchFamily="34" charset="0"/>
                <a:cs typeface="Arial" pitchFamily="34" charset="0"/>
              </a:rPr>
              <a:t>Hodek</a:t>
            </a:r>
            <a:r>
              <a:rPr lang="cs-CZ" sz="1100" b="0" dirty="0" smtClean="0">
                <a:latin typeface="Arial" pitchFamily="34" charset="0"/>
                <a:ea typeface="Calibri" pitchFamily="34" charset="0"/>
                <a:cs typeface="Arial" pitchFamily="34" charset="0"/>
              </a:rPr>
              <a:t>-</a:t>
            </a:r>
            <a:r>
              <a:rPr lang="cs-CZ" sz="1100" b="0" dirty="0" err="1" smtClean="0">
                <a:latin typeface="Arial" pitchFamily="34" charset="0"/>
                <a:ea typeface="Calibri" pitchFamily="34" charset="0"/>
                <a:cs typeface="Arial" pitchFamily="34" charset="0"/>
              </a:rPr>
              <a:t>M</a:t>
            </a:r>
            <a:r>
              <a:rPr lang="cs-CZ" sz="1100" b="0" dirty="0" smtClean="0">
                <a:latin typeface="Arial" pitchFamily="34" charset="0"/>
                <a:ea typeface="Calibri" pitchFamily="34" charset="0"/>
                <a:cs typeface="Arial" pitchFamily="34" charset="0"/>
              </a:rPr>
              <a:t>.</a:t>
            </a:r>
            <a:r>
              <a:rPr lang="cs-CZ" sz="1100" b="0" dirty="0" err="1" smtClean="0">
                <a:latin typeface="Arial" pitchFamily="34" charset="0"/>
                <a:ea typeface="Calibri" pitchFamily="34" charset="0"/>
                <a:cs typeface="Arial" pitchFamily="34" charset="0"/>
              </a:rPr>
              <a:t>Košan</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Z</a:t>
            </a:r>
            <a:r>
              <a:rPr lang="cs-CZ" sz="1100" b="0" dirty="0" smtClean="0">
                <a:latin typeface="Arial" pitchFamily="34" charset="0"/>
                <a:ea typeface="Calibri" pitchFamily="34" charset="0"/>
                <a:cs typeface="Arial" pitchFamily="34" charset="0"/>
              </a:rPr>
              <a:t>.Mudra  </a:t>
            </a:r>
            <a:r>
              <a:rPr lang="cs-CZ" sz="1100" b="0" u="sng" dirty="0" smtClean="0">
                <a:latin typeface="Arial" pitchFamily="34" charset="0"/>
                <a:ea typeface="Calibri" pitchFamily="34" charset="0"/>
                <a:cs typeface="Arial" pitchFamily="34" charset="0"/>
              </a:rPr>
              <a:t>Delegát:</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L</a:t>
            </a:r>
            <a:r>
              <a:rPr lang="cs-CZ" sz="1100" b="0" dirty="0" smtClean="0">
                <a:latin typeface="Arial" pitchFamily="34" charset="0"/>
                <a:ea typeface="Calibri" pitchFamily="34" charset="0"/>
                <a:cs typeface="Arial" pitchFamily="34" charset="0"/>
              </a:rPr>
              <a:t>.Slavíček      </a:t>
            </a:r>
            <a:endParaRPr lang="cs-CZ" sz="1100" b="0" dirty="0" smtClean="0">
              <a:latin typeface="Arial" pitchFamily="34" charset="0"/>
              <a:cs typeface="Arial" pitchFamily="34" charset="0"/>
            </a:endParaRPr>
          </a:p>
        </p:txBody>
      </p:sp>
      <p:sp>
        <p:nvSpPr>
          <p:cNvPr id="9" name="TextovéPole 8"/>
          <p:cNvSpPr txBox="1"/>
          <p:nvPr/>
        </p:nvSpPr>
        <p:spPr>
          <a:xfrm>
            <a:off x="504032" y="143371"/>
            <a:ext cx="4104456" cy="307777"/>
          </a:xfrm>
          <a:prstGeom prst="rect">
            <a:avLst/>
          </a:prstGeom>
          <a:solidFill>
            <a:schemeClr val="bg1">
              <a:lumMod val="85000"/>
            </a:schemeClr>
          </a:solidFill>
        </p:spPr>
        <p:txBody>
          <a:bodyPr wrap="square" rtlCol="0">
            <a:spAutoFit/>
          </a:bodyPr>
          <a:lstStyle/>
          <a:p>
            <a:pPr algn="ctr"/>
            <a:r>
              <a:rPr lang="cs-CZ" sz="1400" dirty="0" smtClean="0">
                <a:latin typeface="Bookman Old Style" pitchFamily="18" charset="0"/>
              </a:rPr>
              <a:t>Pokračování Nymburk – </a:t>
            </a:r>
            <a:r>
              <a:rPr lang="cs-CZ" sz="1400" dirty="0" err="1" smtClean="0">
                <a:latin typeface="Bookman Old Style" pitchFamily="18" charset="0"/>
              </a:rPr>
              <a:t>Štětí</a:t>
            </a:r>
            <a:r>
              <a:rPr lang="cs-CZ" sz="1400" dirty="0" smtClean="0">
                <a:latin typeface="Bookman Old Style" pitchFamily="18" charset="0"/>
              </a:rPr>
              <a:t> 14.4.2017</a:t>
            </a:r>
          </a:p>
        </p:txBody>
      </p:sp>
      <p:graphicFrame>
        <p:nvGraphicFramePr>
          <p:cNvPr id="12" name="Tabulka 11"/>
          <p:cNvGraphicFramePr>
            <a:graphicFrameLocks noGrp="1"/>
          </p:cNvGraphicFramePr>
          <p:nvPr/>
        </p:nvGraphicFramePr>
        <p:xfrm>
          <a:off x="5758532" y="739180"/>
          <a:ext cx="4394572" cy="1944217"/>
        </p:xfrm>
        <a:graphic>
          <a:graphicData uri="http://schemas.openxmlformats.org/drawingml/2006/table">
            <a:tbl>
              <a:tblPr/>
              <a:tblGrid>
                <a:gridCol w="549037">
                  <a:extLst>
                    <a:ext uri="{9D8B030D-6E8A-4147-A177-3AD203B41FA5}">
                      <a16:colId xmlns:a16="http://schemas.microsoft.com/office/drawing/2014/main" val="20000"/>
                    </a:ext>
                  </a:extLst>
                </a:gridCol>
                <a:gridCol w="1372657">
                  <a:extLst>
                    <a:ext uri="{9D8B030D-6E8A-4147-A177-3AD203B41FA5}">
                      <a16:colId xmlns:a16="http://schemas.microsoft.com/office/drawing/2014/main" val="20001"/>
                    </a:ext>
                  </a:extLst>
                </a:gridCol>
                <a:gridCol w="1340717">
                  <a:extLst>
                    <a:ext uri="{9D8B030D-6E8A-4147-A177-3AD203B41FA5}">
                      <a16:colId xmlns:a16="http://schemas.microsoft.com/office/drawing/2014/main" val="20002"/>
                    </a:ext>
                  </a:extLst>
                </a:gridCol>
                <a:gridCol w="1132161">
                  <a:extLst>
                    <a:ext uri="{9D8B030D-6E8A-4147-A177-3AD203B41FA5}">
                      <a16:colId xmlns:a16="http://schemas.microsoft.com/office/drawing/2014/main" val="20003"/>
                    </a:ext>
                  </a:extLst>
                </a:gridCol>
              </a:tblGrid>
              <a:tr h="337283">
                <a:tc gridSpan="4">
                  <a:txBody>
                    <a:bodyPr/>
                    <a:lstStyle/>
                    <a:p>
                      <a:pPr algn="ctr" rtl="0" fontAlgn="ctr"/>
                      <a:r>
                        <a:rPr lang="cs-CZ" sz="1050" b="1" i="0" u="none" strike="noStrike" dirty="0">
                          <a:solidFill>
                            <a:srgbClr val="000000"/>
                          </a:solidFill>
                          <a:latin typeface="Georgia"/>
                        </a:rPr>
                        <a:t>Turnaj starší   přípravky 10.4.2017 </a:t>
                      </a:r>
                      <a:r>
                        <a:rPr lang="cs-CZ" sz="1050" b="1" i="0" u="none" strike="noStrike" dirty="0" err="1">
                          <a:solidFill>
                            <a:srgbClr val="000000"/>
                          </a:solidFill>
                          <a:latin typeface="Georgia"/>
                        </a:rPr>
                        <a:t>Třebenice</a:t>
                      </a:r>
                      <a:r>
                        <a:rPr lang="cs-CZ" sz="1050" b="1" i="0" u="none" strike="noStrike" dirty="0">
                          <a:solidFill>
                            <a:srgbClr val="000000"/>
                          </a:solidFill>
                          <a:latin typeface="Georgia"/>
                        </a:rPr>
                        <a:t>                         </a:t>
                      </a:r>
                      <a:endParaRPr lang="cs-CZ" sz="1050" b="1" i="0" u="none" strike="noStrike" dirty="0" smtClean="0">
                        <a:solidFill>
                          <a:srgbClr val="000000"/>
                        </a:solidFill>
                        <a:latin typeface="Georgia"/>
                      </a:endParaRPr>
                    </a:p>
                    <a:p>
                      <a:pPr algn="ctr" rtl="0" fontAlgn="ctr"/>
                      <a:r>
                        <a:rPr lang="cs-CZ" sz="1050" b="1" i="0" u="none" strike="noStrike" dirty="0" smtClean="0">
                          <a:solidFill>
                            <a:srgbClr val="000000"/>
                          </a:solidFill>
                          <a:latin typeface="Georgia"/>
                        </a:rPr>
                        <a:t>     </a:t>
                      </a:r>
                      <a:r>
                        <a:rPr lang="cs-CZ" sz="1050" b="1" i="0" u="none" strike="noStrike" dirty="0">
                          <a:solidFill>
                            <a:srgbClr val="000000"/>
                          </a:solidFill>
                          <a:latin typeface="Georgia"/>
                        </a:rPr>
                        <a:t>Okresní přebor  9.-12.místo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29562">
                <a:tc>
                  <a:txBody>
                    <a:bodyPr/>
                    <a:lstStyle/>
                    <a:p>
                      <a:pPr algn="ctr" rtl="0" fontAlgn="ctr"/>
                      <a:r>
                        <a:rPr lang="cs-CZ" sz="1000" b="1" i="0" u="none" strike="noStrike" dirty="0">
                          <a:solidFill>
                            <a:srgbClr val="000000"/>
                          </a:solidFill>
                          <a:latin typeface="Arial"/>
                        </a:rPr>
                        <a:t>Zápas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rtl="0" fontAlgn="ctr"/>
                      <a:r>
                        <a:rPr lang="cs-CZ" sz="1000" b="1" i="0" u="none" strike="noStrike" dirty="0">
                          <a:solidFill>
                            <a:srgbClr val="000000"/>
                          </a:solidFill>
                          <a:latin typeface="Arial"/>
                        </a:rPr>
                        <a:t>Soupeři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rtl="0" fontAlgn="ctr"/>
                      <a:r>
                        <a:rPr lang="cs-CZ" sz="1050" b="1" i="0" u="none" strike="noStrike">
                          <a:solidFill>
                            <a:srgbClr val="000000"/>
                          </a:solidFill>
                          <a:latin typeface="Arial"/>
                        </a:rPr>
                        <a:t>Výsledek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29562">
                <a:tc>
                  <a:txBody>
                    <a:bodyPr/>
                    <a:lstStyle/>
                    <a:p>
                      <a:pPr algn="ctr" rtl="0" fontAlgn="ctr"/>
                      <a:r>
                        <a:rPr lang="cs-CZ" sz="1100" b="1" i="0" u="none" strike="noStrike" dirty="0">
                          <a:solidFill>
                            <a:srgbClr val="000000"/>
                          </a:solidFill>
                          <a:latin typeface="Arial"/>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1" i="0" u="none" strike="noStrike" dirty="0">
                          <a:solidFill>
                            <a:srgbClr val="000000"/>
                          </a:solidFill>
                          <a:latin typeface="Arial"/>
                        </a:rPr>
                        <a:t>Slavoj </a:t>
                      </a:r>
                      <a:r>
                        <a:rPr lang="cs-CZ" sz="1100" b="1" i="0" u="none" strike="noStrike" dirty="0" err="1">
                          <a:solidFill>
                            <a:srgbClr val="000000"/>
                          </a:solidFill>
                          <a:latin typeface="Arial"/>
                        </a:rPr>
                        <a:t>Třebenice</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1" i="0" u="none" strike="noStrike" dirty="0">
                          <a:solidFill>
                            <a:srgbClr val="000000"/>
                          </a:solidFill>
                          <a:latin typeface="Arial"/>
                        </a:rPr>
                        <a:t>FK </a:t>
                      </a:r>
                      <a:r>
                        <a:rPr lang="cs-CZ" sz="1100" b="1" i="0" u="none" strike="noStrike" dirty="0" err="1">
                          <a:solidFill>
                            <a:srgbClr val="000000"/>
                          </a:solidFill>
                          <a:latin typeface="Arial"/>
                        </a:rPr>
                        <a:t>Liběšice</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1" i="0" u="none" strike="noStrike">
                          <a:solidFill>
                            <a:srgbClr val="000000"/>
                          </a:solidFill>
                          <a:latin typeface="Arial"/>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r h="229562">
                <a:tc>
                  <a:txBody>
                    <a:bodyPr/>
                    <a:lstStyle/>
                    <a:p>
                      <a:pPr algn="ctr" rtl="0" fontAlgn="ctr"/>
                      <a:r>
                        <a:rPr lang="cs-CZ" sz="11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Arial"/>
                        </a:rPr>
                        <a:t>Slavoj </a:t>
                      </a:r>
                      <a:r>
                        <a:rPr lang="cs-CZ" sz="1100" b="1" i="0" u="none" strike="noStrike" dirty="0" err="1">
                          <a:solidFill>
                            <a:srgbClr val="000000"/>
                          </a:solidFill>
                          <a:latin typeface="Arial"/>
                        </a:rPr>
                        <a:t>Třebenice</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Arial"/>
                        </a:rPr>
                        <a:t>FK </a:t>
                      </a:r>
                      <a:r>
                        <a:rPr lang="cs-CZ" sz="1100" b="1" i="0" u="none" strike="noStrike" dirty="0" err="1">
                          <a:solidFill>
                            <a:srgbClr val="000000"/>
                          </a:solidFill>
                          <a:latin typeface="Arial"/>
                        </a:rPr>
                        <a:t>Travčice</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Arial"/>
                        </a:rPr>
                        <a:t>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229562">
                <a:tc>
                  <a:txBody>
                    <a:bodyPr/>
                    <a:lstStyle/>
                    <a:p>
                      <a:pPr algn="ctr" rtl="0" fontAlgn="ctr"/>
                      <a:r>
                        <a:rPr lang="cs-CZ" sz="1100" b="1" i="0" u="none" strike="noStrike">
                          <a:solidFill>
                            <a:srgbClr val="000000"/>
                          </a:solidFill>
                          <a:latin typeface="Arial"/>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1" i="0" u="none" strike="noStrike" dirty="0">
                          <a:solidFill>
                            <a:srgbClr val="000000"/>
                          </a:solidFill>
                          <a:latin typeface="Arial"/>
                        </a:rPr>
                        <a:t>Slavoj </a:t>
                      </a:r>
                      <a:r>
                        <a:rPr lang="cs-CZ" sz="1100" b="1" i="0" u="none" strike="noStrike" dirty="0" err="1">
                          <a:solidFill>
                            <a:srgbClr val="000000"/>
                          </a:solidFill>
                          <a:latin typeface="Arial"/>
                        </a:rPr>
                        <a:t>Třebenice</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1" i="0" u="none" strike="noStrike" dirty="0">
                          <a:solidFill>
                            <a:srgbClr val="000000"/>
                          </a:solidFill>
                          <a:latin typeface="Arial"/>
                        </a:rPr>
                        <a:t>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4"/>
                  </a:ext>
                </a:extLst>
              </a:tr>
              <a:tr h="229562">
                <a:tc>
                  <a:txBody>
                    <a:bodyPr/>
                    <a:lstStyle/>
                    <a:p>
                      <a:pPr algn="ctr" rtl="0" fontAlgn="ctr"/>
                      <a:r>
                        <a:rPr lang="cs-CZ" sz="1100" b="1"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latin typeface="Arial"/>
                        </a:rPr>
                        <a:t>FK Liběšice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smtClean="0">
                          <a:solidFill>
                            <a:srgbClr val="000000"/>
                          </a:solidFill>
                          <a:latin typeface="Arial"/>
                        </a:rPr>
                        <a:t>FK </a:t>
                      </a:r>
                      <a:r>
                        <a:rPr lang="cs-CZ" sz="1100" b="1" i="0" u="none" strike="noStrike" dirty="0" err="1" smtClean="0">
                          <a:solidFill>
                            <a:srgbClr val="000000"/>
                          </a:solidFill>
                          <a:latin typeface="Arial"/>
                        </a:rPr>
                        <a:t>Tarvčice</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smtClean="0">
                          <a:solidFill>
                            <a:srgbClr val="000000"/>
                          </a:solidFill>
                          <a:latin typeface="Arial"/>
                        </a:rPr>
                        <a:t>7:2</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229562">
                <a:tc>
                  <a:txBody>
                    <a:bodyPr/>
                    <a:lstStyle/>
                    <a:p>
                      <a:pPr algn="ctr" rtl="0" fontAlgn="ctr"/>
                      <a:r>
                        <a:rPr lang="cs-CZ" sz="1100" b="1"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1" i="0" u="none" strike="noStrike" dirty="0">
                          <a:solidFill>
                            <a:srgbClr val="000000"/>
                          </a:solidFill>
                          <a:latin typeface="Arial"/>
                        </a:rPr>
                        <a:t>FK </a:t>
                      </a:r>
                      <a:r>
                        <a:rPr lang="cs-CZ" sz="1100" b="1" i="0" u="none" strike="noStrike" dirty="0" err="1">
                          <a:solidFill>
                            <a:srgbClr val="000000"/>
                          </a:solidFill>
                          <a:latin typeface="Arial"/>
                        </a:rPr>
                        <a:t>Liběšice</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1" i="0" u="none" strike="noStrike" dirty="0" smtClean="0">
                          <a:solidFill>
                            <a:srgbClr val="000000"/>
                          </a:solidFill>
                          <a:latin typeface="Arial"/>
                        </a:rPr>
                        <a:t>SK </a:t>
                      </a:r>
                      <a:r>
                        <a:rPr lang="cs-CZ" sz="1100" b="1" i="0" u="none" strike="noStrike" dirty="0" err="1" smtClean="0">
                          <a:solidFill>
                            <a:srgbClr val="000000"/>
                          </a:solidFill>
                          <a:latin typeface="Arial"/>
                        </a:rPr>
                        <a:t>Štětí</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1" i="0" u="none" strike="noStrike" dirty="0" smtClean="0">
                          <a:solidFill>
                            <a:srgbClr val="000000"/>
                          </a:solidFill>
                          <a:latin typeface="Arial"/>
                        </a:rPr>
                        <a:t>2:4</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6"/>
                  </a:ext>
                </a:extLst>
              </a:tr>
              <a:tr h="229562">
                <a:tc>
                  <a:txBody>
                    <a:bodyPr/>
                    <a:lstStyle/>
                    <a:p>
                      <a:pPr algn="ctr" rtl="0" fontAlgn="ctr"/>
                      <a:r>
                        <a:rPr lang="cs-CZ" sz="1100" b="1"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Arial"/>
                        </a:rPr>
                        <a:t>FK </a:t>
                      </a:r>
                      <a:r>
                        <a:rPr lang="cs-CZ" sz="1100" b="1" i="0" u="none" strike="noStrike" dirty="0" err="1">
                          <a:solidFill>
                            <a:srgbClr val="000000"/>
                          </a:solidFill>
                          <a:latin typeface="Arial"/>
                        </a:rPr>
                        <a:t>Travčice</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Arial"/>
                        </a:rPr>
                        <a:t>1:17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bl>
          </a:graphicData>
        </a:graphic>
      </p:graphicFrame>
      <p:sp>
        <p:nvSpPr>
          <p:cNvPr id="14" name="TextovéPole 13"/>
          <p:cNvSpPr txBox="1"/>
          <p:nvPr/>
        </p:nvSpPr>
        <p:spPr>
          <a:xfrm>
            <a:off x="5688608" y="71944"/>
            <a:ext cx="4464472" cy="615553"/>
          </a:xfrm>
          <a:prstGeom prst="rect">
            <a:avLst/>
          </a:prstGeom>
          <a:solidFill>
            <a:srgbClr val="99FF66"/>
          </a:solidFill>
          <a:ln w="31750">
            <a:solidFill>
              <a:srgbClr val="3333FF"/>
            </a:solidFill>
          </a:ln>
        </p:spPr>
        <p:txBody>
          <a:bodyPr wrap="square" rtlCol="0">
            <a:spAutoFit/>
          </a:bodyPr>
          <a:lstStyle/>
          <a:p>
            <a:pPr algn="ctr"/>
            <a:r>
              <a:rPr lang="cs-CZ" sz="1400" u="sng" dirty="0" smtClean="0">
                <a:latin typeface="Bookman Old Style" pitchFamily="18" charset="0"/>
              </a:rPr>
              <a:t>Okresní liga starší přípravky </a:t>
            </a:r>
          </a:p>
          <a:p>
            <a:pPr algn="ctr"/>
            <a:r>
              <a:rPr lang="cs-CZ" sz="1400" u="sng" dirty="0" smtClean="0">
                <a:latin typeface="Bookman Old Style" pitchFamily="18" charset="0"/>
              </a:rPr>
              <a:t>10.4.2017 Třebenice  </a:t>
            </a:r>
            <a:r>
              <a:rPr lang="cs-CZ" sz="2000" u="sng" dirty="0" smtClean="0">
                <a:latin typeface="Bookman Old Style" pitchFamily="18" charset="0"/>
              </a:rPr>
              <a:t>1. místo</a:t>
            </a:r>
          </a:p>
        </p:txBody>
      </p:sp>
      <p:sp>
        <p:nvSpPr>
          <p:cNvPr id="18" name="TextovéPole 17"/>
          <p:cNvSpPr txBox="1"/>
          <p:nvPr/>
        </p:nvSpPr>
        <p:spPr>
          <a:xfrm>
            <a:off x="5688608" y="2827412"/>
            <a:ext cx="4392488" cy="1954381"/>
          </a:xfrm>
          <a:prstGeom prst="rect">
            <a:avLst/>
          </a:prstGeom>
          <a:noFill/>
        </p:spPr>
        <p:txBody>
          <a:bodyPr wrap="square" rtlCol="0">
            <a:spAutoFit/>
          </a:bodyPr>
          <a:lstStyle/>
          <a:p>
            <a:pPr algn="just"/>
            <a:r>
              <a:rPr lang="cs-CZ" sz="1100" b="0" dirty="0" smtClean="0">
                <a:latin typeface="Arial" pitchFamily="34" charset="0"/>
                <a:cs typeface="Arial" pitchFamily="34" charset="0"/>
              </a:rPr>
              <a:t>V turnaji jsme se rozjížděli pomalu a v prvních 2 zápasech jsme moc branek nenastříleli. Soupeři jich dali ještě méně a cesta k vítězství překážky neměla. Naplno jsme se rozjeli až v posledním zápase, kdy jenom Daniel Hromy nastřílel 10 gólů. </a:t>
            </a:r>
            <a:endParaRPr lang="cs-CZ" sz="1100" b="0" u="sng" dirty="0" smtClean="0">
              <a:latin typeface="Arial" pitchFamily="34" charset="0"/>
              <a:cs typeface="Arial" pitchFamily="34" charset="0"/>
            </a:endParaRPr>
          </a:p>
          <a:p>
            <a:pPr algn="just"/>
            <a:endParaRPr lang="cs-CZ" sz="1100" b="0" u="sng" dirty="0" smtClean="0">
              <a:latin typeface="Arial" pitchFamily="34" charset="0"/>
              <a:cs typeface="Arial" pitchFamily="34" charset="0"/>
            </a:endParaRPr>
          </a:p>
          <a:p>
            <a:pPr algn="just"/>
            <a:r>
              <a:rPr lang="cs-CZ" sz="1100" b="0" u="sng" dirty="0" smtClean="0">
                <a:latin typeface="Arial" pitchFamily="34" charset="0"/>
                <a:cs typeface="Arial" pitchFamily="34" charset="0"/>
              </a:rPr>
              <a:t>Sestava: </a:t>
            </a:r>
            <a:r>
              <a:rPr lang="cs-CZ" sz="1100" b="0" dirty="0" smtClean="0">
                <a:latin typeface="Arial" pitchFamily="34" charset="0"/>
                <a:cs typeface="Arial" pitchFamily="34" charset="0"/>
              </a:rPr>
              <a:t>Daniel Hromy, Marek Eisenhammer, Matěj baroch </a:t>
            </a:r>
          </a:p>
          <a:p>
            <a:pPr algn="just"/>
            <a:r>
              <a:rPr lang="cs-CZ" sz="1100" b="0" dirty="0" smtClean="0">
                <a:latin typeface="Arial" pitchFamily="34" charset="0"/>
                <a:cs typeface="Arial" pitchFamily="34" charset="0"/>
              </a:rPr>
              <a:t>                David Čechal, Miroslav Šedivý, Matyáš Řehtáček,  </a:t>
            </a:r>
          </a:p>
          <a:p>
            <a:pPr algn="just"/>
            <a:r>
              <a:rPr lang="cs-CZ" sz="1100" b="0" dirty="0" smtClean="0">
                <a:latin typeface="Arial" pitchFamily="34" charset="0"/>
                <a:cs typeface="Arial" pitchFamily="34" charset="0"/>
              </a:rPr>
              <a:t>               Lukáš Širochoman</a:t>
            </a:r>
          </a:p>
          <a:p>
            <a:pPr algn="just"/>
            <a:r>
              <a:rPr lang="cs-CZ" sz="1100" b="0" u="sng" dirty="0" smtClean="0">
                <a:latin typeface="Arial" pitchFamily="34" charset="0"/>
                <a:cs typeface="Arial" pitchFamily="34" charset="0"/>
              </a:rPr>
              <a:t>Branky: </a:t>
            </a:r>
            <a:r>
              <a:rPr lang="cs-CZ" sz="1100" b="0" dirty="0" smtClean="0">
                <a:latin typeface="Arial" pitchFamily="34" charset="0"/>
                <a:cs typeface="Arial" pitchFamily="34" charset="0"/>
              </a:rPr>
              <a:t>Hromy 15, Řehtáček 5, Eisenhammer 3, Širochoman 3</a:t>
            </a:r>
          </a:p>
          <a:p>
            <a:pPr algn="just"/>
            <a:r>
              <a:rPr lang="cs-CZ" sz="1100" b="0" u="sng" dirty="0" smtClean="0">
                <a:latin typeface="Arial" pitchFamily="34" charset="0"/>
                <a:cs typeface="Arial" pitchFamily="34" charset="0"/>
              </a:rPr>
              <a:t>Nejlepší střelec turnaje</a:t>
            </a:r>
            <a:r>
              <a:rPr lang="cs-CZ" sz="1100" b="0" dirty="0" smtClean="0">
                <a:latin typeface="Arial" pitchFamily="34" charset="0"/>
                <a:cs typeface="Arial" pitchFamily="34" charset="0"/>
              </a:rPr>
              <a:t>: Daniel Hromy 15 branek Štětí</a:t>
            </a:r>
          </a:p>
          <a:p>
            <a:pPr algn="just"/>
            <a:r>
              <a:rPr lang="cs-CZ" sz="1100" b="0" u="sng" dirty="0" smtClean="0">
                <a:latin typeface="Arial" pitchFamily="34" charset="0"/>
                <a:cs typeface="Arial" pitchFamily="34" charset="0"/>
              </a:rPr>
              <a:t>Nejlepší hráč SK Štětí</a:t>
            </a:r>
            <a:r>
              <a:rPr lang="cs-CZ" sz="1100" b="0" dirty="0" smtClean="0">
                <a:latin typeface="Arial" pitchFamily="34" charset="0"/>
                <a:cs typeface="Arial" pitchFamily="34" charset="0"/>
              </a:rPr>
              <a:t>:   David Čechal </a:t>
            </a:r>
          </a:p>
        </p:txBody>
      </p:sp>
      <p:pic>
        <p:nvPicPr>
          <p:cNvPr id="19" name="Picture 107"/>
          <p:cNvPicPr>
            <a:picLocks noChangeAspect="1" noChangeArrowheads="1"/>
          </p:cNvPicPr>
          <p:nvPr/>
        </p:nvPicPr>
        <p:blipFill>
          <a:blip r:embed="rId3" cstate="print"/>
          <a:srcRect/>
          <a:stretch>
            <a:fillRect/>
          </a:stretch>
        </p:blipFill>
        <p:spPr bwMode="auto">
          <a:xfrm>
            <a:off x="6264672" y="4987652"/>
            <a:ext cx="2520280" cy="1700912"/>
          </a:xfrm>
          <a:prstGeom prst="rect">
            <a:avLst/>
          </a:prstGeom>
          <a:noFill/>
          <a:ln w="53975">
            <a:solidFill>
              <a:schemeClr val="accent3">
                <a:lumMod val="75000"/>
              </a:schemeClr>
            </a:solidFill>
            <a:miter lim="800000"/>
            <a:headEnd/>
            <a:tailEnd/>
          </a:ln>
        </p:spPr>
      </p:pic>
      <p:pic>
        <p:nvPicPr>
          <p:cNvPr id="5122" name="Picture 175"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4"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3" y="1458913"/>
            <a:ext cx="45761" cy="276985"/>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3"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0"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725039"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36</a:t>
            </a:r>
          </a:p>
        </p:txBody>
      </p:sp>
      <p:cxnSp>
        <p:nvCxnSpPr>
          <p:cNvPr id="17" name="Přímá spojovací šipka 16"/>
          <p:cNvCxnSpPr/>
          <p:nvPr/>
        </p:nvCxnSpPr>
        <p:spPr bwMode="auto">
          <a:xfrm>
            <a:off x="9120724"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905999"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0" name="Přímá spojovací šipka 19"/>
          <p:cNvCxnSpPr/>
          <p:nvPr/>
        </p:nvCxnSpPr>
        <p:spPr bwMode="auto">
          <a:xfrm>
            <a:off x="8691276"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1"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1" name="Obdélník 20"/>
          <p:cNvSpPr/>
          <p:nvPr/>
        </p:nvSpPr>
        <p:spPr>
          <a:xfrm>
            <a:off x="5544592" y="1171228"/>
            <a:ext cx="4608512" cy="1384995"/>
          </a:xfrm>
          <a:prstGeom prst="rect">
            <a:avLst/>
          </a:prstGeom>
        </p:spPr>
        <p:txBody>
          <a:bodyPr wrap="square">
            <a:spAutoFit/>
          </a:bodyPr>
          <a:lstStyle/>
          <a:p>
            <a:pPr lvl="0" eaLnBrk="0" hangingPunct="0"/>
            <a:r>
              <a:rPr lang="cs-CZ" u="sng" dirty="0" smtClean="0">
                <a:latin typeface="Arial Black" pitchFamily="34" charset="0"/>
                <a:ea typeface="Calibri" pitchFamily="34" charset="0"/>
                <a:cs typeface="Arial" pitchFamily="34" charset="0"/>
              </a:rPr>
              <a:t>Penalty: </a:t>
            </a:r>
            <a:endParaRPr lang="cs-CZ" dirty="0" smtClean="0">
              <a:latin typeface="Arial Black" pitchFamily="34" charset="0"/>
              <a:cs typeface="Arial" pitchFamily="34" charset="0"/>
            </a:endParaRPr>
          </a:p>
          <a:p>
            <a:pPr lvl="0" eaLnBrk="0" hangingPunct="0"/>
            <a:r>
              <a:rPr lang="cs-CZ" u="sng" dirty="0" smtClean="0">
                <a:latin typeface="Arial Black" pitchFamily="34" charset="0"/>
                <a:ea typeface="Calibri" pitchFamily="34" charset="0"/>
                <a:cs typeface="Arial" pitchFamily="34" charset="0"/>
              </a:rPr>
              <a:t>Nymburk                                         Štětí</a:t>
            </a:r>
            <a:endParaRPr lang="cs-CZ" dirty="0" smtClean="0">
              <a:latin typeface="Arial Black" pitchFamily="34" charset="0"/>
              <a:cs typeface="Arial" pitchFamily="34" charset="0"/>
            </a:endParaRPr>
          </a:p>
          <a:p>
            <a:pPr lvl="0" eaLnBrk="0" hangingPunct="0"/>
            <a:r>
              <a:rPr lang="cs-CZ" dirty="0" smtClean="0">
                <a:latin typeface="Arial Black" pitchFamily="34" charset="0"/>
                <a:ea typeface="Calibri" pitchFamily="34" charset="0"/>
                <a:cs typeface="Arial" pitchFamily="34" charset="0"/>
              </a:rPr>
              <a:t>Herčík             1:0              Slanička     1:0</a:t>
            </a:r>
            <a:endParaRPr lang="cs-CZ" dirty="0" smtClean="0">
              <a:latin typeface="Arial Black" pitchFamily="34" charset="0"/>
              <a:cs typeface="Arial" pitchFamily="34" charset="0"/>
            </a:endParaRPr>
          </a:p>
          <a:p>
            <a:pPr lvl="0" eaLnBrk="0" hangingPunct="0"/>
            <a:r>
              <a:rPr lang="cs-CZ" dirty="0" smtClean="0">
                <a:latin typeface="Arial Black" pitchFamily="34" charset="0"/>
                <a:ea typeface="Calibri" pitchFamily="34" charset="0"/>
                <a:cs typeface="Arial" pitchFamily="34" charset="0"/>
              </a:rPr>
              <a:t>Bohdan            2:0              Böhm          2:1</a:t>
            </a:r>
            <a:endParaRPr lang="cs-CZ" dirty="0" smtClean="0">
              <a:latin typeface="Arial Black" pitchFamily="34" charset="0"/>
              <a:cs typeface="Arial" pitchFamily="34" charset="0"/>
            </a:endParaRPr>
          </a:p>
          <a:p>
            <a:pPr lvl="0" eaLnBrk="0" hangingPunct="0"/>
            <a:r>
              <a:rPr lang="cs-CZ" dirty="0" smtClean="0">
                <a:latin typeface="Arial Black" pitchFamily="34" charset="0"/>
                <a:ea typeface="Calibri" pitchFamily="34" charset="0"/>
                <a:cs typeface="Arial" pitchFamily="34" charset="0"/>
              </a:rPr>
              <a:t>Holas               3:1              Hrdý           3:2</a:t>
            </a:r>
            <a:endParaRPr lang="cs-CZ" dirty="0" smtClean="0">
              <a:latin typeface="Arial Black" pitchFamily="34" charset="0"/>
              <a:cs typeface="Arial" pitchFamily="34" charset="0"/>
            </a:endParaRPr>
          </a:p>
          <a:p>
            <a:pPr lvl="0" eaLnBrk="0" hangingPunct="0"/>
            <a:r>
              <a:rPr lang="cs-CZ" dirty="0" smtClean="0">
                <a:latin typeface="Arial Black" pitchFamily="34" charset="0"/>
                <a:ea typeface="Calibri" pitchFamily="34" charset="0"/>
                <a:cs typeface="Arial" pitchFamily="34" charset="0"/>
              </a:rPr>
              <a:t>Baratynskyy    3:1              Tichý          3:3</a:t>
            </a:r>
            <a:endParaRPr lang="cs-CZ" dirty="0" smtClean="0">
              <a:latin typeface="Arial Black" pitchFamily="34" charset="0"/>
              <a:cs typeface="Arial" pitchFamily="34" charset="0"/>
            </a:endParaRPr>
          </a:p>
          <a:p>
            <a:pPr lvl="0" eaLnBrk="0" hangingPunct="0"/>
            <a:r>
              <a:rPr lang="cs-CZ" dirty="0" smtClean="0">
                <a:latin typeface="Arial Black" pitchFamily="34" charset="0"/>
                <a:ea typeface="Calibri" pitchFamily="34" charset="0"/>
                <a:cs typeface="Arial" pitchFamily="34" charset="0"/>
              </a:rPr>
              <a:t>Nepovím          4:3              Kucler  4:3  trefil tyč</a:t>
            </a:r>
            <a:endParaRPr lang="cs-CZ" dirty="0">
              <a:latin typeface="Arial Black" pitchFamily="34" charset="0"/>
            </a:endParaRPr>
          </a:p>
        </p:txBody>
      </p:sp>
      <p:sp>
        <p:nvSpPr>
          <p:cNvPr id="19" name="TextovéPole 18"/>
          <p:cNvSpPr txBox="1"/>
          <p:nvPr/>
        </p:nvSpPr>
        <p:spPr>
          <a:xfrm>
            <a:off x="5544592" y="91108"/>
            <a:ext cx="4608512" cy="954107"/>
          </a:xfrm>
          <a:prstGeom prst="rect">
            <a:avLst/>
          </a:prstGeom>
          <a:blipFill>
            <a:blip r:embed="rId3" cstate="print"/>
            <a:stretch>
              <a:fillRect/>
            </a:stretch>
          </a:blipFill>
          <a:ln w="79375" cap="rnd">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prstDash val="sysDash"/>
          </a:ln>
        </p:spPr>
        <p:txBody>
          <a:bodyPr wrap="square" rtlCol="0">
            <a:spAutoFit/>
          </a:bodyPr>
          <a:lstStyle/>
          <a:p>
            <a:pPr algn="ctr"/>
            <a:r>
              <a:rPr lang="cs-CZ" sz="2800" dirty="0" smtClean="0">
                <a:solidFill>
                  <a:srgbClr val="000099"/>
                </a:solidFill>
                <a:latin typeface="Bodoni MT Black" pitchFamily="18" charset="0"/>
              </a:rPr>
              <a:t>Penaltová loterie v zápase s Nymburkem</a:t>
            </a:r>
          </a:p>
        </p:txBody>
      </p:sp>
      <p:pic>
        <p:nvPicPr>
          <p:cNvPr id="6221" name="Picture 77"/>
          <p:cNvPicPr>
            <a:picLocks noChangeAspect="1" noChangeArrowheads="1"/>
          </p:cNvPicPr>
          <p:nvPr/>
        </p:nvPicPr>
        <p:blipFill>
          <a:blip r:embed="rId4" cstate="print"/>
          <a:srcRect/>
          <a:stretch>
            <a:fillRect/>
          </a:stretch>
        </p:blipFill>
        <p:spPr bwMode="auto">
          <a:xfrm>
            <a:off x="5688608" y="3979540"/>
            <a:ext cx="4335809" cy="2916000"/>
          </a:xfrm>
          <a:prstGeom prst="rect">
            <a:avLst/>
          </a:prstGeom>
          <a:noFill/>
          <a:ln w="60325">
            <a:solidFill>
              <a:srgbClr val="FF6699"/>
            </a:solidFill>
            <a:miter lim="800000"/>
            <a:headEnd/>
            <a:tailEnd/>
          </a:ln>
        </p:spPr>
      </p:pic>
      <p:pic>
        <p:nvPicPr>
          <p:cNvPr id="6223" name="Picture 79"/>
          <p:cNvPicPr>
            <a:picLocks noChangeAspect="1" noChangeArrowheads="1"/>
          </p:cNvPicPr>
          <p:nvPr/>
        </p:nvPicPr>
        <p:blipFill>
          <a:blip r:embed="rId5" cstate="print"/>
          <a:srcRect/>
          <a:stretch>
            <a:fillRect/>
          </a:stretch>
        </p:blipFill>
        <p:spPr bwMode="auto">
          <a:xfrm>
            <a:off x="6696720" y="2611388"/>
            <a:ext cx="1653000" cy="1044000"/>
          </a:xfrm>
          <a:prstGeom prst="rect">
            <a:avLst/>
          </a:prstGeom>
          <a:noFill/>
          <a:ln w="9525">
            <a:noFill/>
            <a:miter lim="800000"/>
            <a:headEnd/>
            <a:tailEnd/>
          </a:ln>
        </p:spPr>
      </p:pic>
      <p:sp>
        <p:nvSpPr>
          <p:cNvPr id="26" name="TextovéPole 25"/>
          <p:cNvSpPr txBox="1"/>
          <p:nvPr/>
        </p:nvSpPr>
        <p:spPr>
          <a:xfrm>
            <a:off x="71984" y="73685"/>
            <a:ext cx="4248472" cy="1200329"/>
          </a:xfrm>
          <a:prstGeom prst="rect">
            <a:avLst/>
          </a:prstGeom>
          <a:solidFill>
            <a:srgbClr val="CCFF33"/>
          </a:solidFill>
          <a:ln w="66675">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prstDash val="dash"/>
          </a:ln>
        </p:spPr>
        <p:txBody>
          <a:bodyPr wrap="square" rtlCol="0">
            <a:spAutoFit/>
          </a:bodyPr>
          <a:lstStyle/>
          <a:p>
            <a:pPr algn="ctr"/>
            <a:r>
              <a:rPr lang="cs-CZ" sz="1800" dirty="0" smtClean="0">
                <a:effectLst>
                  <a:outerShdw blurRad="38100" dist="38100" dir="2700000" algn="tl">
                    <a:srgbClr val="000000">
                      <a:alpha val="43137"/>
                    </a:srgbClr>
                  </a:outerShdw>
                </a:effectLst>
                <a:latin typeface="Comic Sans MS" pitchFamily="66" charset="0"/>
                <a:cs typeface="Times New Roman" pitchFamily="18" charset="0"/>
              </a:rPr>
              <a:t>Ani ve 2. turnaji starší přípravka ve skupině o 9.-12. místo v Liběšicích 16.4.2017  nezaváhala a upevnila své vedoucí postavení.</a:t>
            </a:r>
          </a:p>
        </p:txBody>
      </p:sp>
      <p:graphicFrame>
        <p:nvGraphicFramePr>
          <p:cNvPr id="27" name="Tabulka 26"/>
          <p:cNvGraphicFramePr>
            <a:graphicFrameLocks noGrp="1"/>
          </p:cNvGraphicFramePr>
          <p:nvPr/>
        </p:nvGraphicFramePr>
        <p:xfrm>
          <a:off x="143992" y="1531268"/>
          <a:ext cx="4176463" cy="2124075"/>
        </p:xfrm>
        <a:graphic>
          <a:graphicData uri="http://schemas.openxmlformats.org/drawingml/2006/table">
            <a:tbl>
              <a:tblPr/>
              <a:tblGrid>
                <a:gridCol w="542398">
                  <a:extLst>
                    <a:ext uri="{9D8B030D-6E8A-4147-A177-3AD203B41FA5}">
                      <a16:colId xmlns:a16="http://schemas.microsoft.com/office/drawing/2014/main" val="20000"/>
                    </a:ext>
                  </a:extLst>
                </a:gridCol>
                <a:gridCol w="1518714">
                  <a:extLst>
                    <a:ext uri="{9D8B030D-6E8A-4147-A177-3AD203B41FA5}">
                      <a16:colId xmlns:a16="http://schemas.microsoft.com/office/drawing/2014/main" val="20001"/>
                    </a:ext>
                  </a:extLst>
                </a:gridCol>
                <a:gridCol w="1148075">
                  <a:extLst>
                    <a:ext uri="{9D8B030D-6E8A-4147-A177-3AD203B41FA5}">
                      <a16:colId xmlns:a16="http://schemas.microsoft.com/office/drawing/2014/main" val="20002"/>
                    </a:ext>
                  </a:extLst>
                </a:gridCol>
                <a:gridCol w="967276">
                  <a:extLst>
                    <a:ext uri="{9D8B030D-6E8A-4147-A177-3AD203B41FA5}">
                      <a16:colId xmlns:a16="http://schemas.microsoft.com/office/drawing/2014/main" val="20003"/>
                    </a:ext>
                  </a:extLst>
                </a:gridCol>
              </a:tblGrid>
              <a:tr h="342900">
                <a:tc gridSpan="4">
                  <a:txBody>
                    <a:bodyPr/>
                    <a:lstStyle/>
                    <a:p>
                      <a:pPr algn="ctr" rtl="0" fontAlgn="ctr"/>
                      <a:r>
                        <a:rPr lang="cs-CZ" sz="1400" b="1" i="0" u="none" strike="noStrike" dirty="0">
                          <a:solidFill>
                            <a:srgbClr val="000000"/>
                          </a:solidFill>
                          <a:latin typeface="Georgia"/>
                        </a:rPr>
                        <a:t>Turnaj starší   přípravky 17.4.2017 Liběšice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00025">
                <a:tc gridSpan="4">
                  <a:txBody>
                    <a:bodyPr/>
                    <a:lstStyle/>
                    <a:p>
                      <a:pPr algn="ctr" rtl="0" fontAlgn="ctr"/>
                      <a:r>
                        <a:rPr lang="cs-CZ" sz="1400" b="1" i="0" u="none" strike="noStrike" dirty="0">
                          <a:solidFill>
                            <a:srgbClr val="000000"/>
                          </a:solidFill>
                          <a:latin typeface="Georgia"/>
                        </a:rPr>
                        <a:t>     Okresní přebor  9.-12.místo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1"/>
                  </a:ext>
                </a:extLst>
              </a:tr>
              <a:tr h="342900">
                <a:tc>
                  <a:txBody>
                    <a:bodyPr/>
                    <a:lstStyle/>
                    <a:p>
                      <a:pPr algn="ctr" rtl="0" fontAlgn="ctr"/>
                      <a:r>
                        <a:rPr lang="cs-CZ" sz="1000" b="1" i="0" u="none" strike="noStrike" dirty="0">
                          <a:solidFill>
                            <a:srgbClr val="000000"/>
                          </a:solidFill>
                          <a:latin typeface="Arial"/>
                        </a:rPr>
                        <a:t>Zápas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gridSpan="2">
                  <a:txBody>
                    <a:bodyPr/>
                    <a:lstStyle/>
                    <a:p>
                      <a:pPr algn="ctr" rtl="0" fontAlgn="ctr"/>
                      <a:r>
                        <a:rPr lang="cs-CZ" sz="1000" b="1" i="0" u="none" strike="noStrike" dirty="0">
                          <a:solidFill>
                            <a:srgbClr val="000000"/>
                          </a:solidFill>
                          <a:latin typeface="Arial"/>
                        </a:rPr>
                        <a:t>Soupeři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cs-CZ"/>
                    </a:p>
                  </a:txBody>
                  <a:tcPr/>
                </a:tc>
                <a:tc>
                  <a:txBody>
                    <a:bodyPr/>
                    <a:lstStyle/>
                    <a:p>
                      <a:pPr algn="ctr" rtl="0" fontAlgn="ctr"/>
                      <a:r>
                        <a:rPr lang="cs-CZ" sz="1050" b="1" i="0" u="none" strike="noStrike" dirty="0">
                          <a:solidFill>
                            <a:srgbClr val="000000"/>
                          </a:solidFill>
                          <a:latin typeface="Arial"/>
                        </a:rPr>
                        <a:t>Výsledek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202565">
                <a:tc>
                  <a:txBody>
                    <a:bodyPr/>
                    <a:lstStyle/>
                    <a:p>
                      <a:pPr algn="ctr" rtl="0" fontAlgn="ctr"/>
                      <a:r>
                        <a:rPr lang="cs-CZ" sz="1100" b="1" i="0" u="none" strike="noStrike" dirty="0">
                          <a:solidFill>
                            <a:srgbClr val="000000"/>
                          </a:solidFill>
                          <a:latin typeface="Arial"/>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1" i="0" u="none" strike="noStrike" dirty="0">
                          <a:solidFill>
                            <a:srgbClr val="000000"/>
                          </a:solidFill>
                          <a:latin typeface="Arial"/>
                        </a:rPr>
                        <a:t>Slavoj Třebenice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1" i="0" u="none" strike="noStrike" dirty="0">
                          <a:solidFill>
                            <a:srgbClr val="000000"/>
                          </a:solidFill>
                          <a:latin typeface="Arial"/>
                        </a:rPr>
                        <a:t>FK Liběšice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1" i="0" u="none" strike="noStrike" dirty="0">
                          <a:solidFill>
                            <a:srgbClr val="000000"/>
                          </a:solidFill>
                          <a:latin typeface="Arial"/>
                        </a:rPr>
                        <a:t>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3"/>
                  </a:ext>
                </a:extLst>
              </a:tr>
              <a:tr h="202565">
                <a:tc>
                  <a:txBody>
                    <a:bodyPr/>
                    <a:lstStyle/>
                    <a:p>
                      <a:pPr algn="ctr" rtl="0" fontAlgn="ctr"/>
                      <a:r>
                        <a:rPr lang="cs-CZ" sz="1100" b="1" i="0" u="none" strike="noStrike" dirty="0">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Arial"/>
                        </a:rPr>
                        <a:t>Slavoj Třebenice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Arial"/>
                        </a:rPr>
                        <a:t>FK Travčice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Arial"/>
                        </a:rPr>
                        <a:t>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202565">
                <a:tc>
                  <a:txBody>
                    <a:bodyPr/>
                    <a:lstStyle/>
                    <a:p>
                      <a:pPr algn="ctr" rtl="0" fontAlgn="ctr"/>
                      <a:r>
                        <a:rPr lang="cs-CZ" sz="1100" b="1" i="0" u="none" strike="noStrike" dirty="0">
                          <a:solidFill>
                            <a:srgbClr val="000000"/>
                          </a:solidFill>
                          <a:latin typeface="Arial"/>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1" i="0" u="none" strike="noStrike" dirty="0">
                          <a:solidFill>
                            <a:srgbClr val="000000"/>
                          </a:solidFill>
                          <a:latin typeface="Arial"/>
                        </a:rPr>
                        <a:t>Slavoj Třebenice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1" i="0" u="none" strike="noStrike" dirty="0">
                          <a:solidFill>
                            <a:srgbClr val="000000"/>
                          </a:solidFill>
                          <a:latin typeface="Arial"/>
                        </a:rPr>
                        <a:t>SK 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1" i="0" u="none" strike="noStrike" dirty="0">
                          <a:solidFill>
                            <a:srgbClr val="000000"/>
                          </a:solidFill>
                          <a:latin typeface="Arial"/>
                        </a:rPr>
                        <a:t>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5"/>
                  </a:ext>
                </a:extLst>
              </a:tr>
              <a:tr h="202565">
                <a:tc>
                  <a:txBody>
                    <a:bodyPr/>
                    <a:lstStyle/>
                    <a:p>
                      <a:pPr algn="ctr" rtl="0" fontAlgn="ctr"/>
                      <a:r>
                        <a:rPr lang="cs-CZ" sz="1100" b="1" i="0" u="none" strike="noStrike" dirty="0">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Arial"/>
                        </a:rPr>
                        <a:t>FK Liběšice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Arial"/>
                        </a:rPr>
                        <a:t>SK 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Arial"/>
                        </a:rPr>
                        <a:t>3:6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6"/>
                  </a:ext>
                </a:extLst>
              </a:tr>
              <a:tr h="202565">
                <a:tc>
                  <a:txBody>
                    <a:bodyPr/>
                    <a:lstStyle/>
                    <a:p>
                      <a:pPr algn="ctr" rtl="0" fontAlgn="ctr"/>
                      <a:r>
                        <a:rPr lang="cs-CZ" sz="1100" b="1"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1" i="0" u="none" strike="noStrike" dirty="0">
                          <a:solidFill>
                            <a:srgbClr val="000000"/>
                          </a:solidFill>
                          <a:latin typeface="Arial"/>
                        </a:rPr>
                        <a:t>FK Liběšice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1" i="0" u="none" strike="noStrike" dirty="0">
                          <a:solidFill>
                            <a:srgbClr val="000000"/>
                          </a:solidFill>
                          <a:latin typeface="Arial"/>
                        </a:rPr>
                        <a:t>Travčice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1" i="0" u="none" strike="noStrike" dirty="0">
                          <a:solidFill>
                            <a:srgbClr val="000000"/>
                          </a:solidFill>
                          <a:latin typeface="Arial"/>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7"/>
                  </a:ext>
                </a:extLst>
              </a:tr>
              <a:tr h="202565">
                <a:tc>
                  <a:txBody>
                    <a:bodyPr/>
                    <a:lstStyle/>
                    <a:p>
                      <a:pPr algn="ctr" rtl="0" fontAlgn="ctr"/>
                      <a:r>
                        <a:rPr lang="cs-CZ" sz="1100" b="1" i="0" u="none" strike="noStrike" dirty="0">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Arial"/>
                        </a:rPr>
                        <a:t>FK Travčice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Arial"/>
                        </a:rPr>
                        <a:t>SK 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latin typeface="Arial"/>
                        </a:rPr>
                        <a:t>1:15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bl>
          </a:graphicData>
        </a:graphic>
      </p:graphicFrame>
      <p:graphicFrame>
        <p:nvGraphicFramePr>
          <p:cNvPr id="28" name="Tabulka 27"/>
          <p:cNvGraphicFramePr>
            <a:graphicFrameLocks noGrp="1"/>
          </p:cNvGraphicFramePr>
          <p:nvPr/>
        </p:nvGraphicFramePr>
        <p:xfrm>
          <a:off x="143992" y="3907532"/>
          <a:ext cx="4176466" cy="2808312"/>
        </p:xfrm>
        <a:graphic>
          <a:graphicData uri="http://schemas.openxmlformats.org/drawingml/2006/table">
            <a:tbl>
              <a:tblPr/>
              <a:tblGrid>
                <a:gridCol w="456591">
                  <a:extLst>
                    <a:ext uri="{9D8B030D-6E8A-4147-A177-3AD203B41FA5}">
                      <a16:colId xmlns:a16="http://schemas.microsoft.com/office/drawing/2014/main" val="20000"/>
                    </a:ext>
                  </a:extLst>
                </a:gridCol>
                <a:gridCol w="1275769">
                  <a:extLst>
                    <a:ext uri="{9D8B030D-6E8A-4147-A177-3AD203B41FA5}">
                      <a16:colId xmlns:a16="http://schemas.microsoft.com/office/drawing/2014/main" val="20001"/>
                    </a:ext>
                  </a:extLst>
                </a:gridCol>
                <a:gridCol w="335729">
                  <a:extLst>
                    <a:ext uri="{9D8B030D-6E8A-4147-A177-3AD203B41FA5}">
                      <a16:colId xmlns:a16="http://schemas.microsoft.com/office/drawing/2014/main" val="20002"/>
                    </a:ext>
                  </a:extLst>
                </a:gridCol>
                <a:gridCol w="335729">
                  <a:extLst>
                    <a:ext uri="{9D8B030D-6E8A-4147-A177-3AD203B41FA5}">
                      <a16:colId xmlns:a16="http://schemas.microsoft.com/office/drawing/2014/main" val="20003"/>
                    </a:ext>
                  </a:extLst>
                </a:gridCol>
                <a:gridCol w="335729">
                  <a:extLst>
                    <a:ext uri="{9D8B030D-6E8A-4147-A177-3AD203B41FA5}">
                      <a16:colId xmlns:a16="http://schemas.microsoft.com/office/drawing/2014/main" val="20004"/>
                    </a:ext>
                  </a:extLst>
                </a:gridCol>
                <a:gridCol w="335729">
                  <a:extLst>
                    <a:ext uri="{9D8B030D-6E8A-4147-A177-3AD203B41FA5}">
                      <a16:colId xmlns:a16="http://schemas.microsoft.com/office/drawing/2014/main" val="20005"/>
                    </a:ext>
                  </a:extLst>
                </a:gridCol>
                <a:gridCol w="644599">
                  <a:extLst>
                    <a:ext uri="{9D8B030D-6E8A-4147-A177-3AD203B41FA5}">
                      <a16:colId xmlns:a16="http://schemas.microsoft.com/office/drawing/2014/main" val="20006"/>
                    </a:ext>
                  </a:extLst>
                </a:gridCol>
                <a:gridCol w="456591">
                  <a:extLst>
                    <a:ext uri="{9D8B030D-6E8A-4147-A177-3AD203B41FA5}">
                      <a16:colId xmlns:a16="http://schemas.microsoft.com/office/drawing/2014/main" val="20007"/>
                    </a:ext>
                  </a:extLst>
                </a:gridCol>
              </a:tblGrid>
              <a:tr h="504056">
                <a:tc gridSpan="8">
                  <a:txBody>
                    <a:bodyPr/>
                    <a:lstStyle/>
                    <a:p>
                      <a:pPr algn="ctr" fontAlgn="ctr"/>
                      <a:r>
                        <a:rPr lang="pl-PL" sz="1600" b="1" i="0" u="none" strike="noStrike" dirty="0">
                          <a:solidFill>
                            <a:srgbClr val="000000"/>
                          </a:solidFill>
                          <a:latin typeface="Arial Black"/>
                        </a:rPr>
                        <a:t>Celková tabulka po 2 turnajích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576064">
                <a:tc>
                  <a:txBody>
                    <a:bodyPr/>
                    <a:lstStyle/>
                    <a:p>
                      <a:pPr algn="ctr" fontAlgn="ctr"/>
                      <a:r>
                        <a:rPr lang="cs-CZ" sz="1200" b="1" i="0" u="none" strike="noStrike" dirty="0">
                          <a:solidFill>
                            <a:srgbClr val="FF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latin typeface="Arial Black"/>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latin typeface="Arial Black"/>
                        </a:rPr>
                        <a:t>52:12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FF0000"/>
                          </a:solidFill>
                          <a:latin typeface="Arial Black"/>
                        </a:rPr>
                        <a:t>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576064">
                <a:tc>
                  <a:txBody>
                    <a:bodyPr/>
                    <a:lstStyle/>
                    <a:p>
                      <a:pPr algn="ctr" fontAlgn="ctr"/>
                      <a:r>
                        <a:rPr lang="cs-CZ" sz="1200" b="1" i="0" u="none" strike="noStrike" dirty="0">
                          <a:solidFill>
                            <a:srgbClr val="151515"/>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151515"/>
                          </a:solidFill>
                          <a:latin typeface="Arial Black"/>
                        </a:rPr>
                        <a:t>Slavoj Třebenice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151515"/>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151515"/>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151515"/>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151515"/>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Arial Black"/>
                        </a:rPr>
                        <a:t>17:14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151515"/>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r h="576064">
                <a:tc>
                  <a:txBody>
                    <a:bodyPr/>
                    <a:lstStyle/>
                    <a:p>
                      <a:pPr algn="ctr" fontAlgn="ctr"/>
                      <a:r>
                        <a:rPr lang="cs-CZ" sz="1200" b="1" i="0" u="none" strike="noStrike" dirty="0">
                          <a:solidFill>
                            <a:srgbClr val="151515"/>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151515"/>
                          </a:solidFill>
                          <a:latin typeface="Arial Black"/>
                        </a:rPr>
                        <a:t>Liběšice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151515"/>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151515"/>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151515"/>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151515"/>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Arial Black"/>
                        </a:rPr>
                        <a:t>18:16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151515"/>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576064">
                <a:tc>
                  <a:txBody>
                    <a:bodyPr/>
                    <a:lstStyle/>
                    <a:p>
                      <a:pPr algn="ctr" fontAlgn="ctr"/>
                      <a:r>
                        <a:rPr lang="cs-CZ" sz="1200" b="1" i="0" u="none" strike="noStrike" dirty="0">
                          <a:solidFill>
                            <a:srgbClr val="151515"/>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151515"/>
                          </a:solidFill>
                          <a:latin typeface="Arial Black"/>
                        </a:rPr>
                        <a:t>Travčice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151515"/>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151515"/>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151515"/>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151515"/>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Arial Black"/>
                        </a:rPr>
                        <a:t>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151515"/>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4"/>
                  </a:ext>
                </a:extLst>
              </a:tr>
            </a:tbl>
          </a:graphicData>
        </a:graphic>
      </p:graphicFrame>
      <p:pic>
        <p:nvPicPr>
          <p:cNvPr id="6146" name="Picture 1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321590</TotalTime>
  <Words>5296</Words>
  <Application>Microsoft Office PowerPoint</Application>
  <PresentationFormat>Vlastní</PresentationFormat>
  <Paragraphs>1467</Paragraphs>
  <Slides>22</Slides>
  <Notes>20</Notes>
  <HiddenSlides>0</HiddenSlides>
  <MMClips>0</MMClips>
  <ScaleCrop>false</ScaleCrop>
  <HeadingPairs>
    <vt:vector size="8" baseType="variant">
      <vt:variant>
        <vt:lpstr>Použitá písma</vt:lpstr>
      </vt:variant>
      <vt:variant>
        <vt:i4>40</vt:i4>
      </vt:variant>
      <vt:variant>
        <vt:lpstr>Motiv</vt:lpstr>
      </vt:variant>
      <vt:variant>
        <vt:i4>1</vt:i4>
      </vt:variant>
      <vt:variant>
        <vt:lpstr>Vložené servery OLE</vt:lpstr>
      </vt:variant>
      <vt:variant>
        <vt:i4>1</vt:i4>
      </vt:variant>
      <vt:variant>
        <vt:lpstr>Nadpisy snímků</vt:lpstr>
      </vt:variant>
      <vt:variant>
        <vt:i4>22</vt:i4>
      </vt:variant>
    </vt:vector>
  </HeadingPairs>
  <TitlesOfParts>
    <vt:vector size="64" baseType="lpstr">
      <vt:lpstr>FangSong</vt:lpstr>
      <vt:lpstr>GulimChe</vt:lpstr>
      <vt:lpstr>Gungsuh</vt:lpstr>
      <vt:lpstr>GungsuhChe</vt:lpstr>
      <vt:lpstr>Malgun Gothic</vt:lpstr>
      <vt:lpstr>SimHei</vt:lpstr>
      <vt:lpstr>Albertus MT</vt:lpstr>
      <vt:lpstr>Algerian</vt:lpstr>
      <vt:lpstr>Angsana New</vt:lpstr>
      <vt:lpstr>Arial</vt:lpstr>
      <vt:lpstr>Arial Black</vt:lpstr>
      <vt:lpstr>Arial Rounded MT Bold</vt:lpstr>
      <vt:lpstr>Baskerville Old Face</vt:lpstr>
      <vt:lpstr>Bodoni MT Black</vt:lpstr>
      <vt:lpstr>Bookman Old Style</vt:lpstr>
      <vt:lpstr>Broadway</vt:lpstr>
      <vt:lpstr>Calibri</vt:lpstr>
      <vt:lpstr>Century Gothic</vt:lpstr>
      <vt:lpstr>Colonna MT</vt:lpstr>
      <vt:lpstr>Comic Sans MS</vt:lpstr>
      <vt:lpstr>Constantia</vt:lpstr>
      <vt:lpstr>Cooper Black</vt:lpstr>
      <vt:lpstr>Copperplate Gothic Bold</vt:lpstr>
      <vt:lpstr>David</vt:lpstr>
      <vt:lpstr>Eras Bold ITC</vt:lpstr>
      <vt:lpstr>Franklin Gothic Heavy</vt:lpstr>
      <vt:lpstr>Franklin Gothic Medium Cond</vt:lpstr>
      <vt:lpstr>Georgia</vt:lpstr>
      <vt:lpstr>Gill Sans Ultra Bold</vt:lpstr>
      <vt:lpstr>Khmer UI</vt:lpstr>
      <vt:lpstr>KodchiangUPC</vt:lpstr>
      <vt:lpstr>Lucida Console</vt:lpstr>
      <vt:lpstr>Lucida Sans</vt:lpstr>
      <vt:lpstr>Matura MT Script Capitals</vt:lpstr>
      <vt:lpstr>Rockwell</vt:lpstr>
      <vt:lpstr>Rockwell Condensed</vt:lpstr>
      <vt:lpstr>Swis721 BlkOul BT</vt:lpstr>
      <vt:lpstr>Tahoma</vt:lpstr>
      <vt:lpstr>Times New Roman</vt:lpstr>
      <vt:lpstr>Verdana</vt:lpstr>
      <vt:lpstr>Výchozí návrh</vt:lpstr>
      <vt:lpstr>Worksheet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Plíšek Milan Ing.</cp:lastModifiedBy>
  <cp:revision>19574</cp:revision>
  <cp:lastPrinted>2003-08-14T09:54:30Z</cp:lastPrinted>
  <dcterms:created xsi:type="dcterms:W3CDTF">2001-03-12T13:44:53Z</dcterms:created>
  <dcterms:modified xsi:type="dcterms:W3CDTF">2017-05-26T06:01:20Z</dcterms:modified>
</cp:coreProperties>
</file>