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 id="319" r:id="rId22"/>
    <p:sldId id="318"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FF"/>
    <a:srgbClr val="003366"/>
    <a:srgbClr val="000099"/>
    <a:srgbClr val="33CC33"/>
    <a:srgbClr val="66FFFF"/>
    <a:srgbClr val="E24C97"/>
    <a:srgbClr val="FF0000"/>
    <a:srgbClr val="FFFFCC"/>
    <a:srgbClr val="990033"/>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96232" autoAdjust="0"/>
  </p:normalViewPr>
  <p:slideViewPr>
    <p:cSldViewPr>
      <p:cViewPr>
        <p:scale>
          <a:sx n="87" d="100"/>
          <a:sy n="87" d="100"/>
        </p:scale>
        <p:origin x="-966" y="-72"/>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46.emf"/><Relationship Id="rId39" Type="http://schemas.openxmlformats.org/officeDocument/2006/relationships/image" Target="../media/image59.emf"/><Relationship Id="rId21" Type="http://schemas.openxmlformats.org/officeDocument/2006/relationships/image" Target="../media/image41.emf"/><Relationship Id="rId34" Type="http://schemas.openxmlformats.org/officeDocument/2006/relationships/image" Target="../media/image54.emf"/><Relationship Id="rId42" Type="http://schemas.openxmlformats.org/officeDocument/2006/relationships/image" Target="../media/image62.emf"/><Relationship Id="rId47" Type="http://schemas.openxmlformats.org/officeDocument/2006/relationships/image" Target="../media/image67.emf"/><Relationship Id="rId50" Type="http://schemas.openxmlformats.org/officeDocument/2006/relationships/image" Target="../media/image70.emf"/><Relationship Id="rId55" Type="http://schemas.openxmlformats.org/officeDocument/2006/relationships/image" Target="../media/image75.emf"/><Relationship Id="rId63" Type="http://schemas.openxmlformats.org/officeDocument/2006/relationships/image" Target="../media/image83.emf"/><Relationship Id="rId68" Type="http://schemas.openxmlformats.org/officeDocument/2006/relationships/image" Target="../media/image88.emf"/><Relationship Id="rId76" Type="http://schemas.openxmlformats.org/officeDocument/2006/relationships/image" Target="../media/image96.emf"/><Relationship Id="rId7" Type="http://schemas.openxmlformats.org/officeDocument/2006/relationships/image" Target="../media/image27.emf"/><Relationship Id="rId71" Type="http://schemas.openxmlformats.org/officeDocument/2006/relationships/image" Target="../media/image91.emf"/><Relationship Id="rId2" Type="http://schemas.openxmlformats.org/officeDocument/2006/relationships/image" Target="../media/image22.emf"/><Relationship Id="rId16" Type="http://schemas.openxmlformats.org/officeDocument/2006/relationships/image" Target="../media/image36.emf"/><Relationship Id="rId29" Type="http://schemas.openxmlformats.org/officeDocument/2006/relationships/image" Target="../media/image49.emf"/><Relationship Id="rId11" Type="http://schemas.openxmlformats.org/officeDocument/2006/relationships/image" Target="../media/image31.emf"/><Relationship Id="rId24" Type="http://schemas.openxmlformats.org/officeDocument/2006/relationships/image" Target="../media/image44.emf"/><Relationship Id="rId32" Type="http://schemas.openxmlformats.org/officeDocument/2006/relationships/image" Target="../media/image52.emf"/><Relationship Id="rId37" Type="http://schemas.openxmlformats.org/officeDocument/2006/relationships/image" Target="../media/image57.emf"/><Relationship Id="rId40" Type="http://schemas.openxmlformats.org/officeDocument/2006/relationships/image" Target="../media/image60.emf"/><Relationship Id="rId45" Type="http://schemas.openxmlformats.org/officeDocument/2006/relationships/image" Target="../media/image65.emf"/><Relationship Id="rId53" Type="http://schemas.openxmlformats.org/officeDocument/2006/relationships/image" Target="../media/image73.emf"/><Relationship Id="rId58" Type="http://schemas.openxmlformats.org/officeDocument/2006/relationships/image" Target="../media/image78.emf"/><Relationship Id="rId66" Type="http://schemas.openxmlformats.org/officeDocument/2006/relationships/image" Target="../media/image86.emf"/><Relationship Id="rId74" Type="http://schemas.openxmlformats.org/officeDocument/2006/relationships/image" Target="../media/image94.emf"/><Relationship Id="rId5" Type="http://schemas.openxmlformats.org/officeDocument/2006/relationships/image" Target="../media/image25.emf"/><Relationship Id="rId15" Type="http://schemas.openxmlformats.org/officeDocument/2006/relationships/image" Target="../media/image35.emf"/><Relationship Id="rId23" Type="http://schemas.openxmlformats.org/officeDocument/2006/relationships/image" Target="../media/image43.emf"/><Relationship Id="rId28" Type="http://schemas.openxmlformats.org/officeDocument/2006/relationships/image" Target="../media/image48.emf"/><Relationship Id="rId36" Type="http://schemas.openxmlformats.org/officeDocument/2006/relationships/image" Target="../media/image56.emf"/><Relationship Id="rId49" Type="http://schemas.openxmlformats.org/officeDocument/2006/relationships/image" Target="../media/image69.emf"/><Relationship Id="rId57" Type="http://schemas.openxmlformats.org/officeDocument/2006/relationships/image" Target="../media/image77.emf"/><Relationship Id="rId61" Type="http://schemas.openxmlformats.org/officeDocument/2006/relationships/image" Target="../media/image81.emf"/><Relationship Id="rId10" Type="http://schemas.openxmlformats.org/officeDocument/2006/relationships/image" Target="../media/image30.emf"/><Relationship Id="rId19" Type="http://schemas.openxmlformats.org/officeDocument/2006/relationships/image" Target="../media/image39.emf"/><Relationship Id="rId31" Type="http://schemas.openxmlformats.org/officeDocument/2006/relationships/image" Target="../media/image51.emf"/><Relationship Id="rId44" Type="http://schemas.openxmlformats.org/officeDocument/2006/relationships/image" Target="../media/image64.emf"/><Relationship Id="rId52" Type="http://schemas.openxmlformats.org/officeDocument/2006/relationships/image" Target="../media/image72.emf"/><Relationship Id="rId60" Type="http://schemas.openxmlformats.org/officeDocument/2006/relationships/image" Target="../media/image80.emf"/><Relationship Id="rId65" Type="http://schemas.openxmlformats.org/officeDocument/2006/relationships/image" Target="../media/image85.emf"/><Relationship Id="rId73" Type="http://schemas.openxmlformats.org/officeDocument/2006/relationships/image" Target="../media/image93.emf"/><Relationship Id="rId78" Type="http://schemas.openxmlformats.org/officeDocument/2006/relationships/image" Target="../media/image98.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 Id="rId22" Type="http://schemas.openxmlformats.org/officeDocument/2006/relationships/image" Target="../media/image42.emf"/><Relationship Id="rId27" Type="http://schemas.openxmlformats.org/officeDocument/2006/relationships/image" Target="../media/image47.emf"/><Relationship Id="rId30" Type="http://schemas.openxmlformats.org/officeDocument/2006/relationships/image" Target="../media/image50.emf"/><Relationship Id="rId35" Type="http://schemas.openxmlformats.org/officeDocument/2006/relationships/image" Target="../media/image55.emf"/><Relationship Id="rId43" Type="http://schemas.openxmlformats.org/officeDocument/2006/relationships/image" Target="../media/image63.emf"/><Relationship Id="rId48" Type="http://schemas.openxmlformats.org/officeDocument/2006/relationships/image" Target="../media/image68.emf"/><Relationship Id="rId56" Type="http://schemas.openxmlformats.org/officeDocument/2006/relationships/image" Target="../media/image76.emf"/><Relationship Id="rId64" Type="http://schemas.openxmlformats.org/officeDocument/2006/relationships/image" Target="../media/image84.emf"/><Relationship Id="rId69" Type="http://schemas.openxmlformats.org/officeDocument/2006/relationships/image" Target="../media/image89.emf"/><Relationship Id="rId77" Type="http://schemas.openxmlformats.org/officeDocument/2006/relationships/image" Target="../media/image97.emf"/><Relationship Id="rId8" Type="http://schemas.openxmlformats.org/officeDocument/2006/relationships/image" Target="../media/image28.emf"/><Relationship Id="rId51" Type="http://schemas.openxmlformats.org/officeDocument/2006/relationships/image" Target="../media/image71.emf"/><Relationship Id="rId72" Type="http://schemas.openxmlformats.org/officeDocument/2006/relationships/image" Target="../media/image92.emf"/><Relationship Id="rId3" Type="http://schemas.openxmlformats.org/officeDocument/2006/relationships/image" Target="../media/image23.emf"/><Relationship Id="rId12" Type="http://schemas.openxmlformats.org/officeDocument/2006/relationships/image" Target="../media/image32.emf"/><Relationship Id="rId17" Type="http://schemas.openxmlformats.org/officeDocument/2006/relationships/image" Target="../media/image37.emf"/><Relationship Id="rId25" Type="http://schemas.openxmlformats.org/officeDocument/2006/relationships/image" Target="../media/image45.emf"/><Relationship Id="rId33" Type="http://schemas.openxmlformats.org/officeDocument/2006/relationships/image" Target="../media/image53.emf"/><Relationship Id="rId38" Type="http://schemas.openxmlformats.org/officeDocument/2006/relationships/image" Target="../media/image58.emf"/><Relationship Id="rId46" Type="http://schemas.openxmlformats.org/officeDocument/2006/relationships/image" Target="../media/image66.emf"/><Relationship Id="rId59" Type="http://schemas.openxmlformats.org/officeDocument/2006/relationships/image" Target="../media/image79.emf"/><Relationship Id="rId67" Type="http://schemas.openxmlformats.org/officeDocument/2006/relationships/image" Target="../media/image87.emf"/><Relationship Id="rId20" Type="http://schemas.openxmlformats.org/officeDocument/2006/relationships/image" Target="../media/image40.emf"/><Relationship Id="rId41" Type="http://schemas.openxmlformats.org/officeDocument/2006/relationships/image" Target="../media/image61.emf"/><Relationship Id="rId54" Type="http://schemas.openxmlformats.org/officeDocument/2006/relationships/image" Target="../media/image74.emf"/><Relationship Id="rId62" Type="http://schemas.openxmlformats.org/officeDocument/2006/relationships/image" Target="../media/image82.emf"/><Relationship Id="rId70" Type="http://schemas.openxmlformats.org/officeDocument/2006/relationships/image" Target="../media/image90.emf"/><Relationship Id="rId75" Type="http://schemas.openxmlformats.org/officeDocument/2006/relationships/image" Target="../media/image95.emf"/><Relationship Id="rId1" Type="http://schemas.openxmlformats.org/officeDocument/2006/relationships/image" Target="../media/image21.emf"/><Relationship Id="rId6"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6" Type="http://schemas.openxmlformats.org/officeDocument/2006/relationships/image" Target="../media/image126.emf"/><Relationship Id="rId117" Type="http://schemas.openxmlformats.org/officeDocument/2006/relationships/image" Target="../media/image217.emf"/><Relationship Id="rId21" Type="http://schemas.openxmlformats.org/officeDocument/2006/relationships/image" Target="../media/image121.emf"/><Relationship Id="rId42" Type="http://schemas.openxmlformats.org/officeDocument/2006/relationships/image" Target="../media/image142.emf"/><Relationship Id="rId47" Type="http://schemas.openxmlformats.org/officeDocument/2006/relationships/image" Target="../media/image147.emf"/><Relationship Id="rId63" Type="http://schemas.openxmlformats.org/officeDocument/2006/relationships/image" Target="../media/image163.emf"/><Relationship Id="rId68" Type="http://schemas.openxmlformats.org/officeDocument/2006/relationships/image" Target="../media/image168.emf"/><Relationship Id="rId84" Type="http://schemas.openxmlformats.org/officeDocument/2006/relationships/image" Target="../media/image184.emf"/><Relationship Id="rId89" Type="http://schemas.openxmlformats.org/officeDocument/2006/relationships/image" Target="../media/image189.emf"/><Relationship Id="rId112" Type="http://schemas.openxmlformats.org/officeDocument/2006/relationships/image" Target="../media/image212.emf"/><Relationship Id="rId133" Type="http://schemas.openxmlformats.org/officeDocument/2006/relationships/image" Target="../media/image233.emf"/><Relationship Id="rId138" Type="http://schemas.openxmlformats.org/officeDocument/2006/relationships/image" Target="../media/image238.emf"/><Relationship Id="rId154" Type="http://schemas.openxmlformats.org/officeDocument/2006/relationships/image" Target="../media/image254.emf"/><Relationship Id="rId159" Type="http://schemas.openxmlformats.org/officeDocument/2006/relationships/image" Target="../media/image259.emf"/><Relationship Id="rId16" Type="http://schemas.openxmlformats.org/officeDocument/2006/relationships/image" Target="../media/image116.emf"/><Relationship Id="rId107" Type="http://schemas.openxmlformats.org/officeDocument/2006/relationships/image" Target="../media/image207.emf"/><Relationship Id="rId11" Type="http://schemas.openxmlformats.org/officeDocument/2006/relationships/image" Target="../media/image111.emf"/><Relationship Id="rId32" Type="http://schemas.openxmlformats.org/officeDocument/2006/relationships/image" Target="../media/image132.emf"/><Relationship Id="rId37" Type="http://schemas.openxmlformats.org/officeDocument/2006/relationships/image" Target="../media/image137.emf"/><Relationship Id="rId53" Type="http://schemas.openxmlformats.org/officeDocument/2006/relationships/image" Target="../media/image153.emf"/><Relationship Id="rId58" Type="http://schemas.openxmlformats.org/officeDocument/2006/relationships/image" Target="../media/image158.emf"/><Relationship Id="rId74" Type="http://schemas.openxmlformats.org/officeDocument/2006/relationships/image" Target="../media/image174.emf"/><Relationship Id="rId79" Type="http://schemas.openxmlformats.org/officeDocument/2006/relationships/image" Target="../media/image179.emf"/><Relationship Id="rId102" Type="http://schemas.openxmlformats.org/officeDocument/2006/relationships/image" Target="../media/image202.emf"/><Relationship Id="rId123" Type="http://schemas.openxmlformats.org/officeDocument/2006/relationships/image" Target="../media/image223.emf"/><Relationship Id="rId128" Type="http://schemas.openxmlformats.org/officeDocument/2006/relationships/image" Target="../media/image228.emf"/><Relationship Id="rId144" Type="http://schemas.openxmlformats.org/officeDocument/2006/relationships/image" Target="../media/image244.emf"/><Relationship Id="rId149" Type="http://schemas.openxmlformats.org/officeDocument/2006/relationships/image" Target="../media/image249.emf"/><Relationship Id="rId5" Type="http://schemas.openxmlformats.org/officeDocument/2006/relationships/image" Target="../media/image105.emf"/><Relationship Id="rId90" Type="http://schemas.openxmlformats.org/officeDocument/2006/relationships/image" Target="../media/image190.emf"/><Relationship Id="rId95" Type="http://schemas.openxmlformats.org/officeDocument/2006/relationships/image" Target="../media/image195.emf"/><Relationship Id="rId160" Type="http://schemas.openxmlformats.org/officeDocument/2006/relationships/image" Target="../media/image260.emf"/><Relationship Id="rId22" Type="http://schemas.openxmlformats.org/officeDocument/2006/relationships/image" Target="../media/image122.emf"/><Relationship Id="rId27" Type="http://schemas.openxmlformats.org/officeDocument/2006/relationships/image" Target="../media/image127.emf"/><Relationship Id="rId43" Type="http://schemas.openxmlformats.org/officeDocument/2006/relationships/image" Target="../media/image143.emf"/><Relationship Id="rId48" Type="http://schemas.openxmlformats.org/officeDocument/2006/relationships/image" Target="../media/image148.emf"/><Relationship Id="rId64" Type="http://schemas.openxmlformats.org/officeDocument/2006/relationships/image" Target="../media/image164.emf"/><Relationship Id="rId69" Type="http://schemas.openxmlformats.org/officeDocument/2006/relationships/image" Target="../media/image169.emf"/><Relationship Id="rId113" Type="http://schemas.openxmlformats.org/officeDocument/2006/relationships/image" Target="../media/image213.emf"/><Relationship Id="rId118" Type="http://schemas.openxmlformats.org/officeDocument/2006/relationships/image" Target="../media/image218.emf"/><Relationship Id="rId134" Type="http://schemas.openxmlformats.org/officeDocument/2006/relationships/image" Target="../media/image234.emf"/><Relationship Id="rId139" Type="http://schemas.openxmlformats.org/officeDocument/2006/relationships/image" Target="../media/image239.emf"/><Relationship Id="rId80" Type="http://schemas.openxmlformats.org/officeDocument/2006/relationships/image" Target="../media/image180.emf"/><Relationship Id="rId85" Type="http://schemas.openxmlformats.org/officeDocument/2006/relationships/image" Target="../media/image185.emf"/><Relationship Id="rId150" Type="http://schemas.openxmlformats.org/officeDocument/2006/relationships/image" Target="../media/image250.emf"/><Relationship Id="rId155" Type="http://schemas.openxmlformats.org/officeDocument/2006/relationships/image" Target="../media/image255.emf"/><Relationship Id="rId12" Type="http://schemas.openxmlformats.org/officeDocument/2006/relationships/image" Target="../media/image112.emf"/><Relationship Id="rId17" Type="http://schemas.openxmlformats.org/officeDocument/2006/relationships/image" Target="../media/image117.emf"/><Relationship Id="rId33" Type="http://schemas.openxmlformats.org/officeDocument/2006/relationships/image" Target="../media/image133.emf"/><Relationship Id="rId38" Type="http://schemas.openxmlformats.org/officeDocument/2006/relationships/image" Target="../media/image138.emf"/><Relationship Id="rId59" Type="http://schemas.openxmlformats.org/officeDocument/2006/relationships/image" Target="../media/image159.emf"/><Relationship Id="rId103" Type="http://schemas.openxmlformats.org/officeDocument/2006/relationships/image" Target="../media/image203.emf"/><Relationship Id="rId108" Type="http://schemas.openxmlformats.org/officeDocument/2006/relationships/image" Target="../media/image208.emf"/><Relationship Id="rId124" Type="http://schemas.openxmlformats.org/officeDocument/2006/relationships/image" Target="../media/image224.emf"/><Relationship Id="rId129" Type="http://schemas.openxmlformats.org/officeDocument/2006/relationships/image" Target="../media/image229.emf"/><Relationship Id="rId20" Type="http://schemas.openxmlformats.org/officeDocument/2006/relationships/image" Target="../media/image120.emf"/><Relationship Id="rId41" Type="http://schemas.openxmlformats.org/officeDocument/2006/relationships/image" Target="../media/image141.emf"/><Relationship Id="rId54" Type="http://schemas.openxmlformats.org/officeDocument/2006/relationships/image" Target="../media/image154.emf"/><Relationship Id="rId62" Type="http://schemas.openxmlformats.org/officeDocument/2006/relationships/image" Target="../media/image162.emf"/><Relationship Id="rId70" Type="http://schemas.openxmlformats.org/officeDocument/2006/relationships/image" Target="../media/image170.emf"/><Relationship Id="rId75" Type="http://schemas.openxmlformats.org/officeDocument/2006/relationships/image" Target="../media/image175.emf"/><Relationship Id="rId83" Type="http://schemas.openxmlformats.org/officeDocument/2006/relationships/image" Target="../media/image183.emf"/><Relationship Id="rId88" Type="http://schemas.openxmlformats.org/officeDocument/2006/relationships/image" Target="../media/image188.emf"/><Relationship Id="rId91" Type="http://schemas.openxmlformats.org/officeDocument/2006/relationships/image" Target="../media/image191.emf"/><Relationship Id="rId96" Type="http://schemas.openxmlformats.org/officeDocument/2006/relationships/image" Target="../media/image196.emf"/><Relationship Id="rId111" Type="http://schemas.openxmlformats.org/officeDocument/2006/relationships/image" Target="../media/image211.emf"/><Relationship Id="rId132" Type="http://schemas.openxmlformats.org/officeDocument/2006/relationships/image" Target="../media/image232.emf"/><Relationship Id="rId140" Type="http://schemas.openxmlformats.org/officeDocument/2006/relationships/image" Target="../media/image240.emf"/><Relationship Id="rId145" Type="http://schemas.openxmlformats.org/officeDocument/2006/relationships/image" Target="../media/image245.emf"/><Relationship Id="rId153" Type="http://schemas.openxmlformats.org/officeDocument/2006/relationships/image" Target="../media/image253.emf"/><Relationship Id="rId161" Type="http://schemas.openxmlformats.org/officeDocument/2006/relationships/image" Target="../media/image261.emf"/><Relationship Id="rId1" Type="http://schemas.openxmlformats.org/officeDocument/2006/relationships/image" Target="../media/image101.emf"/><Relationship Id="rId6" Type="http://schemas.openxmlformats.org/officeDocument/2006/relationships/image" Target="../media/image106.emf"/><Relationship Id="rId15" Type="http://schemas.openxmlformats.org/officeDocument/2006/relationships/image" Target="../media/image115.emf"/><Relationship Id="rId23" Type="http://schemas.openxmlformats.org/officeDocument/2006/relationships/image" Target="../media/image123.emf"/><Relationship Id="rId28" Type="http://schemas.openxmlformats.org/officeDocument/2006/relationships/image" Target="../media/image128.emf"/><Relationship Id="rId36" Type="http://schemas.openxmlformats.org/officeDocument/2006/relationships/image" Target="../media/image136.emf"/><Relationship Id="rId49" Type="http://schemas.openxmlformats.org/officeDocument/2006/relationships/image" Target="../media/image149.emf"/><Relationship Id="rId57" Type="http://schemas.openxmlformats.org/officeDocument/2006/relationships/image" Target="../media/image157.emf"/><Relationship Id="rId106" Type="http://schemas.openxmlformats.org/officeDocument/2006/relationships/image" Target="../media/image206.emf"/><Relationship Id="rId114" Type="http://schemas.openxmlformats.org/officeDocument/2006/relationships/image" Target="../media/image214.emf"/><Relationship Id="rId119" Type="http://schemas.openxmlformats.org/officeDocument/2006/relationships/image" Target="../media/image219.emf"/><Relationship Id="rId127" Type="http://schemas.openxmlformats.org/officeDocument/2006/relationships/image" Target="../media/image227.emf"/><Relationship Id="rId10" Type="http://schemas.openxmlformats.org/officeDocument/2006/relationships/image" Target="../media/image110.emf"/><Relationship Id="rId31" Type="http://schemas.openxmlformats.org/officeDocument/2006/relationships/image" Target="../media/image131.emf"/><Relationship Id="rId44" Type="http://schemas.openxmlformats.org/officeDocument/2006/relationships/image" Target="../media/image144.emf"/><Relationship Id="rId52" Type="http://schemas.openxmlformats.org/officeDocument/2006/relationships/image" Target="../media/image152.emf"/><Relationship Id="rId60" Type="http://schemas.openxmlformats.org/officeDocument/2006/relationships/image" Target="../media/image160.emf"/><Relationship Id="rId65" Type="http://schemas.openxmlformats.org/officeDocument/2006/relationships/image" Target="../media/image165.emf"/><Relationship Id="rId73" Type="http://schemas.openxmlformats.org/officeDocument/2006/relationships/image" Target="../media/image173.emf"/><Relationship Id="rId78" Type="http://schemas.openxmlformats.org/officeDocument/2006/relationships/image" Target="../media/image178.emf"/><Relationship Id="rId81" Type="http://schemas.openxmlformats.org/officeDocument/2006/relationships/image" Target="../media/image181.emf"/><Relationship Id="rId86" Type="http://schemas.openxmlformats.org/officeDocument/2006/relationships/image" Target="../media/image186.emf"/><Relationship Id="rId94" Type="http://schemas.openxmlformats.org/officeDocument/2006/relationships/image" Target="../media/image194.emf"/><Relationship Id="rId99" Type="http://schemas.openxmlformats.org/officeDocument/2006/relationships/image" Target="../media/image199.emf"/><Relationship Id="rId101" Type="http://schemas.openxmlformats.org/officeDocument/2006/relationships/image" Target="../media/image201.emf"/><Relationship Id="rId122" Type="http://schemas.openxmlformats.org/officeDocument/2006/relationships/image" Target="../media/image222.emf"/><Relationship Id="rId130" Type="http://schemas.openxmlformats.org/officeDocument/2006/relationships/image" Target="../media/image230.emf"/><Relationship Id="rId135" Type="http://schemas.openxmlformats.org/officeDocument/2006/relationships/image" Target="../media/image235.emf"/><Relationship Id="rId143" Type="http://schemas.openxmlformats.org/officeDocument/2006/relationships/image" Target="../media/image243.emf"/><Relationship Id="rId148" Type="http://schemas.openxmlformats.org/officeDocument/2006/relationships/image" Target="../media/image248.emf"/><Relationship Id="rId151" Type="http://schemas.openxmlformats.org/officeDocument/2006/relationships/image" Target="../media/image251.emf"/><Relationship Id="rId156" Type="http://schemas.openxmlformats.org/officeDocument/2006/relationships/image" Target="../media/image256.emf"/><Relationship Id="rId4" Type="http://schemas.openxmlformats.org/officeDocument/2006/relationships/image" Target="../media/image104.emf"/><Relationship Id="rId9" Type="http://schemas.openxmlformats.org/officeDocument/2006/relationships/image" Target="../media/image109.emf"/><Relationship Id="rId13" Type="http://schemas.openxmlformats.org/officeDocument/2006/relationships/image" Target="../media/image113.emf"/><Relationship Id="rId18" Type="http://schemas.openxmlformats.org/officeDocument/2006/relationships/image" Target="../media/image118.emf"/><Relationship Id="rId39" Type="http://schemas.openxmlformats.org/officeDocument/2006/relationships/image" Target="../media/image139.emf"/><Relationship Id="rId109" Type="http://schemas.openxmlformats.org/officeDocument/2006/relationships/image" Target="../media/image209.emf"/><Relationship Id="rId34" Type="http://schemas.openxmlformats.org/officeDocument/2006/relationships/image" Target="../media/image134.emf"/><Relationship Id="rId50" Type="http://schemas.openxmlformats.org/officeDocument/2006/relationships/image" Target="../media/image150.emf"/><Relationship Id="rId55" Type="http://schemas.openxmlformats.org/officeDocument/2006/relationships/image" Target="../media/image155.emf"/><Relationship Id="rId76" Type="http://schemas.openxmlformats.org/officeDocument/2006/relationships/image" Target="../media/image176.emf"/><Relationship Id="rId97" Type="http://schemas.openxmlformats.org/officeDocument/2006/relationships/image" Target="../media/image197.emf"/><Relationship Id="rId104" Type="http://schemas.openxmlformats.org/officeDocument/2006/relationships/image" Target="../media/image204.emf"/><Relationship Id="rId120" Type="http://schemas.openxmlformats.org/officeDocument/2006/relationships/image" Target="../media/image220.emf"/><Relationship Id="rId125" Type="http://schemas.openxmlformats.org/officeDocument/2006/relationships/image" Target="../media/image225.emf"/><Relationship Id="rId141" Type="http://schemas.openxmlformats.org/officeDocument/2006/relationships/image" Target="../media/image241.emf"/><Relationship Id="rId146" Type="http://schemas.openxmlformats.org/officeDocument/2006/relationships/image" Target="../media/image246.emf"/><Relationship Id="rId7" Type="http://schemas.openxmlformats.org/officeDocument/2006/relationships/image" Target="../media/image107.emf"/><Relationship Id="rId71" Type="http://schemas.openxmlformats.org/officeDocument/2006/relationships/image" Target="../media/image171.emf"/><Relationship Id="rId92" Type="http://schemas.openxmlformats.org/officeDocument/2006/relationships/image" Target="../media/image192.emf"/><Relationship Id="rId162" Type="http://schemas.openxmlformats.org/officeDocument/2006/relationships/image" Target="../media/image262.emf"/><Relationship Id="rId2" Type="http://schemas.openxmlformats.org/officeDocument/2006/relationships/image" Target="../media/image102.emf"/><Relationship Id="rId29" Type="http://schemas.openxmlformats.org/officeDocument/2006/relationships/image" Target="../media/image129.emf"/><Relationship Id="rId24" Type="http://schemas.openxmlformats.org/officeDocument/2006/relationships/image" Target="../media/image124.emf"/><Relationship Id="rId40" Type="http://schemas.openxmlformats.org/officeDocument/2006/relationships/image" Target="../media/image140.emf"/><Relationship Id="rId45" Type="http://schemas.openxmlformats.org/officeDocument/2006/relationships/image" Target="../media/image145.emf"/><Relationship Id="rId66" Type="http://schemas.openxmlformats.org/officeDocument/2006/relationships/image" Target="../media/image166.emf"/><Relationship Id="rId87" Type="http://schemas.openxmlformats.org/officeDocument/2006/relationships/image" Target="../media/image187.emf"/><Relationship Id="rId110" Type="http://schemas.openxmlformats.org/officeDocument/2006/relationships/image" Target="../media/image210.emf"/><Relationship Id="rId115" Type="http://schemas.openxmlformats.org/officeDocument/2006/relationships/image" Target="../media/image215.emf"/><Relationship Id="rId131" Type="http://schemas.openxmlformats.org/officeDocument/2006/relationships/image" Target="../media/image231.emf"/><Relationship Id="rId136" Type="http://schemas.openxmlformats.org/officeDocument/2006/relationships/image" Target="../media/image236.emf"/><Relationship Id="rId157" Type="http://schemas.openxmlformats.org/officeDocument/2006/relationships/image" Target="../media/image257.emf"/><Relationship Id="rId61" Type="http://schemas.openxmlformats.org/officeDocument/2006/relationships/image" Target="../media/image161.emf"/><Relationship Id="rId82" Type="http://schemas.openxmlformats.org/officeDocument/2006/relationships/image" Target="../media/image182.emf"/><Relationship Id="rId152" Type="http://schemas.openxmlformats.org/officeDocument/2006/relationships/image" Target="../media/image252.emf"/><Relationship Id="rId19" Type="http://schemas.openxmlformats.org/officeDocument/2006/relationships/image" Target="../media/image119.emf"/><Relationship Id="rId14" Type="http://schemas.openxmlformats.org/officeDocument/2006/relationships/image" Target="../media/image114.emf"/><Relationship Id="rId30" Type="http://schemas.openxmlformats.org/officeDocument/2006/relationships/image" Target="../media/image130.emf"/><Relationship Id="rId35" Type="http://schemas.openxmlformats.org/officeDocument/2006/relationships/image" Target="../media/image135.emf"/><Relationship Id="rId56" Type="http://schemas.openxmlformats.org/officeDocument/2006/relationships/image" Target="../media/image156.emf"/><Relationship Id="rId77" Type="http://schemas.openxmlformats.org/officeDocument/2006/relationships/image" Target="../media/image177.emf"/><Relationship Id="rId100" Type="http://schemas.openxmlformats.org/officeDocument/2006/relationships/image" Target="../media/image200.emf"/><Relationship Id="rId105" Type="http://schemas.openxmlformats.org/officeDocument/2006/relationships/image" Target="../media/image205.emf"/><Relationship Id="rId126" Type="http://schemas.openxmlformats.org/officeDocument/2006/relationships/image" Target="../media/image226.emf"/><Relationship Id="rId147" Type="http://schemas.openxmlformats.org/officeDocument/2006/relationships/image" Target="../media/image247.emf"/><Relationship Id="rId8" Type="http://schemas.openxmlformats.org/officeDocument/2006/relationships/image" Target="../media/image108.emf"/><Relationship Id="rId51" Type="http://schemas.openxmlformats.org/officeDocument/2006/relationships/image" Target="../media/image151.emf"/><Relationship Id="rId72" Type="http://schemas.openxmlformats.org/officeDocument/2006/relationships/image" Target="../media/image172.emf"/><Relationship Id="rId93" Type="http://schemas.openxmlformats.org/officeDocument/2006/relationships/image" Target="../media/image193.emf"/><Relationship Id="rId98" Type="http://schemas.openxmlformats.org/officeDocument/2006/relationships/image" Target="../media/image198.emf"/><Relationship Id="rId121" Type="http://schemas.openxmlformats.org/officeDocument/2006/relationships/image" Target="../media/image221.emf"/><Relationship Id="rId142" Type="http://schemas.openxmlformats.org/officeDocument/2006/relationships/image" Target="../media/image242.emf"/><Relationship Id="rId3" Type="http://schemas.openxmlformats.org/officeDocument/2006/relationships/image" Target="../media/image103.emf"/><Relationship Id="rId25" Type="http://schemas.openxmlformats.org/officeDocument/2006/relationships/image" Target="../media/image125.emf"/><Relationship Id="rId46" Type="http://schemas.openxmlformats.org/officeDocument/2006/relationships/image" Target="../media/image146.emf"/><Relationship Id="rId67" Type="http://schemas.openxmlformats.org/officeDocument/2006/relationships/image" Target="../media/image167.emf"/><Relationship Id="rId116" Type="http://schemas.openxmlformats.org/officeDocument/2006/relationships/image" Target="../media/image216.emf"/><Relationship Id="rId137" Type="http://schemas.openxmlformats.org/officeDocument/2006/relationships/image" Target="../media/image237.emf"/><Relationship Id="rId158" Type="http://schemas.openxmlformats.org/officeDocument/2006/relationships/image" Target="../media/image258.emf"/></Relationships>
</file>

<file path=ppt/drawings/_rels/vmlDrawing3.vml.rels><?xml version="1.0" encoding="UTF-8" standalone="yes"?>
<Relationships xmlns="http://schemas.openxmlformats.org/package/2006/relationships"><Relationship Id="rId13" Type="http://schemas.openxmlformats.org/officeDocument/2006/relationships/image" Target="../media/image277.emf"/><Relationship Id="rId18" Type="http://schemas.openxmlformats.org/officeDocument/2006/relationships/image" Target="../media/image282.emf"/><Relationship Id="rId26" Type="http://schemas.openxmlformats.org/officeDocument/2006/relationships/image" Target="../media/image290.emf"/><Relationship Id="rId39" Type="http://schemas.openxmlformats.org/officeDocument/2006/relationships/image" Target="../media/image303.emf"/><Relationship Id="rId21" Type="http://schemas.openxmlformats.org/officeDocument/2006/relationships/image" Target="../media/image285.emf"/><Relationship Id="rId34" Type="http://schemas.openxmlformats.org/officeDocument/2006/relationships/image" Target="../media/image298.emf"/><Relationship Id="rId42" Type="http://schemas.openxmlformats.org/officeDocument/2006/relationships/image" Target="../media/image306.emf"/><Relationship Id="rId47" Type="http://schemas.openxmlformats.org/officeDocument/2006/relationships/image" Target="../media/image311.emf"/><Relationship Id="rId50" Type="http://schemas.openxmlformats.org/officeDocument/2006/relationships/image" Target="../media/image314.emf"/><Relationship Id="rId55" Type="http://schemas.openxmlformats.org/officeDocument/2006/relationships/image" Target="../media/image319.emf"/><Relationship Id="rId63" Type="http://schemas.openxmlformats.org/officeDocument/2006/relationships/image" Target="../media/image327.emf"/><Relationship Id="rId68" Type="http://schemas.openxmlformats.org/officeDocument/2006/relationships/image" Target="../media/image332.emf"/><Relationship Id="rId7" Type="http://schemas.openxmlformats.org/officeDocument/2006/relationships/image" Target="../media/image271.emf"/><Relationship Id="rId71" Type="http://schemas.openxmlformats.org/officeDocument/2006/relationships/image" Target="../media/image335.emf"/><Relationship Id="rId2" Type="http://schemas.openxmlformats.org/officeDocument/2006/relationships/image" Target="../media/image266.emf"/><Relationship Id="rId16" Type="http://schemas.openxmlformats.org/officeDocument/2006/relationships/image" Target="../media/image280.emf"/><Relationship Id="rId29" Type="http://schemas.openxmlformats.org/officeDocument/2006/relationships/image" Target="../media/image293.emf"/><Relationship Id="rId1" Type="http://schemas.openxmlformats.org/officeDocument/2006/relationships/image" Target="../media/image265.emf"/><Relationship Id="rId6" Type="http://schemas.openxmlformats.org/officeDocument/2006/relationships/image" Target="../media/image270.emf"/><Relationship Id="rId11" Type="http://schemas.openxmlformats.org/officeDocument/2006/relationships/image" Target="../media/image275.emf"/><Relationship Id="rId24" Type="http://schemas.openxmlformats.org/officeDocument/2006/relationships/image" Target="../media/image288.emf"/><Relationship Id="rId32" Type="http://schemas.openxmlformats.org/officeDocument/2006/relationships/image" Target="../media/image296.emf"/><Relationship Id="rId37" Type="http://schemas.openxmlformats.org/officeDocument/2006/relationships/image" Target="../media/image301.emf"/><Relationship Id="rId40" Type="http://schemas.openxmlformats.org/officeDocument/2006/relationships/image" Target="../media/image304.emf"/><Relationship Id="rId45" Type="http://schemas.openxmlformats.org/officeDocument/2006/relationships/image" Target="../media/image309.emf"/><Relationship Id="rId53" Type="http://schemas.openxmlformats.org/officeDocument/2006/relationships/image" Target="../media/image317.emf"/><Relationship Id="rId58" Type="http://schemas.openxmlformats.org/officeDocument/2006/relationships/image" Target="../media/image322.emf"/><Relationship Id="rId66" Type="http://schemas.openxmlformats.org/officeDocument/2006/relationships/image" Target="../media/image330.emf"/><Relationship Id="rId5" Type="http://schemas.openxmlformats.org/officeDocument/2006/relationships/image" Target="../media/image269.emf"/><Relationship Id="rId15" Type="http://schemas.openxmlformats.org/officeDocument/2006/relationships/image" Target="../media/image279.emf"/><Relationship Id="rId23" Type="http://schemas.openxmlformats.org/officeDocument/2006/relationships/image" Target="../media/image287.emf"/><Relationship Id="rId28" Type="http://schemas.openxmlformats.org/officeDocument/2006/relationships/image" Target="../media/image292.emf"/><Relationship Id="rId36" Type="http://schemas.openxmlformats.org/officeDocument/2006/relationships/image" Target="../media/image300.emf"/><Relationship Id="rId49" Type="http://schemas.openxmlformats.org/officeDocument/2006/relationships/image" Target="../media/image313.emf"/><Relationship Id="rId57" Type="http://schemas.openxmlformats.org/officeDocument/2006/relationships/image" Target="../media/image321.emf"/><Relationship Id="rId61" Type="http://schemas.openxmlformats.org/officeDocument/2006/relationships/image" Target="../media/image325.emf"/><Relationship Id="rId10" Type="http://schemas.openxmlformats.org/officeDocument/2006/relationships/image" Target="../media/image274.emf"/><Relationship Id="rId19" Type="http://schemas.openxmlformats.org/officeDocument/2006/relationships/image" Target="../media/image283.emf"/><Relationship Id="rId31" Type="http://schemas.openxmlformats.org/officeDocument/2006/relationships/image" Target="../media/image295.emf"/><Relationship Id="rId44" Type="http://schemas.openxmlformats.org/officeDocument/2006/relationships/image" Target="../media/image308.emf"/><Relationship Id="rId52" Type="http://schemas.openxmlformats.org/officeDocument/2006/relationships/image" Target="../media/image316.emf"/><Relationship Id="rId60" Type="http://schemas.openxmlformats.org/officeDocument/2006/relationships/image" Target="../media/image324.emf"/><Relationship Id="rId65" Type="http://schemas.openxmlformats.org/officeDocument/2006/relationships/image" Target="../media/image329.emf"/><Relationship Id="rId4" Type="http://schemas.openxmlformats.org/officeDocument/2006/relationships/image" Target="../media/image268.emf"/><Relationship Id="rId9" Type="http://schemas.openxmlformats.org/officeDocument/2006/relationships/image" Target="../media/image273.emf"/><Relationship Id="rId14" Type="http://schemas.openxmlformats.org/officeDocument/2006/relationships/image" Target="../media/image278.emf"/><Relationship Id="rId22" Type="http://schemas.openxmlformats.org/officeDocument/2006/relationships/image" Target="../media/image286.emf"/><Relationship Id="rId27" Type="http://schemas.openxmlformats.org/officeDocument/2006/relationships/image" Target="../media/image291.emf"/><Relationship Id="rId30" Type="http://schemas.openxmlformats.org/officeDocument/2006/relationships/image" Target="../media/image294.emf"/><Relationship Id="rId35" Type="http://schemas.openxmlformats.org/officeDocument/2006/relationships/image" Target="../media/image299.emf"/><Relationship Id="rId43" Type="http://schemas.openxmlformats.org/officeDocument/2006/relationships/image" Target="../media/image307.emf"/><Relationship Id="rId48" Type="http://schemas.openxmlformats.org/officeDocument/2006/relationships/image" Target="../media/image312.emf"/><Relationship Id="rId56" Type="http://schemas.openxmlformats.org/officeDocument/2006/relationships/image" Target="../media/image320.emf"/><Relationship Id="rId64" Type="http://schemas.openxmlformats.org/officeDocument/2006/relationships/image" Target="../media/image328.emf"/><Relationship Id="rId69" Type="http://schemas.openxmlformats.org/officeDocument/2006/relationships/image" Target="../media/image333.emf"/><Relationship Id="rId8" Type="http://schemas.openxmlformats.org/officeDocument/2006/relationships/image" Target="../media/image272.emf"/><Relationship Id="rId51" Type="http://schemas.openxmlformats.org/officeDocument/2006/relationships/image" Target="../media/image315.emf"/><Relationship Id="rId72" Type="http://schemas.openxmlformats.org/officeDocument/2006/relationships/image" Target="../media/image336.emf"/><Relationship Id="rId3" Type="http://schemas.openxmlformats.org/officeDocument/2006/relationships/image" Target="../media/image267.emf"/><Relationship Id="rId12" Type="http://schemas.openxmlformats.org/officeDocument/2006/relationships/image" Target="../media/image276.emf"/><Relationship Id="rId17" Type="http://schemas.openxmlformats.org/officeDocument/2006/relationships/image" Target="../media/image281.emf"/><Relationship Id="rId25" Type="http://schemas.openxmlformats.org/officeDocument/2006/relationships/image" Target="../media/image289.emf"/><Relationship Id="rId33" Type="http://schemas.openxmlformats.org/officeDocument/2006/relationships/image" Target="../media/image297.emf"/><Relationship Id="rId38" Type="http://schemas.openxmlformats.org/officeDocument/2006/relationships/image" Target="../media/image302.emf"/><Relationship Id="rId46" Type="http://schemas.openxmlformats.org/officeDocument/2006/relationships/image" Target="../media/image310.emf"/><Relationship Id="rId59" Type="http://schemas.openxmlformats.org/officeDocument/2006/relationships/image" Target="../media/image323.emf"/><Relationship Id="rId67" Type="http://schemas.openxmlformats.org/officeDocument/2006/relationships/image" Target="../media/image331.emf"/><Relationship Id="rId20" Type="http://schemas.openxmlformats.org/officeDocument/2006/relationships/image" Target="../media/image284.emf"/><Relationship Id="rId41" Type="http://schemas.openxmlformats.org/officeDocument/2006/relationships/image" Target="../media/image305.emf"/><Relationship Id="rId54" Type="http://schemas.openxmlformats.org/officeDocument/2006/relationships/image" Target="../media/image318.emf"/><Relationship Id="rId62" Type="http://schemas.openxmlformats.org/officeDocument/2006/relationships/image" Target="../media/image326.emf"/><Relationship Id="rId70" Type="http://schemas.openxmlformats.org/officeDocument/2006/relationships/image" Target="../media/image334.emf"/></Relationships>
</file>

<file path=ppt/drawings/_rels/vmlDrawing4.vml.rels><?xml version="1.0" encoding="UTF-8" standalone="yes"?>
<Relationships xmlns="http://schemas.openxmlformats.org/package/2006/relationships"><Relationship Id="rId26" Type="http://schemas.openxmlformats.org/officeDocument/2006/relationships/image" Target="../media/image363.emf"/><Relationship Id="rId21" Type="http://schemas.openxmlformats.org/officeDocument/2006/relationships/image" Target="../media/image358.emf"/><Relationship Id="rId42" Type="http://schemas.openxmlformats.org/officeDocument/2006/relationships/image" Target="../media/image379.emf"/><Relationship Id="rId47" Type="http://schemas.openxmlformats.org/officeDocument/2006/relationships/image" Target="../media/image384.emf"/><Relationship Id="rId63" Type="http://schemas.openxmlformats.org/officeDocument/2006/relationships/image" Target="../media/image400.emf"/><Relationship Id="rId68" Type="http://schemas.openxmlformats.org/officeDocument/2006/relationships/image" Target="../media/image405.emf"/><Relationship Id="rId84" Type="http://schemas.openxmlformats.org/officeDocument/2006/relationships/image" Target="../media/image421.emf"/><Relationship Id="rId89" Type="http://schemas.openxmlformats.org/officeDocument/2006/relationships/image" Target="../media/image426.emf"/><Relationship Id="rId7" Type="http://schemas.openxmlformats.org/officeDocument/2006/relationships/image" Target="../media/image344.emf"/><Relationship Id="rId71" Type="http://schemas.openxmlformats.org/officeDocument/2006/relationships/image" Target="../media/image408.emf"/><Relationship Id="rId92" Type="http://schemas.openxmlformats.org/officeDocument/2006/relationships/image" Target="../media/image429.emf"/><Relationship Id="rId2" Type="http://schemas.openxmlformats.org/officeDocument/2006/relationships/image" Target="../media/image339.emf"/><Relationship Id="rId16" Type="http://schemas.openxmlformats.org/officeDocument/2006/relationships/image" Target="../media/image353.emf"/><Relationship Id="rId29" Type="http://schemas.openxmlformats.org/officeDocument/2006/relationships/image" Target="../media/image366.emf"/><Relationship Id="rId107" Type="http://schemas.openxmlformats.org/officeDocument/2006/relationships/image" Target="../media/image444.emf"/><Relationship Id="rId11" Type="http://schemas.openxmlformats.org/officeDocument/2006/relationships/image" Target="../media/image348.emf"/><Relationship Id="rId24" Type="http://schemas.openxmlformats.org/officeDocument/2006/relationships/image" Target="../media/image361.emf"/><Relationship Id="rId32" Type="http://schemas.openxmlformats.org/officeDocument/2006/relationships/image" Target="../media/image369.emf"/><Relationship Id="rId37" Type="http://schemas.openxmlformats.org/officeDocument/2006/relationships/image" Target="../media/image374.emf"/><Relationship Id="rId40" Type="http://schemas.openxmlformats.org/officeDocument/2006/relationships/image" Target="../media/image377.emf"/><Relationship Id="rId45" Type="http://schemas.openxmlformats.org/officeDocument/2006/relationships/image" Target="../media/image382.emf"/><Relationship Id="rId53" Type="http://schemas.openxmlformats.org/officeDocument/2006/relationships/image" Target="../media/image390.emf"/><Relationship Id="rId58" Type="http://schemas.openxmlformats.org/officeDocument/2006/relationships/image" Target="../media/image395.emf"/><Relationship Id="rId66" Type="http://schemas.openxmlformats.org/officeDocument/2006/relationships/image" Target="../media/image403.emf"/><Relationship Id="rId74" Type="http://schemas.openxmlformats.org/officeDocument/2006/relationships/image" Target="../media/image411.emf"/><Relationship Id="rId79" Type="http://schemas.openxmlformats.org/officeDocument/2006/relationships/image" Target="../media/image416.emf"/><Relationship Id="rId87" Type="http://schemas.openxmlformats.org/officeDocument/2006/relationships/image" Target="../media/image424.emf"/><Relationship Id="rId102" Type="http://schemas.openxmlformats.org/officeDocument/2006/relationships/image" Target="../media/image439.emf"/><Relationship Id="rId5" Type="http://schemas.openxmlformats.org/officeDocument/2006/relationships/image" Target="../media/image342.emf"/><Relationship Id="rId61" Type="http://schemas.openxmlformats.org/officeDocument/2006/relationships/image" Target="../media/image398.emf"/><Relationship Id="rId82" Type="http://schemas.openxmlformats.org/officeDocument/2006/relationships/image" Target="../media/image419.emf"/><Relationship Id="rId90" Type="http://schemas.openxmlformats.org/officeDocument/2006/relationships/image" Target="../media/image427.emf"/><Relationship Id="rId95" Type="http://schemas.openxmlformats.org/officeDocument/2006/relationships/image" Target="../media/image432.emf"/><Relationship Id="rId19" Type="http://schemas.openxmlformats.org/officeDocument/2006/relationships/image" Target="../media/image356.emf"/><Relationship Id="rId14" Type="http://schemas.openxmlformats.org/officeDocument/2006/relationships/image" Target="../media/image351.emf"/><Relationship Id="rId22" Type="http://schemas.openxmlformats.org/officeDocument/2006/relationships/image" Target="../media/image359.emf"/><Relationship Id="rId27" Type="http://schemas.openxmlformats.org/officeDocument/2006/relationships/image" Target="../media/image364.emf"/><Relationship Id="rId30" Type="http://schemas.openxmlformats.org/officeDocument/2006/relationships/image" Target="../media/image367.emf"/><Relationship Id="rId35" Type="http://schemas.openxmlformats.org/officeDocument/2006/relationships/image" Target="../media/image372.emf"/><Relationship Id="rId43" Type="http://schemas.openxmlformats.org/officeDocument/2006/relationships/image" Target="../media/image380.emf"/><Relationship Id="rId48" Type="http://schemas.openxmlformats.org/officeDocument/2006/relationships/image" Target="../media/image385.emf"/><Relationship Id="rId56" Type="http://schemas.openxmlformats.org/officeDocument/2006/relationships/image" Target="../media/image393.emf"/><Relationship Id="rId64" Type="http://schemas.openxmlformats.org/officeDocument/2006/relationships/image" Target="../media/image401.emf"/><Relationship Id="rId69" Type="http://schemas.openxmlformats.org/officeDocument/2006/relationships/image" Target="../media/image406.emf"/><Relationship Id="rId77" Type="http://schemas.openxmlformats.org/officeDocument/2006/relationships/image" Target="../media/image414.emf"/><Relationship Id="rId100" Type="http://schemas.openxmlformats.org/officeDocument/2006/relationships/image" Target="../media/image437.emf"/><Relationship Id="rId105" Type="http://schemas.openxmlformats.org/officeDocument/2006/relationships/image" Target="../media/image442.emf"/><Relationship Id="rId8" Type="http://schemas.openxmlformats.org/officeDocument/2006/relationships/image" Target="../media/image345.emf"/><Relationship Id="rId51" Type="http://schemas.openxmlformats.org/officeDocument/2006/relationships/image" Target="../media/image388.emf"/><Relationship Id="rId72" Type="http://schemas.openxmlformats.org/officeDocument/2006/relationships/image" Target="../media/image409.emf"/><Relationship Id="rId80" Type="http://schemas.openxmlformats.org/officeDocument/2006/relationships/image" Target="../media/image417.emf"/><Relationship Id="rId85" Type="http://schemas.openxmlformats.org/officeDocument/2006/relationships/image" Target="../media/image422.emf"/><Relationship Id="rId93" Type="http://schemas.openxmlformats.org/officeDocument/2006/relationships/image" Target="../media/image430.emf"/><Relationship Id="rId98" Type="http://schemas.openxmlformats.org/officeDocument/2006/relationships/image" Target="../media/image435.emf"/><Relationship Id="rId3" Type="http://schemas.openxmlformats.org/officeDocument/2006/relationships/image" Target="../media/image340.emf"/><Relationship Id="rId12" Type="http://schemas.openxmlformats.org/officeDocument/2006/relationships/image" Target="../media/image349.emf"/><Relationship Id="rId17" Type="http://schemas.openxmlformats.org/officeDocument/2006/relationships/image" Target="../media/image354.emf"/><Relationship Id="rId25" Type="http://schemas.openxmlformats.org/officeDocument/2006/relationships/image" Target="../media/image362.emf"/><Relationship Id="rId33" Type="http://schemas.openxmlformats.org/officeDocument/2006/relationships/image" Target="../media/image370.emf"/><Relationship Id="rId38" Type="http://schemas.openxmlformats.org/officeDocument/2006/relationships/image" Target="../media/image375.emf"/><Relationship Id="rId46" Type="http://schemas.openxmlformats.org/officeDocument/2006/relationships/image" Target="../media/image383.emf"/><Relationship Id="rId59" Type="http://schemas.openxmlformats.org/officeDocument/2006/relationships/image" Target="../media/image396.emf"/><Relationship Id="rId67" Type="http://schemas.openxmlformats.org/officeDocument/2006/relationships/image" Target="../media/image404.emf"/><Relationship Id="rId103" Type="http://schemas.openxmlformats.org/officeDocument/2006/relationships/image" Target="../media/image440.emf"/><Relationship Id="rId108" Type="http://schemas.openxmlformats.org/officeDocument/2006/relationships/image" Target="../media/image445.emf"/><Relationship Id="rId20" Type="http://schemas.openxmlformats.org/officeDocument/2006/relationships/image" Target="../media/image357.emf"/><Relationship Id="rId41" Type="http://schemas.openxmlformats.org/officeDocument/2006/relationships/image" Target="../media/image378.emf"/><Relationship Id="rId54" Type="http://schemas.openxmlformats.org/officeDocument/2006/relationships/image" Target="../media/image391.emf"/><Relationship Id="rId62" Type="http://schemas.openxmlformats.org/officeDocument/2006/relationships/image" Target="../media/image399.emf"/><Relationship Id="rId70" Type="http://schemas.openxmlformats.org/officeDocument/2006/relationships/image" Target="../media/image407.emf"/><Relationship Id="rId75" Type="http://schemas.openxmlformats.org/officeDocument/2006/relationships/image" Target="../media/image412.emf"/><Relationship Id="rId83" Type="http://schemas.openxmlformats.org/officeDocument/2006/relationships/image" Target="../media/image420.emf"/><Relationship Id="rId88" Type="http://schemas.openxmlformats.org/officeDocument/2006/relationships/image" Target="../media/image425.emf"/><Relationship Id="rId91" Type="http://schemas.openxmlformats.org/officeDocument/2006/relationships/image" Target="../media/image428.emf"/><Relationship Id="rId96" Type="http://schemas.openxmlformats.org/officeDocument/2006/relationships/image" Target="../media/image433.emf"/><Relationship Id="rId1" Type="http://schemas.openxmlformats.org/officeDocument/2006/relationships/image" Target="../media/image338.emf"/><Relationship Id="rId6" Type="http://schemas.openxmlformats.org/officeDocument/2006/relationships/image" Target="../media/image343.emf"/><Relationship Id="rId15" Type="http://schemas.openxmlformats.org/officeDocument/2006/relationships/image" Target="../media/image352.emf"/><Relationship Id="rId23" Type="http://schemas.openxmlformats.org/officeDocument/2006/relationships/image" Target="../media/image360.emf"/><Relationship Id="rId28" Type="http://schemas.openxmlformats.org/officeDocument/2006/relationships/image" Target="../media/image365.emf"/><Relationship Id="rId36" Type="http://schemas.openxmlformats.org/officeDocument/2006/relationships/image" Target="../media/image373.emf"/><Relationship Id="rId49" Type="http://schemas.openxmlformats.org/officeDocument/2006/relationships/image" Target="../media/image386.emf"/><Relationship Id="rId57" Type="http://schemas.openxmlformats.org/officeDocument/2006/relationships/image" Target="../media/image394.emf"/><Relationship Id="rId106" Type="http://schemas.openxmlformats.org/officeDocument/2006/relationships/image" Target="../media/image443.emf"/><Relationship Id="rId10" Type="http://schemas.openxmlformats.org/officeDocument/2006/relationships/image" Target="../media/image347.emf"/><Relationship Id="rId31" Type="http://schemas.openxmlformats.org/officeDocument/2006/relationships/image" Target="../media/image368.emf"/><Relationship Id="rId44" Type="http://schemas.openxmlformats.org/officeDocument/2006/relationships/image" Target="../media/image381.emf"/><Relationship Id="rId52" Type="http://schemas.openxmlformats.org/officeDocument/2006/relationships/image" Target="../media/image389.emf"/><Relationship Id="rId60" Type="http://schemas.openxmlformats.org/officeDocument/2006/relationships/image" Target="../media/image397.emf"/><Relationship Id="rId65" Type="http://schemas.openxmlformats.org/officeDocument/2006/relationships/image" Target="../media/image402.emf"/><Relationship Id="rId73" Type="http://schemas.openxmlformats.org/officeDocument/2006/relationships/image" Target="../media/image410.emf"/><Relationship Id="rId78" Type="http://schemas.openxmlformats.org/officeDocument/2006/relationships/image" Target="../media/image415.emf"/><Relationship Id="rId81" Type="http://schemas.openxmlformats.org/officeDocument/2006/relationships/image" Target="../media/image418.emf"/><Relationship Id="rId86" Type="http://schemas.openxmlformats.org/officeDocument/2006/relationships/image" Target="../media/image423.emf"/><Relationship Id="rId94" Type="http://schemas.openxmlformats.org/officeDocument/2006/relationships/image" Target="../media/image431.emf"/><Relationship Id="rId99" Type="http://schemas.openxmlformats.org/officeDocument/2006/relationships/image" Target="../media/image436.emf"/><Relationship Id="rId101" Type="http://schemas.openxmlformats.org/officeDocument/2006/relationships/image" Target="../media/image438.emf"/><Relationship Id="rId4" Type="http://schemas.openxmlformats.org/officeDocument/2006/relationships/image" Target="../media/image341.emf"/><Relationship Id="rId9" Type="http://schemas.openxmlformats.org/officeDocument/2006/relationships/image" Target="../media/image346.emf"/><Relationship Id="rId13" Type="http://schemas.openxmlformats.org/officeDocument/2006/relationships/image" Target="../media/image350.emf"/><Relationship Id="rId18" Type="http://schemas.openxmlformats.org/officeDocument/2006/relationships/image" Target="../media/image355.emf"/><Relationship Id="rId39" Type="http://schemas.openxmlformats.org/officeDocument/2006/relationships/image" Target="../media/image376.emf"/><Relationship Id="rId34" Type="http://schemas.openxmlformats.org/officeDocument/2006/relationships/image" Target="../media/image371.emf"/><Relationship Id="rId50" Type="http://schemas.openxmlformats.org/officeDocument/2006/relationships/image" Target="../media/image387.emf"/><Relationship Id="rId55" Type="http://schemas.openxmlformats.org/officeDocument/2006/relationships/image" Target="../media/image392.emf"/><Relationship Id="rId76" Type="http://schemas.openxmlformats.org/officeDocument/2006/relationships/image" Target="../media/image413.emf"/><Relationship Id="rId97" Type="http://schemas.openxmlformats.org/officeDocument/2006/relationships/image" Target="../media/image434.emf"/><Relationship Id="rId104" Type="http://schemas.openxmlformats.org/officeDocument/2006/relationships/image" Target="../media/image441.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56.emf"/><Relationship Id="rId13" Type="http://schemas.openxmlformats.org/officeDocument/2006/relationships/image" Target="../media/image461.emf"/><Relationship Id="rId18" Type="http://schemas.openxmlformats.org/officeDocument/2006/relationships/image" Target="../media/image466.emf"/><Relationship Id="rId26" Type="http://schemas.openxmlformats.org/officeDocument/2006/relationships/image" Target="../media/image474.emf"/><Relationship Id="rId3" Type="http://schemas.openxmlformats.org/officeDocument/2006/relationships/image" Target="../media/image451.emf"/><Relationship Id="rId21" Type="http://schemas.openxmlformats.org/officeDocument/2006/relationships/image" Target="../media/image469.emf"/><Relationship Id="rId7" Type="http://schemas.openxmlformats.org/officeDocument/2006/relationships/image" Target="../media/image455.emf"/><Relationship Id="rId12" Type="http://schemas.openxmlformats.org/officeDocument/2006/relationships/image" Target="../media/image460.emf"/><Relationship Id="rId17" Type="http://schemas.openxmlformats.org/officeDocument/2006/relationships/image" Target="../media/image465.emf"/><Relationship Id="rId25" Type="http://schemas.openxmlformats.org/officeDocument/2006/relationships/image" Target="../media/image473.emf"/><Relationship Id="rId2" Type="http://schemas.openxmlformats.org/officeDocument/2006/relationships/image" Target="../media/image450.emf"/><Relationship Id="rId16" Type="http://schemas.openxmlformats.org/officeDocument/2006/relationships/image" Target="../media/image464.emf"/><Relationship Id="rId20" Type="http://schemas.openxmlformats.org/officeDocument/2006/relationships/image" Target="../media/image468.emf"/><Relationship Id="rId1" Type="http://schemas.openxmlformats.org/officeDocument/2006/relationships/image" Target="../media/image449.emf"/><Relationship Id="rId6" Type="http://schemas.openxmlformats.org/officeDocument/2006/relationships/image" Target="../media/image454.emf"/><Relationship Id="rId11" Type="http://schemas.openxmlformats.org/officeDocument/2006/relationships/image" Target="../media/image459.emf"/><Relationship Id="rId24" Type="http://schemas.openxmlformats.org/officeDocument/2006/relationships/image" Target="../media/image472.emf"/><Relationship Id="rId5" Type="http://schemas.openxmlformats.org/officeDocument/2006/relationships/image" Target="../media/image453.emf"/><Relationship Id="rId15" Type="http://schemas.openxmlformats.org/officeDocument/2006/relationships/image" Target="../media/image463.emf"/><Relationship Id="rId23" Type="http://schemas.openxmlformats.org/officeDocument/2006/relationships/image" Target="../media/image471.emf"/><Relationship Id="rId28" Type="http://schemas.openxmlformats.org/officeDocument/2006/relationships/image" Target="../media/image476.emf"/><Relationship Id="rId10" Type="http://schemas.openxmlformats.org/officeDocument/2006/relationships/image" Target="../media/image458.emf"/><Relationship Id="rId19" Type="http://schemas.openxmlformats.org/officeDocument/2006/relationships/image" Target="../media/image467.emf"/><Relationship Id="rId4" Type="http://schemas.openxmlformats.org/officeDocument/2006/relationships/image" Target="../media/image452.emf"/><Relationship Id="rId9" Type="http://schemas.openxmlformats.org/officeDocument/2006/relationships/image" Target="../media/image457.emf"/><Relationship Id="rId14" Type="http://schemas.openxmlformats.org/officeDocument/2006/relationships/image" Target="../media/image462.emf"/><Relationship Id="rId22" Type="http://schemas.openxmlformats.org/officeDocument/2006/relationships/image" Target="../media/image470.emf"/><Relationship Id="rId27" Type="http://schemas.openxmlformats.org/officeDocument/2006/relationships/image" Target="../media/image475.emf"/></Relationships>
</file>

<file path=ppt/drawings/_rels/vmlDrawing6.vml.rels><?xml version="1.0" encoding="UTF-8" standalone="yes"?>
<Relationships xmlns="http://schemas.openxmlformats.org/package/2006/relationships"><Relationship Id="rId13" Type="http://schemas.openxmlformats.org/officeDocument/2006/relationships/image" Target="../media/image494.emf"/><Relationship Id="rId18" Type="http://schemas.openxmlformats.org/officeDocument/2006/relationships/image" Target="../media/image499.emf"/><Relationship Id="rId26" Type="http://schemas.openxmlformats.org/officeDocument/2006/relationships/image" Target="../media/image507.emf"/><Relationship Id="rId39" Type="http://schemas.openxmlformats.org/officeDocument/2006/relationships/image" Target="../media/image520.emf"/><Relationship Id="rId21" Type="http://schemas.openxmlformats.org/officeDocument/2006/relationships/image" Target="../media/image502.emf"/><Relationship Id="rId34" Type="http://schemas.openxmlformats.org/officeDocument/2006/relationships/image" Target="../media/image515.emf"/><Relationship Id="rId42" Type="http://schemas.openxmlformats.org/officeDocument/2006/relationships/image" Target="../media/image523.emf"/><Relationship Id="rId47" Type="http://schemas.openxmlformats.org/officeDocument/2006/relationships/image" Target="../media/image528.emf"/><Relationship Id="rId50" Type="http://schemas.openxmlformats.org/officeDocument/2006/relationships/image" Target="../media/image531.emf"/><Relationship Id="rId55" Type="http://schemas.openxmlformats.org/officeDocument/2006/relationships/image" Target="../media/image536.emf"/><Relationship Id="rId63" Type="http://schemas.openxmlformats.org/officeDocument/2006/relationships/image" Target="../media/image544.emf"/><Relationship Id="rId68" Type="http://schemas.openxmlformats.org/officeDocument/2006/relationships/image" Target="../media/image549.emf"/><Relationship Id="rId7" Type="http://schemas.openxmlformats.org/officeDocument/2006/relationships/image" Target="../media/image488.emf"/><Relationship Id="rId71" Type="http://schemas.openxmlformats.org/officeDocument/2006/relationships/image" Target="../media/image552.emf"/><Relationship Id="rId2" Type="http://schemas.openxmlformats.org/officeDocument/2006/relationships/image" Target="../media/image483.emf"/><Relationship Id="rId16" Type="http://schemas.openxmlformats.org/officeDocument/2006/relationships/image" Target="../media/image497.emf"/><Relationship Id="rId29" Type="http://schemas.openxmlformats.org/officeDocument/2006/relationships/image" Target="../media/image510.emf"/><Relationship Id="rId11" Type="http://schemas.openxmlformats.org/officeDocument/2006/relationships/image" Target="../media/image492.emf"/><Relationship Id="rId24" Type="http://schemas.openxmlformats.org/officeDocument/2006/relationships/image" Target="../media/image505.emf"/><Relationship Id="rId32" Type="http://schemas.openxmlformats.org/officeDocument/2006/relationships/image" Target="../media/image513.emf"/><Relationship Id="rId37" Type="http://schemas.openxmlformats.org/officeDocument/2006/relationships/image" Target="../media/image518.emf"/><Relationship Id="rId40" Type="http://schemas.openxmlformats.org/officeDocument/2006/relationships/image" Target="../media/image521.emf"/><Relationship Id="rId45" Type="http://schemas.openxmlformats.org/officeDocument/2006/relationships/image" Target="../media/image526.emf"/><Relationship Id="rId53" Type="http://schemas.openxmlformats.org/officeDocument/2006/relationships/image" Target="../media/image534.emf"/><Relationship Id="rId58" Type="http://schemas.openxmlformats.org/officeDocument/2006/relationships/image" Target="../media/image539.emf"/><Relationship Id="rId66" Type="http://schemas.openxmlformats.org/officeDocument/2006/relationships/image" Target="../media/image547.emf"/><Relationship Id="rId74" Type="http://schemas.openxmlformats.org/officeDocument/2006/relationships/image" Target="../media/image555.emf"/><Relationship Id="rId5" Type="http://schemas.openxmlformats.org/officeDocument/2006/relationships/image" Target="../media/image486.emf"/><Relationship Id="rId15" Type="http://schemas.openxmlformats.org/officeDocument/2006/relationships/image" Target="../media/image496.emf"/><Relationship Id="rId23" Type="http://schemas.openxmlformats.org/officeDocument/2006/relationships/image" Target="../media/image504.emf"/><Relationship Id="rId28" Type="http://schemas.openxmlformats.org/officeDocument/2006/relationships/image" Target="../media/image509.emf"/><Relationship Id="rId36" Type="http://schemas.openxmlformats.org/officeDocument/2006/relationships/image" Target="../media/image517.emf"/><Relationship Id="rId49" Type="http://schemas.openxmlformats.org/officeDocument/2006/relationships/image" Target="../media/image530.emf"/><Relationship Id="rId57" Type="http://schemas.openxmlformats.org/officeDocument/2006/relationships/image" Target="../media/image538.emf"/><Relationship Id="rId61" Type="http://schemas.openxmlformats.org/officeDocument/2006/relationships/image" Target="../media/image542.emf"/><Relationship Id="rId10" Type="http://schemas.openxmlformats.org/officeDocument/2006/relationships/image" Target="../media/image491.emf"/><Relationship Id="rId19" Type="http://schemas.openxmlformats.org/officeDocument/2006/relationships/image" Target="../media/image500.emf"/><Relationship Id="rId31" Type="http://schemas.openxmlformats.org/officeDocument/2006/relationships/image" Target="../media/image512.emf"/><Relationship Id="rId44" Type="http://schemas.openxmlformats.org/officeDocument/2006/relationships/image" Target="../media/image525.emf"/><Relationship Id="rId52" Type="http://schemas.openxmlformats.org/officeDocument/2006/relationships/image" Target="../media/image533.emf"/><Relationship Id="rId60" Type="http://schemas.openxmlformats.org/officeDocument/2006/relationships/image" Target="../media/image541.emf"/><Relationship Id="rId65" Type="http://schemas.openxmlformats.org/officeDocument/2006/relationships/image" Target="../media/image546.emf"/><Relationship Id="rId73" Type="http://schemas.openxmlformats.org/officeDocument/2006/relationships/image" Target="../media/image554.emf"/><Relationship Id="rId4" Type="http://schemas.openxmlformats.org/officeDocument/2006/relationships/image" Target="../media/image485.emf"/><Relationship Id="rId9" Type="http://schemas.openxmlformats.org/officeDocument/2006/relationships/image" Target="../media/image490.emf"/><Relationship Id="rId14" Type="http://schemas.openxmlformats.org/officeDocument/2006/relationships/image" Target="../media/image495.emf"/><Relationship Id="rId22" Type="http://schemas.openxmlformats.org/officeDocument/2006/relationships/image" Target="../media/image503.emf"/><Relationship Id="rId27" Type="http://schemas.openxmlformats.org/officeDocument/2006/relationships/image" Target="../media/image508.emf"/><Relationship Id="rId30" Type="http://schemas.openxmlformats.org/officeDocument/2006/relationships/image" Target="../media/image511.emf"/><Relationship Id="rId35" Type="http://schemas.openxmlformats.org/officeDocument/2006/relationships/image" Target="../media/image516.emf"/><Relationship Id="rId43" Type="http://schemas.openxmlformats.org/officeDocument/2006/relationships/image" Target="../media/image524.emf"/><Relationship Id="rId48" Type="http://schemas.openxmlformats.org/officeDocument/2006/relationships/image" Target="../media/image529.emf"/><Relationship Id="rId56" Type="http://schemas.openxmlformats.org/officeDocument/2006/relationships/image" Target="../media/image537.emf"/><Relationship Id="rId64" Type="http://schemas.openxmlformats.org/officeDocument/2006/relationships/image" Target="../media/image545.emf"/><Relationship Id="rId69" Type="http://schemas.openxmlformats.org/officeDocument/2006/relationships/image" Target="../media/image550.emf"/><Relationship Id="rId8" Type="http://schemas.openxmlformats.org/officeDocument/2006/relationships/image" Target="../media/image489.emf"/><Relationship Id="rId51" Type="http://schemas.openxmlformats.org/officeDocument/2006/relationships/image" Target="../media/image532.emf"/><Relationship Id="rId72" Type="http://schemas.openxmlformats.org/officeDocument/2006/relationships/image" Target="../media/image553.emf"/><Relationship Id="rId3" Type="http://schemas.openxmlformats.org/officeDocument/2006/relationships/image" Target="../media/image484.emf"/><Relationship Id="rId12" Type="http://schemas.openxmlformats.org/officeDocument/2006/relationships/image" Target="../media/image493.emf"/><Relationship Id="rId17" Type="http://schemas.openxmlformats.org/officeDocument/2006/relationships/image" Target="../media/image498.emf"/><Relationship Id="rId25" Type="http://schemas.openxmlformats.org/officeDocument/2006/relationships/image" Target="../media/image506.emf"/><Relationship Id="rId33" Type="http://schemas.openxmlformats.org/officeDocument/2006/relationships/image" Target="../media/image514.emf"/><Relationship Id="rId38" Type="http://schemas.openxmlformats.org/officeDocument/2006/relationships/image" Target="../media/image519.emf"/><Relationship Id="rId46" Type="http://schemas.openxmlformats.org/officeDocument/2006/relationships/image" Target="../media/image527.emf"/><Relationship Id="rId59" Type="http://schemas.openxmlformats.org/officeDocument/2006/relationships/image" Target="../media/image540.emf"/><Relationship Id="rId67" Type="http://schemas.openxmlformats.org/officeDocument/2006/relationships/image" Target="../media/image548.emf"/><Relationship Id="rId20" Type="http://schemas.openxmlformats.org/officeDocument/2006/relationships/image" Target="../media/image501.emf"/><Relationship Id="rId41" Type="http://schemas.openxmlformats.org/officeDocument/2006/relationships/image" Target="../media/image522.emf"/><Relationship Id="rId54" Type="http://schemas.openxmlformats.org/officeDocument/2006/relationships/image" Target="../media/image535.emf"/><Relationship Id="rId62" Type="http://schemas.openxmlformats.org/officeDocument/2006/relationships/image" Target="../media/image543.emf"/><Relationship Id="rId70" Type="http://schemas.openxmlformats.org/officeDocument/2006/relationships/image" Target="../media/image551.emf"/><Relationship Id="rId1" Type="http://schemas.openxmlformats.org/officeDocument/2006/relationships/image" Target="../media/image482.emf"/><Relationship Id="rId6" Type="http://schemas.openxmlformats.org/officeDocument/2006/relationships/image" Target="../media/image487.emf"/></Relationships>
</file>

<file path=ppt/drawings/_rels/vmlDrawing7.vml.rels><?xml version="1.0" encoding="UTF-8" standalone="yes"?>
<Relationships xmlns="http://schemas.openxmlformats.org/package/2006/relationships"><Relationship Id="rId13" Type="http://schemas.openxmlformats.org/officeDocument/2006/relationships/image" Target="../media/image570.emf"/><Relationship Id="rId18" Type="http://schemas.openxmlformats.org/officeDocument/2006/relationships/image" Target="../media/image575.emf"/><Relationship Id="rId26" Type="http://schemas.openxmlformats.org/officeDocument/2006/relationships/image" Target="../media/image583.emf"/><Relationship Id="rId39" Type="http://schemas.openxmlformats.org/officeDocument/2006/relationships/image" Target="../media/image596.emf"/><Relationship Id="rId21" Type="http://schemas.openxmlformats.org/officeDocument/2006/relationships/image" Target="../media/image578.emf"/><Relationship Id="rId34" Type="http://schemas.openxmlformats.org/officeDocument/2006/relationships/image" Target="../media/image591.emf"/><Relationship Id="rId42" Type="http://schemas.openxmlformats.org/officeDocument/2006/relationships/image" Target="../media/image599.emf"/><Relationship Id="rId47" Type="http://schemas.openxmlformats.org/officeDocument/2006/relationships/image" Target="../media/image604.emf"/><Relationship Id="rId50" Type="http://schemas.openxmlformats.org/officeDocument/2006/relationships/image" Target="../media/image607.emf"/><Relationship Id="rId55" Type="http://schemas.openxmlformats.org/officeDocument/2006/relationships/image" Target="../media/image612.emf"/><Relationship Id="rId7" Type="http://schemas.openxmlformats.org/officeDocument/2006/relationships/image" Target="../media/image564.emf"/><Relationship Id="rId12" Type="http://schemas.openxmlformats.org/officeDocument/2006/relationships/image" Target="../media/image569.emf"/><Relationship Id="rId17" Type="http://schemas.openxmlformats.org/officeDocument/2006/relationships/image" Target="../media/image574.emf"/><Relationship Id="rId25" Type="http://schemas.openxmlformats.org/officeDocument/2006/relationships/image" Target="../media/image582.emf"/><Relationship Id="rId33" Type="http://schemas.openxmlformats.org/officeDocument/2006/relationships/image" Target="../media/image590.emf"/><Relationship Id="rId38" Type="http://schemas.openxmlformats.org/officeDocument/2006/relationships/image" Target="../media/image595.emf"/><Relationship Id="rId46" Type="http://schemas.openxmlformats.org/officeDocument/2006/relationships/image" Target="../media/image603.emf"/><Relationship Id="rId59" Type="http://schemas.openxmlformats.org/officeDocument/2006/relationships/image" Target="../media/image616.emf"/><Relationship Id="rId2" Type="http://schemas.openxmlformats.org/officeDocument/2006/relationships/image" Target="../media/image559.emf"/><Relationship Id="rId16" Type="http://schemas.openxmlformats.org/officeDocument/2006/relationships/image" Target="../media/image573.emf"/><Relationship Id="rId20" Type="http://schemas.openxmlformats.org/officeDocument/2006/relationships/image" Target="../media/image577.emf"/><Relationship Id="rId29" Type="http://schemas.openxmlformats.org/officeDocument/2006/relationships/image" Target="../media/image586.emf"/><Relationship Id="rId41" Type="http://schemas.openxmlformats.org/officeDocument/2006/relationships/image" Target="../media/image598.emf"/><Relationship Id="rId54" Type="http://schemas.openxmlformats.org/officeDocument/2006/relationships/image" Target="../media/image611.emf"/><Relationship Id="rId1" Type="http://schemas.openxmlformats.org/officeDocument/2006/relationships/image" Target="../media/image558.emf"/><Relationship Id="rId6" Type="http://schemas.openxmlformats.org/officeDocument/2006/relationships/image" Target="../media/image563.emf"/><Relationship Id="rId11" Type="http://schemas.openxmlformats.org/officeDocument/2006/relationships/image" Target="../media/image568.emf"/><Relationship Id="rId24" Type="http://schemas.openxmlformats.org/officeDocument/2006/relationships/image" Target="../media/image581.emf"/><Relationship Id="rId32" Type="http://schemas.openxmlformats.org/officeDocument/2006/relationships/image" Target="../media/image589.emf"/><Relationship Id="rId37" Type="http://schemas.openxmlformats.org/officeDocument/2006/relationships/image" Target="../media/image594.emf"/><Relationship Id="rId40" Type="http://schemas.openxmlformats.org/officeDocument/2006/relationships/image" Target="../media/image597.emf"/><Relationship Id="rId45" Type="http://schemas.openxmlformats.org/officeDocument/2006/relationships/image" Target="../media/image602.emf"/><Relationship Id="rId53" Type="http://schemas.openxmlformats.org/officeDocument/2006/relationships/image" Target="../media/image610.emf"/><Relationship Id="rId58" Type="http://schemas.openxmlformats.org/officeDocument/2006/relationships/image" Target="../media/image615.emf"/><Relationship Id="rId5" Type="http://schemas.openxmlformats.org/officeDocument/2006/relationships/image" Target="../media/image562.emf"/><Relationship Id="rId15" Type="http://schemas.openxmlformats.org/officeDocument/2006/relationships/image" Target="../media/image572.emf"/><Relationship Id="rId23" Type="http://schemas.openxmlformats.org/officeDocument/2006/relationships/image" Target="../media/image580.emf"/><Relationship Id="rId28" Type="http://schemas.openxmlformats.org/officeDocument/2006/relationships/image" Target="../media/image585.emf"/><Relationship Id="rId36" Type="http://schemas.openxmlformats.org/officeDocument/2006/relationships/image" Target="../media/image593.emf"/><Relationship Id="rId49" Type="http://schemas.openxmlformats.org/officeDocument/2006/relationships/image" Target="../media/image606.emf"/><Relationship Id="rId57" Type="http://schemas.openxmlformats.org/officeDocument/2006/relationships/image" Target="../media/image614.emf"/><Relationship Id="rId10" Type="http://schemas.openxmlformats.org/officeDocument/2006/relationships/image" Target="../media/image567.emf"/><Relationship Id="rId19" Type="http://schemas.openxmlformats.org/officeDocument/2006/relationships/image" Target="../media/image576.emf"/><Relationship Id="rId31" Type="http://schemas.openxmlformats.org/officeDocument/2006/relationships/image" Target="../media/image588.emf"/><Relationship Id="rId44" Type="http://schemas.openxmlformats.org/officeDocument/2006/relationships/image" Target="../media/image601.emf"/><Relationship Id="rId52" Type="http://schemas.openxmlformats.org/officeDocument/2006/relationships/image" Target="../media/image609.emf"/><Relationship Id="rId60" Type="http://schemas.openxmlformats.org/officeDocument/2006/relationships/image" Target="../media/image617.emf"/><Relationship Id="rId4" Type="http://schemas.openxmlformats.org/officeDocument/2006/relationships/image" Target="../media/image561.emf"/><Relationship Id="rId9" Type="http://schemas.openxmlformats.org/officeDocument/2006/relationships/image" Target="../media/image566.emf"/><Relationship Id="rId14" Type="http://schemas.openxmlformats.org/officeDocument/2006/relationships/image" Target="../media/image571.emf"/><Relationship Id="rId22" Type="http://schemas.openxmlformats.org/officeDocument/2006/relationships/image" Target="../media/image579.emf"/><Relationship Id="rId27" Type="http://schemas.openxmlformats.org/officeDocument/2006/relationships/image" Target="../media/image584.emf"/><Relationship Id="rId30" Type="http://schemas.openxmlformats.org/officeDocument/2006/relationships/image" Target="../media/image587.emf"/><Relationship Id="rId35" Type="http://schemas.openxmlformats.org/officeDocument/2006/relationships/image" Target="../media/image592.emf"/><Relationship Id="rId43" Type="http://schemas.openxmlformats.org/officeDocument/2006/relationships/image" Target="../media/image600.emf"/><Relationship Id="rId48" Type="http://schemas.openxmlformats.org/officeDocument/2006/relationships/image" Target="../media/image605.emf"/><Relationship Id="rId56" Type="http://schemas.openxmlformats.org/officeDocument/2006/relationships/image" Target="../media/image613.emf"/><Relationship Id="rId8" Type="http://schemas.openxmlformats.org/officeDocument/2006/relationships/image" Target="../media/image565.emf"/><Relationship Id="rId51" Type="http://schemas.openxmlformats.org/officeDocument/2006/relationships/image" Target="../media/image608.emf"/><Relationship Id="rId3" Type="http://schemas.openxmlformats.org/officeDocument/2006/relationships/image" Target="../media/image560.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38.emf"/><Relationship Id="rId13" Type="http://schemas.openxmlformats.org/officeDocument/2006/relationships/image" Target="../media/image643.emf"/><Relationship Id="rId18" Type="http://schemas.openxmlformats.org/officeDocument/2006/relationships/image" Target="../media/image648.emf"/><Relationship Id="rId26" Type="http://schemas.openxmlformats.org/officeDocument/2006/relationships/image" Target="../media/image656.emf"/><Relationship Id="rId3" Type="http://schemas.openxmlformats.org/officeDocument/2006/relationships/image" Target="../media/image633.emf"/><Relationship Id="rId21" Type="http://schemas.openxmlformats.org/officeDocument/2006/relationships/image" Target="../media/image651.emf"/><Relationship Id="rId34" Type="http://schemas.openxmlformats.org/officeDocument/2006/relationships/image" Target="../media/image664.emf"/><Relationship Id="rId7" Type="http://schemas.openxmlformats.org/officeDocument/2006/relationships/image" Target="../media/image637.emf"/><Relationship Id="rId12" Type="http://schemas.openxmlformats.org/officeDocument/2006/relationships/image" Target="../media/image642.emf"/><Relationship Id="rId17" Type="http://schemas.openxmlformats.org/officeDocument/2006/relationships/image" Target="../media/image647.emf"/><Relationship Id="rId25" Type="http://schemas.openxmlformats.org/officeDocument/2006/relationships/image" Target="../media/image655.emf"/><Relationship Id="rId33" Type="http://schemas.openxmlformats.org/officeDocument/2006/relationships/image" Target="../media/image663.emf"/><Relationship Id="rId38" Type="http://schemas.openxmlformats.org/officeDocument/2006/relationships/image" Target="../media/image668.emf"/><Relationship Id="rId2" Type="http://schemas.openxmlformats.org/officeDocument/2006/relationships/image" Target="../media/image632.emf"/><Relationship Id="rId16" Type="http://schemas.openxmlformats.org/officeDocument/2006/relationships/image" Target="../media/image646.emf"/><Relationship Id="rId20" Type="http://schemas.openxmlformats.org/officeDocument/2006/relationships/image" Target="../media/image650.emf"/><Relationship Id="rId29" Type="http://schemas.openxmlformats.org/officeDocument/2006/relationships/image" Target="../media/image659.emf"/><Relationship Id="rId1" Type="http://schemas.openxmlformats.org/officeDocument/2006/relationships/image" Target="../media/image631.emf"/><Relationship Id="rId6" Type="http://schemas.openxmlformats.org/officeDocument/2006/relationships/image" Target="../media/image636.emf"/><Relationship Id="rId11" Type="http://schemas.openxmlformats.org/officeDocument/2006/relationships/image" Target="../media/image641.emf"/><Relationship Id="rId24" Type="http://schemas.openxmlformats.org/officeDocument/2006/relationships/image" Target="../media/image654.emf"/><Relationship Id="rId32" Type="http://schemas.openxmlformats.org/officeDocument/2006/relationships/image" Target="../media/image662.emf"/><Relationship Id="rId37" Type="http://schemas.openxmlformats.org/officeDocument/2006/relationships/image" Target="../media/image667.emf"/><Relationship Id="rId5" Type="http://schemas.openxmlformats.org/officeDocument/2006/relationships/image" Target="../media/image635.emf"/><Relationship Id="rId15" Type="http://schemas.openxmlformats.org/officeDocument/2006/relationships/image" Target="../media/image645.emf"/><Relationship Id="rId23" Type="http://schemas.openxmlformats.org/officeDocument/2006/relationships/image" Target="../media/image653.emf"/><Relationship Id="rId28" Type="http://schemas.openxmlformats.org/officeDocument/2006/relationships/image" Target="../media/image658.emf"/><Relationship Id="rId36" Type="http://schemas.openxmlformats.org/officeDocument/2006/relationships/image" Target="../media/image666.emf"/><Relationship Id="rId10" Type="http://schemas.openxmlformats.org/officeDocument/2006/relationships/image" Target="../media/image640.emf"/><Relationship Id="rId19" Type="http://schemas.openxmlformats.org/officeDocument/2006/relationships/image" Target="../media/image649.emf"/><Relationship Id="rId31" Type="http://schemas.openxmlformats.org/officeDocument/2006/relationships/image" Target="../media/image661.emf"/><Relationship Id="rId4" Type="http://schemas.openxmlformats.org/officeDocument/2006/relationships/image" Target="../media/image634.emf"/><Relationship Id="rId9" Type="http://schemas.openxmlformats.org/officeDocument/2006/relationships/image" Target="../media/image639.emf"/><Relationship Id="rId14" Type="http://schemas.openxmlformats.org/officeDocument/2006/relationships/image" Target="../media/image644.emf"/><Relationship Id="rId22" Type="http://schemas.openxmlformats.org/officeDocument/2006/relationships/image" Target="../media/image652.emf"/><Relationship Id="rId27" Type="http://schemas.openxmlformats.org/officeDocument/2006/relationships/image" Target="../media/image657.emf"/><Relationship Id="rId30" Type="http://schemas.openxmlformats.org/officeDocument/2006/relationships/image" Target="../media/image660.emf"/><Relationship Id="rId35" Type="http://schemas.openxmlformats.org/officeDocument/2006/relationships/image" Target="../media/image665.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5.emf"/><Relationship Id="rId3" Type="http://schemas.openxmlformats.org/officeDocument/2006/relationships/image" Target="../media/image690.emf"/><Relationship Id="rId7" Type="http://schemas.openxmlformats.org/officeDocument/2006/relationships/image" Target="../media/image694.emf"/><Relationship Id="rId2" Type="http://schemas.openxmlformats.org/officeDocument/2006/relationships/image" Target="../media/image689.emf"/><Relationship Id="rId1" Type="http://schemas.openxmlformats.org/officeDocument/2006/relationships/image" Target="../media/image688.emf"/><Relationship Id="rId6" Type="http://schemas.openxmlformats.org/officeDocument/2006/relationships/image" Target="../media/image693.emf"/><Relationship Id="rId5" Type="http://schemas.openxmlformats.org/officeDocument/2006/relationships/image" Target="../media/image692.emf"/><Relationship Id="rId10" Type="http://schemas.openxmlformats.org/officeDocument/2006/relationships/image" Target="../media/image697.emf"/><Relationship Id="rId4" Type="http://schemas.openxmlformats.org/officeDocument/2006/relationships/image" Target="../media/image691.emf"/><Relationship Id="rId9" Type="http://schemas.openxmlformats.org/officeDocument/2006/relationships/image" Target="../media/image69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21</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22</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2" y="2249490"/>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0"/>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7"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2"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2"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2"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2"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7"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7"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8" y="4651377"/>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8" y="3068640"/>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2"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7"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5"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5" y="1620840"/>
            <a:ext cx="4517659"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5" y="2295527"/>
            <a:ext cx="4517659"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7" y="1620840"/>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7" y="2295527"/>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5"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5" y="288927"/>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5" y="1514477"/>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3"/>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2"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2"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2"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0"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20.jpeg"/><Relationship Id="rId5" Type="http://schemas.openxmlformats.org/officeDocument/2006/relationships/image" Target="../media/image619.png"/><Relationship Id="rId4" Type="http://schemas.openxmlformats.org/officeDocument/2006/relationships/image" Target="../media/image618.png"/></Relationships>
</file>

<file path=ppt/slides/_rels/slide11.xml.rels><?xml version="1.0" encoding="UTF-8" standalone="yes"?>
<Relationships xmlns="http://schemas.openxmlformats.org/package/2006/relationships"><Relationship Id="rId3" Type="http://schemas.openxmlformats.org/officeDocument/2006/relationships/image" Target="../media/image62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4.png"/><Relationship Id="rId5" Type="http://schemas.openxmlformats.org/officeDocument/2006/relationships/image" Target="../media/image623.png"/><Relationship Id="rId4" Type="http://schemas.openxmlformats.org/officeDocument/2006/relationships/image" Target="../media/image622.png"/></Relationships>
</file>

<file path=ppt/slides/_rels/slide12.xml.rels><?xml version="1.0" encoding="UTF-8" standalone="yes"?>
<Relationships xmlns="http://schemas.openxmlformats.org/package/2006/relationships"><Relationship Id="rId3" Type="http://schemas.openxmlformats.org/officeDocument/2006/relationships/image" Target="../media/image62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27.png"/><Relationship Id="rId4" Type="http://schemas.openxmlformats.org/officeDocument/2006/relationships/image" Target="../media/image6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28.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630.png"/><Relationship Id="rId4" Type="http://schemas.openxmlformats.org/officeDocument/2006/relationships/image" Target="../media/image629.jpeg"/></Relationships>
</file>

<file path=ppt/slides/_rels/slide15.xml.rels><?xml version="1.0" encoding="UTF-8" standalone="yes"?>
<Relationships xmlns="http://schemas.openxmlformats.org/package/2006/relationships"><Relationship Id="rId8" Type="http://schemas.openxmlformats.org/officeDocument/2006/relationships/image" Target="../media/image673.png"/><Relationship Id="rId13" Type="http://schemas.openxmlformats.org/officeDocument/2006/relationships/image" Target="../media/image678.png"/><Relationship Id="rId3" Type="http://schemas.openxmlformats.org/officeDocument/2006/relationships/notesSlide" Target="../notesSlides/notesSlide14.xml"/><Relationship Id="rId7" Type="http://schemas.openxmlformats.org/officeDocument/2006/relationships/image" Target="../media/image672.png"/><Relationship Id="rId12" Type="http://schemas.openxmlformats.org/officeDocument/2006/relationships/image" Target="../media/image677.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71.png"/><Relationship Id="rId11" Type="http://schemas.openxmlformats.org/officeDocument/2006/relationships/image" Target="../media/image676.png"/><Relationship Id="rId5" Type="http://schemas.openxmlformats.org/officeDocument/2006/relationships/image" Target="../media/image670.png"/><Relationship Id="rId10" Type="http://schemas.openxmlformats.org/officeDocument/2006/relationships/image" Target="../media/image675.png"/><Relationship Id="rId4" Type="http://schemas.openxmlformats.org/officeDocument/2006/relationships/image" Target="../media/image669.jpeg"/><Relationship Id="rId9" Type="http://schemas.openxmlformats.org/officeDocument/2006/relationships/image" Target="../media/image674.png"/></Relationships>
</file>

<file path=ppt/slides/_rels/slide16.xml.rels><?xml version="1.0" encoding="UTF-8" standalone="yes"?>
<Relationships xmlns="http://schemas.openxmlformats.org/package/2006/relationships"><Relationship Id="rId8" Type="http://schemas.openxmlformats.org/officeDocument/2006/relationships/image" Target="../media/image684.png"/><Relationship Id="rId3" Type="http://schemas.openxmlformats.org/officeDocument/2006/relationships/image" Target="../media/image679.jpeg"/><Relationship Id="rId7" Type="http://schemas.openxmlformats.org/officeDocument/2006/relationships/image" Target="../media/image68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82.png"/><Relationship Id="rId11" Type="http://schemas.openxmlformats.org/officeDocument/2006/relationships/image" Target="../media/image687.png"/><Relationship Id="rId5" Type="http://schemas.openxmlformats.org/officeDocument/2006/relationships/image" Target="../media/image681.png"/><Relationship Id="rId10" Type="http://schemas.openxmlformats.org/officeDocument/2006/relationships/image" Target="../media/image686.png"/><Relationship Id="rId4" Type="http://schemas.openxmlformats.org/officeDocument/2006/relationships/image" Target="../media/image680.png"/><Relationship Id="rId9" Type="http://schemas.openxmlformats.org/officeDocument/2006/relationships/image" Target="../media/image68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700.jpeg"/><Relationship Id="rId5" Type="http://schemas.openxmlformats.org/officeDocument/2006/relationships/image" Target="../media/image699.png"/><Relationship Id="rId4" Type="http://schemas.openxmlformats.org/officeDocument/2006/relationships/image" Target="../media/image698.png"/></Relationships>
</file>

<file path=ppt/slides/_rels/slide18.xml.rels><?xml version="1.0" encoding="UTF-8" standalone="yes"?>
<Relationships xmlns="http://schemas.openxmlformats.org/package/2006/relationships"><Relationship Id="rId3" Type="http://schemas.openxmlformats.org/officeDocument/2006/relationships/image" Target="../media/image702.png"/><Relationship Id="rId2" Type="http://schemas.openxmlformats.org/officeDocument/2006/relationships/image" Target="../media/image70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04.jpeg"/><Relationship Id="rId2" Type="http://schemas.openxmlformats.org/officeDocument/2006/relationships/image" Target="../media/image703.jpeg"/><Relationship Id="rId1" Type="http://schemas.openxmlformats.org/officeDocument/2006/relationships/slideLayout" Target="../slideLayouts/slideLayout12.xml"/><Relationship Id="rId6" Type="http://schemas.openxmlformats.org/officeDocument/2006/relationships/image" Target="../media/image706.png"/><Relationship Id="rId5" Type="http://schemas.openxmlformats.org/officeDocument/2006/relationships/image" Target="../media/image19.png"/><Relationship Id="rId4" Type="http://schemas.openxmlformats.org/officeDocument/2006/relationships/image" Target="../media/image705.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izolace-beran.cz/index.php?lg=cz" TargetMode="External"/><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70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08.jpeg"/></Relationships>
</file>

<file path=ppt/slides/_rels/slide21.xml.rels><?xml version="1.0" encoding="UTF-8" standalone="yes"?>
<Relationships xmlns="http://schemas.openxmlformats.org/package/2006/relationships"><Relationship Id="rId3" Type="http://schemas.openxmlformats.org/officeDocument/2006/relationships/image" Target="../media/image621.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11.png"/><Relationship Id="rId5" Type="http://schemas.openxmlformats.org/officeDocument/2006/relationships/image" Target="../media/image710.png"/><Relationship Id="rId4" Type="http://schemas.openxmlformats.org/officeDocument/2006/relationships/image" Target="../media/image709.png"/></Relationships>
</file>

<file path=ppt/slides/_rels/slide22.xml.rels><?xml version="1.0" encoding="UTF-8" standalone="yes"?>
<Relationships xmlns="http://schemas.openxmlformats.org/package/2006/relationships"><Relationship Id="rId8" Type="http://schemas.openxmlformats.org/officeDocument/2006/relationships/image" Target="../media/image717.png"/><Relationship Id="rId3" Type="http://schemas.openxmlformats.org/officeDocument/2006/relationships/image" Target="../media/image712.jpeg"/><Relationship Id="rId7" Type="http://schemas.openxmlformats.org/officeDocument/2006/relationships/image" Target="../media/image71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715.jpeg"/><Relationship Id="rId5" Type="http://schemas.openxmlformats.org/officeDocument/2006/relationships/image" Target="../media/image714.jpeg"/><Relationship Id="rId4" Type="http://schemas.openxmlformats.org/officeDocument/2006/relationships/image" Target="../media/image713.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00.jpe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264.png"/><Relationship Id="rId4" Type="http://schemas.openxmlformats.org/officeDocument/2006/relationships/image" Target="../media/image26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33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48.png"/><Relationship Id="rId5" Type="http://schemas.openxmlformats.org/officeDocument/2006/relationships/image" Target="../media/image447.jpeg"/><Relationship Id="rId4" Type="http://schemas.openxmlformats.org/officeDocument/2006/relationships/image" Target="../media/image446.png"/></Relationships>
</file>

<file path=ppt/slides/_rels/slide8.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notesSlide" Target="../notesSlides/notesSlide8.xml"/><Relationship Id="rId7" Type="http://schemas.openxmlformats.org/officeDocument/2006/relationships/image" Target="../media/image480.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79.png"/><Relationship Id="rId5" Type="http://schemas.openxmlformats.org/officeDocument/2006/relationships/image" Target="../media/image478.png"/><Relationship Id="rId4" Type="http://schemas.openxmlformats.org/officeDocument/2006/relationships/image" Target="../media/image47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557.png"/><Relationship Id="rId4" Type="http://schemas.openxmlformats.org/officeDocument/2006/relationships/image" Target="../media/image5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3896" y="2539380"/>
            <a:ext cx="4437183"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Ahlfit</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D</a:t>
            </a:r>
            <a:r>
              <a:rPr lang="en-GB"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AXIS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3574" y="163515"/>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2016</a:t>
            </a:r>
            <a:endParaRPr lang="cs-CZ" sz="2400" dirty="0">
              <a:latin typeface="Albertus MT" pitchFamily="18" charset="0"/>
            </a:endParaRPr>
          </a:p>
        </p:txBody>
      </p:sp>
      <p:sp>
        <p:nvSpPr>
          <p:cNvPr id="7" name="Rectangle 1280"/>
          <p:cNvSpPr>
            <a:spLocks noChangeArrowheads="1"/>
          </p:cNvSpPr>
          <p:nvPr/>
        </p:nvSpPr>
        <p:spPr bwMode="auto">
          <a:xfrm>
            <a:off x="173574" y="2035175"/>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2016</a:t>
            </a:r>
            <a:endParaRPr lang="cs-CZ" sz="2400" b="0" dirty="0">
              <a:latin typeface="Times New Roman" pitchFamily="18" charset="0"/>
            </a:endParaRPr>
          </a:p>
        </p:txBody>
      </p:sp>
      <p:sp>
        <p:nvSpPr>
          <p:cNvPr id="8" name="Rectangle 1339"/>
          <p:cNvSpPr>
            <a:spLocks noChangeArrowheads="1"/>
          </p:cNvSpPr>
          <p:nvPr/>
        </p:nvSpPr>
        <p:spPr bwMode="auto">
          <a:xfrm>
            <a:off x="173896"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3" cstate="print"/>
          <a:srcRect/>
          <a:stretch>
            <a:fillRect/>
          </a:stretch>
        </p:blipFill>
        <p:spPr bwMode="auto">
          <a:xfrm>
            <a:off x="1748364" y="811215"/>
            <a:ext cx="1024087" cy="936625"/>
          </a:xfrm>
          <a:prstGeom prst="rect">
            <a:avLst/>
          </a:prstGeom>
          <a:noFill/>
          <a:ln w="9525">
            <a:noFill/>
            <a:miter lim="800000"/>
            <a:headEnd/>
            <a:tailEnd/>
          </a:ln>
        </p:spPr>
      </p:pic>
      <p:sp>
        <p:nvSpPr>
          <p:cNvPr id="10" name="Text Box 6"/>
          <p:cNvSpPr txBox="1">
            <a:spLocks noChangeArrowheads="1"/>
          </p:cNvSpPr>
          <p:nvPr/>
        </p:nvSpPr>
        <p:spPr bwMode="auto">
          <a:xfrm>
            <a:off x="5255693" y="4267572"/>
            <a:ext cx="4866526" cy="2678982"/>
          </a:xfrm>
          <a:prstGeom prst="rect">
            <a:avLst/>
          </a:prstGeom>
          <a:blipFill>
            <a:blip r:embed="rId4" cstate="print"/>
            <a:stretch>
              <a:fillRect/>
            </a:stretch>
          </a:blipFill>
          <a:ln w="60325" cap="rnd" cmpd="sng">
            <a:solidFill>
              <a:srgbClr val="0033CC"/>
            </a:solidFill>
            <a:prstDash val="solid"/>
            <a:miter lim="800000"/>
            <a:headEnd/>
            <a:tailEnd/>
          </a:ln>
          <a:effectLst>
            <a:innerShdw blurRad="927100" dist="1219200" dir="16200000">
              <a:srgbClr val="CCFFCC">
                <a:alpha val="40000"/>
              </a:srgbClr>
            </a:innerShdw>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600" dirty="0" smtClean="0">
                <a:ln w="15875" cap="rnd" cmpd="dbl">
                  <a:solidFill>
                    <a:srgbClr val="D60093"/>
                  </a:solidFill>
                  <a:bevel/>
                </a:ln>
                <a:solidFill>
                  <a:srgbClr val="00CC66"/>
                </a:solidFill>
                <a:effectLst>
                  <a:outerShdw blurRad="38100" dist="38100" dir="2700000" algn="tl">
                    <a:srgbClr val="000000">
                      <a:alpha val="43137"/>
                    </a:srgbClr>
                  </a:outerShdw>
                </a:effectLst>
                <a:latin typeface="Imprint MT Shadow" pitchFamily="82" charset="0"/>
                <a:ea typeface="Gungsuh" pitchFamily="18" charset="-127"/>
                <a:cs typeface="Arial" pitchFamily="34" charset="0"/>
              </a:rPr>
              <a:t>1.</a:t>
            </a:r>
          </a:p>
          <a:p>
            <a:pPr algn="ctr" eaLnBrk="0" hangingPunct="0">
              <a:defRPr/>
            </a:pPr>
            <a:r>
              <a:rPr lang="cs-CZ" sz="6000" dirty="0" smtClean="0">
                <a:ln w="15875" cap="rnd" cmpd="dbl">
                  <a:solidFill>
                    <a:srgbClr val="D60093"/>
                  </a:solidFill>
                  <a:bevel/>
                </a:ln>
                <a:solidFill>
                  <a:srgbClr val="00CC66"/>
                </a:solidFill>
                <a:effectLst>
                  <a:outerShdw blurRad="38100" dist="38100" dir="2700000" algn="tl">
                    <a:srgbClr val="000000">
                      <a:alpha val="43137"/>
                    </a:srgbClr>
                  </a:outerShdw>
                </a:effectLst>
                <a:latin typeface="Imprint MT Shadow" pitchFamily="82" charset="0"/>
                <a:ea typeface="Gungsuh" pitchFamily="18" charset="-127"/>
                <a:cs typeface="Arial" pitchFamily="34" charset="0"/>
              </a:rPr>
              <a:t>SK Kladno </a:t>
            </a:r>
          </a:p>
          <a:p>
            <a:pPr algn="ctr" eaLnBrk="0" hangingPunct="0">
              <a:defRPr/>
            </a:pPr>
            <a:r>
              <a:rPr lang="cs-CZ" sz="4800" dirty="0" smtClean="0">
                <a:ln w="15875" cap="rnd" cmpd="dbl">
                  <a:solidFill>
                    <a:srgbClr val="D60093"/>
                  </a:solidFill>
                  <a:bevel/>
                </a:ln>
                <a:solidFill>
                  <a:srgbClr val="00CC66"/>
                </a:solidFill>
                <a:effectLst>
                  <a:outerShdw blurRad="38100" dist="38100" dir="2700000" algn="tl">
                    <a:srgbClr val="000000">
                      <a:alpha val="43137"/>
                    </a:srgbClr>
                  </a:outerShdw>
                </a:effectLst>
                <a:latin typeface="Imprint MT Shadow" pitchFamily="82" charset="0"/>
                <a:ea typeface="Gungsuh" pitchFamily="18" charset="-127"/>
                <a:cs typeface="Arial" pitchFamily="34" charset="0"/>
              </a:rPr>
              <a:t>a.s.</a:t>
            </a:r>
          </a:p>
        </p:txBody>
      </p:sp>
      <p:sp>
        <p:nvSpPr>
          <p:cNvPr id="13" name="TextovéPole 13"/>
          <p:cNvSpPr txBox="1">
            <a:spLocks noChangeArrowheads="1"/>
          </p:cNvSpPr>
          <p:nvPr/>
        </p:nvSpPr>
        <p:spPr bwMode="auto">
          <a:xfrm>
            <a:off x="5327269" y="6931868"/>
            <a:ext cx="4579198" cy="369332"/>
          </a:xfrm>
          <a:prstGeom prst="rect">
            <a:avLst/>
          </a:prstGeom>
          <a:noFill/>
          <a:ln w="9525">
            <a:noFill/>
            <a:miter lim="800000"/>
            <a:headEnd/>
            <a:tailEnd/>
          </a:ln>
        </p:spPr>
        <p:txBody>
          <a:bodyPr wrap="square">
            <a:spAutoFit/>
          </a:bodyPr>
          <a:lstStyle/>
          <a:p>
            <a:pPr algn="ctr"/>
            <a:r>
              <a:rPr lang="cs-CZ" sz="1800" dirty="0"/>
              <a:t>www.stetimondifotbal.cz</a:t>
            </a:r>
          </a:p>
        </p:txBody>
      </p:sp>
      <p:sp>
        <p:nvSpPr>
          <p:cNvPr id="16" name="TextovéPole 15"/>
          <p:cNvSpPr txBox="1"/>
          <p:nvPr/>
        </p:nvSpPr>
        <p:spPr>
          <a:xfrm>
            <a:off x="5255694" y="2467372"/>
            <a:ext cx="4867074" cy="1728192"/>
          </a:xfrm>
          <a:prstGeom prst="rect">
            <a:avLst/>
          </a:prstGeom>
          <a:blipFill dpi="0" rotWithShape="1">
            <a:blip r:embed="rId5" cstate="print">
              <a:alphaModFix amt="75000"/>
            </a:blip>
            <a:srcRect/>
            <a:stretch>
              <a:fillRect/>
            </a:stretch>
          </a:blipFill>
          <a:ln w="66675" cap="rnd" cmpd="sng">
            <a:solidFill>
              <a:srgbClr val="FF66FF"/>
            </a:solidFill>
            <a:prstDash val="sysDot"/>
            <a:miter lim="800000"/>
          </a:ln>
          <a:effectLst/>
          <a:scene3d>
            <a:camera prst="orthographicFront"/>
            <a:lightRig rig="threePt" dir="t"/>
          </a:scene3d>
          <a:sp3d contourW="12700">
            <a:contourClr>
              <a:schemeClr val="bg1"/>
            </a:contourClr>
          </a:sp3d>
        </p:spPr>
        <p:txBody>
          <a:bodyPr wrap="square" rtlCol="0">
            <a:noAutofit/>
            <a:sp3d contourW="12700">
              <a:extrusionClr>
                <a:schemeClr val="bg1"/>
              </a:extrusionClr>
              <a:contourClr>
                <a:srgbClr val="FFFFFF"/>
              </a:contourClr>
            </a:sp3d>
          </a:bodyPr>
          <a:lstStyle/>
          <a:p>
            <a:pPr algn="ctr"/>
            <a:r>
              <a:rPr lang="cs-CZ" sz="3600" dirty="0" smtClean="0">
                <a:ln w="41275">
                  <a:solidFill>
                    <a:srgbClr val="FF9933"/>
                  </a:solidFill>
                </a:ln>
                <a:solidFill>
                  <a:srgbClr val="0033CC"/>
                </a:solidFill>
                <a:effectLst>
                  <a:outerShdw blurRad="38100" dist="38100" dir="2700000" algn="tl">
                    <a:srgbClr val="000000">
                      <a:alpha val="43137"/>
                    </a:srgbClr>
                  </a:outerShdw>
                </a:effectLst>
                <a:latin typeface="Arial Black" pitchFamily="34" charset="0"/>
                <a:ea typeface="FangSong" pitchFamily="49" charset="-122"/>
                <a:cs typeface="Aharoni" pitchFamily="2" charset="-79"/>
              </a:rPr>
              <a:t>20.8.2016  </a:t>
            </a:r>
          </a:p>
          <a:p>
            <a:pPr algn="ctr"/>
            <a:r>
              <a:rPr lang="cs-CZ" sz="3600" dirty="0" smtClean="0">
                <a:ln w="41275">
                  <a:solidFill>
                    <a:srgbClr val="FF9933"/>
                  </a:solidFill>
                </a:ln>
                <a:solidFill>
                  <a:srgbClr val="0033CC"/>
                </a:solidFill>
                <a:effectLst>
                  <a:outerShdw blurRad="38100" dist="38100" dir="2700000" algn="tl">
                    <a:srgbClr val="000000">
                      <a:alpha val="43137"/>
                    </a:srgbClr>
                  </a:outerShdw>
                </a:effectLst>
                <a:latin typeface="Arial Black" pitchFamily="34" charset="0"/>
                <a:ea typeface="FangSong" pitchFamily="49" charset="-122"/>
                <a:cs typeface="Aharoni" pitchFamily="2" charset="-79"/>
              </a:rPr>
              <a:t>sobota    </a:t>
            </a:r>
          </a:p>
          <a:p>
            <a:pPr algn="ctr"/>
            <a:r>
              <a:rPr lang="cs-CZ" sz="3600" dirty="0" smtClean="0">
                <a:ln w="41275">
                  <a:solidFill>
                    <a:srgbClr val="FF9933"/>
                  </a:solidFill>
                </a:ln>
                <a:solidFill>
                  <a:srgbClr val="0033CC"/>
                </a:solidFill>
                <a:effectLst>
                  <a:outerShdw blurRad="38100" dist="38100" dir="2700000" algn="tl">
                    <a:srgbClr val="000000">
                      <a:alpha val="43137"/>
                    </a:srgbClr>
                  </a:outerShdw>
                </a:effectLst>
                <a:latin typeface="Arial Black" pitchFamily="34" charset="0"/>
                <a:ea typeface="FangSong" pitchFamily="49" charset="-122"/>
                <a:cs typeface="Aharoni" pitchFamily="2" charset="-79"/>
              </a:rPr>
              <a:t>10:15 </a:t>
            </a:r>
            <a:r>
              <a:rPr lang="cs-CZ" sz="3600" smtClean="0">
                <a:ln w="41275">
                  <a:solidFill>
                    <a:srgbClr val="FF9933"/>
                  </a:solidFill>
                </a:ln>
                <a:solidFill>
                  <a:srgbClr val="0033CC"/>
                </a:solidFill>
                <a:effectLst>
                  <a:outerShdw blurRad="38100" dist="38100" dir="2700000" algn="tl">
                    <a:srgbClr val="000000">
                      <a:alpha val="43137"/>
                    </a:srgbClr>
                  </a:outerShdw>
                </a:effectLst>
                <a:latin typeface="Arial Black" pitchFamily="34" charset="0"/>
                <a:ea typeface="FangSong" pitchFamily="49" charset="-122"/>
                <a:cs typeface="Aharoni" pitchFamily="2" charset="-79"/>
              </a:rPr>
              <a:t>hod </a:t>
            </a:r>
            <a:r>
              <a:rPr lang="cs-CZ" sz="3600" smtClean="0">
                <a:ln w="41275">
                  <a:solidFill>
                    <a:srgbClr val="FF9933"/>
                  </a:solidFill>
                </a:ln>
                <a:solidFill>
                  <a:srgbClr val="0033CC"/>
                </a:solidFill>
                <a:effectLst>
                  <a:outerShdw blurRad="38100" dist="38100" dir="2700000" algn="tl">
                    <a:srgbClr val="000000">
                      <a:alpha val="43137"/>
                    </a:srgbClr>
                  </a:outerShdw>
                </a:effectLst>
                <a:latin typeface="Arial Black" pitchFamily="34" charset="0"/>
                <a:ea typeface="FangSong" pitchFamily="49" charset="-122"/>
                <a:cs typeface="Aharoni" pitchFamily="2" charset="-79"/>
              </a:rPr>
              <a:t>2. </a:t>
            </a:r>
            <a:r>
              <a:rPr lang="cs-CZ" sz="3600" dirty="0" smtClean="0">
                <a:ln w="41275">
                  <a:solidFill>
                    <a:srgbClr val="FF9933"/>
                  </a:solidFill>
                </a:ln>
                <a:solidFill>
                  <a:srgbClr val="0033CC"/>
                </a:solidFill>
                <a:effectLst>
                  <a:outerShdw blurRad="38100" dist="38100" dir="2700000" algn="tl">
                    <a:srgbClr val="000000">
                      <a:alpha val="43137"/>
                    </a:srgbClr>
                  </a:outerShdw>
                </a:effectLst>
                <a:latin typeface="Arial Black" pitchFamily="34" charset="0"/>
                <a:ea typeface="FangSong" pitchFamily="49" charset="-122"/>
                <a:cs typeface="Aharoni" pitchFamily="2" charset="-79"/>
              </a:rPr>
              <a:t>kolo</a:t>
            </a:r>
            <a:endParaRPr lang="cs-CZ" sz="4000" dirty="0" smtClean="0">
              <a:ln w="41275">
                <a:solidFill>
                  <a:srgbClr val="FF9933"/>
                </a:solidFill>
              </a:ln>
              <a:solidFill>
                <a:srgbClr val="0033CC"/>
              </a:solidFill>
              <a:effectLst>
                <a:outerShdw blurRad="38100" dist="38100" dir="2700000" algn="tl">
                  <a:srgbClr val="000000">
                    <a:alpha val="43137"/>
                  </a:srgbClr>
                </a:outerShdw>
              </a:effectLst>
              <a:latin typeface="Arial Black" pitchFamily="34" charset="0"/>
              <a:ea typeface="FangSong" pitchFamily="49" charset="-122"/>
              <a:cs typeface="Aharoni" pitchFamily="2" charset="-79"/>
            </a:endParaRPr>
          </a:p>
        </p:txBody>
      </p:sp>
      <p:sp>
        <p:nvSpPr>
          <p:cNvPr id="14" name="AutoShape 3" descr="ů§"/>
          <p:cNvSpPr>
            <a:spLocks noChangeArrowheads="1"/>
          </p:cNvSpPr>
          <p:nvPr/>
        </p:nvSpPr>
        <p:spPr bwMode="auto">
          <a:xfrm>
            <a:off x="5255694" y="74422"/>
            <a:ext cx="4867074" cy="1191800"/>
          </a:xfrm>
          <a:prstGeom prst="flowChartAlternateProcess">
            <a:avLst/>
          </a:prstGeom>
          <a:blipFill dpi="0" rotWithShape="1">
            <a:blip r:embed="rId6" cstate="print"/>
            <a:srcRect/>
            <a:stretch>
              <a:fillRect/>
            </a:stretch>
          </a:blipFill>
          <a:ln w="57150" cap="rnd" cmpd="sng">
            <a:solidFill>
              <a:schemeClr val="tx1"/>
            </a:solidFill>
            <a:prstDash val="dashDot"/>
            <a:bevel/>
            <a:headEnd/>
            <a:tailEnd/>
          </a:ln>
          <a:effectLst/>
        </p:spPr>
        <p:txBody>
          <a:bodyPr wrap="none" lIns="0" tIns="45713" rIns="91425" bIns="45713" anchor="ctr"/>
          <a:lstStyle/>
          <a:p>
            <a:pPr algn="ctr" eaLnBrk="0" hangingPunct="0">
              <a:defRPr/>
            </a:pPr>
            <a:r>
              <a:rPr lang="cs-CZ" sz="3200" dirty="0">
                <a:ln w="25400" cap="rnd">
                  <a:solidFill>
                    <a:srgbClr val="9966FF"/>
                  </a:solidFill>
                  <a:miter lim="800000"/>
                </a:ln>
                <a:solidFill>
                  <a:srgbClr val="CC0066"/>
                </a:solidFill>
                <a:latin typeface="Khmer UI" pitchFamily="34" charset="0"/>
                <a:cs typeface="Khmer UI" pitchFamily="34" charset="0"/>
              </a:rPr>
              <a:t> </a:t>
            </a:r>
            <a:r>
              <a:rPr lang="cs-CZ" sz="3600" dirty="0">
                <a:ln w="22225" cap="rnd">
                  <a:solidFill>
                    <a:srgbClr val="009900"/>
                  </a:solidFill>
                  <a:miter lim="800000"/>
                </a:ln>
                <a:blipFill>
                  <a:blip r:embed="rId7"/>
                  <a:stretch>
                    <a:fillRect/>
                  </a:stretch>
                </a:blipFill>
                <a:latin typeface="Swis721 BlkCn BT" pitchFamily="34" charset="0"/>
                <a:ea typeface="SimHei" pitchFamily="49" charset="-122"/>
                <a:cs typeface="Arial" pitchFamily="34" charset="0"/>
              </a:rPr>
              <a:t>Fotbalový zpravodaj</a:t>
            </a:r>
          </a:p>
          <a:p>
            <a:pPr algn="ctr" eaLnBrk="0" hangingPunct="0">
              <a:defRPr/>
            </a:pPr>
            <a:r>
              <a:rPr lang="cs-CZ" sz="3600" dirty="0">
                <a:ln w="22225" cap="rnd">
                  <a:solidFill>
                    <a:srgbClr val="009900"/>
                  </a:solidFill>
                  <a:miter lim="800000"/>
                </a:ln>
                <a:blipFill>
                  <a:blip r:embed="rId7"/>
                  <a:stretch>
                    <a:fillRect/>
                  </a:stretch>
                </a:blipFill>
                <a:latin typeface="Swis721 BlkCn BT" pitchFamily="34" charset="0"/>
                <a:ea typeface="SimHei" pitchFamily="49" charset="-122"/>
                <a:cs typeface="Arial" pitchFamily="34" charset="0"/>
              </a:rPr>
              <a:t>SK </a:t>
            </a:r>
            <a:r>
              <a:rPr lang="cs-CZ" sz="3600" dirty="0" err="1" smtClean="0">
                <a:ln w="22225" cap="rnd">
                  <a:solidFill>
                    <a:srgbClr val="009900"/>
                  </a:solidFill>
                  <a:miter lim="800000"/>
                </a:ln>
                <a:blipFill>
                  <a:blip r:embed="rId7"/>
                  <a:stretch>
                    <a:fillRect/>
                  </a:stretch>
                </a:blipFill>
                <a:latin typeface="Swis721 BlkCn BT" pitchFamily="34" charset="0"/>
                <a:ea typeface="SimHei" pitchFamily="49" charset="-122"/>
                <a:cs typeface="Arial" pitchFamily="34" charset="0"/>
              </a:rPr>
              <a:t>Štětí</a:t>
            </a:r>
            <a:r>
              <a:rPr lang="cs-CZ" sz="3600" dirty="0" smtClean="0">
                <a:ln w="22225" cap="rnd">
                  <a:solidFill>
                    <a:srgbClr val="009900"/>
                  </a:solidFill>
                  <a:miter lim="800000"/>
                </a:ln>
                <a:blipFill>
                  <a:blip r:embed="rId7"/>
                  <a:stretch>
                    <a:fillRect/>
                  </a:stretch>
                </a:blipFill>
                <a:latin typeface="Swis721 BlkCn BT" pitchFamily="34" charset="0"/>
                <a:ea typeface="SimHei" pitchFamily="49" charset="-122"/>
                <a:cs typeface="Arial" pitchFamily="34" charset="0"/>
              </a:rPr>
              <a:t>, z.s.</a:t>
            </a:r>
            <a:endParaRPr lang="cs-CZ" sz="3600" dirty="0">
              <a:ln w="22225" cap="rnd">
                <a:solidFill>
                  <a:srgbClr val="009900"/>
                </a:solidFill>
                <a:miter lim="800000"/>
              </a:ln>
              <a:blipFill>
                <a:blip r:embed="rId7"/>
                <a:stretch>
                  <a:fillRect/>
                </a:stretch>
              </a:blipFill>
              <a:latin typeface="Swis721 BlkCn BT" pitchFamily="34" charset="0"/>
              <a:ea typeface="SimHei" pitchFamily="49" charset="-122"/>
              <a:cs typeface="Arial" pitchFamily="34" charset="0"/>
            </a:endParaRPr>
          </a:p>
        </p:txBody>
      </p:sp>
      <p:sp>
        <p:nvSpPr>
          <p:cNvPr id="17" name="TextovéPole 16"/>
          <p:cNvSpPr txBox="1"/>
          <p:nvPr/>
        </p:nvSpPr>
        <p:spPr>
          <a:xfrm>
            <a:off x="5255693" y="1387254"/>
            <a:ext cx="4866534" cy="954107"/>
          </a:xfrm>
          <a:prstGeom prst="rect">
            <a:avLst/>
          </a:prstGeom>
          <a:solidFill>
            <a:schemeClr val="accent1">
              <a:lumMod val="40000"/>
              <a:lumOff val="60000"/>
            </a:schemeClr>
          </a:solidFill>
          <a:ln w="50800" cmpd="sng">
            <a:solidFill>
              <a:schemeClr val="tx1"/>
            </a:solidFill>
            <a:prstDash val="solid"/>
          </a:ln>
          <a:effectLst>
            <a:innerShdw blurRad="63500" dist="50800" dir="10800000">
              <a:srgbClr val="FF3399">
                <a:alpha val="49804"/>
              </a:srgbClr>
            </a:innerShdw>
          </a:effectLst>
          <a:scene3d>
            <a:camera prst="orthographicFront"/>
            <a:lightRig rig="threePt" dir="t"/>
          </a:scene3d>
          <a:sp3d extrusionH="76200" contourW="12700">
            <a:bevelT w="165100" prst="coolSlant"/>
            <a:extrusionClr>
              <a:srgbClr val="CC00CC"/>
            </a:extrusionClr>
            <a:contourClr>
              <a:srgbClr val="CC66FF"/>
            </a:contourClr>
          </a:sp3d>
        </p:spPr>
        <p:txBody>
          <a:bodyPr wrap="square" rtlCol="0">
            <a:spAutoFit/>
            <a:sp3d/>
          </a:bodyPr>
          <a:lstStyle/>
          <a:p>
            <a:pPr algn="ctr"/>
            <a:r>
              <a:rPr lang="cs-CZ" sz="2800" dirty="0" smtClean="0">
                <a:ln w="31750" cmpd="dbl">
                  <a:noFill/>
                </a:ln>
                <a:solidFill>
                  <a:srgbClr val="FF0000"/>
                </a:solidFill>
                <a:effectLst>
                  <a:outerShdw blurRad="38100" dist="38100" dir="2700000" algn="tl">
                    <a:srgbClr val="000000">
                      <a:alpha val="43137"/>
                    </a:srgbClr>
                  </a:outerShdw>
                </a:effectLst>
                <a:latin typeface="Jokerman" pitchFamily="82" charset="0"/>
                <a:ea typeface="Cambria Math" pitchFamily="18" charset="0"/>
                <a:cs typeface="Arial" pitchFamily="34" charset="0"/>
              </a:rPr>
              <a:t>Sezóna 2016/2017</a:t>
            </a:r>
          </a:p>
          <a:p>
            <a:pPr algn="ctr"/>
            <a:r>
              <a:rPr lang="cs-CZ" sz="2800" dirty="0" smtClean="0">
                <a:ln w="31750" cmpd="dbl">
                  <a:noFill/>
                </a:ln>
                <a:solidFill>
                  <a:srgbClr val="FF0000"/>
                </a:solidFill>
                <a:effectLst>
                  <a:outerShdw blurRad="38100" dist="38100" dir="2700000" algn="tl">
                    <a:srgbClr val="000000">
                      <a:alpha val="43137"/>
                    </a:srgbClr>
                  </a:outerShdw>
                </a:effectLst>
                <a:latin typeface="Jokerman" pitchFamily="82" charset="0"/>
                <a:ea typeface="Cambria Math" pitchFamily="18" charset="0"/>
                <a:cs typeface="Arial" pitchFamily="34" charset="0"/>
              </a:rPr>
              <a:t>Divize skupina B  Podzim</a:t>
            </a:r>
          </a:p>
        </p:txBody>
      </p:sp>
      <p:pic>
        <p:nvPicPr>
          <p:cNvPr id="31746" name="Picture 2"/>
          <p:cNvPicPr>
            <a:picLocks noChangeAspect="1" noChangeArrowheads="1"/>
          </p:cNvPicPr>
          <p:nvPr/>
        </p:nvPicPr>
        <p:blipFill>
          <a:blip r:embed="rId8" cstate="print"/>
          <a:srcRect/>
          <a:stretch>
            <a:fillRect/>
          </a:stretch>
        </p:blipFill>
        <p:spPr bwMode="auto">
          <a:xfrm>
            <a:off x="5398842" y="4339580"/>
            <a:ext cx="930470" cy="864096"/>
          </a:xfrm>
          <a:prstGeom prst="rect">
            <a:avLst/>
          </a:prstGeom>
          <a:noFill/>
          <a:ln w="9525">
            <a:noFill/>
            <a:miter lim="800000"/>
            <a:headEnd/>
            <a:tailEnd/>
          </a:ln>
        </p:spPr>
      </p:pic>
      <p:pic>
        <p:nvPicPr>
          <p:cNvPr id="31745" name="Picture 1"/>
          <p:cNvPicPr>
            <a:picLocks noChangeAspect="1" noChangeArrowheads="1"/>
          </p:cNvPicPr>
          <p:nvPr/>
        </p:nvPicPr>
        <p:blipFill>
          <a:blip r:embed="rId9" cstate="print"/>
          <a:srcRect/>
          <a:stretch>
            <a:fillRect/>
          </a:stretch>
        </p:blipFill>
        <p:spPr bwMode="auto">
          <a:xfrm>
            <a:off x="8905999" y="4411588"/>
            <a:ext cx="930470" cy="86409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1"/>
            <a:ext cx="184700" cy="615539"/>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2"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sp>
        <p:nvSpPr>
          <p:cNvPr id="9" name="Obdélník 8"/>
          <p:cNvSpPr/>
          <p:nvPr/>
        </p:nvSpPr>
        <p:spPr>
          <a:xfrm>
            <a:off x="71984" y="523156"/>
            <a:ext cx="4680520" cy="4154984"/>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hráč soupeře balón ideálně netrefil a v další velké příležitosti v 53. minutě naše mužstvo zase podržel Michovský v brance skvělým zákrokem. Domácí to zkoušeli i nadále, ale všechno to končila před hranicí velkého vápna nebo nepřesnou střelou, jako třeba po hlavičce domácího hráče v 56. minutě. Druhý poločas už příliš fotbalové krásy nepřinesl. Našemu celku šlo hlavně o udržení bezpečného vedení a když ani po závalu před naší brankou čtvrthodiny před koncem Nový Bor nedokázal skórovat, tak přišel čas na početné střídání z naší strany a dotažení zápasu až do vítězného konce 3:0.</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      Pro náš celek jako pro nováčka soutěže je zisk 3 bodů důležitým vstupním klíčem do dalších těžkých divizních zápasů. V úvodu jsme přečkali tlak domácích, kteří chtěli rozhodnout hned na začátku. Pak jsme se přihlásili ke slovu my a 3 brankami, z nichž ta 3. se klidně může hlásit do soutěže o gól měsíce, jsme rozhodli o osudu utkání. Ve 2. poločase byli domácí sice aktivnější, ale efektivitu měli nulovou. Naše mužstvo se soustředilo hlavně na udržení výsledku a po bojovném výkonu se ze hřiště soupeře vracelo nadmíru spokojeno.</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Stejskal 1, Hrdý 1, vlastní</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Michovský-</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 Šimral, Vacek, Mencl(90.Ransdorf)-</a:t>
            </a:r>
          </a:p>
          <a:p>
            <a:pPr lvl="0" algn="just" eaLnBrk="0" hangingPunct="0"/>
            <a:r>
              <a:rPr lang="cs-CZ" sz="1100" b="0" dirty="0" smtClean="0">
                <a:latin typeface="Arial" pitchFamily="34" charset="0"/>
                <a:ea typeface="Times New Roman" pitchFamily="18" charset="0"/>
                <a:cs typeface="Arial" pitchFamily="34" charset="0"/>
              </a:rPr>
              <a:t>                Kucler,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Hrdý(72.Slanička), Stejskal(82.Lelek)-</a:t>
            </a:r>
          </a:p>
          <a:p>
            <a:pPr lvl="0" algn="just" eaLnBrk="0" hangingPunct="0"/>
            <a:r>
              <a:rPr lang="cs-CZ" sz="1100" b="0" dirty="0" smtClean="0">
                <a:latin typeface="Arial" pitchFamily="34" charset="0"/>
                <a:ea typeface="Times New Roman" pitchFamily="18" charset="0"/>
                <a:cs typeface="Arial" pitchFamily="34" charset="0"/>
              </a:rPr>
              <a:t>                Vokoun(61.Tichý),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(79.Poráč)</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Kloub</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J.Hádek</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M</a:t>
            </a:r>
            <a:r>
              <a:rPr lang="cs-CZ" sz="1100" b="0" dirty="0" smtClean="0">
                <a:latin typeface="Arial" pitchFamily="34" charset="0"/>
                <a:ea typeface="Times New Roman" pitchFamily="18" charset="0"/>
                <a:cs typeface="Arial" pitchFamily="34" charset="0"/>
              </a:rPr>
              <a:t>.Štefan, </a:t>
            </a:r>
            <a:r>
              <a:rPr lang="cs-CZ" sz="1100" b="0" dirty="0" err="1" smtClean="0">
                <a:latin typeface="Arial" pitchFamily="34" charset="0"/>
                <a:ea typeface="Times New Roman" pitchFamily="18" charset="0"/>
                <a:cs typeface="Arial" pitchFamily="34" charset="0"/>
              </a:rPr>
              <a:t>P.Navrátilová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Delegát:</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J.Petera</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p:txBody>
      </p:sp>
      <p:sp>
        <p:nvSpPr>
          <p:cNvPr id="10" name="TextovéPole 9"/>
          <p:cNvSpPr txBox="1"/>
          <p:nvPr/>
        </p:nvSpPr>
        <p:spPr>
          <a:xfrm>
            <a:off x="504032" y="91108"/>
            <a:ext cx="4032448" cy="307777"/>
          </a:xfrm>
          <a:prstGeom prst="rect">
            <a:avLst/>
          </a:prstGeom>
          <a:solidFill>
            <a:srgbClr val="FFFFCC"/>
          </a:solidFill>
        </p:spPr>
        <p:txBody>
          <a:bodyPr wrap="square" rtlCol="0">
            <a:spAutoFit/>
          </a:bodyPr>
          <a:lstStyle/>
          <a:p>
            <a:pPr algn="ctr"/>
            <a:r>
              <a:rPr lang="cs-CZ" sz="1400" dirty="0" smtClean="0">
                <a:latin typeface="Bookman Old Style" pitchFamily="18" charset="0"/>
              </a:rPr>
              <a:t>Pokračování Nový Bor-</a:t>
            </a:r>
            <a:r>
              <a:rPr lang="cs-CZ" sz="1400" dirty="0" err="1" smtClean="0">
                <a:latin typeface="Bookman Old Style" pitchFamily="18" charset="0"/>
              </a:rPr>
              <a:t>Štětí</a:t>
            </a:r>
            <a:r>
              <a:rPr lang="cs-CZ" sz="1400" dirty="0" smtClean="0">
                <a:latin typeface="Bookman Old Style" pitchFamily="18" charset="0"/>
              </a:rPr>
              <a:t> 13.8.2016</a:t>
            </a:r>
          </a:p>
        </p:txBody>
      </p:sp>
      <p:pic>
        <p:nvPicPr>
          <p:cNvPr id="11" name="Picture 30"/>
          <p:cNvPicPr>
            <a:picLocks noChangeAspect="1" noChangeArrowheads="1"/>
          </p:cNvPicPr>
          <p:nvPr/>
        </p:nvPicPr>
        <p:blipFill>
          <a:blip r:embed="rId4" cstate="print"/>
          <a:srcRect/>
          <a:stretch>
            <a:fillRect/>
          </a:stretch>
        </p:blipFill>
        <p:spPr bwMode="auto">
          <a:xfrm>
            <a:off x="1584152" y="4915644"/>
            <a:ext cx="1447800" cy="1819275"/>
          </a:xfrm>
          <a:prstGeom prst="rect">
            <a:avLst/>
          </a:prstGeom>
          <a:noFill/>
          <a:ln w="9525">
            <a:noFill/>
            <a:miter lim="800000"/>
            <a:headEnd/>
            <a:tailEnd/>
          </a:ln>
        </p:spPr>
      </p:pic>
      <p:pic>
        <p:nvPicPr>
          <p:cNvPr id="12" name="Picture 214"/>
          <p:cNvPicPr>
            <a:picLocks noChangeAspect="1" noChangeArrowheads="1"/>
          </p:cNvPicPr>
          <p:nvPr/>
        </p:nvPicPr>
        <p:blipFill>
          <a:blip r:embed="rId5" cstate="print"/>
          <a:srcRect/>
          <a:stretch>
            <a:fillRect/>
          </a:stretch>
        </p:blipFill>
        <p:spPr bwMode="auto">
          <a:xfrm>
            <a:off x="5544592" y="3331468"/>
            <a:ext cx="4649749" cy="3384376"/>
          </a:xfrm>
          <a:prstGeom prst="rect">
            <a:avLst/>
          </a:prstGeom>
          <a:noFill/>
          <a:ln w="9525">
            <a:noFill/>
            <a:miter lim="800000"/>
            <a:headEnd/>
            <a:tailEnd/>
          </a:ln>
        </p:spPr>
      </p:pic>
      <p:sp>
        <p:nvSpPr>
          <p:cNvPr id="13" name="TextovéPole 12"/>
          <p:cNvSpPr txBox="1"/>
          <p:nvPr/>
        </p:nvSpPr>
        <p:spPr>
          <a:xfrm>
            <a:off x="5544592" y="91108"/>
            <a:ext cx="4619412" cy="3108543"/>
          </a:xfrm>
          <a:prstGeom prst="rect">
            <a:avLst/>
          </a:prstGeom>
          <a:blipFill>
            <a:blip r:embed="rId6" cstate="print"/>
            <a:tile tx="0" ty="0" sx="100000" sy="100000" flip="none" algn="tl"/>
          </a:blipFill>
          <a:ln w="98425">
            <a:solidFill>
              <a:srgbClr val="FFFF00"/>
            </a:solidFill>
            <a:prstDash val="sysDash"/>
          </a:ln>
        </p:spPr>
        <p:txBody>
          <a:bodyPr wrap="square" rtlCol="0">
            <a:spAutoFit/>
          </a:bodyPr>
          <a:lstStyle/>
          <a:p>
            <a:pPr algn="ctr"/>
            <a:r>
              <a:rPr lang="cs-CZ" sz="2800" dirty="0" smtClean="0">
                <a:solidFill>
                  <a:schemeClr val="bg1"/>
                </a:solidFill>
                <a:effectLst>
                  <a:outerShdw blurRad="38100" dist="38100" dir="2700000" algn="tl">
                    <a:srgbClr val="000000">
                      <a:alpha val="43137"/>
                    </a:srgbClr>
                  </a:outerShdw>
                </a:effectLst>
                <a:latin typeface="Segoe UI Semibold" pitchFamily="34" charset="0"/>
              </a:rPr>
              <a:t>Úsměvy hráčů a realizačního týmu  mužstva dospělých po vítězném zápase v Souši 25.6.2016 , který znamenal obhajobu Poháru hejtmana Ústeckého kraje </a:t>
            </a: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1765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4032424" y="6787852"/>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7" name="Rectangle 76"/>
          <p:cNvSpPr>
            <a:spLocks noChangeArrowheads="1"/>
          </p:cNvSpPr>
          <p:nvPr/>
        </p:nvSpPr>
        <p:spPr bwMode="auto">
          <a:xfrm>
            <a:off x="29012" y="1350660"/>
            <a:ext cx="4939516"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solidFill>
                    <a:srgbClr val="FF9933"/>
                  </a:solidFill>
                </a:ln>
                <a:solidFill>
                  <a:srgbClr val="3333CC"/>
                </a:solidFill>
                <a:effectLst/>
                <a:latin typeface="Arial Black" pitchFamily="34" charset="0"/>
                <a:ea typeface="Times New Roman" pitchFamily="18" charset="0"/>
                <a:cs typeface="Arial" pitchFamily="34" charset="0"/>
              </a:rPr>
              <a:t>SK </a:t>
            </a:r>
            <a:r>
              <a:rPr kumimoji="0" lang="cs-CZ" sz="2400" b="1" i="0" u="sng" strike="noStrike" cap="none" normalizeH="0" baseline="0" dirty="0" err="1" smtClean="0">
                <a:ln>
                  <a:solidFill>
                    <a:srgbClr val="FF9933"/>
                  </a:solidFill>
                </a:ln>
                <a:solidFill>
                  <a:srgbClr val="3333CC"/>
                </a:solidFill>
                <a:effectLst/>
                <a:latin typeface="Arial Black" pitchFamily="34" charset="0"/>
                <a:ea typeface="Times New Roman" pitchFamily="18" charset="0"/>
                <a:cs typeface="Arial" pitchFamily="34" charset="0"/>
              </a:rPr>
              <a:t>Štětí</a:t>
            </a:r>
            <a:r>
              <a:rPr kumimoji="0" lang="cs-CZ" sz="2400" b="1" i="0" u="sng" strike="noStrike" cap="none" normalizeH="0" baseline="0" dirty="0" smtClean="0">
                <a:ln>
                  <a:solidFill>
                    <a:srgbClr val="FF9933"/>
                  </a:solidFill>
                </a:ln>
                <a:solidFill>
                  <a:srgbClr val="3333CC"/>
                </a:solidFill>
                <a:effectLst/>
                <a:latin typeface="Arial Black" pitchFamily="34" charset="0"/>
                <a:ea typeface="Times New Roman" pitchFamily="18" charset="0"/>
                <a:cs typeface="Arial" pitchFamily="34" charset="0"/>
              </a:rPr>
              <a:t> – TJ </a:t>
            </a:r>
            <a:r>
              <a:rPr kumimoji="0" lang="cs-CZ" sz="2400" b="1" i="0" u="sng" strike="noStrike" cap="none" normalizeH="0" baseline="0" dirty="0" err="1" smtClean="0">
                <a:ln>
                  <a:solidFill>
                    <a:srgbClr val="FF9933"/>
                  </a:solidFill>
                </a:ln>
                <a:solidFill>
                  <a:srgbClr val="3333CC"/>
                </a:solidFill>
                <a:effectLst/>
                <a:latin typeface="Arial Black" pitchFamily="34" charset="0"/>
                <a:ea typeface="Times New Roman" pitchFamily="18" charset="0"/>
                <a:cs typeface="Arial" pitchFamily="34" charset="0"/>
              </a:rPr>
              <a:t>Proboštov</a:t>
            </a:r>
            <a:endParaRPr kumimoji="0" lang="cs-CZ" sz="1050" b="0" i="0" u="none" strike="noStrike" cap="none" normalizeH="0" baseline="0" dirty="0" smtClean="0">
              <a:ln>
                <a:solidFill>
                  <a:srgbClr val="FF9933"/>
                </a:solidFill>
              </a:ln>
              <a:solidFill>
                <a:srgbClr val="3333CC"/>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solidFill>
                    <a:srgbClr val="FF9933"/>
                  </a:solidFill>
                </a:ln>
                <a:solidFill>
                  <a:srgbClr val="3333CC"/>
                </a:solidFill>
                <a:effectLst/>
                <a:latin typeface="Arial Black" pitchFamily="34" charset="0"/>
                <a:ea typeface="Times New Roman" pitchFamily="18" charset="0"/>
                <a:cs typeface="Arial" pitchFamily="34" charset="0"/>
              </a:rPr>
              <a:t>2:0(1:0) </a:t>
            </a:r>
            <a:r>
              <a:rPr kumimoji="0" lang="cs-CZ" sz="1600" b="1" i="0" u="sng" strike="noStrike" cap="none" normalizeH="0" baseline="0" dirty="0" smtClean="0">
                <a:ln>
                  <a:solidFill>
                    <a:srgbClr val="FF9933"/>
                  </a:solidFill>
                </a:ln>
                <a:solidFill>
                  <a:srgbClr val="3333CC"/>
                </a:solidFill>
                <a:effectLst/>
                <a:latin typeface="Arial Black" pitchFamily="34" charset="0"/>
                <a:ea typeface="Times New Roman" pitchFamily="18" charset="0"/>
                <a:cs typeface="Arial" pitchFamily="34" charset="0"/>
              </a:rPr>
              <a:t> </a:t>
            </a:r>
            <a:r>
              <a:rPr kumimoji="0" lang="cs-CZ" sz="1400" b="1" i="0" u="sng" strike="noStrike" cap="none" normalizeH="0" baseline="0" dirty="0" smtClean="0">
                <a:ln>
                  <a:solidFill>
                    <a:srgbClr val="FF9933"/>
                  </a:solidFill>
                </a:ln>
                <a:solidFill>
                  <a:srgbClr val="3333CC"/>
                </a:solidFill>
                <a:effectLst/>
                <a:latin typeface="Arial Black" pitchFamily="34" charset="0"/>
                <a:ea typeface="Times New Roman" pitchFamily="18" charset="0"/>
                <a:cs typeface="Arial" pitchFamily="34" charset="0"/>
              </a:rPr>
              <a:t>finále Ústeckého poháru 25.6.2016  Souš</a:t>
            </a:r>
            <a:endParaRPr kumimoji="0" lang="cs-CZ" sz="800" b="0" i="0" u="none" strike="noStrike" cap="none" normalizeH="0" baseline="0" dirty="0" smtClean="0">
              <a:ln>
                <a:solidFill>
                  <a:srgbClr val="FF9933"/>
                </a:solidFill>
              </a:ln>
              <a:solidFill>
                <a:srgbClr val="3333CC"/>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Začali jsme koncentrovaně a již v 8. minutě poslal na soupeřovu branku navštívenku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Za další 3 minuty už jsme slavili první branku zápasu. Obrana soupeře včetně brankáře nebyla na stejné vlně a toho ke vstřelení  branky na 1:0 využil Tichý.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Proboštov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jsme i nadále do nějakých větších šancí nepouštěli. Naopak to byl náš tým, který se dostával do slibných střeleckých příležitostí. Po centru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hlavičkoval Slanička, ale s míčem si gólman lehce poradil. Ve 26. minutě se na hranici šestnáctky otevřel prostor k zakončení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Slaničkovi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ten vysoko přestřelil. Soupeř se do blízkosti naší branky začal častěji dostávat až v poslední čtvrthodince prvního poločasu, ale se vším jsme si poradili. Hned v úvodu 2. půle na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proboštovskou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branku pálil Radek Hrdý a střela to nebyla vůbec špatná. Za stavu 1:0 byl výsledek utkání stále otevřen 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Proboštov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využíval každé šance k zaútočení. Největší příležitost za celých 90 minut si náš protivník vypracoval po hodině hry. Šance byla zakončena střelou, která skončila těsně vedle pravé tyče. Pak už přišel čas pro nás. Velkou možnost skórovat měl Stejskal, ale brankáře neprostřelil. Do třetice to vyšlo. Centr Stejskala posunul hlavou za záda brankáře Šmidrkal. 2:0 a hned se nám hrálo zase o něco lépe. V 80. minutě jsme spustili kanonádu Slanička, Stejskal, Hrdý, ale ani jeden z nich cíl netrefil. Na brankové čáře zachraňoval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Proboštov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 volném přímém kopu v 80. minutě. Vítězný konec se nezadržitelně blížil, když v 90. minutě zahrával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Proboštov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roh, na který se do našeho pokutového území vydal i jeho brankář a byl to on proti jehož hlavičce musel zasahovat Michovský. Pak už tu byl konec a úspěšné dílo bylo dokonáno. I když tam po zápase ještě nějaké jiskry lítaly, tak to nezabránilo tomu, abychom zvedli pohár pro vítěze nad hlavu a vydali se s ním slavit do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Tichý 1, Šmidrkal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Michovský-Ransdorf(21.Čámský), Šmidrkal, Šimral, Mencl(45.Šmidrkal)-</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Kucler(58.Poráč), Slanička,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Stejskal-</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(73.Belák),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Tichý(45.Hrdý)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Připraveni: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Kloub</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J.Vinš</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J.Havner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Masér: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.Zavřel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J.Zavadil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J.Fencl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Marrmann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Delegát</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R.Stančík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ovéPole 7"/>
          <p:cNvSpPr txBox="1"/>
          <p:nvPr/>
        </p:nvSpPr>
        <p:spPr>
          <a:xfrm>
            <a:off x="143992" y="91110"/>
            <a:ext cx="4723925" cy="1323439"/>
          </a:xfrm>
          <a:prstGeom prst="rect">
            <a:avLst/>
          </a:prstGeom>
          <a:blipFill dpi="0" rotWithShape="1">
            <a:blip r:embed="rId3" cstate="print">
              <a:alphaModFix amt="63000"/>
            </a:blip>
            <a:srcRect/>
            <a:tile tx="44450" ty="25400" sx="100000" sy="100000" flip="none" algn="tl"/>
          </a:blipFill>
          <a:ln w="50800" cmpd="sng">
            <a:solidFill>
              <a:schemeClr val="accent1">
                <a:lumMod val="75000"/>
              </a:schemeClr>
            </a:solidFill>
          </a:ln>
          <a:effectLst>
            <a:innerShdw>
              <a:schemeClr val="accent1">
                <a:lumMod val="60000"/>
                <a:lumOff val="40000"/>
                <a:alpha val="50000"/>
              </a:schemeClr>
            </a:innerShdw>
          </a:effectLst>
          <a:scene3d>
            <a:camera prst="orthographicFront"/>
            <a:lightRig rig="threePt" dir="t"/>
          </a:scene3d>
          <a:sp3d>
            <a:bevelT prst="angle"/>
          </a:sp3d>
        </p:spPr>
        <p:txBody>
          <a:bodyPr wrap="square" rtlCol="0">
            <a:spAutoFit/>
          </a:bodyPr>
          <a:lstStyle/>
          <a:p>
            <a:r>
              <a:rPr lang="cs-CZ" sz="2000" dirty="0" smtClean="0">
                <a:solidFill>
                  <a:srgbClr val="3333CC"/>
                </a:solidFill>
                <a:effectLst>
                  <a:outerShdw blurRad="38100" dist="38100" dir="2700000" algn="tl">
                    <a:srgbClr val="000000">
                      <a:alpha val="43137"/>
                    </a:srgbClr>
                  </a:outerShdw>
                </a:effectLst>
                <a:latin typeface="Bookman Old Style" pitchFamily="18" charset="0"/>
              </a:rPr>
              <a:t>Konečným razítkem za rokem</a:t>
            </a:r>
          </a:p>
          <a:p>
            <a:r>
              <a:rPr lang="cs-CZ" sz="2000" dirty="0" smtClean="0">
                <a:solidFill>
                  <a:srgbClr val="3333CC"/>
                </a:solidFill>
                <a:effectLst>
                  <a:outerShdw blurRad="38100" dist="38100" dir="2700000" algn="tl">
                    <a:srgbClr val="000000">
                      <a:alpha val="43137"/>
                    </a:srgbClr>
                  </a:outerShdw>
                </a:effectLst>
                <a:latin typeface="Bookman Old Style" pitchFamily="18" charset="0"/>
              </a:rPr>
              <a:t> 2015-2016 bylo vítězství </a:t>
            </a:r>
          </a:p>
          <a:p>
            <a:r>
              <a:rPr lang="cs-CZ" sz="2000" dirty="0" smtClean="0">
                <a:solidFill>
                  <a:srgbClr val="3333CC"/>
                </a:solidFill>
                <a:effectLst>
                  <a:outerShdw blurRad="38100" dist="38100" dir="2700000" algn="tl">
                    <a:srgbClr val="000000">
                      <a:alpha val="43137"/>
                    </a:srgbClr>
                  </a:outerShdw>
                </a:effectLst>
                <a:latin typeface="Bookman Old Style" pitchFamily="18" charset="0"/>
              </a:rPr>
              <a:t>V poháru hejtmana </a:t>
            </a:r>
          </a:p>
          <a:p>
            <a:r>
              <a:rPr lang="cs-CZ" sz="2000" dirty="0" smtClean="0">
                <a:solidFill>
                  <a:srgbClr val="3333CC"/>
                </a:solidFill>
                <a:effectLst>
                  <a:outerShdw blurRad="38100" dist="38100" dir="2700000" algn="tl">
                    <a:srgbClr val="000000">
                      <a:alpha val="43137"/>
                    </a:srgbClr>
                  </a:outerShdw>
                </a:effectLst>
                <a:latin typeface="Bookman Old Style" pitchFamily="18" charset="0"/>
              </a:rPr>
              <a:t>Ústeckého kraje</a:t>
            </a:r>
            <a:endParaRPr lang="cs-CZ" sz="1800" dirty="0" smtClean="0">
              <a:latin typeface="Bookman Old Style" pitchFamily="18" charset="0"/>
            </a:endParaRPr>
          </a:p>
        </p:txBody>
      </p:sp>
      <p:pic>
        <p:nvPicPr>
          <p:cNvPr id="10" name="Picture 77"/>
          <p:cNvPicPr>
            <a:picLocks noChangeAspect="1" noChangeArrowheads="1"/>
          </p:cNvPicPr>
          <p:nvPr/>
        </p:nvPicPr>
        <p:blipFill>
          <a:blip r:embed="rId4" cstate="print"/>
          <a:srcRect/>
          <a:stretch>
            <a:fillRect/>
          </a:stretch>
        </p:blipFill>
        <p:spPr bwMode="auto">
          <a:xfrm>
            <a:off x="3600376" y="451148"/>
            <a:ext cx="962301" cy="864096"/>
          </a:xfrm>
          <a:prstGeom prst="rect">
            <a:avLst/>
          </a:prstGeom>
          <a:noFill/>
          <a:ln w="9525">
            <a:noFill/>
            <a:miter lim="800000"/>
            <a:headEnd/>
            <a:tailEnd/>
          </a:ln>
        </p:spPr>
      </p:pic>
      <p:pic>
        <p:nvPicPr>
          <p:cNvPr id="41985" name="Picture 1"/>
          <p:cNvPicPr>
            <a:picLocks noChangeAspect="1" noChangeArrowheads="1"/>
          </p:cNvPicPr>
          <p:nvPr/>
        </p:nvPicPr>
        <p:blipFill>
          <a:blip r:embed="rId5" cstate="print"/>
          <a:srcRect/>
          <a:stretch>
            <a:fillRect/>
          </a:stretch>
        </p:blipFill>
        <p:spPr bwMode="auto">
          <a:xfrm>
            <a:off x="5832624" y="451148"/>
            <a:ext cx="4104456" cy="2808312"/>
          </a:xfrm>
          <a:prstGeom prst="rect">
            <a:avLst/>
          </a:prstGeom>
          <a:noFill/>
          <a:ln w="12700">
            <a:solidFill>
              <a:srgbClr val="33CC33"/>
            </a:solidFill>
            <a:miter lim="800000"/>
            <a:headEnd/>
            <a:tailEnd/>
          </a:ln>
        </p:spPr>
      </p:pic>
      <p:sp>
        <p:nvSpPr>
          <p:cNvPr id="11" name="TextovéPole 10"/>
          <p:cNvSpPr txBox="1"/>
          <p:nvPr/>
        </p:nvSpPr>
        <p:spPr>
          <a:xfrm>
            <a:off x="6192664" y="30133"/>
            <a:ext cx="3240360" cy="276999"/>
          </a:xfrm>
          <a:prstGeom prst="rect">
            <a:avLst/>
          </a:prstGeom>
          <a:solidFill>
            <a:srgbClr val="66FFFF"/>
          </a:solidFill>
        </p:spPr>
        <p:txBody>
          <a:bodyPr wrap="square" rtlCol="0">
            <a:spAutoFit/>
          </a:bodyPr>
          <a:lstStyle/>
          <a:p>
            <a:pPr algn="ctr"/>
            <a:r>
              <a:rPr lang="cs-CZ" dirty="0" smtClean="0">
                <a:latin typeface="Bookman Old Style" pitchFamily="18" charset="0"/>
              </a:rPr>
              <a:t>FC Nový Bor – SK </a:t>
            </a:r>
            <a:r>
              <a:rPr lang="cs-CZ" dirty="0" err="1" smtClean="0">
                <a:latin typeface="Bookman Old Style" pitchFamily="18" charset="0"/>
              </a:rPr>
              <a:t>Štětí</a:t>
            </a:r>
            <a:r>
              <a:rPr lang="cs-CZ" dirty="0" smtClean="0">
                <a:latin typeface="Bookman Old Style" pitchFamily="18" charset="0"/>
              </a:rPr>
              <a:t> 13.8.2016</a:t>
            </a:r>
          </a:p>
        </p:txBody>
      </p:sp>
      <p:pic>
        <p:nvPicPr>
          <p:cNvPr id="41986" name="Picture 2"/>
          <p:cNvPicPr>
            <a:picLocks noChangeAspect="1" noChangeArrowheads="1"/>
          </p:cNvPicPr>
          <p:nvPr/>
        </p:nvPicPr>
        <p:blipFill>
          <a:blip r:embed="rId6" cstate="print"/>
          <a:srcRect/>
          <a:stretch>
            <a:fillRect/>
          </a:stretch>
        </p:blipFill>
        <p:spPr bwMode="auto">
          <a:xfrm>
            <a:off x="5832624" y="3619500"/>
            <a:ext cx="4117876" cy="2791991"/>
          </a:xfrm>
          <a:prstGeom prst="rect">
            <a:avLst/>
          </a:prstGeom>
          <a:noFill/>
          <a:ln w="12700" cmpd="sng">
            <a:solidFill>
              <a:srgbClr val="33CC33"/>
            </a:solidFill>
            <a:miter lim="800000"/>
            <a:headEnd/>
            <a:tailEnd/>
          </a:ln>
        </p:spPr>
      </p:pic>
      <p:sp>
        <p:nvSpPr>
          <p:cNvPr id="12" name="TextovéPole 11"/>
          <p:cNvSpPr txBox="1"/>
          <p:nvPr/>
        </p:nvSpPr>
        <p:spPr>
          <a:xfrm>
            <a:off x="5976640" y="3115444"/>
            <a:ext cx="3960440" cy="430887"/>
          </a:xfrm>
          <a:prstGeom prst="rect">
            <a:avLst/>
          </a:prstGeom>
          <a:solidFill>
            <a:schemeClr val="bg1">
              <a:lumMod val="95000"/>
            </a:schemeClr>
          </a:solidFill>
        </p:spPr>
        <p:txBody>
          <a:bodyPr wrap="square" rtlCol="0">
            <a:spAutoFit/>
          </a:bodyPr>
          <a:lstStyle/>
          <a:p>
            <a:pPr algn="ctr"/>
            <a:r>
              <a:rPr lang="cs-CZ" sz="1100" dirty="0" smtClean="0">
                <a:latin typeface="Arial" pitchFamily="34" charset="0"/>
                <a:cs typeface="Arial" pitchFamily="34" charset="0"/>
              </a:rPr>
              <a:t>Ještě, že mám tak dlouhé nohy a míč zasáhnu. Říká si Milan </a:t>
            </a:r>
            <a:r>
              <a:rPr lang="cs-CZ" sz="1100" dirty="0" err="1" smtClean="0">
                <a:latin typeface="Arial" pitchFamily="34" charset="0"/>
                <a:cs typeface="Arial" pitchFamily="34" charset="0"/>
              </a:rPr>
              <a:t>Čámský</a:t>
            </a:r>
            <a:endParaRPr lang="cs-CZ" sz="1100" dirty="0" smtClean="0">
              <a:latin typeface="Arial" pitchFamily="34" charset="0"/>
              <a:cs typeface="Arial" pitchFamily="34" charset="0"/>
            </a:endParaRPr>
          </a:p>
        </p:txBody>
      </p:sp>
      <p:sp>
        <p:nvSpPr>
          <p:cNvPr id="14" name="TextovéPole 13"/>
          <p:cNvSpPr txBox="1"/>
          <p:nvPr/>
        </p:nvSpPr>
        <p:spPr>
          <a:xfrm>
            <a:off x="5985024" y="6428973"/>
            <a:ext cx="3960440" cy="430887"/>
          </a:xfrm>
          <a:prstGeom prst="rect">
            <a:avLst/>
          </a:prstGeom>
          <a:solidFill>
            <a:schemeClr val="bg1">
              <a:lumMod val="95000"/>
            </a:schemeClr>
          </a:solidFill>
        </p:spPr>
        <p:txBody>
          <a:bodyPr wrap="square" rtlCol="0">
            <a:spAutoFit/>
          </a:bodyPr>
          <a:lstStyle/>
          <a:p>
            <a:pPr algn="ctr"/>
            <a:r>
              <a:rPr lang="cs-CZ" sz="1100" dirty="0" smtClean="0">
                <a:latin typeface="Arial" pitchFamily="34" charset="0"/>
                <a:cs typeface="Arial" pitchFamily="34" charset="0"/>
              </a:rPr>
              <a:t>Tudy neprojdeš. Tady hlídám já Jiří Vacek a nikomu se zatím tudy projít nepodařilo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1"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1"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cxnSp>
        <p:nvCxnSpPr>
          <p:cNvPr id="16" name="Přímá spojovací šipka 15"/>
          <p:cNvCxnSpPr/>
          <p:nvPr/>
        </p:nvCxnSpPr>
        <p:spPr bwMode="auto">
          <a:xfrm>
            <a:off x="3394753"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6" y="7239000"/>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7" name="Rectangle 74"/>
          <p:cNvSpPr>
            <a:spLocks noChangeArrowheads="1"/>
          </p:cNvSpPr>
          <p:nvPr/>
        </p:nvSpPr>
        <p:spPr bwMode="auto">
          <a:xfrm>
            <a:off x="5429179" y="1204764"/>
            <a:ext cx="4723925" cy="2785378"/>
          </a:xfrm>
          <a:prstGeom prst="rect">
            <a:avLst/>
          </a:prstGeom>
          <a:noFill/>
          <a:ln w="41275">
            <a:solidFill>
              <a:schemeClr val="accent6">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solidFill>
                    <a:srgbClr val="FF6699"/>
                  </a:solidFill>
                </a:ln>
                <a:solidFill>
                  <a:schemeClr val="tx1"/>
                </a:soli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solidFill>
                    <a:srgbClr val="FF6699"/>
                  </a:solidFill>
                </a:ln>
                <a:solidFill>
                  <a:schemeClr val="tx1"/>
                </a:soli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solidFill>
                    <a:srgbClr val="FF6699"/>
                  </a:solidFill>
                </a:ln>
                <a:solidFill>
                  <a:schemeClr val="tx1"/>
                </a:solidFill>
                <a:effectLst/>
                <a:latin typeface="Arial" pitchFamily="34" charset="0"/>
                <a:ea typeface="Times New Roman" pitchFamily="18" charset="0"/>
                <a:cs typeface="Arial" pitchFamily="34" charset="0"/>
              </a:rPr>
              <a:t> –FK Bílina</a:t>
            </a:r>
            <a:endParaRPr kumimoji="0" lang="cs-CZ" sz="800" b="0" i="0" u="none" strike="noStrike" cap="none" normalizeH="0" baseline="0" dirty="0" smtClean="0">
              <a:ln>
                <a:solidFill>
                  <a:srgbClr val="FF6699"/>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solidFill>
                    <a:srgbClr val="FF6699"/>
                  </a:solidFill>
                </a:ln>
                <a:solidFill>
                  <a:schemeClr val="tx1"/>
                </a:solidFill>
                <a:effectLst/>
                <a:latin typeface="Arial" pitchFamily="34" charset="0"/>
                <a:ea typeface="Times New Roman" pitchFamily="18" charset="0"/>
                <a:cs typeface="Arial" pitchFamily="34" charset="0"/>
              </a:rPr>
              <a:t>6:0(1:0)   18.6.2016   30. kolo</a:t>
            </a:r>
            <a:endParaRPr kumimoji="0" lang="cs-CZ" sz="800" b="0" i="0" u="none" strike="noStrike" cap="none" normalizeH="0" baseline="0" dirty="0" smtClean="0">
              <a:ln>
                <a:solidFill>
                  <a:srgbClr val="FF6699"/>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Bílina měla několik velkých šanci hned na začátku utkání. Propásla je a to bylo pro další průběh zápasu důležité. Postupně jsme si vypracovali převahu, a když jsme po necelé půlhodině hry šly zásluhou Davida Mencla do vedení 1:0, tak jsme získali další chuť do hry a ve 2. části už to byl zápas na jednu branku okořeněný spoustou branek.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Mencl 1, Tichý 1, Hrdý 1, Lelek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Kloub-Ransdorf(45.Poráč), Šmidrkal, Šimral, Vacek-</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Kucler(61.Lelek),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Slanička(45.Hrdý),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Mencl(45.Stejskal)-Tichý,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(57.J.Grepl)</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Připraveni: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Michovský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J.Vinš</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F.Kučera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Lesňák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-Z,Roháč,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D.Průša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Delegát</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D.Sieber</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Hlavní pořadatel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J.Havner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150 diváků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75"/>
          <p:cNvPicPr>
            <a:picLocks noChangeAspect="1" noChangeArrowheads="1"/>
          </p:cNvPicPr>
          <p:nvPr/>
        </p:nvPicPr>
        <p:blipFill>
          <a:blip r:embed="rId3" cstate="print"/>
          <a:srcRect/>
          <a:stretch>
            <a:fillRect/>
          </a:stretch>
        </p:blipFill>
        <p:spPr bwMode="auto">
          <a:xfrm>
            <a:off x="5572328" y="4123556"/>
            <a:ext cx="4437626" cy="2808312"/>
          </a:xfrm>
          <a:prstGeom prst="rect">
            <a:avLst/>
          </a:prstGeom>
          <a:noFill/>
          <a:ln w="41275">
            <a:solidFill>
              <a:srgbClr val="00CC00"/>
            </a:solidFill>
            <a:miter lim="800000"/>
            <a:headEnd/>
            <a:tailEnd/>
          </a:ln>
        </p:spPr>
      </p:pic>
      <p:sp>
        <p:nvSpPr>
          <p:cNvPr id="21" name="TextovéPole 20"/>
          <p:cNvSpPr txBox="1"/>
          <p:nvPr/>
        </p:nvSpPr>
        <p:spPr>
          <a:xfrm>
            <a:off x="5429179" y="91110"/>
            <a:ext cx="4723925" cy="1015663"/>
          </a:xfrm>
          <a:prstGeom prst="rect">
            <a:avLst/>
          </a:prstGeom>
          <a:blipFill>
            <a:blip r:embed="rId4" cstate="print"/>
            <a:stretch>
              <a:fillRect/>
            </a:stretch>
          </a:blipFill>
          <a:ln w="41275" cmpd="dbl">
            <a:solidFill>
              <a:srgbClr val="0066FF"/>
            </a:solidFill>
            <a:prstDash val="dashDot"/>
          </a:ln>
        </p:spPr>
        <p:txBody>
          <a:bodyPr wrap="square" rtlCol="0">
            <a:spAutoFit/>
          </a:bodyPr>
          <a:lstStyle/>
          <a:p>
            <a:pPr algn="ctr"/>
            <a:r>
              <a:rPr lang="cs-CZ" sz="2000" dirty="0" smtClean="0">
                <a:latin typeface="Arial Black" pitchFamily="34" charset="0"/>
              </a:rPr>
              <a:t>Rozlučka mužstva dospělých s veleúspěšnou mistrovskou sezónou 2015-2016</a:t>
            </a:r>
          </a:p>
        </p:txBody>
      </p:sp>
      <p:pic>
        <p:nvPicPr>
          <p:cNvPr id="39937" name="Picture 1"/>
          <p:cNvPicPr>
            <a:picLocks noChangeAspect="1" noChangeArrowheads="1"/>
          </p:cNvPicPr>
          <p:nvPr/>
        </p:nvPicPr>
        <p:blipFill>
          <a:blip r:embed="rId5" cstate="print"/>
          <a:srcRect/>
          <a:stretch>
            <a:fillRect/>
          </a:stretch>
        </p:blipFill>
        <p:spPr bwMode="auto">
          <a:xfrm>
            <a:off x="71984" y="19100"/>
            <a:ext cx="4896520" cy="1224136"/>
          </a:xfrm>
          <a:prstGeom prst="rect">
            <a:avLst/>
          </a:prstGeom>
          <a:noFill/>
          <a:ln w="9525">
            <a:noFill/>
            <a:miter lim="800000"/>
            <a:headEnd/>
            <a:tailEnd/>
          </a:ln>
        </p:spPr>
      </p:pic>
      <p:sp>
        <p:nvSpPr>
          <p:cNvPr id="13" name="TextovéPole 12"/>
          <p:cNvSpPr txBox="1"/>
          <p:nvPr/>
        </p:nvSpPr>
        <p:spPr>
          <a:xfrm>
            <a:off x="71984" y="1315244"/>
            <a:ext cx="4824536" cy="5472000"/>
          </a:xfrm>
          <a:prstGeom prst="rect">
            <a:avLst/>
          </a:prstGeom>
          <a:noFill/>
        </p:spPr>
        <p:txBody>
          <a:bodyPr wrap="square" rtlCol="0">
            <a:spAutoFit/>
          </a:bodyPr>
          <a:lstStyle/>
          <a:p>
            <a:pPr algn="just"/>
            <a:r>
              <a:rPr lang="cs-CZ" sz="1100" dirty="0" smtClean="0">
                <a:latin typeface="Arial" pitchFamily="34" charset="0"/>
                <a:cs typeface="Arial" pitchFamily="34" charset="0"/>
              </a:rPr>
              <a:t>První tři body měly být na začátek sezony tutové. Zvláště v duelu s nováčkem divizní skupiny B, kterým je SK </a:t>
            </a:r>
            <a:r>
              <a:rPr lang="cs-CZ" sz="1100" dirty="0" err="1" smtClean="0">
                <a:latin typeface="Arial" pitchFamily="34" charset="0"/>
                <a:cs typeface="Arial" pitchFamily="34" charset="0"/>
              </a:rPr>
              <a:t>Štětí</a:t>
            </a:r>
            <a:r>
              <a:rPr lang="cs-CZ" sz="1100" dirty="0" smtClean="0">
                <a:latin typeface="Arial" pitchFamily="34" charset="0"/>
                <a:cs typeface="Arial" pitchFamily="34" charset="0"/>
              </a:rPr>
              <a:t>. Tomu, že výhra na domácí půdě odstartuje novou sezonu ve skupině B, pevně věřili jak funkcionáři a hráči FC Nový Bor, tak všichni věrní a natěšení  fanoušci.Jenže omyl, pro všechny! Družina trenéra Josefa Vinše sice přijela na stadion ve městě sklářů s uctivou pokorou, ale rozhodně ne  poraženeckou náladou, což se dalo čekat. O výsledku celého utkání, v němž padly tři góly, a to pouze do sítě hostitelů, rozhodl první poločas. Hosté byli v úvodu pod tlakem, měli jsme řadu rohových kopů, bohužel v těch jsme byli zcela neplodní a k ohrožení gólmana jsme se nedostali," komentoval úvodní minuty zápasu domácí sekretář Jiří Obrovský, jehož slova potvrdil i hostující kormidelník Josef Vinš: „Domácí na nás vlétli, v 10. minutě to mohlo být 2:0. Naštěstí pro nás to tak nebylo. Více než 25 minut jsme se vyrovnávali s důrazem hráčů Nového Boru, ale pak jsme udeřili.„</a:t>
            </a:r>
          </a:p>
          <a:p>
            <a:pPr algn="just"/>
            <a:r>
              <a:rPr lang="cs-CZ" sz="1100" dirty="0" smtClean="0">
                <a:latin typeface="Arial" pitchFamily="34" charset="0"/>
                <a:cs typeface="Arial" pitchFamily="34" charset="0"/>
              </a:rPr>
              <a:t>To bylo nejprve ve 33. minutě po zaváhání domácí obranné linie, kterou ošálil kapitán Tomáš Stejskal. Čtyři minuty poté si dal nešťastného vlastence František Svoboda a v posledních vteřinách prvního dějství přišel další šok pro Nový Bor. Trestný kop za faul si ze vzdálenosti 24 metrů připravil hostující Radek Hrdý, domácí obrana včetně gólmana Dana </a:t>
            </a:r>
            <a:r>
              <a:rPr lang="cs-CZ" sz="1100" dirty="0" err="1" smtClean="0">
                <a:latin typeface="Arial" pitchFamily="34" charset="0"/>
                <a:cs typeface="Arial" pitchFamily="34" charset="0"/>
              </a:rPr>
              <a:t>Blumentritta</a:t>
            </a:r>
            <a:r>
              <a:rPr lang="cs-CZ" sz="1100" dirty="0" smtClean="0">
                <a:latin typeface="Arial" pitchFamily="34" charset="0"/>
                <a:cs typeface="Arial" pitchFamily="34" charset="0"/>
              </a:rPr>
              <a:t> zřejmě očekávala centr, ovšem exekutor namířil balón přesně k tyči do sítě. A bylo vymalováno – 0:3…Druhý poločas? Převaha domácích hráčů, kteří se snažili s výsledkem něco udělat, byla jalová, přestože </a:t>
            </a:r>
            <a:r>
              <a:rPr lang="cs-CZ" sz="1100" dirty="0" err="1" smtClean="0">
                <a:latin typeface="Arial" pitchFamily="34" charset="0"/>
                <a:cs typeface="Arial" pitchFamily="34" charset="0"/>
              </a:rPr>
              <a:t>gólovky</a:t>
            </a:r>
            <a:r>
              <a:rPr lang="cs-CZ" sz="1100" dirty="0" smtClean="0">
                <a:latin typeface="Arial" pitchFamily="34" charset="0"/>
                <a:cs typeface="Arial" pitchFamily="34" charset="0"/>
              </a:rPr>
              <a:t> ke změně skóre měli. Jenže bývalý velezkušený exligový fotbalista a nyní úspěšný trenér Josef Vinš zvolil proti Novému Boru takovou taktiku, která nováčkovi ze </a:t>
            </a:r>
            <a:r>
              <a:rPr lang="cs-CZ" sz="1100" dirty="0" err="1" smtClean="0">
                <a:latin typeface="Arial" pitchFamily="34" charset="0"/>
                <a:cs typeface="Arial" pitchFamily="34" charset="0"/>
              </a:rPr>
              <a:t>Štětí</a:t>
            </a:r>
            <a:r>
              <a:rPr lang="cs-CZ" sz="1100" dirty="0" smtClean="0">
                <a:latin typeface="Arial" pitchFamily="34" charset="0"/>
                <a:cs typeface="Arial" pitchFamily="34" charset="0"/>
              </a:rPr>
              <a:t> přinesla tři cenné body.</a:t>
            </a:r>
            <a:br>
              <a:rPr lang="cs-CZ" sz="1100" dirty="0" smtClean="0">
                <a:latin typeface="Arial" pitchFamily="34" charset="0"/>
                <a:cs typeface="Arial" pitchFamily="34" charset="0"/>
              </a:rPr>
            </a:br>
            <a:r>
              <a:rPr lang="cs-CZ" sz="1100" dirty="0" smtClean="0">
                <a:latin typeface="Arial" pitchFamily="34" charset="0"/>
                <a:cs typeface="Arial" pitchFamily="34" charset="0"/>
              </a:rPr>
              <a:t>„Na držení míče i střely byli domácí lepší, ovšem hraje se na góly a my dali tři. Chtěl bych za ten výkon pochválit celý svůj mančaft, je to super start do divizní soutěže," liboval si Vinš.</a:t>
            </a:r>
          </a:p>
          <a:p>
            <a:r>
              <a:rPr lang="cs-CZ" sz="1100" dirty="0" smtClean="0">
                <a:latin typeface="Arial" pitchFamily="34" charset="0"/>
                <a:cs typeface="Arial" pitchFamily="34" charset="0"/>
              </a:rPr>
              <a:t>Naopak Jiří Obrovský přiznal: „Porážka je pro všechny z nás velké rozčarování.„</a:t>
            </a:r>
            <a:endParaRPr lang="cs-CZ" b="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graphicFrame>
        <p:nvGraphicFramePr>
          <p:cNvPr id="6" name="Tabulka 5"/>
          <p:cNvGraphicFramePr>
            <a:graphicFrameLocks noGrp="1"/>
          </p:cNvGraphicFramePr>
          <p:nvPr/>
        </p:nvGraphicFramePr>
        <p:xfrm>
          <a:off x="71984" y="2971429"/>
          <a:ext cx="4824536" cy="3858555"/>
        </p:xfrm>
        <a:graphic>
          <a:graphicData uri="http://schemas.openxmlformats.org/drawingml/2006/table">
            <a:tbl>
              <a:tblPr/>
              <a:tblGrid>
                <a:gridCol w="221816"/>
                <a:gridCol w="421454"/>
                <a:gridCol w="1541634"/>
                <a:gridCol w="277272"/>
                <a:gridCol w="277272"/>
                <a:gridCol w="277272"/>
                <a:gridCol w="277272"/>
                <a:gridCol w="277272"/>
                <a:gridCol w="765272"/>
                <a:gridCol w="288364"/>
                <a:gridCol w="199636"/>
              </a:tblGrid>
              <a:tr h="187672">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362347">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gridSpan="9">
                  <a:txBody>
                    <a:bodyPr/>
                    <a:lstStyle/>
                    <a:p>
                      <a:pPr algn="ctr" fontAlgn="ctr"/>
                      <a:r>
                        <a:rPr lang="cs-CZ" sz="1400" b="1" i="0" u="none" strike="noStrike" dirty="0">
                          <a:solidFill>
                            <a:srgbClr val="0000CC"/>
                          </a:solidFill>
                          <a:latin typeface="Calibri"/>
                        </a:rPr>
                        <a:t>Ústecký přebor dospělých 2015/2016 po 30.kole konečná</a:t>
                      </a:r>
                    </a:p>
                  </a:txBody>
                  <a:tcPr marL="10475" marR="1047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100" b="1" i="0" u="none" strike="noStrike" dirty="0">
                          <a:solidFill>
                            <a:srgbClr val="FF0000"/>
                          </a:solidFill>
                          <a:latin typeface="Arial"/>
                        </a:rPr>
                        <a:t>1.</a:t>
                      </a:r>
                    </a:p>
                  </a:txBody>
                  <a:tcPr marL="10475" marR="1047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latin typeface="Arial"/>
                        </a:rPr>
                        <a:t>SK Štětí, z.s.</a:t>
                      </a:r>
                    </a:p>
                  </a:txBody>
                  <a:tcPr marL="10475" marR="1047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24</a:t>
                      </a:r>
                    </a:p>
                  </a:txBody>
                  <a:tcPr marL="10475" marR="1047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3</a:t>
                      </a:r>
                    </a:p>
                  </a:txBody>
                  <a:tcPr marL="10475" marR="1047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0</a:t>
                      </a:r>
                    </a:p>
                  </a:txBody>
                  <a:tcPr marL="10475" marR="1047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3</a:t>
                      </a:r>
                    </a:p>
                  </a:txBody>
                  <a:tcPr marL="10475" marR="1047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Calibri"/>
                        </a:rPr>
                        <a:t>111:34</a:t>
                      </a:r>
                    </a:p>
                  </a:txBody>
                  <a:tcPr marL="10475" marR="1047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78</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2.</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latin typeface="Arial"/>
                        </a:rPr>
                        <a:t>TJ </a:t>
                      </a:r>
                      <a:r>
                        <a:rPr lang="cs-CZ" sz="1050" b="1" i="0" u="none" strike="noStrike" dirty="0" err="1">
                          <a:solidFill>
                            <a:srgbClr val="000000"/>
                          </a:solidFill>
                          <a:latin typeface="Arial"/>
                        </a:rPr>
                        <a:t>Proboštov</a:t>
                      </a:r>
                      <a:endParaRPr lang="cs-CZ" sz="1050" b="1" i="0" u="none" strike="noStrike" dirty="0">
                        <a:solidFill>
                          <a:srgbClr val="000000"/>
                        </a:solidFill>
                        <a:latin typeface="Arial"/>
                      </a:endParaRP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4</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8</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73:43</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60</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latin typeface="Arial"/>
                        </a:rPr>
                        <a:t>TJ Krupka</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19</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Calibri"/>
                        </a:rPr>
                        <a:t>89:61</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58</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203816">
                <a:tc>
                  <a:txBody>
                    <a:bodyPr/>
                    <a:lstStyle/>
                    <a:p>
                      <a:pPr algn="l" fontAlgn="b"/>
                      <a:r>
                        <a:rPr lang="cs-CZ" sz="12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4.</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FK Slavoj Žatec</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17</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9</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81:58</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56</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203816">
                <a:tc>
                  <a:txBody>
                    <a:bodyPr/>
                    <a:lstStyle/>
                    <a:p>
                      <a:pPr algn="l" fontAlgn="b"/>
                      <a:r>
                        <a:rPr lang="cs-CZ" sz="12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5.</a:t>
                      </a:r>
                    </a:p>
                  </a:txBody>
                  <a:tcPr marL="10475" marR="10475" marT="9525" marB="0" anchor="ctr">
                    <a:lnL>
                      <a:noFill/>
                    </a:lnL>
                    <a:lnR>
                      <a:noFill/>
                    </a:lnR>
                    <a:lnT>
                      <a:noFill/>
                    </a:lnT>
                    <a:lnB>
                      <a:noFill/>
                    </a:lnB>
                    <a:solidFill>
                      <a:srgbClr val="99FF33"/>
                    </a:solidFill>
                  </a:tcPr>
                </a:tc>
                <a:tc>
                  <a:txBody>
                    <a:bodyPr/>
                    <a:lstStyle/>
                    <a:p>
                      <a:pPr algn="l" fontAlgn="ctr"/>
                      <a:r>
                        <a:rPr lang="cs-CZ" sz="1050" b="1" i="0" u="none" strike="noStrike">
                          <a:solidFill>
                            <a:srgbClr val="000000"/>
                          </a:solidFill>
                          <a:latin typeface="Arial"/>
                        </a:rPr>
                        <a:t>TJ Sokol Srbice</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16</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Arial"/>
                        </a:rPr>
                        <a:t>3</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Arial"/>
                        </a:rPr>
                        <a:t>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Arial"/>
                        </a:rPr>
                        <a:t>11</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Calibri"/>
                        </a:rPr>
                        <a:t>79:61</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54</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6.</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Baník Modlany</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16</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10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86:65</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53</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7.</a:t>
                      </a:r>
                    </a:p>
                  </a:txBody>
                  <a:tcPr marL="10475" marR="10475" marT="9525" marB="0" anchor="ctr">
                    <a:lnL>
                      <a:noFill/>
                    </a:lnL>
                    <a:lnR>
                      <a:noFill/>
                    </a:lnR>
                    <a:lnT>
                      <a:noFill/>
                    </a:lnT>
                    <a:lnB>
                      <a:noFill/>
                    </a:lnB>
                    <a:solidFill>
                      <a:srgbClr val="99FF33"/>
                    </a:solidFill>
                  </a:tcPr>
                </a:tc>
                <a:tc>
                  <a:txBody>
                    <a:bodyPr/>
                    <a:lstStyle/>
                    <a:p>
                      <a:pPr algn="l" fontAlgn="ctr"/>
                      <a:r>
                        <a:rPr lang="cs-CZ" sz="1050" b="1" i="0" u="none" strike="noStrike">
                          <a:solidFill>
                            <a:srgbClr val="000000"/>
                          </a:solidFill>
                          <a:latin typeface="Arial"/>
                        </a:rPr>
                        <a:t>SK Hrobce</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15</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2</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Arial"/>
                        </a:rPr>
                        <a:t>10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Calibri"/>
                        </a:rPr>
                        <a:t>109:79</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Arial"/>
                        </a:rPr>
                        <a:t>52</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8.</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Sokol Horní Jiřetín</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13</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2</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4</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59:49</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47</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9.</a:t>
                      </a:r>
                    </a:p>
                  </a:txBody>
                  <a:tcPr marL="10475" marR="10475" marT="9525" marB="0" anchor="ctr">
                    <a:lnL>
                      <a:noFill/>
                    </a:lnL>
                    <a:lnR>
                      <a:noFill/>
                    </a:lnR>
                    <a:lnT>
                      <a:noFill/>
                    </a:lnT>
                    <a:lnB>
                      <a:noFill/>
                    </a:lnB>
                    <a:solidFill>
                      <a:srgbClr val="99FF33"/>
                    </a:solidFill>
                  </a:tcPr>
                </a:tc>
                <a:tc>
                  <a:txBody>
                    <a:bodyPr/>
                    <a:lstStyle/>
                    <a:p>
                      <a:pPr algn="l" fontAlgn="ctr"/>
                      <a:r>
                        <a:rPr lang="cs-CZ" sz="1050" b="1" i="0" u="none" strike="noStrike">
                          <a:solidFill>
                            <a:srgbClr val="000000"/>
                          </a:solidFill>
                          <a:latin typeface="Arial"/>
                        </a:rPr>
                        <a:t>FK ČL Neštěmice</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15</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14</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Calibri"/>
                        </a:rPr>
                        <a:t>88:65</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46</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10.</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FK Bílina</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12</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4</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13</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63:60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45</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11.</a:t>
                      </a:r>
                    </a:p>
                  </a:txBody>
                  <a:tcPr marL="10475" marR="10475" marT="9525" marB="0" anchor="ctr">
                    <a:lnL>
                      <a:noFill/>
                    </a:lnL>
                    <a:lnR>
                      <a:noFill/>
                    </a:lnR>
                    <a:lnT>
                      <a:noFill/>
                    </a:lnT>
                    <a:lnB>
                      <a:noFill/>
                    </a:lnB>
                    <a:solidFill>
                      <a:srgbClr val="99FF33"/>
                    </a:solidFill>
                  </a:tcPr>
                </a:tc>
                <a:tc>
                  <a:txBody>
                    <a:bodyPr/>
                    <a:lstStyle/>
                    <a:p>
                      <a:pPr algn="l" fontAlgn="ctr"/>
                      <a:r>
                        <a:rPr lang="cs-CZ" sz="1050" b="1" i="0" u="none" strike="noStrike">
                          <a:solidFill>
                            <a:srgbClr val="000000"/>
                          </a:solidFill>
                          <a:latin typeface="Arial"/>
                        </a:rPr>
                        <a:t>FK Chmel Blšany</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14</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15</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Calibri"/>
                        </a:rPr>
                        <a:t>72:105</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43</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12.</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FC Jiskra Modrá</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78:85</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36</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13.</a:t>
                      </a:r>
                    </a:p>
                  </a:txBody>
                  <a:tcPr marL="10475" marR="10475" marT="9525" marB="0" anchor="ctr">
                    <a:lnL>
                      <a:noFill/>
                    </a:lnL>
                    <a:lnR>
                      <a:noFill/>
                    </a:lnR>
                    <a:lnT>
                      <a:noFill/>
                    </a:lnT>
                    <a:lnB>
                      <a:noFill/>
                    </a:lnB>
                    <a:solidFill>
                      <a:srgbClr val="99FF33"/>
                    </a:solidFill>
                  </a:tcPr>
                </a:tc>
                <a:tc>
                  <a:txBody>
                    <a:bodyPr/>
                    <a:lstStyle/>
                    <a:p>
                      <a:pPr algn="l" fontAlgn="ctr"/>
                      <a:r>
                        <a:rPr lang="cs-CZ" sz="1050" b="1" i="0" u="none" strike="noStrike">
                          <a:solidFill>
                            <a:srgbClr val="000000"/>
                          </a:solidFill>
                          <a:latin typeface="Arial"/>
                        </a:rPr>
                        <a:t>FK Postoloprty</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8</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2</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17</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Calibri"/>
                        </a:rPr>
                        <a:t>51:98</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31</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273496">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14.</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AFK LoKo Chomutov</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7</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44:84</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15.</a:t>
                      </a:r>
                    </a:p>
                  </a:txBody>
                  <a:tcPr marL="10475" marR="10475" marT="9525" marB="0" anchor="ctr">
                    <a:lnL>
                      <a:noFill/>
                    </a:lnL>
                    <a:lnR>
                      <a:noFill/>
                    </a:lnR>
                    <a:lnT>
                      <a:noFill/>
                    </a:lnT>
                    <a:lnB>
                      <a:noFill/>
                    </a:lnB>
                    <a:solidFill>
                      <a:srgbClr val="99FF33"/>
                    </a:solidFill>
                  </a:tcPr>
                </a:tc>
                <a:tc>
                  <a:txBody>
                    <a:bodyPr/>
                    <a:lstStyle/>
                    <a:p>
                      <a:pPr algn="l" fontAlgn="ctr"/>
                      <a:r>
                        <a:rPr lang="cs-CZ" sz="1050" b="1" i="0" u="none" strike="noStrike">
                          <a:solidFill>
                            <a:srgbClr val="000000"/>
                          </a:solidFill>
                          <a:latin typeface="Arial"/>
                        </a:rPr>
                        <a:t>TJ Střekov</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6</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3</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latin typeface="Arial"/>
                        </a:rPr>
                        <a:t>20</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Calibri"/>
                        </a:rPr>
                        <a:t>59:95</a:t>
                      </a:r>
                    </a:p>
                  </a:txBody>
                  <a:tcPr marL="10475" marR="10475" marT="9525" marB="0" anchor="ctr">
                    <a:lnL>
                      <a:noFill/>
                    </a:lnL>
                    <a:lnR>
                      <a:noFill/>
                    </a:lnR>
                    <a:lnT>
                      <a:noFill/>
                    </a:lnT>
                    <a:lnB>
                      <a:noFill/>
                    </a:lnB>
                    <a:solidFill>
                      <a:srgbClr val="99FF33"/>
                    </a:solidFill>
                  </a:tcPr>
                </a:tc>
                <a:tc>
                  <a:txBody>
                    <a:bodyPr/>
                    <a:lstStyle/>
                    <a:p>
                      <a:pPr algn="ctr" fontAlgn="ctr"/>
                      <a:r>
                        <a:rPr lang="cs-CZ" sz="1050" b="1" i="0" u="none" strike="noStrike" dirty="0">
                          <a:solidFill>
                            <a:srgbClr val="000000"/>
                          </a:solidFill>
                          <a:latin typeface="Arial"/>
                        </a:rPr>
                        <a:t>23</a:t>
                      </a:r>
                    </a:p>
                  </a:txBody>
                  <a:tcPr marL="10475" marR="1047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16.</a:t>
                      </a:r>
                    </a:p>
                  </a:txBody>
                  <a:tcPr marL="10475" marR="1047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FK Duchcov</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30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2</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27</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22:122</a:t>
                      </a:r>
                    </a:p>
                  </a:txBody>
                  <a:tcPr marL="10475" marR="1047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8</a:t>
                      </a:r>
                    </a:p>
                  </a:txBody>
                  <a:tcPr marL="10475" marR="1047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r>
              <a:tr h="187672">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10475" marR="10475" marT="9525" marB="0" anchor="b">
                    <a:lnL>
                      <a:noFill/>
                    </a:lnL>
                    <a:lnR>
                      <a:noFill/>
                    </a:lnR>
                    <a:lnT>
                      <a:noFill/>
                    </a:lnT>
                    <a:lnB>
                      <a:noFill/>
                    </a:lnB>
                    <a:solidFill>
                      <a:srgbClr val="FFCCFF"/>
                    </a:solidFill>
                  </a:tcPr>
                </a:tc>
                <a:tc>
                  <a:txBody>
                    <a:bodyPr/>
                    <a:lstStyle/>
                    <a:p>
                      <a:pPr algn="l" fontAlgn="b"/>
                      <a:r>
                        <a:rPr lang="cs-CZ" sz="1100" b="0" i="0" u="none" strike="noStrike" dirty="0">
                          <a:solidFill>
                            <a:srgbClr val="000000"/>
                          </a:solidFill>
                          <a:latin typeface="Calibri"/>
                        </a:rPr>
                        <a:t> </a:t>
                      </a:r>
                    </a:p>
                  </a:txBody>
                  <a:tcPr marL="10475" marR="10475" marT="9525" marB="0" anchor="b">
                    <a:lnL>
                      <a:noFill/>
                    </a:lnL>
                    <a:lnR>
                      <a:noFill/>
                    </a:lnR>
                    <a:lnT>
                      <a:noFill/>
                    </a:lnT>
                    <a:lnB>
                      <a:noFill/>
                    </a:lnB>
                    <a:solidFill>
                      <a:srgbClr val="FFCCFF"/>
                    </a:solidFill>
                  </a:tcPr>
                </a:tc>
              </a:tr>
            </a:tbl>
          </a:graphicData>
        </a:graphic>
      </p:graphicFrame>
      <p:sp>
        <p:nvSpPr>
          <p:cNvPr id="7" name="TextovéPole 6"/>
          <p:cNvSpPr txBox="1"/>
          <p:nvPr/>
        </p:nvSpPr>
        <p:spPr>
          <a:xfrm>
            <a:off x="143560" y="91108"/>
            <a:ext cx="4723925" cy="2677656"/>
          </a:xfrm>
          <a:prstGeom prst="rect">
            <a:avLst/>
          </a:prstGeom>
          <a:solidFill>
            <a:schemeClr val="accent1">
              <a:lumMod val="40000"/>
              <a:lumOff val="60000"/>
              <a:alpha val="30000"/>
            </a:schemeClr>
          </a:solidFill>
          <a:ln w="79375">
            <a:solidFill>
              <a:srgbClr val="338585"/>
            </a:solidFill>
            <a:prstDash val="sysDot"/>
          </a:ln>
        </p:spPr>
        <p:txBody>
          <a:bodyPr wrap="square" rtlCol="0">
            <a:spAutoFit/>
          </a:bodyPr>
          <a:lstStyle/>
          <a:p>
            <a:pPr algn="ctr"/>
            <a:r>
              <a:rPr lang="cs-CZ" sz="2800" dirty="0" smtClean="0">
                <a:ln>
                  <a:solidFill>
                    <a:srgbClr val="FFFF00"/>
                  </a:solidFill>
                </a:ln>
                <a:solidFill>
                  <a:srgbClr val="FF3300"/>
                </a:solidFill>
                <a:effectLst>
                  <a:outerShdw blurRad="38100" dist="38100" dir="2700000" algn="tl">
                    <a:srgbClr val="000000">
                      <a:alpha val="43137"/>
                    </a:srgbClr>
                  </a:outerShdw>
                </a:effectLst>
                <a:latin typeface="Modern No. 20" pitchFamily="18" charset="0"/>
              </a:rPr>
              <a:t>Konečná tabulka Ústeckého přeboru dospělých 2015-2016.  Nakonec postupovalo jen jedno mužstvo SK </a:t>
            </a:r>
            <a:r>
              <a:rPr lang="cs-CZ" sz="2800" dirty="0" err="1" smtClean="0">
                <a:ln>
                  <a:solidFill>
                    <a:srgbClr val="FFFF00"/>
                  </a:solidFill>
                </a:ln>
                <a:solidFill>
                  <a:srgbClr val="FF3300"/>
                </a:solidFill>
                <a:effectLst>
                  <a:outerShdw blurRad="38100" dist="38100" dir="2700000" algn="tl">
                    <a:srgbClr val="000000">
                      <a:alpha val="43137"/>
                    </a:srgbClr>
                  </a:outerShdw>
                </a:effectLst>
                <a:latin typeface="Modern No. 20" pitchFamily="18" charset="0"/>
              </a:rPr>
              <a:t>Štětí</a:t>
            </a:r>
            <a:r>
              <a:rPr lang="cs-CZ" sz="2800" dirty="0" smtClean="0">
                <a:ln>
                  <a:solidFill>
                    <a:srgbClr val="FFFF00"/>
                  </a:solidFill>
                </a:ln>
                <a:solidFill>
                  <a:srgbClr val="FF3300"/>
                </a:solidFill>
                <a:effectLst>
                  <a:outerShdw blurRad="38100" dist="38100" dir="2700000" algn="tl">
                    <a:srgbClr val="000000">
                      <a:alpha val="43137"/>
                    </a:srgbClr>
                  </a:outerShdw>
                </a:effectLst>
                <a:latin typeface="Modern No. 20" pitchFamily="18" charset="0"/>
              </a:rPr>
              <a:t>. Ostatní týmy jako v minulém roce se postupu do divize nedočkaly.</a:t>
            </a:r>
          </a:p>
        </p:txBody>
      </p:sp>
      <p:graphicFrame>
        <p:nvGraphicFramePr>
          <p:cNvPr id="9" name="Tabulka 8"/>
          <p:cNvGraphicFramePr>
            <a:graphicFrameLocks noGrp="1"/>
          </p:cNvGraphicFramePr>
          <p:nvPr/>
        </p:nvGraphicFramePr>
        <p:xfrm>
          <a:off x="5760616" y="1483571"/>
          <a:ext cx="4337994" cy="5448297"/>
        </p:xfrm>
        <a:graphic>
          <a:graphicData uri="http://schemas.openxmlformats.org/drawingml/2006/table">
            <a:tbl>
              <a:tblPr/>
              <a:tblGrid>
                <a:gridCol w="175271"/>
                <a:gridCol w="333017"/>
                <a:gridCol w="1743962"/>
                <a:gridCol w="219091"/>
                <a:gridCol w="219091"/>
                <a:gridCol w="219091"/>
                <a:gridCol w="219091"/>
                <a:gridCol w="219091"/>
                <a:gridCol w="604689"/>
                <a:gridCol w="227855"/>
                <a:gridCol w="157745"/>
              </a:tblGrid>
              <a:tr h="246895">
                <a:tc>
                  <a:txBody>
                    <a:bodyPr/>
                    <a:lstStyle/>
                    <a:p>
                      <a:pPr algn="l" fontAlgn="b"/>
                      <a:r>
                        <a:rPr lang="cs-CZ" sz="900" b="0" i="0" u="none" strike="noStrike" dirty="0">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399080">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gridSpan="9">
                  <a:txBody>
                    <a:bodyPr/>
                    <a:lstStyle/>
                    <a:p>
                      <a:pPr algn="ctr" fontAlgn="ctr"/>
                      <a:r>
                        <a:rPr lang="pl-PL" sz="1800" b="1" i="0" u="none" strike="noStrike" dirty="0">
                          <a:solidFill>
                            <a:srgbClr val="0000CC"/>
                          </a:solidFill>
                          <a:latin typeface="Calibri"/>
                        </a:rPr>
                        <a:t>Divize skupina B 1. kolo 2016-2017</a:t>
                      </a:r>
                    </a:p>
                  </a:txBody>
                  <a:tcPr marL="7474" marR="7474" marT="7474"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355914">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latin typeface="Arial"/>
                        </a:rPr>
                        <a:t>1.</a:t>
                      </a:r>
                    </a:p>
                  </a:txBody>
                  <a:tcPr marL="7474" marR="7474" marT="7474" marB="0" anchor="ctr">
                    <a:lnL>
                      <a:noFill/>
                    </a:lnL>
                    <a:lnR>
                      <a:noFill/>
                    </a:lnR>
                    <a:lnT>
                      <a:noFill/>
                    </a:lnT>
                    <a:lnB>
                      <a:noFill/>
                    </a:lnB>
                    <a:solidFill>
                      <a:srgbClr val="99FF33"/>
                    </a:solidFill>
                  </a:tcPr>
                </a:tc>
                <a:tc>
                  <a:txBody>
                    <a:bodyPr/>
                    <a:lstStyle/>
                    <a:p>
                      <a:pPr algn="l" fontAlgn="ctr"/>
                      <a:r>
                        <a:rPr lang="cs-CZ" sz="1600" b="1" i="0" u="none" strike="noStrike">
                          <a:solidFill>
                            <a:srgbClr val="FF0000"/>
                          </a:solidFill>
                          <a:latin typeface="Arial"/>
                        </a:rPr>
                        <a:t>SK Štětí, z.s.</a:t>
                      </a:r>
                    </a:p>
                  </a:txBody>
                  <a:tcPr marL="7474" marR="7474" marT="7474" marB="0" anchor="ctr">
                    <a:lnL>
                      <a:noFill/>
                    </a:lnL>
                    <a:lnR>
                      <a:noFill/>
                    </a:lnR>
                    <a:lnT>
                      <a:noFill/>
                    </a:lnT>
                    <a:lnB>
                      <a:noFill/>
                    </a:lnB>
                    <a:solidFill>
                      <a:srgbClr val="99FF33"/>
                    </a:solidFill>
                  </a:tcPr>
                </a:tc>
                <a:tc>
                  <a:txBody>
                    <a:bodyPr/>
                    <a:lstStyle/>
                    <a:p>
                      <a:pPr algn="ctr" fontAlgn="ctr"/>
                      <a:r>
                        <a:rPr lang="cs-CZ" sz="1600" b="1" i="0" u="none" strike="noStrike">
                          <a:solidFill>
                            <a:srgbClr val="FF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600" b="1" i="0" u="none" strike="noStrike">
                          <a:solidFill>
                            <a:srgbClr val="FF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600" b="1" i="0" u="none" strike="noStrike" dirty="0">
                          <a:solidFill>
                            <a:srgbClr val="FF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600" b="1" i="0" u="none" strike="noStrike" dirty="0">
                          <a:solidFill>
                            <a:srgbClr val="FF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600" b="1" i="0" u="none" strike="noStrike" dirty="0">
                          <a:solidFill>
                            <a:srgbClr val="FF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600" b="1" i="0" u="none" strike="noStrike" dirty="0">
                          <a:solidFill>
                            <a:srgbClr val="FF0000"/>
                          </a:solidFill>
                          <a:latin typeface="Calibri"/>
                        </a:rPr>
                        <a:t>3:0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3</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2.</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SK Sokol Brozany</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3.</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latin typeface="Arial"/>
                        </a:rPr>
                        <a:t>SK Kladno, a.s</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2:1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3</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4.</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Sportovní klub Úvaly</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Tatran</a:t>
                      </a:r>
                      <a:r>
                        <a:rPr lang="cs-CZ" sz="1100" b="1" i="0" u="none" strike="noStrike" dirty="0">
                          <a:solidFill>
                            <a:srgbClr val="000000"/>
                          </a:solidFill>
                          <a:latin typeface="Arial"/>
                        </a:rPr>
                        <a:t> </a:t>
                      </a:r>
                      <a:r>
                        <a:rPr lang="cs-CZ" sz="1100" b="1" i="0" u="none" strike="noStrike" dirty="0" err="1">
                          <a:solidFill>
                            <a:srgbClr val="000000"/>
                          </a:solidFill>
                          <a:latin typeface="Arial"/>
                        </a:rPr>
                        <a:t>Rako</a:t>
                      </a:r>
                      <a:r>
                        <a:rPr lang="cs-CZ" sz="1100" b="1" i="0" u="none" strike="noStrike" dirty="0">
                          <a:solidFill>
                            <a:srgbClr val="000000"/>
                          </a:solidFill>
                          <a:latin typeface="Arial"/>
                        </a:rPr>
                        <a:t> Rakovník</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1:0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3</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6.</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SK Český Brod</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7.</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latin typeface="Arial"/>
                        </a:rPr>
                        <a:t>TJ Sokol </a:t>
                      </a:r>
                      <a:r>
                        <a:rPr lang="cs-CZ" sz="1100" b="1" i="0" u="none" strike="noStrike" dirty="0" err="1">
                          <a:solidFill>
                            <a:srgbClr val="000000"/>
                          </a:solidFill>
                          <a:latin typeface="Arial"/>
                        </a:rPr>
                        <a:t>Hostouň</a:t>
                      </a:r>
                      <a:endParaRPr lang="cs-CZ" sz="1100" b="1" i="0" u="none" strike="noStrike" dirty="0">
                        <a:solidFill>
                          <a:srgbClr val="000000"/>
                        </a:solidFill>
                        <a:latin typeface="Arial"/>
                      </a:endParaRP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1:1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2</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399080">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8.</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Fotbalový klub Meteor Praha VIII</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9.</a:t>
                      </a:r>
                    </a:p>
                  </a:txBody>
                  <a:tcPr marL="7474" marR="7474" marT="7474" marB="0" anchor="ctr">
                    <a:lnL>
                      <a:noFill/>
                    </a:lnL>
                    <a:lnR>
                      <a:noFill/>
                    </a:lnR>
                    <a:lnT>
                      <a:noFill/>
                    </a:lnT>
                    <a:lnB>
                      <a:noFill/>
                    </a:lnB>
                    <a:solidFill>
                      <a:srgbClr val="99FF33"/>
                    </a:solidFill>
                  </a:tcPr>
                </a:tc>
                <a:tc>
                  <a:txBody>
                    <a:bodyPr/>
                    <a:lstStyle/>
                    <a:p>
                      <a:pPr algn="l" fontAlgn="ctr"/>
                      <a:r>
                        <a:rPr lang="en-US" sz="1100" b="1" i="0" u="none" strike="noStrike">
                          <a:solidFill>
                            <a:srgbClr val="000000"/>
                          </a:solidFill>
                          <a:latin typeface="Arial"/>
                        </a:rPr>
                        <a:t>FK BaníkK Most 1909, A.S.</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1:1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10.</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SK POLABAN Nymburk s.r.o.</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11.</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TJ Slovan Velvary</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1:2</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12.</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TJ Baník Souš, z.s.</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1:2</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399080">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13.</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FK Neratovice-Byškovice, s.r.o.</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Calibri"/>
                        </a:rPr>
                        <a:t>1:2</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14.</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FC Chomutov s.r.o.</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0:1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15.</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TJ Sokol Libiš</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Calibri"/>
                        </a:rPr>
                        <a:t>0:1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16.</a:t>
                      </a:r>
                    </a:p>
                  </a:txBody>
                  <a:tcPr marL="7474" marR="7474" marT="7474"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FC Nový Bor, z.s.</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0:3</a:t>
                      </a:r>
                    </a:p>
                  </a:txBody>
                  <a:tcPr marL="7474" marR="7474" marT="7474"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24689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7474" marR="7474" marT="7474" marB="0" anchor="b">
                    <a:lnL>
                      <a:noFill/>
                    </a:lnL>
                    <a:lnR>
                      <a:noFill/>
                    </a:lnR>
                    <a:lnT>
                      <a:noFill/>
                    </a:lnT>
                    <a:lnB>
                      <a:noFill/>
                    </a:lnB>
                    <a:solidFill>
                      <a:srgbClr val="FFCCFF"/>
                    </a:solidFill>
                  </a:tcPr>
                </a:tc>
              </a:tr>
            </a:tbl>
          </a:graphicData>
        </a:graphic>
      </p:graphicFrame>
      <p:sp>
        <p:nvSpPr>
          <p:cNvPr id="10" name="TextovéPole 9"/>
          <p:cNvSpPr txBox="1"/>
          <p:nvPr/>
        </p:nvSpPr>
        <p:spPr>
          <a:xfrm>
            <a:off x="5832624" y="124207"/>
            <a:ext cx="4248472" cy="1200329"/>
          </a:xfrm>
          <a:prstGeom prst="rect">
            <a:avLst/>
          </a:prstGeom>
          <a:noFill/>
          <a:ln w="50800">
            <a:solidFill>
              <a:srgbClr val="666699"/>
            </a:solidFill>
          </a:ln>
          <a:effectLst>
            <a:innerShdw blurRad="63500" dist="50800" dir="18900000">
              <a:srgbClr val="66FF66">
                <a:alpha val="50000"/>
              </a:srgbClr>
            </a:innerShdw>
          </a:effectLst>
          <a:scene3d>
            <a:camera prst="orthographicFront"/>
            <a:lightRig rig="threePt" dir="t"/>
          </a:scene3d>
          <a:sp3d extrusionH="184150" contourW="139700">
            <a:bevelT/>
            <a:extrusionClr>
              <a:schemeClr val="accent1">
                <a:lumMod val="20000"/>
                <a:lumOff val="80000"/>
              </a:schemeClr>
            </a:extrusionClr>
            <a:contourClr>
              <a:srgbClr val="FFFF00"/>
            </a:contourClr>
          </a:sp3d>
        </p:spPr>
        <p:txBody>
          <a:bodyPr wrap="square" rtlCol="0">
            <a:spAutoFit/>
          </a:bodyPr>
          <a:lstStyle/>
          <a:p>
            <a:pPr algn="ctr"/>
            <a:r>
              <a:rPr lang="cs-CZ" sz="2400" dirty="0" smtClean="0">
                <a:ln>
                  <a:solidFill>
                    <a:srgbClr val="66FFFF"/>
                  </a:solidFill>
                </a:ln>
                <a:effectLst>
                  <a:outerShdw blurRad="38100" dist="38100" dir="2700000" algn="tl">
                    <a:srgbClr val="000000">
                      <a:alpha val="43137"/>
                    </a:srgbClr>
                  </a:outerShdw>
                </a:effectLst>
                <a:latin typeface="Century Schoolbook" pitchFamily="18" charset="0"/>
              </a:rPr>
              <a:t>Už po 1. kole se můžeme podívat na tabulku a že se dívá hezky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10" name="Obdélník 9"/>
          <p:cNvSpPr/>
          <p:nvPr/>
        </p:nvSpPr>
        <p:spPr>
          <a:xfrm>
            <a:off x="102321" y="811188"/>
            <a:ext cx="4794199" cy="5878532"/>
          </a:xfrm>
          <a:prstGeom prst="rect">
            <a:avLst/>
          </a:prstGeom>
          <a:solidFill>
            <a:srgbClr val="FFFFCC"/>
          </a:solidFill>
          <a:ln w="44450" cmpd="sng">
            <a:solidFill>
              <a:schemeClr val="tx1"/>
            </a:solidFill>
            <a:prstDash val="solid"/>
          </a:ln>
          <a:effectLst/>
        </p:spPr>
        <p:txBody>
          <a:bodyPr wrap="square">
            <a:spAutoFit/>
          </a:bodyPr>
          <a:lstStyle/>
          <a:p>
            <a:r>
              <a:rPr lang="cs-CZ" sz="1400" dirty="0" smtClean="0">
                <a:solidFill>
                  <a:srgbClr val="0066CC"/>
                </a:solidFill>
              </a:rPr>
              <a:t>SK Kladno - FK </a:t>
            </a:r>
            <a:r>
              <a:rPr lang="cs-CZ" sz="1400" dirty="0" err="1" smtClean="0">
                <a:solidFill>
                  <a:srgbClr val="0066CC"/>
                </a:solidFill>
              </a:rPr>
              <a:t>Baník</a:t>
            </a:r>
            <a:r>
              <a:rPr lang="cs-CZ" sz="1400" dirty="0" smtClean="0">
                <a:solidFill>
                  <a:srgbClr val="0066CC"/>
                </a:solidFill>
              </a:rPr>
              <a:t> Souš  </a:t>
            </a:r>
            <a:r>
              <a:rPr lang="cs-CZ" dirty="0" smtClean="0">
                <a:solidFill>
                  <a:srgbClr val="0066CC"/>
                </a:solidFill>
              </a:rPr>
              <a:t>2:1(1:1) </a:t>
            </a:r>
            <a:endParaRPr lang="cs-CZ" sz="1400" dirty="0" smtClean="0">
              <a:solidFill>
                <a:srgbClr val="0066CC"/>
              </a:solidFill>
            </a:endParaRPr>
          </a:p>
          <a:p>
            <a:pPr algn="just"/>
            <a:r>
              <a:rPr lang="cs-CZ" sz="1100" b="0" dirty="0" smtClean="0">
                <a:solidFill>
                  <a:srgbClr val="990033"/>
                </a:solidFill>
                <a:latin typeface="Arial" pitchFamily="34" charset="0"/>
                <a:cs typeface="Arial" pitchFamily="34" charset="0"/>
              </a:rPr>
              <a:t>hosty dostal do vedení </a:t>
            </a:r>
            <a:r>
              <a:rPr lang="cs-CZ" sz="1100" b="0" dirty="0" err="1" smtClean="0">
                <a:solidFill>
                  <a:srgbClr val="990033"/>
                </a:solidFill>
                <a:latin typeface="Arial" pitchFamily="34" charset="0"/>
                <a:cs typeface="Arial" pitchFamily="34" charset="0"/>
              </a:rPr>
              <a:t>Bíro</a:t>
            </a:r>
            <a:r>
              <a:rPr lang="cs-CZ" sz="1100" b="0" dirty="0" smtClean="0">
                <a:solidFill>
                  <a:srgbClr val="990033"/>
                </a:solidFill>
                <a:latin typeface="Arial" pitchFamily="34" charset="0"/>
                <a:cs typeface="Arial" pitchFamily="34" charset="0"/>
              </a:rPr>
              <a:t> střelou pod břevno. Ještě do poločasu srovnal </a:t>
            </a:r>
            <a:r>
              <a:rPr lang="cs-CZ" sz="1100" b="0" dirty="0" err="1" smtClean="0">
                <a:solidFill>
                  <a:srgbClr val="990033"/>
                </a:solidFill>
                <a:latin typeface="Arial" pitchFamily="34" charset="0"/>
                <a:cs typeface="Arial" pitchFamily="34" charset="0"/>
              </a:rPr>
              <a:t>Štocner</a:t>
            </a:r>
            <a:r>
              <a:rPr lang="cs-CZ" sz="1100" b="0" dirty="0" smtClean="0">
                <a:solidFill>
                  <a:srgbClr val="990033"/>
                </a:solidFill>
                <a:latin typeface="Arial" pitchFamily="34" charset="0"/>
                <a:cs typeface="Arial" pitchFamily="34" charset="0"/>
              </a:rPr>
              <a:t> na 1:1.  Hned na začátku 2. půle šli domácí do vedení 2:1. Hosté vysunuli Johanu na hrot, ale obránci ho uskákali a uhájili hubené vítězství</a:t>
            </a:r>
          </a:p>
          <a:p>
            <a:r>
              <a:rPr lang="cs-CZ" sz="1400" dirty="0" smtClean="0">
                <a:solidFill>
                  <a:srgbClr val="0066CC"/>
                </a:solidFill>
              </a:rPr>
              <a:t>TJ TATRAN Rakovník </a:t>
            </a:r>
            <a:r>
              <a:rPr lang="pl-PL" sz="1400" dirty="0" smtClean="0">
                <a:solidFill>
                  <a:srgbClr val="0066CC"/>
                </a:solidFill>
              </a:rPr>
              <a:t>- </a:t>
            </a:r>
            <a:r>
              <a:rPr lang="cs-CZ" sz="1400" dirty="0" smtClean="0">
                <a:solidFill>
                  <a:srgbClr val="0066CC"/>
                </a:solidFill>
              </a:rPr>
              <a:t>TJ Sokol </a:t>
            </a:r>
            <a:r>
              <a:rPr lang="cs-CZ" sz="1400" dirty="0" err="1" smtClean="0">
                <a:solidFill>
                  <a:srgbClr val="0066CC"/>
                </a:solidFill>
              </a:rPr>
              <a:t>Libiš</a:t>
            </a:r>
            <a:r>
              <a:rPr lang="cs-CZ" sz="1400" dirty="0" smtClean="0">
                <a:solidFill>
                  <a:srgbClr val="0066CC"/>
                </a:solidFill>
              </a:rPr>
              <a:t>   1</a:t>
            </a:r>
            <a:r>
              <a:rPr lang="cs-CZ" dirty="0" smtClean="0">
                <a:solidFill>
                  <a:srgbClr val="0066CC"/>
                </a:solidFill>
              </a:rPr>
              <a:t>:0(0:0) </a:t>
            </a:r>
            <a:endParaRPr lang="pl-PL" sz="1400" dirty="0" smtClean="0">
              <a:solidFill>
                <a:srgbClr val="0066CC"/>
              </a:solidFill>
            </a:endParaRPr>
          </a:p>
          <a:p>
            <a:pPr algn="just"/>
            <a:r>
              <a:rPr lang="cs-CZ" sz="1100" b="0" dirty="0" smtClean="0">
                <a:solidFill>
                  <a:srgbClr val="990033"/>
                </a:solidFill>
                <a:latin typeface="Arial" pitchFamily="34" charset="0"/>
                <a:cs typeface="Arial" pitchFamily="34" charset="0"/>
              </a:rPr>
              <a:t>rozhodující branku vstřelili střídající hráč David  G</a:t>
            </a:r>
            <a:r>
              <a:rPr lang="de-DE" sz="1100" b="0" dirty="0" smtClean="0">
                <a:solidFill>
                  <a:srgbClr val="990033"/>
                </a:solidFill>
                <a:latin typeface="Arial" pitchFamily="34" charset="0"/>
                <a:cs typeface="Arial" pitchFamily="34" charset="0"/>
              </a:rPr>
              <a:t>ö</a:t>
            </a:r>
            <a:r>
              <a:rPr lang="cs-CZ" sz="1100" b="0" dirty="0" err="1" smtClean="0">
                <a:solidFill>
                  <a:srgbClr val="990033"/>
                </a:solidFill>
                <a:latin typeface="Arial" pitchFamily="34" charset="0"/>
                <a:cs typeface="Arial" pitchFamily="34" charset="0"/>
              </a:rPr>
              <a:t>gh</a:t>
            </a:r>
            <a:r>
              <a:rPr lang="cs-CZ" sz="1100" b="0" dirty="0" smtClean="0">
                <a:solidFill>
                  <a:srgbClr val="990033"/>
                </a:solidFill>
                <a:latin typeface="Arial" pitchFamily="34" charset="0"/>
                <a:cs typeface="Arial" pitchFamily="34" charset="0"/>
              </a:rPr>
              <a:t> 19 minut před koncem střelou k tyči</a:t>
            </a:r>
          </a:p>
          <a:p>
            <a:r>
              <a:rPr lang="cs-CZ" sz="1400" dirty="0" smtClean="0">
                <a:solidFill>
                  <a:srgbClr val="0066CC"/>
                </a:solidFill>
              </a:rPr>
              <a:t>SK Český Brod - FC CHOMUTOV  1:0(0:0) </a:t>
            </a:r>
          </a:p>
          <a:p>
            <a:pPr algn="just"/>
            <a:r>
              <a:rPr lang="cs-CZ" sz="1100" b="0" dirty="0" smtClean="0">
                <a:solidFill>
                  <a:srgbClr val="990033"/>
                </a:solidFill>
                <a:latin typeface="Arial" pitchFamily="34" charset="0"/>
                <a:cs typeface="Arial" pitchFamily="34" charset="0"/>
              </a:rPr>
              <a:t>domácí údajně bez 9 hráčů základní sestavy bojovali a proto dle trenéra  bylo jejich vítězství zasloužené. Hosty přivedla na hřiště známá tvář Patrik </a:t>
            </a:r>
            <a:r>
              <a:rPr lang="cs-CZ" sz="1100" b="0" dirty="0" err="1" smtClean="0">
                <a:solidFill>
                  <a:srgbClr val="990033"/>
                </a:solidFill>
                <a:latin typeface="Arial" pitchFamily="34" charset="0"/>
                <a:cs typeface="Arial" pitchFamily="34" charset="0"/>
              </a:rPr>
              <a:t>Gedeon</a:t>
            </a:r>
            <a:r>
              <a:rPr lang="cs-CZ" sz="1100" b="0" dirty="0" smtClean="0">
                <a:solidFill>
                  <a:srgbClr val="990033"/>
                </a:solidFill>
                <a:latin typeface="Arial" pitchFamily="34" charset="0"/>
                <a:cs typeface="Arial" pitchFamily="34" charset="0"/>
              </a:rPr>
              <a:t>, jeho ž spoluhráči trefil v 1. poločase 2 břevna</a:t>
            </a:r>
          </a:p>
          <a:p>
            <a:r>
              <a:rPr lang="cs-CZ" sz="1400" dirty="0" smtClean="0">
                <a:solidFill>
                  <a:srgbClr val="0066CC"/>
                </a:solidFill>
              </a:rPr>
              <a:t>FC Nový Bor– SK </a:t>
            </a:r>
            <a:r>
              <a:rPr lang="cs-CZ" sz="1400" dirty="0" err="1" smtClean="0">
                <a:solidFill>
                  <a:srgbClr val="0066CC"/>
                </a:solidFill>
              </a:rPr>
              <a:t>Štětí</a:t>
            </a:r>
            <a:r>
              <a:rPr lang="cs-CZ" sz="1400" dirty="0" smtClean="0">
                <a:solidFill>
                  <a:srgbClr val="0066CC"/>
                </a:solidFill>
              </a:rPr>
              <a:t>  0:3(0:0) </a:t>
            </a:r>
          </a:p>
          <a:p>
            <a:pPr algn="just"/>
            <a:r>
              <a:rPr lang="cs-CZ" sz="1100" b="0" dirty="0" smtClean="0">
                <a:solidFill>
                  <a:srgbClr val="990033"/>
                </a:solidFill>
                <a:latin typeface="Arial" pitchFamily="34" charset="0"/>
                <a:cs typeface="Arial" pitchFamily="34" charset="0"/>
              </a:rPr>
              <a:t>domácí vlétli do zápasu, ale žádnou branku nevstřelili. Hosté se rozstříleli v poslední čtvrthodince 1. poločase a 3 rychlými brankami rozhodli. 2. poločas už moc hezkého fotbalu nepřinesl, ale hostům to moc nevadilo, protože si byli vědomi vysokého vítězství</a:t>
            </a:r>
          </a:p>
          <a:p>
            <a:r>
              <a:rPr lang="cs-CZ" sz="1400" dirty="0" smtClean="0">
                <a:solidFill>
                  <a:srgbClr val="0066CC"/>
                </a:solidFill>
              </a:rPr>
              <a:t>SK Sokol Brozany </a:t>
            </a:r>
            <a:r>
              <a:rPr lang="pl-PL" sz="1400" dirty="0" smtClean="0">
                <a:solidFill>
                  <a:srgbClr val="0066CC"/>
                </a:solidFill>
              </a:rPr>
              <a:t>- </a:t>
            </a:r>
            <a:r>
              <a:rPr lang="cs-CZ" sz="1400" dirty="0" smtClean="0">
                <a:solidFill>
                  <a:srgbClr val="0066CC"/>
                </a:solidFill>
              </a:rPr>
              <a:t>FK </a:t>
            </a:r>
            <a:r>
              <a:rPr lang="cs-CZ" sz="1400" dirty="0" err="1" smtClean="0">
                <a:solidFill>
                  <a:srgbClr val="0066CC"/>
                </a:solidFill>
              </a:rPr>
              <a:t>Neratovice</a:t>
            </a:r>
            <a:r>
              <a:rPr lang="cs-CZ" sz="1400" dirty="0" smtClean="0">
                <a:solidFill>
                  <a:srgbClr val="0066CC"/>
                </a:solidFill>
              </a:rPr>
              <a:t>-</a:t>
            </a:r>
            <a:r>
              <a:rPr lang="cs-CZ" sz="1400" dirty="0" err="1" smtClean="0">
                <a:solidFill>
                  <a:srgbClr val="0066CC"/>
                </a:solidFill>
              </a:rPr>
              <a:t>Byškovice</a:t>
            </a:r>
            <a:r>
              <a:rPr lang="cs-CZ" sz="1400" dirty="0" smtClean="0">
                <a:solidFill>
                  <a:srgbClr val="0066CC"/>
                </a:solidFill>
              </a:rPr>
              <a:t> 2:1(0:1) </a:t>
            </a:r>
            <a:endParaRPr lang="pl-PL" sz="1400" dirty="0" smtClean="0">
              <a:solidFill>
                <a:srgbClr val="0066CC"/>
              </a:solidFill>
            </a:endParaRPr>
          </a:p>
          <a:p>
            <a:pPr algn="just"/>
            <a:r>
              <a:rPr lang="cs-CZ" sz="1100" b="0" dirty="0" smtClean="0">
                <a:solidFill>
                  <a:srgbClr val="990033"/>
                </a:solidFill>
                <a:latin typeface="Arial" pitchFamily="34" charset="0"/>
                <a:cs typeface="Arial" pitchFamily="34" charset="0"/>
              </a:rPr>
              <a:t>po 1. poločase byli spokojeni hosté, kteří vedli po brance </a:t>
            </a:r>
            <a:r>
              <a:rPr lang="cs-CZ" sz="1100" b="0" dirty="0" err="1" smtClean="0">
                <a:solidFill>
                  <a:srgbClr val="990033"/>
                </a:solidFill>
                <a:latin typeface="Arial" pitchFamily="34" charset="0"/>
                <a:cs typeface="Arial" pitchFamily="34" charset="0"/>
              </a:rPr>
              <a:t>Gabča</a:t>
            </a:r>
            <a:r>
              <a:rPr lang="cs-CZ" sz="1100" b="0" dirty="0" smtClean="0">
                <a:solidFill>
                  <a:srgbClr val="990033"/>
                </a:solidFill>
                <a:latin typeface="Arial" pitchFamily="34" charset="0"/>
                <a:cs typeface="Arial" pitchFamily="34" charset="0"/>
              </a:rPr>
              <a:t>. Začátek druhého poločasu ale nezvládli. Rychle inkasovali, navíc přišli o vyloučeného </a:t>
            </a:r>
            <a:r>
              <a:rPr lang="cs-CZ" sz="1100" b="0" dirty="0" err="1" smtClean="0">
                <a:solidFill>
                  <a:srgbClr val="990033"/>
                </a:solidFill>
                <a:latin typeface="Arial" pitchFamily="34" charset="0"/>
                <a:cs typeface="Arial" pitchFamily="34" charset="0"/>
              </a:rPr>
              <a:t>Vorasického</a:t>
            </a:r>
            <a:r>
              <a:rPr lang="cs-CZ" sz="1100" b="0" dirty="0" smtClean="0">
                <a:solidFill>
                  <a:srgbClr val="990033"/>
                </a:solidFill>
                <a:latin typeface="Arial" pitchFamily="34" charset="0"/>
                <a:cs typeface="Arial" pitchFamily="34" charset="0"/>
              </a:rPr>
              <a:t> a hned v 56. minutě inkasovali podruhé</a:t>
            </a:r>
          </a:p>
          <a:p>
            <a:r>
              <a:rPr lang="cs-CZ" sz="1100" b="0" dirty="0" smtClean="0">
                <a:solidFill>
                  <a:srgbClr val="0066CC"/>
                </a:solidFill>
                <a:latin typeface="Arial" pitchFamily="34" charset="0"/>
                <a:cs typeface="Arial" pitchFamily="34" charset="0"/>
              </a:rPr>
              <a:t> </a:t>
            </a:r>
            <a:r>
              <a:rPr lang="cs-CZ" sz="1400" dirty="0" smtClean="0">
                <a:solidFill>
                  <a:srgbClr val="0066CC"/>
                </a:solidFill>
              </a:rPr>
              <a:t>SK Úvaly– TJ Slovan VELVARY  2:1(1:0) </a:t>
            </a:r>
          </a:p>
          <a:p>
            <a:pPr algn="just"/>
            <a:r>
              <a:rPr lang="cs-CZ" sz="1100" b="0" dirty="0" smtClean="0">
                <a:solidFill>
                  <a:srgbClr val="990033"/>
                </a:solidFill>
                <a:latin typeface="Arial" pitchFamily="34" charset="0"/>
                <a:cs typeface="Arial" pitchFamily="34" charset="0"/>
              </a:rPr>
              <a:t>hosté měli více šancí, ale branky stříleli domácí. </a:t>
            </a:r>
            <a:r>
              <a:rPr lang="cs-CZ" sz="1100" b="0" dirty="0" err="1" smtClean="0">
                <a:solidFill>
                  <a:srgbClr val="990033"/>
                </a:solidFill>
                <a:latin typeface="Arial" pitchFamily="34" charset="0"/>
                <a:cs typeface="Arial" pitchFamily="34" charset="0"/>
              </a:rPr>
              <a:t>Velvary</a:t>
            </a:r>
            <a:r>
              <a:rPr lang="cs-CZ" sz="1100" b="0" dirty="0" smtClean="0">
                <a:solidFill>
                  <a:srgbClr val="990033"/>
                </a:solidFill>
                <a:latin typeface="Arial" pitchFamily="34" charset="0"/>
                <a:cs typeface="Arial" pitchFamily="34" charset="0"/>
              </a:rPr>
              <a:t> přišly v 70. minutě o vyloučeného Petra Stejskala a premiérovou branku v divizi v na konečných 2:1 vstřelil až v poslední minutě Obrtlík.</a:t>
            </a:r>
          </a:p>
          <a:p>
            <a:r>
              <a:rPr lang="cs-CZ" sz="1400" dirty="0" smtClean="0">
                <a:solidFill>
                  <a:srgbClr val="0066CC"/>
                </a:solidFill>
              </a:rPr>
              <a:t>SK POLABAN Nymburk FK Meteor Praha 1:2(1:1) PK </a:t>
            </a:r>
          </a:p>
          <a:p>
            <a:pPr algn="just"/>
            <a:r>
              <a:rPr lang="cs-CZ" sz="1100" b="0" dirty="0" smtClean="0">
                <a:solidFill>
                  <a:srgbClr val="990033"/>
                </a:solidFill>
                <a:latin typeface="Arial" pitchFamily="34" charset="0"/>
                <a:cs typeface="Arial" pitchFamily="34" charset="0"/>
              </a:rPr>
              <a:t>hosté vedli, domácí do poločasu vyrovnali. Ve 2. poločase neproměnil penaltu domácí </a:t>
            </a:r>
            <a:r>
              <a:rPr lang="cs-CZ" sz="1100" b="0" dirty="0" err="1" smtClean="0">
                <a:solidFill>
                  <a:srgbClr val="990033"/>
                </a:solidFill>
                <a:latin typeface="Arial" pitchFamily="34" charset="0"/>
                <a:cs typeface="Arial" pitchFamily="34" charset="0"/>
              </a:rPr>
              <a:t>Baratynskyy</a:t>
            </a:r>
            <a:r>
              <a:rPr lang="cs-CZ" sz="1100" b="0" dirty="0" smtClean="0">
                <a:solidFill>
                  <a:srgbClr val="990033"/>
                </a:solidFill>
                <a:latin typeface="Arial" pitchFamily="34" charset="0"/>
                <a:cs typeface="Arial" pitchFamily="34" charset="0"/>
              </a:rPr>
              <a:t>. Kopaly se penalty s vítězným koncem pro hosty</a:t>
            </a:r>
          </a:p>
          <a:p>
            <a:r>
              <a:rPr lang="cs-CZ" sz="1400" dirty="0" smtClean="0">
                <a:solidFill>
                  <a:srgbClr val="0066CC"/>
                </a:solidFill>
              </a:rPr>
              <a:t>Sokol </a:t>
            </a:r>
            <a:r>
              <a:rPr lang="cs-CZ" sz="1400" dirty="0" err="1" smtClean="0">
                <a:solidFill>
                  <a:srgbClr val="0066CC"/>
                </a:solidFill>
              </a:rPr>
              <a:t>Hostouň</a:t>
            </a:r>
            <a:r>
              <a:rPr lang="cs-CZ" sz="1400" dirty="0" smtClean="0">
                <a:solidFill>
                  <a:srgbClr val="0066CC"/>
                </a:solidFill>
              </a:rPr>
              <a:t>– Mostecký fotbalový klub  2:1(1:1) PK </a:t>
            </a:r>
          </a:p>
          <a:p>
            <a:pPr algn="just"/>
            <a:r>
              <a:rPr lang="cs-CZ" sz="1100" b="0" dirty="0" smtClean="0">
                <a:solidFill>
                  <a:srgbClr val="990033"/>
                </a:solidFill>
                <a:latin typeface="Arial" pitchFamily="34" charset="0"/>
                <a:cs typeface="Arial" pitchFamily="34" charset="0"/>
              </a:rPr>
              <a:t>mladíci z Mostu vyrovnali v poslední minutě. Domácí nováček soutěže se radoval před 350 diváky aspoň z vítězství po penaltách.</a:t>
            </a:r>
          </a:p>
        </p:txBody>
      </p:sp>
      <p:sp>
        <p:nvSpPr>
          <p:cNvPr id="12" name="TextovéPole 11"/>
          <p:cNvSpPr txBox="1"/>
          <p:nvPr/>
        </p:nvSpPr>
        <p:spPr>
          <a:xfrm>
            <a:off x="72008" y="91108"/>
            <a:ext cx="4824512" cy="523220"/>
          </a:xfrm>
          <a:prstGeom prst="rect">
            <a:avLst/>
          </a:prstGeom>
          <a:blipFill>
            <a:blip r:embed="rId3" cstate="print"/>
            <a:stretch>
              <a:fillRect/>
            </a:stretch>
          </a:blipFill>
          <a:ln w="101600" cmpd="sng">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ysDot"/>
          </a:ln>
        </p:spPr>
        <p:txBody>
          <a:bodyPr wrap="square" rtlCol="0">
            <a:spAutoFit/>
          </a:bodyPr>
          <a:lstStyle/>
          <a:p>
            <a:pPr algn="ctr"/>
            <a:r>
              <a:rPr lang="cs-CZ" sz="2800" u="sng" dirty="0" smtClean="0">
                <a:solidFill>
                  <a:srgbClr val="CC0099"/>
                </a:solidFill>
                <a:latin typeface="Bookman Old Style" pitchFamily="18" charset="0"/>
              </a:rPr>
              <a:t>1. kolo Divize skupina B </a:t>
            </a:r>
          </a:p>
        </p:txBody>
      </p:sp>
      <p:sp>
        <p:nvSpPr>
          <p:cNvPr id="15" name="Rectangle 64"/>
          <p:cNvSpPr>
            <a:spLocks noChangeArrowheads="1"/>
          </p:cNvSpPr>
          <p:nvPr/>
        </p:nvSpPr>
        <p:spPr bwMode="auto">
          <a:xfrm>
            <a:off x="5572328" y="2107332"/>
            <a:ext cx="4580776"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w="25400">
                  <a:solidFill>
                    <a:schemeClr val="accent1">
                      <a:lumMod val="75000"/>
                    </a:schemeClr>
                  </a:solidFill>
                </a:ln>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w="25400">
                  <a:solidFill>
                    <a:schemeClr val="accent1">
                      <a:lumMod val="75000"/>
                    </a:schemeClr>
                  </a:solidFill>
                </a:ln>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w="25400">
                  <a:solidFill>
                    <a:schemeClr val="accent1">
                      <a:lumMod val="75000"/>
                    </a:schemeClr>
                  </a:solidFill>
                </a:ln>
                <a:effectLst/>
                <a:latin typeface="Arial" pitchFamily="34" charset="0"/>
                <a:ea typeface="Times New Roman" pitchFamily="18" charset="0"/>
                <a:cs typeface="Arial" pitchFamily="34" charset="0"/>
              </a:rPr>
              <a:t> - TJ Doksy</a:t>
            </a:r>
            <a:endParaRPr kumimoji="0" lang="cs-CZ" sz="800" b="0" i="0" u="none" strike="noStrike" cap="none" normalizeH="0" baseline="0" dirty="0" smtClean="0">
              <a:ln w="25400">
                <a:solidFill>
                  <a:schemeClr val="accent1">
                    <a:lumMod val="75000"/>
                  </a:schemeClr>
                </a:solid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w="25400">
                  <a:solidFill>
                    <a:schemeClr val="accent1">
                      <a:lumMod val="75000"/>
                    </a:schemeClr>
                  </a:solidFill>
                </a:ln>
                <a:effectLst/>
                <a:latin typeface="Arial" pitchFamily="34" charset="0"/>
                <a:ea typeface="Times New Roman" pitchFamily="18" charset="0"/>
                <a:cs typeface="Arial" pitchFamily="34" charset="0"/>
              </a:rPr>
              <a:t>3:2(1:0)   </a:t>
            </a:r>
            <a:r>
              <a:rPr kumimoji="0" lang="cs-CZ" sz="1800" b="1" i="0" u="sng" strike="noStrike" cap="none" normalizeH="0" baseline="0" dirty="0" smtClean="0">
                <a:ln w="25400">
                  <a:solidFill>
                    <a:schemeClr val="accent1">
                      <a:lumMod val="75000"/>
                    </a:schemeClr>
                  </a:solidFill>
                </a:ln>
                <a:effectLst/>
                <a:latin typeface="Arial" pitchFamily="34" charset="0"/>
                <a:ea typeface="Times New Roman" pitchFamily="18" charset="0"/>
                <a:cs typeface="Arial" pitchFamily="34" charset="0"/>
              </a:rPr>
              <a:t>6.8.2016  přátelský zápas</a:t>
            </a:r>
            <a:endParaRPr kumimoji="0" lang="cs-CZ" sz="800" b="0" i="0" u="none" strike="noStrike" cap="none" normalizeH="0" baseline="0" dirty="0" smtClean="0">
              <a:ln w="25400">
                <a:solidFill>
                  <a:schemeClr val="accent1">
                    <a:lumMod val="75000"/>
                  </a:schemeClr>
                </a:solid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Poslední test před začátkem divizní soutěže za týden v Novém Boru herně moc přesvědčivý nebyl. V prvním poločase jsme byli lepším týmem, připravili jsme si velké množství střeleckých příležitostí, ale jejich neproměňování by nás za týden mohlo mrzet. Druhý poločas se nepovedl. Vstřelili jsme sice 2 branky, ale také 2 dostali. Velké množství chyb v rozehrávce a málo hezkých kombinačních akcí. Navíc starosti se sestavou z důvodu zranění některých hráčů.  Na doladění formy máme 7 dní a 13.8.2018 míříme do Nového Boru pokusit se získat první divizní body.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Šimral 1, vlastní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Michovský(45.Kloub)-Kucler, Šimral, Vacek, Mencl-Vokoun,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Hrdý, Stejskal(45.Poráč)-Tichý(45.Lelek),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J.Vinš</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Masér: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.Zavřel</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Toráč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.Hamšík,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P.Máj</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ovéPole 15"/>
          <p:cNvSpPr txBox="1"/>
          <p:nvPr/>
        </p:nvSpPr>
        <p:spPr>
          <a:xfrm>
            <a:off x="5572328" y="96332"/>
            <a:ext cx="4580776" cy="1938992"/>
          </a:xfrm>
          <a:prstGeom prst="rect">
            <a:avLst/>
          </a:prstGeom>
          <a:blipFill>
            <a:blip r:embed="rId4" cstate="print"/>
            <a:stretch>
              <a:fillRect/>
            </a:stretch>
          </a:blipFill>
          <a:ln w="50800">
            <a:solidFill>
              <a:srgbClr val="006666"/>
            </a:solidFill>
          </a:ln>
        </p:spPr>
        <p:txBody>
          <a:bodyPr wrap="square" rtlCol="0">
            <a:spAutoFit/>
          </a:bodyPr>
          <a:lstStyle/>
          <a:p>
            <a:pPr algn="ctr"/>
            <a:r>
              <a:rPr lang="cs-CZ" sz="2400" dirty="0" smtClean="0">
                <a:ln>
                  <a:solidFill>
                    <a:srgbClr val="FFFFCC"/>
                  </a:solidFill>
                </a:ln>
                <a:solidFill>
                  <a:srgbClr val="3333CC"/>
                </a:solidFill>
                <a:latin typeface="Bookman Old Style" pitchFamily="18" charset="0"/>
              </a:rPr>
              <a:t>Poslední prověrka před zahájením mistrovských soutěží byla 1. výhrou v letní přípravě v normální hrací době</a:t>
            </a:r>
          </a:p>
        </p:txBody>
      </p:sp>
      <p:pic>
        <p:nvPicPr>
          <p:cNvPr id="17" name="Picture 76"/>
          <p:cNvPicPr>
            <a:picLocks noChangeAspect="1" noChangeArrowheads="1"/>
          </p:cNvPicPr>
          <p:nvPr/>
        </p:nvPicPr>
        <p:blipFill>
          <a:blip r:embed="rId5" cstate="print"/>
          <a:srcRect/>
          <a:stretch>
            <a:fillRect/>
          </a:stretch>
        </p:blipFill>
        <p:spPr bwMode="auto">
          <a:xfrm>
            <a:off x="6860671" y="5347692"/>
            <a:ext cx="1503067"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59"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1"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1" y="7003876"/>
            <a:ext cx="35787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11" name="Rectangle 63"/>
          <p:cNvSpPr>
            <a:spLocks noChangeArrowheads="1"/>
          </p:cNvSpPr>
          <p:nvPr/>
        </p:nvSpPr>
        <p:spPr bwMode="auto">
          <a:xfrm>
            <a:off x="71550" y="930813"/>
            <a:ext cx="4437626"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0033CC"/>
                </a:solidFill>
                <a:latin typeface="Arial" pitchFamily="34" charset="0"/>
                <a:ea typeface="Times New Roman" pitchFamily="18" charset="0"/>
                <a:cs typeface="Arial" pitchFamily="34" charset="0"/>
              </a:rPr>
              <a:t>SK </a:t>
            </a:r>
            <a:r>
              <a:rPr kumimoji="0" lang="cs-CZ" sz="2000" i="0" u="sng" strike="noStrike" cap="none" normalizeH="0" baseline="0" dirty="0" err="1" smtClean="0">
                <a:ln>
                  <a:noFill/>
                </a:ln>
                <a:solidFill>
                  <a:srgbClr val="0033CC"/>
                </a:solidFill>
                <a:latin typeface="Arial" pitchFamily="34" charset="0"/>
                <a:ea typeface="Times New Roman" pitchFamily="18" charset="0"/>
                <a:cs typeface="Arial" pitchFamily="34" charset="0"/>
              </a:rPr>
              <a:t>Štětí</a:t>
            </a:r>
            <a:r>
              <a:rPr kumimoji="0" lang="cs-CZ" sz="2000" i="0" u="sng" strike="noStrike" cap="none" normalizeH="0" baseline="0" dirty="0" smtClean="0">
                <a:ln>
                  <a:noFill/>
                </a:ln>
                <a:solidFill>
                  <a:srgbClr val="0033CC"/>
                </a:solidFill>
                <a:latin typeface="Arial" pitchFamily="34" charset="0"/>
                <a:ea typeface="Times New Roman" pitchFamily="18" charset="0"/>
                <a:cs typeface="Arial" pitchFamily="34" charset="0"/>
              </a:rPr>
              <a:t> – TJ Sokol </a:t>
            </a:r>
            <a:r>
              <a:rPr kumimoji="0" lang="cs-CZ" sz="2000" i="0" u="sng" strike="noStrike" cap="none" normalizeH="0" baseline="0" dirty="0" err="1" smtClean="0">
                <a:ln>
                  <a:noFill/>
                </a:ln>
                <a:solidFill>
                  <a:srgbClr val="0033CC"/>
                </a:solidFill>
                <a:latin typeface="Arial" pitchFamily="34" charset="0"/>
                <a:ea typeface="Times New Roman" pitchFamily="18" charset="0"/>
                <a:cs typeface="Arial" pitchFamily="34" charset="0"/>
              </a:rPr>
              <a:t>Černiv</a:t>
            </a:r>
            <a:endParaRPr kumimoji="0" lang="cs-CZ" sz="2000" i="0" u="none" strike="noStrike" cap="none" normalizeH="0" baseline="0" dirty="0" smtClean="0">
              <a:ln>
                <a:noFill/>
              </a:ln>
              <a:solidFill>
                <a:srgbClr val="0033CC"/>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0033CC"/>
                </a:solidFill>
                <a:latin typeface="Arial" pitchFamily="34" charset="0"/>
                <a:ea typeface="Times New Roman" pitchFamily="18" charset="0"/>
                <a:cs typeface="Arial" pitchFamily="34" charset="0"/>
              </a:rPr>
              <a:t>1:4(1:1)   </a:t>
            </a:r>
            <a:r>
              <a:rPr kumimoji="0" lang="cs-CZ" sz="1800" i="0" u="sng" strike="noStrike" cap="none" normalizeH="0" baseline="0" dirty="0" smtClean="0">
                <a:ln>
                  <a:noFill/>
                </a:ln>
                <a:solidFill>
                  <a:srgbClr val="0033CC"/>
                </a:solidFill>
                <a:latin typeface="Arial" pitchFamily="34" charset="0"/>
                <a:ea typeface="Times New Roman" pitchFamily="18" charset="0"/>
                <a:cs typeface="Arial" pitchFamily="34" charset="0"/>
              </a:rPr>
              <a:t>23.7.2016  turnaj </a:t>
            </a:r>
            <a:r>
              <a:rPr kumimoji="0" lang="cs-CZ" sz="1800" i="0" u="sng" strike="noStrike" cap="none" normalizeH="0" baseline="0" dirty="0" err="1" smtClean="0">
                <a:ln>
                  <a:noFill/>
                </a:ln>
                <a:solidFill>
                  <a:srgbClr val="0033CC"/>
                </a:solidFill>
                <a:latin typeface="Arial" pitchFamily="34" charset="0"/>
                <a:ea typeface="Times New Roman" pitchFamily="18" charset="0"/>
                <a:cs typeface="Arial" pitchFamily="34" charset="0"/>
              </a:rPr>
              <a:t>Dobříň</a:t>
            </a:r>
            <a:endParaRPr kumimoji="0" lang="cs-CZ" sz="2000" i="0" u="none" strike="noStrike" cap="none" normalizeH="0" baseline="0" dirty="0" smtClean="0">
              <a:ln>
                <a:noFill/>
              </a:ln>
              <a:solidFill>
                <a:srgbClr val="0033CC"/>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Utkání svůj účel splnilo. Dorostenci si prověřili výkonnost na začátku sezóny a nutno poznamenat, že nezklamali. Proti účastníkovi krajských soutěží v kategorii dospělých podali solidní výkon. Zahráli si i někteří hráči dospělých, kteří se rozehrávali po zranění nebo se vrátili z dovolené.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Slanička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Dolažal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Štekr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Helzl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Podhorský,Lelek,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Beruška,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Jakl,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Moučka,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Fulín</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Mejzr, Vála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Trenéři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J.Ransdorf</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.Podhorský,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J.Chaloupecký</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Míč-</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Vlašič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jun.,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Prágl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65"/>
          <p:cNvSpPr>
            <a:spLocks noChangeArrowheads="1"/>
          </p:cNvSpPr>
          <p:nvPr/>
        </p:nvSpPr>
        <p:spPr bwMode="auto">
          <a:xfrm>
            <a:off x="-24" y="3281815"/>
            <a:ext cx="4366052"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006600"/>
                </a:solidFill>
                <a:effectLst/>
                <a:latin typeface="Arial" pitchFamily="34" charset="0"/>
                <a:ea typeface="Times New Roman" pitchFamily="18" charset="0"/>
                <a:cs typeface="Arial" pitchFamily="34" charset="0"/>
              </a:rPr>
              <a:t>SK </a:t>
            </a:r>
            <a:r>
              <a:rPr kumimoji="0" lang="cs-CZ" sz="2000" i="0" u="sng" strike="noStrike" cap="none" normalizeH="0" baseline="0" dirty="0" err="1" smtClean="0">
                <a:ln>
                  <a:noFill/>
                </a:ln>
                <a:solidFill>
                  <a:srgbClr val="006600"/>
                </a:solidFill>
                <a:effectLst/>
                <a:latin typeface="Arial" pitchFamily="34" charset="0"/>
                <a:ea typeface="Times New Roman" pitchFamily="18" charset="0"/>
                <a:cs typeface="Arial" pitchFamily="34" charset="0"/>
              </a:rPr>
              <a:t>Štětí</a:t>
            </a:r>
            <a:r>
              <a:rPr kumimoji="0" lang="cs-CZ" sz="2000" i="0" u="sng" strike="noStrike" cap="none" normalizeH="0" baseline="0" dirty="0" smtClean="0">
                <a:ln>
                  <a:noFill/>
                </a:ln>
                <a:solidFill>
                  <a:srgbClr val="006600"/>
                </a:solidFill>
                <a:effectLst/>
                <a:latin typeface="Arial" pitchFamily="34" charset="0"/>
                <a:ea typeface="Times New Roman" pitchFamily="18" charset="0"/>
                <a:cs typeface="Arial" pitchFamily="34" charset="0"/>
              </a:rPr>
              <a:t> – SK Ďáblice</a:t>
            </a:r>
            <a:endParaRPr kumimoji="0" lang="cs-CZ" sz="2000" i="0" u="none" strike="noStrike" cap="none" normalizeH="0" baseline="0" dirty="0" smtClean="0">
              <a:ln>
                <a:noFill/>
              </a:ln>
              <a:solidFill>
                <a:srgbClr val="0066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006600"/>
                </a:solidFill>
                <a:effectLst/>
                <a:latin typeface="Arial" pitchFamily="34" charset="0"/>
                <a:ea typeface="Times New Roman" pitchFamily="18" charset="0"/>
                <a:cs typeface="Arial" pitchFamily="34" charset="0"/>
              </a:rPr>
              <a:t>4:5 (1:1)   </a:t>
            </a:r>
            <a:r>
              <a:rPr kumimoji="0" lang="cs-CZ" sz="1800" i="0" u="sng" strike="noStrike" cap="none" normalizeH="0" baseline="0" dirty="0" smtClean="0">
                <a:ln>
                  <a:noFill/>
                </a:ln>
                <a:solidFill>
                  <a:srgbClr val="006600"/>
                </a:solidFill>
                <a:effectLst/>
                <a:latin typeface="Arial" pitchFamily="34" charset="0"/>
                <a:ea typeface="Times New Roman" pitchFamily="18" charset="0"/>
                <a:cs typeface="Arial" pitchFamily="34" charset="0"/>
              </a:rPr>
              <a:t>27.7.20146  turnaj </a:t>
            </a:r>
            <a:r>
              <a:rPr kumimoji="0" lang="cs-CZ" sz="1800" i="0" u="sng" strike="noStrike" cap="none" normalizeH="0" baseline="0" dirty="0" err="1" smtClean="0">
                <a:ln>
                  <a:noFill/>
                </a:ln>
                <a:solidFill>
                  <a:srgbClr val="006600"/>
                </a:solidFill>
                <a:effectLst/>
                <a:latin typeface="Arial" pitchFamily="34" charset="0"/>
                <a:ea typeface="Times New Roman" pitchFamily="18" charset="0"/>
                <a:cs typeface="Arial" pitchFamily="34" charset="0"/>
              </a:rPr>
              <a:t>Dobříň</a:t>
            </a:r>
            <a:endParaRPr kumimoji="0" lang="cs-CZ" sz="2000" i="0" u="none" strike="noStrike" cap="none" normalizeH="0" baseline="0" dirty="0" smtClean="0">
              <a:ln>
                <a:noFill/>
              </a:ln>
              <a:solidFill>
                <a:srgbClr val="0066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Zápas se nám moc nepovedl. Na hráčích bylo vidět, že mají v nohách nedělní pohárové utkání. Vázla kombinace a herní pohoda zůstala v šatně. Navíc někteří hráči pro zranění nedohráli a věřme, že se brzy dají dohromady, protože mistrovské zápasy se blíží.</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Šmidrkal 1, Stejskal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Michovský-</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Šmidrkal,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Poráč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Mencl-</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Lelek,Vokoun, Hrdý, Tichý-</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Böhm</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Střídající: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Kucler,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Stejskal, Šimral, Vacek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J.Vinš</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Masér: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.Zavřel</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ovéPole 12"/>
          <p:cNvSpPr txBox="1"/>
          <p:nvPr/>
        </p:nvSpPr>
        <p:spPr>
          <a:xfrm>
            <a:off x="71551" y="91108"/>
            <a:ext cx="4366052" cy="830997"/>
          </a:xfrm>
          <a:prstGeom prst="rect">
            <a:avLst/>
          </a:prstGeom>
          <a:blipFill>
            <a:blip r:embed="rId4" cstate="print"/>
            <a:stretch>
              <a:fillRect/>
            </a:stretch>
          </a:blipFill>
          <a:ln w="60325">
            <a:solidFill>
              <a:srgbClr val="2660E2"/>
            </a:solidFill>
            <a:prstDash val="dash"/>
          </a:ln>
        </p:spPr>
        <p:txBody>
          <a:bodyPr wrap="square" rtlCol="0">
            <a:spAutoFit/>
          </a:bodyPr>
          <a:lstStyle/>
          <a:p>
            <a:pPr algn="ctr"/>
            <a:r>
              <a:rPr lang="cs-CZ" sz="2400" dirty="0" smtClean="0">
                <a:solidFill>
                  <a:srgbClr val="D60093"/>
                </a:solidFill>
                <a:latin typeface="Imprint MT Shadow" pitchFamily="82" charset="0"/>
              </a:rPr>
              <a:t>Na turnaji v </a:t>
            </a:r>
            <a:r>
              <a:rPr lang="cs-CZ" sz="2400" dirty="0" err="1" smtClean="0">
                <a:solidFill>
                  <a:srgbClr val="D60093"/>
                </a:solidFill>
                <a:latin typeface="Imprint MT Shadow" pitchFamily="82" charset="0"/>
              </a:rPr>
              <a:t>Dobříni</a:t>
            </a:r>
            <a:r>
              <a:rPr lang="cs-CZ" sz="2400" dirty="0" smtClean="0">
                <a:solidFill>
                  <a:srgbClr val="D60093"/>
                </a:solidFill>
                <a:latin typeface="Imprint MT Shadow" pitchFamily="82" charset="0"/>
              </a:rPr>
              <a:t> nám kvítí nekvetlo</a:t>
            </a:r>
          </a:p>
        </p:txBody>
      </p:sp>
      <p:sp>
        <p:nvSpPr>
          <p:cNvPr id="20" name="Rectangle 65"/>
          <p:cNvSpPr>
            <a:spLocks noChangeArrowheads="1"/>
          </p:cNvSpPr>
          <p:nvPr/>
        </p:nvSpPr>
        <p:spPr bwMode="auto">
          <a:xfrm>
            <a:off x="-24" y="5885428"/>
            <a:ext cx="4366052"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CC6600"/>
                </a:solidFill>
                <a:effectLst/>
                <a:latin typeface="Arial" pitchFamily="34" charset="0"/>
                <a:ea typeface="Times New Roman" pitchFamily="18" charset="0"/>
                <a:cs typeface="Arial" pitchFamily="34" charset="0"/>
              </a:rPr>
              <a:t>SK </a:t>
            </a:r>
            <a:r>
              <a:rPr kumimoji="0" lang="cs-CZ" sz="2000" i="0" u="sng" strike="noStrike" cap="none" normalizeH="0" baseline="0" dirty="0" err="1" smtClean="0">
                <a:ln>
                  <a:noFill/>
                </a:ln>
                <a:solidFill>
                  <a:srgbClr val="CC6600"/>
                </a:solidFill>
                <a:effectLst/>
                <a:latin typeface="Arial" pitchFamily="34" charset="0"/>
                <a:ea typeface="Times New Roman" pitchFamily="18" charset="0"/>
                <a:cs typeface="Arial" pitchFamily="34" charset="0"/>
              </a:rPr>
              <a:t>Štětí</a:t>
            </a:r>
            <a:r>
              <a:rPr kumimoji="0" lang="cs-CZ" sz="2000" i="0" u="sng" strike="noStrike" cap="none" normalizeH="0" baseline="0" dirty="0" smtClean="0">
                <a:ln>
                  <a:noFill/>
                </a:ln>
                <a:solidFill>
                  <a:srgbClr val="CC6600"/>
                </a:solidFill>
                <a:effectLst/>
                <a:latin typeface="Arial" pitchFamily="34" charset="0"/>
                <a:ea typeface="Times New Roman" pitchFamily="18" charset="0"/>
                <a:cs typeface="Arial" pitchFamily="34" charset="0"/>
              </a:rPr>
              <a:t> – FK </a:t>
            </a:r>
            <a:r>
              <a:rPr kumimoji="0" lang="cs-CZ" sz="2000" i="0" u="sng" strike="noStrike" cap="none" normalizeH="0" baseline="0" dirty="0" err="1" smtClean="0">
                <a:ln>
                  <a:noFill/>
                </a:ln>
                <a:solidFill>
                  <a:srgbClr val="CC6600"/>
                </a:solidFill>
                <a:effectLst/>
                <a:latin typeface="Arial" pitchFamily="34" charset="0"/>
                <a:ea typeface="Times New Roman" pitchFamily="18" charset="0"/>
                <a:cs typeface="Arial" pitchFamily="34" charset="0"/>
              </a:rPr>
              <a:t>Pšovka</a:t>
            </a:r>
            <a:endParaRPr kumimoji="0" lang="cs-CZ" sz="2000" i="0" u="none" strike="noStrike" cap="none" normalizeH="0" baseline="0" dirty="0" smtClean="0">
              <a:ln>
                <a:noFill/>
              </a:ln>
              <a:solidFill>
                <a:srgbClr val="CC66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CC6600"/>
                </a:solidFill>
                <a:effectLst/>
                <a:latin typeface="Arial" pitchFamily="34" charset="0"/>
                <a:ea typeface="Times New Roman" pitchFamily="18" charset="0"/>
                <a:cs typeface="Arial" pitchFamily="34" charset="0"/>
              </a:rPr>
              <a:t>1:14 (1:7</a:t>
            </a:r>
            <a:r>
              <a:rPr kumimoji="0" lang="cs-CZ" sz="1800" i="0" u="sng" strike="noStrike" cap="none" normalizeH="0" baseline="0" dirty="0" smtClean="0">
                <a:ln>
                  <a:noFill/>
                </a:ln>
                <a:solidFill>
                  <a:srgbClr val="CC6600"/>
                </a:solidFill>
                <a:effectLst/>
                <a:latin typeface="Arial" pitchFamily="34" charset="0"/>
                <a:ea typeface="Times New Roman" pitchFamily="18" charset="0"/>
                <a:cs typeface="Arial" pitchFamily="34" charset="0"/>
              </a:rPr>
              <a:t>)   30.7.2016  turnaj </a:t>
            </a:r>
            <a:r>
              <a:rPr kumimoji="0" lang="cs-CZ" sz="1800" i="0" u="sng" strike="noStrike" cap="none" normalizeH="0" baseline="0" dirty="0" err="1" smtClean="0">
                <a:ln>
                  <a:noFill/>
                </a:ln>
                <a:solidFill>
                  <a:srgbClr val="CC6600"/>
                </a:solidFill>
                <a:effectLst/>
                <a:latin typeface="Arial" pitchFamily="34" charset="0"/>
                <a:ea typeface="Times New Roman" pitchFamily="18" charset="0"/>
                <a:cs typeface="Arial" pitchFamily="34" charset="0"/>
              </a:rPr>
              <a:t>Dobříň</a:t>
            </a:r>
            <a:endParaRPr kumimoji="0" lang="cs-CZ" sz="2000" i="0" u="sng" strike="noStrike" cap="none" normalizeH="0" baseline="0" dirty="0" smtClean="0">
              <a:ln>
                <a:noFill/>
              </a:ln>
              <a:solidFill>
                <a:srgbClr val="CC6600"/>
              </a:solidFill>
              <a:effectLst/>
              <a:latin typeface="Arial" pitchFamily="34" charset="0"/>
              <a:ea typeface="Times New Roman" pitchFamily="18"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Zápas odehráli dorostenci. Navíc nebyli také v kompletním složení a </a:t>
            </a:r>
            <a:r>
              <a:rPr lang="cs-CZ" sz="1100" b="0" dirty="0" err="1" smtClean="0">
                <a:latin typeface="Arial" pitchFamily="34" charset="0"/>
                <a:ea typeface="Times New Roman" pitchFamily="18" charset="0"/>
                <a:cs typeface="Arial" pitchFamily="34" charset="0"/>
              </a:rPr>
              <a:t>A</a:t>
            </a:r>
            <a:r>
              <a:rPr lang="cs-CZ" sz="1100" b="0" dirty="0" smtClean="0">
                <a:latin typeface="Arial" pitchFamily="34" charset="0"/>
                <a:ea typeface="Times New Roman" pitchFamily="18" charset="0"/>
                <a:cs typeface="Arial" pitchFamily="34" charset="0"/>
              </a:rPr>
              <a:t> třídní mužstvo dospělých si proti nim pěkně zastřílelo. </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ovéPole 16"/>
          <p:cNvSpPr txBox="1"/>
          <p:nvPr/>
        </p:nvSpPr>
        <p:spPr>
          <a:xfrm>
            <a:off x="6048648" y="91108"/>
            <a:ext cx="3816424" cy="400110"/>
          </a:xfrm>
          <a:prstGeom prst="rect">
            <a:avLst/>
          </a:prstGeom>
          <a:solidFill>
            <a:srgbClr val="CCFFFF"/>
          </a:solidFill>
          <a:ln w="5080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ysDash"/>
          </a:ln>
        </p:spPr>
        <p:txBody>
          <a:bodyPr wrap="square" rtlCol="0">
            <a:spAutoFit/>
          </a:bodyPr>
          <a:lstStyle/>
          <a:p>
            <a:pPr algn="ctr"/>
            <a:r>
              <a:rPr lang="cs-CZ" sz="2000" u="sng" dirty="0" smtClean="0">
                <a:latin typeface="Bookman Old Style" pitchFamily="18" charset="0"/>
              </a:rPr>
              <a:t>Divizní týmy  skupina B</a:t>
            </a:r>
          </a:p>
        </p:txBody>
      </p:sp>
      <p:sp>
        <p:nvSpPr>
          <p:cNvPr id="23" name="TextovéPole 22"/>
          <p:cNvSpPr txBox="1"/>
          <p:nvPr/>
        </p:nvSpPr>
        <p:spPr>
          <a:xfrm>
            <a:off x="5832624" y="523156"/>
            <a:ext cx="4320480" cy="5339923"/>
          </a:xfrm>
          <a:prstGeom prst="rect">
            <a:avLst/>
          </a:prstGeom>
          <a:noFill/>
        </p:spPr>
        <p:txBody>
          <a:bodyPr wrap="square" rtlCol="0">
            <a:spAutoFit/>
          </a:bodyPr>
          <a:lstStyle/>
          <a:p>
            <a:r>
              <a:rPr lang="cs-CZ" sz="1400" u="sng" dirty="0" smtClean="0">
                <a:latin typeface="Bookman Old Style" pitchFamily="18" charset="0"/>
              </a:rPr>
              <a:t>SK Kladno</a:t>
            </a:r>
            <a:r>
              <a:rPr lang="cs-CZ" sz="1400" dirty="0" smtClean="0">
                <a:latin typeface="Bookman Old Style" pitchFamily="18" charset="0"/>
              </a:rPr>
              <a:t> </a:t>
            </a:r>
            <a:r>
              <a:rPr lang="cs-CZ" sz="1050" b="0" dirty="0" smtClean="0">
                <a:latin typeface="Arial" pitchFamily="34" charset="0"/>
                <a:cs typeface="Arial" pitchFamily="34" charset="0"/>
              </a:rPr>
              <a:t>3. tým loňského roku. Celek v létě oslabil. Do vyšší soutěže odešli nadějní mladíci Hanzlík se Suchým. Silní stopeři, Hanzlík dokonce univerzál schopný dát gól</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err="1" smtClean="0">
                <a:latin typeface="Bookman Old Style" pitchFamily="18" charset="0"/>
              </a:rPr>
              <a:t>Baník</a:t>
            </a:r>
            <a:r>
              <a:rPr lang="cs-CZ" sz="1400" u="sng" dirty="0" smtClean="0">
                <a:latin typeface="Bookman Old Style" pitchFamily="18" charset="0"/>
              </a:rPr>
              <a:t> Souš </a:t>
            </a:r>
            <a:r>
              <a:rPr lang="cs-CZ" sz="1050" b="0" dirty="0" smtClean="0">
                <a:latin typeface="Arial" pitchFamily="34" charset="0"/>
                <a:cs typeface="Arial" pitchFamily="34" charset="0"/>
              </a:rPr>
              <a:t>v posledních letech pravidelný účastník divize, který vždy končí v horní polovině tabulky.  </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Mostecký fotbalový klub </a:t>
            </a:r>
            <a:r>
              <a:rPr lang="cs-CZ" sz="1000" b="0" dirty="0" smtClean="0">
                <a:latin typeface="Arial" pitchFamily="34" charset="0"/>
                <a:cs typeface="Arial" pitchFamily="34" charset="0"/>
              </a:rPr>
              <a:t> </a:t>
            </a:r>
            <a:r>
              <a:rPr lang="cs-CZ" sz="1050" b="0" dirty="0" smtClean="0">
                <a:latin typeface="Arial" pitchFamily="34" charset="0"/>
                <a:cs typeface="Arial" pitchFamily="34" charset="0"/>
              </a:rPr>
              <a:t>bývalý </a:t>
            </a:r>
            <a:r>
              <a:rPr lang="cs-CZ" sz="1050" b="0" dirty="0" err="1" smtClean="0">
                <a:latin typeface="Arial" pitchFamily="34" charset="0"/>
                <a:cs typeface="Arial" pitchFamily="34" charset="0"/>
              </a:rPr>
              <a:t>Baník</a:t>
            </a:r>
            <a:r>
              <a:rPr lang="cs-CZ" sz="1050" b="0" dirty="0" smtClean="0">
                <a:latin typeface="Arial" pitchFamily="34" charset="0"/>
                <a:cs typeface="Arial" pitchFamily="34" charset="0"/>
              </a:rPr>
              <a:t> Most, který do divize sestoupil z ČFL.  Nejzkušenějšími hráči jsou Rostislav </a:t>
            </a:r>
            <a:r>
              <a:rPr lang="cs-CZ" sz="1050" b="0" dirty="0" err="1" smtClean="0">
                <a:latin typeface="Arial" pitchFamily="34" charset="0"/>
                <a:cs typeface="Arial" pitchFamily="34" charset="0"/>
              </a:rPr>
              <a:t>Broum</a:t>
            </a:r>
            <a:r>
              <a:rPr lang="cs-CZ" sz="1050" b="0" dirty="0" smtClean="0">
                <a:latin typeface="Arial" pitchFamily="34" charset="0"/>
                <a:cs typeface="Arial" pitchFamily="34" charset="0"/>
              </a:rPr>
              <a:t> a Michal Macháček.</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Sokol </a:t>
            </a:r>
            <a:r>
              <a:rPr lang="cs-CZ" sz="1400" u="sng" dirty="0" err="1" smtClean="0">
                <a:latin typeface="Bookman Old Style" pitchFamily="18" charset="0"/>
              </a:rPr>
              <a:t>Libiš</a:t>
            </a:r>
            <a:r>
              <a:rPr lang="cs-CZ" sz="1400" u="sng" dirty="0" smtClean="0">
                <a:latin typeface="Bookman Old Style" pitchFamily="18" charset="0"/>
              </a:rPr>
              <a:t> </a:t>
            </a:r>
            <a:r>
              <a:rPr lang="cs-CZ" sz="1050" b="0" dirty="0" smtClean="0">
                <a:latin typeface="Arial" pitchFamily="34" charset="0"/>
                <a:cs typeface="Arial" pitchFamily="34" charset="0"/>
              </a:rPr>
              <a:t>po odchodu Jiřího </a:t>
            </a:r>
            <a:r>
              <a:rPr lang="cs-CZ" sz="1050" b="0" dirty="0" err="1" smtClean="0">
                <a:latin typeface="Arial" pitchFamily="34" charset="0"/>
                <a:cs typeface="Arial" pitchFamily="34" charset="0"/>
              </a:rPr>
              <a:t>Kabyla</a:t>
            </a:r>
            <a:r>
              <a:rPr lang="cs-CZ" sz="1050" b="0" dirty="0" smtClean="0">
                <a:latin typeface="Arial" pitchFamily="34" charset="0"/>
                <a:cs typeface="Arial" pitchFamily="34" charset="0"/>
              </a:rPr>
              <a:t>, se kterým odešli i někteří  hráči do Nymburku, museli v </a:t>
            </a:r>
            <a:r>
              <a:rPr lang="cs-CZ" sz="1050" b="0" dirty="0" err="1" smtClean="0">
                <a:latin typeface="Arial" pitchFamily="34" charset="0"/>
                <a:cs typeface="Arial" pitchFamily="34" charset="0"/>
              </a:rPr>
              <a:t>Libiši</a:t>
            </a:r>
            <a:r>
              <a:rPr lang="cs-CZ" sz="1050" b="0" dirty="0" smtClean="0">
                <a:latin typeface="Arial" pitchFamily="34" charset="0"/>
                <a:cs typeface="Arial" pitchFamily="34" charset="0"/>
              </a:rPr>
              <a:t>  doplnit tým 8 novými hráči. </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FK </a:t>
            </a:r>
            <a:r>
              <a:rPr lang="cs-CZ" sz="1400" u="sng" dirty="0" err="1" smtClean="0">
                <a:latin typeface="Bookman Old Style" pitchFamily="18" charset="0"/>
              </a:rPr>
              <a:t>Neratovice</a:t>
            </a:r>
            <a:r>
              <a:rPr lang="cs-CZ" sz="1400" u="sng" dirty="0" smtClean="0">
                <a:latin typeface="Bookman Old Style" pitchFamily="18" charset="0"/>
              </a:rPr>
              <a:t>-</a:t>
            </a:r>
            <a:r>
              <a:rPr lang="cs-CZ" sz="1400" u="sng" dirty="0" err="1" smtClean="0">
                <a:latin typeface="Bookman Old Style" pitchFamily="18" charset="0"/>
              </a:rPr>
              <a:t>Byšice</a:t>
            </a:r>
            <a:r>
              <a:rPr lang="cs-CZ" sz="1400" u="sng" dirty="0" smtClean="0">
                <a:latin typeface="Bookman Old Style" pitchFamily="18" charset="0"/>
              </a:rPr>
              <a:t> </a:t>
            </a:r>
            <a:r>
              <a:rPr lang="cs-CZ" sz="1050" b="0" dirty="0" smtClean="0">
                <a:latin typeface="Arial" pitchFamily="34" charset="0"/>
                <a:cs typeface="Arial" pitchFamily="34" charset="0"/>
              </a:rPr>
              <a:t>výměna trenéra. Místo Jana Studeného přišel Tomáš Staněk.  Neratovicím nevyšel konec sezóny. I tak to stačilo na klidný střed.</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FC Jiskra Nový Bor </a:t>
            </a:r>
            <a:r>
              <a:rPr lang="cs-CZ" sz="1000" b="0" dirty="0" smtClean="0">
                <a:latin typeface="Arial" pitchFamily="34" charset="0"/>
                <a:cs typeface="Arial" pitchFamily="34" charset="0"/>
              </a:rPr>
              <a:t>skončil 10. ve skupině C divize. Letos přeřazen do skupiny C, což si také přál.  Loni farma </a:t>
            </a:r>
            <a:r>
              <a:rPr lang="cs-CZ" sz="1000" b="0" dirty="0" err="1" smtClean="0">
                <a:latin typeface="Arial" pitchFamily="34" charset="0"/>
                <a:cs typeface="Arial" pitchFamily="34" charset="0"/>
              </a:rPr>
              <a:t>Varnsdorfa</a:t>
            </a:r>
            <a:r>
              <a:rPr lang="cs-CZ" sz="1000" b="0" dirty="0" smtClean="0">
                <a:latin typeface="Arial" pitchFamily="34" charset="0"/>
                <a:cs typeface="Arial" pitchFamily="34" charset="0"/>
              </a:rPr>
              <a:t>.  Tým měl  dobré výsledky v přípravě. </a:t>
            </a:r>
          </a:p>
          <a:p>
            <a:endParaRPr lang="cs-CZ" sz="1000" b="0" dirty="0" smtClean="0">
              <a:latin typeface="Arial" pitchFamily="34" charset="0"/>
              <a:cs typeface="Arial" pitchFamily="34" charset="0"/>
            </a:endParaRPr>
          </a:p>
          <a:p>
            <a:r>
              <a:rPr lang="cs-CZ" sz="1400" u="sng" dirty="0" smtClean="0">
                <a:latin typeface="Bookman Old Style" pitchFamily="18" charset="0"/>
              </a:rPr>
              <a:t>SK Český Brod </a:t>
            </a:r>
            <a:r>
              <a:rPr lang="cs-CZ" sz="1050" b="0" dirty="0" smtClean="0">
                <a:latin typeface="Arial" pitchFamily="34" charset="0"/>
                <a:cs typeface="Arial" pitchFamily="34" charset="0"/>
              </a:rPr>
              <a:t>skončil  loni na 2. místě. Cílem je začít sezónu lépe než loni.  V Brodě odmítají úlohu favorita soutěže, kam ho mnozí staví.</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SK POLABAN Nymburk </a:t>
            </a:r>
            <a:r>
              <a:rPr lang="cs-CZ" sz="1050" b="0" dirty="0" smtClean="0">
                <a:latin typeface="Arial" pitchFamily="34" charset="0"/>
                <a:cs typeface="Arial" pitchFamily="34" charset="0"/>
              </a:rPr>
              <a:t>nový trenér Jiří </a:t>
            </a:r>
            <a:r>
              <a:rPr lang="cs-CZ" sz="1050" b="0" dirty="0" err="1" smtClean="0">
                <a:latin typeface="Arial" pitchFamily="34" charset="0"/>
                <a:cs typeface="Arial" pitchFamily="34" charset="0"/>
              </a:rPr>
              <a:t>Kabyl</a:t>
            </a:r>
            <a:r>
              <a:rPr lang="cs-CZ" sz="1050" b="0" dirty="0" smtClean="0">
                <a:latin typeface="Arial" pitchFamily="34" charset="0"/>
                <a:cs typeface="Arial" pitchFamily="34" charset="0"/>
              </a:rPr>
              <a:t> přišel s </a:t>
            </a:r>
            <a:r>
              <a:rPr lang="cs-CZ" sz="1050" b="0" dirty="0" err="1" smtClean="0">
                <a:latin typeface="Arial" pitchFamily="34" charset="0"/>
                <a:cs typeface="Arial" pitchFamily="34" charset="0"/>
              </a:rPr>
              <a:t>Libiše</a:t>
            </a:r>
            <a:r>
              <a:rPr lang="cs-CZ" sz="1050" b="0" dirty="0" smtClean="0">
                <a:latin typeface="Arial" pitchFamily="34" charset="0"/>
                <a:cs typeface="Arial" pitchFamily="34" charset="0"/>
              </a:rPr>
              <a:t> a s ním i několik opor. Cílem je hrát ve středu tabulky, i když jsou slyšet hlasy, že Nymburk bude hrát o postup.</a:t>
            </a:r>
            <a:endParaRPr lang="cs-CZ" sz="1000" b="0" dirty="0" smtClean="0">
              <a:latin typeface="Arial" pitchFamily="34" charset="0"/>
              <a:cs typeface="Arial" pitchFamily="34" charset="0"/>
            </a:endParaRPr>
          </a:p>
          <a:p>
            <a:endParaRPr lang="cs-CZ" sz="1400" b="0" u="sng" dirty="0" smtClean="0">
              <a:latin typeface="Arial" pitchFamily="34" charset="0"/>
              <a:cs typeface="Arial" pitchFamily="34" charset="0"/>
            </a:endParaRPr>
          </a:p>
        </p:txBody>
      </p:sp>
      <p:pic>
        <p:nvPicPr>
          <p:cNvPr id="8232" name="Picture 40"/>
          <p:cNvPicPr>
            <a:picLocks noChangeAspect="1" noChangeArrowheads="1"/>
          </p:cNvPicPr>
          <p:nvPr/>
        </p:nvPicPr>
        <p:blipFill>
          <a:blip r:embed="rId5" cstate="print"/>
          <a:srcRect/>
          <a:stretch>
            <a:fillRect/>
          </a:stretch>
        </p:blipFill>
        <p:spPr bwMode="auto">
          <a:xfrm>
            <a:off x="9649048" y="2755402"/>
            <a:ext cx="432000" cy="288033"/>
          </a:xfrm>
          <a:prstGeom prst="rect">
            <a:avLst/>
          </a:prstGeom>
          <a:noFill/>
          <a:ln w="9525">
            <a:noFill/>
            <a:miter lim="800000"/>
            <a:headEnd/>
            <a:tailEnd/>
          </a:ln>
        </p:spPr>
      </p:pic>
      <p:pic>
        <p:nvPicPr>
          <p:cNvPr id="8233" name="Picture 41"/>
          <p:cNvPicPr>
            <a:picLocks noChangeAspect="1" noChangeArrowheads="1"/>
          </p:cNvPicPr>
          <p:nvPr/>
        </p:nvPicPr>
        <p:blipFill>
          <a:blip r:embed="rId6" cstate="print"/>
          <a:srcRect/>
          <a:stretch>
            <a:fillRect/>
          </a:stretch>
        </p:blipFill>
        <p:spPr bwMode="auto">
          <a:xfrm>
            <a:off x="9538171" y="2179340"/>
            <a:ext cx="542925" cy="288032"/>
          </a:xfrm>
          <a:prstGeom prst="rect">
            <a:avLst/>
          </a:prstGeom>
          <a:noFill/>
          <a:ln w="9525">
            <a:noFill/>
            <a:miter lim="800000"/>
            <a:headEnd/>
            <a:tailEnd/>
          </a:ln>
        </p:spPr>
      </p:pic>
      <p:pic>
        <p:nvPicPr>
          <p:cNvPr id="8234" name="Picture 42"/>
          <p:cNvPicPr>
            <a:picLocks noChangeAspect="1" noChangeArrowheads="1"/>
          </p:cNvPicPr>
          <p:nvPr/>
        </p:nvPicPr>
        <p:blipFill>
          <a:blip r:embed="rId7" cstate="print"/>
          <a:srcRect/>
          <a:stretch>
            <a:fillRect/>
          </a:stretch>
        </p:blipFill>
        <p:spPr bwMode="auto">
          <a:xfrm>
            <a:off x="9649048" y="4051548"/>
            <a:ext cx="349597" cy="329183"/>
          </a:xfrm>
          <a:prstGeom prst="rect">
            <a:avLst/>
          </a:prstGeom>
          <a:noFill/>
          <a:ln w="9525">
            <a:noFill/>
            <a:miter lim="800000"/>
            <a:headEnd/>
            <a:tailEnd/>
          </a:ln>
        </p:spPr>
      </p:pic>
      <p:pic>
        <p:nvPicPr>
          <p:cNvPr id="8235" name="Picture 43"/>
          <p:cNvPicPr>
            <a:picLocks noChangeAspect="1" noChangeArrowheads="1"/>
          </p:cNvPicPr>
          <p:nvPr/>
        </p:nvPicPr>
        <p:blipFill>
          <a:blip r:embed="rId8" cstate="print"/>
          <a:srcRect/>
          <a:stretch>
            <a:fillRect/>
          </a:stretch>
        </p:blipFill>
        <p:spPr bwMode="auto">
          <a:xfrm>
            <a:off x="9721056" y="883196"/>
            <a:ext cx="406747" cy="324421"/>
          </a:xfrm>
          <a:prstGeom prst="rect">
            <a:avLst/>
          </a:prstGeom>
          <a:noFill/>
          <a:ln w="9525">
            <a:noFill/>
            <a:miter lim="800000"/>
            <a:headEnd/>
            <a:tailEnd/>
          </a:ln>
        </p:spPr>
      </p:pic>
      <p:pic>
        <p:nvPicPr>
          <p:cNvPr id="8236" name="Picture 44"/>
          <p:cNvPicPr>
            <a:picLocks noChangeAspect="1" noChangeArrowheads="1"/>
          </p:cNvPicPr>
          <p:nvPr/>
        </p:nvPicPr>
        <p:blipFill>
          <a:blip r:embed="rId9" cstate="print"/>
          <a:srcRect/>
          <a:stretch>
            <a:fillRect/>
          </a:stretch>
        </p:blipFill>
        <p:spPr bwMode="auto">
          <a:xfrm>
            <a:off x="9721056" y="1387252"/>
            <a:ext cx="398814" cy="360040"/>
          </a:xfrm>
          <a:prstGeom prst="rect">
            <a:avLst/>
          </a:prstGeom>
          <a:noFill/>
          <a:ln w="9525">
            <a:noFill/>
            <a:miter lim="800000"/>
            <a:headEnd/>
            <a:tailEnd/>
          </a:ln>
        </p:spPr>
      </p:pic>
      <p:pic>
        <p:nvPicPr>
          <p:cNvPr id="8237" name="Picture 45"/>
          <p:cNvPicPr>
            <a:picLocks noChangeAspect="1" noChangeArrowheads="1"/>
          </p:cNvPicPr>
          <p:nvPr/>
        </p:nvPicPr>
        <p:blipFill>
          <a:blip r:embed="rId10" cstate="print"/>
          <a:srcRect/>
          <a:stretch>
            <a:fillRect/>
          </a:stretch>
        </p:blipFill>
        <p:spPr bwMode="auto">
          <a:xfrm>
            <a:off x="9649048" y="4699620"/>
            <a:ext cx="325214" cy="329183"/>
          </a:xfrm>
          <a:prstGeom prst="rect">
            <a:avLst/>
          </a:prstGeom>
          <a:noFill/>
          <a:ln w="9525">
            <a:noFill/>
            <a:miter lim="800000"/>
            <a:headEnd/>
            <a:tailEnd/>
          </a:ln>
        </p:spPr>
      </p:pic>
      <p:pic>
        <p:nvPicPr>
          <p:cNvPr id="8238" name="Picture 46"/>
          <p:cNvPicPr>
            <a:picLocks noChangeAspect="1" noChangeArrowheads="1"/>
          </p:cNvPicPr>
          <p:nvPr/>
        </p:nvPicPr>
        <p:blipFill>
          <a:blip r:embed="rId11" cstate="print"/>
          <a:srcRect/>
          <a:stretch>
            <a:fillRect/>
          </a:stretch>
        </p:blipFill>
        <p:spPr bwMode="auto">
          <a:xfrm>
            <a:off x="9505033" y="3331468"/>
            <a:ext cx="360040" cy="360039"/>
          </a:xfrm>
          <a:prstGeom prst="rect">
            <a:avLst/>
          </a:prstGeom>
          <a:noFill/>
          <a:ln w="9525">
            <a:noFill/>
            <a:miter lim="800000"/>
            <a:headEnd/>
            <a:tailEnd/>
          </a:ln>
        </p:spPr>
      </p:pic>
      <p:pic>
        <p:nvPicPr>
          <p:cNvPr id="8239" name="Picture 47"/>
          <p:cNvPicPr>
            <a:picLocks noChangeAspect="1" noChangeArrowheads="1"/>
          </p:cNvPicPr>
          <p:nvPr/>
        </p:nvPicPr>
        <p:blipFill>
          <a:blip r:embed="rId12" cstate="print"/>
          <a:srcRect/>
          <a:stretch>
            <a:fillRect/>
          </a:stretch>
        </p:blipFill>
        <p:spPr bwMode="auto">
          <a:xfrm>
            <a:off x="9505032" y="5563717"/>
            <a:ext cx="442342" cy="432048"/>
          </a:xfrm>
          <a:prstGeom prst="rect">
            <a:avLst/>
          </a:prstGeom>
          <a:noFill/>
          <a:ln w="9525">
            <a:noFill/>
            <a:miter lim="800000"/>
            <a:headEnd/>
            <a:tailEnd/>
          </a:ln>
        </p:spPr>
      </p:pic>
      <p:pic>
        <p:nvPicPr>
          <p:cNvPr id="8240" name="Picture 48"/>
          <p:cNvPicPr>
            <a:picLocks noChangeAspect="1" noChangeArrowheads="1"/>
          </p:cNvPicPr>
          <p:nvPr/>
        </p:nvPicPr>
        <p:blipFill>
          <a:blip r:embed="rId13" cstate="print"/>
          <a:srcRect/>
          <a:stretch>
            <a:fillRect/>
          </a:stretch>
        </p:blipFill>
        <p:spPr bwMode="auto">
          <a:xfrm>
            <a:off x="7200776" y="5707732"/>
            <a:ext cx="1173485" cy="1135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19"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6"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6" name="Rectangle 1"/>
          <p:cNvSpPr>
            <a:spLocks noChangeArrowheads="1"/>
          </p:cNvSpPr>
          <p:nvPr/>
        </p:nvSpPr>
        <p:spPr bwMode="auto">
          <a:xfrm>
            <a:off x="5501187" y="1459262"/>
            <a:ext cx="4539947"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 - TJ Dukla Praha junioři</a:t>
            </a:r>
            <a:endParaRPr kumimoji="0" lang="cs-CZ" sz="2000" b="0" i="0" u="none" strike="noStrike" cap="none" normalizeH="0" baseline="0" dirty="0"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1:6(1:3)   </a:t>
            </a:r>
            <a:r>
              <a:rPr kumimoji="0" lang="cs-CZ" sz="1400" b="1" i="0" u="sng" strike="noStrike" cap="none" normalizeH="0" baseline="0" dirty="0"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16.7.2016    Roudnice </a:t>
            </a:r>
            <a:r>
              <a:rPr kumimoji="0" lang="cs-CZ" sz="1400" b="1" i="0" u="sng" strike="noStrike" cap="none" normalizeH="0" baseline="0" dirty="0" err="1"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n.L.</a:t>
            </a:r>
            <a:r>
              <a:rPr kumimoji="0" lang="cs-CZ" sz="1400" b="1" i="0" u="sng" strike="noStrike" cap="none" normalizeH="0" baseline="0" dirty="0"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  </a:t>
            </a:r>
            <a:r>
              <a:rPr kumimoji="0" lang="cs-CZ" sz="1400" b="1" i="0" u="sng" strike="noStrike" cap="none" normalizeH="0" baseline="0" dirty="0" err="1"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ea typeface="Times New Roman" pitchFamily="18" charset="0"/>
                <a:cs typeface="Arial" pitchFamily="34" charset="0"/>
              </a:rPr>
              <a:t>přátelák</a:t>
            </a:r>
            <a:endParaRPr kumimoji="0" lang="cs-CZ" sz="2000" b="0" i="0" u="none" strike="noStrike" cap="none" normalizeH="0" baseline="0" dirty="0" smtClean="0">
              <a:ln>
                <a:gradFill>
                  <a:gsLst>
                    <a:gs pos="0">
                      <a:srgbClr val="D6B19C"/>
                    </a:gs>
                    <a:gs pos="30000">
                      <a:srgbClr val="D49E6C"/>
                    </a:gs>
                    <a:gs pos="70000">
                      <a:srgbClr val="A65528"/>
                    </a:gs>
                    <a:gs pos="100000">
                      <a:srgbClr val="663012"/>
                    </a:gs>
                  </a:gsLst>
                  <a:lin ang="5400000" scaled="0"/>
                </a:gra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Prvních 20. minut jsme nehráli špatně. Akce vypadaly nadějně, hráči si v přihrávkách vyhověli a zdálo se, že dění na hřišti bude určovat náš tým. Postupně jsme však polevovali. Síly ubývaly, kombinace vázla, a když už jsme se dostali do šance, tak jsme nedokázali skórovat. Navíc někteří hráči se zdravotně necítili nejlépe a pokulhávali. Mladící v dresu Dukly sázeli na rychlý přechod do útoku podpořený dobrou technikou a spolehlivým zakončením.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Stejskal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Michovský(45.Doležal)-</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Šimral, Šmidrkal,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Vacek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-Kucler,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Hrdý, Stejskal-Tichý, Vokoun</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Střídající: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Mencl,</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Henzl</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J.Vinš</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J.Havner</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
          <p:cNvSpPr>
            <a:spLocks noChangeArrowheads="1"/>
          </p:cNvSpPr>
          <p:nvPr/>
        </p:nvSpPr>
        <p:spPr bwMode="auto">
          <a:xfrm>
            <a:off x="5501187" y="4195566"/>
            <a:ext cx="4723925"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u="sng" strike="noStrike" cap="none" normalizeH="0" baseline="0" dirty="0" smtClean="0">
                <a:ln>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38100" dist="38100" dir="2700000" algn="tl">
                    <a:srgbClr val="000000">
                      <a:alpha val="43137"/>
                    </a:srgbClr>
                  </a:outerShdw>
                </a:effectLst>
                <a:latin typeface="Arial" pitchFamily="34" charset="0"/>
                <a:ea typeface="Times New Roman" pitchFamily="18" charset="0"/>
                <a:cs typeface="Arial" pitchFamily="34" charset="0"/>
              </a:rPr>
              <a:t>FK Litoměřicko – SK </a:t>
            </a:r>
            <a:r>
              <a:rPr kumimoji="0" lang="cs-CZ" sz="2000" u="sng" strike="noStrike" cap="none" normalizeH="0" baseline="0" dirty="0" err="1" smtClean="0">
                <a:ln>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endParaRPr kumimoji="0" lang="cs-CZ" sz="2000" u="none" strike="noStrike" cap="none" normalizeH="0" baseline="0" dirty="0" smtClean="0">
              <a:ln>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u="sng" strike="noStrike" cap="none" normalizeH="0" baseline="0" dirty="0" smtClean="0">
                <a:ln>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38100" dist="38100" dir="2700000" algn="tl">
                    <a:srgbClr val="000000">
                      <a:alpha val="43137"/>
                    </a:srgbClr>
                  </a:outerShdw>
                </a:effectLst>
                <a:latin typeface="Arial" pitchFamily="34" charset="0"/>
                <a:ea typeface="Times New Roman" pitchFamily="18" charset="0"/>
                <a:cs typeface="Arial" pitchFamily="34" charset="0"/>
              </a:rPr>
              <a:t>8:0(4:0)  </a:t>
            </a:r>
            <a:r>
              <a:rPr kumimoji="0" lang="cs-CZ" sz="1800" u="sng" strike="noStrike" cap="none" normalizeH="0" baseline="0" dirty="0" smtClean="0">
                <a:ln>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38100" dist="38100" dir="2700000" algn="tl">
                    <a:srgbClr val="000000">
                      <a:alpha val="43137"/>
                    </a:srgbClr>
                  </a:outerShdw>
                </a:effectLst>
                <a:latin typeface="Arial" pitchFamily="34" charset="0"/>
                <a:ea typeface="Times New Roman" pitchFamily="18" charset="0"/>
                <a:cs typeface="Arial" pitchFamily="34" charset="0"/>
              </a:rPr>
              <a:t>17.7.2016   turnaj </a:t>
            </a:r>
            <a:r>
              <a:rPr kumimoji="0" lang="cs-CZ" sz="1800" u="sng" strike="noStrike" cap="none" normalizeH="0" baseline="0" dirty="0" err="1" smtClean="0">
                <a:ln>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38100" dist="38100" dir="2700000" algn="tl">
                    <a:srgbClr val="000000">
                      <a:alpha val="43137"/>
                    </a:srgbClr>
                  </a:outerShdw>
                </a:effectLst>
                <a:latin typeface="Arial" pitchFamily="34" charset="0"/>
                <a:ea typeface="Times New Roman" pitchFamily="18" charset="0"/>
                <a:cs typeface="Arial" pitchFamily="34" charset="0"/>
              </a:rPr>
              <a:t>Dobříň</a:t>
            </a:r>
            <a:endParaRPr kumimoji="0" lang="cs-CZ" sz="2000" u="none" strike="noStrike" cap="none" normalizeH="0" baseline="0" dirty="0" smtClean="0">
              <a:ln>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Druhý zápas ve 2 dnech proti silným soupeřům po týdenním tréninku a druhá vysoká porážka. Na naší hře bylo znát, že příprava teprve začala a herní projev nebyl ideální. Navíc mnohá zranění ať už z loňského roku nebo i z úvodu sezóny situaci komplikují. Ve středu nám teď odpadl zápas s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Postoloprty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tak trenér přivítal, že budeme mít  více času na trénování v tomto týdnu, jehož vyvrcholením bude v neděli 24.7.2016 od 17:00 předkolo MOL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cupu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doma proti Turnovu.</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Doležal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Vacek, Šimral(45.Šmidrkal), Mencl-Kucler,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Hrdý, Tichý, Stejskal-Vokoun,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Střídající: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Podhorský, Beruška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J.Vinš</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Dvorský-</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Klupák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Míč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ovéPole 23"/>
          <p:cNvSpPr txBox="1"/>
          <p:nvPr/>
        </p:nvSpPr>
        <p:spPr>
          <a:xfrm>
            <a:off x="5572762" y="91108"/>
            <a:ext cx="4509201" cy="1261884"/>
          </a:xfrm>
          <a:prstGeom prst="rect">
            <a:avLst/>
          </a:prstGeom>
          <a:blipFill>
            <a:blip r:embed="rId3" cstate="print"/>
            <a:stretch>
              <a:fillRect/>
            </a:stretch>
          </a:blipFill>
          <a:ln w="41275" cmpd="sng">
            <a:solidFill>
              <a:srgbClr val="8A6A94"/>
            </a:solidFill>
          </a:ln>
        </p:spPr>
        <p:txBody>
          <a:bodyPr wrap="square" rtlCol="0">
            <a:spAutoFit/>
          </a:bodyPr>
          <a:lstStyle/>
          <a:p>
            <a:pPr algn="ctr"/>
            <a:r>
              <a:rPr lang="cs-CZ" sz="1900" dirty="0" smtClean="0">
                <a:latin typeface="Franklin Gothic Demi" pitchFamily="34" charset="0"/>
              </a:rPr>
              <a:t>Na letním turnaji v </a:t>
            </a:r>
            <a:r>
              <a:rPr lang="cs-CZ" sz="1900" dirty="0" err="1" smtClean="0">
                <a:latin typeface="Franklin Gothic Demi" pitchFamily="34" charset="0"/>
              </a:rPr>
              <a:t>Dobříni</a:t>
            </a:r>
            <a:r>
              <a:rPr lang="cs-CZ" sz="1900" dirty="0" smtClean="0">
                <a:latin typeface="Franklin Gothic Demi" pitchFamily="34" charset="0"/>
              </a:rPr>
              <a:t> jsme odehráli  jen 2 zápasy . Zbylé 2 odehráli dorostenci.  Kromě toho  mělo mužstvo dospělých na programu 2 </a:t>
            </a:r>
            <a:r>
              <a:rPr lang="cs-CZ" sz="1900" dirty="0" err="1" smtClean="0">
                <a:latin typeface="Franklin Gothic Demi" pitchFamily="34" charset="0"/>
              </a:rPr>
              <a:t>přáteláky</a:t>
            </a:r>
            <a:r>
              <a:rPr lang="cs-CZ" sz="1900" dirty="0" smtClean="0">
                <a:latin typeface="Franklin Gothic Demi" pitchFamily="34" charset="0"/>
              </a:rPr>
              <a:t>.   </a:t>
            </a:r>
            <a:endParaRPr lang="cs-CZ" sz="1900" dirty="0" smtClean="0">
              <a:latin typeface="Bookman Old Style" pitchFamily="18" charset="0"/>
            </a:endParaRPr>
          </a:p>
        </p:txBody>
      </p:sp>
      <p:sp>
        <p:nvSpPr>
          <p:cNvPr id="15" name="TextovéPole 14"/>
          <p:cNvSpPr txBox="1"/>
          <p:nvPr/>
        </p:nvSpPr>
        <p:spPr>
          <a:xfrm>
            <a:off x="143992" y="750495"/>
            <a:ext cx="4680520" cy="6109365"/>
          </a:xfrm>
          <a:prstGeom prst="rect">
            <a:avLst/>
          </a:prstGeom>
          <a:noFill/>
        </p:spPr>
        <p:txBody>
          <a:bodyPr wrap="square" rtlCol="0">
            <a:spAutoFit/>
          </a:bodyPr>
          <a:lstStyle/>
          <a:p>
            <a:r>
              <a:rPr lang="cs-CZ" sz="1400" u="sng" dirty="0" smtClean="0">
                <a:latin typeface="Bookman Old Style" pitchFamily="18" charset="0"/>
              </a:rPr>
              <a:t>TJ </a:t>
            </a:r>
            <a:r>
              <a:rPr lang="cs-CZ" sz="1400" u="sng" dirty="0" err="1" smtClean="0">
                <a:latin typeface="Bookman Old Style" pitchFamily="18" charset="0"/>
              </a:rPr>
              <a:t>Tatran</a:t>
            </a:r>
            <a:r>
              <a:rPr lang="cs-CZ" sz="1400" u="sng" dirty="0" smtClean="0">
                <a:latin typeface="Bookman Old Style" pitchFamily="18" charset="0"/>
              </a:rPr>
              <a:t> Rakovník</a:t>
            </a:r>
            <a:r>
              <a:rPr lang="cs-CZ" sz="1400" dirty="0" smtClean="0">
                <a:latin typeface="Bookman Old Style" pitchFamily="18" charset="0"/>
              </a:rPr>
              <a:t> </a:t>
            </a:r>
            <a:r>
              <a:rPr lang="cs-CZ" sz="1050" b="0" dirty="0" smtClean="0">
                <a:latin typeface="Arial" pitchFamily="34" charset="0"/>
                <a:cs typeface="Arial" pitchFamily="34" charset="0"/>
              </a:rPr>
              <a:t>úspěšná fotbalová léta prožívá </a:t>
            </a:r>
            <a:r>
              <a:rPr lang="cs-CZ" sz="1050" b="0" dirty="0" err="1" smtClean="0">
                <a:latin typeface="Arial" pitchFamily="34" charset="0"/>
                <a:cs typeface="Arial" pitchFamily="34" charset="0"/>
              </a:rPr>
              <a:t>Tatran</a:t>
            </a:r>
            <a:r>
              <a:rPr lang="cs-CZ" sz="1050" b="0" dirty="0" smtClean="0">
                <a:latin typeface="Arial" pitchFamily="34" charset="0"/>
                <a:cs typeface="Arial" pitchFamily="34" charset="0"/>
              </a:rPr>
              <a:t>. Dříve hrál ve městě prim konkurenční tým SK, teď je to naopak.Tým je konsolidován a chce hrát klidný střed jako loni.</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Sokol </a:t>
            </a:r>
            <a:r>
              <a:rPr lang="cs-CZ" sz="1400" u="sng" dirty="0" err="1" smtClean="0">
                <a:latin typeface="Bookman Old Style" pitchFamily="18" charset="0"/>
              </a:rPr>
              <a:t>Hostouň</a:t>
            </a:r>
            <a:r>
              <a:rPr lang="cs-CZ" sz="1400" dirty="0" smtClean="0">
                <a:latin typeface="Bookman Old Style" pitchFamily="18" charset="0"/>
              </a:rPr>
              <a:t> </a:t>
            </a:r>
            <a:r>
              <a:rPr lang="cs-CZ" sz="1050" b="0" dirty="0" smtClean="0">
                <a:latin typeface="Arial" pitchFamily="34" charset="0"/>
                <a:cs typeface="Arial" pitchFamily="34" charset="0"/>
              </a:rPr>
              <a:t>historický úspěch. Tým divizi nikdy nehrál. Postupoval do divize z 2. místa středočeského přeboru. V týmu hraje několik hráčů s ligovými zkušenostmi.  Pro ty, kdo nevědí, kde je </a:t>
            </a:r>
            <a:r>
              <a:rPr lang="cs-CZ" sz="1050" b="0" dirty="0" err="1" smtClean="0">
                <a:latin typeface="Arial" pitchFamily="34" charset="0"/>
                <a:cs typeface="Arial" pitchFamily="34" charset="0"/>
              </a:rPr>
              <a:t>Houstouň</a:t>
            </a:r>
            <a:r>
              <a:rPr lang="cs-CZ" sz="1050" b="0" dirty="0" smtClean="0">
                <a:latin typeface="Arial" pitchFamily="34" charset="0"/>
                <a:cs typeface="Arial" pitchFamily="34" charset="0"/>
              </a:rPr>
              <a:t>, tak je to okres Kladno. </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Slovan </a:t>
            </a:r>
            <a:r>
              <a:rPr lang="cs-CZ" sz="1400" u="sng" dirty="0" err="1" smtClean="0">
                <a:latin typeface="Bookman Old Style" pitchFamily="18" charset="0"/>
              </a:rPr>
              <a:t>Velvary</a:t>
            </a:r>
            <a:r>
              <a:rPr lang="cs-CZ" sz="1400" dirty="0" smtClean="0">
                <a:latin typeface="Bookman Old Style" pitchFamily="18" charset="0"/>
              </a:rPr>
              <a:t> </a:t>
            </a:r>
            <a:r>
              <a:rPr lang="cs-CZ" sz="1050" b="0" dirty="0" smtClean="0">
                <a:latin typeface="Arial" pitchFamily="34" charset="0"/>
                <a:cs typeface="Arial" pitchFamily="34" charset="0"/>
              </a:rPr>
              <a:t>původně </a:t>
            </a:r>
            <a:r>
              <a:rPr lang="cs-CZ" sz="1050" b="0" dirty="0" err="1" smtClean="0">
                <a:latin typeface="Arial" pitchFamily="34" charset="0"/>
                <a:cs typeface="Arial" pitchFamily="34" charset="0"/>
              </a:rPr>
              <a:t>Velvary</a:t>
            </a:r>
            <a:r>
              <a:rPr lang="cs-CZ" sz="1050" b="0" dirty="0" smtClean="0">
                <a:latin typeface="Arial" pitchFamily="34" charset="0"/>
                <a:cs typeface="Arial" pitchFamily="34" charset="0"/>
              </a:rPr>
              <a:t> postupovat neměly. Pak se však odhlásilo Nové </a:t>
            </a:r>
            <a:r>
              <a:rPr lang="cs-CZ" sz="1050" b="0" dirty="0" err="1" smtClean="0">
                <a:latin typeface="Arial" pitchFamily="34" charset="0"/>
                <a:cs typeface="Arial" pitchFamily="34" charset="0"/>
              </a:rPr>
              <a:t>Strašecí</a:t>
            </a:r>
            <a:r>
              <a:rPr lang="cs-CZ" sz="1050" b="0" dirty="0" smtClean="0">
                <a:latin typeface="Arial" pitchFamily="34" charset="0"/>
                <a:cs typeface="Arial" pitchFamily="34" charset="0"/>
              </a:rPr>
              <a:t> a obsazení divize se měnilo. 3. tým středočeského přeboru </a:t>
            </a:r>
            <a:r>
              <a:rPr lang="cs-CZ" sz="1050" b="0" dirty="0" err="1" smtClean="0">
                <a:latin typeface="Arial" pitchFamily="34" charset="0"/>
                <a:cs typeface="Arial" pitchFamily="34" charset="0"/>
              </a:rPr>
              <a:t>Velvary</a:t>
            </a:r>
            <a:r>
              <a:rPr lang="cs-CZ" sz="1050" b="0" dirty="0" smtClean="0">
                <a:latin typeface="Arial" pitchFamily="34" charset="0"/>
                <a:cs typeface="Arial" pitchFamily="34" charset="0"/>
              </a:rPr>
              <a:t> postupovaly. Do svého středu získaly několik zkušených hráčů z týmů nedaleko od nás. </a:t>
            </a:r>
            <a:r>
              <a:rPr lang="cs-CZ" sz="1050" b="0" dirty="0" err="1" smtClean="0">
                <a:latin typeface="Arial" pitchFamily="34" charset="0"/>
                <a:cs typeface="Arial" pitchFamily="34" charset="0"/>
              </a:rPr>
              <a:t>Např.Brozany</a:t>
            </a:r>
            <a:r>
              <a:rPr lang="cs-CZ" sz="1050" b="0" dirty="0" smtClean="0">
                <a:latin typeface="Arial" pitchFamily="34" charset="0"/>
                <a:cs typeface="Arial" pitchFamily="34" charset="0"/>
              </a:rPr>
              <a:t>, Lovosice.  </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SK Sokol Brozany</a:t>
            </a:r>
            <a:r>
              <a:rPr lang="cs-CZ" sz="1400" dirty="0" smtClean="0">
                <a:latin typeface="Bookman Old Style" pitchFamily="18" charset="0"/>
              </a:rPr>
              <a:t> </a:t>
            </a:r>
            <a:r>
              <a:rPr lang="cs-CZ" sz="1050" b="0" dirty="0" smtClean="0">
                <a:latin typeface="Arial" pitchFamily="34" charset="0"/>
                <a:cs typeface="Arial" pitchFamily="34" charset="0"/>
              </a:rPr>
              <a:t>si zahrály rok ČFL. Po sestupu měly starosti s doplněním kádrů.  Z Hrobců přišel například Brandejs, ale kádr byl doplněn i o jiné borce.</a:t>
            </a:r>
          </a:p>
          <a:p>
            <a:endParaRPr lang="cs-CZ" sz="1000" b="0" dirty="0" smtClean="0">
              <a:latin typeface="Arial" pitchFamily="34" charset="0"/>
              <a:cs typeface="Arial" pitchFamily="34" charset="0"/>
            </a:endParaRPr>
          </a:p>
          <a:p>
            <a:r>
              <a:rPr lang="cs-CZ" sz="1400" u="sng" dirty="0" smtClean="0">
                <a:latin typeface="Bookman Old Style" pitchFamily="18" charset="0"/>
              </a:rPr>
              <a:t>FC Chomutov</a:t>
            </a:r>
            <a:r>
              <a:rPr lang="cs-CZ" sz="1400" dirty="0" smtClean="0">
                <a:latin typeface="Bookman Old Style" pitchFamily="18" charset="0"/>
              </a:rPr>
              <a:t> </a:t>
            </a:r>
            <a:r>
              <a:rPr lang="cs-CZ" sz="1050" b="0" dirty="0" smtClean="0">
                <a:latin typeface="Arial" pitchFamily="34" charset="0"/>
                <a:cs typeface="Arial" pitchFamily="34" charset="0"/>
              </a:rPr>
              <a:t>skončil loni 9. Mladý kádr je doplněn o několik zkušených hráčů jako třeba Patrika </a:t>
            </a:r>
            <a:r>
              <a:rPr lang="cs-CZ" sz="1050" b="0" dirty="0" err="1" smtClean="0">
                <a:latin typeface="Arial" pitchFamily="34" charset="0"/>
                <a:cs typeface="Arial" pitchFamily="34" charset="0"/>
              </a:rPr>
              <a:t>Gedeona</a:t>
            </a:r>
            <a:r>
              <a:rPr lang="cs-CZ" sz="1050" b="0" dirty="0" smtClean="0">
                <a:latin typeface="Arial" pitchFamily="34" charset="0"/>
                <a:cs typeface="Arial" pitchFamily="34" charset="0"/>
              </a:rPr>
              <a:t>. Trenérem je Pavel Chaloupka, kterého si mnozí možná pamatují jako výborného hráče kdysi  výborně hrající </a:t>
            </a:r>
            <a:r>
              <a:rPr lang="cs-CZ" sz="1050" b="0" dirty="0" err="1" smtClean="0">
                <a:latin typeface="Arial" pitchFamily="34" charset="0"/>
                <a:cs typeface="Arial" pitchFamily="34" charset="0"/>
              </a:rPr>
              <a:t>Bohemky</a:t>
            </a:r>
            <a:r>
              <a:rPr lang="cs-CZ" sz="1050" b="0" dirty="0" smtClean="0">
                <a:latin typeface="Arial" pitchFamily="34" charset="0"/>
                <a:cs typeface="Arial" pitchFamily="34" charset="0"/>
              </a:rPr>
              <a:t> pod vedením Tomáše Pospíchala.</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SK Úvaly</a:t>
            </a:r>
            <a:r>
              <a:rPr lang="cs-CZ" sz="1400" dirty="0" smtClean="0">
                <a:latin typeface="Bookman Old Style" pitchFamily="18" charset="0"/>
              </a:rPr>
              <a:t> </a:t>
            </a:r>
            <a:r>
              <a:rPr lang="cs-CZ" sz="1050" b="0" dirty="0" smtClean="0">
                <a:latin typeface="Arial" pitchFamily="34" charset="0"/>
                <a:cs typeface="Arial" pitchFamily="34" charset="0"/>
              </a:rPr>
              <a:t>v loňské sezóně bojovaly o záchranu až do posledních kol . Nakonec přenechaly černého Petra Litoměřicím, kterým to ale asi tak moc nevadilo. Slučovaly se s Lovosicemi a probíhala rošáda zařazení mužstev nově vzniklého týmu FK Litoměřicko do soutěže</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FK Meteor Praha</a:t>
            </a:r>
            <a:r>
              <a:rPr lang="cs-CZ" sz="1400" dirty="0" smtClean="0">
                <a:latin typeface="Bookman Old Style" pitchFamily="18" charset="0"/>
              </a:rPr>
              <a:t> </a:t>
            </a:r>
            <a:r>
              <a:rPr lang="cs-CZ" sz="1050" b="0" dirty="0" smtClean="0">
                <a:latin typeface="Arial" pitchFamily="34" charset="0"/>
                <a:cs typeface="Arial" pitchFamily="34" charset="0"/>
              </a:rPr>
              <a:t>jediný pražský klub v divizní skupině B. Dlouhodobě dosahuje velmi dobrých výsledků a i letos patří k hlavním aspirantům na přední umístění.</a:t>
            </a:r>
            <a:endParaRPr lang="cs-CZ" sz="1000" b="0" dirty="0" smtClean="0">
              <a:latin typeface="Arial" pitchFamily="34" charset="0"/>
              <a:cs typeface="Arial" pitchFamily="34" charset="0"/>
            </a:endParaRPr>
          </a:p>
          <a:p>
            <a:endParaRPr lang="cs-CZ" sz="1000" b="0" dirty="0" smtClean="0">
              <a:latin typeface="Arial" pitchFamily="34" charset="0"/>
              <a:cs typeface="Arial" pitchFamily="34" charset="0"/>
            </a:endParaRPr>
          </a:p>
          <a:p>
            <a:r>
              <a:rPr lang="cs-CZ" sz="1400" u="sng" dirty="0" smtClean="0">
                <a:latin typeface="Bookman Old Style" pitchFamily="18" charset="0"/>
              </a:rPr>
              <a:t>SK </a:t>
            </a:r>
            <a:r>
              <a:rPr lang="cs-CZ" sz="1400" u="sng" dirty="0" err="1" smtClean="0">
                <a:latin typeface="Bookman Old Style" pitchFamily="18" charset="0"/>
              </a:rPr>
              <a:t>Štětí</a:t>
            </a:r>
            <a:r>
              <a:rPr lang="cs-CZ" sz="1400" u="sng" dirty="0" smtClean="0">
                <a:latin typeface="Bookman Old Style" pitchFamily="18" charset="0"/>
              </a:rPr>
              <a:t> </a:t>
            </a:r>
            <a:r>
              <a:rPr lang="cs-CZ" sz="1050" b="0" dirty="0" smtClean="0">
                <a:latin typeface="Arial" pitchFamily="34" charset="0"/>
                <a:cs typeface="Arial" pitchFamily="34" charset="0"/>
              </a:rPr>
              <a:t>nováček soutěže, který Ústecký přebor vyhrál s obrovským náskokem. Kádr se moc neměnil a ve </a:t>
            </a:r>
            <a:r>
              <a:rPr lang="cs-CZ" sz="1050" b="0" dirty="0" err="1" smtClean="0">
                <a:latin typeface="Arial" pitchFamily="34" charset="0"/>
                <a:cs typeface="Arial" pitchFamily="34" charset="0"/>
              </a:rPr>
              <a:t>Štětí</a:t>
            </a:r>
            <a:r>
              <a:rPr lang="cs-CZ" sz="1050" b="0" dirty="0" smtClean="0">
                <a:latin typeface="Arial" pitchFamily="34" charset="0"/>
                <a:cs typeface="Arial" pitchFamily="34" charset="0"/>
              </a:rPr>
              <a:t> spoléhají na hráče, kteří postup vybojovali.</a:t>
            </a:r>
            <a:endParaRPr lang="cs-CZ" sz="1400" b="0" u="sng" dirty="0" smtClean="0">
              <a:latin typeface="Arial" pitchFamily="34" charset="0"/>
              <a:cs typeface="Arial" pitchFamily="34" charset="0"/>
            </a:endParaRPr>
          </a:p>
        </p:txBody>
      </p:sp>
      <p:pic>
        <p:nvPicPr>
          <p:cNvPr id="46081" name="Picture 1"/>
          <p:cNvPicPr>
            <a:picLocks noChangeAspect="1" noChangeArrowheads="1"/>
          </p:cNvPicPr>
          <p:nvPr/>
        </p:nvPicPr>
        <p:blipFill>
          <a:blip r:embed="rId4" cstate="print"/>
          <a:srcRect/>
          <a:stretch>
            <a:fillRect/>
          </a:stretch>
        </p:blipFill>
        <p:spPr bwMode="auto">
          <a:xfrm>
            <a:off x="3966667" y="1171228"/>
            <a:ext cx="425797" cy="348233"/>
          </a:xfrm>
          <a:prstGeom prst="rect">
            <a:avLst/>
          </a:prstGeom>
          <a:noFill/>
          <a:ln w="9525">
            <a:noFill/>
            <a:miter lim="800000"/>
            <a:headEnd/>
            <a:tailEnd/>
          </a:ln>
        </p:spPr>
      </p:pic>
      <p:pic>
        <p:nvPicPr>
          <p:cNvPr id="46082" name="Picture 2"/>
          <p:cNvPicPr>
            <a:picLocks noChangeAspect="1" noChangeArrowheads="1"/>
          </p:cNvPicPr>
          <p:nvPr/>
        </p:nvPicPr>
        <p:blipFill>
          <a:blip r:embed="rId5" cstate="print"/>
          <a:srcRect/>
          <a:stretch>
            <a:fillRect/>
          </a:stretch>
        </p:blipFill>
        <p:spPr bwMode="auto">
          <a:xfrm>
            <a:off x="4091633" y="2035325"/>
            <a:ext cx="372839" cy="288032"/>
          </a:xfrm>
          <a:prstGeom prst="rect">
            <a:avLst/>
          </a:prstGeom>
          <a:noFill/>
          <a:ln w="9525">
            <a:noFill/>
            <a:miter lim="800000"/>
            <a:headEnd/>
            <a:tailEnd/>
          </a:ln>
        </p:spPr>
      </p:pic>
      <p:pic>
        <p:nvPicPr>
          <p:cNvPr id="46083" name="Picture 3"/>
          <p:cNvPicPr>
            <a:picLocks noChangeAspect="1" noChangeArrowheads="1"/>
          </p:cNvPicPr>
          <p:nvPr/>
        </p:nvPicPr>
        <p:blipFill>
          <a:blip r:embed="rId6" cstate="print"/>
          <a:srcRect/>
          <a:stretch>
            <a:fillRect/>
          </a:stretch>
        </p:blipFill>
        <p:spPr bwMode="auto">
          <a:xfrm>
            <a:off x="4158308" y="6643836"/>
            <a:ext cx="378172" cy="386904"/>
          </a:xfrm>
          <a:prstGeom prst="rect">
            <a:avLst/>
          </a:prstGeom>
          <a:noFill/>
          <a:ln w="9525">
            <a:noFill/>
            <a:miter lim="800000"/>
            <a:headEnd/>
            <a:tailEnd/>
          </a:ln>
        </p:spPr>
      </p:pic>
      <p:pic>
        <p:nvPicPr>
          <p:cNvPr id="46084" name="Picture 4"/>
          <p:cNvPicPr>
            <a:picLocks noChangeAspect="1" noChangeArrowheads="1"/>
          </p:cNvPicPr>
          <p:nvPr/>
        </p:nvPicPr>
        <p:blipFill>
          <a:blip r:embed="rId7" cstate="print"/>
          <a:srcRect/>
          <a:stretch>
            <a:fillRect/>
          </a:stretch>
        </p:blipFill>
        <p:spPr bwMode="auto">
          <a:xfrm>
            <a:off x="4104432" y="4411588"/>
            <a:ext cx="416618" cy="360040"/>
          </a:xfrm>
          <a:prstGeom prst="rect">
            <a:avLst/>
          </a:prstGeom>
          <a:noFill/>
          <a:ln w="9525">
            <a:noFill/>
            <a:miter lim="800000"/>
            <a:headEnd/>
            <a:tailEnd/>
          </a:ln>
        </p:spPr>
      </p:pic>
      <p:pic>
        <p:nvPicPr>
          <p:cNvPr id="46085" name="Picture 5"/>
          <p:cNvPicPr>
            <a:picLocks noChangeAspect="1" noChangeArrowheads="1"/>
          </p:cNvPicPr>
          <p:nvPr/>
        </p:nvPicPr>
        <p:blipFill>
          <a:blip r:embed="rId8" cstate="print"/>
          <a:srcRect/>
          <a:stretch>
            <a:fillRect/>
          </a:stretch>
        </p:blipFill>
        <p:spPr bwMode="auto">
          <a:xfrm>
            <a:off x="4032424" y="3547493"/>
            <a:ext cx="432048" cy="288032"/>
          </a:xfrm>
          <a:prstGeom prst="rect">
            <a:avLst/>
          </a:prstGeom>
          <a:noFill/>
          <a:ln w="9525">
            <a:noFill/>
            <a:miter lim="800000"/>
            <a:headEnd/>
            <a:tailEnd/>
          </a:ln>
        </p:spPr>
      </p:pic>
      <p:pic>
        <p:nvPicPr>
          <p:cNvPr id="46086" name="Picture 6"/>
          <p:cNvPicPr>
            <a:picLocks noChangeAspect="1" noChangeArrowheads="1"/>
          </p:cNvPicPr>
          <p:nvPr/>
        </p:nvPicPr>
        <p:blipFill>
          <a:blip r:embed="rId9" cstate="print"/>
          <a:srcRect/>
          <a:stretch>
            <a:fillRect/>
          </a:stretch>
        </p:blipFill>
        <p:spPr bwMode="auto">
          <a:xfrm>
            <a:off x="4185196" y="5347692"/>
            <a:ext cx="423292" cy="288032"/>
          </a:xfrm>
          <a:prstGeom prst="rect">
            <a:avLst/>
          </a:prstGeom>
          <a:noFill/>
          <a:ln w="9525">
            <a:noFill/>
            <a:miter lim="800000"/>
            <a:headEnd/>
            <a:tailEnd/>
          </a:ln>
        </p:spPr>
      </p:pic>
      <p:pic>
        <p:nvPicPr>
          <p:cNvPr id="46087" name="Picture 7"/>
          <p:cNvPicPr>
            <a:picLocks noChangeAspect="1" noChangeArrowheads="1"/>
          </p:cNvPicPr>
          <p:nvPr/>
        </p:nvPicPr>
        <p:blipFill>
          <a:blip r:embed="rId10" cstate="print"/>
          <a:srcRect/>
          <a:stretch>
            <a:fillRect/>
          </a:stretch>
        </p:blipFill>
        <p:spPr bwMode="auto">
          <a:xfrm>
            <a:off x="4176440" y="2824931"/>
            <a:ext cx="356964" cy="362521"/>
          </a:xfrm>
          <a:prstGeom prst="rect">
            <a:avLst/>
          </a:prstGeom>
          <a:noFill/>
          <a:ln w="9525">
            <a:noFill/>
            <a:miter lim="800000"/>
            <a:headEnd/>
            <a:tailEnd/>
          </a:ln>
        </p:spPr>
      </p:pic>
      <p:pic>
        <p:nvPicPr>
          <p:cNvPr id="46088" name="Picture 8"/>
          <p:cNvPicPr>
            <a:picLocks noChangeAspect="1" noChangeArrowheads="1"/>
          </p:cNvPicPr>
          <p:nvPr/>
        </p:nvPicPr>
        <p:blipFill>
          <a:blip r:embed="rId11" cstate="print"/>
          <a:srcRect/>
          <a:stretch>
            <a:fillRect/>
          </a:stretch>
        </p:blipFill>
        <p:spPr bwMode="auto">
          <a:xfrm>
            <a:off x="4320456" y="5923756"/>
            <a:ext cx="355476" cy="292993"/>
          </a:xfrm>
          <a:prstGeom prst="rect">
            <a:avLst/>
          </a:prstGeom>
          <a:noFill/>
          <a:ln w="9525">
            <a:noFill/>
            <a:miter lim="800000"/>
            <a:headEnd/>
            <a:tailEnd/>
          </a:ln>
        </p:spPr>
      </p:pic>
      <p:sp>
        <p:nvSpPr>
          <p:cNvPr id="22" name="TextovéPole 21"/>
          <p:cNvSpPr txBox="1"/>
          <p:nvPr/>
        </p:nvSpPr>
        <p:spPr>
          <a:xfrm>
            <a:off x="143992" y="163116"/>
            <a:ext cx="4320480" cy="461665"/>
          </a:xfrm>
          <a:prstGeom prst="rect">
            <a:avLst/>
          </a:prstGeom>
          <a:solidFill>
            <a:srgbClr val="FFFF00"/>
          </a:solidFill>
          <a:ln>
            <a:solidFill>
              <a:srgbClr val="FFFF99"/>
            </a:solidFill>
          </a:ln>
        </p:spPr>
        <p:txBody>
          <a:bodyPr wrap="square" rtlCol="0">
            <a:spAutoFit/>
          </a:bodyPr>
          <a:lstStyle/>
          <a:p>
            <a:pPr algn="ctr"/>
            <a:r>
              <a:rPr lang="cs-CZ" sz="2400" u="sng" dirty="0" smtClean="0">
                <a:latin typeface="Bookman Old Style" pitchFamily="18" charset="0"/>
              </a:rPr>
              <a:t>Účastníci divizní soutěže</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3" name="TextovéPole 12"/>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Obdélník 7"/>
          <p:cNvSpPr/>
          <p:nvPr/>
        </p:nvSpPr>
        <p:spPr>
          <a:xfrm>
            <a:off x="47260" y="415645"/>
            <a:ext cx="4417212" cy="4555093"/>
          </a:xfrm>
          <a:prstGeom prst="rect">
            <a:avLst/>
          </a:prstGeom>
        </p:spPr>
        <p:txBody>
          <a:bodyPr wrap="square">
            <a:spAutoFit/>
          </a:bodyPr>
          <a:lstStyle/>
          <a:p>
            <a:pPr lvl="0" algn="just" eaLnBrk="0" hangingPunct="0"/>
            <a:r>
              <a:rPr lang="cs-CZ" sz="1000" b="0" dirty="0" smtClean="0">
                <a:latin typeface="Arial" pitchFamily="34" charset="0"/>
                <a:ea typeface="Times New Roman" pitchFamily="18" charset="0"/>
                <a:cs typeface="Arial" pitchFamily="34" charset="0"/>
              </a:rPr>
              <a:t>branku 2. poločasu a upravil na 3:0. Další příležitost navýšit skóre mělo Ústí v 61. minutě, ale proti byl, kdo jiný než brankář </a:t>
            </a:r>
            <a:r>
              <a:rPr lang="cs-CZ" sz="1000" b="0" dirty="0" err="1" smtClean="0">
                <a:latin typeface="Arial" pitchFamily="34" charset="0"/>
                <a:ea typeface="Times New Roman" pitchFamily="18" charset="0"/>
                <a:cs typeface="Arial" pitchFamily="34" charset="0"/>
              </a:rPr>
              <a:t>Štětí</a:t>
            </a:r>
            <a:r>
              <a:rPr lang="cs-CZ" sz="1000" b="0" dirty="0" smtClean="0">
                <a:latin typeface="Arial" pitchFamily="34" charset="0"/>
                <a:ea typeface="Times New Roman" pitchFamily="18" charset="0"/>
                <a:cs typeface="Arial" pitchFamily="34" charset="0"/>
              </a:rPr>
              <a:t>, který zázračným zákrokem míč za svá záda nepustil. 20 minut před koncem se však naše obrana nechala nachytat na švestkách. Za obranu si lehce naběhl </a:t>
            </a:r>
            <a:r>
              <a:rPr lang="cs-CZ" sz="1000" b="0" dirty="0" err="1" smtClean="0">
                <a:latin typeface="Arial" pitchFamily="34" charset="0"/>
                <a:ea typeface="Times New Roman" pitchFamily="18" charset="0"/>
                <a:cs typeface="Arial" pitchFamily="34" charset="0"/>
              </a:rPr>
              <a:t>Leibl</a:t>
            </a:r>
            <a:r>
              <a:rPr lang="cs-CZ" sz="1000" b="0" dirty="0" smtClean="0">
                <a:latin typeface="Arial" pitchFamily="34" charset="0"/>
                <a:ea typeface="Times New Roman" pitchFamily="18" charset="0"/>
                <a:cs typeface="Arial" pitchFamily="34" charset="0"/>
              </a:rPr>
              <a:t> a na ukazateli skóre se objevil výsledek 0:4. V 72. resp. 74. minutě jsme měli výhodu 2 volných přímých kopů, ale centr Stejskala ani pokus Šimrala k úspěchu nevedly. To už se blížil konec zápasů, když zákrok mezi Tichým a jedním z hráčů soupeře posoudil rozhodčí k velké nevoli diváků obráceně, následovala rozehrávka a zákrok na hranici šestnáctky posoudil arbitr jako nedovolený. Z 2. penalty v tomto zápase skóroval na 5:0 </a:t>
            </a:r>
            <a:r>
              <a:rPr lang="cs-CZ" sz="1000" b="0" dirty="0" err="1" smtClean="0">
                <a:latin typeface="Arial" pitchFamily="34" charset="0"/>
                <a:ea typeface="Times New Roman" pitchFamily="18" charset="0"/>
                <a:cs typeface="Arial" pitchFamily="34" charset="0"/>
              </a:rPr>
              <a:t>Kateřiňák</a:t>
            </a:r>
            <a:r>
              <a:rPr lang="cs-CZ" sz="1000" b="0" dirty="0" smtClean="0">
                <a:latin typeface="Arial" pitchFamily="34" charset="0"/>
                <a:ea typeface="Times New Roman" pitchFamily="18" charset="0"/>
                <a:cs typeface="Arial" pitchFamily="34" charset="0"/>
              </a:rPr>
              <a:t>. Ještě v úplném konci, kdy bylo na hráčích našeho týmu vidět, že už toho mají v nohách hodně, se po rychlém útoku a centru hlavou prosadil Vaněk, který určil končené skóre utkání 6:0 pro hosty.</a:t>
            </a:r>
            <a:endParaRPr lang="cs-CZ" sz="1000" b="0" dirty="0" smtClean="0">
              <a:latin typeface="Arial" pitchFamily="34" charset="0"/>
              <a:cs typeface="Arial" pitchFamily="34" charset="0"/>
            </a:endParaRPr>
          </a:p>
          <a:p>
            <a:pPr lvl="0" algn="just" eaLnBrk="0" hangingPunct="0"/>
            <a:r>
              <a:rPr lang="cs-CZ" sz="1000" b="0" dirty="0" smtClean="0">
                <a:latin typeface="Arial" pitchFamily="34" charset="0"/>
                <a:ea typeface="Times New Roman" pitchFamily="18" charset="0"/>
                <a:cs typeface="Arial" pitchFamily="34" charset="0"/>
              </a:rPr>
              <a:t>    Očekávané vítězství hostujícího týmu, které po zásluze postoupilo do 2. kola poháru. I když prohra 6:0 vypadá hrozivě, tak hráči našeho týmu zaslouží pochvalu. Hlavně v prvním poločase podali dobrý výkon a dokázali soupeři odolávat. V naší brance se představil výbornými zákroky Michovský a uchránil mužstvo od dalších gólů. Na druhou stranu zase některým inkasovaným předcházely skutečnosti, které ke gólu vést nemusely. Divácky přitažlivé utkání bylo vhodnou prověrkou našeho týmu před blížícím se zahájením mistrovských soutěží 13. Srpna v Novém Boru. FK Ústí, Mužstvu ze zdejšího regionu,  přejeme hodně úspěchů, jak v mistrovských, tak i pohárových zápasech.   </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Sestava:</a:t>
            </a:r>
            <a:r>
              <a:rPr lang="cs-CZ" sz="1000" b="0" dirty="0" smtClean="0">
                <a:latin typeface="Arial" pitchFamily="34" charset="0"/>
                <a:ea typeface="Times New Roman" pitchFamily="18" charset="0"/>
                <a:cs typeface="Arial" pitchFamily="34" charset="0"/>
              </a:rPr>
              <a:t> Michovský- </a:t>
            </a:r>
            <a:r>
              <a:rPr lang="cs-CZ" sz="1000" b="0" dirty="0" err="1" smtClean="0">
                <a:latin typeface="Arial" pitchFamily="34" charset="0"/>
                <a:ea typeface="Times New Roman" pitchFamily="18" charset="0"/>
                <a:cs typeface="Arial" pitchFamily="34" charset="0"/>
              </a:rPr>
              <a:t>Čámský</a:t>
            </a:r>
            <a:r>
              <a:rPr lang="cs-CZ" sz="1000" b="0" dirty="0" smtClean="0">
                <a:latin typeface="Arial" pitchFamily="34" charset="0"/>
                <a:ea typeface="Times New Roman" pitchFamily="18" charset="0"/>
                <a:cs typeface="Arial" pitchFamily="34" charset="0"/>
              </a:rPr>
              <a:t>(65.Lelek), Vacek, Šimral, Mencl-Tichý, </a:t>
            </a:r>
          </a:p>
          <a:p>
            <a:pPr lvl="0" algn="just" eaLnBrk="0" hangingPunct="0"/>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Malák</a:t>
            </a:r>
            <a:r>
              <a:rPr lang="cs-CZ" sz="1000" b="0" dirty="0" smtClean="0">
                <a:latin typeface="Arial" pitchFamily="34" charset="0"/>
                <a:ea typeface="Times New Roman" pitchFamily="18" charset="0"/>
                <a:cs typeface="Arial" pitchFamily="34" charset="0"/>
              </a:rPr>
              <a:t>(46.Poráč), Stejskal, Vokoun, Kucler-</a:t>
            </a:r>
            <a:r>
              <a:rPr lang="cs-CZ" sz="1000" b="0" dirty="0" err="1" smtClean="0">
                <a:latin typeface="Arial" pitchFamily="34" charset="0"/>
                <a:ea typeface="Times New Roman" pitchFamily="18" charset="0"/>
                <a:cs typeface="Arial" pitchFamily="34" charset="0"/>
              </a:rPr>
              <a:t>Belák</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Připraveni:</a:t>
            </a:r>
            <a:r>
              <a:rPr lang="cs-CZ" sz="1000" b="0" dirty="0" smtClean="0">
                <a:latin typeface="Arial" pitchFamily="34" charset="0"/>
                <a:ea typeface="Times New Roman" pitchFamily="18" charset="0"/>
                <a:cs typeface="Arial" pitchFamily="34" charset="0"/>
              </a:rPr>
              <a:t> Šmidrkal, Šimral, Kloub</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Trenér: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J.Vinš</a:t>
            </a:r>
            <a:r>
              <a:rPr lang="cs-CZ" sz="1000" b="0" dirty="0" smtClean="0">
                <a:latin typeface="Arial" pitchFamily="34" charset="0"/>
                <a:ea typeface="Times New Roman" pitchFamily="18" charset="0"/>
                <a:cs typeface="Arial" pitchFamily="34" charset="0"/>
              </a:rPr>
              <a:t>  </a:t>
            </a:r>
            <a:r>
              <a:rPr lang="cs-CZ" sz="1000" b="0" u="sng" dirty="0" smtClean="0">
                <a:latin typeface="Arial" pitchFamily="34" charset="0"/>
                <a:ea typeface="Times New Roman" pitchFamily="18" charset="0"/>
                <a:cs typeface="Arial" pitchFamily="34" charset="0"/>
              </a:rPr>
              <a:t>Vedoucí:</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V</a:t>
            </a:r>
            <a:r>
              <a:rPr lang="cs-CZ" sz="1000" b="0" dirty="0" smtClean="0">
                <a:latin typeface="Arial" pitchFamily="34" charset="0"/>
                <a:ea typeface="Times New Roman" pitchFamily="18" charset="0"/>
                <a:cs typeface="Arial" pitchFamily="34" charset="0"/>
              </a:rPr>
              <a:t>.Frey  	</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Rozhodčí:</a:t>
            </a:r>
            <a:r>
              <a:rPr lang="cs-CZ" sz="1000" b="0" dirty="0" smtClean="0">
                <a:latin typeface="Arial" pitchFamily="34" charset="0"/>
                <a:ea typeface="Times New Roman" pitchFamily="18" charset="0"/>
                <a:cs typeface="Arial" pitchFamily="34" charset="0"/>
              </a:rPr>
              <a:t> O. </a:t>
            </a:r>
            <a:r>
              <a:rPr lang="cs-CZ" sz="1000" b="0" dirty="0" err="1" smtClean="0">
                <a:latin typeface="Arial" pitchFamily="34" charset="0"/>
                <a:ea typeface="Times New Roman" pitchFamily="18" charset="0"/>
                <a:cs typeface="Arial" pitchFamily="34" charset="0"/>
              </a:rPr>
              <a:t>Ginzel</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J.Kříž</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Z</a:t>
            </a:r>
            <a:r>
              <a:rPr lang="cs-CZ" sz="1000" b="0" dirty="0" smtClean="0">
                <a:latin typeface="Arial" pitchFamily="34" charset="0"/>
                <a:ea typeface="Times New Roman" pitchFamily="18" charset="0"/>
                <a:cs typeface="Arial" pitchFamily="34" charset="0"/>
              </a:rPr>
              <a:t>.Koval  </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Hlavní pořadatel</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J.Havner</a:t>
            </a:r>
            <a:r>
              <a:rPr lang="cs-CZ" sz="1000" b="0" dirty="0" smtClean="0">
                <a:latin typeface="Arial" pitchFamily="34" charset="0"/>
                <a:ea typeface="Times New Roman" pitchFamily="18" charset="0"/>
                <a:cs typeface="Arial" pitchFamily="34" charset="0"/>
              </a:rPr>
              <a:t>    351 diváků </a:t>
            </a:r>
            <a:endParaRPr lang="cs-CZ" sz="1000" b="0" dirty="0" smtClean="0">
              <a:latin typeface="Arial" pitchFamily="34" charset="0"/>
              <a:cs typeface="Arial" pitchFamily="34" charset="0"/>
            </a:endParaRPr>
          </a:p>
        </p:txBody>
      </p:sp>
      <p:sp>
        <p:nvSpPr>
          <p:cNvPr id="9" name="TextovéPole 8"/>
          <p:cNvSpPr txBox="1"/>
          <p:nvPr/>
        </p:nvSpPr>
        <p:spPr>
          <a:xfrm>
            <a:off x="333559" y="45522"/>
            <a:ext cx="3936604" cy="261610"/>
          </a:xfrm>
          <a:prstGeom prst="rect">
            <a:avLst/>
          </a:prstGeom>
          <a:solidFill>
            <a:schemeClr val="accent3">
              <a:lumMod val="85000"/>
            </a:schemeClr>
          </a:solidFill>
        </p:spPr>
        <p:txBody>
          <a:bodyPr wrap="square" rtlCol="0">
            <a:spAutoFit/>
          </a:bodyPr>
          <a:lstStyle/>
          <a:p>
            <a:pPr algn="ctr"/>
            <a:r>
              <a:rPr lang="cs-CZ" sz="1100" dirty="0" smtClean="0">
                <a:latin typeface="Arial" pitchFamily="34" charset="0"/>
                <a:cs typeface="Arial" pitchFamily="34" charset="0"/>
              </a:rPr>
              <a:t>Pokračování zápasu SK </a:t>
            </a:r>
            <a:r>
              <a:rPr lang="cs-CZ" sz="1100" dirty="0" err="1" smtClean="0">
                <a:latin typeface="Arial" pitchFamily="34" charset="0"/>
                <a:cs typeface="Arial" pitchFamily="34" charset="0"/>
              </a:rPr>
              <a:t>Štětí</a:t>
            </a:r>
            <a:r>
              <a:rPr lang="cs-CZ" sz="1100" dirty="0" smtClean="0">
                <a:latin typeface="Arial" pitchFamily="34" charset="0"/>
                <a:cs typeface="Arial" pitchFamily="34" charset="0"/>
              </a:rPr>
              <a:t>-FK Ústí n.l.  30.7.2016</a:t>
            </a:r>
          </a:p>
        </p:txBody>
      </p:sp>
      <p:pic>
        <p:nvPicPr>
          <p:cNvPr id="10" name="Picture 1"/>
          <p:cNvPicPr>
            <a:picLocks noChangeAspect="1" noChangeArrowheads="1"/>
          </p:cNvPicPr>
          <p:nvPr/>
        </p:nvPicPr>
        <p:blipFill>
          <a:blip r:embed="rId4" cstate="print"/>
          <a:srcRect/>
          <a:stretch>
            <a:fillRect/>
          </a:stretch>
        </p:blipFill>
        <p:spPr bwMode="auto">
          <a:xfrm>
            <a:off x="261983" y="5203678"/>
            <a:ext cx="1359918" cy="1423467"/>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1836626" y="5303862"/>
            <a:ext cx="2433192" cy="1123950"/>
          </a:xfrm>
          <a:prstGeom prst="rect">
            <a:avLst/>
          </a:prstGeom>
          <a:noFill/>
          <a:ln w="9525">
            <a:noFill/>
            <a:miter lim="800000"/>
            <a:headEnd/>
            <a:tailEnd/>
          </a:ln>
        </p:spPr>
      </p:pic>
      <p:graphicFrame>
        <p:nvGraphicFramePr>
          <p:cNvPr id="17" name="Tabulka 16"/>
          <p:cNvGraphicFramePr>
            <a:graphicFrameLocks noGrp="1"/>
          </p:cNvGraphicFramePr>
          <p:nvPr/>
        </p:nvGraphicFramePr>
        <p:xfrm>
          <a:off x="5400600" y="811188"/>
          <a:ext cx="4680521" cy="6044453"/>
        </p:xfrm>
        <a:graphic>
          <a:graphicData uri="http://schemas.openxmlformats.org/drawingml/2006/table">
            <a:tbl>
              <a:tblPr/>
              <a:tblGrid>
                <a:gridCol w="739778"/>
                <a:gridCol w="554834"/>
                <a:gridCol w="754005"/>
                <a:gridCol w="1323065"/>
                <a:gridCol w="1308839"/>
              </a:tblGrid>
              <a:tr h="256240">
                <a:tc gridSpan="5">
                  <a:txBody>
                    <a:bodyPr/>
                    <a:lstStyle/>
                    <a:p>
                      <a:pPr algn="ctr" rtl="0" fontAlgn="ctr"/>
                      <a:r>
                        <a:rPr lang="cs-CZ" sz="1400" b="1" i="0" u="none" strike="noStrike" dirty="0">
                          <a:solidFill>
                            <a:srgbClr val="000000"/>
                          </a:solidFill>
                          <a:latin typeface="Arial Black"/>
                        </a:rPr>
                        <a:t>Divize skupina B 2.kolo</a:t>
                      </a:r>
                    </a:p>
                  </a:txBody>
                  <a:tcPr marL="7349" marR="7349" marT="7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32729">
                <a:tc>
                  <a:txBody>
                    <a:bodyPr/>
                    <a:lstStyle/>
                    <a:p>
                      <a:pPr algn="ctr" rtl="0" fontAlgn="ctr"/>
                      <a:r>
                        <a:rPr lang="cs-CZ" sz="900" b="1" i="0" u="none" strike="noStrike" dirty="0">
                          <a:solidFill>
                            <a:srgbClr val="000000"/>
                          </a:solidFill>
                          <a:latin typeface="Arial Black"/>
                        </a:rPr>
                        <a:t>20.8.2016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10:15</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dirty="0">
                          <a:solidFill>
                            <a:srgbClr val="000000"/>
                          </a:solidFill>
                          <a:latin typeface="Arial Black"/>
                        </a:rPr>
                        <a:t>FK </a:t>
                      </a:r>
                      <a:r>
                        <a:rPr lang="cs-CZ" sz="1050" b="0" i="0" u="none" strike="noStrike" dirty="0" err="1">
                          <a:solidFill>
                            <a:srgbClr val="000000"/>
                          </a:solidFill>
                          <a:latin typeface="Arial Black"/>
                        </a:rPr>
                        <a:t>Neratovice</a:t>
                      </a:r>
                      <a:r>
                        <a:rPr lang="cs-CZ" sz="1050" b="0" i="0" u="none" strike="noStrike" dirty="0">
                          <a:solidFill>
                            <a:srgbClr val="000000"/>
                          </a:solidFill>
                          <a:latin typeface="Arial Black"/>
                        </a:rPr>
                        <a:t>-</a:t>
                      </a:r>
                      <a:r>
                        <a:rPr lang="cs-CZ" sz="1050" b="0" i="0" u="none" strike="noStrike" dirty="0" err="1">
                          <a:solidFill>
                            <a:srgbClr val="000000"/>
                          </a:solidFill>
                          <a:latin typeface="Arial Black"/>
                        </a:rPr>
                        <a:t>Byškovice</a:t>
                      </a:r>
                      <a:r>
                        <a:rPr lang="cs-CZ" sz="1050" b="0" i="0" u="none" strike="noStrike" dirty="0">
                          <a:solidFill>
                            <a:srgbClr val="000000"/>
                          </a:solidFill>
                          <a:latin typeface="Arial Black"/>
                        </a:rPr>
                        <a:t>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a:solidFill>
                            <a:srgbClr val="000000"/>
                          </a:solidFill>
                          <a:latin typeface="Arial Black"/>
                        </a:rPr>
                        <a:t>SK Úvaly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20.8.2016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10:15</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dirty="0">
                          <a:solidFill>
                            <a:srgbClr val="000000"/>
                          </a:solidFill>
                          <a:latin typeface="Arial Black"/>
                        </a:rPr>
                        <a:t>FC CHOMUTOV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a:solidFill>
                            <a:srgbClr val="000000"/>
                          </a:solidFill>
                          <a:latin typeface="Arial Black"/>
                        </a:rPr>
                        <a:t>SK Sokol Brozany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2729">
                <a:tc>
                  <a:txBody>
                    <a:bodyPr/>
                    <a:lstStyle/>
                    <a:p>
                      <a:pPr algn="ctr" rtl="0" fontAlgn="ctr"/>
                      <a:r>
                        <a:rPr lang="cs-CZ" sz="900" b="1" i="0" u="none" strike="noStrike" dirty="0">
                          <a:solidFill>
                            <a:srgbClr val="000000"/>
                          </a:solidFill>
                          <a:latin typeface="Arial Black"/>
                        </a:rPr>
                        <a:t>20.8.2016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10:15</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dirty="0">
                          <a:solidFill>
                            <a:srgbClr val="000000"/>
                          </a:solidFill>
                          <a:latin typeface="Arial Black"/>
                        </a:rPr>
                        <a:t>TJ Sokol </a:t>
                      </a:r>
                      <a:r>
                        <a:rPr lang="cs-CZ" sz="1050" b="0" i="0" u="none" strike="noStrike" dirty="0" err="1">
                          <a:solidFill>
                            <a:srgbClr val="000000"/>
                          </a:solidFill>
                          <a:latin typeface="Arial Black"/>
                        </a:rPr>
                        <a:t>Libiš</a:t>
                      </a:r>
                      <a:r>
                        <a:rPr lang="cs-CZ" sz="1050" b="0" i="0" u="none" strike="noStrike" dirty="0">
                          <a:solidFill>
                            <a:srgbClr val="000000"/>
                          </a:solidFill>
                          <a:latin typeface="Arial Black"/>
                        </a:rPr>
                        <a:t>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dirty="0">
                          <a:solidFill>
                            <a:srgbClr val="000000"/>
                          </a:solidFill>
                          <a:latin typeface="Arial Black"/>
                        </a:rPr>
                        <a:t>FK Meteor Praha VIII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20.8.2016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10:15</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a:solidFill>
                            <a:srgbClr val="000000"/>
                          </a:solidFill>
                          <a:latin typeface="Arial Black"/>
                        </a:rPr>
                        <a:t>SK Štětí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dirty="0">
                          <a:solidFill>
                            <a:srgbClr val="000000"/>
                          </a:solidFill>
                          <a:latin typeface="Arial Black"/>
                        </a:rPr>
                        <a:t>SK Kladno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2729">
                <a:tc>
                  <a:txBody>
                    <a:bodyPr/>
                    <a:lstStyle/>
                    <a:p>
                      <a:pPr algn="ctr" rtl="0" fontAlgn="ctr"/>
                      <a:r>
                        <a:rPr lang="cs-CZ" sz="900" b="1" i="0" u="none" strike="noStrike" dirty="0">
                          <a:solidFill>
                            <a:srgbClr val="000000"/>
                          </a:solidFill>
                          <a:latin typeface="Arial Black"/>
                        </a:rPr>
                        <a:t>20.8.2016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14:00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a:solidFill>
                            <a:srgbClr val="000000"/>
                          </a:solidFill>
                          <a:latin typeface="Arial Black"/>
                        </a:rPr>
                        <a:t>TJ TATRAN Rakovník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dirty="0">
                          <a:solidFill>
                            <a:srgbClr val="000000"/>
                          </a:solidFill>
                          <a:latin typeface="Arial Black"/>
                        </a:rPr>
                        <a:t>Sokol </a:t>
                      </a:r>
                      <a:r>
                        <a:rPr lang="cs-CZ" sz="1050" b="0" i="0" u="none" strike="noStrike" dirty="0" err="1">
                          <a:solidFill>
                            <a:srgbClr val="000000"/>
                          </a:solidFill>
                          <a:latin typeface="Arial Black"/>
                        </a:rPr>
                        <a:t>Hostouň</a:t>
                      </a:r>
                      <a:r>
                        <a:rPr lang="cs-CZ" sz="1050" b="0" i="0" u="none" strike="noStrike" dirty="0">
                          <a:solidFill>
                            <a:srgbClr val="000000"/>
                          </a:solidFill>
                          <a:latin typeface="Arial Black"/>
                        </a:rPr>
                        <a:t>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20.8.2016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a:solidFill>
                            <a:srgbClr val="000000"/>
                          </a:solidFill>
                          <a:latin typeface="Arial Black"/>
                        </a:rPr>
                        <a:t>TJ Slovan VELVARY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dirty="0">
                          <a:solidFill>
                            <a:srgbClr val="000000"/>
                          </a:solidFill>
                          <a:latin typeface="Arial Black"/>
                        </a:rPr>
                        <a:t>SK POLABAN Nymburk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2729">
                <a:tc>
                  <a:txBody>
                    <a:bodyPr/>
                    <a:lstStyle/>
                    <a:p>
                      <a:pPr algn="ctr" rtl="0" fontAlgn="ctr"/>
                      <a:r>
                        <a:rPr lang="cs-CZ" sz="900" b="1" i="0" u="none" strike="noStrike" dirty="0">
                          <a:solidFill>
                            <a:srgbClr val="000000"/>
                          </a:solidFill>
                          <a:latin typeface="Arial Black"/>
                        </a:rPr>
                        <a:t>20.8.2016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a:solidFill>
                            <a:srgbClr val="000000"/>
                          </a:solidFill>
                          <a:latin typeface="Arial Black"/>
                        </a:rPr>
                        <a:t>FK Baník Souš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0" i="0" u="none" strike="noStrike" dirty="0">
                          <a:solidFill>
                            <a:srgbClr val="000000"/>
                          </a:solidFill>
                          <a:latin typeface="Arial Black"/>
                        </a:rPr>
                        <a:t>SK Český Brod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21.8.2016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Black"/>
                        </a:rPr>
                        <a:t>neděle</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a:solidFill>
                            <a:srgbClr val="000000"/>
                          </a:solidFill>
                          <a:latin typeface="Arial Black"/>
                        </a:rPr>
                        <a:t>Mostecký fotbalový klub</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0" i="0" u="none" strike="noStrike" dirty="0">
                          <a:solidFill>
                            <a:srgbClr val="000000"/>
                          </a:solidFill>
                          <a:latin typeface="Arial Black"/>
                        </a:rPr>
                        <a:t>FC Nový Bor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2729">
                <a:tc gridSpan="5">
                  <a:txBody>
                    <a:bodyPr/>
                    <a:lstStyle/>
                    <a:p>
                      <a:pPr algn="ctr" rtl="0" fontAlgn="ctr"/>
                      <a:r>
                        <a:rPr lang="cs-CZ" sz="1400" b="1" i="0" u="none" strike="noStrike" dirty="0">
                          <a:solidFill>
                            <a:srgbClr val="000000"/>
                          </a:solidFill>
                          <a:latin typeface="Arial Black"/>
                        </a:rPr>
                        <a:t>Divize skupina B 3.kolo</a:t>
                      </a:r>
                    </a:p>
                  </a:txBody>
                  <a:tcPr marL="7349" marR="7349" marT="73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32729">
                <a:tc>
                  <a:txBody>
                    <a:bodyPr/>
                    <a:lstStyle/>
                    <a:p>
                      <a:pPr algn="ctr" rtl="0" fontAlgn="ctr"/>
                      <a:r>
                        <a:rPr lang="cs-CZ" sz="900" b="1" i="0" u="none" strike="noStrike" dirty="0">
                          <a:solidFill>
                            <a:srgbClr val="000000"/>
                          </a:solidFill>
                          <a:latin typeface="Arial Black"/>
                        </a:rPr>
                        <a:t>27.8.2016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10:15</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dirty="0">
                          <a:solidFill>
                            <a:srgbClr val="000000"/>
                          </a:solidFill>
                          <a:latin typeface="Arial Black"/>
                        </a:rPr>
                        <a:t>SK Kladno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a:solidFill>
                            <a:srgbClr val="000000"/>
                          </a:solidFill>
                          <a:latin typeface="Arial Black"/>
                        </a:rPr>
                        <a:t>Mostecký fotbalový klub o.p.s.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27.8.2016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dirty="0">
                          <a:solidFill>
                            <a:srgbClr val="000000"/>
                          </a:solidFill>
                          <a:latin typeface="Arial Black"/>
                        </a:rPr>
                        <a:t>SK Český Brod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a:solidFill>
                            <a:srgbClr val="000000"/>
                          </a:solidFill>
                          <a:latin typeface="Arial Black"/>
                        </a:rPr>
                        <a:t>SK Štětí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2729">
                <a:tc>
                  <a:txBody>
                    <a:bodyPr/>
                    <a:lstStyle/>
                    <a:p>
                      <a:pPr algn="ctr" rtl="0" fontAlgn="ctr"/>
                      <a:r>
                        <a:rPr lang="cs-CZ" sz="900" b="1" i="0" u="none" strike="noStrike" dirty="0">
                          <a:solidFill>
                            <a:srgbClr val="000000"/>
                          </a:solidFill>
                          <a:latin typeface="Arial Black"/>
                        </a:rPr>
                        <a:t>27.8.2016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sobota</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dirty="0">
                          <a:solidFill>
                            <a:srgbClr val="000000"/>
                          </a:solidFill>
                          <a:latin typeface="Arial Black"/>
                        </a:rPr>
                        <a:t>FC Nový Bor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dirty="0">
                          <a:solidFill>
                            <a:srgbClr val="000000"/>
                          </a:solidFill>
                          <a:latin typeface="Arial Black"/>
                        </a:rPr>
                        <a:t>TJ TATRAN Rakovník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28.8.2016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Black"/>
                        </a:rPr>
                        <a:t>neděle</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10:15</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a:solidFill>
                            <a:srgbClr val="000000"/>
                          </a:solidFill>
                          <a:latin typeface="Arial Black"/>
                        </a:rPr>
                        <a:t>FK Meteor Praha VIII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dirty="0">
                          <a:solidFill>
                            <a:srgbClr val="000000"/>
                          </a:solidFill>
                          <a:latin typeface="Arial Black"/>
                        </a:rPr>
                        <a:t>TJ Slovan VELVARY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2729">
                <a:tc>
                  <a:txBody>
                    <a:bodyPr/>
                    <a:lstStyle/>
                    <a:p>
                      <a:pPr algn="ctr" rtl="0" fontAlgn="ctr"/>
                      <a:r>
                        <a:rPr lang="cs-CZ" sz="900" b="1" i="0" u="none" strike="noStrike" dirty="0">
                          <a:solidFill>
                            <a:srgbClr val="000000"/>
                          </a:solidFill>
                          <a:latin typeface="Arial Black"/>
                        </a:rPr>
                        <a:t>28.8.2016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neděle</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a:solidFill>
                            <a:srgbClr val="000000"/>
                          </a:solidFill>
                          <a:latin typeface="Arial Black"/>
                        </a:rPr>
                        <a:t>SK Sokol Brozany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dirty="0">
                          <a:solidFill>
                            <a:srgbClr val="000000"/>
                          </a:solidFill>
                          <a:latin typeface="Arial Black"/>
                        </a:rPr>
                        <a:t>FK </a:t>
                      </a:r>
                      <a:r>
                        <a:rPr lang="cs-CZ" sz="1000" b="0" i="0" u="none" strike="noStrike" dirty="0" err="1">
                          <a:solidFill>
                            <a:srgbClr val="000000"/>
                          </a:solidFill>
                          <a:latin typeface="Arial Black"/>
                        </a:rPr>
                        <a:t>Baník</a:t>
                      </a:r>
                      <a:r>
                        <a:rPr lang="cs-CZ" sz="1000" b="0" i="0" u="none" strike="noStrike" dirty="0">
                          <a:solidFill>
                            <a:srgbClr val="000000"/>
                          </a:solidFill>
                          <a:latin typeface="Arial Black"/>
                        </a:rPr>
                        <a:t> Souš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28.8.2016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Black"/>
                        </a:rPr>
                        <a:t>neděle</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a:solidFill>
                            <a:srgbClr val="000000"/>
                          </a:solidFill>
                          <a:latin typeface="Arial Black"/>
                        </a:rPr>
                        <a:t>SK Úvaly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dirty="0">
                          <a:solidFill>
                            <a:srgbClr val="000000"/>
                          </a:solidFill>
                          <a:latin typeface="Arial Black"/>
                        </a:rPr>
                        <a:t>FC CHOMUTOV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2729">
                <a:tc>
                  <a:txBody>
                    <a:bodyPr/>
                    <a:lstStyle/>
                    <a:p>
                      <a:pPr algn="ctr" rtl="0" fontAlgn="ctr"/>
                      <a:r>
                        <a:rPr lang="cs-CZ" sz="900" b="1" i="0" u="none" strike="noStrike" dirty="0">
                          <a:solidFill>
                            <a:srgbClr val="000000"/>
                          </a:solidFill>
                          <a:latin typeface="Arial Black"/>
                        </a:rPr>
                        <a:t>28.8.2016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neděle</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a:solidFill>
                            <a:srgbClr val="000000"/>
                          </a:solidFill>
                          <a:latin typeface="Arial Black"/>
                        </a:rPr>
                        <a:t>SK POLABAN Nymburk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dirty="0">
                          <a:solidFill>
                            <a:srgbClr val="000000"/>
                          </a:solidFill>
                          <a:latin typeface="Arial Black"/>
                        </a:rPr>
                        <a:t>FK </a:t>
                      </a:r>
                      <a:r>
                        <a:rPr lang="cs-CZ" sz="1000" b="0" i="0" u="none" strike="noStrike" dirty="0" err="1">
                          <a:solidFill>
                            <a:srgbClr val="000000"/>
                          </a:solidFill>
                          <a:latin typeface="Arial Black"/>
                        </a:rPr>
                        <a:t>Neratovice</a:t>
                      </a:r>
                      <a:r>
                        <a:rPr lang="cs-CZ" sz="1000" b="0" i="0" u="none" strike="noStrike" dirty="0">
                          <a:solidFill>
                            <a:srgbClr val="000000"/>
                          </a:solidFill>
                          <a:latin typeface="Arial Black"/>
                        </a:rPr>
                        <a:t>-</a:t>
                      </a:r>
                      <a:r>
                        <a:rPr lang="cs-CZ" sz="1000" b="0" i="0" u="none" strike="noStrike" dirty="0" err="1">
                          <a:solidFill>
                            <a:srgbClr val="000000"/>
                          </a:solidFill>
                          <a:latin typeface="Arial Black"/>
                        </a:rPr>
                        <a:t>Byškovice</a:t>
                      </a:r>
                      <a:r>
                        <a:rPr lang="cs-CZ" sz="1000" b="0" i="0" u="none" strike="noStrike" dirty="0">
                          <a:solidFill>
                            <a:srgbClr val="000000"/>
                          </a:solidFill>
                          <a:latin typeface="Arial Black"/>
                        </a:rPr>
                        <a:t>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2729">
                <a:tc>
                  <a:txBody>
                    <a:bodyPr/>
                    <a:lstStyle/>
                    <a:p>
                      <a:pPr algn="ctr" rtl="0" fontAlgn="ctr"/>
                      <a:r>
                        <a:rPr lang="cs-CZ" sz="900" b="1" i="0" u="none" strike="noStrike" dirty="0">
                          <a:solidFill>
                            <a:srgbClr val="000000"/>
                          </a:solidFill>
                          <a:latin typeface="Arial Black"/>
                        </a:rPr>
                        <a:t>28.8.2016</a:t>
                      </a:r>
                    </a:p>
                  </a:txBody>
                  <a:tcPr marL="7349" marR="7349" marT="73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Black"/>
                        </a:rPr>
                        <a:t>neděle</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Black"/>
                        </a:rPr>
                        <a:t>17:00</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a:solidFill>
                            <a:srgbClr val="000000"/>
                          </a:solidFill>
                          <a:latin typeface="Arial Black"/>
                        </a:rPr>
                        <a:t>Sokol Hostouň </a:t>
                      </a:r>
                    </a:p>
                  </a:txBody>
                  <a:tcPr marL="7349" marR="7349" marT="7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0" i="0" u="none" strike="noStrike" dirty="0">
                          <a:solidFill>
                            <a:srgbClr val="000000"/>
                          </a:solidFill>
                          <a:latin typeface="Arial Black"/>
                        </a:rPr>
                        <a:t>TJ Sokol </a:t>
                      </a:r>
                      <a:r>
                        <a:rPr lang="cs-CZ" sz="1000" b="0" i="0" u="none" strike="noStrike" dirty="0" err="1">
                          <a:solidFill>
                            <a:srgbClr val="000000"/>
                          </a:solidFill>
                          <a:latin typeface="Arial Black"/>
                        </a:rPr>
                        <a:t>Libiš</a:t>
                      </a:r>
                      <a:r>
                        <a:rPr lang="cs-CZ" sz="1000" b="0" i="0" u="none" strike="noStrike" dirty="0">
                          <a:solidFill>
                            <a:srgbClr val="000000"/>
                          </a:solidFill>
                          <a:latin typeface="Arial Black"/>
                        </a:rPr>
                        <a:t> </a:t>
                      </a:r>
                    </a:p>
                  </a:txBody>
                  <a:tcPr marL="7349" marR="7349" marT="73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19" name="TextovéPole 18"/>
          <p:cNvSpPr txBox="1"/>
          <p:nvPr/>
        </p:nvSpPr>
        <p:spPr>
          <a:xfrm>
            <a:off x="5328592" y="163116"/>
            <a:ext cx="4824512" cy="415498"/>
          </a:xfrm>
          <a:prstGeom prst="rect">
            <a:avLst/>
          </a:prstGeom>
          <a:blipFill>
            <a:blip r:embed="rId6" cstate="print"/>
            <a:stretch>
              <a:fillRect/>
            </a:stretch>
          </a:blipFill>
          <a:ln w="47625">
            <a:solidFill>
              <a:schemeClr val="tx1"/>
            </a:solidFill>
            <a:prstDash val="dashDot"/>
          </a:ln>
        </p:spPr>
        <p:txBody>
          <a:bodyPr wrap="square" rtlCol="0">
            <a:spAutoFit/>
          </a:bodyPr>
          <a:lstStyle/>
          <a:p>
            <a:pPr algn="ctr"/>
            <a:r>
              <a:rPr lang="cs-CZ" sz="2100" dirty="0" smtClean="0">
                <a:solidFill>
                  <a:srgbClr val="CC66FF"/>
                </a:solidFill>
                <a:latin typeface="Ravie" pitchFamily="82" charset="0"/>
              </a:rPr>
              <a:t>Nejbližší divizní program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27</a:t>
            </a:r>
          </a:p>
        </p:txBody>
      </p:sp>
      <p:sp>
        <p:nvSpPr>
          <p:cNvPr id="4" name="TextovéPole 3"/>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graphicFrame>
        <p:nvGraphicFramePr>
          <p:cNvPr id="11" name="Tabulka 10"/>
          <p:cNvGraphicFramePr>
            <a:graphicFrameLocks noGrp="1"/>
          </p:cNvGraphicFramePr>
          <p:nvPr/>
        </p:nvGraphicFramePr>
        <p:xfrm>
          <a:off x="71984" y="1893389"/>
          <a:ext cx="4824536" cy="4893375"/>
        </p:xfrm>
        <a:graphic>
          <a:graphicData uri="http://schemas.openxmlformats.org/drawingml/2006/table">
            <a:tbl>
              <a:tblPr/>
              <a:tblGrid>
                <a:gridCol w="738982"/>
                <a:gridCol w="541545"/>
                <a:gridCol w="496415"/>
                <a:gridCol w="490774"/>
                <a:gridCol w="936421"/>
                <a:gridCol w="1269242"/>
                <a:gridCol w="351157"/>
              </a:tblGrid>
              <a:tr h="169185">
                <a:tc gridSpan="7">
                  <a:txBody>
                    <a:bodyPr/>
                    <a:lstStyle/>
                    <a:p>
                      <a:pPr algn="ctr" fontAlgn="ctr"/>
                      <a:r>
                        <a:rPr lang="cs-CZ" sz="1400" b="1" i="0" u="none" strike="noStrike" dirty="0">
                          <a:solidFill>
                            <a:srgbClr val="000000"/>
                          </a:solidFill>
                          <a:latin typeface="Calibri"/>
                        </a:rPr>
                        <a:t>Divize  skupina B dospělí podzim 2016 změny vyhrazeny</a:t>
                      </a:r>
                    </a:p>
                  </a:txBody>
                  <a:tcPr marL="2350" marR="2350" marT="2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42249">
                <a:tc>
                  <a:txBody>
                    <a:bodyPr/>
                    <a:lstStyle/>
                    <a:p>
                      <a:pPr algn="ctr" fontAlgn="ctr"/>
                      <a:r>
                        <a:rPr lang="cs-CZ" sz="800" b="1" i="0" u="none" strike="noStrike" dirty="0">
                          <a:solidFill>
                            <a:srgbClr val="000000"/>
                          </a:solidFill>
                          <a:latin typeface="Calibri"/>
                        </a:rPr>
                        <a:t>Datum</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800" b="1" i="0" u="none" strike="noStrike" dirty="0">
                          <a:solidFill>
                            <a:srgbClr val="000000"/>
                          </a:solidFill>
                          <a:latin typeface="Calibri"/>
                        </a:rPr>
                        <a:t>Den</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800" b="1" i="0" u="none" strike="noStrike" dirty="0">
                          <a:solidFill>
                            <a:srgbClr val="000000"/>
                          </a:solidFill>
                          <a:latin typeface="Calibri"/>
                        </a:rPr>
                        <a:t>Čas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800" b="1" i="0" u="none" strike="noStrike" dirty="0">
                          <a:solidFill>
                            <a:srgbClr val="000000"/>
                          </a:solidFill>
                          <a:latin typeface="Calibri"/>
                        </a:rPr>
                        <a:t>Odjezd</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800" b="1" i="0" u="none" strike="noStrike" dirty="0">
                          <a:solidFill>
                            <a:srgbClr val="000000"/>
                          </a:solidFill>
                          <a:latin typeface="Calibri"/>
                        </a:rPr>
                        <a:t>Doma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800" b="1" i="0" u="none" strike="noStrike" dirty="0">
                          <a:solidFill>
                            <a:srgbClr val="000000"/>
                          </a:solidFill>
                          <a:latin typeface="Calibri"/>
                        </a:rPr>
                        <a:t>Venku</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800" b="1" i="0" u="none" strike="noStrike" dirty="0">
                          <a:solidFill>
                            <a:srgbClr val="000000"/>
                          </a:solidFill>
                          <a:latin typeface="Calibri"/>
                        </a:rPr>
                        <a:t>Kolo</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81974">
                <a:tc>
                  <a:txBody>
                    <a:bodyPr/>
                    <a:lstStyle/>
                    <a:p>
                      <a:pPr algn="ctr" fontAlgn="ctr"/>
                      <a:r>
                        <a:rPr lang="cs-CZ" sz="800" b="1" i="0" u="none" strike="noStrike" dirty="0">
                          <a:solidFill>
                            <a:srgbClr val="000000"/>
                          </a:solidFill>
                          <a:latin typeface="Arial"/>
                        </a:rPr>
                        <a:t>13.8.2016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17:00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14:30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FC Nový Bor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SK Štětí,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1</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1974">
                <a:tc>
                  <a:txBody>
                    <a:bodyPr/>
                    <a:lstStyle/>
                    <a:p>
                      <a:pPr algn="ctr" fontAlgn="ctr"/>
                      <a:r>
                        <a:rPr lang="cs-CZ" sz="800" b="1" i="0" u="none" strike="noStrike" dirty="0">
                          <a:solidFill>
                            <a:srgbClr val="000000"/>
                          </a:solidFill>
                          <a:latin typeface="Arial"/>
                        </a:rPr>
                        <a:t>20.8.2016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Kladno, a.s.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2</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81974">
                <a:tc>
                  <a:txBody>
                    <a:bodyPr/>
                    <a:lstStyle/>
                    <a:p>
                      <a:pPr algn="ctr" fontAlgn="ctr"/>
                      <a:r>
                        <a:rPr lang="cs-CZ" sz="800" b="1" i="0" u="none" strike="noStrike">
                          <a:solidFill>
                            <a:srgbClr val="000000"/>
                          </a:solidFill>
                          <a:latin typeface="Arial"/>
                        </a:rPr>
                        <a:t>27.8.2016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17:00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14:30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SK Český Brod</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3</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1974">
                <a:tc>
                  <a:txBody>
                    <a:bodyPr/>
                    <a:lstStyle/>
                    <a:p>
                      <a:pPr algn="ctr" fontAlgn="ctr"/>
                      <a:r>
                        <a:rPr lang="cs-CZ" sz="800" b="1" i="0" u="none" strike="noStrike">
                          <a:solidFill>
                            <a:srgbClr val="000000"/>
                          </a:solidFill>
                          <a:latin typeface="Arial"/>
                        </a:rPr>
                        <a:t>3.9.2016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SK Štětí</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Sokol Brozany</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4</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81974">
                <a:tc>
                  <a:txBody>
                    <a:bodyPr/>
                    <a:lstStyle/>
                    <a:p>
                      <a:pPr algn="ctr" fontAlgn="ctr"/>
                      <a:r>
                        <a:rPr lang="cs-CZ" sz="800" b="1" i="0" u="none" strike="noStrike">
                          <a:solidFill>
                            <a:srgbClr val="000000"/>
                          </a:solidFill>
                          <a:latin typeface="Arial"/>
                        </a:rPr>
                        <a:t>11.9.2016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neděle</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17:00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14:30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smtClean="0">
                          <a:solidFill>
                            <a:srgbClr val="000000"/>
                          </a:solidFill>
                          <a:latin typeface="Arial"/>
                        </a:rPr>
                        <a:t>SK </a:t>
                      </a:r>
                      <a:r>
                        <a:rPr lang="cs-CZ" sz="1000" b="1" i="0" u="none" strike="noStrike" dirty="0">
                          <a:solidFill>
                            <a:srgbClr val="000000"/>
                          </a:solidFill>
                          <a:latin typeface="Arial"/>
                        </a:rPr>
                        <a:t>Úvaly</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5</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1974">
                <a:tc>
                  <a:txBody>
                    <a:bodyPr/>
                    <a:lstStyle/>
                    <a:p>
                      <a:pPr algn="ctr" fontAlgn="ctr"/>
                      <a:r>
                        <a:rPr lang="cs-CZ" sz="800" b="1" i="0" u="none" strike="noStrike">
                          <a:solidFill>
                            <a:srgbClr val="000000"/>
                          </a:solidFill>
                          <a:latin typeface="Arial"/>
                        </a:rPr>
                        <a:t>17.9.2016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SK Štětí</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POLABAN </a:t>
                      </a:r>
                      <a:r>
                        <a:rPr lang="cs-CZ" sz="1000" b="1" i="0" u="none" strike="noStrike" dirty="0" smtClean="0">
                          <a:solidFill>
                            <a:srgbClr val="000000"/>
                          </a:solidFill>
                          <a:latin typeface="Arial"/>
                        </a:rPr>
                        <a:t>Nymburk</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6</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81974">
                <a:tc>
                  <a:txBody>
                    <a:bodyPr/>
                    <a:lstStyle/>
                    <a:p>
                      <a:pPr algn="ctr" fontAlgn="ctr"/>
                      <a:r>
                        <a:rPr lang="cs-CZ" sz="800" b="1" i="0" u="none" strike="noStrike">
                          <a:solidFill>
                            <a:srgbClr val="000000"/>
                          </a:solidFill>
                          <a:latin typeface="Arial"/>
                        </a:rPr>
                        <a:t>25.9.2016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neděle</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7:45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smtClean="0">
                          <a:solidFill>
                            <a:srgbClr val="000000"/>
                          </a:solidFill>
                          <a:latin typeface="Arial"/>
                        </a:rPr>
                        <a:t> </a:t>
                      </a:r>
                      <a:r>
                        <a:rPr lang="cs-CZ" sz="1000" b="1" i="0" u="none" strike="noStrike" dirty="0">
                          <a:solidFill>
                            <a:srgbClr val="000000"/>
                          </a:solidFill>
                          <a:latin typeface="Arial"/>
                        </a:rPr>
                        <a:t>Meteor Praha VIII</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7</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1974">
                <a:tc>
                  <a:txBody>
                    <a:bodyPr/>
                    <a:lstStyle/>
                    <a:p>
                      <a:pPr algn="ctr" fontAlgn="ctr"/>
                      <a:r>
                        <a:rPr lang="cs-CZ" sz="800" b="1" i="0" u="none" strike="noStrike">
                          <a:solidFill>
                            <a:srgbClr val="000000"/>
                          </a:solidFill>
                          <a:latin typeface="Arial"/>
                        </a:rPr>
                        <a:t>1.10.2016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SK Štětí</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TJ Slovan </a:t>
                      </a:r>
                      <a:r>
                        <a:rPr lang="cs-CZ" sz="1000" b="1" i="0" u="none" strike="noStrike" dirty="0" err="1">
                          <a:solidFill>
                            <a:srgbClr val="000000"/>
                          </a:solidFill>
                          <a:latin typeface="Arial"/>
                        </a:rPr>
                        <a:t>Velvary</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8</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81974">
                <a:tc>
                  <a:txBody>
                    <a:bodyPr/>
                    <a:lstStyle/>
                    <a:p>
                      <a:pPr algn="ctr" fontAlgn="ctr"/>
                      <a:r>
                        <a:rPr lang="cs-CZ" sz="800" b="1" i="0" u="none" strike="noStrike">
                          <a:solidFill>
                            <a:srgbClr val="000000"/>
                          </a:solidFill>
                          <a:latin typeface="Arial"/>
                        </a:rPr>
                        <a:t>8.10.2016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8:30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FK Neratovice-Byškovice s.r.o.</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9</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4324">
                <a:tc>
                  <a:txBody>
                    <a:bodyPr/>
                    <a:lstStyle/>
                    <a:p>
                      <a:pPr algn="ctr" fontAlgn="ctr"/>
                      <a:r>
                        <a:rPr lang="cs-CZ" sz="800" b="1" i="0" u="none" strike="noStrike">
                          <a:solidFill>
                            <a:srgbClr val="000000"/>
                          </a:solidFill>
                          <a:latin typeface="Arial"/>
                        </a:rPr>
                        <a:t>15.10.2016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SK Štětí</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FC CHOMUTOV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10</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81974">
                <a:tc>
                  <a:txBody>
                    <a:bodyPr/>
                    <a:lstStyle/>
                    <a:p>
                      <a:pPr algn="ctr" fontAlgn="ctr"/>
                      <a:r>
                        <a:rPr lang="cs-CZ" sz="800" b="1" i="0" u="none" strike="noStrike">
                          <a:solidFill>
                            <a:srgbClr val="000000"/>
                          </a:solidFill>
                          <a:latin typeface="Arial"/>
                        </a:rPr>
                        <a:t>22.10.2016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15:30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12:30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Baník</a:t>
                      </a:r>
                      <a:r>
                        <a:rPr lang="cs-CZ" sz="1000" b="1" i="0" u="none" strike="noStrike" dirty="0">
                          <a:solidFill>
                            <a:srgbClr val="000000"/>
                          </a:solidFill>
                          <a:latin typeface="Arial"/>
                        </a:rPr>
                        <a:t> Souš </a:t>
                      </a:r>
                      <a:r>
                        <a:rPr lang="cs-CZ" sz="1000" b="1" i="0" u="none" strike="noStrike" dirty="0" smtClean="0">
                          <a:solidFill>
                            <a:srgbClr val="000000"/>
                          </a:solidFill>
                          <a:latin typeface="Arial"/>
                        </a:rPr>
                        <a:t>z</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11</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1974">
                <a:tc>
                  <a:txBody>
                    <a:bodyPr/>
                    <a:lstStyle/>
                    <a:p>
                      <a:pPr algn="ctr" fontAlgn="ctr"/>
                      <a:r>
                        <a:rPr lang="cs-CZ" sz="800" b="1" i="0" u="none" strike="noStrike">
                          <a:solidFill>
                            <a:srgbClr val="000000"/>
                          </a:solidFill>
                          <a:latin typeface="Arial"/>
                        </a:rPr>
                        <a:t>29.10.2016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8:30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smtClean="0">
                          <a:solidFill>
                            <a:srgbClr val="000000"/>
                          </a:solidFill>
                          <a:latin typeface="Arial"/>
                        </a:rPr>
                        <a:t>Sokol </a:t>
                      </a:r>
                      <a:r>
                        <a:rPr lang="cs-CZ" sz="1000" b="1" i="0" u="none" strike="noStrike" dirty="0" err="1">
                          <a:solidFill>
                            <a:srgbClr val="000000"/>
                          </a:solidFill>
                          <a:latin typeface="Arial"/>
                        </a:rPr>
                        <a:t>Libiš</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12</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1974">
                <a:tc>
                  <a:txBody>
                    <a:bodyPr/>
                    <a:lstStyle/>
                    <a:p>
                      <a:pPr algn="ctr" fontAlgn="ctr"/>
                      <a:r>
                        <a:rPr lang="cs-CZ" sz="800" b="1" i="0" u="none" strike="noStrike">
                          <a:solidFill>
                            <a:srgbClr val="000000"/>
                          </a:solidFill>
                          <a:latin typeface="Arial"/>
                        </a:rPr>
                        <a:t>5.11.2016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smtClean="0">
                          <a:solidFill>
                            <a:srgbClr val="000000"/>
                          </a:solidFill>
                          <a:latin typeface="Arial"/>
                        </a:rPr>
                        <a:t>Mostecký fotbalový klub</a:t>
                      </a:r>
                      <a:endParaRPr lang="en-US"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13</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81974">
                <a:tc>
                  <a:txBody>
                    <a:bodyPr/>
                    <a:lstStyle/>
                    <a:p>
                      <a:pPr algn="ctr" fontAlgn="ctr"/>
                      <a:r>
                        <a:rPr lang="cs-CZ" sz="800" b="1" i="0" u="none" strike="noStrike">
                          <a:solidFill>
                            <a:srgbClr val="000000"/>
                          </a:solidFill>
                          <a:latin typeface="Arial"/>
                        </a:rPr>
                        <a:t>12.11.2016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14:00</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11:15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TJ </a:t>
                      </a:r>
                      <a:r>
                        <a:rPr lang="cs-CZ" sz="1000" b="1" i="0" u="none" strike="noStrike" dirty="0" err="1">
                          <a:solidFill>
                            <a:srgbClr val="000000"/>
                          </a:solidFill>
                          <a:latin typeface="Arial"/>
                        </a:rPr>
                        <a:t>Tatran</a:t>
                      </a:r>
                      <a:r>
                        <a:rPr lang="cs-CZ" sz="1000" b="1" i="0" u="none" strike="noStrike" dirty="0">
                          <a:solidFill>
                            <a:srgbClr val="000000"/>
                          </a:solidFill>
                          <a:latin typeface="Arial"/>
                        </a:rPr>
                        <a:t> Rakovník</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14</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281974">
                <a:tc>
                  <a:txBody>
                    <a:bodyPr/>
                    <a:lstStyle/>
                    <a:p>
                      <a:pPr algn="ctr" fontAlgn="ctr"/>
                      <a:r>
                        <a:rPr lang="cs-CZ" sz="800" b="1" i="0" u="none" strike="noStrike">
                          <a:solidFill>
                            <a:srgbClr val="000000"/>
                          </a:solidFill>
                          <a:latin typeface="Arial"/>
                        </a:rPr>
                        <a:t>19.11.2016</a:t>
                      </a:r>
                    </a:p>
                  </a:txBody>
                  <a:tcPr marL="2350" marR="2350" marT="2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sobota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10:15</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 </a:t>
                      </a: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smtClean="0">
                          <a:solidFill>
                            <a:srgbClr val="000000"/>
                          </a:solidFill>
                          <a:latin typeface="Arial"/>
                        </a:rPr>
                        <a:t>TJ </a:t>
                      </a:r>
                      <a:r>
                        <a:rPr lang="cs-CZ" sz="1000" b="1" i="0" u="none" strike="noStrike" dirty="0">
                          <a:solidFill>
                            <a:srgbClr val="000000"/>
                          </a:solidFill>
                          <a:latin typeface="Arial"/>
                        </a:rPr>
                        <a:t>Sokol </a:t>
                      </a:r>
                      <a:r>
                        <a:rPr lang="cs-CZ" sz="1000" b="1" i="0" u="none" strike="noStrike" dirty="0" err="1">
                          <a:solidFill>
                            <a:srgbClr val="000000"/>
                          </a:solidFill>
                          <a:latin typeface="Arial"/>
                        </a:rPr>
                        <a:t>Hostouň</a:t>
                      </a:r>
                      <a:endParaRPr lang="cs-CZ" sz="1000" b="1" i="0" u="none" strike="noStrike" dirty="0">
                        <a:solidFill>
                          <a:srgbClr val="000000"/>
                        </a:solidFill>
                        <a:latin typeface="Arial"/>
                      </a:endParaRPr>
                    </a:p>
                  </a:txBody>
                  <a:tcPr marL="2350" marR="2350" marT="2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00"/>
                          </a:solidFill>
                          <a:latin typeface="Arial"/>
                        </a:rPr>
                        <a:t>15</a:t>
                      </a:r>
                    </a:p>
                  </a:txBody>
                  <a:tcPr marL="2350" marR="2350" marT="2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
        <p:nvSpPr>
          <p:cNvPr id="13" name="TextovéPole 12"/>
          <p:cNvSpPr txBox="1"/>
          <p:nvPr/>
        </p:nvSpPr>
        <p:spPr>
          <a:xfrm>
            <a:off x="71984" y="91108"/>
            <a:ext cx="4824536" cy="1569660"/>
          </a:xfrm>
          <a:prstGeom prst="rect">
            <a:avLst/>
          </a:prstGeom>
          <a:blipFill>
            <a:blip r:embed="rId2" cstate="print"/>
            <a:stretch>
              <a:fillRect/>
            </a:stretch>
          </a:blipFill>
          <a:ln w="79375" cap="flat">
            <a:solidFill>
              <a:srgbClr val="FF00FF"/>
            </a:solidFill>
            <a:prstDash val="sysDot"/>
          </a:ln>
        </p:spPr>
        <p:txBody>
          <a:bodyPr wrap="square" rtlCol="0">
            <a:spAutoFit/>
          </a:bodyPr>
          <a:lstStyle/>
          <a:p>
            <a:r>
              <a:rPr lang="cs-CZ" sz="3200" u="sng" dirty="0" smtClean="0">
                <a:latin typeface="Georgia" pitchFamily="18" charset="0"/>
              </a:rPr>
              <a:t>Podzimní průvodce zápasy mužstva dospělých. </a:t>
            </a:r>
          </a:p>
        </p:txBody>
      </p:sp>
      <p:pic>
        <p:nvPicPr>
          <p:cNvPr id="14" name="Picture 2"/>
          <p:cNvPicPr>
            <a:picLocks noChangeAspect="1" noChangeArrowheads="1"/>
          </p:cNvPicPr>
          <p:nvPr/>
        </p:nvPicPr>
        <p:blipFill>
          <a:blip r:embed="rId3" cstate="print"/>
          <a:srcRect/>
          <a:stretch>
            <a:fillRect/>
          </a:stretch>
        </p:blipFill>
        <p:spPr bwMode="auto">
          <a:xfrm>
            <a:off x="3528368" y="667172"/>
            <a:ext cx="936104" cy="864096"/>
          </a:xfrm>
          <a:prstGeom prst="rect">
            <a:avLst/>
          </a:prstGeom>
          <a:noFill/>
          <a:ln w="9525">
            <a:noFill/>
            <a:miter lim="800000"/>
            <a:headEnd/>
            <a:tailEnd/>
          </a:ln>
        </p:spPr>
      </p:pic>
      <p:sp>
        <p:nvSpPr>
          <p:cNvPr id="12" name="Zaoblený obdélník 11"/>
          <p:cNvSpPr/>
          <p:nvPr/>
        </p:nvSpPr>
        <p:spPr bwMode="auto">
          <a:xfrm>
            <a:off x="5572328" y="91110"/>
            <a:ext cx="4580776" cy="963725"/>
          </a:xfrm>
          <a:prstGeom prst="roundRect">
            <a:avLst/>
          </a:prstGeom>
          <a:solidFill>
            <a:srgbClr val="66FF99"/>
          </a:solidFill>
          <a:ln w="57150">
            <a:solidFill>
              <a:srgbClr val="993300"/>
            </a:solidFill>
            <a:prstDash val="sysDash"/>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000099"/>
                </a:solidFill>
                <a:effectLst>
                  <a:outerShdw blurRad="38100" dist="38100" dir="2700000" algn="tl">
                    <a:srgbClr val="000000">
                      <a:alpha val="43137"/>
                    </a:srgbClr>
                  </a:outerShdw>
                </a:effectLst>
                <a:latin typeface="Arial" pitchFamily="34" charset="0"/>
                <a:cs typeface="Arial" pitchFamily="34" charset="0"/>
              </a:rPr>
              <a:t>Proti  druholigovému týmu jsme v </a:t>
            </a:r>
          </a:p>
          <a:p>
            <a:pPr marL="0" marR="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smtClean="0">
                <a:ln>
                  <a:noFill/>
                </a:ln>
                <a:solidFill>
                  <a:srgbClr val="000099"/>
                </a:solidFill>
                <a:effectLst>
                  <a:outerShdw blurRad="38100" dist="38100" dir="2700000" algn="tl">
                    <a:srgbClr val="000000">
                      <a:alpha val="43137"/>
                    </a:srgbClr>
                  </a:outerShdw>
                </a:effectLst>
                <a:latin typeface="Arial" pitchFamily="34" charset="0"/>
                <a:cs typeface="Arial" pitchFamily="34" charset="0"/>
              </a:rPr>
              <a:t>1. kole MOL </a:t>
            </a:r>
            <a:r>
              <a:rPr kumimoji="0" lang="cs-CZ" sz="1800" b="1" i="0" u="none" strike="noStrike" cap="none" normalizeH="0" baseline="0" dirty="0" err="1" smtClean="0">
                <a:ln>
                  <a:noFill/>
                </a:ln>
                <a:solidFill>
                  <a:srgbClr val="000099"/>
                </a:solidFill>
                <a:effectLst>
                  <a:outerShdw blurRad="38100" dist="38100" dir="2700000" algn="tl">
                    <a:srgbClr val="000000">
                      <a:alpha val="43137"/>
                    </a:srgbClr>
                  </a:outerShdw>
                </a:effectLst>
                <a:latin typeface="Arial" pitchFamily="34" charset="0"/>
                <a:cs typeface="Arial" pitchFamily="34" charset="0"/>
              </a:rPr>
              <a:t>Cupu</a:t>
            </a:r>
            <a:r>
              <a:rPr kumimoji="0" lang="cs-CZ" sz="1800" b="1" i="0" u="none" strike="noStrike" cap="none" normalizeH="0" baseline="0" dirty="0" smtClean="0">
                <a:ln>
                  <a:noFill/>
                </a:ln>
                <a:solidFill>
                  <a:srgbClr val="000099"/>
                </a:solidFill>
                <a:effectLst>
                  <a:outerShdw blurRad="38100" dist="38100" dir="2700000" algn="tl">
                    <a:srgbClr val="000000">
                      <a:alpha val="43137"/>
                    </a:srgbClr>
                  </a:outerShdw>
                </a:effectLst>
                <a:latin typeface="Arial" pitchFamily="34" charset="0"/>
                <a:cs typeface="Arial" pitchFamily="34" charset="0"/>
              </a:rPr>
              <a:t> dlouho drželi přijatelný výsledek. </a:t>
            </a:r>
            <a:endParaRPr kumimoji="0" lang="cs-CZ" sz="500" b="1" i="0" u="none" strike="noStrike" cap="none" normalizeH="0" baseline="0" dirty="0" smtClean="0">
              <a:ln>
                <a:noFill/>
              </a:ln>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ectangle 1"/>
          <p:cNvSpPr>
            <a:spLocks noChangeArrowheads="1"/>
          </p:cNvSpPr>
          <p:nvPr/>
        </p:nvSpPr>
        <p:spPr bwMode="auto">
          <a:xfrm>
            <a:off x="5572328" y="1232189"/>
            <a:ext cx="4580776" cy="59093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ln>
                  <a:noFill/>
                </a:ln>
                <a:solidFill>
                  <a:srgbClr val="333399"/>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800" b="1" i="0" u="sng" strike="noStrike" cap="none" normalizeH="0" baseline="0" dirty="0" err="1" smtClean="0">
                <a:ln>
                  <a:noFill/>
                </a:ln>
                <a:solidFill>
                  <a:srgbClr val="333399"/>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800" b="1" i="0" u="sng" strike="noStrike" cap="none" normalizeH="0" baseline="0" dirty="0" smtClean="0">
                <a:ln>
                  <a:noFill/>
                </a:ln>
                <a:solidFill>
                  <a:srgbClr val="333399"/>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FK Ústí </a:t>
            </a:r>
            <a:r>
              <a:rPr kumimoji="0" lang="cs-CZ" sz="2800" b="1" i="0" u="sng" strike="noStrike" cap="none" normalizeH="0" baseline="0" dirty="0" err="1" smtClean="0">
                <a:ln>
                  <a:noFill/>
                </a:ln>
                <a:solidFill>
                  <a:srgbClr val="333399"/>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n.L.</a:t>
            </a:r>
            <a:endParaRPr kumimoji="0" lang="cs-CZ" sz="1000" b="0" i="0" u="none" strike="noStrike" cap="none" normalizeH="0" baseline="0" dirty="0" smtClean="0">
              <a:ln>
                <a:noFill/>
              </a:ln>
              <a:solidFill>
                <a:srgbClr val="333399"/>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333399"/>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0:6(0:2)   </a:t>
            </a:r>
            <a:r>
              <a:rPr kumimoji="0" lang="cs-CZ" sz="1800" b="1" i="0" u="sng" strike="noStrike" cap="none" normalizeH="0" baseline="0" dirty="0" smtClean="0">
                <a:ln>
                  <a:noFill/>
                </a:ln>
                <a:solidFill>
                  <a:srgbClr val="333399"/>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30.7.2016   1. kolo MOL </a:t>
            </a:r>
            <a:r>
              <a:rPr kumimoji="0" lang="cs-CZ" sz="1800" b="1" i="0" u="sng" strike="noStrike" cap="none" normalizeH="0" baseline="0" dirty="0" err="1" smtClean="0">
                <a:ln>
                  <a:noFill/>
                </a:ln>
                <a:solidFill>
                  <a:srgbClr val="333399"/>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Cup</a:t>
            </a:r>
            <a:endParaRPr kumimoji="0" lang="cs-CZ" sz="800" b="0" i="0" u="none" strike="noStrike" cap="none" normalizeH="0" baseline="0" dirty="0" smtClean="0">
              <a:ln>
                <a:noFill/>
              </a:ln>
              <a:solidFill>
                <a:srgbClr val="333399"/>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Fotbalový svátek se konal v sobotu v podvečer. Do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přijelo sehrát 1. kolo MOL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Cupu</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druholigové Ústí nad Labem, pro které to byla zároveň generálka na start Fotbalové národní ligy za týden ve Frýdku Místku. Naše mužstvo zase chtělo 350 divákům ukázat, že i když v sestavě z různých důvodů chybí několik důležitých hráčů, tak dokáže sehrát hezkou partii i s favorizovaným profesionálním týmem.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Soupeř hned na úvod zařadil vyšší rychlostní stupeň a v několika případech hraničících s postavením mimo hru se tlačil do zakončení. Přežili jsme a začali se také osmělovat ve hře dopředu. Prvním, kdo se pokusil vystřelit na branku soupeře, byl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míč mu na nohu ideálně nesedl. Velkou možnost otevřít skóre měl v 9. minutě Pouček, ale branku domácího týmu netrefil. Povedlo se to však Peterkovi ve 20. minutě. Předcházel tomu volný přímý kop, po kterém jsme nechali autora branky volného, a ten hlavou nezaváhal. O 2 minuty později už to mohlo být 2:0, ale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Leibla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vychytal Michovský. Hned z protiútoku zatáhl míč po pravé straně Vokoun, před brankou našel nabíhajícího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však branku vysoko přestřelil. V závěru poločasu chtělo Ústí svoje vedení pojistit a vypracovalo si několik šancí. Po rychlém průniku před naší branku ve 34. minutě musel mezi 3 tyčemi opět zasahovat Michovský. Míč po nebezpečné střele vyrazil i ve 37. minutě, ale dobíhajícího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Šnirce</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nikdo nepokryl a ten zvýšil náskok hostů na 2:0. V závěru první půle protivník zahrozil ještě jednou, ale hlavní postava v našem týmu v tomto utkání, Václav Michovský v brance, nohama míč uklidil do bezpečí. V 53. minutě po diskutabilním výroku rozhodčího, kterých bylo v průběhu utkání docela hodně, se proti našemu týmu zahrával volný přímý kop. Zákrokem na jedničku se prezentoval strážce naší svatyně a uchránil mužstvo od další pohromy. Středem pozornosti se stal brankář domácího týmu i v 57. minutě, když zavadil o nohu pronikajícího útočníka a následovala penalta. Z ní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Moulis</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vstřelil 1.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0"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26</a:t>
            </a:r>
          </a:p>
        </p:txBody>
      </p:sp>
      <p:sp>
        <p:nvSpPr>
          <p:cNvPr id="10" name="TextovéPole 9"/>
          <p:cNvSpPr txBox="1"/>
          <p:nvPr/>
        </p:nvSpPr>
        <p:spPr>
          <a:xfrm>
            <a:off x="7546081"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1" name="Obdélník 10"/>
          <p:cNvSpPr/>
          <p:nvPr/>
        </p:nvSpPr>
        <p:spPr>
          <a:xfrm>
            <a:off x="5400576" y="91108"/>
            <a:ext cx="4752528" cy="877163"/>
          </a:xfrm>
          <a:prstGeom prst="rect">
            <a:avLst/>
          </a:prstGeom>
          <a:solidFill>
            <a:srgbClr val="CCFFFF"/>
          </a:solidFill>
          <a:ln w="114300" cmpd="dbl">
            <a:solidFill>
              <a:srgbClr val="FFFF00"/>
            </a:solidFill>
          </a:ln>
          <a:effectLst>
            <a:innerShdw blurRad="63500" dist="1917700" dir="13500000">
              <a:schemeClr val="accent1">
                <a:lumMod val="75000"/>
                <a:alpha val="50000"/>
              </a:schemeClr>
            </a:innerShdw>
          </a:effectLst>
          <a:scene3d>
            <a:camera prst="perspectiveBelow"/>
            <a:lightRig rig="glow" dir="tl">
              <a:rot lat="0" lon="0" rev="5400000"/>
            </a:lightRig>
          </a:scene3d>
          <a:sp3d>
            <a:bevelT w="152400" h="50800" prst="softRound"/>
          </a:sp3d>
        </p:spPr>
        <p:txBody>
          <a:bodyPr wrap="square" lIns="108000" tIns="0" rIns="0" bIns="45720" anchor="ctr" anchorCtr="0">
            <a:spAutoFit/>
            <a:sp3d contourW="12700">
              <a:bevelT w="25400" h="25400"/>
              <a:contourClr>
                <a:schemeClr val="accent6">
                  <a:shade val="73000"/>
                </a:schemeClr>
              </a:contourClr>
            </a:sp3d>
          </a:bodyPr>
          <a:lstStyle/>
          <a:p>
            <a:pPr algn="ctr"/>
            <a:r>
              <a:rPr lang="cs-CZ" sz="5400" b="1" cap="none" spc="0" dirty="0" smtClean="0">
                <a:ln w="254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Pozvánka</a:t>
            </a:r>
            <a:endParaRPr lang="cs-CZ" sz="5400" b="1" cap="none" spc="0" dirty="0">
              <a:ln w="2540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TextovéPole 11"/>
          <p:cNvSpPr txBox="1"/>
          <p:nvPr/>
        </p:nvSpPr>
        <p:spPr>
          <a:xfrm>
            <a:off x="5400576" y="1027212"/>
            <a:ext cx="4752528" cy="5878532"/>
          </a:xfrm>
          <a:prstGeom prst="rect">
            <a:avLst/>
          </a:prstGeom>
          <a:blipFill>
            <a:blip r:embed="rId2" cstate="print"/>
            <a:stretch>
              <a:fillRect/>
            </a:stretch>
          </a:blipFill>
          <a:ln w="76200" cap="rnd" cmpd="sng">
            <a:solidFill>
              <a:srgbClr val="666699"/>
            </a:solidFill>
            <a:prstDash val="dash"/>
            <a:miter lim="800000"/>
          </a:ln>
        </p:spPr>
        <p:txBody>
          <a:bodyPr wrap="square" rtlCol="0">
            <a:spAutoFit/>
          </a:bodyPr>
          <a:lstStyle/>
          <a:p>
            <a:pPr algn="ctr"/>
            <a:r>
              <a:rPr lang="cs-CZ" sz="4000" dirty="0" smtClean="0">
                <a:ln w="22225">
                  <a:solidFill>
                    <a:schemeClr val="tx1">
                      <a:lumMod val="75000"/>
                      <a:lumOff val="25000"/>
                    </a:schemeClr>
                  </a:solidFill>
                </a:ln>
                <a:blipFill>
                  <a:blip r:embed="rId3"/>
                  <a:stretch>
                    <a:fillRect/>
                  </a:stretch>
                </a:blipFill>
                <a:latin typeface="Rockwell Extra Bold" pitchFamily="18" charset="0"/>
              </a:rPr>
              <a:t>SK Český Brod</a:t>
            </a:r>
          </a:p>
          <a:p>
            <a:pPr algn="ctr"/>
            <a:r>
              <a:rPr lang="cs-CZ" sz="4000" dirty="0" smtClean="0">
                <a:ln w="15875">
                  <a:solidFill>
                    <a:srgbClr val="FF33CC"/>
                  </a:solidFill>
                </a:ln>
                <a:solidFill>
                  <a:srgbClr val="0033CC"/>
                </a:solidFill>
                <a:latin typeface="Rockwell Extra Bold" pitchFamily="18" charset="0"/>
              </a:rPr>
              <a:t>SK </a:t>
            </a:r>
            <a:r>
              <a:rPr lang="cs-CZ" sz="4000" dirty="0" err="1" smtClean="0">
                <a:ln w="15875">
                  <a:solidFill>
                    <a:srgbClr val="FF33CC"/>
                  </a:solidFill>
                </a:ln>
                <a:solidFill>
                  <a:srgbClr val="0033CC"/>
                </a:solidFill>
                <a:latin typeface="Rockwell Extra Bold" pitchFamily="18" charset="0"/>
              </a:rPr>
              <a:t>Štětí</a:t>
            </a:r>
            <a:endParaRPr lang="cs-CZ" sz="4000" dirty="0" smtClean="0">
              <a:ln w="15875">
                <a:solidFill>
                  <a:srgbClr val="FF33CC"/>
                </a:solidFill>
              </a:ln>
              <a:solidFill>
                <a:srgbClr val="0033CC"/>
              </a:solidFill>
              <a:latin typeface="Rockwell Extra Bold" pitchFamily="18" charset="0"/>
            </a:endParaRPr>
          </a:p>
          <a:p>
            <a:pPr algn="ctr"/>
            <a:r>
              <a:rPr lang="cs-CZ" sz="3200" dirty="0" smtClean="0">
                <a:solidFill>
                  <a:srgbClr val="A50021"/>
                </a:solidFill>
                <a:latin typeface="Rockwell Extra Bold" pitchFamily="18" charset="0"/>
              </a:rPr>
              <a:t>sobota 27.8.2016</a:t>
            </a:r>
          </a:p>
          <a:p>
            <a:pPr algn="ctr"/>
            <a:r>
              <a:rPr lang="cs-CZ" sz="3600" dirty="0" smtClean="0">
                <a:solidFill>
                  <a:srgbClr val="A50021"/>
                </a:solidFill>
                <a:latin typeface="Rockwell Extra Bold" pitchFamily="18" charset="0"/>
              </a:rPr>
              <a:t>17:00 hod</a:t>
            </a:r>
          </a:p>
          <a:p>
            <a:pPr algn="ctr"/>
            <a:endParaRPr lang="cs-CZ" sz="4000" dirty="0" smtClean="0">
              <a:solidFill>
                <a:srgbClr val="A50021"/>
              </a:solidFill>
              <a:latin typeface="Rockwell Extra Bold" pitchFamily="18" charset="0"/>
            </a:endParaRPr>
          </a:p>
          <a:p>
            <a:pPr algn="ctr"/>
            <a:endParaRPr lang="cs-CZ" sz="4000" dirty="0" smtClean="0">
              <a:solidFill>
                <a:srgbClr val="A50021"/>
              </a:solidFill>
              <a:latin typeface="Rockwell Extra Bold" pitchFamily="18" charset="0"/>
            </a:endParaRPr>
          </a:p>
          <a:p>
            <a:pPr algn="ctr"/>
            <a:r>
              <a:rPr lang="cs-CZ" sz="3200" dirty="0" smtClean="0">
                <a:solidFill>
                  <a:srgbClr val="A50021"/>
                </a:solidFill>
                <a:effectLst>
                  <a:outerShdw blurRad="38100" dist="38100" dir="2700000" algn="tl">
                    <a:srgbClr val="000000">
                      <a:alpha val="43137"/>
                    </a:srgbClr>
                  </a:outerShdw>
                </a:effectLst>
                <a:latin typeface="Century Gothic" pitchFamily="34" charset="0"/>
              </a:rPr>
              <a:t>Autobus odjíždí ze stadionu </a:t>
            </a:r>
          </a:p>
          <a:p>
            <a:pPr algn="ctr"/>
            <a:r>
              <a:rPr lang="cs-CZ" sz="3200" dirty="0" smtClean="0">
                <a:solidFill>
                  <a:srgbClr val="A50021"/>
                </a:solidFill>
                <a:effectLst>
                  <a:outerShdw blurRad="38100" dist="38100" dir="2700000" algn="tl">
                    <a:srgbClr val="000000">
                      <a:alpha val="43137"/>
                    </a:srgbClr>
                  </a:outerShdw>
                </a:effectLst>
                <a:latin typeface="Century Gothic" pitchFamily="34" charset="0"/>
              </a:rPr>
              <a:t>ve 14:30</a:t>
            </a:r>
          </a:p>
          <a:p>
            <a:pPr algn="ctr"/>
            <a:r>
              <a:rPr lang="cs-CZ" sz="2400" dirty="0" smtClean="0">
                <a:solidFill>
                  <a:srgbClr val="A50021"/>
                </a:solidFill>
                <a:effectLst>
                  <a:outerShdw blurRad="38100" dist="38100" dir="2700000" algn="tl">
                    <a:srgbClr val="000000">
                      <a:alpha val="43137"/>
                    </a:srgbClr>
                  </a:outerShdw>
                </a:effectLst>
                <a:latin typeface="Century Gothic" pitchFamily="34" charset="0"/>
              </a:rPr>
              <a:t>Zveme fanoušky </a:t>
            </a:r>
          </a:p>
          <a:p>
            <a:pPr algn="ctr"/>
            <a:r>
              <a:rPr lang="cs-CZ" sz="2400" dirty="0" smtClean="0">
                <a:solidFill>
                  <a:srgbClr val="A50021"/>
                </a:solidFill>
                <a:effectLst>
                  <a:outerShdw blurRad="38100" dist="38100" dir="2700000" algn="tl">
                    <a:srgbClr val="000000">
                      <a:alpha val="43137"/>
                    </a:srgbClr>
                  </a:outerShdw>
                </a:effectLst>
                <a:latin typeface="Century Gothic" pitchFamily="34" charset="0"/>
              </a:rPr>
              <a:t>doprava zdarma </a:t>
            </a:r>
            <a:endParaRPr lang="cs-CZ" sz="2800" dirty="0" smtClean="0">
              <a:solidFill>
                <a:srgbClr val="A50021"/>
              </a:solidFill>
              <a:effectLst>
                <a:outerShdw blurRad="38100" dist="38100" dir="2700000" algn="tl">
                  <a:srgbClr val="000000">
                    <a:alpha val="43137"/>
                  </a:srgbClr>
                </a:outerShdw>
              </a:effectLst>
              <a:latin typeface="Century Gothic" pitchFamily="34" charset="0"/>
            </a:endParaRPr>
          </a:p>
        </p:txBody>
      </p:sp>
      <p:pic>
        <p:nvPicPr>
          <p:cNvPr id="13" name="Picture 43"/>
          <p:cNvPicPr>
            <a:picLocks noChangeAspect="1" noChangeArrowheads="1"/>
          </p:cNvPicPr>
          <p:nvPr/>
        </p:nvPicPr>
        <p:blipFill>
          <a:blip r:embed="rId4" cstate="print"/>
          <a:srcRect/>
          <a:stretch>
            <a:fillRect/>
          </a:stretch>
        </p:blipFill>
        <p:spPr bwMode="auto">
          <a:xfrm>
            <a:off x="5904632" y="3331468"/>
            <a:ext cx="1253505" cy="1080120"/>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7416800" y="3403476"/>
            <a:ext cx="2088232" cy="936104"/>
          </a:xfrm>
          <a:prstGeom prst="rect">
            <a:avLst/>
          </a:prstGeom>
          <a:noFill/>
          <a:ln w="1">
            <a:noFill/>
            <a:miter lim="800000"/>
            <a:headEnd/>
            <a:tailEnd type="none" w="med" len="med"/>
          </a:ln>
          <a:effectLst/>
        </p:spPr>
      </p:pic>
      <p:sp>
        <p:nvSpPr>
          <p:cNvPr id="15" name="Obdélník 14"/>
          <p:cNvSpPr/>
          <p:nvPr/>
        </p:nvSpPr>
        <p:spPr>
          <a:xfrm>
            <a:off x="-24" y="379140"/>
            <a:ext cx="4580776" cy="4154984"/>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hlavičku </a:t>
            </a:r>
            <a:r>
              <a:rPr lang="cs-CZ" sz="1100" b="0" dirty="0" err="1" smtClean="0">
                <a:latin typeface="Arial" pitchFamily="34" charset="0"/>
                <a:ea typeface="Times New Roman" pitchFamily="18" charset="0"/>
                <a:cs typeface="Arial" pitchFamily="34" charset="0"/>
              </a:rPr>
              <a:t>Slaničky</a:t>
            </a:r>
            <a:r>
              <a:rPr lang="cs-CZ" sz="1100" b="0" dirty="0" smtClean="0">
                <a:latin typeface="Arial" pitchFamily="34" charset="0"/>
                <a:ea typeface="Times New Roman" pitchFamily="18" charset="0"/>
                <a:cs typeface="Arial" pitchFamily="34" charset="0"/>
              </a:rPr>
              <a:t> musel odvracet obránce. Ve 100. minutě jsme se dožadovali penalty po zákroku na </a:t>
            </a:r>
            <a:r>
              <a:rPr lang="cs-CZ" sz="1100" b="0" dirty="0" err="1" smtClean="0">
                <a:latin typeface="Arial" pitchFamily="34" charset="0"/>
                <a:ea typeface="Times New Roman" pitchFamily="18" charset="0"/>
                <a:cs typeface="Arial" pitchFamily="34" charset="0"/>
              </a:rPr>
              <a:t>Beláka</a:t>
            </a:r>
            <a:r>
              <a:rPr lang="cs-CZ" sz="1100" b="0" dirty="0" smtClean="0">
                <a:latin typeface="Arial" pitchFamily="34" charset="0"/>
                <a:ea typeface="Times New Roman" pitchFamily="18" charset="0"/>
                <a:cs typeface="Arial" pitchFamily="34" charset="0"/>
              </a:rPr>
              <a:t>, ale píšťalka mlčela. Obrovskou příležitost zase zahodil Tvrdík, když v tutovce netrefil naší branku.   To už se rozhodčí chystal pískat změnu stran, když jsme ještě zahrávali roh. Nejvýše ze všech vyskočil Slanička  zajistil našemu mužstvu vedení 2:1. Trvalo však jen 6. minut brzy srovnal po hezké akci na 2:2 Horák. Pak po 2. žluté kartě 7 minut před koncem musel odejít pod sprchy i hráč hostů Tvrdý. V závěru to ještě 2x zkoušel Papoušek. V jenom případě netrefil a podruhé zase nádherně zakročil Michovský. Branka nakonec už žádná nepadla a na řadu musely přijít penalty. </a:t>
            </a:r>
            <a:endParaRPr lang="cs-CZ" sz="1100" b="0" dirty="0" smtClean="0">
              <a:latin typeface="Arial" pitchFamily="34" charset="0"/>
              <a:cs typeface="Arial" pitchFamily="34" charset="0"/>
            </a:endParaRPr>
          </a:p>
          <a:p>
            <a:pPr lvl="0" eaLnBrk="0" hangingPunct="0"/>
            <a:r>
              <a:rPr lang="cs-CZ" sz="1100" b="0" u="sng" dirty="0" err="1" smtClean="0">
                <a:latin typeface="Arial" pitchFamily="34" charset="0"/>
                <a:ea typeface="Times New Roman" pitchFamily="18" charset="0"/>
                <a:cs typeface="Arial" pitchFamily="34" charset="0"/>
              </a:rPr>
              <a:t>Štětí</a:t>
            </a:r>
            <a:r>
              <a:rPr lang="cs-CZ" sz="1100" b="0" u="sng" dirty="0" smtClean="0">
                <a:latin typeface="Arial" pitchFamily="34" charset="0"/>
                <a:ea typeface="Times New Roman" pitchFamily="18" charset="0"/>
                <a:cs typeface="Arial" pitchFamily="34" charset="0"/>
              </a:rPr>
              <a:t>:</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Turnov</a:t>
            </a:r>
            <a:r>
              <a:rPr lang="cs-CZ" sz="1100" b="0" dirty="0" smtClean="0">
                <a:latin typeface="Arial" pitchFamily="34" charset="0"/>
                <a:ea typeface="Times New Roman" pitchFamily="18" charset="0"/>
                <a:cs typeface="Arial" pitchFamily="34" charset="0"/>
              </a:rPr>
              <a:t>:</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Slanička 1:0                                Papoušek 1:0  Michovský chytil   </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Šimral    1:0  netrefil branku      </a:t>
            </a:r>
            <a:r>
              <a:rPr lang="cs-CZ" sz="1100" b="0" dirty="0" err="1" smtClean="0">
                <a:latin typeface="Arial" pitchFamily="34" charset="0"/>
                <a:ea typeface="Times New Roman" pitchFamily="18" charset="0"/>
                <a:cs typeface="Arial" pitchFamily="34" charset="0"/>
              </a:rPr>
              <a:t>Beníšek</a:t>
            </a:r>
            <a:r>
              <a:rPr lang="cs-CZ" sz="1100" b="0" dirty="0" smtClean="0">
                <a:latin typeface="Arial" pitchFamily="34" charset="0"/>
                <a:ea typeface="Times New Roman" pitchFamily="18" charset="0"/>
                <a:cs typeface="Arial" pitchFamily="34" charset="0"/>
              </a:rPr>
              <a:t>    1:1</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Vacek     2:1                               Cigánek   2: </a:t>
            </a:r>
            <a:r>
              <a:rPr lang="cs-CZ" sz="1100" b="0" dirty="0" err="1" smtClean="0">
                <a:latin typeface="Arial" pitchFamily="34" charset="0"/>
                <a:ea typeface="Times New Roman" pitchFamily="18" charset="0"/>
                <a:cs typeface="Arial" pitchFamily="34" charset="0"/>
              </a:rPr>
              <a:t>2</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Tichý      3:2                               Novotný  3:2    Michovský chytil</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B</a:t>
            </a:r>
            <a:r>
              <a:rPr lang="en-US" sz="1100" b="0" dirty="0" smtClean="0">
                <a:latin typeface="Arial" pitchFamily="34" charset="0"/>
                <a:ea typeface="Times New Roman" pitchFamily="18" charset="0"/>
                <a:cs typeface="Arial" pitchFamily="34" charset="0"/>
              </a:rPr>
              <a:t>ö</a:t>
            </a:r>
            <a:r>
              <a:rPr lang="cs-CZ" sz="1100" b="0" dirty="0" smtClean="0">
                <a:latin typeface="Arial" pitchFamily="34" charset="0"/>
                <a:ea typeface="Times New Roman" pitchFamily="18" charset="0"/>
                <a:cs typeface="Arial" pitchFamily="34" charset="0"/>
              </a:rPr>
              <a:t>hm     4:2    rozhodnuto a </a:t>
            </a:r>
            <a:r>
              <a:rPr lang="cs-CZ" sz="1100" b="0" dirty="0" err="1" smtClean="0">
                <a:latin typeface="Arial" pitchFamily="34" charset="0"/>
                <a:ea typeface="Times New Roman" pitchFamily="18" charset="0"/>
                <a:cs typeface="Arial" pitchFamily="34" charset="0"/>
              </a:rPr>
              <a:t>Štětí</a:t>
            </a:r>
            <a:r>
              <a:rPr lang="cs-CZ" sz="1100" b="0" dirty="0" smtClean="0">
                <a:latin typeface="Arial" pitchFamily="34" charset="0"/>
                <a:ea typeface="Times New Roman" pitchFamily="18" charset="0"/>
                <a:cs typeface="Arial" pitchFamily="34" charset="0"/>
              </a:rPr>
              <a:t> postupuje do 1. kola MOL </a:t>
            </a:r>
            <a:r>
              <a:rPr lang="cs-CZ" sz="1100" b="0" dirty="0" err="1" smtClean="0">
                <a:latin typeface="Arial" pitchFamily="34" charset="0"/>
                <a:ea typeface="Times New Roman" pitchFamily="18" charset="0"/>
                <a:cs typeface="Arial" pitchFamily="34" charset="0"/>
              </a:rPr>
              <a:t>Cupu</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1, Slanička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Michovský-</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(67.Mencl), Šimral, Hrdý (82.ČK), </a:t>
            </a:r>
          </a:p>
          <a:p>
            <a:pPr lvl="0"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Vacek</a:t>
            </a:r>
            <a:r>
              <a:rPr lang="cs-CZ" sz="1100" b="0" dirty="0" smtClean="0">
                <a:latin typeface="Arial" pitchFamily="34" charset="0"/>
                <a:ea typeface="Times New Roman" pitchFamily="18" charset="0"/>
                <a:cs typeface="Arial" pitchFamily="34" charset="0"/>
              </a:rPr>
              <a:t>-Kucler,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(59.Slanička), Tichý, Stejskal(67. </a:t>
            </a:r>
            <a:r>
              <a:rPr lang="cs-CZ" sz="1100" b="0" dirty="0" err="1" smtClean="0">
                <a:latin typeface="Arial" pitchFamily="34" charset="0"/>
                <a:ea typeface="Times New Roman" pitchFamily="18" charset="0"/>
                <a:cs typeface="Arial" pitchFamily="34" charset="0"/>
              </a:rPr>
              <a:t>Böhm</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VokouN</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Šmidrkal, Lelek, Doležal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Vedoucí: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.Frey   Masér: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Duda</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L</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Langmajer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L</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Sziksay</a:t>
            </a:r>
            <a:endParaRPr lang="cs-CZ" sz="1100" b="0" dirty="0" smtClean="0">
              <a:latin typeface="Arial" pitchFamily="34" charset="0"/>
              <a:cs typeface="Arial" pitchFamily="34" charset="0"/>
            </a:endParaRPr>
          </a:p>
        </p:txBody>
      </p:sp>
      <p:sp>
        <p:nvSpPr>
          <p:cNvPr id="16" name="TextovéPole 15"/>
          <p:cNvSpPr txBox="1"/>
          <p:nvPr/>
        </p:nvSpPr>
        <p:spPr>
          <a:xfrm>
            <a:off x="286275" y="91110"/>
            <a:ext cx="3865029" cy="276999"/>
          </a:xfrm>
          <a:prstGeom prst="rect">
            <a:avLst/>
          </a:prstGeom>
          <a:solidFill>
            <a:schemeClr val="bg1">
              <a:lumMod val="85000"/>
            </a:schemeClr>
          </a:solidFill>
        </p:spPr>
        <p:txBody>
          <a:bodyPr wrap="square" rtlCol="0">
            <a:spAutoFit/>
          </a:bodyPr>
          <a:lstStyle/>
          <a:p>
            <a:pPr algn="ctr"/>
            <a:r>
              <a:rPr lang="cs-CZ" u="sng" dirty="0" smtClean="0">
                <a:latin typeface="Arial" pitchFamily="34" charset="0"/>
                <a:cs typeface="Arial" pitchFamily="34" charset="0"/>
              </a:rPr>
              <a:t>Pokračování zápasu  SK </a:t>
            </a:r>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-FK Turnov </a:t>
            </a:r>
          </a:p>
        </p:txBody>
      </p:sp>
      <p:pic>
        <p:nvPicPr>
          <p:cNvPr id="17" name="Picture 1"/>
          <p:cNvPicPr>
            <a:picLocks noChangeAspect="1" noChangeArrowheads="1"/>
          </p:cNvPicPr>
          <p:nvPr/>
        </p:nvPicPr>
        <p:blipFill>
          <a:blip r:embed="rId6" cstate="print"/>
          <a:srcRect/>
          <a:stretch>
            <a:fillRect/>
          </a:stretch>
        </p:blipFill>
        <p:spPr bwMode="auto">
          <a:xfrm>
            <a:off x="383419" y="4555604"/>
            <a:ext cx="3865029" cy="2210966"/>
          </a:xfrm>
          <a:prstGeom prst="rect">
            <a:avLst/>
          </a:prstGeom>
          <a:solidFill>
            <a:schemeClr val="bg1">
              <a:lumMod val="85000"/>
            </a:schemeClr>
          </a:solidFill>
          <a:ln w="31750">
            <a:solidFill>
              <a:srgbClr val="FF9966"/>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6" y="46040"/>
            <a:ext cx="9468" cy="9525"/>
          </a:xfrm>
          <a:prstGeom prst="rect">
            <a:avLst/>
          </a:prstGeom>
          <a:noFill/>
          <a:ln w="9525">
            <a:noFill/>
            <a:miter lim="800000"/>
            <a:headEnd/>
            <a:tailEnd/>
          </a:ln>
        </p:spPr>
      </p:pic>
      <p:sp>
        <p:nvSpPr>
          <p:cNvPr id="15" name="Rectangle 87"/>
          <p:cNvSpPr>
            <a:spLocks noChangeArrowheads="1"/>
          </p:cNvSpPr>
          <p:nvPr/>
        </p:nvSpPr>
        <p:spPr bwMode="auto">
          <a:xfrm>
            <a:off x="30746" y="39800"/>
            <a:ext cx="4867074" cy="1015663"/>
          </a:xfrm>
          <a:prstGeom prst="rect">
            <a:avLst/>
          </a:prstGeom>
          <a:blipFill>
            <a:blip r:embed="rId5" cstate="print"/>
            <a:stretch>
              <a:fillRect/>
            </a:stretch>
          </a:blipFill>
          <a:ln w="60325" cmpd="sng">
            <a:solidFill>
              <a:srgbClr val="9966FF"/>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lnSpcReduction="1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7200" i="1" dirty="0" smtClean="0">
                <a:ln w="73025">
                  <a:solidFill>
                    <a:srgbClr val="0066FF"/>
                  </a:solidFill>
                </a:ln>
                <a:solidFill>
                  <a:srgbClr val="F7F46C"/>
                </a:solidFill>
                <a:latin typeface="Copperplate Gothic Bold" pitchFamily="34" charset="0"/>
                <a:ea typeface="Gungsuh" pitchFamily="18" charset="-127"/>
                <a:cs typeface="Arial" pitchFamily="34" charset="0"/>
              </a:rPr>
              <a:t>Vítáme</a:t>
            </a:r>
            <a:endParaRPr lang="cs-CZ" sz="7200" b="0" i="1" dirty="0">
              <a:ln w="73025">
                <a:solidFill>
                  <a:srgbClr val="0066FF"/>
                </a:solidFill>
              </a:ln>
              <a:solidFill>
                <a:srgbClr val="F7F46C"/>
              </a:solidFill>
              <a:effectLst>
                <a:outerShdw blurRad="50800" dist="50800" dir="5400000" algn="ctr" rotWithShape="0">
                  <a:srgbClr val="99FF33"/>
                </a:outerShdw>
              </a:effectLst>
              <a:latin typeface="Copperplate Gothic Bold" pitchFamily="34" charset="0"/>
              <a:ea typeface="Gungsuh" pitchFamily="18" charset="-127"/>
              <a:cs typeface="Arial" pitchFamily="34" charset="0"/>
            </a:endParaRPr>
          </a:p>
        </p:txBody>
      </p:sp>
      <p:sp>
        <p:nvSpPr>
          <p:cNvPr id="7178" name="Rectangle 129"/>
          <p:cNvSpPr>
            <a:spLocks noChangeArrowheads="1"/>
          </p:cNvSpPr>
          <p:nvPr/>
        </p:nvSpPr>
        <p:spPr bwMode="auto">
          <a:xfrm>
            <a:off x="30746" y="1891396"/>
            <a:ext cx="4867074" cy="792000"/>
          </a:xfrm>
          <a:prstGeom prst="rect">
            <a:avLst/>
          </a:prstGeom>
          <a:blipFill>
            <a:blip r:embed="rId6" cstate="print"/>
            <a:stretch>
              <a:fillRect/>
            </a:stretch>
          </a:blipFill>
          <a:ln w="25400" cmpd="dbl">
            <a:solidFill>
              <a:srgbClr val="0066FF"/>
            </a:solidFill>
            <a:miter lim="800000"/>
            <a:headEnd/>
            <a:tailEnd/>
          </a:ln>
          <a:effectLst>
            <a:innerShdw blurRad="647700" dist="1625600">
              <a:schemeClr val="accent1">
                <a:lumMod val="60000"/>
                <a:lumOff val="40000"/>
                <a:alpha val="50000"/>
              </a:schemeClr>
            </a:innerShdw>
          </a:effectLst>
        </p:spPr>
        <p:txBody>
          <a:bodyPr lIns="91425" tIns="45713" rIns="91425" bIns="45713" anchor="ctr"/>
          <a:lstStyle/>
          <a:p>
            <a:pPr algn="ctr" eaLnBrk="0" hangingPunct="0">
              <a:defRPr/>
            </a:pPr>
            <a:r>
              <a:rPr lang="cs-CZ" sz="5800" dirty="0" smtClean="0">
                <a:ln w="25400">
                  <a:noFill/>
                </a:ln>
                <a:solidFill>
                  <a:srgbClr val="0066CC"/>
                </a:solidFill>
                <a:effectLst>
                  <a:outerShdw blurRad="38100" dist="38100" dir="2700000" algn="tl">
                    <a:srgbClr val="000000">
                      <a:alpha val="43137"/>
                    </a:srgbClr>
                  </a:outerShdw>
                </a:effectLst>
                <a:latin typeface="Script MT Bold" pitchFamily="66" charset="0"/>
                <a:ea typeface="GulimChe" pitchFamily="49" charset="-127"/>
                <a:cs typeface="Arial" pitchFamily="34" charset="0"/>
              </a:rPr>
              <a:t>SK </a:t>
            </a:r>
            <a:r>
              <a:rPr lang="cs-CZ" sz="5800" dirty="0" err="1" smtClean="0">
                <a:ln w="25400">
                  <a:noFill/>
                </a:ln>
                <a:solidFill>
                  <a:srgbClr val="0066CC"/>
                </a:solidFill>
                <a:effectLst>
                  <a:outerShdw blurRad="38100" dist="38100" dir="2700000" algn="tl">
                    <a:srgbClr val="000000">
                      <a:alpha val="43137"/>
                    </a:srgbClr>
                  </a:outerShdw>
                </a:effectLst>
                <a:latin typeface="Script MT Bold" pitchFamily="66" charset="0"/>
                <a:ea typeface="GulimChe" pitchFamily="49" charset="-127"/>
                <a:cs typeface="Arial" pitchFamily="34" charset="0"/>
              </a:rPr>
              <a:t>Štětí</a:t>
            </a:r>
            <a:r>
              <a:rPr lang="cs-CZ" sz="5800" dirty="0" smtClean="0">
                <a:ln w="25400">
                  <a:noFill/>
                </a:ln>
                <a:solidFill>
                  <a:srgbClr val="0066CC"/>
                </a:solidFill>
                <a:effectLst>
                  <a:outerShdw blurRad="38100" dist="38100" dir="2700000" algn="tl">
                    <a:srgbClr val="000000">
                      <a:alpha val="43137"/>
                    </a:srgbClr>
                  </a:outerShdw>
                </a:effectLst>
                <a:latin typeface="Script MT Bold" pitchFamily="66" charset="0"/>
                <a:ea typeface="GulimChe" pitchFamily="49" charset="-127"/>
                <a:cs typeface="Arial" pitchFamily="34" charset="0"/>
              </a:rPr>
              <a:t>, z.s.</a:t>
            </a:r>
            <a:endParaRPr lang="cs-CZ" sz="5800" dirty="0">
              <a:ln w="25400">
                <a:noFill/>
              </a:ln>
              <a:solidFill>
                <a:srgbClr val="0066CC"/>
              </a:solidFill>
              <a:effectLst>
                <a:outerShdw blurRad="38100" dist="38100" dir="2700000" algn="tl">
                  <a:srgbClr val="000000">
                    <a:alpha val="43137"/>
                  </a:srgbClr>
                </a:outerShdw>
              </a:effectLst>
              <a:latin typeface="Script MT Bold" pitchFamily="66" charset="0"/>
              <a:ea typeface="GulimChe" pitchFamily="49" charset="-127"/>
              <a:cs typeface="Arial" pitchFamily="34" charset="0"/>
            </a:endParaRPr>
          </a:p>
        </p:txBody>
      </p:sp>
      <p:sp>
        <p:nvSpPr>
          <p:cNvPr id="12298" name="Text Box 147"/>
          <p:cNvSpPr txBox="1">
            <a:spLocks noChangeArrowheads="1"/>
          </p:cNvSpPr>
          <p:nvPr/>
        </p:nvSpPr>
        <p:spPr bwMode="auto">
          <a:xfrm>
            <a:off x="2321135" y="2560880"/>
            <a:ext cx="337680"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30746" y="3907534"/>
            <a:ext cx="4867074" cy="3000807"/>
          </a:xfrm>
          <a:prstGeom prst="rect">
            <a:avLst/>
          </a:prstGeom>
          <a:blipFill>
            <a:blip r:embed="rId7" cstate="print"/>
            <a:stretch>
              <a:fillRect/>
            </a:stretch>
          </a:blipFill>
          <a:ln w="63500">
            <a:solidFill>
              <a:schemeClr val="accent5">
                <a:lumMod val="75000"/>
              </a:schemeClr>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600" u="sng" dirty="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outerShdw blurRad="38100" dist="38100" dir="2700000" algn="tl">
                    <a:srgbClr val="000000">
                      <a:alpha val="43137"/>
                    </a:srgbClr>
                  </a:outerShdw>
                </a:effectLst>
                <a:latin typeface="Lucida Fax" pitchFamily="18" charset="0"/>
                <a:ea typeface="Gungsuh" pitchFamily="18" charset="-127"/>
                <a:cs typeface="Arial" pitchFamily="34" charset="0"/>
              </a:rPr>
              <a:t>Hlavního rozhodčího</a:t>
            </a:r>
          </a:p>
          <a:p>
            <a:pPr algn="ctr" eaLnBrk="0" hangingPunct="0">
              <a:defRPr/>
            </a:pPr>
            <a:r>
              <a:rPr lang="cs-CZ" sz="2800" dirty="0"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Jana </a:t>
            </a:r>
            <a:r>
              <a:rPr lang="cs-CZ" sz="2800" dirty="0" err="1"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Hurycha</a:t>
            </a:r>
            <a:r>
              <a:rPr lang="cs-CZ" sz="2800" dirty="0"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 z Prahy </a:t>
            </a:r>
          </a:p>
          <a:p>
            <a:pPr algn="ctr" eaLnBrk="0" hangingPunct="0">
              <a:defRPr/>
            </a:pPr>
            <a:r>
              <a:rPr lang="cs-CZ" sz="2600" dirty="0" smtClean="0">
                <a:ln w="3175">
                  <a:noFill/>
                </a:ln>
                <a:effectLst>
                  <a:outerShdw blurRad="38100" dist="38100" dir="2700000" algn="tl">
                    <a:srgbClr val="000000">
                      <a:alpha val="43137"/>
                    </a:srgbClr>
                  </a:outerShdw>
                </a:effectLst>
                <a:latin typeface="Arial" pitchFamily="34" charset="0"/>
                <a:ea typeface="Gungsuh" pitchFamily="18" charset="-127"/>
                <a:cs typeface="Arial" pitchFamily="34" charset="0"/>
              </a:rPr>
              <a:t>   </a:t>
            </a:r>
            <a:r>
              <a:rPr lang="cs-CZ" sz="2000" u="sng"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outerShdw blurRad="38100" dist="38100" dir="2700000" algn="tl">
                    <a:srgbClr val="000000">
                      <a:alpha val="43137"/>
                    </a:srgbClr>
                  </a:outerShdw>
                </a:effectLst>
                <a:latin typeface="Lucida Fax" pitchFamily="18" charset="0"/>
                <a:ea typeface="Gungsuh" pitchFamily="18" charset="-127"/>
                <a:cs typeface="Arial" pitchFamily="34" charset="0"/>
              </a:rPr>
              <a:t>Asistenty hlavního rozhodčího</a:t>
            </a:r>
            <a:endParaRPr lang="cs-CZ" sz="2100" u="sng"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outerShdw blurRad="38100" dist="38100" dir="2700000" algn="tl">
                  <a:srgbClr val="000000">
                    <a:alpha val="43137"/>
                  </a:srgbClr>
                </a:outerShdw>
              </a:effectLst>
              <a:latin typeface="Lucida Fax" pitchFamily="18" charset="0"/>
              <a:ea typeface="Gungsuh" pitchFamily="18" charset="-127"/>
              <a:cs typeface="Arial" pitchFamily="34" charset="0"/>
            </a:endParaRPr>
          </a:p>
          <a:p>
            <a:pPr algn="ctr" eaLnBrk="0" hangingPunct="0">
              <a:defRPr/>
            </a:pPr>
            <a:r>
              <a:rPr lang="cs-CZ" sz="2800" dirty="0"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Matěje </a:t>
            </a:r>
            <a:r>
              <a:rPr lang="cs-CZ" sz="2800" dirty="0" err="1"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Cichru</a:t>
            </a:r>
            <a:r>
              <a:rPr lang="cs-CZ" sz="2800" dirty="0"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 z Prahy</a:t>
            </a:r>
          </a:p>
          <a:p>
            <a:pPr algn="ctr" eaLnBrk="0" hangingPunct="0">
              <a:defRPr/>
            </a:pPr>
            <a:r>
              <a:rPr lang="cs-CZ" sz="2800" dirty="0"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Lucii Šulcovou z Čelákovic</a:t>
            </a:r>
          </a:p>
          <a:p>
            <a:pPr marL="0" lvl="1" indent="0" algn="ctr">
              <a:defRPr/>
            </a:pPr>
            <a:r>
              <a:rPr lang="cs-CZ" sz="2600" dirty="0" smtClean="0">
                <a:ln w="3175">
                  <a:noFill/>
                </a:ln>
                <a:effectLst>
                  <a:outerShdw blurRad="38100" dist="38100" dir="2700000" algn="tl">
                    <a:srgbClr val="000000">
                      <a:alpha val="43137"/>
                    </a:srgbClr>
                  </a:outerShdw>
                </a:effectLst>
                <a:latin typeface="Arial" pitchFamily="34" charset="0"/>
                <a:ea typeface="KaiTi" pitchFamily="49" charset="-122"/>
                <a:cs typeface="Arial" pitchFamily="34" charset="0"/>
              </a:rPr>
              <a:t> </a:t>
            </a:r>
            <a:r>
              <a:rPr lang="cs-CZ" sz="2600" u="sng" dirty="0" smtClean="0">
                <a:ln w="3175">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a:outerShdw blurRad="38100" dist="38100" dir="2700000" algn="tl">
                    <a:srgbClr val="000000">
                      <a:alpha val="43137"/>
                    </a:srgbClr>
                  </a:outerShdw>
                </a:effectLst>
                <a:latin typeface="Lucida Fax" pitchFamily="18" charset="0"/>
                <a:ea typeface="Gungsuh" pitchFamily="18" charset="-127"/>
                <a:cs typeface="Arial" pitchFamily="34" charset="0"/>
              </a:rPr>
              <a:t>Delegáta FAČR</a:t>
            </a:r>
          </a:p>
          <a:p>
            <a:pPr algn="ctr" eaLnBrk="0" hangingPunct="0">
              <a:defRPr/>
            </a:pPr>
            <a:r>
              <a:rPr lang="cs-CZ" sz="2800" dirty="0" smtClean="0">
                <a:ln w="3175">
                  <a:noFill/>
                </a:ln>
                <a:solidFill>
                  <a:srgbClr val="339966"/>
                </a:solidFill>
                <a:effectLst>
                  <a:outerShdw blurRad="38100" dist="38100" dir="2700000" algn="tl">
                    <a:srgbClr val="000000">
                      <a:alpha val="43137"/>
                    </a:srgbClr>
                  </a:outerShdw>
                </a:effectLst>
                <a:latin typeface="Modern No. 20" pitchFamily="18" charset="0"/>
                <a:ea typeface="KaiTi" pitchFamily="49" charset="-122"/>
                <a:cs typeface="Arial" pitchFamily="34" charset="0"/>
              </a:rPr>
              <a:t>Jiřího Urbana</a:t>
            </a:r>
          </a:p>
        </p:txBody>
      </p:sp>
      <p:sp>
        <p:nvSpPr>
          <p:cNvPr id="12" name="TextovéPole 11"/>
          <p:cNvSpPr txBox="1"/>
          <p:nvPr/>
        </p:nvSpPr>
        <p:spPr>
          <a:xfrm>
            <a:off x="0" y="1142194"/>
            <a:ext cx="4897821" cy="646331"/>
          </a:xfrm>
          <a:prstGeom prst="rect">
            <a:avLst/>
          </a:prstGeom>
          <a:blipFill>
            <a:blip r:embed="rId8" cstate="print"/>
            <a:stretch>
              <a:fillRect/>
            </a:stretch>
          </a:blipFill>
          <a:ln w="47625">
            <a:solidFill>
              <a:srgbClr val="E88280"/>
            </a:solidFill>
          </a:ln>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a:r>
              <a:rPr lang="cs-CZ" sz="1800" i="1" dirty="0" smtClean="0">
                <a:ln>
                  <a:solidFill>
                    <a:srgbClr val="9900FF"/>
                  </a:solidFill>
                </a:ln>
                <a:latin typeface="Aharoni" pitchFamily="2" charset="-79"/>
                <a:ea typeface="SimSun" pitchFamily="2" charset="-122"/>
                <a:cs typeface="Aharoni" pitchFamily="2" charset="-79"/>
              </a:rPr>
              <a:t>Při příležitosti dnešního utkání divizní soutěže funkcionáře, hráče a příznivce</a:t>
            </a:r>
          </a:p>
        </p:txBody>
      </p:sp>
      <p:sp>
        <p:nvSpPr>
          <p:cNvPr id="13" name="TextovéPole 12"/>
          <p:cNvSpPr txBox="1"/>
          <p:nvPr/>
        </p:nvSpPr>
        <p:spPr>
          <a:xfrm>
            <a:off x="2428516"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4" name="TextovéPole 13"/>
          <p:cNvSpPr txBox="1"/>
          <p:nvPr/>
        </p:nvSpPr>
        <p:spPr>
          <a:xfrm>
            <a:off x="30746" y="2842803"/>
            <a:ext cx="4867074" cy="984885"/>
          </a:xfrm>
          <a:prstGeom prst="rect">
            <a:avLst/>
          </a:prstGeom>
          <a:blipFill>
            <a:blip r:embed="rId9" cstate="print"/>
            <a:stretch>
              <a:fillRect/>
            </a:stretch>
          </a:blipFill>
          <a:ln w="25400" cmpd="sng">
            <a:solidFill>
              <a:srgbClr val="FF99CC"/>
            </a:solidFill>
          </a:ln>
          <a:effectLst>
            <a:innerShdw blurRad="647700" dist="1625600">
              <a:schemeClr val="accent1">
                <a:lumMod val="60000"/>
                <a:lumOff val="40000"/>
                <a:alpha val="50000"/>
              </a:schemeClr>
            </a:innerShdw>
          </a:effectLst>
          <a:sp3d contourW="12700">
            <a:contourClr>
              <a:schemeClr val="bg1"/>
            </a:contourClr>
          </a:sp3d>
        </p:spPr>
        <p:txBody>
          <a:bodyPr wrap="square" rtlCol="0" anchor="ctr">
            <a:spAutoFit/>
          </a:bodyPr>
          <a:lstStyle/>
          <a:p>
            <a:pPr algn="ctr" eaLnBrk="0" hangingPunct="0">
              <a:defRPr/>
            </a:pPr>
            <a:r>
              <a:rPr lang="cs-CZ" sz="5800" dirty="0" smtClean="0">
                <a:ln w="25400">
                  <a:noFill/>
                </a:ln>
                <a:solidFill>
                  <a:srgbClr val="FF0066"/>
                </a:solidFill>
                <a:effectLst>
                  <a:outerShdw blurRad="38100" dist="38100" dir="2700000" algn="tl">
                    <a:srgbClr val="000000">
                      <a:alpha val="43137"/>
                    </a:srgbClr>
                  </a:outerShdw>
                </a:effectLst>
                <a:latin typeface="Script MT Bold" pitchFamily="66" charset="0"/>
                <a:cs typeface="Arial" pitchFamily="34" charset="0"/>
              </a:rPr>
              <a:t>SK Kladno a.s. </a:t>
            </a:r>
          </a:p>
        </p:txBody>
      </p:sp>
      <p:sp>
        <p:nvSpPr>
          <p:cNvPr id="19" name="TextovéPole 18"/>
          <p:cNvSpPr txBox="1"/>
          <p:nvPr/>
        </p:nvSpPr>
        <p:spPr>
          <a:xfrm>
            <a:off x="790395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pic>
        <p:nvPicPr>
          <p:cNvPr id="29698" name="Picture 2"/>
          <p:cNvPicPr>
            <a:picLocks noChangeAspect="1" noChangeArrowheads="1"/>
          </p:cNvPicPr>
          <p:nvPr/>
        </p:nvPicPr>
        <p:blipFill>
          <a:blip r:embed="rId10" cstate="print"/>
          <a:srcRect/>
          <a:stretch>
            <a:fillRect/>
          </a:stretch>
        </p:blipFill>
        <p:spPr bwMode="auto">
          <a:xfrm>
            <a:off x="460194" y="6931868"/>
            <a:ext cx="787321" cy="235124"/>
          </a:xfrm>
          <a:prstGeom prst="rect">
            <a:avLst/>
          </a:prstGeom>
          <a:noFill/>
          <a:ln w="9525">
            <a:noFill/>
            <a:miter lim="800000"/>
            <a:headEnd/>
            <a:tailEnd/>
          </a:ln>
        </p:spPr>
      </p:pic>
      <p:pic>
        <p:nvPicPr>
          <p:cNvPr id="29699" name="Picture 3"/>
          <p:cNvPicPr>
            <a:picLocks noChangeAspect="1" noChangeArrowheads="1"/>
          </p:cNvPicPr>
          <p:nvPr/>
        </p:nvPicPr>
        <p:blipFill>
          <a:blip r:embed="rId11" cstate="print"/>
          <a:srcRect/>
          <a:stretch>
            <a:fillRect/>
          </a:stretch>
        </p:blipFill>
        <p:spPr bwMode="auto">
          <a:xfrm>
            <a:off x="4038926" y="6931868"/>
            <a:ext cx="286299" cy="307132"/>
          </a:xfrm>
          <a:prstGeom prst="rect">
            <a:avLst/>
          </a:prstGeom>
          <a:noFill/>
          <a:ln w="9525">
            <a:noFill/>
            <a:miter lim="800000"/>
            <a:headEnd/>
            <a:tailEnd/>
          </a:ln>
        </p:spPr>
      </p:pic>
      <p:pic>
        <p:nvPicPr>
          <p:cNvPr id="30722" name="Picture 2"/>
          <p:cNvPicPr>
            <a:picLocks noChangeAspect="1" noChangeArrowheads="1"/>
          </p:cNvPicPr>
          <p:nvPr/>
        </p:nvPicPr>
        <p:blipFill>
          <a:blip r:embed="rId12" cstate="print"/>
          <a:srcRect/>
          <a:stretch>
            <a:fillRect/>
          </a:stretch>
        </p:blipFill>
        <p:spPr bwMode="auto">
          <a:xfrm>
            <a:off x="5544592" y="0"/>
            <a:ext cx="4680496" cy="6859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8064872"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1" name="TextovéPole 10"/>
          <p:cNvSpPr txBox="1"/>
          <p:nvPr/>
        </p:nvSpPr>
        <p:spPr>
          <a:xfrm>
            <a:off x="3096320"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08455" y="7075884"/>
            <a:ext cx="128834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5" name="TextovéPole 4"/>
          <p:cNvSpPr txBox="1"/>
          <p:nvPr/>
        </p:nvSpPr>
        <p:spPr>
          <a:xfrm>
            <a:off x="71984" y="1279868"/>
            <a:ext cx="4896544" cy="5816977"/>
          </a:xfrm>
          <a:prstGeom prst="rect">
            <a:avLst/>
          </a:prstGeom>
          <a:noFill/>
          <a:ln w="6350">
            <a:solidFill>
              <a:schemeClr val="tx1">
                <a:lumMod val="75000"/>
                <a:lumOff val="25000"/>
              </a:schemeClr>
            </a:solidFill>
          </a:ln>
        </p:spPr>
        <p:txBody>
          <a:bodyPr wrap="square" rtlCol="0">
            <a:spAutoFit/>
          </a:bodyPr>
          <a:lstStyle/>
          <a:p>
            <a:pPr algn="just"/>
            <a:r>
              <a:rPr lang="cs-CZ" b="0" dirty="0" smtClean="0">
                <a:latin typeface="Arial" pitchFamily="34" charset="0"/>
                <a:cs typeface="Arial" pitchFamily="34" charset="0"/>
              </a:rPr>
              <a:t>Dlouhý čas hráči mužstva dospělých na odpočinek v létě neměli. Loňskou sezónu si ještě prodloužili  o vítězné tažení pohárem, pak krátká přestávka a už 11.července vybíhali  opět na hřiště k zahájení přípravy.  Mužstvo  zůstalo prakticky pohromadě. Odešel pouze Jan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kterému za odvedenou práci v dresu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děkujeme a přejeme mu hodně úspěchu v dalším fotbalovém životě, který spojil s FK Polepy.  Mužstvo posílil Jiří Vokoun, nutno poznamenat mladší, protože určitě mnozí znají jeho otce, který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také působil a kopačky ještě na hřebík nepověsil. Aby nedošlo k záměně. Podařilo se získat také Jiřího </a:t>
            </a:r>
            <a:r>
              <a:rPr lang="de-DE" b="0" dirty="0" smtClean="0">
                <a:latin typeface="Arial" pitchFamily="34" charset="0"/>
                <a:cs typeface="Arial" pitchFamily="34" charset="0"/>
              </a:rPr>
              <a:t>Bö</a:t>
            </a:r>
            <a:r>
              <a:rPr lang="cs-CZ" b="0" dirty="0" err="1" smtClean="0">
                <a:latin typeface="Arial" pitchFamily="34" charset="0"/>
                <a:cs typeface="Arial" pitchFamily="34" charset="0"/>
              </a:rPr>
              <a:t>hma</a:t>
            </a:r>
            <a:r>
              <a:rPr lang="cs-CZ" b="0" dirty="0" smtClean="0">
                <a:latin typeface="Arial" pitchFamily="34" charset="0"/>
                <a:cs typeface="Arial" pitchFamily="34" charset="0"/>
              </a:rPr>
              <a:t>, který se bohužel brzy zranil a moc toho ještě neodehrál.  Držíme palce, aby se brzy uzdravil a byl  střelcem našeho týmu . Zranění se v průběhu přípravy nevyhnuly ani dalším hráčům a někteří bolístky se řeší ještě dnes. Realizační tým se také neměnil a pod vedením trenéra Josefa Vinše mužstvo vyrazilo 16. července k 1. přátelskému zápasu do Roudnice </a:t>
            </a:r>
            <a:r>
              <a:rPr lang="cs-CZ" b="0" dirty="0" err="1" smtClean="0">
                <a:latin typeface="Arial" pitchFamily="34" charset="0"/>
                <a:cs typeface="Arial" pitchFamily="34" charset="0"/>
              </a:rPr>
              <a:t>n.L.</a:t>
            </a:r>
            <a:r>
              <a:rPr lang="cs-CZ" b="0" dirty="0" smtClean="0">
                <a:latin typeface="Arial" pitchFamily="34" charset="0"/>
                <a:cs typeface="Arial" pitchFamily="34" charset="0"/>
              </a:rPr>
              <a:t>, kde je čekala juniorka Dukly  Praha.  Úvod herně dobrý, ale nakonec jsme prohráli vysoko   6:1.  O den později na turnaji v </a:t>
            </a:r>
            <a:r>
              <a:rPr lang="cs-CZ" b="0" dirty="0" err="1" smtClean="0">
                <a:latin typeface="Arial" pitchFamily="34" charset="0"/>
                <a:cs typeface="Arial" pitchFamily="34" charset="0"/>
              </a:rPr>
              <a:t>Dobříni</a:t>
            </a:r>
            <a:r>
              <a:rPr lang="cs-CZ" b="0" dirty="0" smtClean="0">
                <a:latin typeface="Arial" pitchFamily="34" charset="0"/>
                <a:cs typeface="Arial" pitchFamily="34" charset="0"/>
              </a:rPr>
              <a:t> to byla ještě vyšší porážka.  Rozstřílelo nás nově se utvořené mužstvo FK Litoměřicko, které hraje Českou fotbalovou ligu. Ze hřiště jsme odešli poraženi 8:0. Někteří hráči si o týden později zahráli s dorostenci proti </a:t>
            </a:r>
            <a:r>
              <a:rPr lang="cs-CZ" b="0" dirty="0" err="1" smtClean="0">
                <a:latin typeface="Arial" pitchFamily="34" charset="0"/>
                <a:cs typeface="Arial" pitchFamily="34" charset="0"/>
              </a:rPr>
              <a:t>Černivi</a:t>
            </a:r>
            <a:r>
              <a:rPr lang="cs-CZ" b="0" dirty="0" smtClean="0">
                <a:latin typeface="Arial" pitchFamily="34" charset="0"/>
                <a:cs typeface="Arial" pitchFamily="34" charset="0"/>
              </a:rPr>
              <a:t>. Hráli jen poločas a prohrálo se 4:1. Snaha pokusit se o vítězství ale směřovala až na neděli 24. července , kdy se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odehrálo předkolo MOL </a:t>
            </a:r>
            <a:r>
              <a:rPr lang="cs-CZ" b="0" dirty="0" err="1" smtClean="0">
                <a:latin typeface="Arial" pitchFamily="34" charset="0"/>
                <a:cs typeface="Arial" pitchFamily="34" charset="0"/>
              </a:rPr>
              <a:t>Cupu</a:t>
            </a:r>
            <a:r>
              <a:rPr lang="cs-CZ" b="0" dirty="0" smtClean="0">
                <a:latin typeface="Arial" pitchFamily="34" charset="0"/>
                <a:cs typeface="Arial" pitchFamily="34" charset="0"/>
              </a:rPr>
              <a:t>. Zápas s Turnovem skončil i po prodloužení remízou 2:2. Na řadu přišly penalty a v těch jsme byli úspěšnější. Mohli jsme se těšit na 1. kolo proti druholigovému FK Ústí </a:t>
            </a:r>
            <a:r>
              <a:rPr lang="cs-CZ" b="0" dirty="0" err="1" smtClean="0">
                <a:latin typeface="Arial" pitchFamily="34" charset="0"/>
                <a:cs typeface="Arial" pitchFamily="34" charset="0"/>
              </a:rPr>
              <a:t>n.L.</a:t>
            </a:r>
            <a:r>
              <a:rPr lang="cs-CZ" b="0" dirty="0" smtClean="0">
                <a:latin typeface="Arial" pitchFamily="34" charset="0"/>
                <a:cs typeface="Arial" pitchFamily="34" charset="0"/>
              </a:rPr>
              <a:t>, které do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zavítalo 30. července.  Proti jasnému favoritovi jsme podali kvalitní výkon a o vysokém vítězství soupeř rozhodl až v závěru.  Trochu nás ale mrzelo, že v novinách byl prostor věnován pouze výkonu Ústí </a:t>
            </a:r>
            <a:r>
              <a:rPr lang="cs-CZ" b="0" dirty="0" err="1" smtClean="0">
                <a:latin typeface="Arial" pitchFamily="34" charset="0"/>
                <a:cs typeface="Arial" pitchFamily="34" charset="0"/>
              </a:rPr>
              <a:t>n.L.</a:t>
            </a:r>
            <a:r>
              <a:rPr lang="cs-CZ" b="0" dirty="0" smtClean="0">
                <a:latin typeface="Arial" pitchFamily="34" charset="0"/>
                <a:cs typeface="Arial" pitchFamily="34" charset="0"/>
              </a:rPr>
              <a:t> a o našem týmu skoro nic. Při tom dle mnoha přítomných jsme dlouho odolávali  a až do třetí branky ve 2. poločase to soupeř, tak lehké neměl. </a:t>
            </a:r>
          </a:p>
        </p:txBody>
      </p:sp>
      <p:sp>
        <p:nvSpPr>
          <p:cNvPr id="6" name="TextovéPole 5"/>
          <p:cNvSpPr txBox="1"/>
          <p:nvPr/>
        </p:nvSpPr>
        <p:spPr>
          <a:xfrm>
            <a:off x="71984" y="91108"/>
            <a:ext cx="4824536" cy="1077218"/>
          </a:xfrm>
          <a:prstGeom prst="rect">
            <a:avLst/>
          </a:prstGeom>
          <a:blipFill>
            <a:blip r:embed="rId3" cstate="print"/>
            <a:stretch>
              <a:fillRect/>
            </a:stretch>
          </a:blipFill>
          <a:ln w="76200">
            <a:solidFill>
              <a:srgbClr val="66FF33"/>
            </a:solidFill>
            <a:prstDash val="sysDash"/>
          </a:ln>
        </p:spPr>
        <p:txBody>
          <a:bodyPr wrap="square" rtlCol="0">
            <a:spAutoFit/>
          </a:bodyPr>
          <a:lstStyle/>
          <a:p>
            <a:pPr algn="ctr"/>
            <a:r>
              <a:rPr lang="cs-CZ" sz="3200" dirty="0" smtClean="0">
                <a:latin typeface="Colonna MT" pitchFamily="82" charset="0"/>
              </a:rPr>
              <a:t>Letní doba mužstva dospělých</a:t>
            </a:r>
          </a:p>
        </p:txBody>
      </p:sp>
      <p:sp>
        <p:nvSpPr>
          <p:cNvPr id="12" name="TextovéPole 11"/>
          <p:cNvSpPr txBox="1"/>
          <p:nvPr/>
        </p:nvSpPr>
        <p:spPr>
          <a:xfrm>
            <a:off x="5501187" y="91110"/>
            <a:ext cx="4723925" cy="1200329"/>
          </a:xfrm>
          <a:prstGeom prst="rect">
            <a:avLst/>
          </a:prstGeom>
          <a:blipFill>
            <a:blip r:embed="rId4" cstate="print"/>
            <a:stretch>
              <a:fillRect/>
            </a:stretch>
          </a:blipFill>
          <a:ln w="53975">
            <a:solidFill>
              <a:srgbClr val="FF5050"/>
            </a:solidFill>
            <a:prstDash val="lgDashDotDot"/>
          </a:ln>
        </p:spPr>
        <p:txBody>
          <a:bodyPr wrap="square" rtlCol="0">
            <a:spAutoFit/>
          </a:bodyPr>
          <a:lstStyle/>
          <a:p>
            <a:pPr algn="ctr"/>
            <a:r>
              <a:rPr lang="cs-CZ" sz="2400" dirty="0" smtClean="0">
                <a:ln w="31750">
                  <a:solidFill>
                    <a:schemeClr val="accent1">
                      <a:lumMod val="50000"/>
                    </a:schemeClr>
                  </a:solidFill>
                </a:ln>
                <a:solidFill>
                  <a:srgbClr val="6600FF"/>
                </a:solidFill>
                <a:latin typeface="Bookman Old Style" pitchFamily="18" charset="0"/>
              </a:rPr>
              <a:t>P</a:t>
            </a:r>
            <a:r>
              <a:rPr lang="cs-CZ" sz="2400" dirty="0" smtClean="0">
                <a:ln w="31750">
                  <a:solidFill>
                    <a:schemeClr val="accent1">
                      <a:lumMod val="50000"/>
                    </a:schemeClr>
                  </a:solidFill>
                </a:ln>
                <a:solidFill>
                  <a:srgbClr val="6600FF"/>
                </a:solidFill>
                <a:latin typeface="Verdana" pitchFamily="34" charset="0"/>
                <a:ea typeface="Verdana" pitchFamily="34" charset="0"/>
                <a:cs typeface="Verdana" pitchFamily="34" charset="0"/>
              </a:rPr>
              <a:t>o penaltovém rozstřelu jsme prošli do 1. kola </a:t>
            </a:r>
          </a:p>
          <a:p>
            <a:pPr algn="ctr"/>
            <a:r>
              <a:rPr lang="cs-CZ" sz="2400" dirty="0" smtClean="0">
                <a:ln w="31750">
                  <a:solidFill>
                    <a:schemeClr val="accent1">
                      <a:lumMod val="50000"/>
                    </a:schemeClr>
                  </a:solidFill>
                </a:ln>
                <a:solidFill>
                  <a:srgbClr val="6600FF"/>
                </a:solidFill>
                <a:latin typeface="Verdana" pitchFamily="34" charset="0"/>
                <a:ea typeface="Verdana" pitchFamily="34" charset="0"/>
                <a:cs typeface="Verdana" pitchFamily="34" charset="0"/>
              </a:rPr>
              <a:t>MOL </a:t>
            </a:r>
            <a:r>
              <a:rPr lang="cs-CZ" sz="2400" dirty="0" err="1" smtClean="0">
                <a:ln w="31750">
                  <a:solidFill>
                    <a:schemeClr val="accent1">
                      <a:lumMod val="50000"/>
                    </a:schemeClr>
                  </a:solidFill>
                </a:ln>
                <a:solidFill>
                  <a:srgbClr val="6600FF"/>
                </a:solidFill>
                <a:latin typeface="Verdana" pitchFamily="34" charset="0"/>
                <a:ea typeface="Verdana" pitchFamily="34" charset="0"/>
                <a:cs typeface="Verdana" pitchFamily="34" charset="0"/>
              </a:rPr>
              <a:t>Cupu</a:t>
            </a:r>
            <a:endParaRPr lang="cs-CZ" sz="2400" dirty="0" smtClean="0">
              <a:ln w="31750">
                <a:solidFill>
                  <a:schemeClr val="accent1">
                    <a:lumMod val="50000"/>
                  </a:schemeClr>
                </a:solidFill>
              </a:ln>
              <a:solidFill>
                <a:srgbClr val="6600FF"/>
              </a:solidFill>
              <a:latin typeface="Verdana" pitchFamily="34" charset="0"/>
              <a:ea typeface="Verdana" pitchFamily="34" charset="0"/>
              <a:cs typeface="Verdana" pitchFamily="34" charset="0"/>
            </a:endParaRPr>
          </a:p>
        </p:txBody>
      </p:sp>
      <p:sp>
        <p:nvSpPr>
          <p:cNvPr id="13" name="Rectangle 40"/>
          <p:cNvSpPr>
            <a:spLocks noChangeArrowheads="1"/>
          </p:cNvSpPr>
          <p:nvPr/>
        </p:nvSpPr>
        <p:spPr bwMode="auto">
          <a:xfrm>
            <a:off x="5501187" y="1263844"/>
            <a:ext cx="465235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i="0" u="sng" strike="noStrike" cap="none" normalizeH="0" baseline="0" dirty="0" smtClean="0">
                <a:ln>
                  <a:noFill/>
                </a:ln>
                <a:solidFill>
                  <a:srgbClr val="691163"/>
                </a:solidFill>
                <a:effectLst/>
                <a:latin typeface="Arial" pitchFamily="34" charset="0"/>
                <a:ea typeface="Times New Roman" pitchFamily="18" charset="0"/>
                <a:cs typeface="Arial" pitchFamily="34" charset="0"/>
              </a:rPr>
              <a:t>SK </a:t>
            </a:r>
            <a:r>
              <a:rPr kumimoji="0" lang="cs-CZ" sz="2400" i="0" u="sng" strike="noStrike" cap="none" normalizeH="0" baseline="0" dirty="0" err="1" smtClean="0">
                <a:ln>
                  <a:noFill/>
                </a:ln>
                <a:solidFill>
                  <a:srgbClr val="691163"/>
                </a:solidFill>
                <a:effectLst/>
                <a:latin typeface="Arial" pitchFamily="34" charset="0"/>
                <a:ea typeface="Times New Roman" pitchFamily="18" charset="0"/>
                <a:cs typeface="Arial" pitchFamily="34" charset="0"/>
              </a:rPr>
              <a:t>Štětí</a:t>
            </a:r>
            <a:r>
              <a:rPr kumimoji="0" lang="cs-CZ" sz="2400" i="0" u="sng" strike="noStrike" cap="none" normalizeH="0" baseline="0" dirty="0" smtClean="0">
                <a:ln>
                  <a:noFill/>
                </a:ln>
                <a:solidFill>
                  <a:srgbClr val="691163"/>
                </a:solidFill>
                <a:effectLst/>
                <a:latin typeface="Arial" pitchFamily="34" charset="0"/>
                <a:ea typeface="Times New Roman" pitchFamily="18" charset="0"/>
                <a:cs typeface="Arial" pitchFamily="34" charset="0"/>
              </a:rPr>
              <a:t> – FK Turnov</a:t>
            </a:r>
            <a:endParaRPr kumimoji="0" lang="cs-CZ" sz="2400" i="0" u="none" strike="noStrike" cap="none" normalizeH="0" baseline="0" dirty="0" smtClean="0">
              <a:ln>
                <a:noFill/>
              </a:ln>
              <a:solidFill>
                <a:srgbClr val="691163"/>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691163"/>
                </a:solidFill>
                <a:effectLst/>
                <a:latin typeface="Arial" pitchFamily="34" charset="0"/>
                <a:ea typeface="Times New Roman" pitchFamily="18" charset="0"/>
                <a:cs typeface="Arial" pitchFamily="34" charset="0"/>
              </a:rPr>
              <a:t>3:2(1:0)  PK   </a:t>
            </a:r>
            <a:r>
              <a:rPr kumimoji="0" lang="cs-CZ" sz="1600" i="0" u="sng" strike="noStrike" cap="none" normalizeH="0" baseline="0" dirty="0" smtClean="0">
                <a:ln>
                  <a:noFill/>
                </a:ln>
                <a:solidFill>
                  <a:srgbClr val="691163"/>
                </a:solidFill>
                <a:effectLst/>
                <a:latin typeface="Arial" pitchFamily="34" charset="0"/>
                <a:ea typeface="Times New Roman" pitchFamily="18" charset="0"/>
                <a:cs typeface="Arial" pitchFamily="34" charset="0"/>
              </a:rPr>
              <a:t>24.7.2016 Předkolo MOL </a:t>
            </a:r>
            <a:r>
              <a:rPr kumimoji="0" lang="cs-CZ" sz="1600" i="0" u="sng" strike="noStrike" cap="none" normalizeH="0" baseline="0" dirty="0" err="1" smtClean="0">
                <a:ln>
                  <a:noFill/>
                </a:ln>
                <a:solidFill>
                  <a:srgbClr val="691163"/>
                </a:solidFill>
                <a:effectLst/>
                <a:latin typeface="Arial" pitchFamily="34" charset="0"/>
                <a:ea typeface="Times New Roman" pitchFamily="18" charset="0"/>
                <a:cs typeface="Arial" pitchFamily="34" charset="0"/>
              </a:rPr>
              <a:t>Cup</a:t>
            </a:r>
            <a:endParaRPr kumimoji="0" lang="cs-CZ" sz="2000" i="0" u="none" strike="noStrike" cap="none" normalizeH="0" baseline="0" dirty="0" smtClean="0">
              <a:ln>
                <a:noFill/>
              </a:ln>
              <a:solidFill>
                <a:srgbClr val="69116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 9. minutě se po levé straně vydal vpřed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Přihrával Vokounovi a chyběl krok, aby se v dresu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poprvé zapsal na listinu střelců. Hosté také nelenili a zahrávali velké množství rohů. Největší šanci v úvodu si vypracovali ve 20. minutě. Snahu jít do vedení ale překazil Šimral, který v posledním okamžiku odvrátil míč hlavou na roh. Zle to s námi vypadalo i ve 31. minutě, kdy Hrdý odhlavičkoval míč z brankové čáry, následovaly 2 dorážky, ale ani po nich jsme nekapitulovali. Odpověděli jsme protiútokem. Vokoun se snadno dostal před brankáře a chybělo jen přesnější zakončení. Hezkou navštívenku vyslal na branku soupeře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ani on se mezi 3 tyče netrefil. Blízko změny skóre byl soupeř ve 40. resp. 41 minutě. Cigánek ve velké šanci nejprve z 8 metrů branku přestřelil a v další příležitosti se míč on venkovní tyče odrazil za branku. Radost však vypukla minutu před změnou stran. Na přesný roh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 naběhl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hlavou překonal hostujícího brankáře Majera. Druhý poločas začal lépe Turnov a před naší brankou to začínalo hořet.  V 50. minutě musel proti nebezpečné střele zasahovat Michovský v brance. Za další minut zatáhl za záchrannou brzdu nedovoleně Hrdý. Viděl nejenom žlutou kartu, ale také z toho byl pokutový kopu. Z penalty srovnal na 1:1 Petr Papoušek, kterého si fanoušci možná mimo jiné pamatují v dresu Sparty nebo Liberce. Soupeř byl v těchto momentech aktivnější a ovládl střed hřiště. Turnov se tlačil do zakončení a v 55. minutě musel nebezpečný střelecký pokus odvracet do bezpečí Michovský.. Dramatické momenty, které nenechávaly diváky ani na chvilku odpočinout pokračovaly. Vokoun zpětnou přihrávkou vyzval střídajícího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ten z velkého vápna poslal míč do kukuřice. V 67. minutě přišla na hřiště druhá nová tvář v našem dresu, Jiří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Böhm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hned o minutu později skončil balón po jeho hlavičce jen několik centimetrů vedle tyče. Zápas se nehrál zrovna v rukavičkách a žluté karty rozdával rozhodčí, jak na běžícím pásu. V 82. minutě viděl druhou žlutou domácí Hrdý a šel pod sprchy. V normální hrací době už branka nepadla a tak se prodlužovalo 2x15 minut. Šancí přibývalo a stále se bylo na co dívat. Naše mužstvo, i když hrálo pouze v deseti, se nebálo útočit a soupeře nenechalo na chvilku odpočinout. V 95. minutě zvonilo břevno naší branky po střele Papouška. O 2. minuty později jsme zase kopali roh my a hlavičku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musel odvracet obránce. Ve 100. minutě jsme se dožadovali</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0"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10" name="TextovéPole 9"/>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8" name="TextovéPole 7"/>
          <p:cNvSpPr txBox="1"/>
          <p:nvPr/>
        </p:nvSpPr>
        <p:spPr>
          <a:xfrm>
            <a:off x="5400576" y="667172"/>
            <a:ext cx="4752528" cy="2308324"/>
          </a:xfrm>
          <a:prstGeom prst="rect">
            <a:avLst/>
          </a:prstGeom>
          <a:noFill/>
          <a:ln w="9525">
            <a:solidFill>
              <a:schemeClr val="tx2">
                <a:lumMod val="75000"/>
                <a:lumOff val="25000"/>
              </a:schemeClr>
            </a:solidFill>
          </a:ln>
        </p:spPr>
        <p:txBody>
          <a:bodyPr wrap="square" rtlCol="0">
            <a:spAutoFit/>
          </a:bodyPr>
          <a:lstStyle/>
          <a:p>
            <a:pPr algn="just"/>
            <a:r>
              <a:rPr lang="cs-CZ" b="0" dirty="0" smtClean="0">
                <a:latin typeface="Arial" pitchFamily="34" charset="0"/>
                <a:cs typeface="Arial" pitchFamily="34" charset="0"/>
              </a:rPr>
              <a:t>Před zápasem proti Ústí jsme ještě hráli utkání ve všední den na turnaji v </a:t>
            </a:r>
            <a:r>
              <a:rPr lang="cs-CZ" b="0" dirty="0" err="1" smtClean="0">
                <a:latin typeface="Arial" pitchFamily="34" charset="0"/>
                <a:cs typeface="Arial" pitchFamily="34" charset="0"/>
              </a:rPr>
              <a:t>Dobříni</a:t>
            </a:r>
            <a:r>
              <a:rPr lang="cs-CZ" b="0" dirty="0" smtClean="0">
                <a:latin typeface="Arial" pitchFamily="34" charset="0"/>
                <a:cs typeface="Arial" pitchFamily="34" charset="0"/>
              </a:rPr>
              <a:t> pro Ďáblicím. Turnaj letos moc přitažlivý nebyl, když třeba den před jeho začátkem se odhlásily </a:t>
            </a:r>
            <a:r>
              <a:rPr lang="cs-CZ" b="0" dirty="0" err="1" smtClean="0">
                <a:latin typeface="Arial" pitchFamily="34" charset="0"/>
                <a:cs typeface="Arial" pitchFamily="34" charset="0"/>
              </a:rPr>
              <a:t>Postoloprty</a:t>
            </a:r>
            <a:r>
              <a:rPr lang="cs-CZ" b="0" dirty="0" smtClean="0">
                <a:latin typeface="Arial" pitchFamily="34" charset="0"/>
                <a:cs typeface="Arial" pitchFamily="34" charset="0"/>
              </a:rPr>
              <a:t>. Stejně to udělaly i Brozany a Hrobce 14 dní před začátkem . V zápase proti účastníkovi Pražského přeboru jsme prohráli 5:4, když na hráčích byla hodně znát  pohárová únava.  Pak už přišla generálka na mistrovskou soutěž proti Doksům 6.8.2016 na domácím trávníku. Zvítězili jsme 3:2 a už se </a:t>
            </a:r>
            <a:r>
              <a:rPr lang="cs-CZ" b="0" dirty="0" err="1" smtClean="0">
                <a:latin typeface="Arial" pitchFamily="34" charset="0"/>
                <a:cs typeface="Arial" pitchFamily="34" charset="0"/>
              </a:rPr>
              <a:t>soudtředili</a:t>
            </a:r>
            <a:r>
              <a:rPr lang="cs-CZ" b="0" dirty="0" smtClean="0">
                <a:latin typeface="Arial" pitchFamily="34" charset="0"/>
                <a:cs typeface="Arial" pitchFamily="34" charset="0"/>
              </a:rPr>
              <a:t> k 1. mistrovskému zápasu do </a:t>
            </a:r>
            <a:r>
              <a:rPr lang="cs-CZ" b="0" dirty="0" err="1" smtClean="0">
                <a:latin typeface="Arial" pitchFamily="34" charset="0"/>
                <a:cs typeface="Arial" pitchFamily="34" charset="0"/>
              </a:rPr>
              <a:t>Nověho</a:t>
            </a:r>
            <a:r>
              <a:rPr lang="cs-CZ" b="0" dirty="0" smtClean="0">
                <a:latin typeface="Arial" pitchFamily="34" charset="0"/>
                <a:cs typeface="Arial" pitchFamily="34" charset="0"/>
              </a:rPr>
              <a:t> Boru 13.8.2016. V přípravě jsme odehráli velké množství zápasů, a i když jsme v normální hrací době zvítězili pouze jednou,  tak to svůj účel splnilo a ukázalo všechny slabiny i přednosti. </a:t>
            </a:r>
          </a:p>
        </p:txBody>
      </p:sp>
      <p:sp>
        <p:nvSpPr>
          <p:cNvPr id="11" name="TextovéPole 10"/>
          <p:cNvSpPr txBox="1"/>
          <p:nvPr/>
        </p:nvSpPr>
        <p:spPr>
          <a:xfrm>
            <a:off x="6048648" y="163116"/>
            <a:ext cx="3312368" cy="307777"/>
          </a:xfrm>
          <a:prstGeom prst="rect">
            <a:avLst/>
          </a:prstGeom>
          <a:solidFill>
            <a:schemeClr val="accent6">
              <a:lumMod val="20000"/>
              <a:lumOff val="80000"/>
            </a:schemeClr>
          </a:solidFill>
        </p:spPr>
        <p:txBody>
          <a:bodyPr wrap="square" rtlCol="0">
            <a:spAutoFit/>
          </a:bodyPr>
          <a:lstStyle/>
          <a:p>
            <a:pPr algn="ctr"/>
            <a:r>
              <a:rPr lang="cs-CZ" sz="1400" u="sng" dirty="0" smtClean="0">
                <a:latin typeface="Bookman Old Style" pitchFamily="18" charset="0"/>
              </a:rPr>
              <a:t>Pokračování  letní přípravy</a:t>
            </a:r>
          </a:p>
        </p:txBody>
      </p:sp>
      <p:sp>
        <p:nvSpPr>
          <p:cNvPr id="12" name="TextovéPole 11"/>
          <p:cNvSpPr txBox="1"/>
          <p:nvPr/>
        </p:nvSpPr>
        <p:spPr>
          <a:xfrm>
            <a:off x="71984" y="61493"/>
            <a:ext cx="4795500" cy="461665"/>
          </a:xfrm>
          <a:prstGeom prst="rect">
            <a:avLst/>
          </a:prstGeom>
          <a:blipFill>
            <a:blip r:embed="rId3" cstate="print"/>
            <a:tile tx="44450" ty="25400" sx="100000" sy="100000" flip="none" algn="tl"/>
          </a:blipFill>
          <a:ln w="41275">
            <a:solidFill>
              <a:schemeClr val="tx1"/>
            </a:solidFill>
            <a:prstDash val="sysDash"/>
          </a:ln>
        </p:spPr>
        <p:txBody>
          <a:bodyPr wrap="square" rtlCol="0">
            <a:spAutoFit/>
          </a:bodyPr>
          <a:lstStyle/>
          <a:p>
            <a:pPr algn="ctr"/>
            <a:r>
              <a:rPr lang="cs-CZ" sz="2400" dirty="0" smtClean="0">
                <a:ln w="15875">
                  <a:solidFill>
                    <a:schemeClr val="tx1"/>
                  </a:solidFill>
                </a:ln>
                <a:solidFill>
                  <a:srgbClr val="CC0000"/>
                </a:solidFill>
                <a:latin typeface="David" pitchFamily="34" charset="-79"/>
                <a:cs typeface="David" pitchFamily="34" charset="-79"/>
              </a:rPr>
              <a:t>Nové tváře v našem týmu</a:t>
            </a:r>
            <a:r>
              <a:rPr lang="cs-CZ" sz="2400" u="sng" dirty="0" smtClean="0">
                <a:ln w="15875">
                  <a:solidFill>
                    <a:schemeClr val="tx1"/>
                  </a:solidFill>
                </a:ln>
                <a:solidFill>
                  <a:srgbClr val="CC0000"/>
                </a:solidFill>
                <a:latin typeface="David" pitchFamily="34" charset="-79"/>
                <a:cs typeface="David" pitchFamily="34" charset="-79"/>
              </a:rPr>
              <a:t> </a:t>
            </a:r>
          </a:p>
        </p:txBody>
      </p:sp>
      <p:sp>
        <p:nvSpPr>
          <p:cNvPr id="13" name="TextovéPole 12"/>
          <p:cNvSpPr txBox="1"/>
          <p:nvPr/>
        </p:nvSpPr>
        <p:spPr>
          <a:xfrm>
            <a:off x="71984" y="3720537"/>
            <a:ext cx="4752527" cy="3240000"/>
          </a:xfrm>
          <a:prstGeom prst="rect">
            <a:avLst/>
          </a:prstGeom>
          <a:solidFill>
            <a:srgbClr val="CCFFFF"/>
          </a:solidFill>
          <a:ln w="34925">
            <a:solidFill>
              <a:srgbClr val="33CCCC"/>
            </a:solidFill>
          </a:ln>
        </p:spPr>
        <p:txBody>
          <a:bodyPr wrap="square" rtlCol="0">
            <a:spAutoFit/>
          </a:bodyPr>
          <a:lstStyle/>
          <a:p>
            <a:pPr algn="ctr"/>
            <a:r>
              <a:rPr lang="cs-CZ" sz="3200" u="sng" dirty="0" smtClean="0">
                <a:solidFill>
                  <a:srgbClr val="3333FF"/>
                </a:solidFill>
                <a:latin typeface="Bookman Old Style" pitchFamily="18" charset="0"/>
              </a:rPr>
              <a:t>Jiří Vokoun</a:t>
            </a:r>
          </a:p>
          <a:p>
            <a:pPr algn="just"/>
            <a:r>
              <a:rPr lang="cs-CZ" sz="1400" dirty="0" smtClean="0">
                <a:latin typeface="Century" pitchFamily="18" charset="0"/>
              </a:rPr>
              <a:t>S fotbalem začínal na </a:t>
            </a:r>
            <a:r>
              <a:rPr lang="cs-CZ" sz="1400" dirty="0" err="1" smtClean="0">
                <a:latin typeface="Century" pitchFamily="18" charset="0"/>
              </a:rPr>
              <a:t>Pšovce</a:t>
            </a:r>
            <a:r>
              <a:rPr lang="cs-CZ" sz="1400" dirty="0" smtClean="0">
                <a:latin typeface="Century" pitchFamily="18" charset="0"/>
              </a:rPr>
              <a:t> odkud ještě v žákovském věku přestoupil do AC Sparta Praha. Jako mládežník se vrátil do SK Roudnice </a:t>
            </a:r>
            <a:r>
              <a:rPr lang="cs-CZ" sz="1400" dirty="0" err="1" smtClean="0">
                <a:latin typeface="Century" pitchFamily="18" charset="0"/>
              </a:rPr>
              <a:t>n.L.</a:t>
            </a:r>
            <a:r>
              <a:rPr lang="cs-CZ" sz="1400" dirty="0" smtClean="0">
                <a:latin typeface="Century" pitchFamily="18" charset="0"/>
              </a:rPr>
              <a:t> a v dorosteneckém věku působil ve VOŠ Roudnice </a:t>
            </a:r>
            <a:r>
              <a:rPr lang="cs-CZ" sz="1400" dirty="0" err="1" smtClean="0">
                <a:latin typeface="Century" pitchFamily="18" charset="0"/>
              </a:rPr>
              <a:t>n.L.</a:t>
            </a:r>
            <a:r>
              <a:rPr lang="cs-CZ" sz="1400" dirty="0" smtClean="0">
                <a:latin typeface="Century" pitchFamily="18" charset="0"/>
              </a:rPr>
              <a:t>  Pak  působil ve 21 Dukly Praha odkud přišel v létě  do našeho klubu.  Fanoušci fotbalu ve </a:t>
            </a:r>
            <a:r>
              <a:rPr lang="cs-CZ" sz="1400" dirty="0" err="1" smtClean="0">
                <a:latin typeface="Century" pitchFamily="18" charset="0"/>
              </a:rPr>
              <a:t>Štětí</a:t>
            </a:r>
            <a:r>
              <a:rPr lang="cs-CZ" sz="1400" dirty="0" smtClean="0">
                <a:latin typeface="Century" pitchFamily="18" charset="0"/>
              </a:rPr>
              <a:t> určitě vědí, že jeho otec  dlouhé roky úspěšně hájil barvy našeho klubu a není to tak dlouho.</a:t>
            </a:r>
          </a:p>
          <a:p>
            <a:endParaRPr lang="cs-CZ" sz="1400" dirty="0" smtClean="0">
              <a:latin typeface="Century" pitchFamily="18" charset="0"/>
            </a:endParaRPr>
          </a:p>
          <a:p>
            <a:endParaRPr lang="cs-CZ" sz="1400" dirty="0" smtClean="0">
              <a:latin typeface="Century" pitchFamily="18" charset="0"/>
            </a:endParaRPr>
          </a:p>
          <a:p>
            <a:endParaRPr lang="cs-CZ" sz="1400" dirty="0" smtClean="0">
              <a:latin typeface="Century" pitchFamily="18" charset="0"/>
            </a:endParaRPr>
          </a:p>
          <a:p>
            <a:endParaRPr lang="cs-CZ" sz="1400" dirty="0" smtClean="0">
              <a:latin typeface="Century" pitchFamily="18" charset="0"/>
            </a:endParaRPr>
          </a:p>
          <a:p>
            <a:endParaRPr lang="cs-CZ" dirty="0" smtClean="0">
              <a:latin typeface="Century" pitchFamily="18" charset="0"/>
            </a:endParaRPr>
          </a:p>
        </p:txBody>
      </p:sp>
      <p:sp>
        <p:nvSpPr>
          <p:cNvPr id="14" name="TextovéPole 13"/>
          <p:cNvSpPr txBox="1"/>
          <p:nvPr/>
        </p:nvSpPr>
        <p:spPr>
          <a:xfrm>
            <a:off x="71984" y="595164"/>
            <a:ext cx="4723925" cy="3077766"/>
          </a:xfrm>
          <a:prstGeom prst="rect">
            <a:avLst/>
          </a:prstGeom>
          <a:solidFill>
            <a:srgbClr val="FFFFCC"/>
          </a:solidFill>
          <a:ln w="31750" cmpd="sng">
            <a:solidFill>
              <a:srgbClr val="33CCCC"/>
            </a:solidFill>
          </a:ln>
        </p:spPr>
        <p:txBody>
          <a:bodyPr wrap="square" rtlCol="0">
            <a:spAutoFit/>
          </a:bodyPr>
          <a:lstStyle/>
          <a:p>
            <a:pPr algn="ctr"/>
            <a:r>
              <a:rPr lang="cs-CZ" sz="2800" u="sng" dirty="0" smtClean="0">
                <a:solidFill>
                  <a:srgbClr val="FF3300"/>
                </a:solidFill>
                <a:latin typeface="Bookman Old Style" pitchFamily="18" charset="0"/>
              </a:rPr>
              <a:t>Jiří B</a:t>
            </a:r>
            <a:r>
              <a:rPr lang="de-DE" sz="2800" u="sng" dirty="0" smtClean="0">
                <a:solidFill>
                  <a:srgbClr val="FF3300"/>
                </a:solidFill>
                <a:latin typeface="Bookman Old Style" pitchFamily="18" charset="0"/>
              </a:rPr>
              <a:t>ö</a:t>
            </a:r>
            <a:r>
              <a:rPr lang="en-US" sz="2800" u="sng" dirty="0" err="1" smtClean="0">
                <a:solidFill>
                  <a:srgbClr val="FF3300"/>
                </a:solidFill>
                <a:latin typeface="Bookman Old Style" pitchFamily="18" charset="0"/>
              </a:rPr>
              <a:t>hm</a:t>
            </a:r>
            <a:endParaRPr lang="cs-CZ" sz="2800" u="sng" dirty="0" smtClean="0">
              <a:solidFill>
                <a:srgbClr val="FF3300"/>
              </a:solidFill>
              <a:latin typeface="Bookman Old Style" pitchFamily="18" charset="0"/>
            </a:endParaRPr>
          </a:p>
          <a:p>
            <a:pPr algn="just"/>
            <a:r>
              <a:rPr lang="cs-CZ" sz="1400" dirty="0" smtClean="0">
                <a:latin typeface="Century" pitchFamily="18" charset="0"/>
              </a:rPr>
              <a:t>Odchovanec </a:t>
            </a:r>
            <a:r>
              <a:rPr lang="cs-CZ" sz="1400" dirty="0" err="1" smtClean="0">
                <a:latin typeface="Century" pitchFamily="18" charset="0"/>
              </a:rPr>
              <a:t>Baníku</a:t>
            </a:r>
            <a:r>
              <a:rPr lang="cs-CZ" sz="1400" dirty="0" smtClean="0">
                <a:latin typeface="Century" pitchFamily="18" charset="0"/>
              </a:rPr>
              <a:t> Ostrava, který prošel mnoha kluby. Z těch známých klubů působil ve Slavii, na Viktorce Žižkov, v Jihlavě, Dukle Praha. Poslední rok hostoval v </a:t>
            </a:r>
            <a:r>
              <a:rPr lang="cs-CZ" sz="1400" dirty="0" err="1" smtClean="0">
                <a:latin typeface="Century" pitchFamily="18" charset="0"/>
              </a:rPr>
              <a:t>Blšanech</a:t>
            </a:r>
            <a:r>
              <a:rPr lang="cs-CZ" sz="1400" dirty="0" smtClean="0">
                <a:latin typeface="Century" pitchFamily="18" charset="0"/>
              </a:rPr>
              <a:t>, kde byl do svého zranění  nejlepším střelcem Ústeckého přeboru. 28 let a přestoupil k nám z FK Ústí </a:t>
            </a:r>
            <a:r>
              <a:rPr lang="cs-CZ" sz="1400" dirty="0" err="1" smtClean="0">
                <a:latin typeface="Century" pitchFamily="18" charset="0"/>
              </a:rPr>
              <a:t>n.L.</a:t>
            </a:r>
            <a:endParaRPr lang="cs-CZ" sz="1400" dirty="0" smtClean="0">
              <a:latin typeface="Century" pitchFamily="18" charset="0"/>
            </a:endParaRPr>
          </a:p>
          <a:p>
            <a:endParaRPr lang="cs-CZ" sz="1400" dirty="0" smtClean="0">
              <a:latin typeface="Century" pitchFamily="18" charset="0"/>
            </a:endParaRPr>
          </a:p>
          <a:p>
            <a:endParaRPr lang="cs-CZ" sz="1400" dirty="0" smtClean="0">
              <a:latin typeface="Century" pitchFamily="18" charset="0"/>
            </a:endParaRPr>
          </a:p>
          <a:p>
            <a:endParaRPr lang="cs-CZ" sz="1400" dirty="0" smtClean="0">
              <a:latin typeface="Century" pitchFamily="18" charset="0"/>
            </a:endParaRPr>
          </a:p>
          <a:p>
            <a:endParaRPr lang="cs-CZ" sz="1400" dirty="0" smtClean="0">
              <a:latin typeface="Century" pitchFamily="18" charset="0"/>
            </a:endParaRPr>
          </a:p>
          <a:p>
            <a:endParaRPr lang="cs-CZ" sz="1400" dirty="0" smtClean="0">
              <a:latin typeface="Century" pitchFamily="18" charset="0"/>
            </a:endParaRPr>
          </a:p>
          <a:p>
            <a:endParaRPr lang="cs-CZ" dirty="0" smtClean="0">
              <a:latin typeface="Century" pitchFamily="18" charset="0"/>
            </a:endParaRPr>
          </a:p>
        </p:txBody>
      </p:sp>
      <p:pic>
        <p:nvPicPr>
          <p:cNvPr id="15" name="Picture 12"/>
          <p:cNvPicPr>
            <a:picLocks noChangeAspect="1" noChangeArrowheads="1"/>
          </p:cNvPicPr>
          <p:nvPr/>
        </p:nvPicPr>
        <p:blipFill>
          <a:blip r:embed="rId4" cstate="print"/>
          <a:srcRect/>
          <a:stretch>
            <a:fillRect/>
          </a:stretch>
        </p:blipFill>
        <p:spPr bwMode="auto">
          <a:xfrm>
            <a:off x="1789775" y="2395364"/>
            <a:ext cx="1073620" cy="1152128"/>
          </a:xfrm>
          <a:prstGeom prst="rect">
            <a:avLst/>
          </a:prstGeom>
          <a:solidFill>
            <a:srgbClr val="FFFFCC"/>
          </a:solidFill>
          <a:ln w="9525">
            <a:noFill/>
            <a:miter lim="800000"/>
            <a:headEnd/>
            <a:tailEnd/>
          </a:ln>
        </p:spPr>
      </p:pic>
      <p:pic>
        <p:nvPicPr>
          <p:cNvPr id="16" name="Picture 1"/>
          <p:cNvPicPr>
            <a:picLocks noChangeAspect="1" noChangeArrowheads="1"/>
          </p:cNvPicPr>
          <p:nvPr/>
        </p:nvPicPr>
        <p:blipFill>
          <a:blip r:embed="rId5" cstate="print"/>
          <a:srcRect/>
          <a:stretch>
            <a:fillRect/>
          </a:stretch>
        </p:blipFill>
        <p:spPr bwMode="auto">
          <a:xfrm>
            <a:off x="2004499" y="5779740"/>
            <a:ext cx="903596" cy="1080120"/>
          </a:xfrm>
          <a:prstGeom prst="rect">
            <a:avLst/>
          </a:prstGeom>
          <a:solidFill>
            <a:srgbClr val="CCFFFF"/>
          </a:solidFill>
          <a:ln w="9525">
            <a:noFill/>
            <a:miter lim="800000"/>
            <a:headEnd/>
            <a:tailEnd/>
          </a:ln>
        </p:spPr>
      </p:pic>
      <p:pic>
        <p:nvPicPr>
          <p:cNvPr id="49154" name="Picture 2"/>
          <p:cNvPicPr>
            <a:picLocks noChangeAspect="1" noChangeArrowheads="1"/>
          </p:cNvPicPr>
          <p:nvPr/>
        </p:nvPicPr>
        <p:blipFill>
          <a:blip r:embed="rId6" cstate="print"/>
          <a:srcRect/>
          <a:stretch>
            <a:fillRect/>
          </a:stretch>
        </p:blipFill>
        <p:spPr bwMode="auto">
          <a:xfrm>
            <a:off x="5400576" y="3259460"/>
            <a:ext cx="4687491" cy="3540274"/>
          </a:xfrm>
          <a:prstGeom prst="rect">
            <a:avLst/>
          </a:prstGeom>
          <a:noFill/>
          <a:ln w="28575">
            <a:solidFill>
              <a:schemeClr val="accent2">
                <a:lumMod val="60000"/>
                <a:lumOff val="40000"/>
              </a:schemeClr>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53381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sp>
        <p:nvSpPr>
          <p:cNvPr id="12" name="TextovéPole 11"/>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graphicFrame>
        <p:nvGraphicFramePr>
          <p:cNvPr id="6" name="Tabulka 5"/>
          <p:cNvGraphicFramePr>
            <a:graphicFrameLocks noGrp="1"/>
          </p:cNvGraphicFramePr>
          <p:nvPr/>
        </p:nvGraphicFramePr>
        <p:xfrm>
          <a:off x="102321" y="1963316"/>
          <a:ext cx="4723926" cy="5011528"/>
        </p:xfrm>
        <a:graphic>
          <a:graphicData uri="http://schemas.openxmlformats.org/drawingml/2006/table">
            <a:tbl>
              <a:tblPr/>
              <a:tblGrid>
                <a:gridCol w="3077710"/>
                <a:gridCol w="1646216"/>
              </a:tblGrid>
              <a:tr h="240248">
                <a:tc>
                  <a:txBody>
                    <a:bodyPr/>
                    <a:lstStyle/>
                    <a:p>
                      <a:pPr algn="ctr" fontAlgn="ctr"/>
                      <a:r>
                        <a:rPr lang="cs-CZ" sz="1400" b="1" i="0" u="none" strike="noStrike" dirty="0">
                          <a:solidFill>
                            <a:srgbClr val="000000"/>
                          </a:solidFill>
                          <a:latin typeface="Century Schoolbook"/>
                        </a:rPr>
                        <a:t>Hráč</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a:solidFill>
                            <a:srgbClr val="000000"/>
                          </a:solidFill>
                          <a:latin typeface="Century Schoolbook"/>
                        </a:rPr>
                        <a:t>Rok narození</a:t>
                      </a:r>
                    </a:p>
                  </a:txBody>
                  <a:tcPr marL="7236" marR="7236" marT="728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66"/>
                    </a:solidFill>
                  </a:tcPr>
                </a:tc>
              </a:tr>
              <a:tr h="216952">
                <a:tc>
                  <a:txBody>
                    <a:bodyPr/>
                    <a:lstStyle/>
                    <a:p>
                      <a:pPr algn="ctr" rtl="0" fontAlgn="ctr"/>
                      <a:r>
                        <a:rPr lang="cs-CZ" sz="1600" b="1" i="0" u="none" strike="noStrike" dirty="0">
                          <a:solidFill>
                            <a:srgbClr val="000000"/>
                          </a:solidFill>
                          <a:latin typeface="Century Schoolbook"/>
                        </a:rPr>
                        <a:t>Kloub Lukáš</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1991</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87184">
                <a:tc>
                  <a:txBody>
                    <a:bodyPr/>
                    <a:lstStyle/>
                    <a:p>
                      <a:pPr algn="ctr" rtl="0" fontAlgn="ctr"/>
                      <a:r>
                        <a:rPr lang="cs-CZ" sz="1600" b="1" i="0" u="none" strike="noStrike" dirty="0">
                          <a:solidFill>
                            <a:srgbClr val="000000"/>
                          </a:solidFill>
                          <a:latin typeface="Century Schoolbook"/>
                        </a:rPr>
                        <a:t>Michovský Václav</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1992</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6952">
                <a:tc>
                  <a:txBody>
                    <a:bodyPr/>
                    <a:lstStyle/>
                    <a:p>
                      <a:pPr algn="ctr" rtl="0" fontAlgn="ctr"/>
                      <a:r>
                        <a:rPr lang="cs-CZ" sz="1600" b="1" i="0" u="none" strike="noStrike" dirty="0" err="1">
                          <a:solidFill>
                            <a:srgbClr val="000000"/>
                          </a:solidFill>
                          <a:latin typeface="Century Schoolbook"/>
                        </a:rPr>
                        <a:t>Čámský</a:t>
                      </a:r>
                      <a:r>
                        <a:rPr lang="cs-CZ" sz="1600" b="1" i="0" u="none" strike="noStrike" dirty="0">
                          <a:solidFill>
                            <a:srgbClr val="000000"/>
                          </a:solidFill>
                          <a:latin typeface="Century Schoolbook"/>
                        </a:rPr>
                        <a:t> Milan</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1991</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Mencl David</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1987</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err="1">
                          <a:solidFill>
                            <a:srgbClr val="000000"/>
                          </a:solidFill>
                          <a:latin typeface="Century Schoolbook"/>
                        </a:rPr>
                        <a:t>Poráč</a:t>
                      </a:r>
                      <a:r>
                        <a:rPr lang="cs-CZ" sz="1600" b="1" i="0" u="none" strike="noStrike" dirty="0">
                          <a:solidFill>
                            <a:srgbClr val="000000"/>
                          </a:solidFill>
                          <a:latin typeface="Century Schoolbook"/>
                        </a:rPr>
                        <a:t> Vladimír</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1988</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Ransdorf Jiří</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1986</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Šimral Jiří</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1990</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Vacek Jiří</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1980</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Šmidrkal Michal </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1989</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Hrdý Radek</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1995</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6952">
                <a:tc>
                  <a:txBody>
                    <a:bodyPr/>
                    <a:lstStyle/>
                    <a:p>
                      <a:pPr algn="ctr" rtl="0" fontAlgn="ctr"/>
                      <a:r>
                        <a:rPr lang="cs-CZ" sz="1600" b="1" i="0" u="none" strike="noStrike" dirty="0">
                          <a:solidFill>
                            <a:srgbClr val="000000"/>
                          </a:solidFill>
                          <a:latin typeface="Century Schoolbook"/>
                        </a:rPr>
                        <a:t>Kucler Vladimír</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1988</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6952">
                <a:tc>
                  <a:txBody>
                    <a:bodyPr/>
                    <a:lstStyle/>
                    <a:p>
                      <a:pPr algn="ctr" rtl="0" fontAlgn="ctr"/>
                      <a:r>
                        <a:rPr lang="cs-CZ" sz="1600" b="1" i="0" u="none" strike="noStrike" dirty="0">
                          <a:solidFill>
                            <a:srgbClr val="000000"/>
                          </a:solidFill>
                          <a:latin typeface="Century Schoolbook"/>
                        </a:rPr>
                        <a:t>Lelek Lukáš </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1993</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6952">
                <a:tc>
                  <a:txBody>
                    <a:bodyPr/>
                    <a:lstStyle/>
                    <a:p>
                      <a:pPr algn="ctr" rtl="0" fontAlgn="ctr"/>
                      <a:r>
                        <a:rPr lang="cs-CZ" sz="1600" b="1" i="0" u="none" strike="noStrike" dirty="0" err="1">
                          <a:solidFill>
                            <a:srgbClr val="000000"/>
                          </a:solidFill>
                          <a:latin typeface="Century Schoolbook"/>
                        </a:rPr>
                        <a:t>Malák</a:t>
                      </a:r>
                      <a:r>
                        <a:rPr lang="cs-CZ" sz="1600" b="1" i="0" u="none" strike="noStrike" dirty="0">
                          <a:solidFill>
                            <a:srgbClr val="000000"/>
                          </a:solidFill>
                          <a:latin typeface="Century Schoolbook"/>
                        </a:rPr>
                        <a:t> Marek</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1993</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6952">
                <a:tc>
                  <a:txBody>
                    <a:bodyPr/>
                    <a:lstStyle/>
                    <a:p>
                      <a:pPr algn="ctr" rtl="0" fontAlgn="ctr"/>
                      <a:r>
                        <a:rPr lang="cs-CZ" sz="1600" b="1" i="0" u="none" strike="noStrike" dirty="0">
                          <a:solidFill>
                            <a:srgbClr val="000000"/>
                          </a:solidFill>
                          <a:latin typeface="Century Schoolbook"/>
                        </a:rPr>
                        <a:t>Slanička Rudolf</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1993</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6952">
                <a:tc>
                  <a:txBody>
                    <a:bodyPr/>
                    <a:lstStyle/>
                    <a:p>
                      <a:pPr algn="ctr" rtl="0" fontAlgn="ctr"/>
                      <a:r>
                        <a:rPr lang="cs-CZ" sz="1600" b="1" i="0" u="none" strike="noStrike" dirty="0">
                          <a:solidFill>
                            <a:srgbClr val="000000"/>
                          </a:solidFill>
                          <a:latin typeface="Century Schoolbook"/>
                        </a:rPr>
                        <a:t>Stejskal Lukáš</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cs-CZ" sz="1400" b="1" i="0" u="none" strike="noStrike" dirty="0">
                          <a:solidFill>
                            <a:srgbClr val="000000"/>
                          </a:solidFill>
                          <a:latin typeface="Century Schoolbook"/>
                        </a:rPr>
                        <a:t>1980</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6952">
                <a:tc>
                  <a:txBody>
                    <a:bodyPr/>
                    <a:lstStyle/>
                    <a:p>
                      <a:pPr algn="ctr" rtl="0" fontAlgn="ctr"/>
                      <a:r>
                        <a:rPr lang="cs-CZ" sz="1600" b="1" i="0" u="none" strike="noStrike" dirty="0" err="1">
                          <a:solidFill>
                            <a:srgbClr val="000000"/>
                          </a:solidFill>
                          <a:latin typeface="Century Schoolbook"/>
                        </a:rPr>
                        <a:t>Belák</a:t>
                      </a:r>
                      <a:r>
                        <a:rPr lang="cs-CZ" sz="1600" b="1" i="0" u="none" strike="noStrike" dirty="0">
                          <a:solidFill>
                            <a:srgbClr val="000000"/>
                          </a:solidFill>
                          <a:latin typeface="Century Schoolbook"/>
                        </a:rPr>
                        <a:t> Tomáš</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1992</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err="1">
                          <a:solidFill>
                            <a:srgbClr val="000000"/>
                          </a:solidFill>
                          <a:latin typeface="Century Schoolbook"/>
                        </a:rPr>
                        <a:t>Böhm</a:t>
                      </a:r>
                      <a:r>
                        <a:rPr lang="cs-CZ" sz="1600" b="1" i="0" u="none" strike="noStrike" dirty="0">
                          <a:solidFill>
                            <a:srgbClr val="000000"/>
                          </a:solidFill>
                          <a:latin typeface="Century Schoolbook"/>
                        </a:rPr>
                        <a:t> Jiří</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1987</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Tichý Slavoj</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1992</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52">
                <a:tc>
                  <a:txBody>
                    <a:bodyPr/>
                    <a:lstStyle/>
                    <a:p>
                      <a:pPr algn="ctr" rtl="0" fontAlgn="ctr"/>
                      <a:r>
                        <a:rPr lang="cs-CZ" sz="1600" b="1" i="0" u="none" strike="noStrike" dirty="0">
                          <a:solidFill>
                            <a:srgbClr val="000000"/>
                          </a:solidFill>
                          <a:latin typeface="Century Schoolbook"/>
                        </a:rPr>
                        <a:t>Vokoun Jiří</a:t>
                      </a:r>
                    </a:p>
                  </a:txBody>
                  <a:tcPr marL="7236" marR="7236" marT="728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1" i="0" u="none" strike="noStrike" dirty="0">
                          <a:solidFill>
                            <a:srgbClr val="000000"/>
                          </a:solidFill>
                          <a:latin typeface="Century Schoolbook"/>
                        </a:rPr>
                        <a:t>1996</a:t>
                      </a:r>
                    </a:p>
                  </a:txBody>
                  <a:tcPr marL="7236" marR="7236" marT="728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TextovéPole 6"/>
          <p:cNvSpPr txBox="1"/>
          <p:nvPr/>
        </p:nvSpPr>
        <p:spPr>
          <a:xfrm>
            <a:off x="102321" y="91108"/>
            <a:ext cx="4723925" cy="1754326"/>
          </a:xfrm>
          <a:prstGeom prst="rect">
            <a:avLst/>
          </a:prstGeom>
          <a:blipFill>
            <a:blip r:embed="rId3" cstate="print"/>
            <a:stretch>
              <a:fillRect/>
            </a:stretch>
          </a:blipFill>
          <a:ln w="66675">
            <a:gradFill flip="none" rotWithShape="1">
              <a:gsLst>
                <a:gs pos="0">
                  <a:srgbClr val="FFF200"/>
                </a:gs>
                <a:gs pos="45000">
                  <a:srgbClr val="FF7A00"/>
                </a:gs>
                <a:gs pos="70000">
                  <a:srgbClr val="FF0300"/>
                </a:gs>
                <a:gs pos="100000">
                  <a:srgbClr val="4D0808"/>
                </a:gs>
                <a:gs pos="100000">
                  <a:srgbClr val="4D0808"/>
                </a:gs>
                <a:gs pos="100000">
                  <a:schemeClr val="accent1">
                    <a:lumMod val="40000"/>
                    <a:lumOff val="60000"/>
                    <a:alpha val="69000"/>
                  </a:schemeClr>
                </a:gs>
              </a:gsLst>
              <a:path path="rect">
                <a:fillToRect l="100000" t="100000"/>
              </a:path>
              <a:tileRect r="-100000" b="-100000"/>
            </a:gradFill>
            <a:prstDash val="lgDash"/>
          </a:ln>
        </p:spPr>
        <p:txBody>
          <a:bodyPr wrap="square" rtlCol="0">
            <a:spAutoFit/>
          </a:bodyPr>
          <a:lstStyle/>
          <a:p>
            <a:pPr algn="ctr"/>
            <a:r>
              <a:rPr lang="cs-CZ" sz="2700" dirty="0" smtClean="0">
                <a:solidFill>
                  <a:srgbClr val="2634BC"/>
                </a:solidFill>
                <a:effectLst>
                  <a:outerShdw blurRad="38100" dist="38100" dir="2700000" algn="tl">
                    <a:srgbClr val="000000">
                      <a:alpha val="43137"/>
                    </a:srgbClr>
                  </a:outerShdw>
                </a:effectLst>
                <a:latin typeface="Georgia" pitchFamily="18" charset="0"/>
              </a:rPr>
              <a:t>19 hráčů je na soupisce mužstva dospělých pro podzimní část divizní soutěže</a:t>
            </a:r>
          </a:p>
        </p:txBody>
      </p:sp>
      <p:sp>
        <p:nvSpPr>
          <p:cNvPr id="8" name="TextovéPole 7"/>
          <p:cNvSpPr txBox="1"/>
          <p:nvPr/>
        </p:nvSpPr>
        <p:spPr>
          <a:xfrm>
            <a:off x="5616600" y="91110"/>
            <a:ext cx="4509201" cy="1569660"/>
          </a:xfrm>
          <a:prstGeom prst="rect">
            <a:avLst/>
          </a:prstGeom>
          <a:blipFill>
            <a:blip r:embed="rId4" cstate="print"/>
            <a:stretch>
              <a:fillRect/>
            </a:stretch>
          </a:blipFill>
          <a:ln w="63500">
            <a:solidFill>
              <a:srgbClr val="CC0000"/>
            </a:solidFill>
            <a:prstDash val="dash"/>
          </a:ln>
        </p:spPr>
        <p:txBody>
          <a:bodyPr wrap="square" rtlCol="0">
            <a:spAutoFit/>
          </a:bodyPr>
          <a:lstStyle/>
          <a:p>
            <a:pPr algn="ctr"/>
            <a:r>
              <a:rPr lang="cs-CZ" sz="2400" dirty="0" smtClean="0">
                <a:solidFill>
                  <a:srgbClr val="990099"/>
                </a:solidFill>
                <a:latin typeface="Snap ITC" pitchFamily="82" charset="0"/>
              </a:rPr>
              <a:t>Známé tváře realizačního týmu.  Sestava zůstává pohromadě </a:t>
            </a:r>
          </a:p>
        </p:txBody>
      </p:sp>
      <p:sp>
        <p:nvSpPr>
          <p:cNvPr id="9" name="TextovéPole 8"/>
          <p:cNvSpPr txBox="1"/>
          <p:nvPr/>
        </p:nvSpPr>
        <p:spPr>
          <a:xfrm>
            <a:off x="5688608" y="1819300"/>
            <a:ext cx="4464496" cy="5139869"/>
          </a:xfrm>
          <a:prstGeom prst="rect">
            <a:avLst/>
          </a:prstGeom>
          <a:blipFill>
            <a:blip r:embed="rId5" cstate="print"/>
            <a:stretch>
              <a:fillRect/>
            </a:stretch>
          </a:blipFill>
          <a:ln w="57150" cmpd="dbl">
            <a:solidFill>
              <a:schemeClr val="bg2">
                <a:lumMod val="60000"/>
                <a:lumOff val="40000"/>
              </a:schemeClr>
            </a:solidFill>
          </a:ln>
        </p:spPr>
        <p:txBody>
          <a:bodyPr wrap="square" rtlCol="0">
            <a:spAutoFit/>
          </a:bodyPr>
          <a:lstStyle/>
          <a:p>
            <a:r>
              <a:rPr lang="cs-CZ" sz="3600" u="sng" dirty="0" smtClean="0">
                <a:latin typeface="Rockwell Condensed" pitchFamily="18" charset="0"/>
              </a:rPr>
              <a:t>Josef Vinš</a:t>
            </a:r>
          </a:p>
          <a:p>
            <a:r>
              <a:rPr lang="cs-CZ" sz="3600" u="sng" dirty="0" smtClean="0">
                <a:latin typeface="Rockwell Condensed" pitchFamily="18" charset="0"/>
              </a:rPr>
              <a:t>Trenér</a:t>
            </a:r>
          </a:p>
          <a:p>
            <a:endParaRPr lang="cs-CZ" sz="3200" dirty="0" smtClean="0">
              <a:latin typeface="Rockwell Condensed" pitchFamily="18" charset="0"/>
            </a:endParaRPr>
          </a:p>
          <a:p>
            <a:r>
              <a:rPr lang="cs-CZ" sz="3600" u="sng" dirty="0" smtClean="0">
                <a:latin typeface="Rockwell Condensed" pitchFamily="18" charset="0"/>
              </a:rPr>
              <a:t>Jiří Havner</a:t>
            </a:r>
          </a:p>
          <a:p>
            <a:r>
              <a:rPr lang="cs-CZ" sz="3600" u="sng" dirty="0" smtClean="0">
                <a:latin typeface="Rockwell Condensed" pitchFamily="18" charset="0"/>
              </a:rPr>
              <a:t>vedoucí</a:t>
            </a:r>
          </a:p>
          <a:p>
            <a:r>
              <a:rPr lang="cs-CZ" sz="3200" dirty="0" smtClean="0">
                <a:latin typeface="Rockwell Condensed" pitchFamily="18" charset="0"/>
              </a:rPr>
              <a:t> </a:t>
            </a:r>
          </a:p>
          <a:p>
            <a:r>
              <a:rPr lang="cs-CZ" sz="3600" u="sng" dirty="0" smtClean="0">
                <a:latin typeface="Rockwell Condensed" pitchFamily="18" charset="0"/>
              </a:rPr>
              <a:t>Karel Zavřel</a:t>
            </a:r>
          </a:p>
          <a:p>
            <a:r>
              <a:rPr lang="cs-CZ" sz="3600" u="sng" dirty="0" smtClean="0">
                <a:latin typeface="Rockwell Condensed" pitchFamily="18" charset="0"/>
              </a:rPr>
              <a:t>masér</a:t>
            </a:r>
          </a:p>
          <a:p>
            <a:endParaRPr lang="cs-CZ" sz="2000" dirty="0" smtClean="0">
              <a:latin typeface="Rockwell Condensed" pitchFamily="18" charset="0"/>
            </a:endParaRPr>
          </a:p>
          <a:p>
            <a:pPr algn="just"/>
            <a:endParaRPr lang="cs-CZ" sz="1400" u="sng" dirty="0" smtClean="0">
              <a:latin typeface="Bookman Old Style" pitchFamily="18" charset="0"/>
            </a:endParaRPr>
          </a:p>
          <a:p>
            <a:pPr algn="just"/>
            <a:endParaRPr lang="cs-CZ" sz="1400" u="sng" dirty="0" smtClean="0">
              <a:latin typeface="Bookman Old Style" pitchFamily="18" charset="0"/>
            </a:endParaRPr>
          </a:p>
        </p:txBody>
      </p:sp>
      <p:pic>
        <p:nvPicPr>
          <p:cNvPr id="11" name="Picture 2"/>
          <p:cNvPicPr>
            <a:picLocks noChangeAspect="1" noChangeArrowheads="1"/>
          </p:cNvPicPr>
          <p:nvPr/>
        </p:nvPicPr>
        <p:blipFill>
          <a:blip r:embed="rId6" cstate="print"/>
          <a:srcRect/>
          <a:stretch>
            <a:fillRect/>
          </a:stretch>
        </p:blipFill>
        <p:spPr bwMode="auto">
          <a:xfrm>
            <a:off x="8064872" y="1963316"/>
            <a:ext cx="1728192" cy="1512168"/>
          </a:xfrm>
          <a:prstGeom prst="rect">
            <a:avLst/>
          </a:prstGeom>
          <a:noFill/>
          <a:ln w="9525">
            <a:noFill/>
            <a:miter lim="800000"/>
            <a:headEnd/>
            <a:tailEnd/>
          </a:ln>
        </p:spPr>
      </p:pic>
      <p:pic>
        <p:nvPicPr>
          <p:cNvPr id="13" name="Picture 4"/>
          <p:cNvPicPr>
            <a:picLocks noChangeAspect="1" noChangeArrowheads="1"/>
          </p:cNvPicPr>
          <p:nvPr/>
        </p:nvPicPr>
        <p:blipFill>
          <a:blip r:embed="rId7" cstate="print"/>
          <a:srcRect/>
          <a:stretch>
            <a:fillRect/>
          </a:stretch>
        </p:blipFill>
        <p:spPr bwMode="auto">
          <a:xfrm>
            <a:off x="8208888" y="3619500"/>
            <a:ext cx="1512168" cy="1512168"/>
          </a:xfrm>
          <a:prstGeom prst="rect">
            <a:avLst/>
          </a:prstGeom>
          <a:noFill/>
          <a:ln w="9525">
            <a:noFill/>
            <a:miter lim="800000"/>
            <a:headEnd/>
            <a:tailEnd/>
          </a:ln>
        </p:spPr>
      </p:pic>
      <p:pic>
        <p:nvPicPr>
          <p:cNvPr id="14" name="Picture 5"/>
          <p:cNvPicPr>
            <a:picLocks noChangeAspect="1" noChangeArrowheads="1"/>
          </p:cNvPicPr>
          <p:nvPr/>
        </p:nvPicPr>
        <p:blipFill>
          <a:blip r:embed="rId8" cstate="print"/>
          <a:srcRect/>
          <a:stretch>
            <a:fillRect/>
          </a:stretch>
        </p:blipFill>
        <p:spPr bwMode="auto">
          <a:xfrm>
            <a:off x="8352904" y="5419700"/>
            <a:ext cx="1512168" cy="136815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68" y="275774"/>
            <a:ext cx="4826246" cy="4739759"/>
          </a:xfrm>
          <a:prstGeom prst="rect">
            <a:avLst/>
          </a:prstGeom>
          <a:blipFill dpi="0" rotWithShape="1">
            <a:blip r:embed="rId3" cstate="print">
              <a:alphaModFix amt="73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600" u="sng" dirty="0">
                <a:ln w="9525" cap="flat">
                  <a:solidFill>
                    <a:srgbClr val="FF0066"/>
                  </a:solidFill>
                  <a:prstDash val="solid"/>
                  <a:round/>
                </a:ln>
                <a:latin typeface="Script MT Bold" pitchFamily="66" charset="0"/>
                <a:ea typeface="Malgun Gothic" pitchFamily="34" charset="-127"/>
                <a:cs typeface="Aharoni" pitchFamily="2" charset="-79"/>
              </a:rPr>
              <a:t>Vážení sportovní </a:t>
            </a:r>
            <a:r>
              <a:rPr lang="cs-CZ" sz="3600" u="sng" dirty="0" smtClean="0">
                <a:ln w="9525" cap="flat">
                  <a:solidFill>
                    <a:srgbClr val="FF0066"/>
                  </a:solidFill>
                  <a:prstDash val="solid"/>
                  <a:round/>
                </a:ln>
                <a:latin typeface="Script MT Bold" pitchFamily="66" charset="0"/>
                <a:ea typeface="Malgun Gothic" pitchFamily="34" charset="-127"/>
                <a:cs typeface="Aharoni" pitchFamily="2" charset="-79"/>
              </a:rPr>
              <a:t>přátelé</a:t>
            </a:r>
          </a:p>
          <a:p>
            <a:pPr algn="ctr" eaLnBrk="0" hangingPunct="0">
              <a:defRPr/>
            </a:pPr>
            <a:r>
              <a:rPr lang="cs-CZ" sz="2600" i="1" dirty="0" smtClean="0">
                <a:latin typeface="Bookman Old Style" pitchFamily="18" charset="0"/>
                <a:cs typeface="Arial" pitchFamily="34" charset="0"/>
              </a:rPr>
              <a:t>     </a:t>
            </a:r>
            <a:r>
              <a:rPr lang="cs-CZ" sz="2400" i="1" dirty="0" smtClean="0">
                <a:solidFill>
                  <a:srgbClr val="3333CC"/>
                </a:solidFill>
                <a:latin typeface="Bookman Old Style" pitchFamily="18" charset="0"/>
                <a:cs typeface="Arial" pitchFamily="34" charset="0"/>
              </a:rPr>
              <a:t>nový fotbalový ročník 2016-2015 je tady . Po loňském úspěšném postupovém roce vítáme všechny fanoušky  fotbalu ve </a:t>
            </a:r>
            <a:r>
              <a:rPr lang="cs-CZ" sz="2400" i="1" dirty="0" err="1" smtClean="0">
                <a:solidFill>
                  <a:srgbClr val="3333CC"/>
                </a:solidFill>
                <a:latin typeface="Bookman Old Style" pitchFamily="18" charset="0"/>
                <a:cs typeface="Arial" pitchFamily="34" charset="0"/>
              </a:rPr>
              <a:t>Štětí</a:t>
            </a:r>
            <a:r>
              <a:rPr lang="cs-CZ" sz="2400" i="1" dirty="0" smtClean="0">
                <a:solidFill>
                  <a:srgbClr val="3333CC"/>
                </a:solidFill>
                <a:latin typeface="Bookman Old Style" pitchFamily="18" charset="0"/>
                <a:cs typeface="Arial" pitchFamily="34" charset="0"/>
              </a:rPr>
              <a:t> na 1. domácím zápase mužstva dospělých v divizní soutěži a přejeme hodně krásných fotbalových zážitků při sledování všech zápasů mužstev SK </a:t>
            </a:r>
            <a:r>
              <a:rPr lang="cs-CZ" sz="2400" i="1" dirty="0" err="1" smtClean="0">
                <a:solidFill>
                  <a:srgbClr val="3333CC"/>
                </a:solidFill>
                <a:latin typeface="Bookman Old Style" pitchFamily="18" charset="0"/>
                <a:cs typeface="Arial" pitchFamily="34" charset="0"/>
              </a:rPr>
              <a:t>Štětí</a:t>
            </a:r>
            <a:r>
              <a:rPr lang="cs-CZ" sz="2400" i="1" dirty="0" smtClean="0">
                <a:solidFill>
                  <a:srgbClr val="3333CC"/>
                </a:solidFill>
                <a:latin typeface="Bookman Old Style" pitchFamily="18" charset="0"/>
                <a:cs typeface="Arial" pitchFamily="34" charset="0"/>
              </a:rPr>
              <a:t>   </a:t>
            </a:r>
            <a:endParaRPr lang="cs-CZ" sz="2600" i="1" dirty="0" smtClean="0">
              <a:solidFill>
                <a:srgbClr val="3333CC"/>
              </a:solidFill>
              <a:latin typeface="Bookman Old Style" pitchFamily="18" charset="0"/>
              <a:cs typeface="Arial" pitchFamily="34" charset="0"/>
            </a:endParaRPr>
          </a:p>
        </p:txBody>
      </p:sp>
      <p:cxnSp>
        <p:nvCxnSpPr>
          <p:cNvPr id="12" name="Přímá spojovací čára 11"/>
          <p:cNvCxnSpPr/>
          <p:nvPr/>
        </p:nvCxnSpPr>
        <p:spPr bwMode="auto">
          <a:xfrm>
            <a:off x="245469" y="5635724"/>
            <a:ext cx="2505112"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0417" y="2395364"/>
            <a:ext cx="787321"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89"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31358"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6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pic>
        <p:nvPicPr>
          <p:cNvPr id="19" name="Picture 2"/>
          <p:cNvPicPr>
            <a:picLocks noChangeAspect="1" noChangeArrowheads="1"/>
          </p:cNvPicPr>
          <p:nvPr/>
        </p:nvPicPr>
        <p:blipFill>
          <a:blip r:embed="rId4" cstate="print"/>
          <a:srcRect/>
          <a:stretch>
            <a:fillRect/>
          </a:stretch>
        </p:blipFill>
        <p:spPr bwMode="auto">
          <a:xfrm>
            <a:off x="2957830" y="11420152"/>
            <a:ext cx="3810000" cy="1953432"/>
          </a:xfrm>
          <a:prstGeom prst="rect">
            <a:avLst/>
          </a:prstGeom>
          <a:noFill/>
          <a:ln w="1">
            <a:noFill/>
            <a:miter lim="800000"/>
            <a:headEnd/>
            <a:tailEnd type="none" w="med" len="med"/>
          </a:ln>
          <a:effectLst/>
        </p:spPr>
      </p:pic>
      <p:graphicFrame>
        <p:nvGraphicFramePr>
          <p:cNvPr id="22" name="Tabulka 21"/>
          <p:cNvGraphicFramePr>
            <a:graphicFrameLocks noGrp="1"/>
          </p:cNvGraphicFramePr>
          <p:nvPr/>
        </p:nvGraphicFramePr>
        <p:xfrm>
          <a:off x="143992" y="1243236"/>
          <a:ext cx="4536505" cy="2851591"/>
        </p:xfrm>
        <a:graphic>
          <a:graphicData uri="http://schemas.openxmlformats.org/drawingml/2006/table">
            <a:tbl>
              <a:tblPr/>
              <a:tblGrid>
                <a:gridCol w="775126"/>
                <a:gridCol w="506204"/>
                <a:gridCol w="564207"/>
                <a:gridCol w="500932"/>
                <a:gridCol w="766337"/>
                <a:gridCol w="543115"/>
                <a:gridCol w="880584"/>
              </a:tblGrid>
              <a:tr h="357243">
                <a:tc gridSpan="7">
                  <a:txBody>
                    <a:bodyPr/>
                    <a:lstStyle/>
                    <a:p>
                      <a:pPr algn="ctr" fontAlgn="ctr"/>
                      <a:r>
                        <a:rPr lang="pt-BR" sz="1500" b="1" i="0" u="none" strike="noStrike" dirty="0">
                          <a:solidFill>
                            <a:srgbClr val="FF0000"/>
                          </a:solidFill>
                          <a:latin typeface="Bookman Old Style"/>
                        </a:rPr>
                        <a:t>Nejbližší program na hřišti ve Štětí</a:t>
                      </a:r>
                    </a:p>
                  </a:txBody>
                  <a:tcPr marL="7939" marR="7939" marT="793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73120">
                <a:tc>
                  <a:txBody>
                    <a:bodyPr/>
                    <a:lstStyle/>
                    <a:p>
                      <a:pPr algn="ctr" fontAlgn="ctr"/>
                      <a:r>
                        <a:rPr lang="cs-CZ" sz="1000" b="1" i="0" u="none" strike="noStrike">
                          <a:solidFill>
                            <a:srgbClr val="FF0000"/>
                          </a:solidFill>
                          <a:latin typeface="Bookman Old Style"/>
                        </a:rPr>
                        <a:t>Datum</a:t>
                      </a:r>
                    </a:p>
                  </a:txBody>
                  <a:tcPr marL="7939" marR="7939" marT="793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Bookman Old Style"/>
                        </a:rPr>
                        <a:t>Den</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Bookman Old Style"/>
                        </a:rPr>
                        <a:t>Čas</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gridSpan="2">
                  <a:txBody>
                    <a:bodyPr/>
                    <a:lstStyle/>
                    <a:p>
                      <a:pPr algn="ctr" fontAlgn="ctr"/>
                      <a:r>
                        <a:rPr lang="cs-CZ" sz="1000" b="1" i="0" u="none" strike="noStrike" dirty="0">
                          <a:solidFill>
                            <a:srgbClr val="FF0000"/>
                          </a:solidFill>
                          <a:latin typeface="Bookman Old Style"/>
                        </a:rPr>
                        <a:t>Soupeři</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a:txBody>
                    <a:bodyPr/>
                    <a:lstStyle/>
                    <a:p>
                      <a:pPr algn="ctr" fontAlgn="ctr"/>
                      <a:r>
                        <a:rPr lang="cs-CZ" sz="1000" b="1" i="0" u="none" strike="noStrike">
                          <a:solidFill>
                            <a:srgbClr val="FF0000"/>
                          </a:solidFill>
                          <a:latin typeface="Bookman Old Style"/>
                        </a:rPr>
                        <a:t>Kolo</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FF0000"/>
                          </a:solidFill>
                          <a:latin typeface="Bookman Old Style"/>
                        </a:rPr>
                        <a:t>Kategorie</a:t>
                      </a:r>
                    </a:p>
                  </a:txBody>
                  <a:tcPr marL="7939" marR="7939" marT="793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530307">
                <a:tc>
                  <a:txBody>
                    <a:bodyPr/>
                    <a:lstStyle/>
                    <a:p>
                      <a:pPr algn="ctr" fontAlgn="ctr"/>
                      <a:r>
                        <a:rPr lang="cs-CZ" sz="1000" b="1" i="0" u="none" strike="noStrike">
                          <a:solidFill>
                            <a:srgbClr val="000000"/>
                          </a:solidFill>
                          <a:latin typeface="Bookman Old Style"/>
                        </a:rPr>
                        <a:t>28.8.2016</a:t>
                      </a:r>
                    </a:p>
                  </a:txBody>
                  <a:tcPr marL="7939" marR="7939" marT="793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Bookman Old Style"/>
                        </a:rPr>
                        <a:t>neděle</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Bookman Old Style"/>
                        </a:rPr>
                        <a:t>10:00, 12:00</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Bookman Old Style"/>
                        </a:rPr>
                        <a:t>SK Štětí</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Bookman Old Style"/>
                        </a:rPr>
                        <a:t>SK Roudnice n. L.</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Bookman Old Style"/>
                        </a:rPr>
                        <a:t>1</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Bookman Old Style"/>
                        </a:rPr>
                        <a:t>Starší, mladší žáci</a:t>
                      </a:r>
                    </a:p>
                  </a:txBody>
                  <a:tcPr marL="7939" marR="7939" marT="793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30307">
                <a:tc>
                  <a:txBody>
                    <a:bodyPr/>
                    <a:lstStyle/>
                    <a:p>
                      <a:pPr algn="ctr" fontAlgn="ctr"/>
                      <a:r>
                        <a:rPr lang="cs-CZ" sz="1000" b="1" i="0" u="none" strike="noStrike">
                          <a:solidFill>
                            <a:srgbClr val="000000"/>
                          </a:solidFill>
                          <a:latin typeface="Bookman Old Style"/>
                        </a:rPr>
                        <a:t>31.8.2016</a:t>
                      </a:r>
                    </a:p>
                  </a:txBody>
                  <a:tcPr marL="7939" marR="7939" marT="793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Bookman Old Style"/>
                        </a:rPr>
                        <a:t>středa</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Bookman Old Style"/>
                        </a:rPr>
                        <a:t>17:00, 18:45</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Bookman Old Style"/>
                        </a:rPr>
                        <a:t>SK Štětí</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Bookman Old Style"/>
                        </a:rPr>
                        <a:t>FK Ústí </a:t>
                      </a:r>
                      <a:r>
                        <a:rPr lang="cs-CZ" sz="1000" b="1" i="0" u="none" strike="noStrike" dirty="0" err="1">
                          <a:solidFill>
                            <a:srgbClr val="000000"/>
                          </a:solidFill>
                          <a:latin typeface="Bookman Old Style"/>
                        </a:rPr>
                        <a:t>n.L.</a:t>
                      </a:r>
                      <a:endParaRPr lang="cs-CZ" sz="1000" b="1" i="0" u="none" strike="noStrike" dirty="0">
                        <a:solidFill>
                          <a:srgbClr val="000000"/>
                        </a:solidFill>
                        <a:latin typeface="Bookman Old Style"/>
                      </a:endParaRP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Bookman Old Style"/>
                        </a:rPr>
                        <a:t>13</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Bookman Old Style"/>
                        </a:rPr>
                        <a:t>Starší, mladší žáci</a:t>
                      </a:r>
                    </a:p>
                  </a:txBody>
                  <a:tcPr marL="7939" marR="7939" marT="793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30307">
                <a:tc>
                  <a:txBody>
                    <a:bodyPr/>
                    <a:lstStyle/>
                    <a:p>
                      <a:pPr algn="ctr" fontAlgn="ctr"/>
                      <a:r>
                        <a:rPr lang="cs-CZ" sz="1000" b="1" i="0" u="none" strike="noStrike">
                          <a:solidFill>
                            <a:srgbClr val="0033CC"/>
                          </a:solidFill>
                          <a:latin typeface="Bookman Old Style"/>
                        </a:rPr>
                        <a:t>3.9.2016</a:t>
                      </a:r>
                    </a:p>
                  </a:txBody>
                  <a:tcPr marL="7939" marR="7939" marT="793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33CC"/>
                          </a:solidFill>
                          <a:latin typeface="Bookman Old Style"/>
                        </a:rPr>
                        <a:t>sobota</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33CC"/>
                          </a:solidFill>
                          <a:latin typeface="Bookman Old Style"/>
                        </a:rPr>
                        <a:t>10:15</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33CC"/>
                          </a:solidFill>
                          <a:latin typeface="Bookman Old Style"/>
                        </a:rPr>
                        <a:t>SK Štětí</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33CC"/>
                          </a:solidFill>
                          <a:latin typeface="Bookman Old Style"/>
                        </a:rPr>
                        <a:t>SK Sokol Brozany</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33CC"/>
                          </a:solidFill>
                          <a:latin typeface="Bookman Old Style"/>
                        </a:rPr>
                        <a:t>4</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33CC"/>
                          </a:solidFill>
                          <a:latin typeface="Bookman Old Style"/>
                        </a:rPr>
                        <a:t>Dospělí</a:t>
                      </a:r>
                    </a:p>
                  </a:txBody>
                  <a:tcPr marL="7939" marR="7939" marT="793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30307">
                <a:tc>
                  <a:txBody>
                    <a:bodyPr/>
                    <a:lstStyle/>
                    <a:p>
                      <a:pPr algn="ctr" fontAlgn="ctr"/>
                      <a:r>
                        <a:rPr lang="cs-CZ" sz="1000" b="1" i="0" u="none" strike="noStrike">
                          <a:solidFill>
                            <a:srgbClr val="000000"/>
                          </a:solidFill>
                          <a:latin typeface="Bookman Old Style"/>
                        </a:rPr>
                        <a:t>4.9.2016</a:t>
                      </a:r>
                    </a:p>
                  </a:txBody>
                  <a:tcPr marL="7939" marR="7939" marT="793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Bookman Old Style"/>
                        </a:rPr>
                        <a:t>neděle</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Bookman Old Style"/>
                        </a:rPr>
                        <a:t>10:00</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gridSpan="2">
                  <a:txBody>
                    <a:bodyPr/>
                    <a:lstStyle/>
                    <a:p>
                      <a:pPr algn="ctr" fontAlgn="ctr"/>
                      <a:r>
                        <a:rPr lang="cs-CZ" sz="1000" b="1" i="0" u="none" strike="noStrike">
                          <a:solidFill>
                            <a:srgbClr val="000000"/>
                          </a:solidFill>
                          <a:latin typeface="Bookman Old Style"/>
                        </a:rPr>
                        <a:t>Štětí A, Štětí B, Bechlín, Bezděkov/Dobříň</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a:txBody>
                    <a:bodyPr/>
                    <a:lstStyle/>
                    <a:p>
                      <a:pPr algn="ctr" fontAlgn="ctr"/>
                      <a:r>
                        <a:rPr lang="cs-CZ" sz="1000" b="1" i="0" u="none" strike="noStrike" dirty="0">
                          <a:solidFill>
                            <a:srgbClr val="000000"/>
                          </a:solidFill>
                          <a:latin typeface="Bookman Old Style"/>
                        </a:rPr>
                        <a:t>Turnaj</a:t>
                      </a:r>
                    </a:p>
                  </a:txBody>
                  <a:tcPr marL="7939" marR="7939" marT="79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Bookman Old Style"/>
                        </a:rPr>
                        <a:t>Mladší přípravka A,B</a:t>
                      </a:r>
                    </a:p>
                  </a:txBody>
                  <a:tcPr marL="7939" marR="7939" marT="793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bl>
          </a:graphicData>
        </a:graphic>
      </p:graphicFrame>
      <p:sp>
        <p:nvSpPr>
          <p:cNvPr id="23" name="TextovéPole 22"/>
          <p:cNvSpPr txBox="1"/>
          <p:nvPr/>
        </p:nvSpPr>
        <p:spPr>
          <a:xfrm>
            <a:off x="71984" y="91108"/>
            <a:ext cx="4608512" cy="954107"/>
          </a:xfrm>
          <a:prstGeom prst="rect">
            <a:avLst/>
          </a:prstGeom>
          <a:gradFill>
            <a:gsLst>
              <a:gs pos="0">
                <a:srgbClr val="5E9EFF"/>
              </a:gs>
              <a:gs pos="39999">
                <a:srgbClr val="85C2FF"/>
              </a:gs>
              <a:gs pos="70000">
                <a:srgbClr val="C4D6EB"/>
              </a:gs>
              <a:gs pos="100000">
                <a:srgbClr val="FFEBFA"/>
              </a:gs>
            </a:gsLst>
            <a:lin ang="5400000" scaled="0"/>
          </a:gradFill>
          <a:ln w="60325">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prstDash val="sysDash"/>
          </a:ln>
        </p:spPr>
        <p:txBody>
          <a:bodyPr wrap="square" rtlCol="0">
            <a:spAutoFit/>
          </a:bodyPr>
          <a:lstStyle/>
          <a:p>
            <a:pPr algn="ctr"/>
            <a:r>
              <a:rPr lang="cs-CZ" sz="2800" dirty="0" smtClean="0">
                <a:latin typeface="Baskerville Old Face" pitchFamily="18" charset="0"/>
              </a:rPr>
              <a:t>Na úvod sezóny budou na hřišti ve </a:t>
            </a:r>
            <a:r>
              <a:rPr lang="cs-CZ" sz="2800" dirty="0" err="1" smtClean="0">
                <a:latin typeface="Baskerville Old Face" pitchFamily="18" charset="0"/>
              </a:rPr>
              <a:t>Štětí</a:t>
            </a:r>
            <a:r>
              <a:rPr lang="cs-CZ" sz="2800" dirty="0" smtClean="0">
                <a:latin typeface="Baskerville Old Face" pitchFamily="18" charset="0"/>
              </a:rPr>
              <a:t> nejvíce vidět žáci</a:t>
            </a:r>
          </a:p>
        </p:txBody>
      </p:sp>
      <p:pic>
        <p:nvPicPr>
          <p:cNvPr id="26626" name="Picture 2"/>
          <p:cNvPicPr>
            <a:picLocks noChangeAspect="1" noChangeArrowheads="1"/>
          </p:cNvPicPr>
          <p:nvPr/>
        </p:nvPicPr>
        <p:blipFill>
          <a:blip r:embed="rId5" cstate="print"/>
          <a:srcRect/>
          <a:stretch>
            <a:fillRect/>
          </a:stretch>
        </p:blipFill>
        <p:spPr bwMode="auto">
          <a:xfrm>
            <a:off x="143992" y="4195565"/>
            <a:ext cx="4536504" cy="2736304"/>
          </a:xfrm>
          <a:prstGeom prst="rect">
            <a:avLst/>
          </a:prstGeom>
          <a:noFill/>
          <a:ln w="44450" cmpd="sng">
            <a:solidFill>
              <a:schemeClr val="accent2">
                <a:lumMod val="60000"/>
                <a:lumOff val="40000"/>
              </a:schemeClr>
            </a:solidFill>
            <a:miter lim="800000"/>
            <a:headEnd/>
            <a:tailEnd/>
          </a:ln>
        </p:spPr>
      </p:pic>
      <p:sp>
        <p:nvSpPr>
          <p:cNvPr id="24" name="TextovéPole 23"/>
          <p:cNvSpPr txBox="1"/>
          <p:nvPr/>
        </p:nvSpPr>
        <p:spPr>
          <a:xfrm>
            <a:off x="5400576" y="5419700"/>
            <a:ext cx="4680520" cy="1446550"/>
          </a:xfrm>
          <a:prstGeom prst="rect">
            <a:avLst/>
          </a:prstGeom>
          <a:noFill/>
          <a:ln>
            <a:noFill/>
          </a:ln>
        </p:spPr>
        <p:txBody>
          <a:bodyPr wrap="square" rtlCol="0">
            <a:spAutoFit/>
          </a:bodyPr>
          <a:lstStyle/>
          <a:p>
            <a:pPr algn="ctr"/>
            <a:r>
              <a:rPr lang="cs-CZ" sz="4400" dirty="0" err="1" smtClean="0">
                <a:solidFill>
                  <a:srgbClr val="FF0000"/>
                </a:solidFill>
                <a:latin typeface="Castellar" pitchFamily="18" charset="0"/>
              </a:rPr>
              <a:t>Štětí</a:t>
            </a:r>
            <a:r>
              <a:rPr lang="cs-CZ" sz="4400" dirty="0" smtClean="0">
                <a:solidFill>
                  <a:srgbClr val="FF0000"/>
                </a:solidFill>
                <a:latin typeface="Castellar" pitchFamily="18" charset="0"/>
              </a:rPr>
              <a:t> </a:t>
            </a:r>
          </a:p>
          <a:p>
            <a:pPr algn="ctr"/>
            <a:r>
              <a:rPr lang="cs-CZ" sz="4400" dirty="0" smtClean="0">
                <a:solidFill>
                  <a:srgbClr val="FF0000"/>
                </a:solidFill>
                <a:latin typeface="Castellar" pitchFamily="18" charset="0"/>
              </a:rPr>
              <a:t>Do toho</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6"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graphicFrame>
        <p:nvGraphicFramePr>
          <p:cNvPr id="12" name="Tabulka 11"/>
          <p:cNvGraphicFramePr>
            <a:graphicFrameLocks noGrp="1"/>
          </p:cNvGraphicFramePr>
          <p:nvPr/>
        </p:nvGraphicFramePr>
        <p:xfrm>
          <a:off x="5832625" y="91108"/>
          <a:ext cx="4250008" cy="3339747"/>
        </p:xfrm>
        <a:graphic>
          <a:graphicData uri="http://schemas.openxmlformats.org/drawingml/2006/table">
            <a:tbl>
              <a:tblPr/>
              <a:tblGrid>
                <a:gridCol w="512442"/>
                <a:gridCol w="390431"/>
                <a:gridCol w="406699"/>
                <a:gridCol w="921174"/>
                <a:gridCol w="528709"/>
                <a:gridCol w="740193"/>
                <a:gridCol w="750360"/>
              </a:tblGrid>
              <a:tr h="896544">
                <a:tc gridSpan="7">
                  <a:txBody>
                    <a:bodyPr/>
                    <a:lstStyle/>
                    <a:p>
                      <a:pPr algn="ctr" fontAlgn="ctr"/>
                      <a:r>
                        <a:rPr lang="cs-CZ" sz="2000" b="1" i="0" u="none" strike="noStrike" dirty="0">
                          <a:solidFill>
                            <a:srgbClr val="000099"/>
                          </a:solidFill>
                          <a:latin typeface="Rockwell Condensed"/>
                        </a:rPr>
                        <a:t>Za týden hraje venku pouze mužstvo dospělých. Za 14 dní vyjíždí za svými soupeři mládežníci. </a:t>
                      </a:r>
                      <a:endParaRPr lang="cs-CZ" sz="800" b="1" i="0" u="none" strike="noStrike" dirty="0">
                        <a:solidFill>
                          <a:srgbClr val="000099"/>
                        </a:solidFill>
                        <a:latin typeface="Rockwell Condensed"/>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42309">
                <a:tc>
                  <a:txBody>
                    <a:bodyPr/>
                    <a:lstStyle/>
                    <a:p>
                      <a:pPr algn="ctr" fontAlgn="ctr"/>
                      <a:r>
                        <a:rPr lang="cs-CZ" sz="800" b="1" i="0" u="none" strike="noStrike">
                          <a:solidFill>
                            <a:srgbClr val="000099"/>
                          </a:solidFill>
                          <a:latin typeface="Rockwell Condensed"/>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99"/>
                          </a:solidFill>
                          <a:latin typeface="Rockwell Condensed"/>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99"/>
                          </a:solidFill>
                          <a:latin typeface="Rockwell Condensed"/>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2">
                  <a:txBody>
                    <a:bodyPr/>
                    <a:lstStyle/>
                    <a:p>
                      <a:pPr algn="ctr" fontAlgn="ctr"/>
                      <a:r>
                        <a:rPr lang="cs-CZ" sz="800" b="1" i="0" u="none" strike="noStrike">
                          <a:solidFill>
                            <a:srgbClr val="000099"/>
                          </a:solidFill>
                          <a:latin typeface="Rockwell Condensed"/>
                        </a:rPr>
                        <a:t>Soupeři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a:txBody>
                    <a:bodyPr/>
                    <a:lstStyle/>
                    <a:p>
                      <a:pPr algn="ctr" fontAlgn="ctr"/>
                      <a:r>
                        <a:rPr lang="cs-CZ" sz="800" b="1" i="0" u="none" strike="noStrike">
                          <a:solidFill>
                            <a:srgbClr val="000099"/>
                          </a:solidFill>
                          <a:latin typeface="Rockwell Condensed"/>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99"/>
                          </a:solidFill>
                          <a:latin typeface="Rockwell Condensed"/>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354579">
                <a:tc>
                  <a:txBody>
                    <a:bodyPr/>
                    <a:lstStyle/>
                    <a:p>
                      <a:pPr algn="ctr" fontAlgn="ctr"/>
                      <a:r>
                        <a:rPr lang="cs-CZ" sz="800" b="1" i="0" u="none" strike="noStrike">
                          <a:solidFill>
                            <a:srgbClr val="000000"/>
                          </a:solidFill>
                          <a:latin typeface="Arial"/>
                        </a:rPr>
                        <a:t>27.8.2016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SK Český Brod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SK Štětí,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77349">
                <a:tc>
                  <a:txBody>
                    <a:bodyPr/>
                    <a:lstStyle/>
                    <a:p>
                      <a:pPr algn="ctr" fontAlgn="ctr"/>
                      <a:r>
                        <a:rPr lang="cs-CZ" sz="800" b="1" i="0" u="none" strike="noStrike">
                          <a:solidFill>
                            <a:srgbClr val="000000"/>
                          </a:solidFill>
                          <a:latin typeface="Arial"/>
                        </a:rPr>
                        <a:t>3.9.2016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gridSpan="2">
                  <a:txBody>
                    <a:bodyPr/>
                    <a:lstStyle/>
                    <a:p>
                      <a:pPr algn="ctr" fontAlgn="ctr"/>
                      <a:r>
                        <a:rPr lang="cs-CZ" sz="800" b="1" i="0" u="none" strike="noStrike">
                          <a:solidFill>
                            <a:srgbClr val="000000"/>
                          </a:solidFill>
                          <a:latin typeface="Arial"/>
                        </a:rPr>
                        <a:t>Dobříň/Bezděkov, Rovné, Straškov-Vodochody,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fontAlgn="ctr"/>
                      <a:r>
                        <a:rPr lang="cs-CZ" sz="800" b="1" i="0" u="none" strike="noStrike">
                          <a:solidFill>
                            <a:srgbClr val="000000"/>
                          </a:solidFill>
                          <a:latin typeface="Arial"/>
                        </a:rPr>
                        <a:t>Turnaj ve Straškově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Starší přípravka 2007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632427">
                <a:tc>
                  <a:txBody>
                    <a:bodyPr/>
                    <a:lstStyle/>
                    <a:p>
                      <a:pPr algn="ctr" fontAlgn="ctr"/>
                      <a:r>
                        <a:rPr lang="cs-CZ" sz="800" b="1" i="0" u="none" strike="noStrike">
                          <a:solidFill>
                            <a:srgbClr val="000000"/>
                          </a:solidFill>
                          <a:latin typeface="Arial"/>
                        </a:rPr>
                        <a:t>3.9.2016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gridSpan="2">
                  <a:txBody>
                    <a:bodyPr/>
                    <a:lstStyle/>
                    <a:p>
                      <a:pPr algn="ctr" fontAlgn="ctr"/>
                      <a:r>
                        <a:rPr lang="cs-CZ" sz="800" b="1" i="0" u="none" strike="noStrike">
                          <a:solidFill>
                            <a:srgbClr val="000000"/>
                          </a:solidFill>
                          <a:latin typeface="Arial"/>
                        </a:rPr>
                        <a:t>FK Litoměřicko,Neštěmice-FKUL+SK Děčín,Roudnice+Štětí</a:t>
                      </a:r>
                      <a:br>
                        <a:rPr lang="cs-CZ" sz="800" b="1" i="0" u="none" strike="noStrike">
                          <a:solidFill>
                            <a:srgbClr val="000000"/>
                          </a:solidFill>
                          <a:latin typeface="Arial"/>
                        </a:rPr>
                      </a:br>
                      <a:endParaRPr lang="cs-CZ" sz="800" b="1"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hMerge="1">
                  <a:txBody>
                    <a:bodyPr/>
                    <a:lstStyle/>
                    <a:p>
                      <a:endParaRPr lang="cs-CZ"/>
                    </a:p>
                  </a:txBody>
                  <a:tcPr/>
                </a:tc>
                <a:tc>
                  <a:txBody>
                    <a:bodyPr/>
                    <a:lstStyle/>
                    <a:p>
                      <a:pPr algn="ctr" fontAlgn="ctr"/>
                      <a:r>
                        <a:rPr lang="cs-CZ" sz="800" b="1" i="0" u="none" strike="noStrike">
                          <a:solidFill>
                            <a:srgbClr val="000000"/>
                          </a:solidFill>
                          <a:latin typeface="Arial"/>
                        </a:rPr>
                        <a:t>Turnaj v Litoměřicích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Starší přípravka 2006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354579">
                <a:tc>
                  <a:txBody>
                    <a:bodyPr/>
                    <a:lstStyle/>
                    <a:p>
                      <a:pPr algn="ctr" fontAlgn="ctr"/>
                      <a:r>
                        <a:rPr lang="cs-CZ" sz="800" b="1" i="0" u="none" strike="noStrike">
                          <a:solidFill>
                            <a:srgbClr val="000000"/>
                          </a:solidFill>
                          <a:latin typeface="Arial"/>
                        </a:rPr>
                        <a:t>4.9.2016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SK Velký Šenov / Mikulášovice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354579">
                <a:tc>
                  <a:txBody>
                    <a:bodyPr/>
                    <a:lstStyle/>
                    <a:p>
                      <a:pPr algn="ctr" fontAlgn="ctr"/>
                      <a:r>
                        <a:rPr lang="cs-CZ" sz="800" b="1" i="0" u="none" strike="noStrike" dirty="0">
                          <a:solidFill>
                            <a:srgbClr val="000000"/>
                          </a:solidFill>
                          <a:latin typeface="Arial"/>
                        </a:rPr>
                        <a:t>4.9.2016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FK Ústí nad Labem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1" i="0" u="none" strike="noStrike" dirty="0">
                          <a:solidFill>
                            <a:srgbClr val="000000"/>
                          </a:solidFill>
                          <a:latin typeface="Arial"/>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bl>
          </a:graphicData>
        </a:graphic>
      </p:graphicFrame>
      <p:pic>
        <p:nvPicPr>
          <p:cNvPr id="2" name="Picture 106"/>
          <p:cNvPicPr>
            <a:picLocks noChangeAspect="1" noChangeArrowheads="1"/>
          </p:cNvPicPr>
          <p:nvPr/>
        </p:nvPicPr>
        <p:blipFill>
          <a:blip r:embed="rId4" cstate="print"/>
          <a:srcRect/>
          <a:stretch>
            <a:fillRect/>
          </a:stretch>
        </p:blipFill>
        <p:spPr bwMode="auto">
          <a:xfrm>
            <a:off x="5832624" y="3763516"/>
            <a:ext cx="4289004" cy="2736304"/>
          </a:xfrm>
          <a:prstGeom prst="rect">
            <a:avLst/>
          </a:prstGeom>
          <a:noFill/>
          <a:ln w="38100" cmpd="sng">
            <a:solidFill>
              <a:srgbClr val="FFCC66"/>
            </a:solidFill>
            <a:miter lim="800000"/>
            <a:headEnd/>
            <a:tailEnd/>
          </a:ln>
        </p:spPr>
      </p:pic>
      <p:sp>
        <p:nvSpPr>
          <p:cNvPr id="9" name="TextovéPole 8"/>
          <p:cNvSpPr txBox="1"/>
          <p:nvPr/>
        </p:nvSpPr>
        <p:spPr>
          <a:xfrm>
            <a:off x="71984" y="1459260"/>
            <a:ext cx="4752528" cy="5478423"/>
          </a:xfrm>
          <a:prstGeom prst="rect">
            <a:avLst/>
          </a:prstGeom>
          <a:noFill/>
          <a:ln w="63500">
            <a:solidFill>
              <a:schemeClr val="accent1">
                <a:lumMod val="60000"/>
                <a:lumOff val="40000"/>
              </a:schemeClr>
            </a:solidFill>
            <a:prstDash val="sysDot"/>
          </a:ln>
        </p:spPr>
        <p:txBody>
          <a:bodyPr wrap="square" rtlCol="0">
            <a:spAutoFit/>
          </a:bodyPr>
          <a:lstStyle/>
          <a:p>
            <a:pPr algn="just"/>
            <a:r>
              <a:rPr lang="cs-CZ" sz="1400" dirty="0" smtClean="0">
                <a:latin typeface="Script MT Bold" pitchFamily="66" charset="0"/>
                <a:ea typeface="Verdana" pitchFamily="34" charset="0"/>
                <a:cs typeface="Verdana" pitchFamily="34" charset="0"/>
              </a:rPr>
              <a:t>Krátká letní přestávka v našem fotbalovém oddíle skončila. Většina mužstev už pilně trénuje a mužstvo dospělých už má za sebou dokonce jeden mistrovský zápas. Věcí se událo od vydání posledního zpravodaje hodně. Mužstvo dospělých si na závěr sezóny zajelo ještě do Souše, kde obhájilo 25. června vítězství v Poháru hejtmana Ústeckého kraje pro rok 2016. Krátká přestávka a už 11. července se hráči hlásili trenérovi na 1. tréninku.  Žádné velké změny u mužstva dospělých nenastaly. S ohledem na vítězství v Ústeckém přeboru s velkým náskokem a již zmiňované pohárové výsledky nebyly ani třeba. Hlavním trenérem zůstává Josef Vinš, který načal svojí 3. sezónu v našem oddíle. Pomáhat mu zůstávají jak vedoucí Jiří Havner, tak i masér Karel Zavřel. Kádr je stabilizovaný, také žádné zemětřesení a hráči, kteří divizi vybojovali mají šanci zahrát si vyšší soutěž a bojovat o klidný střed tabulky, což je hlavním cílem mužstva.  Po 3 letech se na konci června vydal do Prahy sekretář Milan Plíšek na rozlosování divizní soutěže.  Jsme zařazeni do skupiny B, která dle mnohých fotbalových odborníků je ze všech 3 nejtěžší.  Los nám hned v úvodu přisoudil také těžké soupeře. Třeba dnes loni 3. Kladno a za týden jedeme na hřišti loni 2. Českého B rodu. První 4 kola uzavřeme doma proti </a:t>
            </a:r>
            <a:r>
              <a:rPr lang="cs-CZ" sz="1400" dirty="0" err="1" smtClean="0">
                <a:latin typeface="Script MT Bold" pitchFamily="66" charset="0"/>
                <a:ea typeface="Verdana" pitchFamily="34" charset="0"/>
                <a:cs typeface="Verdana" pitchFamily="34" charset="0"/>
              </a:rPr>
              <a:t>Brozanům</a:t>
            </a:r>
            <a:r>
              <a:rPr lang="cs-CZ" sz="1400" dirty="0" smtClean="0">
                <a:latin typeface="Script MT Bold" pitchFamily="66" charset="0"/>
                <a:ea typeface="Verdana" pitchFamily="34" charset="0"/>
                <a:cs typeface="Verdana" pitchFamily="34" charset="0"/>
              </a:rPr>
              <a:t>, které byly účastníky České fotbalové ligy. Mužstvo má za sebou letní přípravu, která co se výsledků týče moc úspěšná nebyla, ale o to větší radost jsme měli z vítězství v 1. mistrovském zápase před týdnem </a:t>
            </a:r>
          </a:p>
        </p:txBody>
      </p:sp>
      <p:sp>
        <p:nvSpPr>
          <p:cNvPr id="10" name="TextovéPole 9"/>
          <p:cNvSpPr txBox="1"/>
          <p:nvPr/>
        </p:nvSpPr>
        <p:spPr>
          <a:xfrm>
            <a:off x="143992" y="19100"/>
            <a:ext cx="4608512" cy="1323439"/>
          </a:xfrm>
          <a:prstGeom prst="rect">
            <a:avLst/>
          </a:prstGeom>
          <a:blipFill dpi="0" rotWithShape="1">
            <a:blip r:embed="rId5" cstate="print">
              <a:alphaModFix amt="68000"/>
            </a:blip>
            <a:srcRect/>
            <a:stretch>
              <a:fillRect/>
            </a:stretch>
          </a:blipFill>
          <a:ln w="53975">
            <a:solidFill>
              <a:srgbClr val="008080"/>
            </a:solidFill>
            <a:prstDash val="dash"/>
          </a:ln>
          <a:effectLst/>
          <a:scene3d>
            <a:camera prst="perspectiveRelaxedModerately"/>
            <a:lightRig rig="threePt" dir="t"/>
          </a:scene3d>
        </p:spPr>
        <p:txBody>
          <a:bodyPr wrap="square" rtlCol="0">
            <a:spAutoFit/>
          </a:bodyPr>
          <a:lstStyle/>
          <a:p>
            <a:pPr algn="ctr"/>
            <a:r>
              <a:rPr lang="cs-CZ" sz="4000" i="1" u="sng" dirty="0" smtClean="0">
                <a:ln>
                  <a:gradFill>
                    <a:gsLst>
                      <a:gs pos="0">
                        <a:srgbClr val="FFF200"/>
                      </a:gs>
                      <a:gs pos="45000">
                        <a:srgbClr val="FF7A00"/>
                      </a:gs>
                      <a:gs pos="70000">
                        <a:srgbClr val="FF0300"/>
                      </a:gs>
                      <a:gs pos="100000">
                        <a:srgbClr val="4D0808"/>
                      </a:gs>
                    </a:gsLst>
                    <a:lin ang="5400000" scaled="0"/>
                  </a:gradFill>
                </a:ln>
                <a:effectLst>
                  <a:outerShdw blurRad="38100" dist="38100" dir="2700000" algn="tl">
                    <a:srgbClr val="000000">
                      <a:alpha val="43137"/>
                    </a:srgbClr>
                  </a:outerShdw>
                </a:effectLst>
                <a:latin typeface="Imprint MT Shadow" pitchFamily="82" charset="0"/>
              </a:rPr>
              <a:t>SK </a:t>
            </a:r>
            <a:r>
              <a:rPr lang="cs-CZ" sz="4000" i="1" u="sng" dirty="0" err="1" smtClean="0">
                <a:ln>
                  <a:gradFill>
                    <a:gsLst>
                      <a:gs pos="0">
                        <a:srgbClr val="FFF200"/>
                      </a:gs>
                      <a:gs pos="45000">
                        <a:srgbClr val="FF7A00"/>
                      </a:gs>
                      <a:gs pos="70000">
                        <a:srgbClr val="FF0300"/>
                      </a:gs>
                      <a:gs pos="100000">
                        <a:srgbClr val="4D0808"/>
                      </a:gs>
                    </a:gsLst>
                    <a:lin ang="5400000" scaled="0"/>
                  </a:gradFill>
                </a:ln>
                <a:effectLst>
                  <a:outerShdw blurRad="38100" dist="38100" dir="2700000" algn="tl">
                    <a:srgbClr val="000000">
                      <a:alpha val="43137"/>
                    </a:srgbClr>
                  </a:outerShdw>
                </a:effectLst>
                <a:latin typeface="Imprint MT Shadow" pitchFamily="82" charset="0"/>
              </a:rPr>
              <a:t>Štětí</a:t>
            </a:r>
            <a:r>
              <a:rPr lang="cs-CZ" sz="4000" i="1" u="sng" dirty="0" smtClean="0">
                <a:ln>
                  <a:gradFill>
                    <a:gsLst>
                      <a:gs pos="0">
                        <a:srgbClr val="FFF200"/>
                      </a:gs>
                      <a:gs pos="45000">
                        <a:srgbClr val="FF7A00"/>
                      </a:gs>
                      <a:gs pos="70000">
                        <a:srgbClr val="FF0300"/>
                      </a:gs>
                      <a:gs pos="100000">
                        <a:srgbClr val="4D0808"/>
                      </a:gs>
                    </a:gsLst>
                    <a:lin ang="5400000" scaled="0"/>
                  </a:gradFill>
                </a:ln>
                <a:effectLst>
                  <a:outerShdw blurRad="38100" dist="38100" dir="2700000" algn="tl">
                    <a:srgbClr val="000000">
                      <a:alpha val="43137"/>
                    </a:srgbClr>
                  </a:outerShdw>
                </a:effectLst>
                <a:latin typeface="Imprint MT Shadow" pitchFamily="82" charset="0"/>
              </a:rPr>
              <a:t> v novém soutěžním ročníku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2" y="5275686"/>
            <a:ext cx="184731"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6"/>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sp>
        <p:nvSpPr>
          <p:cNvPr id="16" name="TextovéPole 15"/>
          <p:cNvSpPr txBox="1"/>
          <p:nvPr/>
        </p:nvSpPr>
        <p:spPr>
          <a:xfrm>
            <a:off x="5472584" y="91108"/>
            <a:ext cx="4680520" cy="6771084"/>
          </a:xfrm>
          <a:prstGeom prst="rect">
            <a:avLst/>
          </a:prstGeom>
          <a:noFill/>
          <a:ln w="28575">
            <a:solidFill>
              <a:schemeClr val="accent1">
                <a:lumMod val="60000"/>
                <a:lumOff val="40000"/>
              </a:schemeClr>
            </a:solidFill>
            <a:prstDash val="sysDot"/>
          </a:ln>
        </p:spPr>
        <p:txBody>
          <a:bodyPr wrap="square" rtlCol="0">
            <a:spAutoFit/>
          </a:bodyPr>
          <a:lstStyle/>
          <a:p>
            <a:pPr algn="just"/>
            <a:r>
              <a:rPr lang="cs-CZ" sz="1400" dirty="0" smtClean="0">
                <a:latin typeface="Script MT Bold" pitchFamily="66" charset="0"/>
                <a:ea typeface="Verdana" pitchFamily="34" charset="0"/>
                <a:cs typeface="Verdana" pitchFamily="34" charset="0"/>
              </a:rPr>
              <a:t>v Novém Boru. Mužstvo je připraveno bojovat, poprat s každým a udržet divizi ve </a:t>
            </a:r>
            <a:r>
              <a:rPr lang="cs-CZ" sz="1400" dirty="0" err="1" smtClean="0">
                <a:latin typeface="Script MT Bold" pitchFamily="66" charset="0"/>
                <a:ea typeface="Verdana" pitchFamily="34" charset="0"/>
                <a:cs typeface="Verdana" pitchFamily="34" charset="0"/>
              </a:rPr>
              <a:t>Štětí</a:t>
            </a:r>
            <a:r>
              <a:rPr lang="cs-CZ" sz="1400" dirty="0" smtClean="0">
                <a:latin typeface="Script MT Bold" pitchFamily="66" charset="0"/>
                <a:ea typeface="Verdana" pitchFamily="34" charset="0"/>
                <a:cs typeface="Verdana" pitchFamily="34" charset="0"/>
              </a:rPr>
              <a:t> i pro další roky.  Dorostenci, loni 2 mužstva starší a  mladší hráli krajský přebor. Bohužel pro letošní rok jsme museli, sice velmi neradi, přihlásit pouze jeden tým, protože na 2 mužstva není dostatek hráčů.  To ale  také znamenalo, že musíme hrát 1. A Třídu, kde není povinnost mít 2 mužstva.  Mužstvo na trenérském postu posílil Jiří Ransdorf, který k dorostencům přešel od starších žáků.  Starší a mladší žáci kopírují loňský rok a budou hrát krajský přebor. Určitý úbytek hráčů nastal i u mladších žáků a do okresního přeboru jsme  B tým nepřihlásili. U starší přípravky bylo původní rozhodnutí ukončit vzájemnou spolupráci  s Roudnicí </a:t>
            </a:r>
            <a:r>
              <a:rPr lang="cs-CZ" sz="1400" dirty="0" err="1" smtClean="0">
                <a:latin typeface="Script MT Bold" pitchFamily="66" charset="0"/>
                <a:ea typeface="Verdana" pitchFamily="34" charset="0"/>
                <a:cs typeface="Verdana" pitchFamily="34" charset="0"/>
              </a:rPr>
              <a:t>n.L.</a:t>
            </a:r>
            <a:r>
              <a:rPr lang="cs-CZ" sz="1400" dirty="0" smtClean="0">
                <a:latin typeface="Script MT Bold" pitchFamily="66" charset="0"/>
                <a:ea typeface="Verdana" pitchFamily="34" charset="0"/>
                <a:cs typeface="Verdana" pitchFamily="34" charset="0"/>
              </a:rPr>
              <a:t> a pro nový ročník již nepřihlašovat sdružený tým. Nakonec jsme ale určitou nabídku z Roudnice přijaly a to, že 1 tým starší přípravky, konkrétně ročník 2006 společný tým s SK Roudnicí </a:t>
            </a:r>
            <a:r>
              <a:rPr lang="cs-CZ" sz="1400" dirty="0" err="1" smtClean="0">
                <a:latin typeface="Script MT Bold" pitchFamily="66" charset="0"/>
                <a:ea typeface="Verdana" pitchFamily="34" charset="0"/>
                <a:cs typeface="Verdana" pitchFamily="34" charset="0"/>
              </a:rPr>
              <a:t>n.L.</a:t>
            </a:r>
            <a:r>
              <a:rPr lang="cs-CZ" sz="1400" dirty="0" smtClean="0">
                <a:latin typeface="Script MT Bold" pitchFamily="66" charset="0"/>
                <a:ea typeface="Verdana" pitchFamily="34" charset="0"/>
                <a:cs typeface="Verdana" pitchFamily="34" charset="0"/>
              </a:rPr>
              <a:t> vytvoří a zúčastní se satelitních krajských turnajů.  2 mužstva mladší přípravky odehrají turnaje na okresní úrovni. Staří páni, jak se kdysi říkalo, dnes frčí název stará garda, měli své rozlosování tuto středu a soupeři v okresním přeboru už jsou také známi. Fotbaloví matadoři se letos pokusí vystoupit na stupně vítězů, které jim loni těsně unikli. </a:t>
            </a:r>
          </a:p>
          <a:p>
            <a:pPr algn="just"/>
            <a:r>
              <a:rPr lang="cs-CZ" sz="1400" dirty="0" smtClean="0">
                <a:latin typeface="Script MT Bold" pitchFamily="66" charset="0"/>
                <a:ea typeface="Verdana" pitchFamily="34" charset="0"/>
                <a:cs typeface="Verdana" pitchFamily="34" charset="0"/>
              </a:rPr>
              <a:t>          Fotbalový  oddíl je, i díky městu </a:t>
            </a:r>
            <a:r>
              <a:rPr lang="cs-CZ" sz="1400" dirty="0" err="1" smtClean="0">
                <a:latin typeface="Script MT Bold" pitchFamily="66" charset="0"/>
                <a:ea typeface="Verdana" pitchFamily="34" charset="0"/>
                <a:cs typeface="Verdana" pitchFamily="34" charset="0"/>
              </a:rPr>
              <a:t>Štětí</a:t>
            </a:r>
            <a:r>
              <a:rPr lang="cs-CZ" sz="1400" dirty="0" smtClean="0">
                <a:latin typeface="Script MT Bold" pitchFamily="66" charset="0"/>
                <a:ea typeface="Verdana" pitchFamily="34" charset="0"/>
                <a:cs typeface="Verdana" pitchFamily="34" charset="0"/>
              </a:rPr>
              <a:t>  a ostatním partnerům pomáhajícím finančně zajistit činnost klubu, připraven na nový ročník a věříme, že i s Vaší podporou 12  bude letošní rok ještě úspěšnější než ten loňský.</a:t>
            </a:r>
          </a:p>
          <a:p>
            <a:pPr algn="just"/>
            <a:endParaRPr lang="cs-CZ" sz="1400" dirty="0" smtClean="0">
              <a:latin typeface="Script MT Bold" pitchFamily="66" charset="0"/>
              <a:ea typeface="Verdana" pitchFamily="34" charset="0"/>
              <a:cs typeface="Verdana" pitchFamily="34" charset="0"/>
            </a:endParaRPr>
          </a:p>
          <a:p>
            <a:pPr algn="just"/>
            <a:endParaRPr lang="cs-CZ" sz="1400" dirty="0" smtClean="0">
              <a:latin typeface="Script MT Bold" pitchFamily="66" charset="0"/>
              <a:ea typeface="Verdana" pitchFamily="34" charset="0"/>
              <a:cs typeface="Verdana" pitchFamily="34" charset="0"/>
            </a:endParaRPr>
          </a:p>
          <a:p>
            <a:pPr algn="just"/>
            <a:endParaRPr lang="cs-CZ" sz="1400" dirty="0" smtClean="0">
              <a:latin typeface="Script MT Bold" pitchFamily="66" charset="0"/>
              <a:ea typeface="Verdana" pitchFamily="34" charset="0"/>
              <a:cs typeface="Verdana" pitchFamily="34" charset="0"/>
            </a:endParaRPr>
          </a:p>
          <a:p>
            <a:pPr algn="just"/>
            <a:r>
              <a:rPr lang="cs-CZ" sz="1400" dirty="0" smtClean="0">
                <a:latin typeface="Script MT Bold" pitchFamily="66" charset="0"/>
                <a:ea typeface="Verdana" pitchFamily="34" charset="0"/>
                <a:cs typeface="Verdana" pitchFamily="34" charset="0"/>
              </a:rPr>
              <a:t>                                   Výbor  fotbalového oddílu </a:t>
            </a:r>
          </a:p>
          <a:p>
            <a:pPr algn="just"/>
            <a:r>
              <a:rPr lang="cs-CZ" sz="1400" dirty="0" smtClean="0">
                <a:latin typeface="Script MT Bold" pitchFamily="66" charset="0"/>
                <a:ea typeface="Verdana" pitchFamily="34" charset="0"/>
                <a:cs typeface="Verdana" pitchFamily="34" charset="0"/>
              </a:rPr>
              <a:t>                                          SK </a:t>
            </a:r>
            <a:r>
              <a:rPr lang="cs-CZ" sz="1400" dirty="0" err="1" smtClean="0">
                <a:latin typeface="Script MT Bold" pitchFamily="66" charset="0"/>
                <a:ea typeface="Verdana" pitchFamily="34" charset="0"/>
                <a:cs typeface="Verdana" pitchFamily="34" charset="0"/>
              </a:rPr>
              <a:t>Štětí</a:t>
            </a:r>
            <a:r>
              <a:rPr lang="cs-CZ" sz="1400" dirty="0" smtClean="0">
                <a:latin typeface="Script MT Bold" pitchFamily="66" charset="0"/>
                <a:ea typeface="Verdana" pitchFamily="34" charset="0"/>
                <a:cs typeface="Verdana" pitchFamily="34" charset="0"/>
              </a:rPr>
              <a:t>, z.s.</a:t>
            </a:r>
          </a:p>
        </p:txBody>
      </p:sp>
      <p:sp>
        <p:nvSpPr>
          <p:cNvPr id="9" name="TextovéPole 8"/>
          <p:cNvSpPr txBox="1"/>
          <p:nvPr/>
        </p:nvSpPr>
        <p:spPr>
          <a:xfrm>
            <a:off x="143992" y="91108"/>
            <a:ext cx="4680520" cy="969496"/>
          </a:xfrm>
          <a:prstGeom prst="rect">
            <a:avLst/>
          </a:prstGeom>
          <a:blipFill dpi="0" rotWithShape="1">
            <a:blip r:embed="rId4" cstate="print">
              <a:alphaModFix amt="49000"/>
            </a:blip>
            <a:srcRect/>
            <a:stretch>
              <a:fillRect/>
            </a:stretch>
          </a:blipFill>
          <a:ln w="79375">
            <a:solidFill>
              <a:srgbClr val="FFFF00"/>
            </a:solidFill>
            <a:prstDash val="sysDot"/>
          </a:ln>
        </p:spPr>
        <p:txBody>
          <a:bodyPr wrap="square" rtlCol="0">
            <a:spAutoFit/>
          </a:bodyPr>
          <a:lstStyle/>
          <a:p>
            <a:pPr algn="ctr"/>
            <a:r>
              <a:rPr lang="cs-CZ" sz="1900" dirty="0" smtClean="0">
                <a:ln>
                  <a:solidFill>
                    <a:srgbClr val="000099"/>
                  </a:solidFill>
                </a:ln>
                <a:latin typeface="Georgia" pitchFamily="18" charset="0"/>
              </a:rPr>
              <a:t>Dramatické momenty musí  být zaznamenány. Fanoušci se všechno dozví ve zpravodaji a na internetu</a:t>
            </a:r>
          </a:p>
        </p:txBody>
      </p:sp>
      <p:pic>
        <p:nvPicPr>
          <p:cNvPr id="10" name="Picture 2"/>
          <p:cNvPicPr>
            <a:picLocks noChangeAspect="1" noChangeArrowheads="1"/>
          </p:cNvPicPr>
          <p:nvPr/>
        </p:nvPicPr>
        <p:blipFill>
          <a:blip r:embed="rId5" cstate="print"/>
          <a:srcRect/>
          <a:stretch>
            <a:fillRect/>
          </a:stretch>
        </p:blipFill>
        <p:spPr bwMode="auto">
          <a:xfrm>
            <a:off x="143992" y="1315244"/>
            <a:ext cx="4680520" cy="5616624"/>
          </a:xfrm>
          <a:prstGeom prst="rect">
            <a:avLst/>
          </a:prstGeom>
          <a:noFill/>
          <a:ln w="53975">
            <a:solidFill>
              <a:srgbClr val="000099"/>
            </a:solid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5688608" y="5779740"/>
            <a:ext cx="930470" cy="86409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7"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24" y="945614"/>
            <a:ext cx="4968552" cy="5986254"/>
          </a:xfrm>
          <a:prstGeom prst="rect">
            <a:avLst/>
          </a:prstGeom>
          <a:noFill/>
          <a:ln w="50800" cmpd="sng">
            <a:solidFill>
              <a:srgbClr val="FF5050"/>
            </a:solidFill>
          </a:ln>
        </p:spPr>
        <p:txBody>
          <a:bodyPr wrap="square" rtlCol="0">
            <a:spAutoFit/>
          </a:bodyPr>
          <a:lstStyle/>
          <a:p>
            <a:pPr algn="just"/>
            <a:r>
              <a:rPr lang="cs-CZ" sz="18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Dospělí - divize</a:t>
            </a:r>
          </a:p>
          <a:p>
            <a:pPr algn="just"/>
            <a:r>
              <a:rPr lang="cs-CZ" sz="1050" b="0" dirty="0" smtClean="0">
                <a:latin typeface="Arial" pitchFamily="34" charset="0"/>
                <a:cs typeface="Arial" pitchFamily="34" charset="0"/>
              </a:rPr>
              <a:t>po 2 letech postup do divize. Soutěž je řízena Řídící komisí pro Čechy. Loni jasné vítězství v krajském přeboru.  </a:t>
            </a:r>
          </a:p>
          <a:p>
            <a:pPr marL="228600" indent="-228600" algn="just">
              <a:buAutoNum type="arabicPeriod"/>
            </a:pPr>
            <a:r>
              <a:rPr lang="cs-CZ" sz="1100" dirty="0" smtClean="0">
                <a:latin typeface="Arial" pitchFamily="34" charset="0"/>
                <a:cs typeface="Arial" pitchFamily="34" charset="0"/>
              </a:rPr>
              <a:t>SK </a:t>
            </a:r>
            <a:r>
              <a:rPr lang="cs-CZ" sz="1100" dirty="0" err="1" smtClean="0">
                <a:latin typeface="Arial" pitchFamily="34" charset="0"/>
                <a:cs typeface="Arial" pitchFamily="34" charset="0"/>
              </a:rPr>
              <a:t>Štětí</a:t>
            </a:r>
            <a:r>
              <a:rPr lang="cs-CZ" sz="1100" dirty="0" smtClean="0">
                <a:latin typeface="Arial" pitchFamily="34" charset="0"/>
                <a:cs typeface="Arial" pitchFamily="34" charset="0"/>
              </a:rPr>
              <a:t>, z.s.     30    24   3   0  3     111:34      78  bodů</a:t>
            </a:r>
          </a:p>
          <a:p>
            <a:pPr algn="just"/>
            <a:r>
              <a:rPr lang="cs-CZ" sz="18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Dorost - I.A třída  </a:t>
            </a:r>
          </a:p>
          <a:p>
            <a:pPr algn="just"/>
            <a:r>
              <a:rPr lang="cs-CZ" sz="1050" b="0" dirty="0" smtClean="0">
                <a:latin typeface="Arial" pitchFamily="34" charset="0"/>
                <a:cs typeface="Arial" pitchFamily="34" charset="0"/>
              </a:rPr>
              <a:t>v loňském roce hrálo mužstvo krajský přebor, kde skončilo na 12. místě z 15.  Malý počet hráčů pro tento rok znamenal přihlášení do I. A třídy, kde není povinné mít v soutěži přihlášen mladší dorost</a:t>
            </a:r>
          </a:p>
          <a:p>
            <a:pPr algn="just"/>
            <a:r>
              <a:rPr lang="cs-CZ" sz="1400" b="0" i="1" u="sng" dirty="0" smtClean="0">
                <a:latin typeface="Arial" pitchFamily="34" charset="0"/>
                <a:cs typeface="Arial" pitchFamily="34" charset="0"/>
              </a:rPr>
              <a:t>Starší dorost. </a:t>
            </a:r>
            <a:endParaRPr lang="cs-CZ" b="0" i="1" u="sng" dirty="0" smtClean="0">
              <a:latin typeface="Arial" pitchFamily="34" charset="0"/>
              <a:cs typeface="Arial" pitchFamily="34" charset="0"/>
            </a:endParaRPr>
          </a:p>
          <a:p>
            <a:pPr algn="just"/>
            <a:r>
              <a:rPr lang="cs-CZ" dirty="0" smtClean="0">
                <a:latin typeface="Arial" pitchFamily="34" charset="0"/>
                <a:cs typeface="Arial" pitchFamily="34" charset="0"/>
              </a:rPr>
              <a:t>12. 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       28    8    1  </a:t>
            </a:r>
            <a:r>
              <a:rPr lang="cs-CZ" dirty="0" err="1" smtClean="0">
                <a:latin typeface="Arial" pitchFamily="34" charset="0"/>
                <a:cs typeface="Arial" pitchFamily="34" charset="0"/>
              </a:rPr>
              <a:t>1</a:t>
            </a:r>
            <a:r>
              <a:rPr lang="cs-CZ" dirty="0" smtClean="0">
                <a:latin typeface="Arial" pitchFamily="34" charset="0"/>
                <a:cs typeface="Arial" pitchFamily="34" charset="0"/>
              </a:rPr>
              <a:t>    20       41:93      24 </a:t>
            </a:r>
            <a:r>
              <a:rPr lang="cs-CZ" b="0" dirty="0" smtClean="0">
                <a:latin typeface="Arial" pitchFamily="34" charset="0"/>
                <a:cs typeface="Arial" pitchFamily="34" charset="0"/>
              </a:rPr>
              <a:t> </a:t>
            </a:r>
          </a:p>
          <a:p>
            <a:pPr algn="just"/>
            <a:r>
              <a:rPr lang="cs-CZ" sz="1400" b="0" u="sng" dirty="0" smtClean="0">
                <a:latin typeface="Arial" pitchFamily="34" charset="0"/>
                <a:cs typeface="Arial" pitchFamily="34" charset="0"/>
              </a:rPr>
              <a:t>Mladší dorost</a:t>
            </a:r>
          </a:p>
          <a:p>
            <a:pPr algn="just"/>
            <a:r>
              <a:rPr lang="cs-CZ" dirty="0" smtClean="0">
                <a:latin typeface="Arial" pitchFamily="34" charset="0"/>
                <a:cs typeface="Arial" pitchFamily="34" charset="0"/>
              </a:rPr>
              <a:t>11. 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            28      9     2   1     19         54:101       26 </a:t>
            </a:r>
          </a:p>
          <a:p>
            <a:pPr algn="just"/>
            <a:r>
              <a:rPr lang="cs-CZ" sz="18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Starší žáci – krajský přebor</a:t>
            </a:r>
          </a:p>
          <a:p>
            <a:pPr algn="just"/>
            <a:r>
              <a:rPr lang="cs-CZ" sz="1050" b="0" dirty="0" smtClean="0">
                <a:latin typeface="Arial" pitchFamily="34" charset="0"/>
                <a:cs typeface="Arial" pitchFamily="34" charset="0"/>
              </a:rPr>
              <a:t>mužstvo bude hrát stejně jako loni krajský přebor. Soutěž je hrána ve 2 skupinách.  Novinkou je, že po sehrání  2 kolového každý s každým se soutěž rozdělí podle umístění a bude se hrát o konečné pořadí.</a:t>
            </a:r>
          </a:p>
          <a:p>
            <a:pPr algn="just"/>
            <a:r>
              <a:rPr lang="cs-CZ" dirty="0" smtClean="0">
                <a:latin typeface="Arial" pitchFamily="34" charset="0"/>
                <a:cs typeface="Arial" pitchFamily="34" charset="0"/>
              </a:rPr>
              <a:t>10. 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      33     10    1    0    23    77:169        29 </a:t>
            </a:r>
          </a:p>
          <a:p>
            <a:pPr algn="just"/>
            <a:r>
              <a:rPr lang="cs-CZ" sz="18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Mladší žáci – krajský přebor</a:t>
            </a:r>
          </a:p>
          <a:p>
            <a:pPr algn="just"/>
            <a:r>
              <a:rPr lang="cs-CZ" sz="1000" b="0" dirty="0" smtClean="0">
                <a:latin typeface="Arial" pitchFamily="34" charset="0"/>
                <a:cs typeface="Arial" pitchFamily="34" charset="0"/>
              </a:rPr>
              <a:t>spolu se staršími žáky se zapojí do soutěže krajského přeboru, kde je stejně jako loni čekají zajímaví a těžcí soupeř. Svěřenci Františka Kučery skončili loni na 9. místě.</a:t>
            </a:r>
          </a:p>
          <a:p>
            <a:pPr algn="just"/>
            <a:r>
              <a:rPr lang="cs-CZ" dirty="0" smtClean="0"/>
              <a:t>9. SK </a:t>
            </a:r>
            <a:r>
              <a:rPr lang="cs-CZ" dirty="0" err="1" smtClean="0"/>
              <a:t>Štětí</a:t>
            </a:r>
            <a:r>
              <a:rPr lang="cs-CZ" dirty="0" smtClean="0"/>
              <a:t>        33      10     0    </a:t>
            </a:r>
            <a:r>
              <a:rPr lang="cs-CZ" dirty="0" err="1" smtClean="0"/>
              <a:t>0</a:t>
            </a:r>
            <a:r>
              <a:rPr lang="cs-CZ" dirty="0" smtClean="0"/>
              <a:t>      23     93:200      30 </a:t>
            </a:r>
          </a:p>
          <a:p>
            <a:pPr algn="just"/>
            <a:r>
              <a:rPr lang="cs-CZ" sz="16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Starší přípravka r.2006  krajský přebor</a:t>
            </a:r>
          </a:p>
          <a:p>
            <a:pPr algn="just"/>
            <a:r>
              <a:rPr lang="cs-CZ" sz="1000" b="0" dirty="0" smtClean="0">
                <a:latin typeface="Arial" pitchFamily="34" charset="0"/>
                <a:cs typeface="Arial" pitchFamily="34" charset="0"/>
              </a:rPr>
              <a:t>společně s Roudnicí vytvořila sdružený tým a zúčastní se krajského přeboru ve formě satelitních turnajů  </a:t>
            </a:r>
          </a:p>
          <a:p>
            <a:pPr algn="just"/>
            <a:r>
              <a:rPr lang="cs-CZ" sz="16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Starší přípravka r.2007 okresní soutěže</a:t>
            </a:r>
          </a:p>
          <a:p>
            <a:pPr algn="just"/>
            <a:r>
              <a:rPr lang="cs-CZ" sz="16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Mladší přípravka A,B – okresní soutěže</a:t>
            </a:r>
          </a:p>
          <a:p>
            <a:pPr algn="just"/>
            <a:r>
              <a:rPr lang="cs-CZ" sz="1000" b="0" dirty="0" smtClean="0">
                <a:latin typeface="Arial" pitchFamily="34" charset="0"/>
                <a:cs typeface="Arial" pitchFamily="34" charset="0"/>
              </a:rPr>
              <a:t>soutěže okresního přeboru ve formě turnajů</a:t>
            </a:r>
          </a:p>
          <a:p>
            <a:pPr algn="just"/>
            <a:r>
              <a:rPr lang="cs-CZ" sz="1600" u="sng" dirty="0" smtClean="0">
                <a:solidFill>
                  <a:srgbClr val="000099"/>
                </a:solidFill>
                <a:effectLst>
                  <a:outerShdw blurRad="38100" dist="38100" dir="2700000" algn="tl">
                    <a:srgbClr val="000000">
                      <a:alpha val="43137"/>
                    </a:srgbClr>
                  </a:outerShdw>
                </a:effectLst>
                <a:latin typeface="Arial Black" pitchFamily="34" charset="0"/>
                <a:cs typeface="Arial" pitchFamily="34" charset="0"/>
              </a:rPr>
              <a:t>Stará garda – okresní přebor</a:t>
            </a:r>
          </a:p>
          <a:p>
            <a:pPr algn="just"/>
            <a:r>
              <a:rPr lang="cs-CZ" sz="1050" b="0" dirty="0" smtClean="0">
                <a:latin typeface="Arial" pitchFamily="34" charset="0"/>
                <a:cs typeface="Arial" pitchFamily="34" charset="0"/>
              </a:rPr>
              <a:t>Sepap </a:t>
            </a:r>
            <a:r>
              <a:rPr lang="cs-CZ" sz="1050" b="0" dirty="0" err="1" smtClean="0">
                <a:latin typeface="Arial" pitchFamily="34" charset="0"/>
                <a:cs typeface="Arial" pitchFamily="34" charset="0"/>
              </a:rPr>
              <a:t>Štětí</a:t>
            </a:r>
            <a:r>
              <a:rPr lang="cs-CZ" sz="1050" b="0" dirty="0" smtClean="0">
                <a:latin typeface="Arial" pitchFamily="34" charset="0"/>
                <a:cs typeface="Arial" pitchFamily="34" charset="0"/>
              </a:rPr>
              <a:t>, jak se nazývají borci staré gardy, bude hrát okresní přebor kde loni skončil na 4. místě</a:t>
            </a:r>
            <a:endParaRPr lang="cs-CZ" sz="1050" dirty="0" smtClean="0">
              <a:effectLst>
                <a:outerShdw blurRad="38100" dist="38100" dir="2700000" algn="tl">
                  <a:srgbClr val="000000">
                    <a:alpha val="43137"/>
                  </a:srgbClr>
                </a:outerShdw>
              </a:effectLst>
              <a:latin typeface="Arial Black" pitchFamily="34" charset="0"/>
              <a:cs typeface="Arial" pitchFamily="34" charset="0"/>
            </a:endParaRPr>
          </a:p>
        </p:txBody>
      </p:sp>
      <p:sp>
        <p:nvSpPr>
          <p:cNvPr id="25" name="TextovéPole 24"/>
          <p:cNvSpPr txBox="1"/>
          <p:nvPr/>
        </p:nvSpPr>
        <p:spPr>
          <a:xfrm>
            <a:off x="-24" y="72524"/>
            <a:ext cx="4968552" cy="738664"/>
          </a:xfrm>
          <a:prstGeom prst="rect">
            <a:avLst/>
          </a:prstGeom>
          <a:blipFill>
            <a:blip r:embed="rId4" cstate="print"/>
            <a:stretch>
              <a:fillRect/>
            </a:stretch>
          </a:blipFill>
          <a:ln w="34925">
            <a:solidFill>
              <a:schemeClr val="tx1"/>
            </a:solidFill>
            <a:prstDash val="dashDot"/>
          </a:ln>
        </p:spPr>
        <p:txBody>
          <a:bodyPr wrap="square" rtlCol="0">
            <a:spAutoFit/>
          </a:bodyPr>
          <a:lstStyle/>
          <a:p>
            <a:pPr marL="457200" indent="-457200" algn="ctr"/>
            <a:r>
              <a:rPr lang="cs-CZ" sz="2100" dirty="0" smtClean="0">
                <a:solidFill>
                  <a:srgbClr val="003366"/>
                </a:solidFill>
                <a:latin typeface="Arial Black" pitchFamily="34" charset="0"/>
              </a:rPr>
              <a:t>Devět mužstev SK </a:t>
            </a:r>
            <a:r>
              <a:rPr lang="cs-CZ" sz="2100" dirty="0" err="1" smtClean="0">
                <a:solidFill>
                  <a:srgbClr val="003366"/>
                </a:solidFill>
                <a:latin typeface="Arial Black" pitchFamily="34" charset="0"/>
              </a:rPr>
              <a:t>Štětí</a:t>
            </a:r>
            <a:r>
              <a:rPr lang="cs-CZ" sz="2100" dirty="0" smtClean="0">
                <a:solidFill>
                  <a:srgbClr val="003366"/>
                </a:solidFill>
                <a:latin typeface="Arial Black" pitchFamily="34" charset="0"/>
              </a:rPr>
              <a:t> </a:t>
            </a:r>
          </a:p>
          <a:p>
            <a:pPr marL="912813" lvl="1" indent="-457200" algn="ctr"/>
            <a:r>
              <a:rPr lang="cs-CZ" sz="2100" dirty="0" smtClean="0">
                <a:solidFill>
                  <a:srgbClr val="003366"/>
                </a:solidFill>
                <a:latin typeface="Arial Black" pitchFamily="34" charset="0"/>
              </a:rPr>
              <a:t>2016-2017</a:t>
            </a:r>
          </a:p>
        </p:txBody>
      </p:sp>
      <p:sp>
        <p:nvSpPr>
          <p:cNvPr id="8" name="TextovéPole 7"/>
          <p:cNvSpPr txBox="1"/>
          <p:nvPr/>
        </p:nvSpPr>
        <p:spPr>
          <a:xfrm>
            <a:off x="5616600" y="91108"/>
            <a:ext cx="4464496" cy="1200329"/>
          </a:xfrm>
          <a:prstGeom prst="rect">
            <a:avLst/>
          </a:prstGeom>
          <a:solidFill>
            <a:srgbClr val="FFFF99"/>
          </a:solidFill>
          <a:ln w="47625">
            <a:solidFill>
              <a:schemeClr val="bg1">
                <a:lumMod val="50000"/>
              </a:schemeClr>
            </a:solidFill>
            <a:prstDash val="lgDash"/>
          </a:ln>
        </p:spPr>
        <p:txBody>
          <a:bodyPr wrap="square" rtlCol="0">
            <a:spAutoFit/>
          </a:bodyPr>
          <a:lstStyle/>
          <a:p>
            <a:pPr algn="ctr"/>
            <a:r>
              <a:rPr lang="cs-CZ" sz="2400" dirty="0" smtClean="0">
                <a:latin typeface="Colonna MT" pitchFamily="82" charset="0"/>
              </a:rPr>
              <a:t>Své soupeře v okresním přeboru už zná i stará garda. </a:t>
            </a:r>
            <a:r>
              <a:rPr lang="cs-CZ" sz="2400" dirty="0" err="1" smtClean="0">
                <a:latin typeface="Colonna MT" pitchFamily="82" charset="0"/>
              </a:rPr>
              <a:t>Vražkov</a:t>
            </a:r>
            <a:r>
              <a:rPr lang="cs-CZ" sz="2400" dirty="0" smtClean="0">
                <a:latin typeface="Colonna MT" pitchFamily="82" charset="0"/>
              </a:rPr>
              <a:t> vystřídaly </a:t>
            </a:r>
            <a:r>
              <a:rPr lang="cs-CZ" sz="2400" dirty="0" err="1" smtClean="0">
                <a:latin typeface="Colonna MT" pitchFamily="82" charset="0"/>
              </a:rPr>
              <a:t>Střížovice</a:t>
            </a:r>
            <a:endParaRPr lang="cs-CZ" sz="2400" dirty="0" smtClean="0">
              <a:latin typeface="Colonna MT" pitchFamily="82" charset="0"/>
            </a:endParaRPr>
          </a:p>
        </p:txBody>
      </p:sp>
      <p:graphicFrame>
        <p:nvGraphicFramePr>
          <p:cNvPr id="9" name="Tabulka 8"/>
          <p:cNvGraphicFramePr>
            <a:graphicFrameLocks noGrp="1"/>
          </p:cNvGraphicFramePr>
          <p:nvPr/>
        </p:nvGraphicFramePr>
        <p:xfrm>
          <a:off x="5688608" y="1459260"/>
          <a:ext cx="4392489" cy="5263270"/>
        </p:xfrm>
        <a:graphic>
          <a:graphicData uri="http://schemas.openxmlformats.org/drawingml/2006/table">
            <a:tbl>
              <a:tblPr/>
              <a:tblGrid>
                <a:gridCol w="690311"/>
                <a:gridCol w="417705"/>
                <a:gridCol w="395719"/>
                <a:gridCol w="347354"/>
                <a:gridCol w="792758"/>
                <a:gridCol w="956553"/>
                <a:gridCol w="288032"/>
                <a:gridCol w="504057"/>
              </a:tblGrid>
              <a:tr h="402608">
                <a:tc gridSpan="8">
                  <a:txBody>
                    <a:bodyPr/>
                    <a:lstStyle/>
                    <a:p>
                      <a:pPr algn="ctr" fontAlgn="ctr"/>
                      <a:r>
                        <a:rPr lang="pl-PL" sz="1600" b="1" i="0" u="none" strike="noStrike" dirty="0">
                          <a:solidFill>
                            <a:srgbClr val="000000"/>
                          </a:solidFill>
                          <a:latin typeface="Calibri"/>
                        </a:rPr>
                        <a:t>Stará garda Podzim 2016 okresní přebor</a:t>
                      </a:r>
                    </a:p>
                  </a:txBody>
                  <a:tcPr marL="3179" marR="3179" marT="3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89480">
                <a:tc>
                  <a:txBody>
                    <a:bodyPr/>
                    <a:lstStyle/>
                    <a:p>
                      <a:pPr algn="ctr" fontAlgn="ctr"/>
                      <a:r>
                        <a:rPr lang="cs-CZ" sz="1100" b="1" i="0" u="none" strike="noStrike" dirty="0">
                          <a:solidFill>
                            <a:srgbClr val="000000"/>
                          </a:solidFill>
                          <a:latin typeface="Arial"/>
                        </a:rPr>
                        <a:t>Datum</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latin typeface="Arial"/>
                        </a:rPr>
                        <a:t>Den</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latin typeface="Arial"/>
                        </a:rPr>
                        <a:t>Čas</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latin typeface="Arial"/>
                        </a:rPr>
                        <a:t>Kde</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dirty="0">
                          <a:solidFill>
                            <a:srgbClr val="000000"/>
                          </a:solidFill>
                          <a:latin typeface="Arial"/>
                        </a:rPr>
                        <a:t>Venku</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latin typeface="Arial"/>
                        </a:rPr>
                        <a:t>Doma</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latin typeface="Arial"/>
                        </a:rPr>
                        <a:t>Kolo</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1" i="0" u="none" strike="noStrike">
                          <a:solidFill>
                            <a:srgbClr val="000000"/>
                          </a:solidFill>
                          <a:latin typeface="Arial"/>
                        </a:rPr>
                        <a:t>Výsledek</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496798">
                <a:tc>
                  <a:txBody>
                    <a:bodyPr/>
                    <a:lstStyle/>
                    <a:p>
                      <a:pPr algn="ctr" fontAlgn="ctr"/>
                      <a:r>
                        <a:rPr lang="cs-CZ" sz="1050" b="1" i="0" u="none" strike="noStrike" dirty="0">
                          <a:solidFill>
                            <a:srgbClr val="000000"/>
                          </a:solidFill>
                          <a:latin typeface="Arial"/>
                        </a:rPr>
                        <a:t>26.8.2016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Sokol Malé Žernoseky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1</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6798">
                <a:tc>
                  <a:txBody>
                    <a:bodyPr/>
                    <a:lstStyle/>
                    <a:p>
                      <a:pPr algn="ctr" fontAlgn="ctr"/>
                      <a:r>
                        <a:rPr lang="cs-CZ" sz="1050" b="1" i="0" u="none" strike="noStrike">
                          <a:solidFill>
                            <a:srgbClr val="000000"/>
                          </a:solidFill>
                          <a:latin typeface="Arial"/>
                        </a:rPr>
                        <a:t>2.9.2016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Sokol </a:t>
                      </a:r>
                      <a:r>
                        <a:rPr lang="cs-CZ" sz="1050" b="1" i="0" u="none" strike="noStrike" dirty="0" err="1">
                          <a:solidFill>
                            <a:srgbClr val="000000"/>
                          </a:solidFill>
                          <a:latin typeface="Arial"/>
                        </a:rPr>
                        <a:t>Pokratice</a:t>
                      </a:r>
                      <a:r>
                        <a:rPr lang="cs-CZ" sz="105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a:rPr>
                        <a:t>2</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496798">
                <a:tc>
                  <a:txBody>
                    <a:bodyPr/>
                    <a:lstStyle/>
                    <a:p>
                      <a:pPr algn="ctr" fontAlgn="ctr"/>
                      <a:r>
                        <a:rPr lang="cs-CZ" sz="1050" b="1" i="0" u="none" strike="noStrike">
                          <a:solidFill>
                            <a:srgbClr val="000000"/>
                          </a:solidFill>
                          <a:latin typeface="Arial"/>
                        </a:rPr>
                        <a:t>9.9.2016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smtClean="0">
                          <a:solidFill>
                            <a:srgbClr val="000000"/>
                          </a:solidFill>
                          <a:latin typeface="Arial"/>
                        </a:rPr>
                        <a:t>V-Brňany</a:t>
                      </a:r>
                      <a:endParaRPr lang="cs-CZ" sz="1050" b="1" i="0" u="none" strike="noStrike">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Tigo Nučnice 1996</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latin typeface="Arial"/>
                        </a:rPr>
                        <a:t>3</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6798">
                <a:tc>
                  <a:txBody>
                    <a:bodyPr/>
                    <a:lstStyle/>
                    <a:p>
                      <a:pPr algn="ctr" fontAlgn="ctr"/>
                      <a:r>
                        <a:rPr lang="cs-CZ" sz="1050" b="1" i="0" u="none" strike="noStrike">
                          <a:solidFill>
                            <a:srgbClr val="000000"/>
                          </a:solidFill>
                          <a:latin typeface="Arial"/>
                        </a:rPr>
                        <a:t>16.9.2016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17:30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Litoměřicko</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a:rPr>
                        <a:t>4</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496798">
                <a:tc>
                  <a:txBody>
                    <a:bodyPr/>
                    <a:lstStyle/>
                    <a:p>
                      <a:pPr algn="ctr" fontAlgn="ctr"/>
                      <a:r>
                        <a:rPr lang="cs-CZ" sz="1050" b="1" i="0" u="none" strike="noStrike">
                          <a:solidFill>
                            <a:srgbClr val="000000"/>
                          </a:solidFill>
                          <a:latin typeface="Arial"/>
                        </a:rPr>
                        <a:t>23.9.2016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Sokol České Kopisty</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5</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6798">
                <a:tc>
                  <a:txBody>
                    <a:bodyPr/>
                    <a:lstStyle/>
                    <a:p>
                      <a:pPr algn="ctr" fontAlgn="ctr"/>
                      <a:r>
                        <a:rPr lang="cs-CZ" sz="1050" b="1" i="0" u="none" strike="noStrike">
                          <a:solidFill>
                            <a:srgbClr val="000000"/>
                          </a:solidFill>
                          <a:latin typeface="Arial"/>
                        </a:rPr>
                        <a:t>30.9.2016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TJ </a:t>
                      </a:r>
                      <a:r>
                        <a:rPr lang="cs-CZ" sz="1050" b="1" i="0" u="none" strike="noStrike" dirty="0" err="1">
                          <a:solidFill>
                            <a:srgbClr val="000000"/>
                          </a:solidFill>
                          <a:latin typeface="Arial"/>
                        </a:rPr>
                        <a:t>Žitenice</a:t>
                      </a:r>
                      <a:endParaRPr lang="cs-CZ" sz="105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a:rPr>
                        <a:t>6</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496798">
                <a:tc>
                  <a:txBody>
                    <a:bodyPr/>
                    <a:lstStyle/>
                    <a:p>
                      <a:pPr algn="ctr" fontAlgn="ctr"/>
                      <a:r>
                        <a:rPr lang="cs-CZ" sz="1050" b="1" i="0" u="none" strike="noStrike">
                          <a:solidFill>
                            <a:srgbClr val="000000"/>
                          </a:solidFill>
                          <a:latin typeface="Arial"/>
                        </a:rPr>
                        <a:t>7.10.2016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latin typeface="Arial"/>
                        </a:rPr>
                        <a:t>Dynamo Střížovice</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latin typeface="Arial"/>
                        </a:rPr>
                        <a:t>7</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96798">
                <a:tc>
                  <a:txBody>
                    <a:bodyPr/>
                    <a:lstStyle/>
                    <a:p>
                      <a:pPr algn="ctr" fontAlgn="ctr"/>
                      <a:r>
                        <a:rPr lang="cs-CZ" sz="1050" b="1" i="0" u="none" strike="noStrike">
                          <a:solidFill>
                            <a:srgbClr val="000000"/>
                          </a:solidFill>
                          <a:latin typeface="Arial"/>
                        </a:rPr>
                        <a:t>14.10.2016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17:00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D</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Sepap Štětí</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Slavoj </a:t>
                      </a:r>
                      <a:r>
                        <a:rPr lang="cs-CZ" sz="1050" b="1" i="0" u="none" strike="noStrike" dirty="0" err="1">
                          <a:solidFill>
                            <a:srgbClr val="000000"/>
                          </a:solidFill>
                          <a:latin typeface="Arial"/>
                        </a:rPr>
                        <a:t>Bohušovice</a:t>
                      </a:r>
                      <a:r>
                        <a:rPr lang="cs-CZ" sz="105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a:rPr>
                        <a:t>8</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496798">
                <a:tc>
                  <a:txBody>
                    <a:bodyPr/>
                    <a:lstStyle/>
                    <a:p>
                      <a:pPr algn="ctr" fontAlgn="ctr"/>
                      <a:r>
                        <a:rPr lang="cs-CZ" sz="1050" b="1" i="0" u="none" strike="noStrike">
                          <a:solidFill>
                            <a:srgbClr val="000000"/>
                          </a:solidFill>
                          <a:latin typeface="Arial"/>
                        </a:rPr>
                        <a:t>21.10.2016</a:t>
                      </a:r>
                    </a:p>
                  </a:txBody>
                  <a:tcPr marL="3179" marR="3179" marT="31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50" b="1" i="0" u="none" strike="noStrike">
                          <a:solidFill>
                            <a:srgbClr val="000000"/>
                          </a:solidFill>
                          <a:latin typeface="Arial"/>
                        </a:rPr>
                        <a:t>pátek</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50" b="1" i="0" u="none" strike="noStrike">
                          <a:solidFill>
                            <a:srgbClr val="000000"/>
                          </a:solidFill>
                          <a:latin typeface="Arial"/>
                        </a:rPr>
                        <a:t>16:30</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50" b="1" i="0" u="none" strike="noStrike" dirty="0">
                          <a:solidFill>
                            <a:srgbClr val="000000"/>
                          </a:solidFill>
                          <a:latin typeface="Arial"/>
                        </a:rPr>
                        <a:t>V</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100" b="1" i="0" u="none" strike="noStrike">
                          <a:solidFill>
                            <a:srgbClr val="000000"/>
                          </a:solidFill>
                          <a:latin typeface="Arial"/>
                        </a:rPr>
                        <a:t>volno</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1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100" b="1" i="0" u="none" strike="noStrike">
                          <a:solidFill>
                            <a:srgbClr val="000000"/>
                          </a:solidFill>
                          <a:latin typeface="Arial"/>
                        </a:rPr>
                        <a:t>9</a:t>
                      </a:r>
                    </a:p>
                  </a:txBody>
                  <a:tcPr marL="3179" marR="3179" marT="31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100" b="1" i="0" u="none" strike="noStrike" dirty="0">
                          <a:solidFill>
                            <a:srgbClr val="000000"/>
                          </a:solidFill>
                          <a:latin typeface="Arial"/>
                        </a:rPr>
                        <a:t> </a:t>
                      </a:r>
                    </a:p>
                  </a:txBody>
                  <a:tcPr marL="3179" marR="3179" marT="31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1" y="1099222"/>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7"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5999" y="7239000"/>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48126" y="6931868"/>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7546081"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sp>
        <p:nvSpPr>
          <p:cNvPr id="22" name="TextovéPole 21"/>
          <p:cNvSpPr txBox="1"/>
          <p:nvPr/>
        </p:nvSpPr>
        <p:spPr>
          <a:xfrm>
            <a:off x="531770" y="-1691603"/>
            <a:ext cx="4211922" cy="523220"/>
          </a:xfrm>
          <a:prstGeom prst="rect">
            <a:avLst/>
          </a:prstGeom>
          <a:noFill/>
        </p:spPr>
        <p:txBody>
          <a:bodyPr wrap="square" rtlCol="0">
            <a:spAutoFit/>
          </a:bodyPr>
          <a:lstStyle/>
          <a:p>
            <a:pPr algn="ctr"/>
            <a:r>
              <a:rPr lang="cs-CZ" sz="1400" u="sng" dirty="0" smtClean="0">
                <a:latin typeface="Bookman Old Style" pitchFamily="18" charset="0"/>
              </a:rPr>
              <a:t>Mistrovská rozlučka s veleúspěšnou sezónou mužstva dospělých </a:t>
            </a:r>
          </a:p>
        </p:txBody>
      </p:sp>
      <p:pic>
        <p:nvPicPr>
          <p:cNvPr id="28" name="Picture 115"/>
          <p:cNvPicPr>
            <a:picLocks noChangeAspect="1" noChangeArrowheads="1"/>
          </p:cNvPicPr>
          <p:nvPr/>
        </p:nvPicPr>
        <p:blipFill>
          <a:blip r:embed="rId4" cstate="print"/>
          <a:srcRect/>
          <a:stretch>
            <a:fillRect/>
          </a:stretch>
        </p:blipFill>
        <p:spPr bwMode="auto">
          <a:xfrm>
            <a:off x="5616600" y="19100"/>
            <a:ext cx="4539233" cy="1080120"/>
          </a:xfrm>
          <a:prstGeom prst="rect">
            <a:avLst/>
          </a:prstGeom>
          <a:noFill/>
          <a:ln w="9525">
            <a:noFill/>
            <a:miter lim="800000"/>
            <a:headEnd/>
            <a:tailEnd/>
          </a:ln>
        </p:spPr>
      </p:pic>
      <p:sp>
        <p:nvSpPr>
          <p:cNvPr id="29" name="TextovéPole 13"/>
          <p:cNvSpPr txBox="1">
            <a:spLocks noChangeArrowheads="1"/>
          </p:cNvSpPr>
          <p:nvPr/>
        </p:nvSpPr>
        <p:spPr bwMode="auto">
          <a:xfrm>
            <a:off x="5616600" y="1171228"/>
            <a:ext cx="4536505" cy="3293209"/>
          </a:xfrm>
          <a:prstGeom prst="rect">
            <a:avLst/>
          </a:prstGeom>
          <a:blipFill dpi="0" rotWithShape="1">
            <a:blip r:embed="rId5" cstate="print">
              <a:alphaModFix amt="32000"/>
            </a:blip>
            <a:srcRect/>
            <a:stretch>
              <a:fillRect/>
            </a:stretch>
          </a:blipFill>
          <a:ln w="9525">
            <a:noFill/>
            <a:miter lim="800000"/>
            <a:headEnd/>
            <a:tailEnd/>
          </a:ln>
        </p:spPr>
        <p:txBody>
          <a:bodyPr wrap="square">
            <a:spAutoFit/>
          </a:bodyPr>
          <a:lstStyle/>
          <a:p>
            <a:pPr algn="just"/>
            <a:r>
              <a:rPr lang="cs-CZ" sz="1600" i="1" dirty="0">
                <a:latin typeface="Tw Cen MT Condensed" pitchFamily="34" charset="-18"/>
              </a:rPr>
              <a:t>Klub byl založen 15.února 1903 jako Sportovní kroužek Kladno. V roce  1925 se stal prvním prvoligovým klubem mimo Prahu. Až do poloviny 60. let patřil k pravidelným účastníkům první ligy, mezi největší úspěchy pak patří 3. místa v sezónách 1933/34a 1946/47. Poslední sezóna v první lize na 36 let pro Kladno byla 1969/70. Návrat přišel po vítězství ve 2.lize v roce 2006. O čtyři roky později však klub končí v lize až patnáctý a sestupuje zpět do 3.ligy. A po roce problémů sestupuje i z 2. ligy a sezonu 2011/12 bude hrát  ČFL.  Nedařilo se mu </a:t>
            </a:r>
            <a:r>
              <a:rPr lang="cs-CZ" sz="1600" i="1" dirty="0" smtClean="0">
                <a:latin typeface="Tw Cen MT Condensed" pitchFamily="34" charset="-18"/>
              </a:rPr>
              <a:t>v ročníku  </a:t>
            </a:r>
            <a:r>
              <a:rPr lang="cs-CZ" sz="1600" i="1" dirty="0">
                <a:latin typeface="Tw Cen MT Condensed" pitchFamily="34" charset="-18"/>
              </a:rPr>
              <a:t>2012/13 a  </a:t>
            </a:r>
            <a:r>
              <a:rPr lang="cs-CZ" sz="1600" i="1" dirty="0" smtClean="0">
                <a:latin typeface="Tw Cen MT Condensed" pitchFamily="34" charset="-18"/>
              </a:rPr>
              <a:t>propadlo se </a:t>
            </a:r>
            <a:r>
              <a:rPr lang="cs-CZ" sz="1600" i="1" dirty="0">
                <a:latin typeface="Tw Cen MT Condensed" pitchFamily="34" charset="-18"/>
              </a:rPr>
              <a:t>do divize</a:t>
            </a:r>
            <a:r>
              <a:rPr lang="cs-CZ" sz="1600" i="1" dirty="0" smtClean="0">
                <a:latin typeface="Tw Cen MT Condensed" pitchFamily="34" charset="-18"/>
              </a:rPr>
              <a:t>.  V minulém roce  dlouho přemýšlelo i o návratu do ČFL, ale nakonec  skončilo na  3. místě  za Lovosicemi a Českým Brodem</a:t>
            </a:r>
            <a:endParaRPr lang="cs-CZ" sz="1600" i="1" dirty="0">
              <a:latin typeface="Tw Cen MT Condensed" pitchFamily="34" charset="-18"/>
            </a:endParaRPr>
          </a:p>
        </p:txBody>
      </p:sp>
      <p:sp>
        <p:nvSpPr>
          <p:cNvPr id="30" name="TextovéPole 29"/>
          <p:cNvSpPr txBox="1"/>
          <p:nvPr/>
        </p:nvSpPr>
        <p:spPr>
          <a:xfrm>
            <a:off x="5760616" y="4627612"/>
            <a:ext cx="4392488" cy="2062103"/>
          </a:xfrm>
          <a:prstGeom prst="rect">
            <a:avLst/>
          </a:prstGeom>
          <a:solidFill>
            <a:schemeClr val="accent3">
              <a:lumMod val="95000"/>
            </a:schemeClr>
          </a:solidFill>
          <a:ln w="38100" cmpd="sng">
            <a:solidFill>
              <a:schemeClr val="tx1"/>
            </a:solidFill>
          </a:ln>
        </p:spPr>
        <p:txBody>
          <a:bodyPr wrap="square" rtlCol="0">
            <a:spAutoFit/>
          </a:bodyPr>
          <a:lstStyle/>
          <a:p>
            <a:pPr algn="ctr"/>
            <a:r>
              <a:rPr lang="cs-CZ" sz="2000" u="sng" dirty="0" smtClean="0">
                <a:ln w="22225">
                  <a:solidFill>
                    <a:schemeClr val="accent2">
                      <a:lumMod val="75000"/>
                    </a:schemeClr>
                  </a:solidFill>
                </a:ln>
                <a:solidFill>
                  <a:srgbClr val="FF0066"/>
                </a:solidFill>
                <a:latin typeface="Bookman Old Style" pitchFamily="18" charset="0"/>
              </a:rPr>
              <a:t>SK </a:t>
            </a:r>
            <a:r>
              <a:rPr lang="cs-CZ" sz="2000" u="sng" dirty="0" err="1" smtClean="0">
                <a:ln w="22225">
                  <a:solidFill>
                    <a:schemeClr val="accent2">
                      <a:lumMod val="75000"/>
                    </a:schemeClr>
                  </a:solidFill>
                </a:ln>
                <a:solidFill>
                  <a:srgbClr val="FF0066"/>
                </a:solidFill>
                <a:latin typeface="Bookman Old Style" pitchFamily="18" charset="0"/>
              </a:rPr>
              <a:t>Klano</a:t>
            </a:r>
            <a:r>
              <a:rPr lang="cs-CZ" sz="2000" u="sng" dirty="0" smtClean="0">
                <a:ln w="22225">
                  <a:solidFill>
                    <a:schemeClr val="accent2">
                      <a:lumMod val="75000"/>
                    </a:schemeClr>
                  </a:solidFill>
                </a:ln>
                <a:solidFill>
                  <a:srgbClr val="FF0066"/>
                </a:solidFill>
                <a:latin typeface="Bookman Old Style" pitchFamily="18" charset="0"/>
              </a:rPr>
              <a:t> – FK </a:t>
            </a:r>
            <a:r>
              <a:rPr lang="cs-CZ" sz="2000" u="sng" dirty="0" err="1" smtClean="0">
                <a:ln w="22225">
                  <a:solidFill>
                    <a:schemeClr val="accent2">
                      <a:lumMod val="75000"/>
                    </a:schemeClr>
                  </a:solidFill>
                </a:ln>
                <a:solidFill>
                  <a:srgbClr val="FF0066"/>
                </a:solidFill>
                <a:latin typeface="Bookman Old Style" pitchFamily="18" charset="0"/>
              </a:rPr>
              <a:t>Baník</a:t>
            </a:r>
            <a:r>
              <a:rPr lang="cs-CZ" sz="2000" u="sng" dirty="0" smtClean="0">
                <a:ln w="22225">
                  <a:solidFill>
                    <a:schemeClr val="accent2">
                      <a:lumMod val="75000"/>
                    </a:schemeClr>
                  </a:solidFill>
                </a:ln>
                <a:solidFill>
                  <a:srgbClr val="FF0066"/>
                </a:solidFill>
                <a:latin typeface="Bookman Old Style" pitchFamily="18" charset="0"/>
              </a:rPr>
              <a:t> Souš</a:t>
            </a:r>
          </a:p>
          <a:p>
            <a:pPr algn="ctr"/>
            <a:r>
              <a:rPr lang="cs-CZ" sz="2000" u="sng" dirty="0" smtClean="0">
                <a:ln w="22225">
                  <a:solidFill>
                    <a:schemeClr val="accent2">
                      <a:lumMod val="75000"/>
                    </a:schemeClr>
                  </a:solidFill>
                </a:ln>
                <a:solidFill>
                  <a:srgbClr val="FF0066"/>
                </a:solidFill>
                <a:latin typeface="Bookman Old Style" pitchFamily="18" charset="0"/>
              </a:rPr>
              <a:t>2:1(1:1)   13.8.2016 </a:t>
            </a:r>
          </a:p>
          <a:p>
            <a:pPr algn="just"/>
            <a:r>
              <a:rPr lang="cs-CZ" sz="1800" b="0" dirty="0" smtClean="0">
                <a:latin typeface="Arial" pitchFamily="34" charset="0"/>
                <a:cs typeface="Arial" pitchFamily="34" charset="0"/>
              </a:rPr>
              <a:t>Vítězný vstup našeho dnešního soupeře do nového ročníku divizní soutěže.  Před týdnem Kladno dokázalo otočit vývoj zápasu proti silnému týmu ze Souše</a:t>
            </a:r>
          </a:p>
          <a:p>
            <a:endParaRPr lang="cs-CZ" sz="1600" u="sng" dirty="0" smtClean="0">
              <a:latin typeface="Arial" pitchFamily="34" charset="0"/>
              <a:cs typeface="Arial" pitchFamily="34" charset="0"/>
            </a:endParaRPr>
          </a:p>
        </p:txBody>
      </p:sp>
      <p:sp>
        <p:nvSpPr>
          <p:cNvPr id="15" name="TextovéPole 14"/>
          <p:cNvSpPr txBox="1"/>
          <p:nvPr/>
        </p:nvSpPr>
        <p:spPr>
          <a:xfrm>
            <a:off x="216000" y="91108"/>
            <a:ext cx="4320480" cy="2246769"/>
          </a:xfrm>
          <a:prstGeom prst="rect">
            <a:avLst/>
          </a:prstGeom>
          <a:solidFill>
            <a:srgbClr val="FF6600"/>
          </a:solidFill>
          <a:ln w="76200" cmpd="thinThick">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ln>
        </p:spPr>
        <p:txBody>
          <a:bodyPr wrap="square" rtlCol="0">
            <a:spAutoFit/>
          </a:bodyPr>
          <a:lstStyle/>
          <a:p>
            <a:pPr algn="ctr"/>
            <a:r>
              <a:rPr lang="cs-CZ" sz="2800" b="0" dirty="0" smtClean="0">
                <a:ln>
                  <a:solidFill>
                    <a:srgbClr val="FFFF00"/>
                  </a:solidFill>
                </a:ln>
                <a:solidFill>
                  <a:schemeClr val="bg1"/>
                </a:solidFill>
                <a:latin typeface="Franklin Gothic Medium Cond" pitchFamily="34" charset="0"/>
              </a:rPr>
              <a:t>Góly a klobásy. Dvě neodmyslitelné věci, které patří k fotbalu.  Výborné pochutnání si nenechte ujít ani na našem stadionu</a:t>
            </a:r>
          </a:p>
        </p:txBody>
      </p:sp>
      <p:pic>
        <p:nvPicPr>
          <p:cNvPr id="18" name="Picture 6"/>
          <p:cNvPicPr>
            <a:picLocks noChangeAspect="1" noChangeArrowheads="1"/>
          </p:cNvPicPr>
          <p:nvPr/>
        </p:nvPicPr>
        <p:blipFill>
          <a:blip r:embed="rId6" cstate="print"/>
          <a:srcRect/>
          <a:stretch>
            <a:fillRect/>
          </a:stretch>
        </p:blipFill>
        <p:spPr bwMode="auto">
          <a:xfrm>
            <a:off x="360016" y="2539380"/>
            <a:ext cx="3816424" cy="4297313"/>
          </a:xfrm>
          <a:prstGeom prst="rect">
            <a:avLst/>
          </a:prstGeom>
          <a:noFill/>
          <a:ln w="60325" cmpd="sng">
            <a:solidFill>
              <a:srgbClr val="666633"/>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3"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5471" y="3763518"/>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6"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sp>
        <p:nvSpPr>
          <p:cNvPr id="19" name="Rectangle 74"/>
          <p:cNvSpPr>
            <a:spLocks noChangeArrowheads="1"/>
          </p:cNvSpPr>
          <p:nvPr/>
        </p:nvSpPr>
        <p:spPr bwMode="auto">
          <a:xfrm>
            <a:off x="71984" y="4700488"/>
            <a:ext cx="460851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solidFill>
                    <a:schemeClr val="accent2">
                      <a:lumMod val="75000"/>
                    </a:schemeClr>
                  </a:solidFill>
                </a:ln>
                <a:solidFill>
                  <a:schemeClr val="tx1"/>
                </a:soli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SK Mondi </a:t>
            </a:r>
            <a:r>
              <a:rPr kumimoji="0" lang="cs-CZ" sz="2000" i="0" u="sng" strike="noStrike" cap="none" normalizeH="0" baseline="0" dirty="0" err="1" smtClean="0">
                <a:ln>
                  <a:solidFill>
                    <a:schemeClr val="accent2">
                      <a:lumMod val="75000"/>
                    </a:schemeClr>
                  </a:solidFill>
                </a:ln>
                <a:solidFill>
                  <a:schemeClr val="tx1"/>
                </a:soli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Štětí</a:t>
            </a:r>
            <a:r>
              <a:rPr kumimoji="0" lang="cs-CZ" sz="2000" i="0" u="sng" strike="noStrike" cap="none" normalizeH="0" baseline="0" dirty="0" smtClean="0">
                <a:ln>
                  <a:solidFill>
                    <a:schemeClr val="accent2">
                      <a:lumMod val="75000"/>
                    </a:schemeClr>
                  </a:solidFill>
                </a:ln>
                <a:solidFill>
                  <a:schemeClr val="tx1"/>
                </a:soli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 – SK Kladno</a:t>
            </a:r>
            <a:endParaRPr kumimoji="0" lang="cs-CZ" sz="800" i="0" u="none" strike="noStrike" cap="none" normalizeH="0" baseline="0" dirty="0" smtClean="0">
              <a:ln>
                <a:solidFill>
                  <a:schemeClr val="accent2">
                    <a:lumMod val="75000"/>
                  </a:schemeClr>
                </a:solid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solidFill>
                    <a:schemeClr val="accent2">
                      <a:lumMod val="75000"/>
                    </a:schemeClr>
                  </a:solidFill>
                </a:ln>
                <a:solidFill>
                  <a:schemeClr val="tx1"/>
                </a:solidFill>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3:1(2:1)   31.8.2013   4.kolo</a:t>
            </a:r>
            <a:endParaRPr kumimoji="0" lang="cs-CZ" sz="800" i="0" u="none" strike="noStrike" cap="none" normalizeH="0" baseline="0" dirty="0" smtClean="0">
              <a:ln>
                <a:solidFill>
                  <a:schemeClr val="accent2">
                    <a:lumMod val="75000"/>
                  </a:schemeClr>
                </a:solidFill>
              </a:ln>
              <a:solidFill>
                <a:schemeClr val="tx1"/>
              </a:solidFill>
              <a:effectLst>
                <a:outerShdw blurRad="38100" dist="38100" dir="2700000" algn="tl">
                  <a:srgbClr val="000000">
                    <a:alpha val="43137"/>
                  </a:srgbClr>
                </a:outerShdw>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strike="noStrike" cap="none" normalizeH="0" baseline="0" dirty="0" smtClean="0">
                <a:ln>
                  <a:noFill/>
                </a:ln>
                <a:solidFill>
                  <a:schemeClr val="tx1"/>
                </a:solidFill>
                <a:effectLst/>
                <a:latin typeface="Arial" pitchFamily="34" charset="0"/>
                <a:ea typeface="Calibri" pitchFamily="34" charset="0"/>
                <a:cs typeface="Arial" pitchFamily="34" charset="0"/>
              </a:rPr>
              <a:t>Naše 1. vítězství v divizní soutěži 2013-2014</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 Stejskal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Michovský-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Tůma, Slanička, Ransdorf-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Rejman</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(71.Mencl), Cibulka, Šimral,Stejskal(90.Hamšík)-</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Hyka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Calibri" pitchFamily="34"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Tichý(74. Benda)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Připraveni:</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Duník</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.Fišer  </a:t>
            </a: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Asistent:</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.Hamšík  </a:t>
            </a: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J.Havner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Masér: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J.Nedomlel</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Urlych</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Šmakal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Kyncl </a:t>
            </a: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Delegát:</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Peteřík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250 diváků</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Obdélník 19"/>
          <p:cNvSpPr/>
          <p:nvPr/>
        </p:nvSpPr>
        <p:spPr>
          <a:xfrm>
            <a:off x="71984" y="1603276"/>
            <a:ext cx="4896544" cy="1384995"/>
          </a:xfrm>
          <a:prstGeom prst="rect">
            <a:avLst/>
          </a:prstGeom>
        </p:spPr>
        <p:txBody>
          <a:bodyPr wrap="square">
            <a:spAutoFit/>
          </a:bodyPr>
          <a:lstStyle/>
          <a:p>
            <a:pPr lvl="0" algn="ctr"/>
            <a:r>
              <a:rPr lang="cs-CZ" sz="2000" u="sng" dirty="0" smtClean="0">
                <a:ln>
                  <a:solidFill>
                    <a:srgbClr val="003366"/>
                  </a:solid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SK Kladno -SK Mondi </a:t>
            </a:r>
            <a:r>
              <a:rPr lang="cs-CZ" sz="2000" u="sng" dirty="0" err="1" smtClean="0">
                <a:ln>
                  <a:solidFill>
                    <a:srgbClr val="003366"/>
                  </a:solid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Štětí</a:t>
            </a:r>
            <a:endParaRPr lang="cs-CZ" sz="2000" dirty="0" smtClean="0">
              <a:ln>
                <a:solidFill>
                  <a:srgbClr val="003366"/>
                </a:solidFill>
              </a:ln>
              <a:effectLst>
                <a:outerShdw blurRad="38100" dist="38100" dir="2700000" algn="tl">
                  <a:srgbClr val="000000">
                    <a:alpha val="43137"/>
                  </a:srgbClr>
                </a:outerShdw>
              </a:effectLst>
              <a:latin typeface="Arial Black" pitchFamily="34" charset="0"/>
              <a:cs typeface="Arial" pitchFamily="34" charset="0"/>
            </a:endParaRPr>
          </a:p>
          <a:p>
            <a:pPr lvl="0" algn="ctr" eaLnBrk="0" hangingPunct="0"/>
            <a:r>
              <a:rPr lang="cs-CZ" sz="2000" u="sng" dirty="0" smtClean="0">
                <a:ln>
                  <a:solidFill>
                    <a:srgbClr val="003366"/>
                  </a:solid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4:2(2:1)   29.3.2014   19.kolo</a:t>
            </a:r>
            <a:endParaRPr lang="cs-CZ" sz="2000" dirty="0" smtClean="0">
              <a:ln>
                <a:solidFill>
                  <a:srgbClr val="003366"/>
                </a:solidFill>
              </a:ln>
              <a:effectLst>
                <a:outerShdw blurRad="38100" dist="38100" dir="2700000" algn="tl">
                  <a:srgbClr val="000000">
                    <a:alpha val="43137"/>
                  </a:srgbClr>
                </a:outerShdw>
              </a:effectLst>
              <a:latin typeface="Arial Black"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Branky:</a:t>
            </a:r>
            <a:r>
              <a:rPr lang="cs-CZ" sz="1100" b="0" dirty="0" smtClean="0">
                <a:latin typeface="Arial" pitchFamily="34" charset="0"/>
                <a:ea typeface="Calibri" pitchFamily="34" charset="0"/>
                <a:cs typeface="Arial" pitchFamily="34" charset="0"/>
              </a:rPr>
              <a:t> Šimral 1, Stejskal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Calibri" pitchFamily="34" charset="0"/>
                <a:cs typeface="Arial" pitchFamily="34" charset="0"/>
              </a:rPr>
              <a:t>Sestava:</a:t>
            </a:r>
            <a:r>
              <a:rPr lang="cs-CZ" sz="1100" b="0" dirty="0" smtClean="0">
                <a:latin typeface="Arial" pitchFamily="34" charset="0"/>
                <a:ea typeface="Calibri" pitchFamily="34" charset="0"/>
                <a:cs typeface="Arial" pitchFamily="34" charset="0"/>
              </a:rPr>
              <a:t> Michovský- </a:t>
            </a:r>
            <a:r>
              <a:rPr lang="cs-CZ" sz="1100" b="0" dirty="0" err="1" smtClean="0">
                <a:latin typeface="Arial" pitchFamily="34" charset="0"/>
                <a:ea typeface="Calibri" pitchFamily="34" charset="0"/>
                <a:cs typeface="Arial" pitchFamily="34" charset="0"/>
              </a:rPr>
              <a:t>Rejman</a:t>
            </a:r>
            <a:r>
              <a:rPr lang="cs-CZ" sz="1100" b="0" dirty="0" smtClean="0">
                <a:latin typeface="Arial" pitchFamily="34" charset="0"/>
                <a:ea typeface="Calibri" pitchFamily="34" charset="0"/>
                <a:cs typeface="Arial" pitchFamily="34" charset="0"/>
              </a:rPr>
              <a:t>, Tůma, Kala(85.Šmidrkal), Kucler-</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a:t>
            </a:r>
          </a:p>
          <a:p>
            <a:pPr lvl="0" eaLnBrk="0" hangingPunct="0"/>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Malák</a:t>
            </a:r>
            <a:r>
              <a:rPr lang="cs-CZ" sz="1100" b="0" dirty="0" smtClean="0">
                <a:latin typeface="Arial" pitchFamily="34" charset="0"/>
                <a:ea typeface="Calibri" pitchFamily="34" charset="0"/>
                <a:cs typeface="Arial" pitchFamily="34" charset="0"/>
              </a:rPr>
              <a:t>, Stejskal-Tichý(64.Ransdorf), </a:t>
            </a:r>
            <a:r>
              <a:rPr lang="cs-CZ" sz="1100" b="0" dirty="0" err="1" smtClean="0">
                <a:latin typeface="Arial" pitchFamily="34" charset="0"/>
                <a:ea typeface="Calibri" pitchFamily="34" charset="0"/>
                <a:cs typeface="Arial" pitchFamily="34" charset="0"/>
              </a:rPr>
              <a:t>Gabčo</a:t>
            </a:r>
            <a:r>
              <a:rPr lang="cs-CZ" sz="1100" b="0" dirty="0" smtClean="0">
                <a:latin typeface="Arial" pitchFamily="34" charset="0"/>
                <a:ea typeface="Calibri" pitchFamily="34" charset="0"/>
                <a:cs typeface="Arial" pitchFamily="34" charset="0"/>
              </a:rPr>
              <a:t>(64.Mencl), Šimral</a:t>
            </a:r>
          </a:p>
          <a:p>
            <a:pPr lvl="0" eaLnBrk="0" hangingPunct="0"/>
            <a:r>
              <a:rPr lang="cs-CZ" sz="1100" b="0" u="sng" dirty="0" smtClean="0">
                <a:latin typeface="Arial" pitchFamily="34" charset="0"/>
                <a:ea typeface="Calibri" pitchFamily="34" charset="0"/>
                <a:cs typeface="Arial" pitchFamily="34" charset="0"/>
              </a:rPr>
              <a:t>Připraveni:</a:t>
            </a:r>
            <a:r>
              <a:rPr lang="cs-CZ" sz="1100" b="0" dirty="0" smtClean="0">
                <a:latin typeface="Arial" pitchFamily="34" charset="0"/>
                <a:ea typeface="Calibri" pitchFamily="34" charset="0"/>
                <a:cs typeface="Arial" pitchFamily="34" charset="0"/>
              </a:rPr>
              <a:t> Pilař, Doležal</a:t>
            </a:r>
          </a:p>
        </p:txBody>
      </p:sp>
      <p:sp>
        <p:nvSpPr>
          <p:cNvPr id="22" name="TextovéPole 21"/>
          <p:cNvSpPr txBox="1"/>
          <p:nvPr/>
        </p:nvSpPr>
        <p:spPr>
          <a:xfrm>
            <a:off x="144016" y="91108"/>
            <a:ext cx="4752504" cy="1323439"/>
          </a:xfrm>
          <a:prstGeom prst="rect">
            <a:avLst/>
          </a:prstGeom>
          <a:blipFill dpi="0" rotWithShape="1">
            <a:blip r:embed="rId4" cstate="print">
              <a:alphaModFix amt="40000"/>
            </a:blip>
            <a:srcRect/>
            <a:stretch>
              <a:fillRect/>
            </a:stretch>
          </a:blipFill>
          <a:ln w="57150">
            <a:solidFill>
              <a:srgbClr val="006600"/>
            </a:solidFill>
            <a:prstDash val="lgDash"/>
          </a:ln>
        </p:spPr>
        <p:txBody>
          <a:bodyPr wrap="square" rtlCol="0">
            <a:spAutoFit/>
          </a:bodyPr>
          <a:lstStyle/>
          <a:p>
            <a:pPr algn="ctr"/>
            <a:r>
              <a:rPr lang="cs-CZ" sz="2000" dirty="0" smtClean="0">
                <a:solidFill>
                  <a:srgbClr val="0000FF"/>
                </a:solidFill>
                <a:effectLst>
                  <a:outerShdw blurRad="38100" dist="38100" dir="2700000" algn="tl">
                    <a:srgbClr val="000000">
                      <a:alpha val="43137"/>
                    </a:srgbClr>
                  </a:outerShdw>
                </a:effectLst>
                <a:latin typeface="Bookman Old Style" pitchFamily="18" charset="0"/>
              </a:rPr>
              <a:t>Naše poslední setkání s Kladnem se odehrálo v divizním ročníku 2013-2014 a na zápasy to skončilo 1:1  </a:t>
            </a:r>
            <a:endParaRPr lang="cs-CZ" sz="1400" dirty="0" smtClean="0">
              <a:solidFill>
                <a:srgbClr val="0000FF"/>
              </a:solidFill>
              <a:effectLst>
                <a:outerShdw blurRad="38100" dist="38100" dir="2700000" algn="tl">
                  <a:srgbClr val="000000">
                    <a:alpha val="43137"/>
                  </a:srgbClr>
                </a:outerShdw>
              </a:effectLst>
              <a:latin typeface="Bookman Old Style" pitchFamily="18" charset="0"/>
            </a:endParaRPr>
          </a:p>
        </p:txBody>
      </p:sp>
      <p:pic>
        <p:nvPicPr>
          <p:cNvPr id="23" name="Picture 75"/>
          <p:cNvPicPr>
            <a:picLocks noChangeAspect="1" noChangeArrowheads="1"/>
          </p:cNvPicPr>
          <p:nvPr/>
        </p:nvPicPr>
        <p:blipFill>
          <a:blip r:embed="rId5" cstate="print"/>
          <a:srcRect/>
          <a:stretch>
            <a:fillRect/>
          </a:stretch>
        </p:blipFill>
        <p:spPr bwMode="auto">
          <a:xfrm>
            <a:off x="360016" y="3043436"/>
            <a:ext cx="3168352" cy="1440160"/>
          </a:xfrm>
          <a:prstGeom prst="rect">
            <a:avLst/>
          </a:prstGeom>
          <a:noFill/>
          <a:ln w="88900">
            <a:solidFill>
              <a:srgbClr val="FFFF99"/>
            </a:solidFill>
            <a:prstDash val="sysDash"/>
            <a:miter lim="800000"/>
            <a:headEnd/>
            <a:tailEnd/>
          </a:ln>
        </p:spPr>
      </p:pic>
      <p:pic>
        <p:nvPicPr>
          <p:cNvPr id="24" name="Picture 76"/>
          <p:cNvPicPr>
            <a:picLocks noChangeAspect="1" noChangeArrowheads="1"/>
          </p:cNvPicPr>
          <p:nvPr/>
        </p:nvPicPr>
        <p:blipFill>
          <a:blip r:embed="rId6" cstate="print"/>
          <a:srcRect/>
          <a:stretch>
            <a:fillRect/>
          </a:stretch>
        </p:blipFill>
        <p:spPr bwMode="auto">
          <a:xfrm>
            <a:off x="3816400" y="3403476"/>
            <a:ext cx="753914" cy="722958"/>
          </a:xfrm>
          <a:prstGeom prst="rect">
            <a:avLst/>
          </a:prstGeom>
          <a:noFill/>
          <a:ln w="9525">
            <a:noFill/>
            <a:miter lim="800000"/>
            <a:headEnd/>
            <a:tailEnd/>
          </a:ln>
        </p:spPr>
      </p:pic>
      <p:sp>
        <p:nvSpPr>
          <p:cNvPr id="14" name="TextovéPole 13"/>
          <p:cNvSpPr txBox="1"/>
          <p:nvPr/>
        </p:nvSpPr>
        <p:spPr>
          <a:xfrm>
            <a:off x="5400576" y="91108"/>
            <a:ext cx="4752528" cy="1077218"/>
          </a:xfrm>
          <a:prstGeom prst="rect">
            <a:avLst/>
          </a:prstGeom>
          <a:solidFill>
            <a:srgbClr val="CCECFF"/>
          </a:solidFill>
          <a:ln w="22225">
            <a:solidFill>
              <a:srgbClr val="CC3399"/>
            </a:solidFill>
          </a:ln>
        </p:spPr>
        <p:txBody>
          <a:bodyPr wrap="square" rtlCol="0">
            <a:spAutoFit/>
          </a:bodyPr>
          <a:lstStyle/>
          <a:p>
            <a:pPr algn="ctr"/>
            <a:r>
              <a:rPr lang="cs-CZ" sz="2000" dirty="0" smtClean="0">
                <a:solidFill>
                  <a:srgbClr val="FF0066"/>
                </a:solidFill>
                <a:effectLst>
                  <a:outerShdw blurRad="38100" dist="38100" dir="2700000" algn="tl">
                    <a:srgbClr val="000000">
                      <a:alpha val="43137"/>
                    </a:srgbClr>
                  </a:outerShdw>
                </a:effectLst>
              </a:rPr>
              <a:t>I letos nás můžete sledovat živě na </a:t>
            </a:r>
            <a:r>
              <a:rPr lang="cs-CZ" sz="4400" dirty="0" smtClean="0">
                <a:ln w="31750">
                  <a:solidFill>
                    <a:schemeClr val="accent1">
                      <a:lumMod val="75000"/>
                    </a:schemeClr>
                  </a:solidFill>
                </a:ln>
                <a:solidFill>
                  <a:srgbClr val="FF0066"/>
                </a:solidFill>
                <a:effectLst>
                  <a:outerShdw blurRad="38100" dist="38100" dir="2700000" algn="tl">
                    <a:srgbClr val="000000">
                      <a:alpha val="43137"/>
                    </a:srgbClr>
                  </a:outerShdw>
                </a:effectLst>
              </a:rPr>
              <a:t>www.</a:t>
            </a:r>
            <a:r>
              <a:rPr lang="cs-CZ" sz="4400" dirty="0" err="1" smtClean="0">
                <a:ln w="31750">
                  <a:solidFill>
                    <a:schemeClr val="accent1">
                      <a:lumMod val="75000"/>
                    </a:schemeClr>
                  </a:solidFill>
                </a:ln>
                <a:solidFill>
                  <a:srgbClr val="FF0066"/>
                </a:solidFill>
                <a:effectLst>
                  <a:outerShdw blurRad="38100" dist="38100" dir="2700000" algn="tl">
                    <a:srgbClr val="000000">
                      <a:alpha val="43137"/>
                    </a:srgbClr>
                  </a:outerShdw>
                </a:effectLst>
              </a:rPr>
              <a:t>tvcom.cz</a:t>
            </a:r>
            <a:endParaRPr lang="cs-CZ" sz="2000" dirty="0" smtClean="0">
              <a:ln w="31750">
                <a:solidFill>
                  <a:schemeClr val="accent1">
                    <a:lumMod val="75000"/>
                  </a:schemeClr>
                </a:solidFill>
              </a:ln>
              <a:solidFill>
                <a:srgbClr val="FF0066"/>
              </a:solidFill>
              <a:effectLst>
                <a:outerShdw blurRad="38100" dist="38100" dir="2700000" algn="tl">
                  <a:srgbClr val="000000">
                    <a:alpha val="43137"/>
                  </a:srgbClr>
                </a:outerShdw>
              </a:effectLst>
            </a:endParaRPr>
          </a:p>
        </p:txBody>
      </p:sp>
      <p:pic>
        <p:nvPicPr>
          <p:cNvPr id="18" name="Picture 5"/>
          <p:cNvPicPr>
            <a:picLocks noChangeAspect="1" noChangeArrowheads="1"/>
          </p:cNvPicPr>
          <p:nvPr/>
        </p:nvPicPr>
        <p:blipFill>
          <a:blip r:embed="rId7" cstate="print"/>
          <a:srcRect/>
          <a:stretch>
            <a:fillRect/>
          </a:stretch>
        </p:blipFill>
        <p:spPr bwMode="auto">
          <a:xfrm>
            <a:off x="5400576" y="1315244"/>
            <a:ext cx="4752528" cy="3528392"/>
          </a:xfrm>
          <a:prstGeom prst="rect">
            <a:avLst/>
          </a:prstGeom>
          <a:noFill/>
          <a:ln w="9525">
            <a:noFill/>
            <a:miter lim="800000"/>
            <a:headEnd/>
            <a:tailEnd/>
          </a:ln>
        </p:spPr>
      </p:pic>
      <p:pic>
        <p:nvPicPr>
          <p:cNvPr id="25" name="Picture 3"/>
          <p:cNvPicPr>
            <a:picLocks noChangeAspect="1" noChangeArrowheads="1"/>
          </p:cNvPicPr>
          <p:nvPr/>
        </p:nvPicPr>
        <p:blipFill>
          <a:blip r:embed="rId8" cstate="print"/>
          <a:srcRect/>
          <a:stretch>
            <a:fillRect/>
          </a:stretch>
        </p:blipFill>
        <p:spPr bwMode="auto">
          <a:xfrm>
            <a:off x="6552704" y="4843636"/>
            <a:ext cx="1971675" cy="201622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5"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2" y="1458913"/>
            <a:ext cx="45761" cy="277812"/>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4"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1"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8"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cxnSp>
        <p:nvCxnSpPr>
          <p:cNvPr id="17" name="Přímá spojovací šipka 16"/>
          <p:cNvCxnSpPr/>
          <p:nvPr/>
        </p:nvCxnSpPr>
        <p:spPr bwMode="auto">
          <a:xfrm>
            <a:off x="9120723"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5613568" y="235126"/>
            <a:ext cx="4222902"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20" name="Přímá spojovací šipka 19"/>
          <p:cNvCxnSpPr/>
          <p:nvPr/>
        </p:nvCxnSpPr>
        <p:spPr bwMode="auto">
          <a:xfrm>
            <a:off x="8691275"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0"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3" name="Rectangle 110"/>
          <p:cNvSpPr>
            <a:spLocks noChangeArrowheads="1"/>
          </p:cNvSpPr>
          <p:nvPr/>
        </p:nvSpPr>
        <p:spPr bwMode="auto">
          <a:xfrm>
            <a:off x="5328568" y="1494676"/>
            <a:ext cx="4824536" cy="550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200" b="1" i="0" u="sng" strike="noStrike" cap="none" normalizeH="0" baseline="0" dirty="0" smtClean="0">
                <a:ln>
                  <a:gradFill>
                    <a:gsLst>
                      <a:gs pos="0">
                        <a:srgbClr val="FFF200"/>
                      </a:gs>
                      <a:gs pos="45000">
                        <a:srgbClr val="FF7A00"/>
                      </a:gs>
                      <a:gs pos="70000">
                        <a:srgbClr val="FF0300"/>
                      </a:gs>
                      <a:gs pos="100000">
                        <a:srgbClr val="4D0808"/>
                      </a:gs>
                    </a:gsLst>
                    <a:lin ang="5400000" scaled="0"/>
                  </a:gradFill>
                </a:ln>
                <a:solidFill>
                  <a:schemeClr val="tx1"/>
                </a:solidFill>
                <a:effectLst/>
                <a:latin typeface="Arial" pitchFamily="34" charset="0"/>
                <a:ea typeface="Times New Roman" pitchFamily="18" charset="0"/>
                <a:cs typeface="Arial" pitchFamily="34" charset="0"/>
              </a:rPr>
              <a:t>FC Jiskra Nový Bor – SK </a:t>
            </a:r>
            <a:r>
              <a:rPr kumimoji="0" lang="cs-CZ" sz="2200" b="1" i="0" u="sng" strike="noStrike" cap="none" normalizeH="0" baseline="0" dirty="0" err="1" smtClean="0">
                <a:ln>
                  <a:gradFill>
                    <a:gsLst>
                      <a:gs pos="0">
                        <a:srgbClr val="FFF200"/>
                      </a:gs>
                      <a:gs pos="45000">
                        <a:srgbClr val="FF7A00"/>
                      </a:gs>
                      <a:gs pos="70000">
                        <a:srgbClr val="FF0300"/>
                      </a:gs>
                      <a:gs pos="100000">
                        <a:srgbClr val="4D0808"/>
                      </a:gs>
                    </a:gsLst>
                    <a:lin ang="5400000" scaled="0"/>
                  </a:gradFill>
                </a:ln>
                <a:solidFill>
                  <a:schemeClr val="tx1"/>
                </a:solidFill>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gradFill>
                  <a:gsLst>
                    <a:gs pos="0">
                      <a:srgbClr val="FFF200"/>
                    </a:gs>
                    <a:gs pos="45000">
                      <a:srgbClr val="FF7A00"/>
                    </a:gs>
                    <a:gs pos="70000">
                      <a:srgbClr val="FF0300"/>
                    </a:gs>
                    <a:gs pos="100000">
                      <a:srgbClr val="4D0808"/>
                    </a:gs>
                  </a:gsLst>
                  <a:lin ang="5400000" scaled="0"/>
                </a:gra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200" b="1" i="0" u="sng" strike="noStrike" cap="none" normalizeH="0" baseline="0" dirty="0" smtClean="0">
                <a:ln>
                  <a:gradFill>
                    <a:gsLst>
                      <a:gs pos="0">
                        <a:srgbClr val="FFF200"/>
                      </a:gs>
                      <a:gs pos="45000">
                        <a:srgbClr val="FF7A00"/>
                      </a:gs>
                      <a:gs pos="70000">
                        <a:srgbClr val="FF0300"/>
                      </a:gs>
                      <a:gs pos="100000">
                        <a:srgbClr val="4D0808"/>
                      </a:gs>
                    </a:gsLst>
                    <a:lin ang="5400000" scaled="0"/>
                  </a:gradFill>
                </a:ln>
                <a:solidFill>
                  <a:schemeClr val="tx1"/>
                </a:solidFill>
                <a:effectLst/>
                <a:latin typeface="Arial" pitchFamily="34" charset="0"/>
                <a:ea typeface="Times New Roman" pitchFamily="18" charset="0"/>
                <a:cs typeface="Arial" pitchFamily="34" charset="0"/>
              </a:rPr>
              <a:t>0:3(0:3)    13.8.2016   1.kolo</a:t>
            </a:r>
            <a:endParaRPr kumimoji="0" lang="cs-CZ" sz="800" b="0" i="0" u="none" strike="noStrike" cap="none" normalizeH="0" baseline="0" dirty="0" smtClean="0">
              <a:ln>
                <a:gradFill>
                  <a:gsLst>
                    <a:gs pos="0">
                      <a:srgbClr val="FFF200"/>
                    </a:gs>
                    <a:gs pos="45000">
                      <a:srgbClr val="FF7A00"/>
                    </a:gs>
                    <a:gs pos="70000">
                      <a:srgbClr val="FF0300"/>
                    </a:gs>
                    <a:gs pos="100000">
                      <a:srgbClr val="4D0808"/>
                    </a:gs>
                  </a:gsLst>
                  <a:lin ang="5400000" scaled="0"/>
                </a:gra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Nová sezóna je tady a s ní i premiéra v divizní soutěži, kterou jsme stejně, jako nováček před 3 lety, zahajovali proti Novému Boru, ale tentokrát to bylo na jeho hřišti. Domácí do zápasu vstoupili s velkou chutí a hned v úvodu si vypracovali roh.  V 5. minutě jsme se spoléhali, že bude odpískáno postavení mimo hru, asistent rozhodčího nechal praporek dole a Michovský zůstal proti útočníkovi Nového Boru úplně sám. Poradil si a skóre se neměnilo. Domácí byli i nadále aktivnější, a tak jsme byli rádi, když jsme se dostali aspoň k rohu, po kterém skončil míč v objetí brankáře. V úvodu zápasu jsme hráli zakřiknutě a rozjezd do zápasu nebyl nejrychlejší. Rozehrávali jsme se pomalu, a že nechceme jen bránit předvedl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ve 27. minutě pláchnul po pravé straně a nabíhajícímu Vokounovi chyběl snad krok, aby byl u míče dříve než brankář. Pak ještě domácí po faulu Hrdého zahrávali volný přímý kop zakončený nepřesnou střelou. To už se ale blížila zlatá čtvrthodinka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štětského</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týmu. Předcházela ji pohotová a tvrdá střela Hrdého, kterou brankář vyrazil na roh. Po něm byl u míče nejdříve Stejskal a jeho pravačka ve 31. minutě málem protrhla síť na 1:0. Ve 37. Minutě vyskočila naše lavička radostí podruhé. Centrovaný míč se snažila odvrátit do bezpečí posila Nového Boru z Litoměřic František Svoboda, ale hlavou ho trefil tak nešťastně, že z toho byl vlastní gól a výsledek 2:0 pro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Domácí byli vývojem zápasu zaskočeni a hosté předvedli několik dalších nebezpečných kombinací, kterým chybělo jen konečné zakončení. V poslední minutě 1. Půle jsme se dostali ještě k volnému přímému kopu. Míč si v kosmické vzdálenosti od branky přichystal Hrdý a rozhodl se vystřelit. Trefil nádherně a brankář s českým jménem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Blumentritt</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ať skákal, jak skákal, tak na míč nedosáhl. 3:0 v poločase bylo pro náš celek nádherným vkladem do druhé půle.   Na jejím začátku se Nový Bor snažil s výsledkem ještě něco udělat. V první šanci</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ovéPole 24"/>
          <p:cNvSpPr txBox="1"/>
          <p:nvPr/>
        </p:nvSpPr>
        <p:spPr>
          <a:xfrm>
            <a:off x="5472584" y="91108"/>
            <a:ext cx="4680520" cy="1323439"/>
          </a:xfrm>
          <a:prstGeom prst="rect">
            <a:avLst/>
          </a:prstGeom>
          <a:blipFill dpi="0" rotWithShape="1">
            <a:blip r:embed="rId4" cstate="print">
              <a:alphaModFix amt="48000"/>
            </a:blip>
            <a:srcRect/>
            <a:stretch>
              <a:fillRect/>
            </a:stretch>
          </a:blipFill>
          <a:ln w="85725">
            <a:solidFill>
              <a:srgbClr val="FF9900"/>
            </a:solidFill>
            <a:prstDash val="sysDot"/>
          </a:ln>
        </p:spPr>
        <p:txBody>
          <a:bodyPr wrap="square" rtlCol="0">
            <a:spAutoFit/>
          </a:bodyPr>
          <a:lstStyle/>
          <a:p>
            <a:pPr algn="ctr"/>
            <a:r>
              <a:rPr lang="cs-CZ" sz="2000" dirty="0" smtClean="0">
                <a:solidFill>
                  <a:srgbClr val="0033CC"/>
                </a:solidFill>
                <a:latin typeface="Bookman Old Style" pitchFamily="18" charset="0"/>
              </a:rPr>
              <a:t>Zlatá čtvrthodinka. Za necelých 15 minut jsme nastříleli 3 góly a vstup do divize oslavili vítězstvím </a:t>
            </a:r>
          </a:p>
        </p:txBody>
      </p:sp>
      <p:pic>
        <p:nvPicPr>
          <p:cNvPr id="2" name="Picture 76"/>
          <p:cNvPicPr>
            <a:picLocks noChangeAspect="1" noChangeArrowheads="1"/>
          </p:cNvPicPr>
          <p:nvPr/>
        </p:nvPicPr>
        <p:blipFill>
          <a:blip r:embed="rId5" cstate="print"/>
          <a:srcRect/>
          <a:stretch>
            <a:fillRect/>
          </a:stretch>
        </p:blipFill>
        <p:spPr bwMode="auto">
          <a:xfrm>
            <a:off x="71984" y="3115444"/>
            <a:ext cx="4752528" cy="3661594"/>
          </a:xfrm>
          <a:prstGeom prst="rect">
            <a:avLst/>
          </a:prstGeom>
          <a:noFill/>
          <a:ln w="44450">
            <a:solidFill>
              <a:srgbClr val="FF0000"/>
            </a:solidFill>
            <a:miter lim="800000"/>
            <a:headEnd/>
            <a:tailEnd/>
          </a:ln>
        </p:spPr>
      </p:pic>
      <p:sp>
        <p:nvSpPr>
          <p:cNvPr id="26" name="TextovéPole 25"/>
          <p:cNvSpPr txBox="1"/>
          <p:nvPr/>
        </p:nvSpPr>
        <p:spPr>
          <a:xfrm>
            <a:off x="71984" y="91108"/>
            <a:ext cx="4752528" cy="2862322"/>
          </a:xfrm>
          <a:prstGeom prst="rect">
            <a:avLst/>
          </a:prstGeom>
          <a:solidFill>
            <a:srgbClr val="99FF66"/>
          </a:solidFill>
          <a:ln w="82550" cap="sq">
            <a:solidFill>
              <a:schemeClr val="tx1"/>
            </a:solidFill>
            <a:prstDash val="dash"/>
          </a:ln>
        </p:spPr>
        <p:txBody>
          <a:bodyPr wrap="square" rtlCol="0">
            <a:spAutoFit/>
          </a:bodyPr>
          <a:lstStyle/>
          <a:p>
            <a:pPr algn="ctr"/>
            <a:r>
              <a:rPr lang="cs-CZ" sz="6000" u="sng" dirty="0" smtClean="0">
                <a:ln w="28575">
                  <a:solidFill>
                    <a:srgbClr val="E24C97"/>
                  </a:solidFill>
                </a:ln>
                <a:solidFill>
                  <a:srgbClr val="000099"/>
                </a:solidFill>
                <a:effectLst>
                  <a:outerShdw blurRad="38100" dist="38100" dir="2700000" algn="tl">
                    <a:srgbClr val="000000">
                      <a:alpha val="43137"/>
                    </a:srgbClr>
                  </a:outerShdw>
                </a:effectLst>
                <a:latin typeface="Estrangelo Edessa" pitchFamily="66" charset="0"/>
                <a:cs typeface="Estrangelo Edessa" pitchFamily="66" charset="0"/>
              </a:rPr>
              <a:t>Mužstvo dospělých 1975</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293104</TotalTime>
  <Words>4555</Words>
  <Application>Microsoft Office PowerPoint</Application>
  <PresentationFormat>Vlastní</PresentationFormat>
  <Paragraphs>1191</Paragraphs>
  <Slides>22</Slides>
  <Notes>19</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Výchozí návrh</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vector>
  </TitlesOfParts>
  <Company>Frantschach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Milan Plíšek</cp:lastModifiedBy>
  <cp:revision>17609</cp:revision>
  <cp:lastPrinted>2003-08-14T09:54:30Z</cp:lastPrinted>
  <dcterms:created xsi:type="dcterms:W3CDTF">2001-03-12T13:44:53Z</dcterms:created>
  <dcterms:modified xsi:type="dcterms:W3CDTF">2016-08-22T04:42:46Z</dcterms:modified>
</cp:coreProperties>
</file>