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14" r:id="rId20"/>
    <p:sldId id="315" r:id="rId21"/>
    <p:sldId id="319" r:id="rId22"/>
    <p:sldId id="318" r:id="rId23"/>
    <p:sldId id="320" r:id="rId24"/>
    <p:sldId id="321" r:id="rId25"/>
  </p:sldIdLst>
  <p:sldSz cx="10287000"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280">
          <p15:clr>
            <a:srgbClr val="A4A3A4"/>
          </p15:clr>
        </p15:guide>
        <p15:guide id="2" pos="324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FB4"/>
    <a:srgbClr val="000099"/>
    <a:srgbClr val="3333CC"/>
    <a:srgbClr val="B8FAC5"/>
    <a:srgbClr val="008080"/>
    <a:srgbClr val="CCFFFF"/>
    <a:srgbClr val="6600FF"/>
    <a:srgbClr val="F3874B"/>
    <a:srgbClr val="74CF6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8406" autoAdjust="0"/>
  </p:normalViewPr>
  <p:slideViewPr>
    <p:cSldViewPr>
      <p:cViewPr varScale="1">
        <p:scale>
          <a:sx n="79" d="100"/>
          <a:sy n="79" d="100"/>
        </p:scale>
        <p:origin x="1164" y="54"/>
      </p:cViewPr>
      <p:guideLst>
        <p:guide orient="horz" pos="228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55650" y="742950"/>
            <a:ext cx="528955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20</a:t>
            </a:fld>
            <a:endParaRPr lang="cs-CZ"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22</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71525" y="2249488"/>
            <a:ext cx="8743950"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43050" y="4102100"/>
            <a:ext cx="7200900"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29488" y="642938"/>
            <a:ext cx="2185987"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71525" y="642938"/>
            <a:ext cx="6405563"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71525" y="642938"/>
            <a:ext cx="8743950"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71525" y="642938"/>
            <a:ext cx="8743950"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219700" y="20907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219700" y="4338638"/>
            <a:ext cx="4295775"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4651375"/>
            <a:ext cx="8743950"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12800" y="3068638"/>
            <a:ext cx="8743950"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71525"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219700" y="2090738"/>
            <a:ext cx="429577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4350" y="290513"/>
            <a:ext cx="9258300"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4350" y="1620838"/>
            <a:ext cx="4545013"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4350" y="2295525"/>
            <a:ext cx="4545013"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226050" y="1620838"/>
            <a:ext cx="4546600"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226050" y="2295525"/>
            <a:ext cx="4546600"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4350" y="288925"/>
            <a:ext cx="338455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4022725" y="288925"/>
            <a:ext cx="5749925"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4350" y="1514475"/>
            <a:ext cx="338455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16125" y="5067300"/>
            <a:ext cx="6172200"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16125" y="646113"/>
            <a:ext cx="6172200"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16125" y="5665788"/>
            <a:ext cx="6172200"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71525" y="642938"/>
            <a:ext cx="8743950"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71525" y="2090738"/>
            <a:ext cx="8743950"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71525"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514725" y="6596063"/>
            <a:ext cx="3257550"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72350" y="6596063"/>
            <a:ext cx="214312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3" Type="http://schemas.openxmlformats.org/officeDocument/2006/relationships/image" Target="../media/image570.emf"/><Relationship Id="rId18" Type="http://schemas.openxmlformats.org/officeDocument/2006/relationships/image" Target="../media/image575.emf"/><Relationship Id="rId26" Type="http://schemas.openxmlformats.org/officeDocument/2006/relationships/image" Target="../media/image583.emf"/><Relationship Id="rId39" Type="http://schemas.openxmlformats.org/officeDocument/2006/relationships/image" Target="../media/image596.emf"/><Relationship Id="rId21" Type="http://schemas.openxmlformats.org/officeDocument/2006/relationships/image" Target="../media/image578.emf"/><Relationship Id="rId34" Type="http://schemas.openxmlformats.org/officeDocument/2006/relationships/image" Target="../media/image591.emf"/><Relationship Id="rId42" Type="http://schemas.openxmlformats.org/officeDocument/2006/relationships/image" Target="../media/image599.emf"/><Relationship Id="rId47" Type="http://schemas.openxmlformats.org/officeDocument/2006/relationships/image" Target="../media/image604.emf"/><Relationship Id="rId50" Type="http://schemas.openxmlformats.org/officeDocument/2006/relationships/image" Target="../media/image607.emf"/><Relationship Id="rId55" Type="http://schemas.openxmlformats.org/officeDocument/2006/relationships/image" Target="../media/image612.emf"/><Relationship Id="rId63" Type="http://schemas.openxmlformats.org/officeDocument/2006/relationships/image" Target="../media/image620.emf"/><Relationship Id="rId7" Type="http://schemas.openxmlformats.org/officeDocument/2006/relationships/image" Target="../media/image564.emf"/><Relationship Id="rId2" Type="http://schemas.openxmlformats.org/officeDocument/2006/relationships/notesSlide" Target="../notesSlides/notesSlide9.xml"/><Relationship Id="rId16" Type="http://schemas.openxmlformats.org/officeDocument/2006/relationships/image" Target="../media/image573.emf"/><Relationship Id="rId20" Type="http://schemas.openxmlformats.org/officeDocument/2006/relationships/image" Target="../media/image577.emf"/><Relationship Id="rId29" Type="http://schemas.openxmlformats.org/officeDocument/2006/relationships/image" Target="../media/image586.emf"/><Relationship Id="rId41" Type="http://schemas.openxmlformats.org/officeDocument/2006/relationships/image" Target="../media/image598.emf"/><Relationship Id="rId54" Type="http://schemas.openxmlformats.org/officeDocument/2006/relationships/image" Target="../media/image611.emf"/><Relationship Id="rId62" Type="http://schemas.openxmlformats.org/officeDocument/2006/relationships/image" Target="../media/image619.emf"/><Relationship Id="rId1" Type="http://schemas.openxmlformats.org/officeDocument/2006/relationships/slideLayout" Target="../slideLayouts/slideLayout7.xml"/><Relationship Id="rId6" Type="http://schemas.openxmlformats.org/officeDocument/2006/relationships/image" Target="../media/image563.emf"/><Relationship Id="rId11" Type="http://schemas.openxmlformats.org/officeDocument/2006/relationships/image" Target="../media/image568.emf"/><Relationship Id="rId24" Type="http://schemas.openxmlformats.org/officeDocument/2006/relationships/image" Target="../media/image581.emf"/><Relationship Id="rId32" Type="http://schemas.openxmlformats.org/officeDocument/2006/relationships/image" Target="../media/image589.emf"/><Relationship Id="rId37" Type="http://schemas.openxmlformats.org/officeDocument/2006/relationships/image" Target="../media/image594.emf"/><Relationship Id="rId40" Type="http://schemas.openxmlformats.org/officeDocument/2006/relationships/image" Target="../media/image597.emf"/><Relationship Id="rId45" Type="http://schemas.openxmlformats.org/officeDocument/2006/relationships/image" Target="../media/image602.emf"/><Relationship Id="rId53" Type="http://schemas.openxmlformats.org/officeDocument/2006/relationships/image" Target="../media/image610.emf"/><Relationship Id="rId58" Type="http://schemas.openxmlformats.org/officeDocument/2006/relationships/image" Target="../media/image615.emf"/><Relationship Id="rId5" Type="http://schemas.openxmlformats.org/officeDocument/2006/relationships/image" Target="../media/image562.emf"/><Relationship Id="rId15" Type="http://schemas.openxmlformats.org/officeDocument/2006/relationships/image" Target="../media/image572.emf"/><Relationship Id="rId23" Type="http://schemas.openxmlformats.org/officeDocument/2006/relationships/image" Target="../media/image580.emf"/><Relationship Id="rId28" Type="http://schemas.openxmlformats.org/officeDocument/2006/relationships/image" Target="../media/image585.emf"/><Relationship Id="rId36" Type="http://schemas.openxmlformats.org/officeDocument/2006/relationships/image" Target="../media/image593.emf"/><Relationship Id="rId49" Type="http://schemas.openxmlformats.org/officeDocument/2006/relationships/image" Target="../media/image606.emf"/><Relationship Id="rId57" Type="http://schemas.openxmlformats.org/officeDocument/2006/relationships/image" Target="../media/image614.emf"/><Relationship Id="rId61" Type="http://schemas.openxmlformats.org/officeDocument/2006/relationships/image" Target="../media/image618.emf"/><Relationship Id="rId10" Type="http://schemas.openxmlformats.org/officeDocument/2006/relationships/image" Target="../media/image567.emf"/><Relationship Id="rId19" Type="http://schemas.openxmlformats.org/officeDocument/2006/relationships/image" Target="../media/image576.emf"/><Relationship Id="rId31" Type="http://schemas.openxmlformats.org/officeDocument/2006/relationships/image" Target="../media/image588.emf"/><Relationship Id="rId44" Type="http://schemas.openxmlformats.org/officeDocument/2006/relationships/image" Target="../media/image601.emf"/><Relationship Id="rId52" Type="http://schemas.openxmlformats.org/officeDocument/2006/relationships/image" Target="../media/image609.emf"/><Relationship Id="rId60" Type="http://schemas.openxmlformats.org/officeDocument/2006/relationships/image" Target="../media/image617.emf"/><Relationship Id="rId4" Type="http://schemas.openxmlformats.org/officeDocument/2006/relationships/image" Target="../media/image561.jpeg"/><Relationship Id="rId9" Type="http://schemas.openxmlformats.org/officeDocument/2006/relationships/image" Target="../media/image566.emf"/><Relationship Id="rId14" Type="http://schemas.openxmlformats.org/officeDocument/2006/relationships/image" Target="../media/image571.emf"/><Relationship Id="rId22" Type="http://schemas.openxmlformats.org/officeDocument/2006/relationships/image" Target="../media/image579.emf"/><Relationship Id="rId27" Type="http://schemas.openxmlformats.org/officeDocument/2006/relationships/image" Target="../media/image584.emf"/><Relationship Id="rId30" Type="http://schemas.openxmlformats.org/officeDocument/2006/relationships/image" Target="../media/image587.emf"/><Relationship Id="rId35" Type="http://schemas.openxmlformats.org/officeDocument/2006/relationships/image" Target="../media/image592.emf"/><Relationship Id="rId43" Type="http://schemas.openxmlformats.org/officeDocument/2006/relationships/image" Target="../media/image600.emf"/><Relationship Id="rId48" Type="http://schemas.openxmlformats.org/officeDocument/2006/relationships/image" Target="../media/image605.emf"/><Relationship Id="rId56" Type="http://schemas.openxmlformats.org/officeDocument/2006/relationships/image" Target="../media/image613.emf"/><Relationship Id="rId64" Type="http://schemas.openxmlformats.org/officeDocument/2006/relationships/image" Target="../media/image621.emf"/><Relationship Id="rId8" Type="http://schemas.openxmlformats.org/officeDocument/2006/relationships/image" Target="../media/image565.emf"/><Relationship Id="rId51" Type="http://schemas.openxmlformats.org/officeDocument/2006/relationships/image" Target="../media/image608.emf"/><Relationship Id="rId3" Type="http://schemas.openxmlformats.org/officeDocument/2006/relationships/image" Target="../media/image560.jpeg"/><Relationship Id="rId12" Type="http://schemas.openxmlformats.org/officeDocument/2006/relationships/image" Target="../media/image569.emf"/><Relationship Id="rId17" Type="http://schemas.openxmlformats.org/officeDocument/2006/relationships/image" Target="../media/image574.emf"/><Relationship Id="rId25" Type="http://schemas.openxmlformats.org/officeDocument/2006/relationships/image" Target="../media/image582.emf"/><Relationship Id="rId33" Type="http://schemas.openxmlformats.org/officeDocument/2006/relationships/image" Target="../media/image590.emf"/><Relationship Id="rId38" Type="http://schemas.openxmlformats.org/officeDocument/2006/relationships/image" Target="../media/image595.emf"/><Relationship Id="rId46" Type="http://schemas.openxmlformats.org/officeDocument/2006/relationships/image" Target="../media/image603.emf"/><Relationship Id="rId59" Type="http://schemas.openxmlformats.org/officeDocument/2006/relationships/image" Target="../media/image616.emf"/></Relationships>
</file>

<file path=ppt/slides/_rels/slide11.xml.rels><?xml version="1.0" encoding="UTF-8" standalone="yes"?>
<Relationships xmlns="http://schemas.openxmlformats.org/package/2006/relationships"><Relationship Id="rId3" Type="http://schemas.openxmlformats.org/officeDocument/2006/relationships/image" Target="../media/image6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24.png"/></Relationships>
</file>

<file path=ppt/slides/_rels/slide13.xml.rels><?xml version="1.0" encoding="UTF-8" standalone="yes"?>
<Relationships xmlns="http://schemas.openxmlformats.org/package/2006/relationships"><Relationship Id="rId2" Type="http://schemas.openxmlformats.org/officeDocument/2006/relationships/image" Target="../media/image6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2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27.jpeg"/></Relationships>
</file>

<file path=ppt/slides/_rels/slide15.xml.rels><?xml version="1.0" encoding="UTF-8" standalone="yes"?>
<Relationships xmlns="http://schemas.openxmlformats.org/package/2006/relationships"><Relationship Id="rId8" Type="http://schemas.openxmlformats.org/officeDocument/2006/relationships/image" Target="../media/image633.emf"/><Relationship Id="rId13" Type="http://schemas.openxmlformats.org/officeDocument/2006/relationships/image" Target="../media/image638.emf"/><Relationship Id="rId18" Type="http://schemas.openxmlformats.org/officeDocument/2006/relationships/image" Target="../media/image643.emf"/><Relationship Id="rId26" Type="http://schemas.openxmlformats.org/officeDocument/2006/relationships/image" Target="../media/image651.emf"/><Relationship Id="rId39" Type="http://schemas.openxmlformats.org/officeDocument/2006/relationships/image" Target="../media/image664.emf"/><Relationship Id="rId3" Type="http://schemas.openxmlformats.org/officeDocument/2006/relationships/image" Target="../media/image628.jpeg"/><Relationship Id="rId21" Type="http://schemas.openxmlformats.org/officeDocument/2006/relationships/image" Target="../media/image646.emf"/><Relationship Id="rId34" Type="http://schemas.openxmlformats.org/officeDocument/2006/relationships/image" Target="../media/image659.emf"/><Relationship Id="rId42" Type="http://schemas.openxmlformats.org/officeDocument/2006/relationships/image" Target="../media/image667.emf"/><Relationship Id="rId7" Type="http://schemas.openxmlformats.org/officeDocument/2006/relationships/image" Target="../media/image632.emf"/><Relationship Id="rId12" Type="http://schemas.openxmlformats.org/officeDocument/2006/relationships/image" Target="../media/image637.emf"/><Relationship Id="rId17" Type="http://schemas.openxmlformats.org/officeDocument/2006/relationships/image" Target="../media/image642.emf"/><Relationship Id="rId25" Type="http://schemas.openxmlformats.org/officeDocument/2006/relationships/image" Target="../media/image650.emf"/><Relationship Id="rId33" Type="http://schemas.openxmlformats.org/officeDocument/2006/relationships/image" Target="../media/image658.emf"/><Relationship Id="rId38" Type="http://schemas.openxmlformats.org/officeDocument/2006/relationships/image" Target="../media/image663.emf"/><Relationship Id="rId2" Type="http://schemas.openxmlformats.org/officeDocument/2006/relationships/notesSlide" Target="../notesSlides/notesSlide13.xml"/><Relationship Id="rId16" Type="http://schemas.openxmlformats.org/officeDocument/2006/relationships/image" Target="../media/image641.emf"/><Relationship Id="rId20" Type="http://schemas.openxmlformats.org/officeDocument/2006/relationships/image" Target="../media/image645.emf"/><Relationship Id="rId29" Type="http://schemas.openxmlformats.org/officeDocument/2006/relationships/image" Target="../media/image654.emf"/><Relationship Id="rId41" Type="http://schemas.openxmlformats.org/officeDocument/2006/relationships/image" Target="../media/image666.emf"/><Relationship Id="rId1" Type="http://schemas.openxmlformats.org/officeDocument/2006/relationships/slideLayout" Target="../slideLayouts/slideLayout7.xml"/><Relationship Id="rId6" Type="http://schemas.openxmlformats.org/officeDocument/2006/relationships/image" Target="../media/image631.emf"/><Relationship Id="rId11" Type="http://schemas.openxmlformats.org/officeDocument/2006/relationships/image" Target="../media/image636.emf"/><Relationship Id="rId24" Type="http://schemas.openxmlformats.org/officeDocument/2006/relationships/image" Target="../media/image649.emf"/><Relationship Id="rId32" Type="http://schemas.openxmlformats.org/officeDocument/2006/relationships/image" Target="../media/image657.emf"/><Relationship Id="rId37" Type="http://schemas.openxmlformats.org/officeDocument/2006/relationships/image" Target="../media/image662.emf"/><Relationship Id="rId40" Type="http://schemas.openxmlformats.org/officeDocument/2006/relationships/image" Target="../media/image665.emf"/><Relationship Id="rId5" Type="http://schemas.openxmlformats.org/officeDocument/2006/relationships/image" Target="../media/image630.jpeg"/><Relationship Id="rId15" Type="http://schemas.openxmlformats.org/officeDocument/2006/relationships/image" Target="../media/image640.emf"/><Relationship Id="rId23" Type="http://schemas.openxmlformats.org/officeDocument/2006/relationships/image" Target="../media/image648.emf"/><Relationship Id="rId28" Type="http://schemas.openxmlformats.org/officeDocument/2006/relationships/image" Target="../media/image653.emf"/><Relationship Id="rId36" Type="http://schemas.openxmlformats.org/officeDocument/2006/relationships/image" Target="../media/image661.emf"/><Relationship Id="rId10" Type="http://schemas.openxmlformats.org/officeDocument/2006/relationships/image" Target="../media/image635.emf"/><Relationship Id="rId19" Type="http://schemas.openxmlformats.org/officeDocument/2006/relationships/image" Target="../media/image644.emf"/><Relationship Id="rId31" Type="http://schemas.openxmlformats.org/officeDocument/2006/relationships/image" Target="../media/image656.emf"/><Relationship Id="rId4" Type="http://schemas.openxmlformats.org/officeDocument/2006/relationships/image" Target="../media/image629.png"/><Relationship Id="rId9" Type="http://schemas.openxmlformats.org/officeDocument/2006/relationships/image" Target="../media/image634.emf"/><Relationship Id="rId14" Type="http://schemas.openxmlformats.org/officeDocument/2006/relationships/image" Target="../media/image639.emf"/><Relationship Id="rId22" Type="http://schemas.openxmlformats.org/officeDocument/2006/relationships/image" Target="../media/image647.emf"/><Relationship Id="rId27" Type="http://schemas.openxmlformats.org/officeDocument/2006/relationships/image" Target="../media/image652.emf"/><Relationship Id="rId30" Type="http://schemas.openxmlformats.org/officeDocument/2006/relationships/image" Target="../media/image655.emf"/><Relationship Id="rId35" Type="http://schemas.openxmlformats.org/officeDocument/2006/relationships/image" Target="../media/image660.emf"/><Relationship Id="rId43" Type="http://schemas.openxmlformats.org/officeDocument/2006/relationships/image" Target="../media/image668.emf"/></Relationships>
</file>

<file path=ppt/slides/_rels/slide16.xml.rels><?xml version="1.0" encoding="UTF-8" standalone="yes"?>
<Relationships xmlns="http://schemas.openxmlformats.org/package/2006/relationships"><Relationship Id="rId3" Type="http://schemas.openxmlformats.org/officeDocument/2006/relationships/image" Target="../media/image66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675.emf"/><Relationship Id="rId13" Type="http://schemas.openxmlformats.org/officeDocument/2006/relationships/image" Target="../media/image680.emf"/><Relationship Id="rId3" Type="http://schemas.openxmlformats.org/officeDocument/2006/relationships/image" Target="../media/image670.png"/><Relationship Id="rId7" Type="http://schemas.openxmlformats.org/officeDocument/2006/relationships/image" Target="../media/image674.emf"/><Relationship Id="rId12" Type="http://schemas.openxmlformats.org/officeDocument/2006/relationships/image" Target="../media/image679.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673.emf"/><Relationship Id="rId11" Type="http://schemas.openxmlformats.org/officeDocument/2006/relationships/image" Target="../media/image678.emf"/><Relationship Id="rId5" Type="http://schemas.openxmlformats.org/officeDocument/2006/relationships/image" Target="../media/image672.emf"/><Relationship Id="rId10" Type="http://schemas.openxmlformats.org/officeDocument/2006/relationships/image" Target="../media/image677.emf"/><Relationship Id="rId4" Type="http://schemas.openxmlformats.org/officeDocument/2006/relationships/image" Target="../media/image671.jpeg"/><Relationship Id="rId9" Type="http://schemas.openxmlformats.org/officeDocument/2006/relationships/image" Target="../media/image676.emf"/><Relationship Id="rId14" Type="http://schemas.openxmlformats.org/officeDocument/2006/relationships/image" Target="../media/image681.emf"/></Relationships>
</file>

<file path=ppt/slides/_rels/slide18.xml.rels><?xml version="1.0" encoding="UTF-8" standalone="yes"?>
<Relationships xmlns="http://schemas.openxmlformats.org/package/2006/relationships"><Relationship Id="rId3" Type="http://schemas.openxmlformats.org/officeDocument/2006/relationships/image" Target="../media/image683.png"/><Relationship Id="rId2" Type="http://schemas.openxmlformats.org/officeDocument/2006/relationships/image" Target="../media/image682.png"/><Relationship Id="rId1" Type="http://schemas.openxmlformats.org/officeDocument/2006/relationships/slideLayout" Target="../slideLayouts/slideLayout12.xml"/><Relationship Id="rId6" Type="http://schemas.openxmlformats.org/officeDocument/2006/relationships/image" Target="../media/image685.png"/><Relationship Id="rId5" Type="http://schemas.openxmlformats.org/officeDocument/2006/relationships/image" Target="../media/image684.png"/><Relationship Id="rId4" Type="http://schemas.openxmlformats.org/officeDocument/2006/relationships/image" Target="../media/image627.jpeg"/></Relationships>
</file>

<file path=ppt/slides/_rels/slide19.xml.rels><?xml version="1.0" encoding="UTF-8" standalone="yes"?>
<Relationships xmlns="http://schemas.openxmlformats.org/package/2006/relationships"><Relationship Id="rId3" Type="http://schemas.openxmlformats.org/officeDocument/2006/relationships/image" Target="../media/image687.png"/><Relationship Id="rId2" Type="http://schemas.openxmlformats.org/officeDocument/2006/relationships/image" Target="../media/image686.png"/><Relationship Id="rId1" Type="http://schemas.openxmlformats.org/officeDocument/2006/relationships/slideLayout" Target="../slideLayouts/slideLayout12.xml"/><Relationship Id="rId5" Type="http://schemas.openxmlformats.org/officeDocument/2006/relationships/image" Target="../media/image689.png"/><Relationship Id="rId4" Type="http://schemas.openxmlformats.org/officeDocument/2006/relationships/image" Target="../media/image68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izolace-beran.cz/index.php?lg=cz" TargetMode="External"/><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690.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91.jpeg"/></Relationships>
</file>

<file path=ppt/slides/_rels/slide21.xml.rels><?xml version="1.0" encoding="UTF-8" standalone="yes"?>
<Relationships xmlns="http://schemas.openxmlformats.org/package/2006/relationships"><Relationship Id="rId2" Type="http://schemas.openxmlformats.org/officeDocument/2006/relationships/image" Target="../media/image69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9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94.jpeg"/></Relationships>
</file>

<file path=ppt/slides/_rels/slide23.xml.rels><?xml version="1.0" encoding="UTF-8" standalone="yes"?>
<Relationships xmlns="http://schemas.openxmlformats.org/package/2006/relationships"><Relationship Id="rId3" Type="http://schemas.openxmlformats.org/officeDocument/2006/relationships/image" Target="../media/image626.jpeg"/><Relationship Id="rId2" Type="http://schemas.openxmlformats.org/officeDocument/2006/relationships/image" Target="../media/image695.jpeg"/><Relationship Id="rId1" Type="http://schemas.openxmlformats.org/officeDocument/2006/relationships/slideLayout" Target="../slideLayouts/slideLayout12.xml"/><Relationship Id="rId4" Type="http://schemas.openxmlformats.org/officeDocument/2006/relationships/image" Target="../media/image696.png"/></Relationships>
</file>

<file path=ppt/slides/_rels/slide24.xml.rels><?xml version="1.0" encoding="UTF-8" standalone="yes"?>
<Relationships xmlns="http://schemas.openxmlformats.org/package/2006/relationships"><Relationship Id="rId3" Type="http://schemas.openxmlformats.org/officeDocument/2006/relationships/image" Target="../media/image698.png"/><Relationship Id="rId2" Type="http://schemas.openxmlformats.org/officeDocument/2006/relationships/image" Target="../media/image697.jpeg"/><Relationship Id="rId1" Type="http://schemas.openxmlformats.org/officeDocument/2006/relationships/slideLayout" Target="../slideLayouts/slideLayout12.xml"/><Relationship Id="rId6" Type="http://schemas.openxmlformats.org/officeDocument/2006/relationships/image" Target="../media/image701.png"/><Relationship Id="rId5" Type="http://schemas.openxmlformats.org/officeDocument/2006/relationships/image" Target="../media/image700.png"/><Relationship Id="rId4" Type="http://schemas.openxmlformats.org/officeDocument/2006/relationships/image" Target="../media/image699.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image" Target="../media/image37.emf"/><Relationship Id="rId26" Type="http://schemas.openxmlformats.org/officeDocument/2006/relationships/image" Target="../media/image45.emf"/><Relationship Id="rId39" Type="http://schemas.openxmlformats.org/officeDocument/2006/relationships/image" Target="../media/image58.emf"/><Relationship Id="rId21" Type="http://schemas.openxmlformats.org/officeDocument/2006/relationships/image" Target="../media/image40.emf"/><Relationship Id="rId34" Type="http://schemas.openxmlformats.org/officeDocument/2006/relationships/image" Target="../media/image53.emf"/><Relationship Id="rId42" Type="http://schemas.openxmlformats.org/officeDocument/2006/relationships/image" Target="../media/image61.emf"/><Relationship Id="rId47" Type="http://schemas.openxmlformats.org/officeDocument/2006/relationships/image" Target="../media/image66.emf"/><Relationship Id="rId50" Type="http://schemas.openxmlformats.org/officeDocument/2006/relationships/image" Target="../media/image69.emf"/><Relationship Id="rId55" Type="http://schemas.openxmlformats.org/officeDocument/2006/relationships/image" Target="../media/image74.emf"/><Relationship Id="rId63" Type="http://schemas.openxmlformats.org/officeDocument/2006/relationships/image" Target="../media/image82.emf"/><Relationship Id="rId68" Type="http://schemas.openxmlformats.org/officeDocument/2006/relationships/image" Target="../media/image87.emf"/><Relationship Id="rId76" Type="http://schemas.openxmlformats.org/officeDocument/2006/relationships/image" Target="../media/image95.emf"/><Relationship Id="rId7" Type="http://schemas.openxmlformats.org/officeDocument/2006/relationships/image" Target="../media/image26.emf"/><Relationship Id="rId71" Type="http://schemas.openxmlformats.org/officeDocument/2006/relationships/image" Target="../media/image90.emf"/><Relationship Id="rId2" Type="http://schemas.openxmlformats.org/officeDocument/2006/relationships/notesSlide" Target="../notesSlides/notesSlide3.xml"/><Relationship Id="rId16" Type="http://schemas.openxmlformats.org/officeDocument/2006/relationships/image" Target="../media/image35.emf"/><Relationship Id="rId29" Type="http://schemas.openxmlformats.org/officeDocument/2006/relationships/image" Target="../media/image48.emf"/><Relationship Id="rId11" Type="http://schemas.openxmlformats.org/officeDocument/2006/relationships/image" Target="../media/image30.emf"/><Relationship Id="rId24" Type="http://schemas.openxmlformats.org/officeDocument/2006/relationships/image" Target="../media/image43.emf"/><Relationship Id="rId32" Type="http://schemas.openxmlformats.org/officeDocument/2006/relationships/image" Target="../media/image51.emf"/><Relationship Id="rId37" Type="http://schemas.openxmlformats.org/officeDocument/2006/relationships/image" Target="../media/image56.emf"/><Relationship Id="rId40" Type="http://schemas.openxmlformats.org/officeDocument/2006/relationships/image" Target="../media/image59.emf"/><Relationship Id="rId45" Type="http://schemas.openxmlformats.org/officeDocument/2006/relationships/image" Target="../media/image64.emf"/><Relationship Id="rId53" Type="http://schemas.openxmlformats.org/officeDocument/2006/relationships/image" Target="../media/image72.emf"/><Relationship Id="rId58" Type="http://schemas.openxmlformats.org/officeDocument/2006/relationships/image" Target="../media/image77.emf"/><Relationship Id="rId66" Type="http://schemas.openxmlformats.org/officeDocument/2006/relationships/image" Target="../media/image85.emf"/><Relationship Id="rId74" Type="http://schemas.openxmlformats.org/officeDocument/2006/relationships/image" Target="../media/image93.emf"/><Relationship Id="rId79" Type="http://schemas.openxmlformats.org/officeDocument/2006/relationships/image" Target="../media/image98.emf"/><Relationship Id="rId5" Type="http://schemas.openxmlformats.org/officeDocument/2006/relationships/image" Target="../media/image24.emf"/><Relationship Id="rId61" Type="http://schemas.openxmlformats.org/officeDocument/2006/relationships/image" Target="../media/image80.emf"/><Relationship Id="rId10" Type="http://schemas.openxmlformats.org/officeDocument/2006/relationships/image" Target="../media/image29.emf"/><Relationship Id="rId19" Type="http://schemas.openxmlformats.org/officeDocument/2006/relationships/image" Target="../media/image38.emf"/><Relationship Id="rId31" Type="http://schemas.openxmlformats.org/officeDocument/2006/relationships/image" Target="../media/image50.emf"/><Relationship Id="rId44" Type="http://schemas.openxmlformats.org/officeDocument/2006/relationships/image" Target="../media/image63.emf"/><Relationship Id="rId52" Type="http://schemas.openxmlformats.org/officeDocument/2006/relationships/image" Target="../media/image71.emf"/><Relationship Id="rId60" Type="http://schemas.openxmlformats.org/officeDocument/2006/relationships/image" Target="../media/image79.emf"/><Relationship Id="rId65" Type="http://schemas.openxmlformats.org/officeDocument/2006/relationships/image" Target="../media/image84.emf"/><Relationship Id="rId73" Type="http://schemas.openxmlformats.org/officeDocument/2006/relationships/image" Target="../media/image92.emf"/><Relationship Id="rId78" Type="http://schemas.openxmlformats.org/officeDocument/2006/relationships/image" Target="../media/image97.emf"/><Relationship Id="rId4" Type="http://schemas.openxmlformats.org/officeDocument/2006/relationships/image" Target="../media/image23.emf"/><Relationship Id="rId9" Type="http://schemas.openxmlformats.org/officeDocument/2006/relationships/image" Target="../media/image28.emf"/><Relationship Id="rId14" Type="http://schemas.openxmlformats.org/officeDocument/2006/relationships/image" Target="../media/image33.emf"/><Relationship Id="rId22" Type="http://schemas.openxmlformats.org/officeDocument/2006/relationships/image" Target="../media/image41.emf"/><Relationship Id="rId27" Type="http://schemas.openxmlformats.org/officeDocument/2006/relationships/image" Target="../media/image46.emf"/><Relationship Id="rId30" Type="http://schemas.openxmlformats.org/officeDocument/2006/relationships/image" Target="../media/image49.emf"/><Relationship Id="rId35" Type="http://schemas.openxmlformats.org/officeDocument/2006/relationships/image" Target="../media/image54.emf"/><Relationship Id="rId43" Type="http://schemas.openxmlformats.org/officeDocument/2006/relationships/image" Target="../media/image62.emf"/><Relationship Id="rId48" Type="http://schemas.openxmlformats.org/officeDocument/2006/relationships/image" Target="../media/image67.emf"/><Relationship Id="rId56" Type="http://schemas.openxmlformats.org/officeDocument/2006/relationships/image" Target="../media/image75.emf"/><Relationship Id="rId64" Type="http://schemas.openxmlformats.org/officeDocument/2006/relationships/image" Target="../media/image83.emf"/><Relationship Id="rId69" Type="http://schemas.openxmlformats.org/officeDocument/2006/relationships/image" Target="../media/image88.emf"/><Relationship Id="rId77" Type="http://schemas.openxmlformats.org/officeDocument/2006/relationships/image" Target="../media/image96.emf"/><Relationship Id="rId8" Type="http://schemas.openxmlformats.org/officeDocument/2006/relationships/image" Target="../media/image27.emf"/><Relationship Id="rId51" Type="http://schemas.openxmlformats.org/officeDocument/2006/relationships/image" Target="../media/image70.emf"/><Relationship Id="rId72" Type="http://schemas.openxmlformats.org/officeDocument/2006/relationships/image" Target="../media/image91.emf"/><Relationship Id="rId80" Type="http://schemas.openxmlformats.org/officeDocument/2006/relationships/image" Target="../media/image99.emf"/><Relationship Id="rId3" Type="http://schemas.openxmlformats.org/officeDocument/2006/relationships/image" Target="../media/image22.emf"/><Relationship Id="rId12" Type="http://schemas.openxmlformats.org/officeDocument/2006/relationships/image" Target="../media/image31.emf"/><Relationship Id="rId17" Type="http://schemas.openxmlformats.org/officeDocument/2006/relationships/image" Target="../media/image36.emf"/><Relationship Id="rId25" Type="http://schemas.openxmlformats.org/officeDocument/2006/relationships/image" Target="../media/image44.emf"/><Relationship Id="rId33" Type="http://schemas.openxmlformats.org/officeDocument/2006/relationships/image" Target="../media/image52.emf"/><Relationship Id="rId38" Type="http://schemas.openxmlformats.org/officeDocument/2006/relationships/image" Target="../media/image57.emf"/><Relationship Id="rId46" Type="http://schemas.openxmlformats.org/officeDocument/2006/relationships/image" Target="../media/image65.emf"/><Relationship Id="rId59" Type="http://schemas.openxmlformats.org/officeDocument/2006/relationships/image" Target="../media/image78.emf"/><Relationship Id="rId67" Type="http://schemas.openxmlformats.org/officeDocument/2006/relationships/image" Target="../media/image86.emf"/><Relationship Id="rId20" Type="http://schemas.openxmlformats.org/officeDocument/2006/relationships/image" Target="../media/image39.emf"/><Relationship Id="rId41" Type="http://schemas.openxmlformats.org/officeDocument/2006/relationships/image" Target="../media/image60.emf"/><Relationship Id="rId54" Type="http://schemas.openxmlformats.org/officeDocument/2006/relationships/image" Target="../media/image73.emf"/><Relationship Id="rId62" Type="http://schemas.openxmlformats.org/officeDocument/2006/relationships/image" Target="../media/image81.emf"/><Relationship Id="rId70" Type="http://schemas.openxmlformats.org/officeDocument/2006/relationships/image" Target="../media/image89.emf"/><Relationship Id="rId75" Type="http://schemas.openxmlformats.org/officeDocument/2006/relationships/image" Target="../media/image94.emf"/><Relationship Id="rId1" Type="http://schemas.openxmlformats.org/officeDocument/2006/relationships/slideLayout" Target="../slideLayouts/slideLayout4.xml"/><Relationship Id="rId6" Type="http://schemas.openxmlformats.org/officeDocument/2006/relationships/image" Target="../media/image25.emf"/><Relationship Id="rId15" Type="http://schemas.openxmlformats.org/officeDocument/2006/relationships/image" Target="../media/image34.emf"/><Relationship Id="rId23" Type="http://schemas.openxmlformats.org/officeDocument/2006/relationships/image" Target="../media/image42.emf"/><Relationship Id="rId28" Type="http://schemas.openxmlformats.org/officeDocument/2006/relationships/image" Target="../media/image47.emf"/><Relationship Id="rId36" Type="http://schemas.openxmlformats.org/officeDocument/2006/relationships/image" Target="../media/image55.emf"/><Relationship Id="rId49" Type="http://schemas.openxmlformats.org/officeDocument/2006/relationships/image" Target="../media/image68.emf"/><Relationship Id="rId57" Type="http://schemas.openxmlformats.org/officeDocument/2006/relationships/image" Target="../media/image76.emf"/></Relationships>
</file>

<file path=ppt/slides/_rels/slide5.xml.rels><?xml version="1.0" encoding="UTF-8" standalone="yes"?>
<Relationships xmlns="http://schemas.openxmlformats.org/package/2006/relationships"><Relationship Id="rId26" Type="http://schemas.openxmlformats.org/officeDocument/2006/relationships/image" Target="../media/image123.emf"/><Relationship Id="rId117" Type="http://schemas.openxmlformats.org/officeDocument/2006/relationships/image" Target="../media/image214.emf"/><Relationship Id="rId21" Type="http://schemas.openxmlformats.org/officeDocument/2006/relationships/image" Target="../media/image118.emf"/><Relationship Id="rId42" Type="http://schemas.openxmlformats.org/officeDocument/2006/relationships/image" Target="../media/image139.emf"/><Relationship Id="rId47" Type="http://schemas.openxmlformats.org/officeDocument/2006/relationships/image" Target="../media/image144.emf"/><Relationship Id="rId63" Type="http://schemas.openxmlformats.org/officeDocument/2006/relationships/image" Target="../media/image160.emf"/><Relationship Id="rId68" Type="http://schemas.openxmlformats.org/officeDocument/2006/relationships/image" Target="../media/image165.emf"/><Relationship Id="rId84" Type="http://schemas.openxmlformats.org/officeDocument/2006/relationships/image" Target="../media/image181.emf"/><Relationship Id="rId89" Type="http://schemas.openxmlformats.org/officeDocument/2006/relationships/image" Target="../media/image186.emf"/><Relationship Id="rId112" Type="http://schemas.openxmlformats.org/officeDocument/2006/relationships/image" Target="../media/image209.emf"/><Relationship Id="rId133" Type="http://schemas.openxmlformats.org/officeDocument/2006/relationships/image" Target="../media/image230.emf"/><Relationship Id="rId138" Type="http://schemas.openxmlformats.org/officeDocument/2006/relationships/image" Target="../media/image235.emf"/><Relationship Id="rId154" Type="http://schemas.openxmlformats.org/officeDocument/2006/relationships/image" Target="../media/image251.emf"/><Relationship Id="rId159" Type="http://schemas.openxmlformats.org/officeDocument/2006/relationships/image" Target="../media/image256.emf"/><Relationship Id="rId16" Type="http://schemas.openxmlformats.org/officeDocument/2006/relationships/image" Target="../media/image113.emf"/><Relationship Id="rId107" Type="http://schemas.openxmlformats.org/officeDocument/2006/relationships/image" Target="../media/image204.emf"/><Relationship Id="rId11" Type="http://schemas.openxmlformats.org/officeDocument/2006/relationships/image" Target="../media/image108.emf"/><Relationship Id="rId32" Type="http://schemas.openxmlformats.org/officeDocument/2006/relationships/image" Target="../media/image129.emf"/><Relationship Id="rId37" Type="http://schemas.openxmlformats.org/officeDocument/2006/relationships/image" Target="../media/image134.emf"/><Relationship Id="rId53" Type="http://schemas.openxmlformats.org/officeDocument/2006/relationships/image" Target="../media/image150.emf"/><Relationship Id="rId58" Type="http://schemas.openxmlformats.org/officeDocument/2006/relationships/image" Target="../media/image155.emf"/><Relationship Id="rId74" Type="http://schemas.openxmlformats.org/officeDocument/2006/relationships/image" Target="../media/image171.emf"/><Relationship Id="rId79" Type="http://schemas.openxmlformats.org/officeDocument/2006/relationships/image" Target="../media/image176.emf"/><Relationship Id="rId102" Type="http://schemas.openxmlformats.org/officeDocument/2006/relationships/image" Target="../media/image199.emf"/><Relationship Id="rId123" Type="http://schemas.openxmlformats.org/officeDocument/2006/relationships/image" Target="../media/image220.emf"/><Relationship Id="rId128" Type="http://schemas.openxmlformats.org/officeDocument/2006/relationships/image" Target="../media/image225.emf"/><Relationship Id="rId144" Type="http://schemas.openxmlformats.org/officeDocument/2006/relationships/image" Target="../media/image241.emf"/><Relationship Id="rId149" Type="http://schemas.openxmlformats.org/officeDocument/2006/relationships/image" Target="../media/image246.emf"/><Relationship Id="rId5" Type="http://schemas.openxmlformats.org/officeDocument/2006/relationships/image" Target="../media/image102.emf"/><Relationship Id="rId90" Type="http://schemas.openxmlformats.org/officeDocument/2006/relationships/image" Target="../media/image187.emf"/><Relationship Id="rId95" Type="http://schemas.openxmlformats.org/officeDocument/2006/relationships/image" Target="../media/image192.emf"/><Relationship Id="rId160" Type="http://schemas.openxmlformats.org/officeDocument/2006/relationships/image" Target="../media/image257.emf"/><Relationship Id="rId165" Type="http://schemas.openxmlformats.org/officeDocument/2006/relationships/image" Target="../media/image262.emf"/><Relationship Id="rId22" Type="http://schemas.openxmlformats.org/officeDocument/2006/relationships/image" Target="../media/image119.emf"/><Relationship Id="rId27" Type="http://schemas.openxmlformats.org/officeDocument/2006/relationships/image" Target="../media/image124.emf"/><Relationship Id="rId43" Type="http://schemas.openxmlformats.org/officeDocument/2006/relationships/image" Target="../media/image140.emf"/><Relationship Id="rId48" Type="http://schemas.openxmlformats.org/officeDocument/2006/relationships/image" Target="../media/image145.emf"/><Relationship Id="rId64" Type="http://schemas.openxmlformats.org/officeDocument/2006/relationships/image" Target="../media/image161.emf"/><Relationship Id="rId69" Type="http://schemas.openxmlformats.org/officeDocument/2006/relationships/image" Target="../media/image166.emf"/><Relationship Id="rId113" Type="http://schemas.openxmlformats.org/officeDocument/2006/relationships/image" Target="../media/image210.emf"/><Relationship Id="rId118" Type="http://schemas.openxmlformats.org/officeDocument/2006/relationships/image" Target="../media/image215.emf"/><Relationship Id="rId134" Type="http://schemas.openxmlformats.org/officeDocument/2006/relationships/image" Target="../media/image231.emf"/><Relationship Id="rId139" Type="http://schemas.openxmlformats.org/officeDocument/2006/relationships/image" Target="../media/image236.emf"/><Relationship Id="rId80" Type="http://schemas.openxmlformats.org/officeDocument/2006/relationships/image" Target="../media/image177.emf"/><Relationship Id="rId85" Type="http://schemas.openxmlformats.org/officeDocument/2006/relationships/image" Target="../media/image182.emf"/><Relationship Id="rId150" Type="http://schemas.openxmlformats.org/officeDocument/2006/relationships/image" Target="../media/image247.emf"/><Relationship Id="rId155" Type="http://schemas.openxmlformats.org/officeDocument/2006/relationships/image" Target="../media/image252.emf"/><Relationship Id="rId12" Type="http://schemas.openxmlformats.org/officeDocument/2006/relationships/image" Target="../media/image109.emf"/><Relationship Id="rId17" Type="http://schemas.openxmlformats.org/officeDocument/2006/relationships/image" Target="../media/image114.emf"/><Relationship Id="rId33" Type="http://schemas.openxmlformats.org/officeDocument/2006/relationships/image" Target="../media/image130.emf"/><Relationship Id="rId38" Type="http://schemas.openxmlformats.org/officeDocument/2006/relationships/image" Target="../media/image135.emf"/><Relationship Id="rId59" Type="http://schemas.openxmlformats.org/officeDocument/2006/relationships/image" Target="../media/image156.emf"/><Relationship Id="rId103" Type="http://schemas.openxmlformats.org/officeDocument/2006/relationships/image" Target="../media/image200.emf"/><Relationship Id="rId108" Type="http://schemas.openxmlformats.org/officeDocument/2006/relationships/image" Target="../media/image205.emf"/><Relationship Id="rId124" Type="http://schemas.openxmlformats.org/officeDocument/2006/relationships/image" Target="../media/image221.emf"/><Relationship Id="rId129" Type="http://schemas.openxmlformats.org/officeDocument/2006/relationships/image" Target="../media/image226.emf"/><Relationship Id="rId54" Type="http://schemas.openxmlformats.org/officeDocument/2006/relationships/image" Target="../media/image151.emf"/><Relationship Id="rId70" Type="http://schemas.openxmlformats.org/officeDocument/2006/relationships/image" Target="../media/image167.emf"/><Relationship Id="rId75" Type="http://schemas.openxmlformats.org/officeDocument/2006/relationships/image" Target="../media/image172.emf"/><Relationship Id="rId91" Type="http://schemas.openxmlformats.org/officeDocument/2006/relationships/image" Target="../media/image188.emf"/><Relationship Id="rId96" Type="http://schemas.openxmlformats.org/officeDocument/2006/relationships/image" Target="../media/image193.emf"/><Relationship Id="rId140" Type="http://schemas.openxmlformats.org/officeDocument/2006/relationships/image" Target="../media/image237.emf"/><Relationship Id="rId145" Type="http://schemas.openxmlformats.org/officeDocument/2006/relationships/image" Target="../media/image242.emf"/><Relationship Id="rId161" Type="http://schemas.openxmlformats.org/officeDocument/2006/relationships/image" Target="../media/image258.emf"/><Relationship Id="rId166" Type="http://schemas.openxmlformats.org/officeDocument/2006/relationships/image" Target="../media/image263.emf"/><Relationship Id="rId1" Type="http://schemas.openxmlformats.org/officeDocument/2006/relationships/slideLayout" Target="../slideLayouts/slideLayout4.xml"/><Relationship Id="rId6" Type="http://schemas.openxmlformats.org/officeDocument/2006/relationships/image" Target="../media/image103.emf"/><Relationship Id="rId15" Type="http://schemas.openxmlformats.org/officeDocument/2006/relationships/image" Target="../media/image112.emf"/><Relationship Id="rId23" Type="http://schemas.openxmlformats.org/officeDocument/2006/relationships/image" Target="../media/image120.emf"/><Relationship Id="rId28" Type="http://schemas.openxmlformats.org/officeDocument/2006/relationships/image" Target="../media/image125.emf"/><Relationship Id="rId36" Type="http://schemas.openxmlformats.org/officeDocument/2006/relationships/image" Target="../media/image133.emf"/><Relationship Id="rId49" Type="http://schemas.openxmlformats.org/officeDocument/2006/relationships/image" Target="../media/image146.emf"/><Relationship Id="rId57" Type="http://schemas.openxmlformats.org/officeDocument/2006/relationships/image" Target="../media/image154.emf"/><Relationship Id="rId106" Type="http://schemas.openxmlformats.org/officeDocument/2006/relationships/image" Target="../media/image203.emf"/><Relationship Id="rId114" Type="http://schemas.openxmlformats.org/officeDocument/2006/relationships/image" Target="../media/image211.emf"/><Relationship Id="rId119" Type="http://schemas.openxmlformats.org/officeDocument/2006/relationships/image" Target="../media/image216.emf"/><Relationship Id="rId127" Type="http://schemas.openxmlformats.org/officeDocument/2006/relationships/image" Target="../media/image224.emf"/><Relationship Id="rId10" Type="http://schemas.openxmlformats.org/officeDocument/2006/relationships/image" Target="../media/image107.emf"/><Relationship Id="rId31" Type="http://schemas.openxmlformats.org/officeDocument/2006/relationships/image" Target="../media/image128.emf"/><Relationship Id="rId44" Type="http://schemas.openxmlformats.org/officeDocument/2006/relationships/image" Target="../media/image141.emf"/><Relationship Id="rId52" Type="http://schemas.openxmlformats.org/officeDocument/2006/relationships/image" Target="../media/image149.emf"/><Relationship Id="rId60" Type="http://schemas.openxmlformats.org/officeDocument/2006/relationships/image" Target="../media/image157.emf"/><Relationship Id="rId65" Type="http://schemas.openxmlformats.org/officeDocument/2006/relationships/image" Target="../media/image162.emf"/><Relationship Id="rId73" Type="http://schemas.openxmlformats.org/officeDocument/2006/relationships/image" Target="../media/image170.emf"/><Relationship Id="rId78" Type="http://schemas.openxmlformats.org/officeDocument/2006/relationships/image" Target="../media/image175.emf"/><Relationship Id="rId81" Type="http://schemas.openxmlformats.org/officeDocument/2006/relationships/image" Target="../media/image178.emf"/><Relationship Id="rId86" Type="http://schemas.openxmlformats.org/officeDocument/2006/relationships/image" Target="../media/image183.emf"/><Relationship Id="rId94" Type="http://schemas.openxmlformats.org/officeDocument/2006/relationships/image" Target="../media/image191.emf"/><Relationship Id="rId99" Type="http://schemas.openxmlformats.org/officeDocument/2006/relationships/image" Target="../media/image196.emf"/><Relationship Id="rId101" Type="http://schemas.openxmlformats.org/officeDocument/2006/relationships/image" Target="../media/image198.emf"/><Relationship Id="rId122" Type="http://schemas.openxmlformats.org/officeDocument/2006/relationships/image" Target="../media/image219.emf"/><Relationship Id="rId130" Type="http://schemas.openxmlformats.org/officeDocument/2006/relationships/image" Target="../media/image227.emf"/><Relationship Id="rId135" Type="http://schemas.openxmlformats.org/officeDocument/2006/relationships/image" Target="../media/image232.emf"/><Relationship Id="rId143" Type="http://schemas.openxmlformats.org/officeDocument/2006/relationships/image" Target="../media/image240.emf"/><Relationship Id="rId148" Type="http://schemas.openxmlformats.org/officeDocument/2006/relationships/image" Target="../media/image245.emf"/><Relationship Id="rId151" Type="http://schemas.openxmlformats.org/officeDocument/2006/relationships/image" Target="../media/image248.emf"/><Relationship Id="rId156" Type="http://schemas.openxmlformats.org/officeDocument/2006/relationships/image" Target="../media/image253.emf"/><Relationship Id="rId164" Type="http://schemas.openxmlformats.org/officeDocument/2006/relationships/image" Target="../media/image261.emf"/><Relationship Id="rId4" Type="http://schemas.openxmlformats.org/officeDocument/2006/relationships/image" Target="../media/image101.png"/><Relationship Id="rId9" Type="http://schemas.openxmlformats.org/officeDocument/2006/relationships/image" Target="../media/image106.emf"/><Relationship Id="rId13" Type="http://schemas.openxmlformats.org/officeDocument/2006/relationships/image" Target="../media/image110.emf"/><Relationship Id="rId18" Type="http://schemas.openxmlformats.org/officeDocument/2006/relationships/image" Target="../media/image115.emf"/><Relationship Id="rId39" Type="http://schemas.openxmlformats.org/officeDocument/2006/relationships/image" Target="../media/image136.emf"/><Relationship Id="rId109" Type="http://schemas.openxmlformats.org/officeDocument/2006/relationships/image" Target="../media/image206.emf"/><Relationship Id="rId34" Type="http://schemas.openxmlformats.org/officeDocument/2006/relationships/image" Target="../media/image131.emf"/><Relationship Id="rId50" Type="http://schemas.openxmlformats.org/officeDocument/2006/relationships/image" Target="../media/image147.emf"/><Relationship Id="rId55" Type="http://schemas.openxmlformats.org/officeDocument/2006/relationships/image" Target="../media/image152.emf"/><Relationship Id="rId76" Type="http://schemas.openxmlformats.org/officeDocument/2006/relationships/image" Target="../media/image173.emf"/><Relationship Id="rId97" Type="http://schemas.openxmlformats.org/officeDocument/2006/relationships/image" Target="../media/image194.emf"/><Relationship Id="rId104" Type="http://schemas.openxmlformats.org/officeDocument/2006/relationships/image" Target="../media/image201.emf"/><Relationship Id="rId120" Type="http://schemas.openxmlformats.org/officeDocument/2006/relationships/image" Target="../media/image217.emf"/><Relationship Id="rId125" Type="http://schemas.openxmlformats.org/officeDocument/2006/relationships/image" Target="../media/image222.emf"/><Relationship Id="rId141" Type="http://schemas.openxmlformats.org/officeDocument/2006/relationships/image" Target="../media/image238.emf"/><Relationship Id="rId146" Type="http://schemas.openxmlformats.org/officeDocument/2006/relationships/image" Target="../media/image243.emf"/><Relationship Id="rId7" Type="http://schemas.openxmlformats.org/officeDocument/2006/relationships/image" Target="../media/image104.emf"/><Relationship Id="rId71" Type="http://schemas.openxmlformats.org/officeDocument/2006/relationships/image" Target="../media/image168.emf"/><Relationship Id="rId92" Type="http://schemas.openxmlformats.org/officeDocument/2006/relationships/image" Target="../media/image189.emf"/><Relationship Id="rId162" Type="http://schemas.openxmlformats.org/officeDocument/2006/relationships/image" Target="../media/image259.emf"/><Relationship Id="rId2" Type="http://schemas.openxmlformats.org/officeDocument/2006/relationships/notesSlide" Target="../notesSlides/notesSlide4.xml"/><Relationship Id="rId29" Type="http://schemas.openxmlformats.org/officeDocument/2006/relationships/image" Target="../media/image126.emf"/><Relationship Id="rId24" Type="http://schemas.openxmlformats.org/officeDocument/2006/relationships/image" Target="../media/image121.emf"/><Relationship Id="rId40" Type="http://schemas.openxmlformats.org/officeDocument/2006/relationships/image" Target="../media/image137.emf"/><Relationship Id="rId45" Type="http://schemas.openxmlformats.org/officeDocument/2006/relationships/image" Target="../media/image142.emf"/><Relationship Id="rId66" Type="http://schemas.openxmlformats.org/officeDocument/2006/relationships/image" Target="../media/image163.emf"/><Relationship Id="rId87" Type="http://schemas.openxmlformats.org/officeDocument/2006/relationships/image" Target="../media/image184.emf"/><Relationship Id="rId110" Type="http://schemas.openxmlformats.org/officeDocument/2006/relationships/image" Target="../media/image207.emf"/><Relationship Id="rId115" Type="http://schemas.openxmlformats.org/officeDocument/2006/relationships/image" Target="../media/image212.emf"/><Relationship Id="rId131" Type="http://schemas.openxmlformats.org/officeDocument/2006/relationships/image" Target="../media/image228.emf"/><Relationship Id="rId136" Type="http://schemas.openxmlformats.org/officeDocument/2006/relationships/image" Target="../media/image233.emf"/><Relationship Id="rId157" Type="http://schemas.openxmlformats.org/officeDocument/2006/relationships/image" Target="../media/image254.emf"/><Relationship Id="rId61" Type="http://schemas.openxmlformats.org/officeDocument/2006/relationships/image" Target="../media/image158.emf"/><Relationship Id="rId82" Type="http://schemas.openxmlformats.org/officeDocument/2006/relationships/image" Target="../media/image179.emf"/><Relationship Id="rId152" Type="http://schemas.openxmlformats.org/officeDocument/2006/relationships/image" Target="../media/image249.emf"/><Relationship Id="rId19" Type="http://schemas.openxmlformats.org/officeDocument/2006/relationships/image" Target="../media/image116.emf"/><Relationship Id="rId14" Type="http://schemas.openxmlformats.org/officeDocument/2006/relationships/image" Target="../media/image111.emf"/><Relationship Id="rId30" Type="http://schemas.openxmlformats.org/officeDocument/2006/relationships/image" Target="../media/image127.emf"/><Relationship Id="rId35" Type="http://schemas.openxmlformats.org/officeDocument/2006/relationships/image" Target="../media/image132.emf"/><Relationship Id="rId56" Type="http://schemas.openxmlformats.org/officeDocument/2006/relationships/image" Target="../media/image153.emf"/><Relationship Id="rId77" Type="http://schemas.openxmlformats.org/officeDocument/2006/relationships/image" Target="../media/image174.emf"/><Relationship Id="rId100" Type="http://schemas.openxmlformats.org/officeDocument/2006/relationships/image" Target="../media/image197.emf"/><Relationship Id="rId105" Type="http://schemas.openxmlformats.org/officeDocument/2006/relationships/image" Target="../media/image202.emf"/><Relationship Id="rId126" Type="http://schemas.openxmlformats.org/officeDocument/2006/relationships/image" Target="../media/image223.emf"/><Relationship Id="rId147" Type="http://schemas.openxmlformats.org/officeDocument/2006/relationships/image" Target="../media/image244.emf"/><Relationship Id="rId8" Type="http://schemas.openxmlformats.org/officeDocument/2006/relationships/image" Target="../media/image105.emf"/><Relationship Id="rId51" Type="http://schemas.openxmlformats.org/officeDocument/2006/relationships/image" Target="../media/image148.emf"/><Relationship Id="rId72" Type="http://schemas.openxmlformats.org/officeDocument/2006/relationships/image" Target="../media/image169.emf"/><Relationship Id="rId93" Type="http://schemas.openxmlformats.org/officeDocument/2006/relationships/image" Target="../media/image190.emf"/><Relationship Id="rId98" Type="http://schemas.openxmlformats.org/officeDocument/2006/relationships/image" Target="../media/image195.emf"/><Relationship Id="rId121" Type="http://schemas.openxmlformats.org/officeDocument/2006/relationships/image" Target="../media/image218.emf"/><Relationship Id="rId142" Type="http://schemas.openxmlformats.org/officeDocument/2006/relationships/image" Target="../media/image239.emf"/><Relationship Id="rId163" Type="http://schemas.openxmlformats.org/officeDocument/2006/relationships/image" Target="../media/image260.emf"/><Relationship Id="rId3" Type="http://schemas.openxmlformats.org/officeDocument/2006/relationships/image" Target="../media/image100.jpeg"/><Relationship Id="rId25" Type="http://schemas.openxmlformats.org/officeDocument/2006/relationships/image" Target="../media/image122.emf"/><Relationship Id="rId46" Type="http://schemas.openxmlformats.org/officeDocument/2006/relationships/image" Target="../media/image143.emf"/><Relationship Id="rId67" Type="http://schemas.openxmlformats.org/officeDocument/2006/relationships/image" Target="../media/image164.emf"/><Relationship Id="rId116" Type="http://schemas.openxmlformats.org/officeDocument/2006/relationships/image" Target="../media/image213.emf"/><Relationship Id="rId137" Type="http://schemas.openxmlformats.org/officeDocument/2006/relationships/image" Target="../media/image234.emf"/><Relationship Id="rId158" Type="http://schemas.openxmlformats.org/officeDocument/2006/relationships/image" Target="../media/image255.emf"/><Relationship Id="rId20" Type="http://schemas.openxmlformats.org/officeDocument/2006/relationships/image" Target="../media/image117.emf"/><Relationship Id="rId41" Type="http://schemas.openxmlformats.org/officeDocument/2006/relationships/image" Target="../media/image138.emf"/><Relationship Id="rId62" Type="http://schemas.openxmlformats.org/officeDocument/2006/relationships/image" Target="../media/image159.emf"/><Relationship Id="rId83" Type="http://schemas.openxmlformats.org/officeDocument/2006/relationships/image" Target="../media/image180.emf"/><Relationship Id="rId88" Type="http://schemas.openxmlformats.org/officeDocument/2006/relationships/image" Target="../media/image185.emf"/><Relationship Id="rId111" Type="http://schemas.openxmlformats.org/officeDocument/2006/relationships/image" Target="../media/image208.emf"/><Relationship Id="rId132" Type="http://schemas.openxmlformats.org/officeDocument/2006/relationships/image" Target="../media/image229.emf"/><Relationship Id="rId153" Type="http://schemas.openxmlformats.org/officeDocument/2006/relationships/image" Target="../media/image250.emf"/></Relationships>
</file>

<file path=ppt/slides/_rels/slide6.xml.rels><?xml version="1.0" encoding="UTF-8" standalone="yes"?>
<Relationships xmlns="http://schemas.openxmlformats.org/package/2006/relationships"><Relationship Id="rId13" Type="http://schemas.openxmlformats.org/officeDocument/2006/relationships/image" Target="../media/image274.emf"/><Relationship Id="rId18" Type="http://schemas.openxmlformats.org/officeDocument/2006/relationships/image" Target="../media/image279.emf"/><Relationship Id="rId26" Type="http://schemas.openxmlformats.org/officeDocument/2006/relationships/image" Target="../media/image287.emf"/><Relationship Id="rId39" Type="http://schemas.openxmlformats.org/officeDocument/2006/relationships/image" Target="../media/image300.emf"/><Relationship Id="rId21" Type="http://schemas.openxmlformats.org/officeDocument/2006/relationships/image" Target="../media/image282.emf"/><Relationship Id="rId34" Type="http://schemas.openxmlformats.org/officeDocument/2006/relationships/image" Target="../media/image295.emf"/><Relationship Id="rId42" Type="http://schemas.openxmlformats.org/officeDocument/2006/relationships/image" Target="../media/image303.emf"/><Relationship Id="rId47" Type="http://schemas.openxmlformats.org/officeDocument/2006/relationships/image" Target="../media/image308.emf"/><Relationship Id="rId50" Type="http://schemas.openxmlformats.org/officeDocument/2006/relationships/image" Target="../media/image311.emf"/><Relationship Id="rId55" Type="http://schemas.openxmlformats.org/officeDocument/2006/relationships/image" Target="../media/image316.emf"/><Relationship Id="rId63" Type="http://schemas.openxmlformats.org/officeDocument/2006/relationships/image" Target="../media/image324.emf"/><Relationship Id="rId68" Type="http://schemas.openxmlformats.org/officeDocument/2006/relationships/image" Target="../media/image329.emf"/><Relationship Id="rId76" Type="http://schemas.openxmlformats.org/officeDocument/2006/relationships/image" Target="../media/image337.emf"/><Relationship Id="rId7" Type="http://schemas.openxmlformats.org/officeDocument/2006/relationships/image" Target="../media/image268.png"/><Relationship Id="rId71" Type="http://schemas.openxmlformats.org/officeDocument/2006/relationships/image" Target="../media/image332.emf"/><Relationship Id="rId2" Type="http://schemas.openxmlformats.org/officeDocument/2006/relationships/notesSlide" Target="../notesSlides/notesSlide5.xml"/><Relationship Id="rId16" Type="http://schemas.openxmlformats.org/officeDocument/2006/relationships/image" Target="../media/image277.emf"/><Relationship Id="rId29" Type="http://schemas.openxmlformats.org/officeDocument/2006/relationships/image" Target="../media/image290.emf"/><Relationship Id="rId11" Type="http://schemas.openxmlformats.org/officeDocument/2006/relationships/image" Target="../media/image272.emf"/><Relationship Id="rId24" Type="http://schemas.openxmlformats.org/officeDocument/2006/relationships/image" Target="../media/image285.emf"/><Relationship Id="rId32" Type="http://schemas.openxmlformats.org/officeDocument/2006/relationships/image" Target="../media/image293.emf"/><Relationship Id="rId37" Type="http://schemas.openxmlformats.org/officeDocument/2006/relationships/image" Target="../media/image298.emf"/><Relationship Id="rId40" Type="http://schemas.openxmlformats.org/officeDocument/2006/relationships/image" Target="../media/image301.emf"/><Relationship Id="rId45" Type="http://schemas.openxmlformats.org/officeDocument/2006/relationships/image" Target="../media/image306.emf"/><Relationship Id="rId53" Type="http://schemas.openxmlformats.org/officeDocument/2006/relationships/image" Target="../media/image314.emf"/><Relationship Id="rId58" Type="http://schemas.openxmlformats.org/officeDocument/2006/relationships/image" Target="../media/image319.emf"/><Relationship Id="rId66" Type="http://schemas.openxmlformats.org/officeDocument/2006/relationships/image" Target="../media/image327.emf"/><Relationship Id="rId74" Type="http://schemas.openxmlformats.org/officeDocument/2006/relationships/image" Target="../media/image335.emf"/><Relationship Id="rId79" Type="http://schemas.openxmlformats.org/officeDocument/2006/relationships/image" Target="../media/image340.emf"/><Relationship Id="rId5" Type="http://schemas.openxmlformats.org/officeDocument/2006/relationships/image" Target="../media/image266.png"/><Relationship Id="rId61" Type="http://schemas.openxmlformats.org/officeDocument/2006/relationships/image" Target="../media/image322.emf"/><Relationship Id="rId10" Type="http://schemas.openxmlformats.org/officeDocument/2006/relationships/image" Target="../media/image271.emf"/><Relationship Id="rId19" Type="http://schemas.openxmlformats.org/officeDocument/2006/relationships/image" Target="../media/image280.emf"/><Relationship Id="rId31" Type="http://schemas.openxmlformats.org/officeDocument/2006/relationships/image" Target="../media/image292.emf"/><Relationship Id="rId44" Type="http://schemas.openxmlformats.org/officeDocument/2006/relationships/image" Target="../media/image305.emf"/><Relationship Id="rId52" Type="http://schemas.openxmlformats.org/officeDocument/2006/relationships/image" Target="../media/image313.emf"/><Relationship Id="rId60" Type="http://schemas.openxmlformats.org/officeDocument/2006/relationships/image" Target="../media/image321.emf"/><Relationship Id="rId65" Type="http://schemas.openxmlformats.org/officeDocument/2006/relationships/image" Target="../media/image326.emf"/><Relationship Id="rId73" Type="http://schemas.openxmlformats.org/officeDocument/2006/relationships/image" Target="../media/image334.emf"/><Relationship Id="rId78" Type="http://schemas.openxmlformats.org/officeDocument/2006/relationships/image" Target="../media/image339.emf"/><Relationship Id="rId4" Type="http://schemas.openxmlformats.org/officeDocument/2006/relationships/image" Target="../media/image265.jpeg"/><Relationship Id="rId9" Type="http://schemas.openxmlformats.org/officeDocument/2006/relationships/image" Target="../media/image270.emf"/><Relationship Id="rId14" Type="http://schemas.openxmlformats.org/officeDocument/2006/relationships/image" Target="../media/image275.emf"/><Relationship Id="rId22" Type="http://schemas.openxmlformats.org/officeDocument/2006/relationships/image" Target="../media/image283.emf"/><Relationship Id="rId27" Type="http://schemas.openxmlformats.org/officeDocument/2006/relationships/image" Target="../media/image288.emf"/><Relationship Id="rId30" Type="http://schemas.openxmlformats.org/officeDocument/2006/relationships/image" Target="../media/image291.emf"/><Relationship Id="rId35" Type="http://schemas.openxmlformats.org/officeDocument/2006/relationships/image" Target="../media/image296.emf"/><Relationship Id="rId43" Type="http://schemas.openxmlformats.org/officeDocument/2006/relationships/image" Target="../media/image304.emf"/><Relationship Id="rId48" Type="http://schemas.openxmlformats.org/officeDocument/2006/relationships/image" Target="../media/image309.emf"/><Relationship Id="rId56" Type="http://schemas.openxmlformats.org/officeDocument/2006/relationships/image" Target="../media/image317.emf"/><Relationship Id="rId64" Type="http://schemas.openxmlformats.org/officeDocument/2006/relationships/image" Target="../media/image325.emf"/><Relationship Id="rId69" Type="http://schemas.openxmlformats.org/officeDocument/2006/relationships/image" Target="../media/image330.emf"/><Relationship Id="rId77" Type="http://schemas.openxmlformats.org/officeDocument/2006/relationships/image" Target="../media/image338.emf"/><Relationship Id="rId8" Type="http://schemas.openxmlformats.org/officeDocument/2006/relationships/image" Target="../media/image269.emf"/><Relationship Id="rId51" Type="http://schemas.openxmlformats.org/officeDocument/2006/relationships/image" Target="../media/image312.emf"/><Relationship Id="rId72" Type="http://schemas.openxmlformats.org/officeDocument/2006/relationships/image" Target="../media/image333.emf"/><Relationship Id="rId3" Type="http://schemas.openxmlformats.org/officeDocument/2006/relationships/image" Target="../media/image264.jpeg"/><Relationship Id="rId12" Type="http://schemas.openxmlformats.org/officeDocument/2006/relationships/image" Target="../media/image273.emf"/><Relationship Id="rId17" Type="http://schemas.openxmlformats.org/officeDocument/2006/relationships/image" Target="../media/image278.emf"/><Relationship Id="rId25" Type="http://schemas.openxmlformats.org/officeDocument/2006/relationships/image" Target="../media/image286.emf"/><Relationship Id="rId33" Type="http://schemas.openxmlformats.org/officeDocument/2006/relationships/image" Target="../media/image294.emf"/><Relationship Id="rId38" Type="http://schemas.openxmlformats.org/officeDocument/2006/relationships/image" Target="../media/image299.emf"/><Relationship Id="rId46" Type="http://schemas.openxmlformats.org/officeDocument/2006/relationships/image" Target="../media/image307.emf"/><Relationship Id="rId59" Type="http://schemas.openxmlformats.org/officeDocument/2006/relationships/image" Target="../media/image320.emf"/><Relationship Id="rId67" Type="http://schemas.openxmlformats.org/officeDocument/2006/relationships/image" Target="../media/image328.emf"/><Relationship Id="rId20" Type="http://schemas.openxmlformats.org/officeDocument/2006/relationships/image" Target="../media/image281.emf"/><Relationship Id="rId41" Type="http://schemas.openxmlformats.org/officeDocument/2006/relationships/image" Target="../media/image302.emf"/><Relationship Id="rId54" Type="http://schemas.openxmlformats.org/officeDocument/2006/relationships/image" Target="../media/image315.emf"/><Relationship Id="rId62" Type="http://schemas.openxmlformats.org/officeDocument/2006/relationships/image" Target="../media/image323.emf"/><Relationship Id="rId70" Type="http://schemas.openxmlformats.org/officeDocument/2006/relationships/image" Target="../media/image331.emf"/><Relationship Id="rId75" Type="http://schemas.openxmlformats.org/officeDocument/2006/relationships/image" Target="../media/image336.emf"/><Relationship Id="rId1" Type="http://schemas.openxmlformats.org/officeDocument/2006/relationships/slideLayout" Target="../slideLayouts/slideLayout4.xml"/><Relationship Id="rId6" Type="http://schemas.openxmlformats.org/officeDocument/2006/relationships/image" Target="../media/image267.png"/><Relationship Id="rId15" Type="http://schemas.openxmlformats.org/officeDocument/2006/relationships/image" Target="../media/image276.emf"/><Relationship Id="rId23" Type="http://schemas.openxmlformats.org/officeDocument/2006/relationships/image" Target="../media/image284.emf"/><Relationship Id="rId28" Type="http://schemas.openxmlformats.org/officeDocument/2006/relationships/image" Target="../media/image289.emf"/><Relationship Id="rId36" Type="http://schemas.openxmlformats.org/officeDocument/2006/relationships/image" Target="../media/image297.emf"/><Relationship Id="rId49" Type="http://schemas.openxmlformats.org/officeDocument/2006/relationships/image" Target="../media/image310.emf"/><Relationship Id="rId57" Type="http://schemas.openxmlformats.org/officeDocument/2006/relationships/image" Target="../media/image318.emf"/></Relationships>
</file>

<file path=ppt/slides/_rels/slide7.xml.rels><?xml version="1.0" encoding="UTF-8" standalone="yes"?>
<Relationships xmlns="http://schemas.openxmlformats.org/package/2006/relationships"><Relationship Id="rId26" Type="http://schemas.openxmlformats.org/officeDocument/2006/relationships/image" Target="../media/image364.emf"/><Relationship Id="rId21" Type="http://schemas.openxmlformats.org/officeDocument/2006/relationships/image" Target="../media/image359.emf"/><Relationship Id="rId42" Type="http://schemas.openxmlformats.org/officeDocument/2006/relationships/image" Target="../media/image380.emf"/><Relationship Id="rId47" Type="http://schemas.openxmlformats.org/officeDocument/2006/relationships/image" Target="../media/image385.emf"/><Relationship Id="rId63" Type="http://schemas.openxmlformats.org/officeDocument/2006/relationships/image" Target="../media/image401.emf"/><Relationship Id="rId68" Type="http://schemas.openxmlformats.org/officeDocument/2006/relationships/image" Target="../media/image406.emf"/><Relationship Id="rId84" Type="http://schemas.openxmlformats.org/officeDocument/2006/relationships/image" Target="../media/image422.emf"/><Relationship Id="rId89" Type="http://schemas.openxmlformats.org/officeDocument/2006/relationships/image" Target="../media/image427.emf"/><Relationship Id="rId112" Type="http://schemas.openxmlformats.org/officeDocument/2006/relationships/image" Target="../media/image450.emf"/><Relationship Id="rId2" Type="http://schemas.openxmlformats.org/officeDocument/2006/relationships/notesSlide" Target="../notesSlides/notesSlide6.xml"/><Relationship Id="rId16" Type="http://schemas.openxmlformats.org/officeDocument/2006/relationships/image" Target="../media/image354.emf"/><Relationship Id="rId29" Type="http://schemas.openxmlformats.org/officeDocument/2006/relationships/image" Target="../media/image367.emf"/><Relationship Id="rId107" Type="http://schemas.openxmlformats.org/officeDocument/2006/relationships/image" Target="../media/image445.emf"/><Relationship Id="rId11" Type="http://schemas.openxmlformats.org/officeDocument/2006/relationships/image" Target="../media/image349.emf"/><Relationship Id="rId24" Type="http://schemas.openxmlformats.org/officeDocument/2006/relationships/image" Target="../media/image362.emf"/><Relationship Id="rId32" Type="http://schemas.openxmlformats.org/officeDocument/2006/relationships/image" Target="../media/image370.emf"/><Relationship Id="rId37" Type="http://schemas.openxmlformats.org/officeDocument/2006/relationships/image" Target="../media/image375.emf"/><Relationship Id="rId40" Type="http://schemas.openxmlformats.org/officeDocument/2006/relationships/image" Target="../media/image378.emf"/><Relationship Id="rId45" Type="http://schemas.openxmlformats.org/officeDocument/2006/relationships/image" Target="../media/image383.emf"/><Relationship Id="rId53" Type="http://schemas.openxmlformats.org/officeDocument/2006/relationships/image" Target="../media/image391.emf"/><Relationship Id="rId58" Type="http://schemas.openxmlformats.org/officeDocument/2006/relationships/image" Target="../media/image396.emf"/><Relationship Id="rId66" Type="http://schemas.openxmlformats.org/officeDocument/2006/relationships/image" Target="../media/image404.emf"/><Relationship Id="rId74" Type="http://schemas.openxmlformats.org/officeDocument/2006/relationships/image" Target="../media/image412.emf"/><Relationship Id="rId79" Type="http://schemas.openxmlformats.org/officeDocument/2006/relationships/image" Target="../media/image417.emf"/><Relationship Id="rId87" Type="http://schemas.openxmlformats.org/officeDocument/2006/relationships/image" Target="../media/image425.emf"/><Relationship Id="rId102" Type="http://schemas.openxmlformats.org/officeDocument/2006/relationships/image" Target="../media/image440.emf"/><Relationship Id="rId110" Type="http://schemas.openxmlformats.org/officeDocument/2006/relationships/image" Target="../media/image448.emf"/><Relationship Id="rId5" Type="http://schemas.openxmlformats.org/officeDocument/2006/relationships/image" Target="../media/image343.jpeg"/><Relationship Id="rId61" Type="http://schemas.openxmlformats.org/officeDocument/2006/relationships/image" Target="../media/image399.emf"/><Relationship Id="rId82" Type="http://schemas.openxmlformats.org/officeDocument/2006/relationships/image" Target="../media/image420.emf"/><Relationship Id="rId90" Type="http://schemas.openxmlformats.org/officeDocument/2006/relationships/image" Target="../media/image428.emf"/><Relationship Id="rId95" Type="http://schemas.openxmlformats.org/officeDocument/2006/relationships/image" Target="../media/image433.emf"/><Relationship Id="rId19" Type="http://schemas.openxmlformats.org/officeDocument/2006/relationships/image" Target="../media/image357.emf"/><Relationship Id="rId14" Type="http://schemas.openxmlformats.org/officeDocument/2006/relationships/image" Target="../media/image352.emf"/><Relationship Id="rId22" Type="http://schemas.openxmlformats.org/officeDocument/2006/relationships/image" Target="../media/image360.emf"/><Relationship Id="rId27" Type="http://schemas.openxmlformats.org/officeDocument/2006/relationships/image" Target="../media/image365.emf"/><Relationship Id="rId30" Type="http://schemas.openxmlformats.org/officeDocument/2006/relationships/image" Target="../media/image368.emf"/><Relationship Id="rId35" Type="http://schemas.openxmlformats.org/officeDocument/2006/relationships/image" Target="../media/image373.emf"/><Relationship Id="rId43" Type="http://schemas.openxmlformats.org/officeDocument/2006/relationships/image" Target="../media/image381.emf"/><Relationship Id="rId48" Type="http://schemas.openxmlformats.org/officeDocument/2006/relationships/image" Target="../media/image386.emf"/><Relationship Id="rId56" Type="http://schemas.openxmlformats.org/officeDocument/2006/relationships/image" Target="../media/image394.emf"/><Relationship Id="rId64" Type="http://schemas.openxmlformats.org/officeDocument/2006/relationships/image" Target="../media/image402.emf"/><Relationship Id="rId69" Type="http://schemas.openxmlformats.org/officeDocument/2006/relationships/image" Target="../media/image407.emf"/><Relationship Id="rId77" Type="http://schemas.openxmlformats.org/officeDocument/2006/relationships/image" Target="../media/image415.emf"/><Relationship Id="rId100" Type="http://schemas.openxmlformats.org/officeDocument/2006/relationships/image" Target="../media/image438.emf"/><Relationship Id="rId105" Type="http://schemas.openxmlformats.org/officeDocument/2006/relationships/image" Target="../media/image443.emf"/><Relationship Id="rId113" Type="http://schemas.openxmlformats.org/officeDocument/2006/relationships/image" Target="../media/image451.emf"/><Relationship Id="rId8" Type="http://schemas.openxmlformats.org/officeDocument/2006/relationships/image" Target="../media/image346.emf"/><Relationship Id="rId51" Type="http://schemas.openxmlformats.org/officeDocument/2006/relationships/image" Target="../media/image389.emf"/><Relationship Id="rId72" Type="http://schemas.openxmlformats.org/officeDocument/2006/relationships/image" Target="../media/image410.emf"/><Relationship Id="rId80" Type="http://schemas.openxmlformats.org/officeDocument/2006/relationships/image" Target="../media/image418.emf"/><Relationship Id="rId85" Type="http://schemas.openxmlformats.org/officeDocument/2006/relationships/image" Target="../media/image423.emf"/><Relationship Id="rId93" Type="http://schemas.openxmlformats.org/officeDocument/2006/relationships/image" Target="../media/image431.emf"/><Relationship Id="rId98" Type="http://schemas.openxmlformats.org/officeDocument/2006/relationships/image" Target="../media/image436.emf"/><Relationship Id="rId3" Type="http://schemas.openxmlformats.org/officeDocument/2006/relationships/image" Target="../media/image341.jpeg"/><Relationship Id="rId12" Type="http://schemas.openxmlformats.org/officeDocument/2006/relationships/image" Target="../media/image350.emf"/><Relationship Id="rId17" Type="http://schemas.openxmlformats.org/officeDocument/2006/relationships/image" Target="../media/image355.emf"/><Relationship Id="rId25" Type="http://schemas.openxmlformats.org/officeDocument/2006/relationships/image" Target="../media/image363.emf"/><Relationship Id="rId33" Type="http://schemas.openxmlformats.org/officeDocument/2006/relationships/image" Target="../media/image371.emf"/><Relationship Id="rId38" Type="http://schemas.openxmlformats.org/officeDocument/2006/relationships/image" Target="../media/image376.emf"/><Relationship Id="rId46" Type="http://schemas.openxmlformats.org/officeDocument/2006/relationships/image" Target="../media/image384.emf"/><Relationship Id="rId59" Type="http://schemas.openxmlformats.org/officeDocument/2006/relationships/image" Target="../media/image397.emf"/><Relationship Id="rId67" Type="http://schemas.openxmlformats.org/officeDocument/2006/relationships/image" Target="../media/image405.emf"/><Relationship Id="rId103" Type="http://schemas.openxmlformats.org/officeDocument/2006/relationships/image" Target="../media/image441.emf"/><Relationship Id="rId108" Type="http://schemas.openxmlformats.org/officeDocument/2006/relationships/image" Target="../media/image446.emf"/><Relationship Id="rId20" Type="http://schemas.openxmlformats.org/officeDocument/2006/relationships/image" Target="../media/image358.emf"/><Relationship Id="rId41" Type="http://schemas.openxmlformats.org/officeDocument/2006/relationships/image" Target="../media/image379.emf"/><Relationship Id="rId54" Type="http://schemas.openxmlformats.org/officeDocument/2006/relationships/image" Target="../media/image392.emf"/><Relationship Id="rId62" Type="http://schemas.openxmlformats.org/officeDocument/2006/relationships/image" Target="../media/image400.emf"/><Relationship Id="rId70" Type="http://schemas.openxmlformats.org/officeDocument/2006/relationships/image" Target="../media/image408.emf"/><Relationship Id="rId75" Type="http://schemas.openxmlformats.org/officeDocument/2006/relationships/image" Target="../media/image413.emf"/><Relationship Id="rId83" Type="http://schemas.openxmlformats.org/officeDocument/2006/relationships/image" Target="../media/image421.emf"/><Relationship Id="rId88" Type="http://schemas.openxmlformats.org/officeDocument/2006/relationships/image" Target="../media/image426.emf"/><Relationship Id="rId91" Type="http://schemas.openxmlformats.org/officeDocument/2006/relationships/image" Target="../media/image429.emf"/><Relationship Id="rId96" Type="http://schemas.openxmlformats.org/officeDocument/2006/relationships/image" Target="../media/image434.emf"/><Relationship Id="rId111" Type="http://schemas.openxmlformats.org/officeDocument/2006/relationships/image" Target="../media/image449.emf"/><Relationship Id="rId1" Type="http://schemas.openxmlformats.org/officeDocument/2006/relationships/slideLayout" Target="../slideLayouts/slideLayout4.xml"/><Relationship Id="rId6" Type="http://schemas.openxmlformats.org/officeDocument/2006/relationships/image" Target="../media/image344.emf"/><Relationship Id="rId15" Type="http://schemas.openxmlformats.org/officeDocument/2006/relationships/image" Target="../media/image353.emf"/><Relationship Id="rId23" Type="http://schemas.openxmlformats.org/officeDocument/2006/relationships/image" Target="../media/image361.emf"/><Relationship Id="rId28" Type="http://schemas.openxmlformats.org/officeDocument/2006/relationships/image" Target="../media/image366.emf"/><Relationship Id="rId36" Type="http://schemas.openxmlformats.org/officeDocument/2006/relationships/image" Target="../media/image374.emf"/><Relationship Id="rId49" Type="http://schemas.openxmlformats.org/officeDocument/2006/relationships/image" Target="../media/image387.emf"/><Relationship Id="rId57" Type="http://schemas.openxmlformats.org/officeDocument/2006/relationships/image" Target="../media/image395.emf"/><Relationship Id="rId106" Type="http://schemas.openxmlformats.org/officeDocument/2006/relationships/image" Target="../media/image444.emf"/><Relationship Id="rId10" Type="http://schemas.openxmlformats.org/officeDocument/2006/relationships/image" Target="../media/image348.emf"/><Relationship Id="rId31" Type="http://schemas.openxmlformats.org/officeDocument/2006/relationships/image" Target="../media/image369.emf"/><Relationship Id="rId44" Type="http://schemas.openxmlformats.org/officeDocument/2006/relationships/image" Target="../media/image382.emf"/><Relationship Id="rId52" Type="http://schemas.openxmlformats.org/officeDocument/2006/relationships/image" Target="../media/image390.emf"/><Relationship Id="rId60" Type="http://schemas.openxmlformats.org/officeDocument/2006/relationships/image" Target="../media/image398.emf"/><Relationship Id="rId65" Type="http://schemas.openxmlformats.org/officeDocument/2006/relationships/image" Target="../media/image403.emf"/><Relationship Id="rId73" Type="http://schemas.openxmlformats.org/officeDocument/2006/relationships/image" Target="../media/image411.emf"/><Relationship Id="rId78" Type="http://schemas.openxmlformats.org/officeDocument/2006/relationships/image" Target="../media/image416.emf"/><Relationship Id="rId81" Type="http://schemas.openxmlformats.org/officeDocument/2006/relationships/image" Target="../media/image419.emf"/><Relationship Id="rId86" Type="http://schemas.openxmlformats.org/officeDocument/2006/relationships/image" Target="../media/image424.emf"/><Relationship Id="rId94" Type="http://schemas.openxmlformats.org/officeDocument/2006/relationships/image" Target="../media/image432.emf"/><Relationship Id="rId99" Type="http://schemas.openxmlformats.org/officeDocument/2006/relationships/image" Target="../media/image437.emf"/><Relationship Id="rId101" Type="http://schemas.openxmlformats.org/officeDocument/2006/relationships/image" Target="../media/image439.emf"/><Relationship Id="rId4" Type="http://schemas.openxmlformats.org/officeDocument/2006/relationships/image" Target="../media/image342.jpeg"/><Relationship Id="rId9" Type="http://schemas.openxmlformats.org/officeDocument/2006/relationships/image" Target="../media/image347.emf"/><Relationship Id="rId13" Type="http://schemas.openxmlformats.org/officeDocument/2006/relationships/image" Target="../media/image351.emf"/><Relationship Id="rId18" Type="http://schemas.openxmlformats.org/officeDocument/2006/relationships/image" Target="../media/image356.emf"/><Relationship Id="rId39" Type="http://schemas.openxmlformats.org/officeDocument/2006/relationships/image" Target="../media/image377.emf"/><Relationship Id="rId109" Type="http://schemas.openxmlformats.org/officeDocument/2006/relationships/image" Target="../media/image447.emf"/><Relationship Id="rId34" Type="http://schemas.openxmlformats.org/officeDocument/2006/relationships/image" Target="../media/image372.emf"/><Relationship Id="rId50" Type="http://schemas.openxmlformats.org/officeDocument/2006/relationships/image" Target="../media/image388.emf"/><Relationship Id="rId55" Type="http://schemas.openxmlformats.org/officeDocument/2006/relationships/image" Target="../media/image393.emf"/><Relationship Id="rId76" Type="http://schemas.openxmlformats.org/officeDocument/2006/relationships/image" Target="../media/image414.emf"/><Relationship Id="rId97" Type="http://schemas.openxmlformats.org/officeDocument/2006/relationships/image" Target="../media/image435.emf"/><Relationship Id="rId104" Type="http://schemas.openxmlformats.org/officeDocument/2006/relationships/image" Target="../media/image442.emf"/><Relationship Id="rId7" Type="http://schemas.openxmlformats.org/officeDocument/2006/relationships/image" Target="../media/image345.emf"/><Relationship Id="rId71" Type="http://schemas.openxmlformats.org/officeDocument/2006/relationships/image" Target="../media/image409.emf"/><Relationship Id="rId92" Type="http://schemas.openxmlformats.org/officeDocument/2006/relationships/image" Target="../media/image430.emf"/></Relationships>
</file>

<file path=ppt/slides/_rels/slide8.xml.rels><?xml version="1.0" encoding="UTF-8" standalone="yes"?>
<Relationships xmlns="http://schemas.openxmlformats.org/package/2006/relationships"><Relationship Id="rId8" Type="http://schemas.openxmlformats.org/officeDocument/2006/relationships/image" Target="../media/image456.emf"/><Relationship Id="rId13" Type="http://schemas.openxmlformats.org/officeDocument/2006/relationships/image" Target="../media/image461.emf"/><Relationship Id="rId18" Type="http://schemas.openxmlformats.org/officeDocument/2006/relationships/image" Target="../media/image466.emf"/><Relationship Id="rId26" Type="http://schemas.openxmlformats.org/officeDocument/2006/relationships/image" Target="../media/image474.emf"/><Relationship Id="rId3" Type="http://schemas.openxmlformats.org/officeDocument/2006/relationships/image" Target="../media/image452.jpeg"/><Relationship Id="rId21" Type="http://schemas.openxmlformats.org/officeDocument/2006/relationships/image" Target="../media/image469.emf"/><Relationship Id="rId34" Type="http://schemas.openxmlformats.org/officeDocument/2006/relationships/image" Target="../media/image482.emf"/><Relationship Id="rId7" Type="http://schemas.openxmlformats.org/officeDocument/2006/relationships/image" Target="../media/image455.png"/><Relationship Id="rId12" Type="http://schemas.openxmlformats.org/officeDocument/2006/relationships/image" Target="../media/image460.emf"/><Relationship Id="rId17" Type="http://schemas.openxmlformats.org/officeDocument/2006/relationships/image" Target="../media/image465.emf"/><Relationship Id="rId25" Type="http://schemas.openxmlformats.org/officeDocument/2006/relationships/image" Target="../media/image473.emf"/><Relationship Id="rId33" Type="http://schemas.openxmlformats.org/officeDocument/2006/relationships/image" Target="../media/image481.emf"/><Relationship Id="rId2" Type="http://schemas.openxmlformats.org/officeDocument/2006/relationships/notesSlide" Target="../notesSlides/notesSlide7.xml"/><Relationship Id="rId16" Type="http://schemas.openxmlformats.org/officeDocument/2006/relationships/image" Target="../media/image464.emf"/><Relationship Id="rId20" Type="http://schemas.openxmlformats.org/officeDocument/2006/relationships/image" Target="../media/image468.emf"/><Relationship Id="rId29" Type="http://schemas.openxmlformats.org/officeDocument/2006/relationships/image" Target="../media/image477.emf"/><Relationship Id="rId1" Type="http://schemas.openxmlformats.org/officeDocument/2006/relationships/slideLayout" Target="../slideLayouts/slideLayout4.xml"/><Relationship Id="rId6" Type="http://schemas.openxmlformats.org/officeDocument/2006/relationships/image" Target="../media/image454.png"/><Relationship Id="rId11" Type="http://schemas.openxmlformats.org/officeDocument/2006/relationships/image" Target="../media/image459.emf"/><Relationship Id="rId24" Type="http://schemas.openxmlformats.org/officeDocument/2006/relationships/image" Target="../media/image472.emf"/><Relationship Id="rId32" Type="http://schemas.openxmlformats.org/officeDocument/2006/relationships/image" Target="../media/image480.emf"/><Relationship Id="rId5" Type="http://schemas.openxmlformats.org/officeDocument/2006/relationships/image" Target="../media/image453.jpeg"/><Relationship Id="rId15" Type="http://schemas.openxmlformats.org/officeDocument/2006/relationships/image" Target="../media/image463.emf"/><Relationship Id="rId23" Type="http://schemas.openxmlformats.org/officeDocument/2006/relationships/image" Target="../media/image471.emf"/><Relationship Id="rId28" Type="http://schemas.openxmlformats.org/officeDocument/2006/relationships/image" Target="../media/image476.emf"/><Relationship Id="rId10" Type="http://schemas.openxmlformats.org/officeDocument/2006/relationships/image" Target="../media/image458.emf"/><Relationship Id="rId19" Type="http://schemas.openxmlformats.org/officeDocument/2006/relationships/image" Target="../media/image467.emf"/><Relationship Id="rId31" Type="http://schemas.openxmlformats.org/officeDocument/2006/relationships/image" Target="../media/image479.emf"/><Relationship Id="rId4" Type="http://schemas.openxmlformats.org/officeDocument/2006/relationships/image" Target="../media/image8.png"/><Relationship Id="rId9" Type="http://schemas.openxmlformats.org/officeDocument/2006/relationships/image" Target="../media/image457.emf"/><Relationship Id="rId14" Type="http://schemas.openxmlformats.org/officeDocument/2006/relationships/image" Target="../media/image462.emf"/><Relationship Id="rId22" Type="http://schemas.openxmlformats.org/officeDocument/2006/relationships/image" Target="../media/image470.emf"/><Relationship Id="rId27" Type="http://schemas.openxmlformats.org/officeDocument/2006/relationships/image" Target="../media/image475.emf"/><Relationship Id="rId30" Type="http://schemas.openxmlformats.org/officeDocument/2006/relationships/image" Target="../media/image478.emf"/><Relationship Id="rId35" Type="http://schemas.openxmlformats.org/officeDocument/2006/relationships/image" Target="../media/image483.emf"/></Relationships>
</file>

<file path=ppt/slides/_rels/slide9.xml.rels><?xml version="1.0" encoding="UTF-8" standalone="yes"?>
<Relationships xmlns="http://schemas.openxmlformats.org/package/2006/relationships"><Relationship Id="rId13" Type="http://schemas.openxmlformats.org/officeDocument/2006/relationships/image" Target="../media/image494.emf"/><Relationship Id="rId18" Type="http://schemas.openxmlformats.org/officeDocument/2006/relationships/image" Target="../media/image499.emf"/><Relationship Id="rId26" Type="http://schemas.openxmlformats.org/officeDocument/2006/relationships/image" Target="../media/image507.emf"/><Relationship Id="rId39" Type="http://schemas.openxmlformats.org/officeDocument/2006/relationships/image" Target="../media/image520.emf"/><Relationship Id="rId21" Type="http://schemas.openxmlformats.org/officeDocument/2006/relationships/image" Target="../media/image502.emf"/><Relationship Id="rId34" Type="http://schemas.openxmlformats.org/officeDocument/2006/relationships/image" Target="../media/image515.emf"/><Relationship Id="rId42" Type="http://schemas.openxmlformats.org/officeDocument/2006/relationships/image" Target="../media/image523.emf"/><Relationship Id="rId47" Type="http://schemas.openxmlformats.org/officeDocument/2006/relationships/image" Target="../media/image528.emf"/><Relationship Id="rId50" Type="http://schemas.openxmlformats.org/officeDocument/2006/relationships/image" Target="../media/image531.emf"/><Relationship Id="rId55" Type="http://schemas.openxmlformats.org/officeDocument/2006/relationships/image" Target="../media/image536.emf"/><Relationship Id="rId63" Type="http://schemas.openxmlformats.org/officeDocument/2006/relationships/image" Target="../media/image544.emf"/><Relationship Id="rId68" Type="http://schemas.openxmlformats.org/officeDocument/2006/relationships/image" Target="../media/image549.emf"/><Relationship Id="rId76" Type="http://schemas.openxmlformats.org/officeDocument/2006/relationships/image" Target="../media/image557.emf"/><Relationship Id="rId7" Type="http://schemas.openxmlformats.org/officeDocument/2006/relationships/image" Target="../media/image488.emf"/><Relationship Id="rId71" Type="http://schemas.openxmlformats.org/officeDocument/2006/relationships/image" Target="../media/image552.emf"/><Relationship Id="rId2" Type="http://schemas.openxmlformats.org/officeDocument/2006/relationships/notesSlide" Target="../notesSlides/notesSlide8.xml"/><Relationship Id="rId16" Type="http://schemas.openxmlformats.org/officeDocument/2006/relationships/image" Target="../media/image497.emf"/><Relationship Id="rId29" Type="http://schemas.openxmlformats.org/officeDocument/2006/relationships/image" Target="../media/image510.emf"/><Relationship Id="rId11" Type="http://schemas.openxmlformats.org/officeDocument/2006/relationships/image" Target="../media/image492.emf"/><Relationship Id="rId24" Type="http://schemas.openxmlformats.org/officeDocument/2006/relationships/image" Target="../media/image505.emf"/><Relationship Id="rId32" Type="http://schemas.openxmlformats.org/officeDocument/2006/relationships/image" Target="../media/image513.emf"/><Relationship Id="rId37" Type="http://schemas.openxmlformats.org/officeDocument/2006/relationships/image" Target="../media/image518.emf"/><Relationship Id="rId40" Type="http://schemas.openxmlformats.org/officeDocument/2006/relationships/image" Target="../media/image521.emf"/><Relationship Id="rId45" Type="http://schemas.openxmlformats.org/officeDocument/2006/relationships/image" Target="../media/image526.emf"/><Relationship Id="rId53" Type="http://schemas.openxmlformats.org/officeDocument/2006/relationships/image" Target="../media/image534.emf"/><Relationship Id="rId58" Type="http://schemas.openxmlformats.org/officeDocument/2006/relationships/image" Target="../media/image539.emf"/><Relationship Id="rId66" Type="http://schemas.openxmlformats.org/officeDocument/2006/relationships/image" Target="../media/image547.emf"/><Relationship Id="rId74" Type="http://schemas.openxmlformats.org/officeDocument/2006/relationships/image" Target="../media/image555.emf"/><Relationship Id="rId5" Type="http://schemas.openxmlformats.org/officeDocument/2006/relationships/image" Target="../media/image486.emf"/><Relationship Id="rId15" Type="http://schemas.openxmlformats.org/officeDocument/2006/relationships/image" Target="../media/image496.emf"/><Relationship Id="rId23" Type="http://schemas.openxmlformats.org/officeDocument/2006/relationships/image" Target="../media/image504.emf"/><Relationship Id="rId28" Type="http://schemas.openxmlformats.org/officeDocument/2006/relationships/image" Target="../media/image509.emf"/><Relationship Id="rId36" Type="http://schemas.openxmlformats.org/officeDocument/2006/relationships/image" Target="../media/image517.emf"/><Relationship Id="rId49" Type="http://schemas.openxmlformats.org/officeDocument/2006/relationships/image" Target="../media/image530.emf"/><Relationship Id="rId57" Type="http://schemas.openxmlformats.org/officeDocument/2006/relationships/image" Target="../media/image538.emf"/><Relationship Id="rId61" Type="http://schemas.openxmlformats.org/officeDocument/2006/relationships/image" Target="../media/image542.emf"/><Relationship Id="rId10" Type="http://schemas.openxmlformats.org/officeDocument/2006/relationships/image" Target="../media/image491.emf"/><Relationship Id="rId19" Type="http://schemas.openxmlformats.org/officeDocument/2006/relationships/image" Target="../media/image500.emf"/><Relationship Id="rId31" Type="http://schemas.openxmlformats.org/officeDocument/2006/relationships/image" Target="../media/image512.emf"/><Relationship Id="rId44" Type="http://schemas.openxmlformats.org/officeDocument/2006/relationships/image" Target="../media/image525.emf"/><Relationship Id="rId52" Type="http://schemas.openxmlformats.org/officeDocument/2006/relationships/image" Target="../media/image533.emf"/><Relationship Id="rId60" Type="http://schemas.openxmlformats.org/officeDocument/2006/relationships/image" Target="../media/image541.emf"/><Relationship Id="rId65" Type="http://schemas.openxmlformats.org/officeDocument/2006/relationships/image" Target="../media/image546.emf"/><Relationship Id="rId73" Type="http://schemas.openxmlformats.org/officeDocument/2006/relationships/image" Target="../media/image554.emf"/><Relationship Id="rId78" Type="http://schemas.openxmlformats.org/officeDocument/2006/relationships/image" Target="../media/image559.emf"/><Relationship Id="rId4" Type="http://schemas.openxmlformats.org/officeDocument/2006/relationships/image" Target="../media/image485.jpeg"/><Relationship Id="rId9" Type="http://schemas.openxmlformats.org/officeDocument/2006/relationships/image" Target="../media/image490.emf"/><Relationship Id="rId14" Type="http://schemas.openxmlformats.org/officeDocument/2006/relationships/image" Target="../media/image495.emf"/><Relationship Id="rId22" Type="http://schemas.openxmlformats.org/officeDocument/2006/relationships/image" Target="../media/image503.emf"/><Relationship Id="rId27" Type="http://schemas.openxmlformats.org/officeDocument/2006/relationships/image" Target="../media/image508.emf"/><Relationship Id="rId30" Type="http://schemas.openxmlformats.org/officeDocument/2006/relationships/image" Target="../media/image511.emf"/><Relationship Id="rId35" Type="http://schemas.openxmlformats.org/officeDocument/2006/relationships/image" Target="../media/image516.emf"/><Relationship Id="rId43" Type="http://schemas.openxmlformats.org/officeDocument/2006/relationships/image" Target="../media/image524.emf"/><Relationship Id="rId48" Type="http://schemas.openxmlformats.org/officeDocument/2006/relationships/image" Target="../media/image529.emf"/><Relationship Id="rId56" Type="http://schemas.openxmlformats.org/officeDocument/2006/relationships/image" Target="../media/image537.emf"/><Relationship Id="rId64" Type="http://schemas.openxmlformats.org/officeDocument/2006/relationships/image" Target="../media/image545.emf"/><Relationship Id="rId69" Type="http://schemas.openxmlformats.org/officeDocument/2006/relationships/image" Target="../media/image550.emf"/><Relationship Id="rId77" Type="http://schemas.openxmlformats.org/officeDocument/2006/relationships/image" Target="../media/image558.emf"/><Relationship Id="rId8" Type="http://schemas.openxmlformats.org/officeDocument/2006/relationships/image" Target="../media/image489.emf"/><Relationship Id="rId51" Type="http://schemas.openxmlformats.org/officeDocument/2006/relationships/image" Target="../media/image532.emf"/><Relationship Id="rId72" Type="http://schemas.openxmlformats.org/officeDocument/2006/relationships/image" Target="../media/image553.emf"/><Relationship Id="rId3" Type="http://schemas.openxmlformats.org/officeDocument/2006/relationships/image" Target="../media/image484.jpeg"/><Relationship Id="rId12" Type="http://schemas.openxmlformats.org/officeDocument/2006/relationships/image" Target="../media/image493.emf"/><Relationship Id="rId17" Type="http://schemas.openxmlformats.org/officeDocument/2006/relationships/image" Target="../media/image498.emf"/><Relationship Id="rId25" Type="http://schemas.openxmlformats.org/officeDocument/2006/relationships/image" Target="../media/image506.emf"/><Relationship Id="rId33" Type="http://schemas.openxmlformats.org/officeDocument/2006/relationships/image" Target="../media/image514.emf"/><Relationship Id="rId38" Type="http://schemas.openxmlformats.org/officeDocument/2006/relationships/image" Target="../media/image519.emf"/><Relationship Id="rId46" Type="http://schemas.openxmlformats.org/officeDocument/2006/relationships/image" Target="../media/image527.emf"/><Relationship Id="rId59" Type="http://schemas.openxmlformats.org/officeDocument/2006/relationships/image" Target="../media/image540.emf"/><Relationship Id="rId67" Type="http://schemas.openxmlformats.org/officeDocument/2006/relationships/image" Target="../media/image548.emf"/><Relationship Id="rId20" Type="http://schemas.openxmlformats.org/officeDocument/2006/relationships/image" Target="../media/image501.emf"/><Relationship Id="rId41" Type="http://schemas.openxmlformats.org/officeDocument/2006/relationships/image" Target="../media/image522.emf"/><Relationship Id="rId54" Type="http://schemas.openxmlformats.org/officeDocument/2006/relationships/image" Target="../media/image535.emf"/><Relationship Id="rId62" Type="http://schemas.openxmlformats.org/officeDocument/2006/relationships/image" Target="../media/image543.emf"/><Relationship Id="rId70" Type="http://schemas.openxmlformats.org/officeDocument/2006/relationships/image" Target="../media/image551.emf"/><Relationship Id="rId75" Type="http://schemas.openxmlformats.org/officeDocument/2006/relationships/image" Target="../media/image556.emf"/><Relationship Id="rId1" Type="http://schemas.openxmlformats.org/officeDocument/2006/relationships/slideLayout" Target="../slideLayouts/slideLayout12.xml"/><Relationship Id="rId6" Type="http://schemas.openxmlformats.org/officeDocument/2006/relationships/image" Target="../media/image48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4948" y="2539380"/>
            <a:ext cx="4464050"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FORNAXA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Patok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D</a:t>
            </a:r>
            <a:r>
              <a:rPr lang="en-GB" dirty="0">
                <a:solidFill>
                  <a:srgbClr val="0066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66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AXIS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Tyma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Ruml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GEAR SERVICE s.r.o.</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4625" y="163513"/>
            <a:ext cx="4464050"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2016</a:t>
            </a:r>
            <a:endParaRPr lang="cs-CZ" sz="2400" dirty="0">
              <a:latin typeface="Albertus MT" pitchFamily="18" charset="0"/>
            </a:endParaRPr>
          </a:p>
        </p:txBody>
      </p:sp>
      <p:sp>
        <p:nvSpPr>
          <p:cNvPr id="7" name="Rectangle 1280"/>
          <p:cNvSpPr>
            <a:spLocks noChangeArrowheads="1"/>
          </p:cNvSpPr>
          <p:nvPr/>
        </p:nvSpPr>
        <p:spPr bwMode="auto">
          <a:xfrm>
            <a:off x="174625" y="2035175"/>
            <a:ext cx="4464050"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2016</a:t>
            </a:r>
            <a:endParaRPr lang="cs-CZ" sz="2400" b="0" dirty="0">
              <a:latin typeface="Times New Roman" pitchFamily="18" charset="0"/>
            </a:endParaRPr>
          </a:p>
        </p:txBody>
      </p:sp>
      <p:sp>
        <p:nvSpPr>
          <p:cNvPr id="8" name="Rectangle 1339"/>
          <p:cNvSpPr>
            <a:spLocks noChangeArrowheads="1"/>
          </p:cNvSpPr>
          <p:nvPr/>
        </p:nvSpPr>
        <p:spPr bwMode="auto">
          <a:xfrm>
            <a:off x="174948" y="595164"/>
            <a:ext cx="4464050"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2" cstate="print"/>
          <a:srcRect/>
          <a:stretch>
            <a:fillRect/>
          </a:stretch>
        </p:blipFill>
        <p:spPr bwMode="auto">
          <a:xfrm>
            <a:off x="1758950" y="811213"/>
            <a:ext cx="1030288" cy="936625"/>
          </a:xfrm>
          <a:prstGeom prst="rect">
            <a:avLst/>
          </a:prstGeom>
          <a:noFill/>
          <a:ln w="9525">
            <a:noFill/>
            <a:miter lim="800000"/>
            <a:headEnd/>
            <a:tailEnd/>
          </a:ln>
        </p:spPr>
      </p:pic>
      <p:sp>
        <p:nvSpPr>
          <p:cNvPr id="10" name="Text Box 6"/>
          <p:cNvSpPr txBox="1">
            <a:spLocks noChangeArrowheads="1"/>
          </p:cNvSpPr>
          <p:nvPr/>
        </p:nvSpPr>
        <p:spPr bwMode="auto">
          <a:xfrm>
            <a:off x="5287516" y="4657932"/>
            <a:ext cx="4895992" cy="2201928"/>
          </a:xfrm>
          <a:prstGeom prst="rect">
            <a:avLst/>
          </a:prstGeom>
          <a:blipFill dpi="0" rotWithShape="1">
            <a:blip r:embed="rId3" cstate="print"/>
            <a:srcRect/>
            <a:stretch>
              <a:fillRect/>
            </a:stretch>
          </a:blipFill>
          <a:ln w="60325" cap="rnd" cmpd="sng">
            <a:gradFill flip="none" rotWithShape="1">
              <a:gsLst>
                <a:gs pos="0">
                  <a:srgbClr val="5E9EFF"/>
                </a:gs>
                <a:gs pos="39999">
                  <a:srgbClr val="85C2FF"/>
                </a:gs>
                <a:gs pos="70000">
                  <a:srgbClr val="C4D6EB"/>
                </a:gs>
                <a:gs pos="100000">
                  <a:srgbClr val="FFEBFA"/>
                </a:gs>
              </a:gsLst>
              <a:lin ang="5400000" scaled="0"/>
              <a:tileRect r="-100000" b="-100000"/>
            </a:gradFill>
            <a:prstDash val="solid"/>
            <a:miter lim="800000"/>
            <a:headEnd/>
            <a:tailEnd/>
          </a:ln>
          <a:effectLst>
            <a:innerShdw blurRad="927100" dist="1219200" dir="16200000">
              <a:srgbClr val="CCFFCC">
                <a:alpha val="40000"/>
              </a:srgbClr>
            </a:innerShdw>
          </a:effectLst>
        </p:spPr>
        <p:txBody>
          <a:bodyPr wrap="square" lIns="0" tIns="108000"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4900" dirty="0" smtClean="0">
                <a:ln w="53975" cap="rnd" cmpd="dbl">
                  <a:solidFill>
                    <a:srgbClr val="FFFF00"/>
                  </a:solidFill>
                  <a:bevel/>
                </a:ln>
                <a:solidFill>
                  <a:srgbClr val="00CCFF"/>
                </a:solidFill>
                <a:effectLst>
                  <a:outerShdw blurRad="38100" dist="38100" dir="2700000" algn="tl">
                    <a:srgbClr val="000000">
                      <a:alpha val="43137"/>
                    </a:srgbClr>
                  </a:outerShdw>
                </a:effectLst>
                <a:latin typeface="Dutch801 Rm BT" pitchFamily="18" charset="0"/>
                <a:ea typeface="Gungsuh" pitchFamily="18" charset="-127"/>
                <a:cs typeface="Arial" pitchFamily="34" charset="0"/>
              </a:rPr>
              <a:t>15.</a:t>
            </a:r>
          </a:p>
          <a:p>
            <a:pPr algn="ctr" eaLnBrk="0" hangingPunct="0">
              <a:defRPr/>
            </a:pPr>
            <a:r>
              <a:rPr lang="cs-CZ" sz="8400" dirty="0" smtClean="0">
                <a:ln w="53975" cap="rnd" cmpd="dbl">
                  <a:solidFill>
                    <a:srgbClr val="FFFF00"/>
                  </a:solidFill>
                  <a:bevel/>
                </a:ln>
                <a:solidFill>
                  <a:srgbClr val="00CCFF"/>
                </a:solidFill>
                <a:effectLst>
                  <a:outerShdw blurRad="38100" dist="38100" dir="2700000" algn="tl">
                    <a:srgbClr val="000000">
                      <a:alpha val="43137"/>
                    </a:srgbClr>
                  </a:outerShdw>
                </a:effectLst>
                <a:latin typeface="Dutch801 Rm BT" pitchFamily="18" charset="0"/>
                <a:ea typeface="Gungsuh" pitchFamily="18" charset="-127"/>
                <a:cs typeface="Arial" pitchFamily="34" charset="0"/>
              </a:rPr>
              <a:t>FK Bílina</a:t>
            </a:r>
          </a:p>
        </p:txBody>
      </p:sp>
      <p:sp>
        <p:nvSpPr>
          <p:cNvPr id="13" name="TextovéPole 13"/>
          <p:cNvSpPr txBox="1">
            <a:spLocks noChangeArrowheads="1"/>
          </p:cNvSpPr>
          <p:nvPr/>
        </p:nvSpPr>
        <p:spPr bwMode="auto">
          <a:xfrm>
            <a:off x="5359524" y="6931868"/>
            <a:ext cx="4606925" cy="369332"/>
          </a:xfrm>
          <a:prstGeom prst="rect">
            <a:avLst/>
          </a:prstGeom>
          <a:noFill/>
          <a:ln w="9525">
            <a:noFill/>
            <a:miter lim="800000"/>
            <a:headEnd/>
            <a:tailEnd/>
          </a:ln>
        </p:spPr>
        <p:txBody>
          <a:bodyPr wrap="square">
            <a:spAutoFit/>
          </a:bodyPr>
          <a:lstStyle/>
          <a:p>
            <a:pPr algn="ctr"/>
            <a:r>
              <a:rPr lang="cs-CZ" sz="1800" dirty="0"/>
              <a:t>www.stetimondifotbal.cz</a:t>
            </a:r>
          </a:p>
        </p:txBody>
      </p:sp>
      <p:sp>
        <p:nvSpPr>
          <p:cNvPr id="16" name="TextovéPole 15"/>
          <p:cNvSpPr txBox="1"/>
          <p:nvPr/>
        </p:nvSpPr>
        <p:spPr>
          <a:xfrm>
            <a:off x="5287516" y="2539380"/>
            <a:ext cx="4896544" cy="2016000"/>
          </a:xfrm>
          <a:prstGeom prst="rect">
            <a:avLst/>
          </a:prstGeom>
          <a:blipFill>
            <a:blip r:embed="rId4" cstate="print"/>
            <a:stretch>
              <a:fillRect/>
            </a:stretch>
          </a:blipFill>
          <a:ln w="53975" cap="rnd" cmpd="sng">
            <a:solidFill>
              <a:srgbClr val="CCFF99"/>
            </a:solidFill>
            <a:prstDash val="sysDot"/>
            <a:miter lim="800000"/>
          </a:ln>
          <a:effectLst/>
          <a:scene3d>
            <a:camera prst="orthographicFront"/>
            <a:lightRig rig="threePt" dir="t"/>
          </a:scene3d>
          <a:sp3d contourW="12700">
            <a:contourClr>
              <a:schemeClr val="accent1">
                <a:lumMod val="20000"/>
                <a:lumOff val="80000"/>
              </a:schemeClr>
            </a:contourClr>
          </a:sp3d>
        </p:spPr>
        <p:txBody>
          <a:bodyPr wrap="square" rtlCol="0">
            <a:spAutoFit/>
            <a:sp3d>
              <a:extrusionClr>
                <a:schemeClr val="bg1"/>
              </a:extrusionClr>
              <a:contourClr>
                <a:schemeClr val="bg1"/>
              </a:contourClr>
            </a:sp3d>
          </a:bodyPr>
          <a:lstStyle/>
          <a:p>
            <a:pPr algn="ctr"/>
            <a:r>
              <a:rPr lang="cs-CZ" sz="4200" dirty="0" smtClean="0">
                <a:ln w="12700">
                  <a:solidFill>
                    <a:srgbClr val="9966FF"/>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Palatino Linotype" pitchFamily="18" charset="0"/>
                <a:ea typeface="FangSong" pitchFamily="49" charset="-122"/>
                <a:cs typeface="Courier New" pitchFamily="49" charset="0"/>
              </a:rPr>
              <a:t>18.6.2016  </a:t>
            </a:r>
          </a:p>
          <a:p>
            <a:pPr algn="ctr"/>
            <a:r>
              <a:rPr lang="cs-CZ" sz="4200" dirty="0" smtClean="0">
                <a:ln w="12700">
                  <a:solidFill>
                    <a:srgbClr val="9966FF"/>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Palatino Linotype" pitchFamily="18" charset="0"/>
                <a:ea typeface="FangSong" pitchFamily="49" charset="-122"/>
                <a:cs typeface="Courier New" pitchFamily="49" charset="0"/>
              </a:rPr>
              <a:t>sobota  30.kolo   </a:t>
            </a:r>
          </a:p>
          <a:p>
            <a:pPr algn="ctr"/>
            <a:r>
              <a:rPr lang="cs-CZ" sz="4200" dirty="0" smtClean="0">
                <a:ln w="12700">
                  <a:solidFill>
                    <a:srgbClr val="9966FF"/>
                  </a:solidFill>
                </a:ln>
                <a:gradFill>
                  <a:gsLst>
                    <a:gs pos="0">
                      <a:srgbClr val="DDEBCF"/>
                    </a:gs>
                    <a:gs pos="50000">
                      <a:srgbClr val="9CB86E"/>
                    </a:gs>
                    <a:gs pos="100000">
                      <a:srgbClr val="156B13"/>
                    </a:gs>
                  </a:gsLst>
                  <a:lin ang="5400000" scaled="0"/>
                </a:gradFill>
                <a:effectLst>
                  <a:outerShdw blurRad="38100" dist="38100" dir="2700000" algn="tl">
                    <a:srgbClr val="000000">
                      <a:alpha val="43137"/>
                    </a:srgbClr>
                  </a:outerShdw>
                </a:effectLst>
                <a:latin typeface="Palatino Linotype" pitchFamily="18" charset="0"/>
                <a:ea typeface="FangSong" pitchFamily="49" charset="-122"/>
                <a:cs typeface="Courier New" pitchFamily="49" charset="0"/>
              </a:rPr>
              <a:t>10:15 hod</a:t>
            </a:r>
          </a:p>
        </p:txBody>
      </p:sp>
      <p:sp>
        <p:nvSpPr>
          <p:cNvPr id="14" name="AutoShape 3" descr="ů§"/>
          <p:cNvSpPr>
            <a:spLocks noChangeArrowheads="1"/>
          </p:cNvSpPr>
          <p:nvPr/>
        </p:nvSpPr>
        <p:spPr bwMode="auto">
          <a:xfrm>
            <a:off x="5287516" y="74422"/>
            <a:ext cx="4896544" cy="1191800"/>
          </a:xfrm>
          <a:prstGeom prst="flowChartAlternateProcess">
            <a:avLst/>
          </a:prstGeom>
          <a:blipFill dpi="0" rotWithShape="1">
            <a:blip r:embed="rId5" cstate="print">
              <a:alphaModFix amt="44000"/>
            </a:blip>
            <a:srcRect/>
            <a:stretch>
              <a:fillRect/>
            </a:stretch>
          </a:blipFill>
          <a:ln w="57150" cap="rnd" cmpd="sng">
            <a:solidFill>
              <a:srgbClr val="FF6699"/>
            </a:solidFill>
            <a:prstDash val="dashDot"/>
            <a:bevel/>
            <a:headEnd/>
            <a:tailEnd/>
          </a:ln>
          <a:effectLst>
            <a:innerShdw blurRad="812800" dist="1587500" dir="6540000">
              <a:srgbClr val="99FF66">
                <a:alpha val="0"/>
              </a:srgbClr>
            </a:innerShdw>
          </a:effectLst>
        </p:spPr>
        <p:txBody>
          <a:bodyPr wrap="none" lIns="0" tIns="45713" rIns="91425" bIns="45713" anchor="ctr"/>
          <a:lstStyle/>
          <a:p>
            <a:pPr algn="ctr" eaLnBrk="0" hangingPunct="0">
              <a:defRPr/>
            </a:pPr>
            <a:r>
              <a:rPr lang="cs-CZ" sz="3200" dirty="0">
                <a:ln w="25400" cap="rnd">
                  <a:solidFill>
                    <a:srgbClr val="9966FF"/>
                  </a:solidFill>
                  <a:miter lim="800000"/>
                </a:ln>
                <a:solidFill>
                  <a:srgbClr val="CC0066"/>
                </a:solidFill>
                <a:latin typeface="Khmer UI" pitchFamily="34" charset="0"/>
                <a:cs typeface="Khmer UI" pitchFamily="34" charset="0"/>
              </a:rPr>
              <a:t> </a:t>
            </a:r>
            <a:r>
              <a:rPr lang="cs-CZ" sz="3600" dirty="0">
                <a:ln w="22225" cap="rnd">
                  <a:solidFill>
                    <a:srgbClr val="9966FF"/>
                  </a:solidFill>
                  <a:miter lim="800000"/>
                </a:ln>
                <a:solidFill>
                  <a:srgbClr val="6699FF"/>
                </a:solidFill>
                <a:latin typeface="Palatino Linotype" pitchFamily="18" charset="0"/>
                <a:ea typeface="SimHei" pitchFamily="49" charset="-122"/>
                <a:cs typeface="Arial" pitchFamily="34" charset="0"/>
              </a:rPr>
              <a:t>Fotbalový zpravodaj</a:t>
            </a:r>
          </a:p>
          <a:p>
            <a:pPr algn="ctr" eaLnBrk="0" hangingPunct="0">
              <a:defRPr/>
            </a:pPr>
            <a:r>
              <a:rPr lang="cs-CZ" sz="3600" dirty="0">
                <a:ln w="22225" cap="rnd">
                  <a:solidFill>
                    <a:srgbClr val="9966FF"/>
                  </a:solidFill>
                  <a:miter lim="800000"/>
                </a:ln>
                <a:solidFill>
                  <a:srgbClr val="6699FF"/>
                </a:solidFill>
                <a:latin typeface="Palatino Linotype" pitchFamily="18" charset="0"/>
                <a:ea typeface="SimHei" pitchFamily="49" charset="-122"/>
                <a:cs typeface="Arial" pitchFamily="34" charset="0"/>
              </a:rPr>
              <a:t>SK </a:t>
            </a:r>
            <a:r>
              <a:rPr lang="cs-CZ" sz="3600" dirty="0" err="1" smtClean="0">
                <a:ln w="22225" cap="rnd">
                  <a:solidFill>
                    <a:srgbClr val="9966FF"/>
                  </a:solidFill>
                  <a:miter lim="800000"/>
                </a:ln>
                <a:solidFill>
                  <a:srgbClr val="6699FF"/>
                </a:solidFill>
                <a:latin typeface="Palatino Linotype" pitchFamily="18" charset="0"/>
                <a:ea typeface="SimHei" pitchFamily="49" charset="-122"/>
                <a:cs typeface="Arial" pitchFamily="34" charset="0"/>
              </a:rPr>
              <a:t>Štětí</a:t>
            </a:r>
            <a:r>
              <a:rPr lang="cs-CZ" sz="3600" dirty="0" smtClean="0">
                <a:ln w="22225" cap="rnd">
                  <a:solidFill>
                    <a:srgbClr val="9966FF"/>
                  </a:solidFill>
                  <a:miter lim="800000"/>
                </a:ln>
                <a:solidFill>
                  <a:srgbClr val="6699FF"/>
                </a:solidFill>
                <a:latin typeface="Palatino Linotype" pitchFamily="18" charset="0"/>
                <a:ea typeface="SimHei" pitchFamily="49" charset="-122"/>
                <a:cs typeface="Arial" pitchFamily="34" charset="0"/>
              </a:rPr>
              <a:t>, z.s</a:t>
            </a:r>
            <a:r>
              <a:rPr lang="cs-CZ" sz="3600" dirty="0" smtClean="0">
                <a:ln w="0" cap="rnd">
                  <a:solidFill>
                    <a:srgbClr val="9966FF"/>
                  </a:solidFill>
                  <a:miter lim="800000"/>
                </a:ln>
                <a:latin typeface="Palatino Linotype" pitchFamily="18" charset="0"/>
                <a:ea typeface="SimHei" pitchFamily="49" charset="-122"/>
                <a:cs typeface="Arial" pitchFamily="34" charset="0"/>
              </a:rPr>
              <a:t>.</a:t>
            </a:r>
            <a:endParaRPr lang="cs-CZ" sz="3600" dirty="0">
              <a:ln w="0" cap="rnd">
                <a:solidFill>
                  <a:srgbClr val="9966FF"/>
                </a:solidFill>
                <a:miter lim="800000"/>
              </a:ln>
              <a:latin typeface="Palatino Linotype" pitchFamily="18" charset="0"/>
              <a:ea typeface="SimHei" pitchFamily="49" charset="-122"/>
              <a:cs typeface="Arial" pitchFamily="34" charset="0"/>
            </a:endParaRPr>
          </a:p>
        </p:txBody>
      </p:sp>
      <p:sp>
        <p:nvSpPr>
          <p:cNvPr id="17" name="TextovéPole 16"/>
          <p:cNvSpPr txBox="1"/>
          <p:nvPr/>
        </p:nvSpPr>
        <p:spPr>
          <a:xfrm>
            <a:off x="5287516" y="1387252"/>
            <a:ext cx="4896000" cy="954107"/>
          </a:xfrm>
          <a:prstGeom prst="rect">
            <a:avLst/>
          </a:prstGeom>
          <a:blipFill>
            <a:blip r:embed="rId6" cstate="print"/>
            <a:stretch>
              <a:fillRect/>
            </a:stretch>
          </a:blipFill>
          <a:ln w="50800" cmpd="sng">
            <a:solidFill>
              <a:schemeClr val="tx1"/>
            </a:solidFill>
            <a:prstDash val="solid"/>
          </a:ln>
          <a:effectLst>
            <a:innerShdw blurRad="63500" dist="50800" dir="10800000">
              <a:srgbClr val="FF3399">
                <a:alpha val="49804"/>
              </a:srgbClr>
            </a:innerShdw>
          </a:effectLst>
          <a:scene3d>
            <a:camera prst="orthographicFront"/>
            <a:lightRig rig="threePt" dir="t"/>
          </a:scene3d>
          <a:sp3d extrusionH="76200" contourW="12700">
            <a:bevelT w="165100" prst="coolSlant"/>
            <a:extrusionClr>
              <a:srgbClr val="CC00CC"/>
            </a:extrusionClr>
            <a:contourClr>
              <a:srgbClr val="CC66FF"/>
            </a:contourClr>
          </a:sp3d>
        </p:spPr>
        <p:txBody>
          <a:bodyPr wrap="square" rtlCol="0">
            <a:spAutoFit/>
          </a:bodyPr>
          <a:lstStyle/>
          <a:p>
            <a:pPr algn="ctr"/>
            <a:r>
              <a:rPr lang="cs-CZ" sz="2800" dirty="0" smtClean="0">
                <a:ln w="31750" cmpd="dbl">
                  <a:solidFill>
                    <a:srgbClr val="FF0066"/>
                  </a:solidFill>
                </a:ln>
                <a:solidFill>
                  <a:schemeClr val="bg1"/>
                </a:solidFill>
                <a:effectLst>
                  <a:outerShdw blurRad="38100" dist="38100" dir="2700000" algn="tl">
                    <a:srgbClr val="000000">
                      <a:alpha val="43137"/>
                    </a:srgbClr>
                  </a:outerShdw>
                </a:effectLst>
                <a:latin typeface="Elephant" pitchFamily="18" charset="0"/>
                <a:ea typeface="Cambria Math" pitchFamily="18" charset="0"/>
                <a:cs typeface="Arial" pitchFamily="34" charset="0"/>
              </a:rPr>
              <a:t>Sezóna 2015/2016</a:t>
            </a:r>
          </a:p>
          <a:p>
            <a:pPr algn="ctr"/>
            <a:r>
              <a:rPr lang="cs-CZ" sz="2800" dirty="0" smtClean="0">
                <a:ln w="31750" cmpd="dbl">
                  <a:solidFill>
                    <a:srgbClr val="FF0066"/>
                  </a:solidFill>
                </a:ln>
                <a:solidFill>
                  <a:schemeClr val="bg1"/>
                </a:solidFill>
                <a:effectLst>
                  <a:outerShdw blurRad="38100" dist="38100" dir="2700000" algn="tl">
                    <a:srgbClr val="000000">
                      <a:alpha val="43137"/>
                    </a:srgbClr>
                  </a:outerShdw>
                </a:effectLst>
                <a:latin typeface="Elephant" pitchFamily="18" charset="0"/>
                <a:ea typeface="Cambria Math" pitchFamily="18" charset="0"/>
                <a:cs typeface="Arial" pitchFamily="34" charset="0"/>
              </a:rPr>
              <a:t>Ústecký přebor Jaro 2016</a:t>
            </a:r>
          </a:p>
        </p:txBody>
      </p:sp>
      <p:pic>
        <p:nvPicPr>
          <p:cNvPr id="31746" name="Picture 2"/>
          <p:cNvPicPr>
            <a:picLocks noChangeAspect="1" noChangeArrowheads="1"/>
          </p:cNvPicPr>
          <p:nvPr/>
        </p:nvPicPr>
        <p:blipFill>
          <a:blip r:embed="rId7" cstate="print"/>
          <a:srcRect/>
          <a:stretch>
            <a:fillRect/>
          </a:stretch>
        </p:blipFill>
        <p:spPr bwMode="auto">
          <a:xfrm>
            <a:off x="5575548" y="4771628"/>
            <a:ext cx="936104" cy="864096"/>
          </a:xfrm>
          <a:prstGeom prst="rect">
            <a:avLst/>
          </a:prstGeom>
          <a:noFill/>
          <a:ln w="9525">
            <a:noFill/>
            <a:miter lim="800000"/>
            <a:headEnd/>
            <a:tailEnd/>
          </a:ln>
        </p:spPr>
      </p:pic>
      <p:pic>
        <p:nvPicPr>
          <p:cNvPr id="15" name="Picture 1"/>
          <p:cNvPicPr>
            <a:picLocks noChangeAspect="1" noChangeArrowheads="1"/>
          </p:cNvPicPr>
          <p:nvPr/>
        </p:nvPicPr>
        <p:blipFill>
          <a:blip r:embed="rId8" cstate="print"/>
          <a:srcRect/>
          <a:stretch>
            <a:fillRect/>
          </a:stretch>
        </p:blipFill>
        <p:spPr bwMode="auto">
          <a:xfrm>
            <a:off x="8887916" y="4771628"/>
            <a:ext cx="864097" cy="792088"/>
          </a:xfrm>
          <a:prstGeom prst="rect">
            <a:avLst/>
          </a:prstGeom>
          <a:noFill/>
          <a:ln w="28575" cmpd="sng">
            <a:solidFill>
              <a:srgbClr val="7D98E3"/>
            </a:solidFill>
            <a:miter lim="800000"/>
            <a:headEnd/>
            <a:tailEnd/>
          </a:ln>
        </p:spPr>
      </p:pic>
      <p:sp>
        <p:nvSpPr>
          <p:cNvPr id="18" name="TextovéPole 12"/>
          <p:cNvSpPr txBox="1">
            <a:spLocks noChangeArrowheads="1"/>
          </p:cNvSpPr>
          <p:nvPr/>
        </p:nvSpPr>
        <p:spPr bwMode="auto">
          <a:xfrm>
            <a:off x="8702675" y="3677754"/>
            <a:ext cx="15843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1pPr>
            <a:lvl2pPr marL="4556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2pPr>
            <a:lvl3pPr marL="9128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3pPr>
            <a:lvl4pPr marL="13700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4pPr>
            <a:lvl5pPr marL="1827213" indent="1588" algn="ctr" rtl="0" eaLnBrk="0" fontAlgn="base" hangingPunct="0">
              <a:spcBef>
                <a:spcPct val="0"/>
              </a:spcBef>
              <a:spcAft>
                <a:spcPct val="0"/>
              </a:spcAft>
              <a:defRPr sz="1200" b="1" kern="1200">
                <a:solidFill>
                  <a:schemeClr val="tx1"/>
                </a:solidFill>
                <a:latin typeface="Arial Rounded MT Bold" panose="020F0704030504030204" pitchFamily="34" charset="0"/>
                <a:ea typeface="+mn-ea"/>
                <a:cs typeface="+mn-cs"/>
              </a:defRPr>
            </a:lvl5pPr>
            <a:lvl6pPr marL="2286000" algn="l" defTabSz="914400" rtl="0" eaLnBrk="1" latinLnBrk="0" hangingPunct="1">
              <a:defRPr sz="1200" b="1" kern="1200">
                <a:solidFill>
                  <a:schemeClr val="tx1"/>
                </a:solidFill>
                <a:latin typeface="Arial Rounded MT Bold" panose="020F0704030504030204" pitchFamily="34" charset="0"/>
                <a:ea typeface="+mn-ea"/>
                <a:cs typeface="+mn-cs"/>
              </a:defRPr>
            </a:lvl6pPr>
            <a:lvl7pPr marL="2743200" algn="l" defTabSz="914400" rtl="0" eaLnBrk="1" latinLnBrk="0" hangingPunct="1">
              <a:defRPr sz="1200" b="1" kern="1200">
                <a:solidFill>
                  <a:schemeClr val="tx1"/>
                </a:solidFill>
                <a:latin typeface="Arial Rounded MT Bold" panose="020F0704030504030204" pitchFamily="34" charset="0"/>
                <a:ea typeface="+mn-ea"/>
                <a:cs typeface="+mn-cs"/>
              </a:defRPr>
            </a:lvl7pPr>
            <a:lvl8pPr marL="3200400" algn="l" defTabSz="914400" rtl="0" eaLnBrk="1" latinLnBrk="0" hangingPunct="1">
              <a:defRPr sz="1200" b="1" kern="1200">
                <a:solidFill>
                  <a:schemeClr val="tx1"/>
                </a:solidFill>
                <a:latin typeface="Arial Rounded MT Bold" panose="020F0704030504030204" pitchFamily="34" charset="0"/>
                <a:ea typeface="+mn-ea"/>
                <a:cs typeface="+mn-cs"/>
              </a:defRPr>
            </a:lvl8pPr>
            <a:lvl9pPr marL="3657600" algn="l" defTabSz="914400" rtl="0" eaLnBrk="1" latinLnBrk="0" hangingPunct="1">
              <a:defRPr sz="1200" b="1" kern="1200">
                <a:solidFill>
                  <a:schemeClr val="tx1"/>
                </a:solidFill>
                <a:latin typeface="Arial Rounded MT Bold" panose="020F0704030504030204" pitchFamily="34" charset="0"/>
                <a:ea typeface="+mn-ea"/>
                <a:cs typeface="+mn-cs"/>
              </a:defRPr>
            </a:lvl9pPr>
          </a:lstStyle>
          <a:p>
            <a:pPr algn="ctr"/>
            <a:r>
              <a:rPr lang="cs-CZ" altLang="cs-CZ" sz="5400" u="none" dirty="0">
                <a:latin typeface="Arial Black" panose="020B0A04020102020204" pitchFamily="34" charset="0"/>
              </a:rPr>
              <a:t> </a:t>
            </a:r>
            <a:r>
              <a:rPr lang="cs-CZ" altLang="cs-CZ" sz="5400" u="none" dirty="0" smtClean="0">
                <a:latin typeface="Arial Black" panose="020B0A04020102020204" pitchFamily="34" charset="0"/>
              </a:rPr>
              <a:t>6:0</a:t>
            </a:r>
            <a:endParaRPr lang="cs-CZ" altLang="cs-CZ" sz="5400" u="none" dirty="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39644" y="739180"/>
            <a:ext cx="184150" cy="615950"/>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8" name="TextovéPole 7"/>
          <p:cNvSpPr txBox="1"/>
          <p:nvPr/>
        </p:nvSpPr>
        <p:spPr>
          <a:xfrm>
            <a:off x="175912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47756" y="700387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sp>
        <p:nvSpPr>
          <p:cNvPr id="12" name="Rectangle 110"/>
          <p:cNvSpPr>
            <a:spLocks noChangeArrowheads="1"/>
          </p:cNvSpPr>
          <p:nvPr/>
        </p:nvSpPr>
        <p:spPr bwMode="auto">
          <a:xfrm>
            <a:off x="-41076" y="2539380"/>
            <a:ext cx="4752528"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i="0" u="sng" strike="noStrike" cap="none" normalizeH="0" baseline="0" dirty="0" smtClean="0">
                <a:ln>
                  <a:solidFill>
                    <a:srgbClr val="CC99FF"/>
                  </a:solidFill>
                </a:ln>
                <a:solidFill>
                  <a:schemeClr val="accent1">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FK </a:t>
            </a:r>
            <a:r>
              <a:rPr kumimoji="0" lang="cs-CZ" sz="2400" i="0" u="sng" strike="noStrike" cap="none" normalizeH="0" baseline="0" dirty="0" err="1" smtClean="0">
                <a:ln>
                  <a:solidFill>
                    <a:srgbClr val="CC99FF"/>
                  </a:solidFill>
                </a:ln>
                <a:solidFill>
                  <a:schemeClr val="accent1">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Duchcov</a:t>
            </a:r>
            <a:r>
              <a:rPr kumimoji="0" lang="cs-CZ" sz="2400" i="0" u="sng" strike="noStrike" cap="none" normalizeH="0" baseline="0" dirty="0" smtClean="0">
                <a:ln>
                  <a:solidFill>
                    <a:srgbClr val="CC99FF"/>
                  </a:solidFill>
                </a:ln>
                <a:solidFill>
                  <a:schemeClr val="accent1">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 SK </a:t>
            </a:r>
            <a:r>
              <a:rPr kumimoji="0" lang="cs-CZ" sz="2400" i="0" u="sng" strike="noStrike" cap="none" normalizeH="0" baseline="0" dirty="0" err="1" smtClean="0">
                <a:ln>
                  <a:solidFill>
                    <a:srgbClr val="CC99FF"/>
                  </a:solidFill>
                </a:ln>
                <a:solidFill>
                  <a:schemeClr val="accent1">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endParaRPr kumimoji="0" lang="cs-CZ" sz="900" i="0" u="none" strike="noStrike" cap="none" normalizeH="0" baseline="0" dirty="0" smtClean="0">
              <a:ln>
                <a:solidFill>
                  <a:srgbClr val="CC99FF"/>
                </a:solidFill>
              </a:ln>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i="0" u="sng" strike="noStrike" cap="none" normalizeH="0" baseline="0" dirty="0" smtClean="0">
                <a:ln>
                  <a:solidFill>
                    <a:srgbClr val="CC99FF"/>
                  </a:solidFill>
                </a:ln>
                <a:solidFill>
                  <a:schemeClr val="accent1">
                    <a:lumMod val="50000"/>
                  </a:schemeClr>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1:3(0:2)   29. kolo 11.6.2016</a:t>
            </a:r>
            <a:endParaRPr kumimoji="0" lang="cs-CZ" sz="800" i="0" u="none" strike="noStrike" cap="none" normalizeH="0" baseline="0" dirty="0" smtClean="0">
              <a:ln>
                <a:solidFill>
                  <a:srgbClr val="CC99FF"/>
                </a:solidFill>
              </a:ln>
              <a:solidFill>
                <a:schemeClr val="accent1">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Poslední letošní venkovní zápas na hřišti posledního týmu tabulky jsme začali lépe než se dalo vůbec očekávat. Hned při 1. útoku se s míčem dlouho neseznamoval Tichý, opřel se do něj z dobrých 20 metrů a 48.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letý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brankář domácích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Velička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šel lovit do vlastní sítě. 1:0. Ve 3. minutě si zase hezky sběhl mezi 2 obránce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bylo to už 2:0 pro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Dobrý základ na vylepšení skóre. Navíc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Duchcov</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hrál pouze v deseti. Více hráčů k dispozici neměl. Brzy mohl zvýšit svojí druhou brankou na 3:0 Tichý, ale brankář si poradil. Utkání dostalo jasnou vizi. Domácí se zakopali na vlastní polovině a my jsme se snažili zákopy překonat. Domácí se k 1. vážnějšímu ohrožení naší branky dostaly až po střele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Berkla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25. minutě, které byla ale hodně nepřesná. Postupně naše hra upadala do stereotypu a diváci se začínali nudit. Až teda na krásný centr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posadil míč na hlavu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který k naší smůle dobře netrefil. V závěru poločasu se domácí dostali několikrát i do našeho pokutového území a vypracovali si i 2 rohy v řadě. V nástupu do 2. poločasu jsme chtěli domácí opět překvapit a definitivně rozhodnout.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však místo střely hledal ještě spoluhráče, ale přihrávka byla nepřesná. Obrovskou šanci snížit náš náskok na jednu branku měl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Duchcov</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55. minutě, ale báječným zákrokem mu radost překazil Michovský v brance. Jednu z mála střel mezi 3 tyče soupeře, kterou</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ovéPole 14"/>
          <p:cNvSpPr txBox="1"/>
          <p:nvPr/>
        </p:nvSpPr>
        <p:spPr>
          <a:xfrm>
            <a:off x="30932" y="91108"/>
            <a:ext cx="4608512" cy="2215991"/>
          </a:xfrm>
          <a:prstGeom prst="rect">
            <a:avLst/>
          </a:prstGeom>
          <a:blipFill dpi="0" rotWithShape="1">
            <a:blip r:embed="rId3" cstate="print">
              <a:alphaModFix amt="20000"/>
            </a:blip>
            <a:srcRect/>
            <a:stretch>
              <a:fillRect/>
            </a:stretch>
          </a:blipFill>
          <a:ln w="47625">
            <a:solidFill>
              <a:srgbClr val="FF7C80"/>
            </a:solidFill>
            <a:prstDash val="sysDot"/>
          </a:ln>
        </p:spPr>
        <p:txBody>
          <a:bodyPr wrap="square" rtlCol="0">
            <a:spAutoFit/>
          </a:bodyPr>
          <a:lstStyle/>
          <a:p>
            <a:pPr algn="ctr"/>
            <a:r>
              <a:rPr lang="cs-CZ" sz="2300" dirty="0" smtClean="0">
                <a:ln w="19050">
                  <a:solidFill>
                    <a:schemeClr val="accent6">
                      <a:lumMod val="75000"/>
                    </a:schemeClr>
                  </a:solidFill>
                </a:ln>
                <a:effectLst>
                  <a:outerShdw blurRad="38100" dist="38100" dir="2700000" algn="tl">
                    <a:srgbClr val="000000">
                      <a:alpha val="43137"/>
                    </a:srgbClr>
                  </a:outerShdw>
                </a:effectLst>
                <a:latin typeface="Arial Black" pitchFamily="34" charset="0"/>
                <a:ea typeface="Cambria Math" pitchFamily="18" charset="0"/>
              </a:rPr>
              <a:t>Na hřišti posledního týmu tabulky jsme šli rychle do vedení, ale pak jsme se po celý zápas herně trápili.  Zápas jsme ale nakonec  k vítězství dovedli  </a:t>
            </a:r>
          </a:p>
        </p:txBody>
      </p:sp>
      <p:sp>
        <p:nvSpPr>
          <p:cNvPr id="11" name="TextovéPole 10"/>
          <p:cNvSpPr txBox="1"/>
          <p:nvPr/>
        </p:nvSpPr>
        <p:spPr>
          <a:xfrm>
            <a:off x="5575548" y="91108"/>
            <a:ext cx="4608512" cy="830997"/>
          </a:xfrm>
          <a:prstGeom prst="rect">
            <a:avLst/>
          </a:prstGeom>
          <a:blipFill>
            <a:blip r:embed="rId4" cstate="print"/>
            <a:tile tx="0" ty="0" sx="100000" sy="100000" flip="none" algn="tl"/>
          </a:blipFill>
          <a:ln w="57150">
            <a:solidFill>
              <a:schemeClr val="bg1">
                <a:lumMod val="85000"/>
              </a:schemeClr>
            </a:solidFill>
          </a:ln>
        </p:spPr>
        <p:txBody>
          <a:bodyPr wrap="square" rtlCol="0">
            <a:spAutoFit/>
          </a:bodyPr>
          <a:lstStyle/>
          <a:p>
            <a:pPr algn="ctr"/>
            <a:r>
              <a:rPr lang="cs-CZ" sz="2400" dirty="0" smtClean="0">
                <a:solidFill>
                  <a:srgbClr val="FF3300"/>
                </a:solidFill>
                <a:effectLst>
                  <a:outerShdw blurRad="38100" dist="38100" dir="2700000" algn="tl">
                    <a:srgbClr val="000000">
                      <a:alpha val="43137"/>
                    </a:srgbClr>
                  </a:outerShdw>
                </a:effectLst>
                <a:latin typeface="Arial" pitchFamily="34" charset="0"/>
                <a:cs typeface="Arial" pitchFamily="34" charset="0"/>
              </a:rPr>
              <a:t>Mladší žáci B skončili v okresním přeboru na 6. místě</a:t>
            </a:r>
          </a:p>
        </p:txBody>
      </p:sp>
      <p:sp>
        <p:nvSpPr>
          <p:cNvPr id="14" name="TextovéPole 13"/>
          <p:cNvSpPr txBox="1"/>
          <p:nvPr/>
        </p:nvSpPr>
        <p:spPr>
          <a:xfrm>
            <a:off x="5647556" y="955204"/>
            <a:ext cx="4536504" cy="1323439"/>
          </a:xfrm>
          <a:prstGeom prst="rect">
            <a:avLst/>
          </a:prstGeom>
          <a:noFill/>
        </p:spPr>
        <p:txBody>
          <a:bodyPr wrap="square" rtlCol="0">
            <a:spAutoFit/>
          </a:bodyPr>
          <a:lstStyle/>
          <a:p>
            <a:pPr algn="ctr"/>
            <a:r>
              <a:rPr lang="cs-CZ" sz="1800" u="sng" dirty="0" smtClean="0">
                <a:ln>
                  <a:solidFill>
                    <a:srgbClr val="0000FF"/>
                  </a:solidFill>
                </a:ln>
                <a:solidFill>
                  <a:srgbClr val="CC3399"/>
                </a:solidFill>
                <a:latin typeface="Bookman Old Style" pitchFamily="18" charset="0"/>
              </a:rPr>
              <a:t>SK </a:t>
            </a:r>
            <a:r>
              <a:rPr lang="cs-CZ" sz="1800" u="sng" dirty="0" err="1" smtClean="0">
                <a:ln>
                  <a:solidFill>
                    <a:srgbClr val="0000FF"/>
                  </a:solidFill>
                </a:ln>
                <a:solidFill>
                  <a:srgbClr val="CC3399"/>
                </a:solidFill>
                <a:latin typeface="Bookman Old Style" pitchFamily="18" charset="0"/>
              </a:rPr>
              <a:t>Štětí</a:t>
            </a:r>
            <a:r>
              <a:rPr lang="cs-CZ" sz="1800" u="sng" dirty="0" smtClean="0">
                <a:ln>
                  <a:solidFill>
                    <a:srgbClr val="0000FF"/>
                  </a:solidFill>
                </a:ln>
                <a:solidFill>
                  <a:srgbClr val="CC3399"/>
                </a:solidFill>
                <a:latin typeface="Bookman Old Style" pitchFamily="18" charset="0"/>
              </a:rPr>
              <a:t> B – Viktorie </a:t>
            </a:r>
            <a:r>
              <a:rPr lang="cs-CZ" sz="1800" u="sng" dirty="0" err="1" smtClean="0">
                <a:ln>
                  <a:solidFill>
                    <a:srgbClr val="0000FF"/>
                  </a:solidFill>
                </a:ln>
                <a:solidFill>
                  <a:srgbClr val="CC3399"/>
                </a:solidFill>
                <a:latin typeface="Bookman Old Style" pitchFamily="18" charset="0"/>
              </a:rPr>
              <a:t>Budyně</a:t>
            </a:r>
            <a:endParaRPr lang="cs-CZ" sz="1800" u="sng" dirty="0" smtClean="0">
              <a:ln>
                <a:solidFill>
                  <a:srgbClr val="0000FF"/>
                </a:solidFill>
              </a:ln>
              <a:solidFill>
                <a:srgbClr val="CC3399"/>
              </a:solidFill>
              <a:latin typeface="Bookman Old Style" pitchFamily="18" charset="0"/>
            </a:endParaRPr>
          </a:p>
          <a:p>
            <a:pPr algn="ctr"/>
            <a:r>
              <a:rPr lang="cs-CZ" sz="1800" u="sng" dirty="0" smtClean="0">
                <a:ln>
                  <a:solidFill>
                    <a:srgbClr val="0000FF"/>
                  </a:solidFill>
                </a:ln>
                <a:solidFill>
                  <a:srgbClr val="CC3399"/>
                </a:solidFill>
                <a:latin typeface="Bookman Old Style" pitchFamily="18" charset="0"/>
              </a:rPr>
              <a:t>1:4(1:2)  4.6.2016  18. kolo</a:t>
            </a:r>
          </a:p>
          <a:p>
            <a:r>
              <a:rPr lang="cs-CZ" sz="1100" b="0" u="sng" dirty="0" smtClean="0">
                <a:latin typeface="Arial" pitchFamily="34" charset="0"/>
                <a:cs typeface="Arial" pitchFamily="34" charset="0"/>
              </a:rPr>
              <a:t>Sestava</a:t>
            </a:r>
            <a:r>
              <a:rPr lang="cs-CZ" sz="1100" b="0" dirty="0" smtClean="0">
                <a:latin typeface="Arial" pitchFamily="34" charset="0"/>
                <a:cs typeface="Arial" pitchFamily="34" charset="0"/>
              </a:rPr>
              <a:t>:</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.Novotný-</a:t>
            </a:r>
            <a:r>
              <a:rPr lang="cs-CZ" sz="1100" b="0" dirty="0" err="1" smtClean="0">
                <a:latin typeface="Arial" pitchFamily="34" charset="0"/>
                <a:cs typeface="Arial" pitchFamily="34" charset="0"/>
              </a:rPr>
              <a:t>Slapnička</a:t>
            </a:r>
            <a:r>
              <a:rPr lang="cs-CZ" sz="1100" b="0" dirty="0" smtClean="0">
                <a:latin typeface="Arial" pitchFamily="34" charset="0"/>
                <a:cs typeface="Arial" pitchFamily="34" charset="0"/>
              </a:rPr>
              <a:t>, Pokorný, Nedvěd, Franc, </a:t>
            </a:r>
            <a:r>
              <a:rPr lang="cs-CZ" sz="1100" b="0" dirty="0" err="1" smtClean="0">
                <a:latin typeface="Arial" pitchFamily="34" charset="0"/>
                <a:cs typeface="Arial" pitchFamily="34" charset="0"/>
              </a:rPr>
              <a:t>Schleiss</a:t>
            </a:r>
            <a:r>
              <a:rPr lang="cs-CZ" sz="1100" b="0" dirty="0" smtClean="0">
                <a:latin typeface="Arial" pitchFamily="34" charset="0"/>
                <a:cs typeface="Arial" pitchFamily="34" charset="0"/>
              </a:rPr>
              <a:t>, </a:t>
            </a:r>
          </a:p>
          <a:p>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Kettnet</a:t>
            </a:r>
            <a:r>
              <a:rPr lang="cs-CZ" sz="1100" b="0" dirty="0" smtClean="0">
                <a:latin typeface="Arial" pitchFamily="34" charset="0"/>
                <a:cs typeface="Arial" pitchFamily="34" charset="0"/>
              </a:rPr>
              <a:t>, Jakub Novák, </a:t>
            </a:r>
            <a:r>
              <a:rPr lang="cs-CZ" sz="1100" b="0" dirty="0" err="1" smtClean="0">
                <a:latin typeface="Arial" pitchFamily="34" charset="0"/>
                <a:cs typeface="Arial" pitchFamily="34" charset="0"/>
              </a:rPr>
              <a:t>Kuča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Cízler</a:t>
            </a:r>
            <a:r>
              <a:rPr lang="cs-CZ" sz="1100" b="0" dirty="0" smtClean="0">
                <a:latin typeface="Arial" pitchFamily="34" charset="0"/>
                <a:cs typeface="Arial" pitchFamily="34" charset="0"/>
              </a:rPr>
              <a:t>, Procházka</a:t>
            </a:r>
          </a:p>
          <a:p>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F.Kučera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P.Záloha</a:t>
            </a:r>
            <a:r>
              <a:rPr lang="cs-CZ" sz="1100" b="0" dirty="0" smtClean="0">
                <a:latin typeface="Arial" pitchFamily="34" charset="0"/>
                <a:cs typeface="Arial" pitchFamily="34" charset="0"/>
              </a:rPr>
              <a:t>  </a:t>
            </a:r>
            <a:r>
              <a:rPr lang="cs-CZ" sz="1100" b="0" u="sng" dirty="0" smtClean="0">
                <a:latin typeface="Arial" pitchFamily="34" charset="0"/>
                <a:cs typeface="Arial" pitchFamily="34" charset="0"/>
              </a:rPr>
              <a:t>Vedoucí: </a:t>
            </a:r>
            <a:r>
              <a:rPr lang="cs-CZ" sz="1100" b="0" dirty="0" err="1" smtClean="0">
                <a:latin typeface="Arial" pitchFamily="34" charset="0"/>
                <a:cs typeface="Arial" pitchFamily="34" charset="0"/>
              </a:rPr>
              <a:t>T.Gernat</a:t>
            </a:r>
            <a:endParaRPr lang="cs-CZ" sz="1100" b="0" dirty="0" smtClean="0">
              <a:latin typeface="Arial" pitchFamily="34" charset="0"/>
              <a:cs typeface="Arial" pitchFamily="34" charset="0"/>
            </a:endParaRPr>
          </a:p>
          <a:p>
            <a:r>
              <a:rPr lang="cs-CZ" sz="1100" b="0" u="sng" dirty="0" smtClean="0">
                <a:latin typeface="Arial" pitchFamily="34" charset="0"/>
                <a:cs typeface="Arial" pitchFamily="34" charset="0"/>
              </a:rPr>
              <a:t>Rozhodčí: </a:t>
            </a:r>
            <a:r>
              <a:rPr lang="cs-CZ" sz="1100" b="0" dirty="0" err="1" smtClean="0">
                <a:latin typeface="Arial" pitchFamily="34" charset="0"/>
                <a:cs typeface="Arial" pitchFamily="34" charset="0"/>
              </a:rPr>
              <a:t>M</a:t>
            </a:r>
            <a:r>
              <a:rPr lang="cs-CZ" sz="1100" b="0" dirty="0" smtClean="0">
                <a:latin typeface="Arial" pitchFamily="34" charset="0"/>
                <a:cs typeface="Arial" pitchFamily="34" charset="0"/>
              </a:rPr>
              <a:t>.Horáček  </a:t>
            </a:r>
          </a:p>
        </p:txBody>
      </p:sp>
      <p:graphicFrame>
        <p:nvGraphicFramePr>
          <p:cNvPr id="17" name="Tabulka 16"/>
          <p:cNvGraphicFramePr>
            <a:graphicFrameLocks noGrp="1"/>
          </p:cNvGraphicFramePr>
          <p:nvPr/>
        </p:nvGraphicFramePr>
        <p:xfrm>
          <a:off x="5575548" y="2337399"/>
          <a:ext cx="4608512" cy="2268417"/>
        </p:xfrm>
        <a:graphic>
          <a:graphicData uri="http://schemas.openxmlformats.org/drawingml/2006/table">
            <a:tbl>
              <a:tblPr/>
              <a:tblGrid>
                <a:gridCol w="204319">
                  <a:extLst>
                    <a:ext uri="{9D8B030D-6E8A-4147-A177-3AD203B41FA5}">
                      <a16:colId xmlns:a16="http://schemas.microsoft.com/office/drawing/2014/main" val="20000"/>
                    </a:ext>
                  </a:extLst>
                </a:gridCol>
                <a:gridCol w="374584">
                  <a:extLst>
                    <a:ext uri="{9D8B030D-6E8A-4147-A177-3AD203B41FA5}">
                      <a16:colId xmlns:a16="http://schemas.microsoft.com/office/drawing/2014/main" val="20001"/>
                    </a:ext>
                  </a:extLst>
                </a:gridCol>
                <a:gridCol w="1259963">
                  <a:extLst>
                    <a:ext uri="{9D8B030D-6E8A-4147-A177-3AD203B41FA5}">
                      <a16:colId xmlns:a16="http://schemas.microsoft.com/office/drawing/2014/main" val="20002"/>
                    </a:ext>
                  </a:extLst>
                </a:gridCol>
                <a:gridCol w="340530">
                  <a:extLst>
                    <a:ext uri="{9D8B030D-6E8A-4147-A177-3AD203B41FA5}">
                      <a16:colId xmlns:a16="http://schemas.microsoft.com/office/drawing/2014/main" val="20003"/>
                    </a:ext>
                  </a:extLst>
                </a:gridCol>
                <a:gridCol w="340530">
                  <a:extLst>
                    <a:ext uri="{9D8B030D-6E8A-4147-A177-3AD203B41FA5}">
                      <a16:colId xmlns:a16="http://schemas.microsoft.com/office/drawing/2014/main" val="20004"/>
                    </a:ext>
                  </a:extLst>
                </a:gridCol>
                <a:gridCol w="340530">
                  <a:extLst>
                    <a:ext uri="{9D8B030D-6E8A-4147-A177-3AD203B41FA5}">
                      <a16:colId xmlns:a16="http://schemas.microsoft.com/office/drawing/2014/main" val="20005"/>
                    </a:ext>
                  </a:extLst>
                </a:gridCol>
                <a:gridCol w="340530">
                  <a:extLst>
                    <a:ext uri="{9D8B030D-6E8A-4147-A177-3AD203B41FA5}">
                      <a16:colId xmlns:a16="http://schemas.microsoft.com/office/drawing/2014/main" val="20006"/>
                    </a:ext>
                  </a:extLst>
                </a:gridCol>
                <a:gridCol w="340530">
                  <a:extLst>
                    <a:ext uri="{9D8B030D-6E8A-4147-A177-3AD203B41FA5}">
                      <a16:colId xmlns:a16="http://schemas.microsoft.com/office/drawing/2014/main" val="20007"/>
                    </a:ext>
                  </a:extLst>
                </a:gridCol>
                <a:gridCol w="544850">
                  <a:extLst>
                    <a:ext uri="{9D8B030D-6E8A-4147-A177-3AD203B41FA5}">
                      <a16:colId xmlns:a16="http://schemas.microsoft.com/office/drawing/2014/main" val="20008"/>
                    </a:ext>
                  </a:extLst>
                </a:gridCol>
                <a:gridCol w="295125">
                  <a:extLst>
                    <a:ext uri="{9D8B030D-6E8A-4147-A177-3AD203B41FA5}">
                      <a16:colId xmlns:a16="http://schemas.microsoft.com/office/drawing/2014/main" val="20009"/>
                    </a:ext>
                  </a:extLst>
                </a:gridCol>
                <a:gridCol w="227021">
                  <a:extLst>
                    <a:ext uri="{9D8B030D-6E8A-4147-A177-3AD203B41FA5}">
                      <a16:colId xmlns:a16="http://schemas.microsoft.com/office/drawing/2014/main" val="20010"/>
                    </a:ext>
                  </a:extLst>
                </a:gridCol>
              </a:tblGrid>
              <a:tr h="165349">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319602">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100" b="1" i="0" u="none" strike="noStrike" dirty="0">
                          <a:solidFill>
                            <a:srgbClr val="0000CC"/>
                          </a:solidFill>
                          <a:latin typeface="Calibri"/>
                        </a:rPr>
                        <a:t>Okresní přebor mladších žáků 2015/2016 po 18. </a:t>
                      </a:r>
                      <a:r>
                        <a:rPr lang="cs-CZ" sz="1100" b="1" i="0" u="none" strike="noStrike" dirty="0" smtClean="0">
                          <a:solidFill>
                            <a:srgbClr val="0000CC"/>
                          </a:solidFill>
                          <a:latin typeface="Calibri"/>
                        </a:rPr>
                        <a:t>kole konečná tabulka</a:t>
                      </a:r>
                      <a:endParaRPr lang="cs-CZ" sz="1100" b="1" i="0" u="none" strike="noStrike" dirty="0">
                        <a:solidFill>
                          <a:srgbClr val="0000CC"/>
                        </a:solidFill>
                        <a:latin typeface="Calibri"/>
                      </a:endParaRP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latin typeface="Arial"/>
                        </a:rPr>
                        <a:t>Sokol </a:t>
                      </a:r>
                      <a:r>
                        <a:rPr lang="cs-CZ" sz="800" b="1" i="0" u="none" strike="noStrike" dirty="0" err="1">
                          <a:solidFill>
                            <a:srgbClr val="000000"/>
                          </a:solidFill>
                          <a:latin typeface="Arial"/>
                        </a:rPr>
                        <a:t>Straškov</a:t>
                      </a:r>
                      <a:r>
                        <a:rPr lang="cs-CZ" sz="800" b="1" i="0" u="none" strike="noStrike" dirty="0">
                          <a:solidFill>
                            <a:srgbClr val="000000"/>
                          </a:solidFill>
                          <a:latin typeface="Arial"/>
                        </a:rPr>
                        <a:t> </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140:5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dirty="0">
                          <a:solidFill>
                            <a:srgbClr val="000000"/>
                          </a:solidFill>
                          <a:latin typeface="Arial"/>
                        </a:rPr>
                        <a:t>TJ Sokol </a:t>
                      </a:r>
                      <a:r>
                        <a:rPr lang="cs-CZ" sz="800" b="1" i="0" u="none" strike="noStrike" dirty="0" err="1">
                          <a:solidFill>
                            <a:srgbClr val="000000"/>
                          </a:solidFill>
                          <a:latin typeface="Arial"/>
                        </a:rPr>
                        <a:t>Pokratice</a:t>
                      </a:r>
                      <a:r>
                        <a:rPr lang="cs-CZ" sz="800" b="1" i="0" u="none" strike="noStrike" dirty="0">
                          <a:solidFill>
                            <a:srgbClr val="000000"/>
                          </a:solidFill>
                          <a:latin typeface="Arial"/>
                        </a:rPr>
                        <a:t> </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109:36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latin typeface="Arial"/>
                        </a:rPr>
                        <a:t>TJ Viktorie </a:t>
                      </a:r>
                      <a:r>
                        <a:rPr lang="cs-CZ" sz="800" b="1" i="0" u="none" strike="noStrike" dirty="0" err="1">
                          <a:solidFill>
                            <a:srgbClr val="000000"/>
                          </a:solidFill>
                          <a:latin typeface="Arial"/>
                        </a:rPr>
                        <a:t>Budyně</a:t>
                      </a:r>
                      <a:endParaRPr lang="cs-CZ" sz="8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90:52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dirty="0">
                          <a:solidFill>
                            <a:srgbClr val="000000"/>
                          </a:solidFill>
                          <a:latin typeface="Arial"/>
                        </a:rPr>
                        <a:t>FK Libochovice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78:44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SK Roudnice n.L. B</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88:41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FF0066"/>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dirty="0">
                          <a:solidFill>
                            <a:srgbClr val="FF0066"/>
                          </a:solidFill>
                          <a:latin typeface="Arial"/>
                        </a:rPr>
                        <a:t>SK </a:t>
                      </a:r>
                      <a:r>
                        <a:rPr lang="cs-CZ" sz="800" b="1" i="0" u="none" strike="noStrike" dirty="0" err="1">
                          <a:solidFill>
                            <a:srgbClr val="FF0066"/>
                          </a:solidFill>
                          <a:latin typeface="Arial"/>
                        </a:rPr>
                        <a:t>Štětí</a:t>
                      </a:r>
                      <a:r>
                        <a:rPr lang="cs-CZ" sz="800" b="1" i="0" u="none" strike="noStrike" dirty="0">
                          <a:solidFill>
                            <a:srgbClr val="FF0066"/>
                          </a:solidFill>
                          <a:latin typeface="Arial"/>
                        </a:rPr>
                        <a:t> B, z.s.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66"/>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66"/>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FF0066"/>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66"/>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66"/>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66"/>
                          </a:solidFill>
                          <a:latin typeface="Calibri"/>
                        </a:rPr>
                        <a:t>55:72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FF0066"/>
                          </a:solidFill>
                          <a:latin typeface="Arial"/>
                        </a:rPr>
                        <a:t>15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Sokol Hoštka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26:91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Polepy</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Calibri"/>
                        </a:rPr>
                        <a:t>30:140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smtClean="0">
                          <a:solidFill>
                            <a:srgbClr val="000000"/>
                          </a:solidFill>
                          <a:latin typeface="Arial"/>
                        </a:rPr>
                        <a:t>FK </a:t>
                      </a:r>
                      <a:r>
                        <a:rPr lang="cs-CZ" sz="800" b="1" i="0" u="none" strike="noStrike" dirty="0" err="1">
                          <a:solidFill>
                            <a:srgbClr val="000000"/>
                          </a:solidFill>
                          <a:latin typeface="Arial"/>
                        </a:rPr>
                        <a:t>Peruc</a:t>
                      </a:r>
                      <a:endParaRPr lang="cs-CZ" sz="8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Calibri"/>
                        </a:rPr>
                        <a:t>15:150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65349">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bl>
          </a:graphicData>
        </a:graphic>
      </p:graphicFrame>
      <p:graphicFrame>
        <p:nvGraphicFramePr>
          <p:cNvPr id="18" name="Tabulka 17"/>
          <p:cNvGraphicFramePr>
            <a:graphicFrameLocks noGrp="1"/>
          </p:cNvGraphicFramePr>
          <p:nvPr/>
        </p:nvGraphicFramePr>
        <p:xfrm>
          <a:off x="174948" y="1963316"/>
          <a:ext cx="4455317" cy="1725761"/>
        </p:xfrm>
        <a:graphic>
          <a:graphicData uri="http://schemas.openxmlformats.org/drawingml/2006/table">
            <a:tbl>
              <a:tblPr/>
              <a:tblGrid>
                <a:gridCol w="591763">
                  <a:extLst>
                    <a:ext uri="{9D8B030D-6E8A-4147-A177-3AD203B41FA5}">
                      <a16:colId xmlns:a16="http://schemas.microsoft.com/office/drawing/2014/main" val="20000"/>
                    </a:ext>
                  </a:extLst>
                </a:gridCol>
                <a:gridCol w="497081">
                  <a:extLst>
                    <a:ext uri="{9D8B030D-6E8A-4147-A177-3AD203B41FA5}">
                      <a16:colId xmlns:a16="http://schemas.microsoft.com/office/drawing/2014/main" val="20001"/>
                    </a:ext>
                  </a:extLst>
                </a:gridCol>
                <a:gridCol w="1041503">
                  <a:extLst>
                    <a:ext uri="{9D8B030D-6E8A-4147-A177-3AD203B41FA5}">
                      <a16:colId xmlns:a16="http://schemas.microsoft.com/office/drawing/2014/main" val="20002"/>
                    </a:ext>
                  </a:extLst>
                </a:gridCol>
                <a:gridCol w="1146705">
                  <a:extLst>
                    <a:ext uri="{9D8B030D-6E8A-4147-A177-3AD203B41FA5}">
                      <a16:colId xmlns:a16="http://schemas.microsoft.com/office/drawing/2014/main" val="20003"/>
                    </a:ext>
                  </a:extLst>
                </a:gridCol>
                <a:gridCol w="386177">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199514">
                <a:tc gridSpan="6">
                  <a:txBody>
                    <a:bodyPr/>
                    <a:lstStyle/>
                    <a:p>
                      <a:pPr algn="ctr" fontAlgn="ctr"/>
                      <a:r>
                        <a:rPr lang="cs-CZ" sz="1400" b="1" i="0" u="none" strike="noStrike" dirty="0">
                          <a:solidFill>
                            <a:srgbClr val="000000"/>
                          </a:solidFill>
                          <a:latin typeface="Calibri"/>
                        </a:rPr>
                        <a:t>Okresní přebor mladších žáků Jaro  2016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8313">
                <a:tc>
                  <a:txBody>
                    <a:bodyPr/>
                    <a:lstStyle/>
                    <a:p>
                      <a:pPr algn="ctr" fontAlgn="ctr"/>
                      <a:r>
                        <a:rPr lang="cs-CZ" sz="1200" b="1" i="0" u="none" strike="noStrike">
                          <a:solidFill>
                            <a:srgbClr val="000000"/>
                          </a:solidFill>
                          <a:latin typeface="Calibri"/>
                        </a:rPr>
                        <a:t>Datum</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200" b="1" i="0" u="none" strike="noStrike">
                          <a:solidFill>
                            <a:srgbClr val="000000"/>
                          </a:solidFill>
                          <a:latin typeface="Calibri"/>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c>
                  <a:txBody>
                    <a:bodyPr/>
                    <a:lstStyle/>
                    <a:p>
                      <a:pPr algn="ctr" fontAlgn="ctr"/>
                      <a:r>
                        <a:rPr lang="cs-CZ" sz="1200" b="1" i="0" u="none" strike="noStrike">
                          <a:solidFill>
                            <a:srgbClr val="000000"/>
                          </a:solidFill>
                          <a:latin typeface="Calibri"/>
                        </a:rPr>
                        <a:t>Doma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latin typeface="Calibri"/>
                        </a:rPr>
                        <a:t>Venku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latin typeface="Calibri"/>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200" b="1" i="0" u="none" strike="noStrike">
                          <a:solidFill>
                            <a:srgbClr val="000000"/>
                          </a:solidFill>
                          <a:latin typeface="Calibri"/>
                        </a:rPr>
                        <a:t>Výsledek</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01"/>
                  </a:ext>
                </a:extLst>
              </a:tr>
              <a:tr h="129340">
                <a:tc>
                  <a:txBody>
                    <a:bodyPr/>
                    <a:lstStyle/>
                    <a:p>
                      <a:pPr algn="ctr" fontAlgn="ctr"/>
                      <a:r>
                        <a:rPr lang="cs-CZ" sz="800" b="1" i="0" u="none" strike="noStrike">
                          <a:solidFill>
                            <a:srgbClr val="000000"/>
                          </a:solidFill>
                          <a:latin typeface="Arial"/>
                        </a:rPr>
                        <a:t>9.4.2016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FK Polepy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5:1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2"/>
                  </a:ext>
                </a:extLst>
              </a:tr>
              <a:tr h="129340">
                <a:tc>
                  <a:txBody>
                    <a:bodyPr/>
                    <a:lstStyle/>
                    <a:p>
                      <a:pPr algn="ctr" fontAlgn="ctr"/>
                      <a:r>
                        <a:rPr lang="cs-CZ" sz="800" b="1" i="0" u="none" strike="noStrike">
                          <a:solidFill>
                            <a:srgbClr val="000000"/>
                          </a:solidFill>
                          <a:latin typeface="Arial"/>
                        </a:rPr>
                        <a:t>16.4.2016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Calibri"/>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Sokol Hoštka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5:0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29340">
                <a:tc>
                  <a:txBody>
                    <a:bodyPr/>
                    <a:lstStyle/>
                    <a:p>
                      <a:pPr algn="ctr" fontAlgn="ctr"/>
                      <a:r>
                        <a:rPr lang="cs-CZ" sz="800" b="1" i="0" u="none" strike="noStrike">
                          <a:solidFill>
                            <a:srgbClr val="000000"/>
                          </a:solidFill>
                          <a:latin typeface="Arial"/>
                        </a:rPr>
                        <a:t>23.4.2016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 FK Peruc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1:3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4"/>
                  </a:ext>
                </a:extLst>
              </a:tr>
              <a:tr h="129340">
                <a:tc>
                  <a:txBody>
                    <a:bodyPr/>
                    <a:lstStyle/>
                    <a:p>
                      <a:pPr algn="ctr" fontAlgn="ctr"/>
                      <a:r>
                        <a:rPr lang="cs-CZ" sz="800" b="1" i="0" u="none" strike="noStrike">
                          <a:solidFill>
                            <a:srgbClr val="000000"/>
                          </a:solidFill>
                          <a:latin typeface="Arial"/>
                        </a:rPr>
                        <a:t>1.5.2016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Calibri"/>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FK Libochovice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1:4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3003">
                <a:tc>
                  <a:txBody>
                    <a:bodyPr/>
                    <a:lstStyle/>
                    <a:p>
                      <a:pPr algn="ctr" fontAlgn="ctr"/>
                      <a:r>
                        <a:rPr lang="cs-CZ" sz="800" b="1" i="0" u="none" strike="noStrike">
                          <a:solidFill>
                            <a:srgbClr val="000000"/>
                          </a:solidFill>
                          <a:latin typeface="Arial"/>
                        </a:rPr>
                        <a:t>8.5.2016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smtClean="0">
                          <a:solidFill>
                            <a:srgbClr val="000000"/>
                          </a:solidFill>
                          <a:latin typeface="Arial"/>
                        </a:rPr>
                        <a:t>Sokol </a:t>
                      </a:r>
                      <a:r>
                        <a:rPr lang="cs-CZ" sz="800" b="1" i="0" u="none" strike="noStrike" dirty="0" err="1" smtClean="0">
                          <a:solidFill>
                            <a:srgbClr val="000000"/>
                          </a:solidFill>
                          <a:latin typeface="Arial"/>
                        </a:rPr>
                        <a:t>Straškov</a:t>
                      </a:r>
                      <a:r>
                        <a:rPr lang="cs-CZ" sz="800" b="1" i="0" u="none" strike="noStrike" dirty="0" smtClean="0">
                          <a:solidFill>
                            <a:srgbClr val="000000"/>
                          </a:solidFill>
                          <a:latin typeface="Arial"/>
                        </a:rPr>
                        <a:t>  </a:t>
                      </a:r>
                      <a:endParaRPr lang="cs-CZ" sz="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dirty="0">
                          <a:solidFill>
                            <a:srgbClr val="000000"/>
                          </a:solidFill>
                          <a:latin typeface="Arial"/>
                        </a:rPr>
                        <a:t>SK </a:t>
                      </a:r>
                      <a:r>
                        <a:rPr lang="cs-CZ" sz="800" b="1" i="0" u="none" strike="noStrike" dirty="0" err="1">
                          <a:solidFill>
                            <a:srgbClr val="000000"/>
                          </a:solidFill>
                          <a:latin typeface="Arial"/>
                        </a:rPr>
                        <a:t>Štětí</a:t>
                      </a:r>
                      <a:r>
                        <a:rPr lang="cs-CZ" sz="800" b="1" i="0" u="none" strike="noStrike" dirty="0">
                          <a:solidFill>
                            <a:srgbClr val="000000"/>
                          </a:solidFill>
                          <a:latin typeface="Arial"/>
                        </a:rPr>
                        <a:t>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6"/>
                  </a:ext>
                </a:extLst>
              </a:tr>
              <a:tr h="129340">
                <a:tc>
                  <a:txBody>
                    <a:bodyPr/>
                    <a:lstStyle/>
                    <a:p>
                      <a:pPr algn="ctr" fontAlgn="ctr"/>
                      <a:r>
                        <a:rPr lang="cs-CZ" sz="800" b="1" i="0" u="none" strike="noStrike">
                          <a:solidFill>
                            <a:srgbClr val="000000"/>
                          </a:solidFill>
                          <a:latin typeface="Arial"/>
                        </a:rPr>
                        <a:t>14.5.2016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Calibri"/>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TJ Sokol Pokratice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800" b="1" i="0" u="none" strike="noStrike">
                          <a:solidFill>
                            <a:srgbClr val="000000"/>
                          </a:solidFill>
                          <a:latin typeface="Arial"/>
                        </a:rPr>
                        <a:t>12:1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7"/>
                  </a:ext>
                </a:extLst>
              </a:tr>
              <a:tr h="129340">
                <a:tc>
                  <a:txBody>
                    <a:bodyPr/>
                    <a:lstStyle/>
                    <a:p>
                      <a:pPr algn="ctr" fontAlgn="ctr"/>
                      <a:r>
                        <a:rPr lang="cs-CZ" sz="800" b="1" i="0" u="none" strike="noStrike">
                          <a:solidFill>
                            <a:srgbClr val="000000"/>
                          </a:solidFill>
                          <a:latin typeface="Arial"/>
                        </a:rPr>
                        <a:t>21.5.2016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SK Roudnice n.L.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r h="129340">
                <a:tc>
                  <a:txBody>
                    <a:bodyPr/>
                    <a:lstStyle/>
                    <a:p>
                      <a:pPr algn="ctr" fontAlgn="ctr"/>
                      <a:r>
                        <a:rPr lang="cs-CZ" sz="800" b="1" i="0" u="none" strike="noStrike">
                          <a:solidFill>
                            <a:srgbClr val="000000"/>
                          </a:solidFill>
                          <a:latin typeface="Arial"/>
                        </a:rPr>
                        <a:t>28.5.2016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Calibri"/>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VOLNO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29340">
                <a:tc>
                  <a:txBody>
                    <a:bodyPr/>
                    <a:lstStyle/>
                    <a:p>
                      <a:pPr algn="ctr" fontAlgn="ctr"/>
                      <a:r>
                        <a:rPr lang="cs-CZ" sz="800" b="1" i="0" u="none" strike="noStrike">
                          <a:solidFill>
                            <a:srgbClr val="000000"/>
                          </a:solidFill>
                          <a:latin typeface="Arial"/>
                        </a:rPr>
                        <a:t>4.6.2016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TJ Viktorie Budyně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dirty="0">
                          <a:solidFill>
                            <a:srgbClr val="000000"/>
                          </a:solidFill>
                          <a:latin typeface="Arial"/>
                        </a:rPr>
                        <a:t>1:4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10"/>
                  </a:ext>
                </a:extLst>
              </a:tr>
            </a:tbl>
          </a:graphicData>
        </a:graphic>
      </p:graphicFrame>
      <p:cxnSp>
        <p:nvCxnSpPr>
          <p:cNvPr id="19" name="Přímá spojovací šipka 18"/>
          <p:cNvCxnSpPr/>
          <p:nvPr/>
        </p:nvCxnSpPr>
        <p:spPr bwMode="auto">
          <a:xfrm>
            <a:off x="3199284" y="7075884"/>
            <a:ext cx="1080120" cy="0"/>
          </a:xfrm>
          <a:prstGeom prst="straightConnector1">
            <a:avLst/>
          </a:prstGeom>
          <a:noFill/>
          <a:ln w="25400" cap="flat" cmpd="sng" algn="ctr">
            <a:solidFill>
              <a:schemeClr val="tx1"/>
            </a:solidFill>
            <a:prstDash val="solid"/>
            <a:round/>
            <a:headEnd type="none" w="med" len="med"/>
            <a:tailEnd type="arrow"/>
          </a:ln>
          <a:effectLst>
            <a:outerShdw dist="45791" dir="2021404" algn="ctr" rotWithShape="0">
              <a:srgbClr val="9999FF"/>
            </a:outerShdw>
          </a:effectLst>
        </p:spPr>
      </p:cxnSp>
      <p:graphicFrame>
        <p:nvGraphicFramePr>
          <p:cNvPr id="26" name="Tabulka 25"/>
          <p:cNvGraphicFramePr>
            <a:graphicFrameLocks noGrp="1"/>
          </p:cNvGraphicFramePr>
          <p:nvPr/>
        </p:nvGraphicFramePr>
        <p:xfrm>
          <a:off x="5575548" y="4699620"/>
          <a:ext cx="4536504" cy="2205990"/>
        </p:xfrm>
        <a:graphic>
          <a:graphicData uri="http://schemas.openxmlformats.org/drawingml/2006/table">
            <a:tbl>
              <a:tblPr/>
              <a:tblGrid>
                <a:gridCol w="585355">
                  <a:extLst>
                    <a:ext uri="{9D8B030D-6E8A-4147-A177-3AD203B41FA5}">
                      <a16:colId xmlns:a16="http://schemas.microsoft.com/office/drawing/2014/main" val="20000"/>
                    </a:ext>
                  </a:extLst>
                </a:gridCol>
                <a:gridCol w="1468910">
                  <a:extLst>
                    <a:ext uri="{9D8B030D-6E8A-4147-A177-3AD203B41FA5}">
                      <a16:colId xmlns:a16="http://schemas.microsoft.com/office/drawing/2014/main" val="20001"/>
                    </a:ext>
                  </a:extLst>
                </a:gridCol>
                <a:gridCol w="1027133">
                  <a:extLst>
                    <a:ext uri="{9D8B030D-6E8A-4147-A177-3AD203B41FA5}">
                      <a16:colId xmlns:a16="http://schemas.microsoft.com/office/drawing/2014/main" val="20002"/>
                    </a:ext>
                  </a:extLst>
                </a:gridCol>
                <a:gridCol w="941539">
                  <a:extLst>
                    <a:ext uri="{9D8B030D-6E8A-4147-A177-3AD203B41FA5}">
                      <a16:colId xmlns:a16="http://schemas.microsoft.com/office/drawing/2014/main" val="20003"/>
                    </a:ext>
                  </a:extLst>
                </a:gridCol>
                <a:gridCol w="513567">
                  <a:extLst>
                    <a:ext uri="{9D8B030D-6E8A-4147-A177-3AD203B41FA5}">
                      <a16:colId xmlns:a16="http://schemas.microsoft.com/office/drawing/2014/main" val="20004"/>
                    </a:ext>
                  </a:extLst>
                </a:gridCol>
              </a:tblGrid>
              <a:tr h="102870">
                <a:tc gridSpan="5">
                  <a:txBody>
                    <a:bodyPr/>
                    <a:lstStyle/>
                    <a:p>
                      <a:pPr algn="ctr" rtl="0" fontAlgn="b"/>
                      <a:r>
                        <a:rPr lang="cs-CZ" sz="500" b="1" i="0" u="none" strike="noStrike">
                          <a:solidFill>
                            <a:srgbClr val="000000"/>
                          </a:solidFill>
                          <a:latin typeface="Calibri"/>
                        </a:rPr>
                        <a:t>Výsledky mladší žáci okresní přebor  2015-2016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02870">
                <a:tc>
                  <a:txBody>
                    <a:bodyPr/>
                    <a:lstStyle/>
                    <a:p>
                      <a:pPr algn="ctr" rtl="0" fontAlgn="ctr"/>
                      <a:r>
                        <a:rPr lang="cs-CZ" sz="800" b="1" i="0" u="none" strike="noStrike" dirty="0">
                          <a:solidFill>
                            <a:srgbClr val="000000"/>
                          </a:solidFill>
                          <a:latin typeface="Arial"/>
                        </a:rPr>
                        <a:t>6.9.2015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rtl="0" fontAlgn="ctr"/>
                      <a:r>
                        <a:rPr lang="cs-CZ" sz="800" b="1" i="0" u="none" strike="noStrike">
                          <a:solidFill>
                            <a:srgbClr val="000000"/>
                          </a:solidFill>
                          <a:latin typeface="Arial"/>
                        </a:rPr>
                        <a:t>FK Polepy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rtl="0" fontAlgn="ctr"/>
                      <a:r>
                        <a:rPr lang="cs-CZ" sz="800" b="1" i="0" u="none" strike="noStrike">
                          <a:solidFill>
                            <a:srgbClr val="000000"/>
                          </a:solidFill>
                          <a:latin typeface="Arial"/>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rtl="0" fontAlgn="ctr"/>
                      <a:r>
                        <a:rPr lang="cs-CZ" sz="800" b="1" i="0" u="none" strike="noStrike">
                          <a:solidFill>
                            <a:srgbClr val="000000"/>
                          </a:solidFill>
                          <a:latin typeface="Arial"/>
                        </a:rPr>
                        <a:t>17:01</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extLst>
                  <a:ext uri="{0D108BD9-81ED-4DB2-BD59-A6C34878D82A}">
                    <a16:rowId xmlns:a16="http://schemas.microsoft.com/office/drawing/2014/main" val="10001"/>
                  </a:ext>
                </a:extLst>
              </a:tr>
              <a:tr h="102870">
                <a:tc>
                  <a:txBody>
                    <a:bodyPr/>
                    <a:lstStyle/>
                    <a:p>
                      <a:pPr algn="ctr" rtl="0" fontAlgn="ctr"/>
                      <a:r>
                        <a:rPr lang="cs-CZ" sz="800" b="1" i="0" u="none" strike="noStrike" dirty="0">
                          <a:solidFill>
                            <a:srgbClr val="000000"/>
                          </a:solidFill>
                          <a:latin typeface="Arial"/>
                        </a:rPr>
                        <a:t>12.9.2015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Sokol Hoštka </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2:03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CFFCC"/>
                    </a:solidFill>
                  </a:tcPr>
                </a:tc>
                <a:extLst>
                  <a:ext uri="{0D108BD9-81ED-4DB2-BD59-A6C34878D82A}">
                    <a16:rowId xmlns:a16="http://schemas.microsoft.com/office/drawing/2014/main" val="10002"/>
                  </a:ext>
                </a:extLst>
              </a:tr>
              <a:tr h="102870">
                <a:tc>
                  <a:txBody>
                    <a:bodyPr/>
                    <a:lstStyle/>
                    <a:p>
                      <a:pPr algn="ctr" rtl="0" fontAlgn="ctr"/>
                      <a:r>
                        <a:rPr lang="cs-CZ" sz="800" b="1" i="0" u="none" strike="noStrike" dirty="0">
                          <a:solidFill>
                            <a:srgbClr val="000000"/>
                          </a:solidFill>
                          <a:latin typeface="Arial"/>
                        </a:rPr>
                        <a:t>20.9.2015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 FK Peruc </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14:01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CFFCC"/>
                    </a:solidFill>
                  </a:tcPr>
                </a:tc>
                <a:extLst>
                  <a:ext uri="{0D108BD9-81ED-4DB2-BD59-A6C34878D82A}">
                    <a16:rowId xmlns:a16="http://schemas.microsoft.com/office/drawing/2014/main" val="10003"/>
                  </a:ext>
                </a:extLst>
              </a:tr>
              <a:tr h="102870">
                <a:tc>
                  <a:txBody>
                    <a:bodyPr/>
                    <a:lstStyle/>
                    <a:p>
                      <a:pPr algn="ctr" rtl="0" fontAlgn="ctr"/>
                      <a:r>
                        <a:rPr lang="cs-CZ" sz="800" b="1" i="0" u="none" strike="noStrike">
                          <a:solidFill>
                            <a:srgbClr val="000000"/>
                          </a:solidFill>
                          <a:latin typeface="Arial"/>
                        </a:rPr>
                        <a:t>26.9.2015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FK Libochovice</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3:02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4"/>
                  </a:ext>
                </a:extLst>
              </a:tr>
              <a:tr h="102870">
                <a:tc>
                  <a:txBody>
                    <a:bodyPr/>
                    <a:lstStyle/>
                    <a:p>
                      <a:pPr algn="ctr" rtl="0" fontAlgn="ctr"/>
                      <a:r>
                        <a:rPr lang="cs-CZ" sz="800" b="1" i="0" u="none" strike="noStrike">
                          <a:solidFill>
                            <a:srgbClr val="000000"/>
                          </a:solidFill>
                          <a:latin typeface="Arial"/>
                        </a:rPr>
                        <a:t>3.10.2015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Sokol Straškov </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1:02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5"/>
                  </a:ext>
                </a:extLst>
              </a:tr>
              <a:tr h="102870">
                <a:tc>
                  <a:txBody>
                    <a:bodyPr/>
                    <a:lstStyle/>
                    <a:p>
                      <a:pPr algn="ctr" rtl="0" fontAlgn="ctr"/>
                      <a:r>
                        <a:rPr lang="cs-CZ" sz="800" b="1" i="0" u="none" strike="noStrike">
                          <a:solidFill>
                            <a:srgbClr val="000000"/>
                          </a:solidFill>
                          <a:latin typeface="Arial"/>
                        </a:rPr>
                        <a:t>10.10.2015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SK </a:t>
                      </a:r>
                      <a:r>
                        <a:rPr lang="cs-CZ" sz="800" b="1" i="0" u="none" strike="noStrike" dirty="0" err="1">
                          <a:solidFill>
                            <a:srgbClr val="000000"/>
                          </a:solidFill>
                          <a:latin typeface="Arial"/>
                        </a:rPr>
                        <a:t>Štětí</a:t>
                      </a:r>
                      <a:r>
                        <a:rPr lang="cs-CZ" sz="800" b="1" i="0" u="none" strike="noStrike" dirty="0">
                          <a:solidFill>
                            <a:srgbClr val="000000"/>
                          </a:solidFill>
                          <a:latin typeface="Arial"/>
                        </a:rPr>
                        <a:t> B</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TJ Sokol Pokratice </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2:08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6"/>
                  </a:ext>
                </a:extLst>
              </a:tr>
              <a:tr h="102870">
                <a:tc>
                  <a:txBody>
                    <a:bodyPr/>
                    <a:lstStyle/>
                    <a:p>
                      <a:pPr algn="ctr" rtl="0" fontAlgn="ctr"/>
                      <a:r>
                        <a:rPr lang="cs-CZ" sz="800" b="1" i="0" u="none" strike="noStrike">
                          <a:solidFill>
                            <a:srgbClr val="000000"/>
                          </a:solidFill>
                          <a:latin typeface="Arial"/>
                        </a:rPr>
                        <a:t>17.10.2015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SK Roudnice n.L. B </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7:02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7"/>
                  </a:ext>
                </a:extLst>
              </a:tr>
              <a:tr h="102870">
                <a:tc>
                  <a:txBody>
                    <a:bodyPr/>
                    <a:lstStyle/>
                    <a:p>
                      <a:pPr algn="ctr" rtl="0" fontAlgn="ctr"/>
                      <a:r>
                        <a:rPr lang="cs-CZ" sz="800" b="1" i="0" u="none" strike="noStrike">
                          <a:solidFill>
                            <a:srgbClr val="000000"/>
                          </a:solidFill>
                          <a:latin typeface="Arial"/>
                        </a:rPr>
                        <a:t>31.10.2015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00" b="1" i="0" u="none" strike="noStrike" dirty="0">
                          <a:solidFill>
                            <a:srgbClr val="000000"/>
                          </a:solidFill>
                          <a:latin typeface="Arial"/>
                        </a:rPr>
                        <a:t>TJ Viktorie </a:t>
                      </a:r>
                      <a:r>
                        <a:rPr lang="cs-CZ" sz="800" b="1" i="0" u="none" strike="noStrike" dirty="0" err="1">
                          <a:solidFill>
                            <a:srgbClr val="000000"/>
                          </a:solidFill>
                          <a:latin typeface="Arial"/>
                        </a:rPr>
                        <a:t>Budyně</a:t>
                      </a:r>
                      <a:r>
                        <a:rPr lang="cs-CZ" sz="800" b="1" i="0" u="none" strike="noStrike" dirty="0">
                          <a:solidFill>
                            <a:srgbClr val="000000"/>
                          </a:solidFill>
                          <a:latin typeface="Arial"/>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00" b="1" i="0" u="none" strike="noStrike">
                          <a:solidFill>
                            <a:srgbClr val="000000"/>
                          </a:solidFill>
                          <a:latin typeface="Arial"/>
                        </a:rPr>
                        <a:t>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00" b="1" i="0" u="none" strike="noStrike">
                          <a:solidFill>
                            <a:srgbClr val="000000"/>
                          </a:solidFill>
                          <a:latin typeface="Arial"/>
                        </a:rPr>
                        <a:t>7:01</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8"/>
                  </a:ext>
                </a:extLst>
              </a:tr>
              <a:tr h="102870">
                <a:tc>
                  <a:txBody>
                    <a:bodyPr/>
                    <a:lstStyle/>
                    <a:p>
                      <a:pPr algn="ctr" rtl="0" fontAlgn="ctr"/>
                      <a:r>
                        <a:rPr lang="cs-CZ" sz="800" b="1" i="0" u="none" strike="noStrike">
                          <a:solidFill>
                            <a:srgbClr val="000000"/>
                          </a:solidFill>
                          <a:latin typeface="Arial"/>
                        </a:rPr>
                        <a:t>9.4.2016</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rtl="0" fontAlgn="ctr"/>
                      <a:r>
                        <a:rPr lang="cs-CZ" sz="800" b="1" i="0" u="none" strike="noStrike">
                          <a:solidFill>
                            <a:srgbClr val="000000"/>
                          </a:solidFill>
                          <a:latin typeface="Arial"/>
                        </a:rPr>
                        <a:t>FK Polepy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rtl="0" fontAlgn="ctr"/>
                      <a:r>
                        <a:rPr lang="cs-CZ" sz="800" b="1" i="0" u="none" strike="noStrike">
                          <a:solidFill>
                            <a:srgbClr val="000000"/>
                          </a:solidFill>
                          <a:latin typeface="Arial"/>
                        </a:rPr>
                        <a:t>10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ctr" rtl="0" fontAlgn="ctr"/>
                      <a:r>
                        <a:rPr lang="cs-CZ" sz="800" b="1" i="0" u="none" strike="noStrike">
                          <a:solidFill>
                            <a:srgbClr val="000000"/>
                          </a:solidFill>
                          <a:latin typeface="Arial"/>
                        </a:rPr>
                        <a:t>5:01</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extLst>
                  <a:ext uri="{0D108BD9-81ED-4DB2-BD59-A6C34878D82A}">
                    <a16:rowId xmlns:a16="http://schemas.microsoft.com/office/drawing/2014/main" val="10009"/>
                  </a:ext>
                </a:extLst>
              </a:tr>
              <a:tr h="102870">
                <a:tc>
                  <a:txBody>
                    <a:bodyPr/>
                    <a:lstStyle/>
                    <a:p>
                      <a:pPr algn="ctr" rtl="0" fontAlgn="ctr"/>
                      <a:r>
                        <a:rPr lang="cs-CZ" sz="800" b="1" i="0" u="none" strike="noStrike">
                          <a:solidFill>
                            <a:srgbClr val="000000"/>
                          </a:solidFill>
                          <a:latin typeface="Arial"/>
                        </a:rPr>
                        <a:t>16.4.2016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ctr" rtl="0" fontAlgn="ctr"/>
                      <a:r>
                        <a:rPr lang="cs-CZ" sz="800" b="1" i="0" u="none" strike="noStrike" dirty="0">
                          <a:solidFill>
                            <a:srgbClr val="000000"/>
                          </a:solidFill>
                          <a:latin typeface="Arial"/>
                        </a:rPr>
                        <a:t>SK </a:t>
                      </a:r>
                      <a:r>
                        <a:rPr lang="cs-CZ" sz="800" b="1" i="0" u="none" strike="noStrike" dirty="0" err="1">
                          <a:solidFill>
                            <a:srgbClr val="000000"/>
                          </a:solidFill>
                          <a:latin typeface="Arial"/>
                        </a:rPr>
                        <a:t>Štětí</a:t>
                      </a:r>
                      <a:r>
                        <a:rPr lang="cs-CZ" sz="800" b="1" i="0" u="none" strike="noStrike" dirty="0">
                          <a:solidFill>
                            <a:srgbClr val="000000"/>
                          </a:solidFill>
                          <a:latin typeface="Arial"/>
                        </a:rPr>
                        <a:t> B</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Sokol Hoštka </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5:00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CFFCC"/>
                    </a:solidFill>
                  </a:tcPr>
                </a:tc>
                <a:extLst>
                  <a:ext uri="{0D108BD9-81ED-4DB2-BD59-A6C34878D82A}">
                    <a16:rowId xmlns:a16="http://schemas.microsoft.com/office/drawing/2014/main" val="10010"/>
                  </a:ext>
                </a:extLst>
              </a:tr>
              <a:tr h="102870">
                <a:tc>
                  <a:txBody>
                    <a:bodyPr/>
                    <a:lstStyle/>
                    <a:p>
                      <a:pPr algn="ctr" rtl="0" fontAlgn="ctr"/>
                      <a:r>
                        <a:rPr lang="cs-CZ" sz="800" b="1" i="0" u="none" strike="noStrike">
                          <a:solidFill>
                            <a:srgbClr val="000000"/>
                          </a:solidFill>
                          <a:latin typeface="Arial"/>
                        </a:rPr>
                        <a:t>23.4.2016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ctr" rtl="0" fontAlgn="ctr"/>
                      <a:r>
                        <a:rPr lang="cs-CZ" sz="800" b="1" i="0" u="none" strike="noStrike" dirty="0">
                          <a:solidFill>
                            <a:srgbClr val="000000"/>
                          </a:solidFill>
                          <a:latin typeface="Arial"/>
                        </a:rPr>
                        <a:t> FK </a:t>
                      </a:r>
                      <a:r>
                        <a:rPr lang="cs-CZ" sz="800" b="1" i="0" u="none" strike="noStrike" dirty="0" err="1">
                          <a:solidFill>
                            <a:srgbClr val="000000"/>
                          </a:solidFill>
                          <a:latin typeface="Arial"/>
                        </a:rPr>
                        <a:t>Peruc</a:t>
                      </a:r>
                      <a:r>
                        <a:rPr lang="cs-CZ" sz="800" b="1" i="0" u="none" strike="noStrike" dirty="0">
                          <a:solidFill>
                            <a:srgbClr val="000000"/>
                          </a:solidFill>
                          <a:latin typeface="Arial"/>
                        </a:rPr>
                        <a:t> </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CCFFCC"/>
                    </a:solidFill>
                  </a:tcPr>
                </a:tc>
                <a:tc>
                  <a:txBody>
                    <a:bodyPr/>
                    <a:lstStyle/>
                    <a:p>
                      <a:pPr algn="ctr" rtl="0" fontAlgn="ctr"/>
                      <a:r>
                        <a:rPr lang="cs-CZ" sz="800" b="1" i="0" u="none" strike="noStrike">
                          <a:solidFill>
                            <a:srgbClr val="000000"/>
                          </a:solidFill>
                          <a:latin typeface="Arial"/>
                        </a:rPr>
                        <a:t>1:03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CFFCC"/>
                    </a:solidFill>
                  </a:tcPr>
                </a:tc>
                <a:extLst>
                  <a:ext uri="{0D108BD9-81ED-4DB2-BD59-A6C34878D82A}">
                    <a16:rowId xmlns:a16="http://schemas.microsoft.com/office/drawing/2014/main" val="10011"/>
                  </a:ext>
                </a:extLst>
              </a:tr>
              <a:tr h="35411">
                <a:tc>
                  <a:txBody>
                    <a:bodyPr/>
                    <a:lstStyle/>
                    <a:p>
                      <a:pPr algn="ctr" rtl="0" fontAlgn="ctr"/>
                      <a:r>
                        <a:rPr lang="cs-CZ" sz="800" b="1" i="0" u="none" strike="noStrike">
                          <a:solidFill>
                            <a:srgbClr val="000000"/>
                          </a:solidFill>
                          <a:latin typeface="Arial"/>
                        </a:rPr>
                        <a:t>1.5.2016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FK Libochovice</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13</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1:04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2"/>
                  </a:ext>
                </a:extLst>
              </a:tr>
              <a:tr h="102870">
                <a:tc>
                  <a:txBody>
                    <a:bodyPr/>
                    <a:lstStyle/>
                    <a:p>
                      <a:pPr algn="ctr" rtl="0" fontAlgn="ctr"/>
                      <a:r>
                        <a:rPr lang="cs-CZ" sz="800" b="1" i="0" u="none" strike="noStrike">
                          <a:solidFill>
                            <a:srgbClr val="000000"/>
                          </a:solidFill>
                          <a:latin typeface="Arial"/>
                        </a:rPr>
                        <a:t>8.5.2016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Sokol Straškov </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SK </a:t>
                      </a:r>
                      <a:r>
                        <a:rPr lang="cs-CZ" sz="800" b="1" i="0" u="none" strike="noStrike" dirty="0" err="1">
                          <a:solidFill>
                            <a:srgbClr val="000000"/>
                          </a:solidFill>
                          <a:latin typeface="Arial"/>
                        </a:rPr>
                        <a:t>Štětí</a:t>
                      </a:r>
                      <a:r>
                        <a:rPr lang="cs-CZ" sz="800" b="1" i="0" u="none" strike="noStrike" dirty="0">
                          <a:solidFill>
                            <a:srgbClr val="000000"/>
                          </a:solidFill>
                          <a:latin typeface="Arial"/>
                        </a:rPr>
                        <a:t> B</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14</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10:00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3"/>
                  </a:ext>
                </a:extLst>
              </a:tr>
              <a:tr h="102870">
                <a:tc>
                  <a:txBody>
                    <a:bodyPr/>
                    <a:lstStyle/>
                    <a:p>
                      <a:pPr algn="ctr" rtl="0" fontAlgn="ctr"/>
                      <a:r>
                        <a:rPr lang="cs-CZ" sz="800" b="1" i="0" u="none" strike="noStrike">
                          <a:solidFill>
                            <a:srgbClr val="000000"/>
                          </a:solidFill>
                          <a:latin typeface="Arial"/>
                        </a:rPr>
                        <a:t>14.5.2016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TJ Sokol Pokratice</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SK </a:t>
                      </a:r>
                      <a:r>
                        <a:rPr lang="cs-CZ" sz="800" b="1" i="0" u="none" strike="noStrike" dirty="0" err="1">
                          <a:solidFill>
                            <a:srgbClr val="000000"/>
                          </a:solidFill>
                          <a:latin typeface="Arial"/>
                        </a:rPr>
                        <a:t>Štětí</a:t>
                      </a:r>
                      <a:r>
                        <a:rPr lang="cs-CZ" sz="800" b="1" i="0" u="none" strike="noStrike" dirty="0">
                          <a:solidFill>
                            <a:srgbClr val="000000"/>
                          </a:solidFill>
                          <a:latin typeface="Arial"/>
                        </a:rPr>
                        <a:t> B</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12:01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4"/>
                  </a:ext>
                </a:extLst>
              </a:tr>
              <a:tr h="102870">
                <a:tc>
                  <a:txBody>
                    <a:bodyPr/>
                    <a:lstStyle/>
                    <a:p>
                      <a:pPr algn="ctr" rtl="0" fontAlgn="ctr"/>
                      <a:r>
                        <a:rPr lang="cs-CZ" sz="800" b="1" i="0" u="none" strike="noStrike">
                          <a:solidFill>
                            <a:srgbClr val="000000"/>
                          </a:solidFill>
                          <a:latin typeface="Arial"/>
                        </a:rPr>
                        <a:t>21.5.2016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SK Roudnice </a:t>
                      </a:r>
                      <a:r>
                        <a:rPr lang="cs-CZ" sz="800" b="1" i="0" u="none" strike="noStrike" dirty="0" err="1">
                          <a:solidFill>
                            <a:srgbClr val="000000"/>
                          </a:solidFill>
                          <a:latin typeface="Arial"/>
                        </a:rPr>
                        <a:t>n.L.</a:t>
                      </a:r>
                      <a:r>
                        <a:rPr lang="cs-CZ" sz="800" b="1" i="0" u="none" strike="noStrike" dirty="0">
                          <a:solidFill>
                            <a:srgbClr val="000000"/>
                          </a:solidFill>
                          <a:latin typeface="Arial"/>
                        </a:rPr>
                        <a:t> B </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16</a:t>
                      </a:r>
                    </a:p>
                  </a:txBody>
                  <a:tcPr marL="9525" marR="9525" marT="9525" marB="0" anchor="ctr">
                    <a:lnL>
                      <a:noFill/>
                    </a:lnL>
                    <a:lnR>
                      <a:noFill/>
                    </a:lnR>
                    <a:lnT>
                      <a:noFill/>
                    </a:lnT>
                    <a:lnB>
                      <a:noFill/>
                    </a:lnB>
                    <a:solidFill>
                      <a:srgbClr val="FFCCFF"/>
                    </a:solidFill>
                  </a:tcPr>
                </a:tc>
                <a:tc>
                  <a:txBody>
                    <a:bodyPr/>
                    <a:lstStyle/>
                    <a:p>
                      <a:pPr algn="ctr" rtl="0" fontAlgn="ctr"/>
                      <a:r>
                        <a:rPr lang="cs-CZ" sz="800" b="1" i="0" u="none" strike="noStrike" dirty="0">
                          <a:solidFill>
                            <a:srgbClr val="000000"/>
                          </a:solidFill>
                          <a:latin typeface="Arial"/>
                        </a:rPr>
                        <a:t>1:05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5"/>
                  </a:ext>
                </a:extLst>
              </a:tr>
              <a:tr h="102870">
                <a:tc>
                  <a:txBody>
                    <a:bodyPr/>
                    <a:lstStyle/>
                    <a:p>
                      <a:pPr algn="ctr" rtl="0" fontAlgn="ctr"/>
                      <a:r>
                        <a:rPr lang="cs-CZ" sz="800" b="1" i="0" u="none" strike="noStrike">
                          <a:solidFill>
                            <a:srgbClr val="000000"/>
                          </a:solidFill>
                          <a:latin typeface="Arial"/>
                        </a:rPr>
                        <a:t>4.6.2016</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00" b="1" i="0" u="none" strike="noStrike">
                          <a:solidFill>
                            <a:srgbClr val="000000"/>
                          </a:solidFill>
                          <a:latin typeface="Arial"/>
                        </a:rPr>
                        <a:t>SK Štětí B</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00" b="1" i="0" u="none" strike="noStrike" dirty="0">
                          <a:solidFill>
                            <a:srgbClr val="000000"/>
                          </a:solidFill>
                          <a:latin typeface="Arial"/>
                        </a:rPr>
                        <a:t>TJ Viktorie </a:t>
                      </a:r>
                      <a:r>
                        <a:rPr lang="cs-CZ" sz="800" b="1" i="0" u="none" strike="noStrike" dirty="0" err="1">
                          <a:solidFill>
                            <a:srgbClr val="000000"/>
                          </a:solidFill>
                          <a:latin typeface="Arial"/>
                        </a:rPr>
                        <a:t>Budyně</a:t>
                      </a:r>
                      <a:r>
                        <a:rPr lang="cs-CZ" sz="800" b="1" i="0" u="none" strike="noStrike" dirty="0">
                          <a:solidFill>
                            <a:srgbClr val="000000"/>
                          </a:solidFill>
                          <a:latin typeface="Arial"/>
                        </a:rPr>
                        <a:t> </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00" b="1" i="0" u="none" strike="noStrike" dirty="0">
                          <a:solidFill>
                            <a:srgbClr val="000000"/>
                          </a:solidFill>
                          <a:latin typeface="Arial"/>
                        </a:rPr>
                        <a:t>18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800" b="1" i="0" u="none" strike="noStrike" dirty="0">
                          <a:solidFill>
                            <a:srgbClr val="000000"/>
                          </a:solidFill>
                          <a:latin typeface="Arial"/>
                        </a:rPr>
                        <a:t>1:04</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6"/>
                  </a:ext>
                </a:extLst>
              </a:tr>
            </a:tbl>
          </a:graphicData>
        </a:graphic>
      </p:graphicFrame>
      <p:pic>
        <p:nvPicPr>
          <p:cNvPr id="7170" name="Picture 95"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57250"/>
            <a:ext cx="90487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047750"/>
            <a:ext cx="90487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238250"/>
            <a:ext cx="90487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428750"/>
            <a:ext cx="90487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619250"/>
            <a:ext cx="90487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809750"/>
            <a:ext cx="90487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000250"/>
            <a:ext cx="90487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190750"/>
            <a:ext cx="90487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381250"/>
            <a:ext cx="90487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571750"/>
            <a:ext cx="90487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762250"/>
            <a:ext cx="90487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952750"/>
            <a:ext cx="90487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143250"/>
            <a:ext cx="90487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3333750"/>
            <a:ext cx="90487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3524250"/>
            <a:ext cx="90487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3714750"/>
            <a:ext cx="90487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3906838"/>
            <a:ext cx="90487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4095750"/>
            <a:ext cx="90487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4286250"/>
            <a:ext cx="90487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4476750"/>
            <a:ext cx="90487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4667250"/>
            <a:ext cx="90487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4857750"/>
            <a:ext cx="90487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5048250"/>
            <a:ext cx="90487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5238750"/>
            <a:ext cx="90487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5429250"/>
            <a:ext cx="90487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5619750"/>
            <a:ext cx="90487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5810250"/>
            <a:ext cx="90487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000750"/>
            <a:ext cx="904875" cy="228600"/>
          </a:xfrm>
          <a:prstGeom prst="rect">
            <a:avLst/>
          </a:prstGeom>
          <a:noFill/>
          <a:ln w="9525">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63780"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97514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11" name="Obdélník 10"/>
          <p:cNvSpPr/>
          <p:nvPr/>
        </p:nvSpPr>
        <p:spPr>
          <a:xfrm>
            <a:off x="5575548" y="432048"/>
            <a:ext cx="4680520" cy="4324261"/>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jsme během zápasu vyprodukovali, byl pokus střídajícího Lelka. Gólman míč vyrazil. Po hodině hry jsme se přeci jenom dalšího gólu dočkali. Odražený centr se dostal zpátky ke </a:t>
            </a:r>
            <a:r>
              <a:rPr lang="cs-CZ" sz="1100" b="0" dirty="0" err="1" smtClean="0">
                <a:latin typeface="Arial" pitchFamily="34" charset="0"/>
                <a:ea typeface="Times New Roman" pitchFamily="18" charset="0"/>
                <a:cs typeface="Arial" pitchFamily="34" charset="0"/>
              </a:rPr>
              <a:t>Slaničkovi</a:t>
            </a:r>
            <a:r>
              <a:rPr lang="cs-CZ" sz="1100" b="0" dirty="0" smtClean="0">
                <a:latin typeface="Arial" pitchFamily="34" charset="0"/>
                <a:ea typeface="Times New Roman" pitchFamily="18" charset="0"/>
                <a:cs typeface="Arial" pitchFamily="34" charset="0"/>
              </a:rPr>
              <a:t> a napodruhé už mířil do branky na 3:0. Tutovku na kopačce měl i Tichý, ale naložil s ní macešsky a branku vysoko přestřelil. V dobrém střeleckém postavení se neprosadil ani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v 73. minutě a navíc musel pro zranění opustit trávník. To už se pomalu začal blížit konec zápasu a času na to, že se dnes dostaneme do herní pohody, už moc nezbývalo.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ještě vysoko přestřelil a Stejskala z volného přímého kopu vychytal brankář. 5 minut před koncem se dočkali domácí. Míč po volném přímém kopu proklouzl </a:t>
            </a:r>
            <a:r>
              <a:rPr lang="cs-CZ" sz="1100" b="0" dirty="0" err="1" smtClean="0">
                <a:latin typeface="Arial" pitchFamily="34" charset="0"/>
                <a:ea typeface="Times New Roman" pitchFamily="18" charset="0"/>
                <a:cs typeface="Arial" pitchFamily="34" charset="0"/>
              </a:rPr>
              <a:t>Michovskému</a:t>
            </a:r>
            <a:r>
              <a:rPr lang="cs-CZ" sz="1100" b="0" dirty="0" smtClean="0">
                <a:latin typeface="Arial" pitchFamily="34" charset="0"/>
                <a:ea typeface="Times New Roman" pitchFamily="18" charset="0"/>
                <a:cs typeface="Arial" pitchFamily="34" charset="0"/>
              </a:rPr>
              <a:t> mezi prsty a bylo to 3:1. V úplném konci domácí mohli dokonce ještě snížit na rozdíl jen jedné branky, ale nestalo se tak.</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  Tři 3 body do letošní bohaté sbírky jsme si připsali, ale na výkon v dobrém vzpomínat nebudeme.  Úvod byl skvělý, ale 2 rychlé góly nám možná více uškodily než pomohly. Herně jsme se trápili a chyb v rozehrávce bylo hodně. Na druhou stranu bylo vítězství zasloužené a herní kvalita byla na naší straně. Někdy přijdou i takové zápasy. Před námi je poslední letošní mistrovský zápas. V sobotu 18. června v něm přivítáme FK Bílinu, která v tomto kole přehrála </a:t>
            </a:r>
            <a:r>
              <a:rPr lang="cs-CZ" sz="1100" b="0" dirty="0" err="1" smtClean="0">
                <a:latin typeface="Arial" pitchFamily="34" charset="0"/>
                <a:ea typeface="Times New Roman" pitchFamily="18" charset="0"/>
                <a:cs typeface="Arial" pitchFamily="34" charset="0"/>
              </a:rPr>
              <a:t>Modlany</a:t>
            </a:r>
            <a:r>
              <a:rPr lang="cs-CZ" sz="1100" b="0" dirty="0" smtClean="0">
                <a:latin typeface="Arial" pitchFamily="34" charset="0"/>
                <a:ea typeface="Times New Roman" pitchFamily="18" charset="0"/>
                <a:cs typeface="Arial" pitchFamily="34" charset="0"/>
              </a:rPr>
              <a:t> 4:0.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Tichý 1,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1, Slanička 1</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Michovský-</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(55. Šmidrkal), Vacek, Hrdý, Mencl-</a:t>
            </a:r>
          </a:p>
          <a:p>
            <a:pPr lvl="0" algn="just" eaLnBrk="0" hangingPunct="0"/>
            <a:r>
              <a:rPr lang="cs-CZ" sz="1100" b="0" dirty="0" smtClean="0">
                <a:latin typeface="Arial" pitchFamily="34" charset="0"/>
                <a:ea typeface="Times New Roman" pitchFamily="18" charset="0"/>
                <a:cs typeface="Arial" pitchFamily="34" charset="0"/>
              </a:rPr>
              <a:t>                Kucler(55.Lelek), Slanička, </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Stejskal-</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(75.Kloub), Tichý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J.Havner</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D.Plzák</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J.Fencl</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F.Černý</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Delegát:</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P.Klupák</a:t>
            </a:r>
            <a:endParaRPr lang="cs-CZ" sz="1100" b="0" dirty="0" smtClean="0">
              <a:latin typeface="Arial" pitchFamily="34" charset="0"/>
              <a:cs typeface="Arial" pitchFamily="34" charset="0"/>
            </a:endParaRPr>
          </a:p>
        </p:txBody>
      </p:sp>
      <p:pic>
        <p:nvPicPr>
          <p:cNvPr id="12" name="Picture 1"/>
          <p:cNvPicPr>
            <a:picLocks noChangeAspect="1" noChangeArrowheads="1"/>
          </p:cNvPicPr>
          <p:nvPr/>
        </p:nvPicPr>
        <p:blipFill>
          <a:blip r:embed="rId3" cstate="print"/>
          <a:srcRect/>
          <a:stretch>
            <a:fillRect/>
          </a:stretch>
        </p:blipFill>
        <p:spPr bwMode="auto">
          <a:xfrm>
            <a:off x="6511652" y="4771628"/>
            <a:ext cx="2232248" cy="1872208"/>
          </a:xfrm>
          <a:prstGeom prst="rect">
            <a:avLst/>
          </a:prstGeom>
          <a:noFill/>
          <a:ln w="9525">
            <a:noFill/>
            <a:miter lim="800000"/>
            <a:headEnd/>
            <a:tailEnd/>
          </a:ln>
        </p:spPr>
      </p:pic>
      <p:sp>
        <p:nvSpPr>
          <p:cNvPr id="15" name="TextovéPole 14"/>
          <p:cNvSpPr txBox="1"/>
          <p:nvPr/>
        </p:nvSpPr>
        <p:spPr>
          <a:xfrm>
            <a:off x="5647556" y="91108"/>
            <a:ext cx="4608512" cy="307777"/>
          </a:xfrm>
          <a:prstGeom prst="rect">
            <a:avLst/>
          </a:prstGeom>
          <a:solidFill>
            <a:schemeClr val="accent6">
              <a:lumMod val="20000"/>
              <a:lumOff val="80000"/>
            </a:schemeClr>
          </a:solidFill>
        </p:spPr>
        <p:txBody>
          <a:bodyPr wrap="square" rtlCol="0">
            <a:spAutoFit/>
          </a:bodyPr>
          <a:lstStyle/>
          <a:p>
            <a:pPr algn="ctr"/>
            <a:r>
              <a:rPr lang="cs-CZ" sz="1400" u="sng" dirty="0" err="1" smtClean="0">
                <a:latin typeface="Bookman Old Style" pitchFamily="18" charset="0"/>
              </a:rPr>
              <a:t>Duchcov</a:t>
            </a:r>
            <a:r>
              <a:rPr lang="cs-CZ" sz="1400" u="sng" dirty="0" smtClean="0">
                <a:latin typeface="Bookman Old Style" pitchFamily="18" charset="0"/>
              </a:rPr>
              <a:t>-</a:t>
            </a:r>
            <a:r>
              <a:rPr lang="cs-CZ" sz="1400" u="sng" dirty="0" err="1" smtClean="0">
                <a:latin typeface="Bookman Old Style" pitchFamily="18" charset="0"/>
              </a:rPr>
              <a:t>Štětí</a:t>
            </a:r>
            <a:r>
              <a:rPr lang="cs-CZ" sz="1400" u="sng" dirty="0" smtClean="0">
                <a:latin typeface="Bookman Old Style" pitchFamily="18" charset="0"/>
              </a:rPr>
              <a:t> 11.6.2016</a:t>
            </a:r>
          </a:p>
        </p:txBody>
      </p:sp>
      <p:graphicFrame>
        <p:nvGraphicFramePr>
          <p:cNvPr id="17" name="Tabulka 16"/>
          <p:cNvGraphicFramePr>
            <a:graphicFrameLocks noGrp="1"/>
          </p:cNvGraphicFramePr>
          <p:nvPr/>
        </p:nvGraphicFramePr>
        <p:xfrm>
          <a:off x="102940" y="1088324"/>
          <a:ext cx="4464497" cy="5699528"/>
        </p:xfrm>
        <a:graphic>
          <a:graphicData uri="http://schemas.openxmlformats.org/drawingml/2006/table">
            <a:tbl>
              <a:tblPr/>
              <a:tblGrid>
                <a:gridCol w="683636">
                  <a:extLst>
                    <a:ext uri="{9D8B030D-6E8A-4147-A177-3AD203B41FA5}">
                      <a16:colId xmlns:a16="http://schemas.microsoft.com/office/drawing/2014/main" val="20000"/>
                    </a:ext>
                  </a:extLst>
                </a:gridCol>
                <a:gridCol w="1184327">
                  <a:extLst>
                    <a:ext uri="{9D8B030D-6E8A-4147-A177-3AD203B41FA5}">
                      <a16:colId xmlns:a16="http://schemas.microsoft.com/office/drawing/2014/main" val="20001"/>
                    </a:ext>
                  </a:extLst>
                </a:gridCol>
                <a:gridCol w="1181118">
                  <a:extLst>
                    <a:ext uri="{9D8B030D-6E8A-4147-A177-3AD203B41FA5}">
                      <a16:colId xmlns:a16="http://schemas.microsoft.com/office/drawing/2014/main" val="20002"/>
                    </a:ext>
                  </a:extLst>
                </a:gridCol>
                <a:gridCol w="410825">
                  <a:extLst>
                    <a:ext uri="{9D8B030D-6E8A-4147-A177-3AD203B41FA5}">
                      <a16:colId xmlns:a16="http://schemas.microsoft.com/office/drawing/2014/main" val="20003"/>
                    </a:ext>
                  </a:extLst>
                </a:gridCol>
                <a:gridCol w="452547">
                  <a:extLst>
                    <a:ext uri="{9D8B030D-6E8A-4147-A177-3AD203B41FA5}">
                      <a16:colId xmlns:a16="http://schemas.microsoft.com/office/drawing/2014/main" val="20004"/>
                    </a:ext>
                  </a:extLst>
                </a:gridCol>
                <a:gridCol w="552044">
                  <a:extLst>
                    <a:ext uri="{9D8B030D-6E8A-4147-A177-3AD203B41FA5}">
                      <a16:colId xmlns:a16="http://schemas.microsoft.com/office/drawing/2014/main" val="20005"/>
                    </a:ext>
                  </a:extLst>
                </a:gridCol>
              </a:tblGrid>
              <a:tr h="223170">
                <a:tc gridSpan="6">
                  <a:txBody>
                    <a:bodyPr/>
                    <a:lstStyle/>
                    <a:p>
                      <a:pPr algn="ctr" fontAlgn="ctr"/>
                      <a:r>
                        <a:rPr lang="cs-CZ" sz="1200" b="1" i="0" u="none" strike="noStrike" dirty="0">
                          <a:solidFill>
                            <a:srgbClr val="000000"/>
                          </a:solidFill>
                          <a:latin typeface="Arial"/>
                        </a:rPr>
                        <a:t>Ústecký přebor starších a mladších žáků 2015-16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33798">
                <a:tc>
                  <a:txBody>
                    <a:bodyPr/>
                    <a:lstStyle/>
                    <a:p>
                      <a:pPr algn="ctr" fontAlgn="ctr"/>
                      <a:r>
                        <a:rPr lang="cs-CZ" sz="800" b="1" i="0" u="none" strike="noStrike">
                          <a:solidFill>
                            <a:srgbClr val="000000"/>
                          </a:solidFill>
                          <a:latin typeface="Arial"/>
                        </a:rPr>
                        <a:t>Den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Kolo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40987">
                <a:tc>
                  <a:txBody>
                    <a:bodyPr/>
                    <a:lstStyle/>
                    <a:p>
                      <a:pPr algn="ctr" fontAlgn="ctr"/>
                      <a:r>
                        <a:rPr lang="cs-CZ" sz="700" b="0" i="0" u="none" strike="noStrike">
                          <a:solidFill>
                            <a:srgbClr val="000000"/>
                          </a:solidFill>
                          <a:latin typeface="Arial"/>
                        </a:rPr>
                        <a:t>23.8.2015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2"/>
                  </a:ext>
                </a:extLst>
              </a:tr>
              <a:tr h="140987">
                <a:tc>
                  <a:txBody>
                    <a:bodyPr/>
                    <a:lstStyle/>
                    <a:p>
                      <a:pPr algn="ctr" fontAlgn="ctr"/>
                      <a:r>
                        <a:rPr lang="cs-CZ" sz="700" b="0" i="0" u="none" strike="noStrike">
                          <a:solidFill>
                            <a:srgbClr val="000000"/>
                          </a:solidFill>
                          <a:latin typeface="Arial"/>
                        </a:rPr>
                        <a:t>26.8.2015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3"/>
                  </a:ext>
                </a:extLst>
              </a:tr>
              <a:tr h="140987">
                <a:tc>
                  <a:txBody>
                    <a:bodyPr/>
                    <a:lstStyle/>
                    <a:p>
                      <a:pPr algn="ctr" fontAlgn="ctr"/>
                      <a:r>
                        <a:rPr lang="cs-CZ" sz="700" b="0" i="0" u="none" strike="noStrike">
                          <a:solidFill>
                            <a:srgbClr val="000000"/>
                          </a:solidFill>
                          <a:latin typeface="Arial"/>
                        </a:rPr>
                        <a:t>30.8.2015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FK Litoměřice Žitenice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4"/>
                  </a:ext>
                </a:extLst>
              </a:tr>
              <a:tr h="140987">
                <a:tc>
                  <a:txBody>
                    <a:bodyPr/>
                    <a:lstStyle/>
                    <a:p>
                      <a:pPr algn="ctr" fontAlgn="ctr"/>
                      <a:r>
                        <a:rPr lang="cs-CZ" sz="700" b="0" i="0" u="none" strike="noStrike">
                          <a:solidFill>
                            <a:srgbClr val="000000"/>
                          </a:solidFill>
                          <a:latin typeface="Arial"/>
                        </a:rPr>
                        <a:t>5.9.52015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5"/>
                  </a:ext>
                </a:extLst>
              </a:tr>
              <a:tr h="140987">
                <a:tc>
                  <a:txBody>
                    <a:bodyPr/>
                    <a:lstStyle/>
                    <a:p>
                      <a:pPr algn="ctr" fontAlgn="ctr"/>
                      <a:r>
                        <a:rPr lang="cs-CZ" sz="700" b="0" i="0" u="none" strike="noStrike">
                          <a:solidFill>
                            <a:srgbClr val="000000"/>
                          </a:solidFill>
                          <a:latin typeface="Arial"/>
                        </a:rPr>
                        <a:t>9.9.2015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6"/>
                  </a:ext>
                </a:extLst>
              </a:tr>
              <a:tr h="140987">
                <a:tc>
                  <a:txBody>
                    <a:bodyPr/>
                    <a:lstStyle/>
                    <a:p>
                      <a:pPr algn="ctr" fontAlgn="ctr"/>
                      <a:r>
                        <a:rPr lang="cs-CZ" sz="700" b="0" i="0" u="none" strike="noStrike">
                          <a:solidFill>
                            <a:srgbClr val="000000"/>
                          </a:solidFill>
                          <a:latin typeface="Arial"/>
                        </a:rPr>
                        <a:t>13.9.20105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7"/>
                  </a:ext>
                </a:extLst>
              </a:tr>
              <a:tr h="140987">
                <a:tc>
                  <a:txBody>
                    <a:bodyPr/>
                    <a:lstStyle/>
                    <a:p>
                      <a:pPr algn="ctr" fontAlgn="ctr"/>
                      <a:r>
                        <a:rPr lang="cs-CZ" sz="700" b="0" i="0" u="none" strike="noStrike">
                          <a:solidFill>
                            <a:srgbClr val="000000"/>
                          </a:solidFill>
                          <a:latin typeface="Arial"/>
                        </a:rPr>
                        <a:t>19.9.2015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FK Duchcov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8"/>
                  </a:ext>
                </a:extLst>
              </a:tr>
              <a:tr h="140987">
                <a:tc>
                  <a:txBody>
                    <a:bodyPr/>
                    <a:lstStyle/>
                    <a:p>
                      <a:pPr algn="ctr" fontAlgn="ctr"/>
                      <a:r>
                        <a:rPr lang="cs-CZ" sz="700" b="0" i="0" u="none" strike="noStrike">
                          <a:solidFill>
                            <a:srgbClr val="000000"/>
                          </a:solidFill>
                          <a:latin typeface="Arial"/>
                        </a:rPr>
                        <a:t>27.9.2015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latin typeface="Arial"/>
                        </a:rPr>
                        <a:t>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9"/>
                  </a:ext>
                </a:extLst>
              </a:tr>
              <a:tr h="140987">
                <a:tc>
                  <a:txBody>
                    <a:bodyPr/>
                    <a:lstStyle/>
                    <a:p>
                      <a:pPr algn="ctr" fontAlgn="ctr"/>
                      <a:r>
                        <a:rPr lang="cs-CZ" sz="700" b="0" i="0" u="none" strike="noStrike">
                          <a:solidFill>
                            <a:srgbClr val="000000"/>
                          </a:solidFill>
                          <a:latin typeface="Arial"/>
                        </a:rPr>
                        <a:t>4.10.2015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FK 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7:1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10"/>
                  </a:ext>
                </a:extLst>
              </a:tr>
              <a:tr h="140987">
                <a:tc>
                  <a:txBody>
                    <a:bodyPr/>
                    <a:lstStyle/>
                    <a:p>
                      <a:pPr algn="ctr" fontAlgn="ctr"/>
                      <a:r>
                        <a:rPr lang="cs-CZ" sz="700" b="0" i="0" u="none" strike="noStrike">
                          <a:solidFill>
                            <a:srgbClr val="000000"/>
                          </a:solidFill>
                          <a:latin typeface="Arial"/>
                        </a:rPr>
                        <a:t>11.10.2015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SK 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11"/>
                  </a:ext>
                </a:extLst>
              </a:tr>
              <a:tr h="140987">
                <a:tc>
                  <a:txBody>
                    <a:bodyPr/>
                    <a:lstStyle/>
                    <a:p>
                      <a:pPr algn="ctr" fontAlgn="ctr"/>
                      <a:r>
                        <a:rPr lang="cs-CZ" sz="700" b="0" i="0" u="none" strike="noStrike">
                          <a:solidFill>
                            <a:srgbClr val="000000"/>
                          </a:solidFill>
                          <a:latin typeface="Arial"/>
                        </a:rPr>
                        <a:t>18.10.2015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latin typeface="Arial"/>
                        </a:rPr>
                        <a:t>FK </a:t>
                      </a:r>
                      <a:r>
                        <a:rPr lang="cs-CZ" sz="900" b="1" i="0" u="none" strike="noStrike" dirty="0" err="1">
                          <a:solidFill>
                            <a:srgbClr val="000000"/>
                          </a:solidFill>
                          <a:latin typeface="Arial"/>
                        </a:rPr>
                        <a:t>ČLNeštěmice</a:t>
                      </a: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9:5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2"/>
                  </a:ext>
                </a:extLst>
              </a:tr>
              <a:tr h="140987">
                <a:tc>
                  <a:txBody>
                    <a:bodyPr/>
                    <a:lstStyle/>
                    <a:p>
                      <a:pPr algn="ctr" fontAlgn="ctr"/>
                      <a:r>
                        <a:rPr lang="cs-CZ" sz="700" b="0" i="0" u="none" strike="noStrike">
                          <a:solidFill>
                            <a:srgbClr val="000000"/>
                          </a:solidFill>
                          <a:latin typeface="Arial"/>
                        </a:rPr>
                        <a:t>25.10.2015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latin typeface="Arial"/>
                        </a:rPr>
                        <a:t>FK Junior Děčín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9:4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3"/>
                  </a:ext>
                </a:extLst>
              </a:tr>
              <a:tr h="140987">
                <a:tc>
                  <a:txBody>
                    <a:bodyPr/>
                    <a:lstStyle/>
                    <a:p>
                      <a:pPr algn="ctr" fontAlgn="ctr"/>
                      <a:r>
                        <a:rPr lang="cs-CZ" sz="700" b="0" i="0" u="none" strike="noStrike">
                          <a:solidFill>
                            <a:srgbClr val="000000"/>
                          </a:solidFill>
                          <a:latin typeface="Arial"/>
                        </a:rPr>
                        <a:t>28.10.2015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 FK Duchcov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4"/>
                  </a:ext>
                </a:extLst>
              </a:tr>
              <a:tr h="140987">
                <a:tc>
                  <a:txBody>
                    <a:bodyPr/>
                    <a:lstStyle/>
                    <a:p>
                      <a:pPr algn="ctr" fontAlgn="ctr"/>
                      <a:r>
                        <a:rPr lang="cs-CZ" sz="700" b="0" i="0" u="none" strike="noStrike">
                          <a:solidFill>
                            <a:srgbClr val="000000"/>
                          </a:solidFill>
                          <a:latin typeface="Arial"/>
                        </a:rPr>
                        <a:t>1.11.2015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900" b="1" i="0" u="none" strike="noStrike" dirty="0">
                          <a:solidFill>
                            <a:srgbClr val="000000"/>
                          </a:solidFill>
                          <a:latin typeface="Arial"/>
                        </a:rPr>
                        <a:t>SK Sokol Brozany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700" b="0" i="0" u="none" strike="noStrike">
                          <a:solidFill>
                            <a:srgbClr val="000000"/>
                          </a:solidFill>
                          <a:latin typeface="Arial"/>
                        </a:rPr>
                        <a:t>13:4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5"/>
                  </a:ext>
                </a:extLst>
              </a:tr>
              <a:tr h="140987">
                <a:tc>
                  <a:txBody>
                    <a:bodyPr/>
                    <a:lstStyle/>
                    <a:p>
                      <a:pPr algn="ctr" fontAlgn="ctr"/>
                      <a:r>
                        <a:rPr lang="cs-CZ" sz="700" b="0" i="0" u="none" strike="noStrike">
                          <a:solidFill>
                            <a:srgbClr val="000000"/>
                          </a:solidFill>
                          <a:latin typeface="Arial"/>
                        </a:rPr>
                        <a:t>8.11.2015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FK Litoměřice Žitenice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16"/>
                  </a:ext>
                </a:extLst>
              </a:tr>
              <a:tr h="140987">
                <a:tc>
                  <a:txBody>
                    <a:bodyPr/>
                    <a:lstStyle/>
                    <a:p>
                      <a:pPr algn="ctr" fontAlgn="ctr"/>
                      <a:r>
                        <a:rPr lang="cs-CZ" sz="700" b="0" i="0" u="none" strike="noStrike">
                          <a:solidFill>
                            <a:srgbClr val="000000"/>
                          </a:solidFill>
                          <a:latin typeface="Arial"/>
                        </a:rPr>
                        <a:t>14.11.2015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TJ Sokol Košťany/Oldřichov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dirty="0">
                          <a:solidFill>
                            <a:srgbClr val="000000"/>
                          </a:solidFill>
                          <a:latin typeface="Arial"/>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17"/>
                  </a:ext>
                </a:extLst>
              </a:tr>
              <a:tr h="140987">
                <a:tc>
                  <a:txBody>
                    <a:bodyPr/>
                    <a:lstStyle/>
                    <a:p>
                      <a:pPr algn="ctr" fontAlgn="ctr"/>
                      <a:r>
                        <a:rPr lang="cs-CZ" sz="700" b="0" i="0" u="none" strike="noStrike">
                          <a:solidFill>
                            <a:srgbClr val="000000"/>
                          </a:solidFill>
                          <a:latin typeface="Arial"/>
                        </a:rPr>
                        <a:t>27.3.2016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FK 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8"/>
                  </a:ext>
                </a:extLst>
              </a:tr>
              <a:tr h="140987">
                <a:tc>
                  <a:txBody>
                    <a:bodyPr/>
                    <a:lstStyle/>
                    <a:p>
                      <a:pPr algn="ctr" fontAlgn="ctr"/>
                      <a:r>
                        <a:rPr lang="cs-CZ" sz="700" b="0" i="0" u="none" strike="noStrike">
                          <a:solidFill>
                            <a:srgbClr val="000000"/>
                          </a:solidFill>
                          <a:latin typeface="Arial"/>
                        </a:rPr>
                        <a:t>3.4.2016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SK Roudnice </a:t>
                      </a:r>
                      <a:r>
                        <a:rPr lang="cs-CZ" sz="900" b="1" i="0" u="none" strike="noStrike" dirty="0" err="1">
                          <a:solidFill>
                            <a:srgbClr val="000000"/>
                          </a:solidFill>
                          <a:latin typeface="Arial"/>
                        </a:rPr>
                        <a:t>n.L.</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3:2 PK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2:05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9"/>
                  </a:ext>
                </a:extLst>
              </a:tr>
              <a:tr h="140987">
                <a:tc>
                  <a:txBody>
                    <a:bodyPr/>
                    <a:lstStyle/>
                    <a:p>
                      <a:pPr algn="ctr" fontAlgn="ctr"/>
                      <a:r>
                        <a:rPr lang="cs-CZ" sz="700" b="0" i="0" u="none" strike="noStrike">
                          <a:solidFill>
                            <a:srgbClr val="000000"/>
                          </a:solidFill>
                          <a:latin typeface="Arial"/>
                        </a:rPr>
                        <a:t>9.4.2016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FK ČL Neštěmice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3:5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20"/>
                  </a:ext>
                </a:extLst>
              </a:tr>
              <a:tr h="140987">
                <a:tc>
                  <a:txBody>
                    <a:bodyPr/>
                    <a:lstStyle/>
                    <a:p>
                      <a:pPr algn="ctr" fontAlgn="ctr"/>
                      <a:r>
                        <a:rPr lang="cs-CZ" sz="700" b="0" i="0" u="none" strike="noStrike">
                          <a:solidFill>
                            <a:srgbClr val="000000"/>
                          </a:solidFill>
                          <a:latin typeface="Arial"/>
                        </a:rPr>
                        <a:t>17.4.2016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TJ Sokol </a:t>
                      </a:r>
                      <a:r>
                        <a:rPr lang="cs-CZ" sz="900" b="1" i="0" u="none" strike="noStrike" dirty="0" err="1" smtClean="0">
                          <a:solidFill>
                            <a:srgbClr val="000000"/>
                          </a:solidFill>
                          <a:latin typeface="Arial"/>
                        </a:rPr>
                        <a:t>Košťany</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1"/>
                  </a:ext>
                </a:extLst>
              </a:tr>
              <a:tr h="140987">
                <a:tc>
                  <a:txBody>
                    <a:bodyPr/>
                    <a:lstStyle/>
                    <a:p>
                      <a:pPr algn="ctr" fontAlgn="ctr"/>
                      <a:r>
                        <a:rPr lang="cs-CZ" sz="700" b="0" i="0" u="none" strike="noStrike">
                          <a:solidFill>
                            <a:srgbClr val="000000"/>
                          </a:solidFill>
                          <a:latin typeface="Arial"/>
                        </a:rPr>
                        <a:t>20.4.2016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22"/>
                  </a:ext>
                </a:extLst>
              </a:tr>
              <a:tr h="140987">
                <a:tc>
                  <a:txBody>
                    <a:bodyPr/>
                    <a:lstStyle/>
                    <a:p>
                      <a:pPr algn="ctr" fontAlgn="ctr"/>
                      <a:r>
                        <a:rPr lang="cs-CZ" sz="700" b="0" i="0" u="none" strike="noStrike">
                          <a:solidFill>
                            <a:srgbClr val="000000"/>
                          </a:solidFill>
                          <a:latin typeface="Arial"/>
                        </a:rPr>
                        <a:t>1.5.2016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8:1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23"/>
                  </a:ext>
                </a:extLst>
              </a:tr>
              <a:tr h="140987">
                <a:tc>
                  <a:txBody>
                    <a:bodyPr/>
                    <a:lstStyle/>
                    <a:p>
                      <a:pPr algn="ctr" fontAlgn="ctr"/>
                      <a:r>
                        <a:rPr lang="cs-CZ" sz="700" b="0" i="0" u="none" strike="noStrike">
                          <a:solidFill>
                            <a:srgbClr val="000000"/>
                          </a:solidFill>
                          <a:latin typeface="Arial"/>
                        </a:rPr>
                        <a:t>8.5.2016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FK Litoměřice </a:t>
                      </a:r>
                      <a:r>
                        <a:rPr lang="cs-CZ" sz="900" b="1" i="0" u="none" strike="noStrike" dirty="0" err="1">
                          <a:solidFill>
                            <a:srgbClr val="000000"/>
                          </a:solidFill>
                          <a:latin typeface="Arial"/>
                        </a:rPr>
                        <a:t>Žitenice</a:t>
                      </a: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4"/>
                  </a:ext>
                </a:extLst>
              </a:tr>
              <a:tr h="140987">
                <a:tc>
                  <a:txBody>
                    <a:bodyPr/>
                    <a:lstStyle/>
                    <a:p>
                      <a:pPr algn="ctr" fontAlgn="ctr"/>
                      <a:r>
                        <a:rPr lang="cs-CZ" sz="700" b="0" i="0" u="none" strike="noStrike">
                          <a:solidFill>
                            <a:srgbClr val="000000"/>
                          </a:solidFill>
                          <a:latin typeface="Arial"/>
                        </a:rPr>
                        <a:t>11.5.2016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FK ČL </a:t>
                      </a:r>
                      <a:r>
                        <a:rPr lang="cs-CZ" sz="900" b="1" i="0" u="none" strike="noStrike" dirty="0" err="1">
                          <a:solidFill>
                            <a:srgbClr val="000000"/>
                          </a:solidFill>
                          <a:latin typeface="Arial"/>
                        </a:rPr>
                        <a:t>Neštěmice</a:t>
                      </a: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5"/>
                  </a:ext>
                </a:extLst>
              </a:tr>
              <a:tr h="140987">
                <a:tc>
                  <a:txBody>
                    <a:bodyPr/>
                    <a:lstStyle/>
                    <a:p>
                      <a:pPr algn="ctr" fontAlgn="ctr"/>
                      <a:r>
                        <a:rPr lang="cs-CZ" sz="700" b="0" i="0" u="none" strike="noStrike">
                          <a:solidFill>
                            <a:srgbClr val="000000"/>
                          </a:solidFill>
                          <a:latin typeface="Arial"/>
                        </a:rPr>
                        <a:t>14.5.2016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16:2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26"/>
                  </a:ext>
                </a:extLst>
              </a:tr>
              <a:tr h="140987">
                <a:tc>
                  <a:txBody>
                    <a:bodyPr/>
                    <a:lstStyle/>
                    <a:p>
                      <a:pPr algn="ctr" fontAlgn="ctr"/>
                      <a:r>
                        <a:rPr lang="cs-CZ" sz="700" b="0" i="0" u="none" strike="noStrike">
                          <a:solidFill>
                            <a:srgbClr val="000000"/>
                          </a:solidFill>
                          <a:latin typeface="Arial"/>
                        </a:rPr>
                        <a:t>22.5.2016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7"/>
                  </a:ext>
                </a:extLst>
              </a:tr>
              <a:tr h="140987">
                <a:tc>
                  <a:txBody>
                    <a:bodyPr/>
                    <a:lstStyle/>
                    <a:p>
                      <a:pPr algn="ctr" fontAlgn="ctr"/>
                      <a:r>
                        <a:rPr lang="cs-CZ" sz="700" b="0" i="0" u="none" strike="noStrike">
                          <a:solidFill>
                            <a:srgbClr val="000000"/>
                          </a:solidFill>
                          <a:latin typeface="Arial"/>
                        </a:rPr>
                        <a:t>25.5.2016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TJ Sokol </a:t>
                      </a:r>
                      <a:r>
                        <a:rPr lang="cs-CZ" sz="900" b="1" i="0" u="none" strike="noStrike" dirty="0" err="1" smtClean="0">
                          <a:solidFill>
                            <a:srgbClr val="000000"/>
                          </a:solidFill>
                          <a:latin typeface="Arial"/>
                        </a:rPr>
                        <a:t>Košťany</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6:1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28"/>
                  </a:ext>
                </a:extLst>
              </a:tr>
              <a:tr h="140987">
                <a:tc>
                  <a:txBody>
                    <a:bodyPr/>
                    <a:lstStyle/>
                    <a:p>
                      <a:pPr algn="ctr" fontAlgn="ctr"/>
                      <a:r>
                        <a:rPr lang="cs-CZ" sz="700" b="0" i="0" u="none" strike="noStrike">
                          <a:solidFill>
                            <a:srgbClr val="000000"/>
                          </a:solidFill>
                          <a:latin typeface="Arial"/>
                        </a:rPr>
                        <a:t>28.5.2015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FK Duchcov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0:8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29"/>
                  </a:ext>
                </a:extLst>
              </a:tr>
              <a:tr h="140987">
                <a:tc>
                  <a:txBody>
                    <a:bodyPr/>
                    <a:lstStyle/>
                    <a:p>
                      <a:pPr algn="ctr" fontAlgn="ctr"/>
                      <a:r>
                        <a:rPr lang="cs-CZ" sz="700" b="0" i="0" u="none" strike="noStrike">
                          <a:solidFill>
                            <a:srgbClr val="000000"/>
                          </a:solidFill>
                          <a:latin typeface="Arial"/>
                        </a:rPr>
                        <a:t>5.6.2016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1:11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30"/>
                  </a:ext>
                </a:extLst>
              </a:tr>
              <a:tr h="140987">
                <a:tc>
                  <a:txBody>
                    <a:bodyPr/>
                    <a:lstStyle/>
                    <a:p>
                      <a:pPr algn="ctr" fontAlgn="ctr"/>
                      <a:r>
                        <a:rPr lang="cs-CZ" sz="700" b="0" i="0" u="none" strike="noStrike">
                          <a:solidFill>
                            <a:srgbClr val="000000"/>
                          </a:solidFill>
                          <a:latin typeface="Arial"/>
                        </a:rPr>
                        <a:t>8.6.2016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FK Junior Děčín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700" b="0" i="0" u="none" strike="noStrike">
                          <a:solidFill>
                            <a:srgbClr val="000000"/>
                          </a:solidFill>
                          <a:latin typeface="Arial"/>
                        </a:rPr>
                        <a:t>0:12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31"/>
                  </a:ext>
                </a:extLst>
              </a:tr>
              <a:tr h="140987">
                <a:tc>
                  <a:txBody>
                    <a:bodyPr/>
                    <a:lstStyle/>
                    <a:p>
                      <a:pPr algn="ctr" fontAlgn="ctr"/>
                      <a:r>
                        <a:rPr lang="cs-CZ" sz="700" b="0" i="0" u="none" strike="noStrike">
                          <a:solidFill>
                            <a:srgbClr val="000000"/>
                          </a:solidFill>
                          <a:latin typeface="Arial"/>
                        </a:rPr>
                        <a:t>12.6.2016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FK 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dirty="0" smtClean="0">
                          <a:solidFill>
                            <a:srgbClr val="000000"/>
                          </a:solidFill>
                          <a:latin typeface="Arial"/>
                        </a:rPr>
                        <a:t>10:2</a:t>
                      </a:r>
                      <a:r>
                        <a:rPr lang="cs-CZ" sz="700" b="0"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dirty="0" smtClean="0">
                          <a:solidFill>
                            <a:srgbClr val="000000"/>
                          </a:solidFill>
                          <a:latin typeface="Arial"/>
                        </a:rPr>
                        <a:t>18:00</a:t>
                      </a:r>
                      <a:endParaRPr lang="cs-CZ" sz="7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32"/>
                  </a:ext>
                </a:extLst>
              </a:tr>
              <a:tr h="140987">
                <a:tc>
                  <a:txBody>
                    <a:bodyPr/>
                    <a:lstStyle/>
                    <a:p>
                      <a:pPr algn="ctr" fontAlgn="ctr"/>
                      <a:r>
                        <a:rPr lang="cs-CZ" sz="700" b="0" i="0" u="none" strike="noStrike">
                          <a:solidFill>
                            <a:srgbClr val="000000"/>
                          </a:solidFill>
                          <a:latin typeface="Arial"/>
                        </a:rPr>
                        <a:t>19.6.2016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a:solidFill>
                            <a:srgbClr val="000000"/>
                          </a:solidFill>
                          <a:latin typeface="Arial"/>
                        </a:rPr>
                        <a:t>SK 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700" b="0"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33"/>
                  </a:ext>
                </a:extLst>
              </a:tr>
            </a:tbl>
          </a:graphicData>
        </a:graphic>
      </p:graphicFrame>
      <p:sp>
        <p:nvSpPr>
          <p:cNvPr id="18" name="TextovéPole 17"/>
          <p:cNvSpPr txBox="1"/>
          <p:nvPr/>
        </p:nvSpPr>
        <p:spPr>
          <a:xfrm>
            <a:off x="174948" y="134080"/>
            <a:ext cx="4392488" cy="677108"/>
          </a:xfrm>
          <a:prstGeom prst="rect">
            <a:avLst/>
          </a:prstGeom>
          <a:solidFill>
            <a:srgbClr val="6BEAFB"/>
          </a:solidFill>
          <a:ln w="57150">
            <a:solidFill>
              <a:schemeClr val="accent5">
                <a:lumMod val="50000"/>
              </a:schemeClr>
            </a:solidFill>
            <a:prstDash val="sysDot"/>
          </a:ln>
        </p:spPr>
        <p:txBody>
          <a:bodyPr wrap="square" rtlCol="0">
            <a:spAutoFit/>
          </a:bodyPr>
          <a:lstStyle/>
          <a:p>
            <a:pPr algn="ctr"/>
            <a:r>
              <a:rPr lang="cs-CZ" sz="1900" u="sng" dirty="0" smtClean="0">
                <a:latin typeface="Arial Black" pitchFamily="34" charset="0"/>
              </a:rPr>
              <a:t>Nejvíce zápasů v letošním roce sehráli  Starší a mladší žáci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131675" y="0"/>
            <a:ext cx="185738" cy="265113"/>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31332" y="7075884"/>
            <a:ext cx="8640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73578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cxnSp>
        <p:nvCxnSpPr>
          <p:cNvPr id="16" name="Přímá spojovací šipka 15"/>
          <p:cNvCxnSpPr/>
          <p:nvPr/>
        </p:nvCxnSpPr>
        <p:spPr bwMode="auto">
          <a:xfrm>
            <a:off x="3415308" y="7075884"/>
            <a:ext cx="136815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91936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903140"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sp>
        <p:nvSpPr>
          <p:cNvPr id="14" name="Obdélník 13"/>
          <p:cNvSpPr/>
          <p:nvPr/>
        </p:nvSpPr>
        <p:spPr>
          <a:xfrm>
            <a:off x="115244" y="951136"/>
            <a:ext cx="4320480" cy="2492990"/>
          </a:xfrm>
          <a:prstGeom prst="rect">
            <a:avLst/>
          </a:prstGeom>
          <a:ln w="31750">
            <a:solidFill>
              <a:srgbClr val="FF0066"/>
            </a:solidFill>
          </a:ln>
        </p:spPr>
        <p:txBody>
          <a:bodyPr wrap="square">
            <a:spAutoFit/>
          </a:bodyPr>
          <a:lstStyle/>
          <a:p>
            <a:pPr algn="ctr"/>
            <a:r>
              <a:rPr lang="cs-CZ" sz="2000" u="sng"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Arial Black" pitchFamily="34" charset="0"/>
                <a:cs typeface="Arial" pitchFamily="34" charset="0"/>
              </a:rPr>
              <a:t>Po zápase s </a:t>
            </a:r>
            <a:r>
              <a:rPr lang="cs-CZ" sz="2000" u="sng" dirty="0" err="1"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Arial Black" pitchFamily="34" charset="0"/>
                <a:cs typeface="Arial" pitchFamily="34" charset="0"/>
              </a:rPr>
              <a:t>Duchcovem</a:t>
            </a:r>
            <a:r>
              <a:rPr lang="cs-CZ" sz="2000" u="sng" dirty="0" smtClean="0">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atin typeface="Arial Black" pitchFamily="34" charset="0"/>
                <a:cs typeface="Arial" pitchFamily="34" charset="0"/>
              </a:rPr>
              <a:t> převzato z oficiálních stránek našeho soupeře</a:t>
            </a:r>
          </a:p>
          <a:p>
            <a:pPr algn="just"/>
            <a:r>
              <a:rPr lang="cs-CZ" b="0" dirty="0" smtClean="0">
                <a:latin typeface="Arial" pitchFamily="34" charset="0"/>
                <a:cs typeface="Arial" pitchFamily="34" charset="0"/>
              </a:rPr>
              <a:t>Duchcovský tým se představil v tomto ročníku naposledy doma. I vzhledem k probíhajícím městským slavnostem zavítalo na stadion méně diváků a ti viděli boj domácích, kterých vyrukovalo na přeborníka soutěže pouze deset. A kdo odešel po pěti minutách, že se na vraždění neviňátek nemůže dívat, byl konečným výsledkem asi překvapen. Hrdinský a bojovný výkon Peškových svěřenců k bodům sice nevedl, ale nasazení v zápase je příslibem do budoucnosti.</a:t>
            </a:r>
            <a:endParaRPr lang="cs-CZ" b="0" dirty="0">
              <a:latin typeface="Arial" pitchFamily="34" charset="0"/>
              <a:cs typeface="Arial" pitchFamily="34" charset="0"/>
            </a:endParaRPr>
          </a:p>
        </p:txBody>
      </p:sp>
      <p:pic>
        <p:nvPicPr>
          <p:cNvPr id="17" name="Picture 1"/>
          <p:cNvPicPr>
            <a:picLocks noChangeAspect="1" noChangeArrowheads="1"/>
          </p:cNvPicPr>
          <p:nvPr/>
        </p:nvPicPr>
        <p:blipFill>
          <a:blip r:embed="rId3" cstate="print"/>
          <a:srcRect/>
          <a:stretch>
            <a:fillRect/>
          </a:stretch>
        </p:blipFill>
        <p:spPr bwMode="auto">
          <a:xfrm>
            <a:off x="115244" y="99095"/>
            <a:ext cx="4320480" cy="712093"/>
          </a:xfrm>
          <a:prstGeom prst="rect">
            <a:avLst/>
          </a:prstGeom>
          <a:noFill/>
          <a:ln w="38100" cmpd="sng">
            <a:solidFill>
              <a:schemeClr val="accent2">
                <a:lumMod val="50000"/>
              </a:schemeClr>
            </a:solidFill>
            <a:prstDash val="lgDashDotDot"/>
            <a:miter lim="800000"/>
            <a:headEnd/>
            <a:tailEnd/>
          </a:ln>
        </p:spPr>
      </p:pic>
      <p:pic>
        <p:nvPicPr>
          <p:cNvPr id="21" name="Picture 2"/>
          <p:cNvPicPr>
            <a:picLocks noChangeAspect="1" noChangeArrowheads="1"/>
          </p:cNvPicPr>
          <p:nvPr/>
        </p:nvPicPr>
        <p:blipFill>
          <a:blip r:embed="rId4" cstate="print"/>
          <a:srcRect/>
          <a:stretch>
            <a:fillRect/>
          </a:stretch>
        </p:blipFill>
        <p:spPr bwMode="auto">
          <a:xfrm>
            <a:off x="102940" y="3547492"/>
            <a:ext cx="4332784" cy="2664296"/>
          </a:xfrm>
          <a:prstGeom prst="rect">
            <a:avLst/>
          </a:prstGeom>
          <a:noFill/>
          <a:ln w="34925" cmpd="sng">
            <a:solidFill>
              <a:srgbClr val="FFFF00"/>
            </a:solidFill>
            <a:miter lim="800000"/>
            <a:headEnd/>
            <a:tailEnd/>
          </a:ln>
        </p:spPr>
      </p:pic>
      <p:sp>
        <p:nvSpPr>
          <p:cNvPr id="22" name="TextovéPole 21"/>
          <p:cNvSpPr txBox="1"/>
          <p:nvPr/>
        </p:nvSpPr>
        <p:spPr>
          <a:xfrm>
            <a:off x="475284" y="6408067"/>
            <a:ext cx="3384376" cy="307777"/>
          </a:xfrm>
          <a:prstGeom prst="rect">
            <a:avLst/>
          </a:prstGeom>
          <a:solidFill>
            <a:srgbClr val="CCFFFF"/>
          </a:solidFill>
        </p:spPr>
        <p:txBody>
          <a:bodyPr wrap="square" rtlCol="0">
            <a:spAutoFit/>
          </a:bodyPr>
          <a:lstStyle/>
          <a:p>
            <a:pPr algn="ctr"/>
            <a:r>
              <a:rPr lang="cs-CZ" sz="1400" dirty="0" smtClean="0">
                <a:latin typeface="Bookman Old Style" pitchFamily="18" charset="0"/>
              </a:rPr>
              <a:t>FK </a:t>
            </a:r>
            <a:r>
              <a:rPr lang="cs-CZ" sz="1400" dirty="0" err="1" smtClean="0">
                <a:latin typeface="Bookman Old Style" pitchFamily="18" charset="0"/>
              </a:rPr>
              <a:t>Duchcov</a:t>
            </a:r>
            <a:r>
              <a:rPr lang="cs-CZ" sz="1400" dirty="0" smtClean="0">
                <a:latin typeface="Bookman Old Style" pitchFamily="18" charset="0"/>
              </a:rPr>
              <a:t>-SK </a:t>
            </a:r>
            <a:r>
              <a:rPr lang="cs-CZ" sz="1400" dirty="0" err="1" smtClean="0">
                <a:latin typeface="Bookman Old Style" pitchFamily="18" charset="0"/>
              </a:rPr>
              <a:t>Štětí</a:t>
            </a:r>
            <a:r>
              <a:rPr lang="cs-CZ" sz="1400" dirty="0" smtClean="0">
                <a:latin typeface="Bookman Old Style" pitchFamily="18" charset="0"/>
              </a:rPr>
              <a:t>  11.6.2106</a:t>
            </a:r>
          </a:p>
        </p:txBody>
      </p:sp>
      <p:graphicFrame>
        <p:nvGraphicFramePr>
          <p:cNvPr id="23" name="Tabulka 22"/>
          <p:cNvGraphicFramePr>
            <a:graphicFrameLocks noGrp="1"/>
          </p:cNvGraphicFramePr>
          <p:nvPr/>
        </p:nvGraphicFramePr>
        <p:xfrm>
          <a:off x="5719563" y="91108"/>
          <a:ext cx="4464498" cy="3369399"/>
        </p:xfrm>
        <a:graphic>
          <a:graphicData uri="http://schemas.openxmlformats.org/drawingml/2006/table">
            <a:tbl>
              <a:tblPr/>
              <a:tblGrid>
                <a:gridCol w="254046">
                  <a:extLst>
                    <a:ext uri="{9D8B030D-6E8A-4147-A177-3AD203B41FA5}">
                      <a16:colId xmlns:a16="http://schemas.microsoft.com/office/drawing/2014/main" val="20000"/>
                    </a:ext>
                  </a:extLst>
                </a:gridCol>
                <a:gridCol w="298878">
                  <a:extLst>
                    <a:ext uri="{9D8B030D-6E8A-4147-A177-3AD203B41FA5}">
                      <a16:colId xmlns:a16="http://schemas.microsoft.com/office/drawing/2014/main" val="20001"/>
                    </a:ext>
                  </a:extLst>
                </a:gridCol>
                <a:gridCol w="1513073">
                  <a:extLst>
                    <a:ext uri="{9D8B030D-6E8A-4147-A177-3AD203B41FA5}">
                      <a16:colId xmlns:a16="http://schemas.microsoft.com/office/drawing/2014/main" val="20002"/>
                    </a:ext>
                  </a:extLst>
                </a:gridCol>
                <a:gridCol w="212951">
                  <a:extLst>
                    <a:ext uri="{9D8B030D-6E8A-4147-A177-3AD203B41FA5}">
                      <a16:colId xmlns:a16="http://schemas.microsoft.com/office/drawing/2014/main" val="20003"/>
                    </a:ext>
                  </a:extLst>
                </a:gridCol>
                <a:gridCol w="212951">
                  <a:extLst>
                    <a:ext uri="{9D8B030D-6E8A-4147-A177-3AD203B41FA5}">
                      <a16:colId xmlns:a16="http://schemas.microsoft.com/office/drawing/2014/main" val="20004"/>
                    </a:ext>
                  </a:extLst>
                </a:gridCol>
                <a:gridCol w="212951">
                  <a:extLst>
                    <a:ext uri="{9D8B030D-6E8A-4147-A177-3AD203B41FA5}">
                      <a16:colId xmlns:a16="http://schemas.microsoft.com/office/drawing/2014/main" val="20005"/>
                    </a:ext>
                  </a:extLst>
                </a:gridCol>
                <a:gridCol w="212951">
                  <a:extLst>
                    <a:ext uri="{9D8B030D-6E8A-4147-A177-3AD203B41FA5}">
                      <a16:colId xmlns:a16="http://schemas.microsoft.com/office/drawing/2014/main" val="20006"/>
                    </a:ext>
                  </a:extLst>
                </a:gridCol>
                <a:gridCol w="212951">
                  <a:extLst>
                    <a:ext uri="{9D8B030D-6E8A-4147-A177-3AD203B41FA5}">
                      <a16:colId xmlns:a16="http://schemas.microsoft.com/office/drawing/2014/main" val="20007"/>
                    </a:ext>
                  </a:extLst>
                </a:gridCol>
                <a:gridCol w="762139">
                  <a:extLst>
                    <a:ext uri="{9D8B030D-6E8A-4147-A177-3AD203B41FA5}">
                      <a16:colId xmlns:a16="http://schemas.microsoft.com/office/drawing/2014/main" val="20008"/>
                    </a:ext>
                  </a:extLst>
                </a:gridCol>
                <a:gridCol w="257784">
                  <a:extLst>
                    <a:ext uri="{9D8B030D-6E8A-4147-A177-3AD203B41FA5}">
                      <a16:colId xmlns:a16="http://schemas.microsoft.com/office/drawing/2014/main" val="20009"/>
                    </a:ext>
                  </a:extLst>
                </a:gridCol>
                <a:gridCol w="313823">
                  <a:extLst>
                    <a:ext uri="{9D8B030D-6E8A-4147-A177-3AD203B41FA5}">
                      <a16:colId xmlns:a16="http://schemas.microsoft.com/office/drawing/2014/main" val="20010"/>
                    </a:ext>
                  </a:extLst>
                </a:gridCol>
              </a:tblGrid>
              <a:tr h="209511">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379214">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latin typeface="Calibri"/>
                        </a:rPr>
                        <a:t>Ústecký přebor starších žáků 2015/2016  po </a:t>
                      </a:r>
                      <a:r>
                        <a:rPr lang="cs-CZ" sz="1400" b="1" i="0" u="none" strike="noStrike" dirty="0" smtClean="0">
                          <a:solidFill>
                            <a:srgbClr val="0000CC"/>
                          </a:solidFill>
                          <a:latin typeface="Calibri"/>
                        </a:rPr>
                        <a:t>32 </a:t>
                      </a:r>
                      <a:r>
                        <a:rPr lang="cs-CZ" sz="1400" b="1" i="0" u="none" strike="noStrike" dirty="0">
                          <a:solidFill>
                            <a:srgbClr val="0000CC"/>
                          </a:solidFill>
                          <a:latin typeface="Calibri"/>
                        </a:rPr>
                        <a:t>odehraných zápasech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FK Litoměřice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236:21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FK Děčín A</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Calibri"/>
                        </a:rPr>
                        <a:t>238:47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84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SK Brozany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31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22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140:66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TJ </a:t>
                      </a:r>
                      <a:r>
                        <a:rPr lang="cs-CZ" sz="1100" b="1" i="0" u="none" strike="noStrike" dirty="0" err="1" smtClean="0">
                          <a:solidFill>
                            <a:srgbClr val="000000"/>
                          </a:solidFill>
                          <a:latin typeface="Arial"/>
                        </a:rPr>
                        <a:t>Košťany</a:t>
                      </a:r>
                      <a:r>
                        <a:rPr lang="cs-CZ" sz="1100" b="1" i="0" u="none" strike="noStrike" dirty="0" smtClean="0">
                          <a:solidFill>
                            <a:srgbClr val="000000"/>
                          </a:solidFill>
                          <a:latin typeface="Arial"/>
                        </a:rPr>
                        <a:t>/</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Calibri"/>
                        </a:rPr>
                        <a:t>120:84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57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SK Roudnice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Calibri"/>
                        </a:rPr>
                        <a:t>118:72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54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Calibri"/>
                        </a:rPr>
                        <a:t>92:83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48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Neštěmice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122:97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45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FK Děčín B</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Calibri"/>
                        </a:rPr>
                        <a:t>77:168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FK Duchcov</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61:179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FF0000"/>
                          </a:solidFill>
                          <a:latin typeface="Arial"/>
                        </a:rPr>
                        <a:t>SK </a:t>
                      </a:r>
                      <a:r>
                        <a:rPr lang="cs-CZ" sz="1100" b="1" i="0" u="none" strike="noStrike" dirty="0" err="1">
                          <a:solidFill>
                            <a:srgbClr val="FF0000"/>
                          </a:solidFill>
                          <a:latin typeface="Arial"/>
                        </a:rPr>
                        <a:t>Štětí</a:t>
                      </a:r>
                      <a:endParaRPr lang="cs-CZ" sz="1100" b="1" i="0" u="none" strike="noStrike" dirty="0">
                        <a:solidFill>
                          <a:srgbClr val="FF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32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22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latin typeface="Calibri"/>
                        </a:rPr>
                        <a:t>77:161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latin typeface="Arial"/>
                        </a:rPr>
                        <a:t>29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42:177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Litoměřice/Žitenice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Calibri"/>
                        </a:rPr>
                        <a:t>50:224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20951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graphicFrame>
        <p:nvGraphicFramePr>
          <p:cNvPr id="24" name="Tabulka 23"/>
          <p:cNvGraphicFramePr>
            <a:graphicFrameLocks noGrp="1"/>
          </p:cNvGraphicFramePr>
          <p:nvPr/>
        </p:nvGraphicFramePr>
        <p:xfrm>
          <a:off x="5719566" y="3547492"/>
          <a:ext cx="4464495" cy="3278862"/>
        </p:xfrm>
        <a:graphic>
          <a:graphicData uri="http://schemas.openxmlformats.org/drawingml/2006/table">
            <a:tbl>
              <a:tblPr/>
              <a:tblGrid>
                <a:gridCol w="339882">
                  <a:extLst>
                    <a:ext uri="{9D8B030D-6E8A-4147-A177-3AD203B41FA5}">
                      <a16:colId xmlns:a16="http://schemas.microsoft.com/office/drawing/2014/main" val="20000"/>
                    </a:ext>
                  </a:extLst>
                </a:gridCol>
                <a:gridCol w="297397">
                  <a:extLst>
                    <a:ext uri="{9D8B030D-6E8A-4147-A177-3AD203B41FA5}">
                      <a16:colId xmlns:a16="http://schemas.microsoft.com/office/drawing/2014/main" val="20001"/>
                    </a:ext>
                  </a:extLst>
                </a:gridCol>
                <a:gridCol w="1467908">
                  <a:extLst>
                    <a:ext uri="{9D8B030D-6E8A-4147-A177-3AD203B41FA5}">
                      <a16:colId xmlns:a16="http://schemas.microsoft.com/office/drawing/2014/main" val="20002"/>
                    </a:ext>
                  </a:extLst>
                </a:gridCol>
                <a:gridCol w="203180">
                  <a:extLst>
                    <a:ext uri="{9D8B030D-6E8A-4147-A177-3AD203B41FA5}">
                      <a16:colId xmlns:a16="http://schemas.microsoft.com/office/drawing/2014/main" val="20003"/>
                    </a:ext>
                  </a:extLst>
                </a:gridCol>
                <a:gridCol w="201805">
                  <a:extLst>
                    <a:ext uri="{9D8B030D-6E8A-4147-A177-3AD203B41FA5}">
                      <a16:colId xmlns:a16="http://schemas.microsoft.com/office/drawing/2014/main" val="20004"/>
                    </a:ext>
                  </a:extLst>
                </a:gridCol>
                <a:gridCol w="201805">
                  <a:extLst>
                    <a:ext uri="{9D8B030D-6E8A-4147-A177-3AD203B41FA5}">
                      <a16:colId xmlns:a16="http://schemas.microsoft.com/office/drawing/2014/main" val="20005"/>
                    </a:ext>
                  </a:extLst>
                </a:gridCol>
                <a:gridCol w="201805">
                  <a:extLst>
                    <a:ext uri="{9D8B030D-6E8A-4147-A177-3AD203B41FA5}">
                      <a16:colId xmlns:a16="http://schemas.microsoft.com/office/drawing/2014/main" val="20006"/>
                    </a:ext>
                  </a:extLst>
                </a:gridCol>
                <a:gridCol w="201805">
                  <a:extLst>
                    <a:ext uri="{9D8B030D-6E8A-4147-A177-3AD203B41FA5}">
                      <a16:colId xmlns:a16="http://schemas.microsoft.com/office/drawing/2014/main" val="20007"/>
                    </a:ext>
                  </a:extLst>
                </a:gridCol>
                <a:gridCol w="201805">
                  <a:extLst>
                    <a:ext uri="{9D8B030D-6E8A-4147-A177-3AD203B41FA5}">
                      <a16:colId xmlns:a16="http://schemas.microsoft.com/office/drawing/2014/main" val="20008"/>
                    </a:ext>
                  </a:extLst>
                </a:gridCol>
                <a:gridCol w="495663">
                  <a:extLst>
                    <a:ext uri="{9D8B030D-6E8A-4147-A177-3AD203B41FA5}">
                      <a16:colId xmlns:a16="http://schemas.microsoft.com/office/drawing/2014/main" val="20009"/>
                    </a:ext>
                  </a:extLst>
                </a:gridCol>
                <a:gridCol w="382366">
                  <a:extLst>
                    <a:ext uri="{9D8B030D-6E8A-4147-A177-3AD203B41FA5}">
                      <a16:colId xmlns:a16="http://schemas.microsoft.com/office/drawing/2014/main" val="20010"/>
                    </a:ext>
                  </a:extLst>
                </a:gridCol>
                <a:gridCol w="269074">
                  <a:extLst>
                    <a:ext uri="{9D8B030D-6E8A-4147-A177-3AD203B41FA5}">
                      <a16:colId xmlns:a16="http://schemas.microsoft.com/office/drawing/2014/main" val="20011"/>
                    </a:ext>
                  </a:extLst>
                </a:gridCol>
              </a:tblGrid>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gridSpan="2">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endParaRPr lang="cs-CZ"/>
                    </a:p>
                  </a:txBody>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10">
                  <a:txBody>
                    <a:bodyPr/>
                    <a:lstStyle/>
                    <a:p>
                      <a:pPr algn="ctr" fontAlgn="ctr"/>
                      <a:r>
                        <a:rPr lang="cs-CZ" sz="1200" b="1" i="0" u="none" strike="noStrike" dirty="0">
                          <a:solidFill>
                            <a:srgbClr val="0000CC"/>
                          </a:solidFill>
                          <a:latin typeface="Calibri"/>
                        </a:rPr>
                        <a:t>Ústecký přebor mladších žáků 2015/2016  po </a:t>
                      </a:r>
                      <a:r>
                        <a:rPr lang="cs-CZ" sz="1200" b="1" i="0" u="none" strike="noStrike" dirty="0" smtClean="0">
                          <a:solidFill>
                            <a:srgbClr val="0000CC"/>
                          </a:solidFill>
                          <a:latin typeface="Calibri"/>
                        </a:rPr>
                        <a:t>32 </a:t>
                      </a:r>
                      <a:r>
                        <a:rPr lang="cs-CZ" sz="1200" b="1" i="0" u="none" strike="noStrike" dirty="0">
                          <a:solidFill>
                            <a:srgbClr val="0000CC"/>
                          </a:solidFill>
                          <a:latin typeface="Calibri"/>
                        </a:rPr>
                        <a:t>odehraných zápasech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SK Roudnice</a:t>
                      </a:r>
                    </a:p>
                  </a:txBody>
                  <a:tcPr marL="9525" marR="9525" marT="9525" marB="0" anchor="ctr">
                    <a:lnL>
                      <a:noFill/>
                    </a:lnL>
                    <a:lnR>
                      <a:noFill/>
                    </a:lnR>
                    <a:lnT>
                      <a:noFill/>
                    </a:lnT>
                    <a:lnB>
                      <a:noFill/>
                    </a:lnB>
                    <a:solidFill>
                      <a:srgbClr val="CCFFFF"/>
                    </a:solidFill>
                  </a:tcPr>
                </a:tc>
                <a:tc gridSpan="2">
                  <a:txBody>
                    <a:bodyPr/>
                    <a:lstStyle/>
                    <a:p>
                      <a:pPr algn="ctr" fontAlgn="ctr"/>
                      <a:r>
                        <a:rPr lang="cs-CZ" sz="1100" b="1" i="0" u="none" strike="noStrike" dirty="0">
                          <a:solidFill>
                            <a:srgbClr val="000000"/>
                          </a:solidFill>
                          <a:latin typeface="Arial"/>
                        </a:rPr>
                        <a:t>32</a:t>
                      </a:r>
                    </a:p>
                  </a:txBody>
                  <a:tcPr marL="9525" marR="9525" marT="9525" marB="0" anchor="ctr">
                    <a:lnL>
                      <a:noFill/>
                    </a:lnL>
                    <a:lnR>
                      <a:noFill/>
                    </a:lnR>
                    <a:lnT>
                      <a:noFill/>
                    </a:lnT>
                    <a:lnB>
                      <a:noFill/>
                    </a:lnB>
                    <a:solidFill>
                      <a:srgbClr val="CCFFFF"/>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215:40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FK Litoměřice</a:t>
                      </a:r>
                    </a:p>
                  </a:txBody>
                  <a:tcPr marL="9525" marR="9525" marT="9525" marB="0" anchor="ctr">
                    <a:lnL>
                      <a:noFill/>
                    </a:lnL>
                    <a:lnR>
                      <a:noFill/>
                    </a:lnR>
                    <a:lnT>
                      <a:noFill/>
                    </a:lnT>
                    <a:lnB>
                      <a:noFill/>
                    </a:lnB>
                    <a:solidFill>
                      <a:srgbClr val="99FF99"/>
                    </a:solidFill>
                  </a:tcPr>
                </a:tc>
                <a:tc gridSpan="2">
                  <a:txBody>
                    <a:bodyPr/>
                    <a:lstStyle/>
                    <a:p>
                      <a:pPr algn="ctr" fontAlgn="ctr"/>
                      <a:r>
                        <a:rPr lang="cs-CZ" sz="1100" b="1" i="0" u="none" strike="noStrike">
                          <a:solidFill>
                            <a:srgbClr val="000000"/>
                          </a:solidFill>
                          <a:latin typeface="Arial"/>
                        </a:rPr>
                        <a:t>31</a:t>
                      </a:r>
                    </a:p>
                  </a:txBody>
                  <a:tcPr marL="9525" marR="9525" marT="9525" marB="0" anchor="ctr">
                    <a:lnL>
                      <a:noFill/>
                    </a:lnL>
                    <a:lnR>
                      <a:noFill/>
                    </a:lnR>
                    <a:lnT>
                      <a:noFill/>
                    </a:lnT>
                    <a:lnB>
                      <a:noFill/>
                    </a:lnB>
                    <a:solidFill>
                      <a:srgbClr val="99FF99"/>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224:37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83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FK Děčín B</a:t>
                      </a:r>
                    </a:p>
                  </a:txBody>
                  <a:tcPr marL="9525" marR="9525" marT="9525" marB="0" anchor="ctr">
                    <a:lnL>
                      <a:noFill/>
                    </a:lnL>
                    <a:lnR>
                      <a:noFill/>
                    </a:lnR>
                    <a:lnT>
                      <a:noFill/>
                    </a:lnT>
                    <a:lnB>
                      <a:noFill/>
                    </a:lnB>
                    <a:solidFill>
                      <a:srgbClr val="CCFFFF"/>
                    </a:solidFill>
                  </a:tcPr>
                </a:tc>
                <a:tc gridSpan="2">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CCFFFF"/>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210:108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FK Litoměřice/</a:t>
                      </a:r>
                      <a:r>
                        <a:rPr lang="cs-CZ" sz="1100" b="1" i="0" u="none" strike="noStrike" dirty="0" err="1">
                          <a:solidFill>
                            <a:srgbClr val="000000"/>
                          </a:solidFill>
                          <a:latin typeface="Arial"/>
                        </a:rPr>
                        <a:t>Žitenice</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99FF99"/>
                    </a:solidFill>
                  </a:tcPr>
                </a:tc>
                <a:tc gridSpan="2">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99FF99"/>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85:81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57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Duchcov</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1100" b="1" i="0" u="none" strike="noStrike" dirty="0">
                          <a:solidFill>
                            <a:srgbClr val="000000"/>
                          </a:solidFill>
                          <a:latin typeface="Arial"/>
                        </a:rPr>
                        <a:t>32</a:t>
                      </a:r>
                    </a:p>
                  </a:txBody>
                  <a:tcPr marL="9525" marR="9525" marT="9525" marB="0" anchor="ctr">
                    <a:lnL>
                      <a:noFill/>
                    </a:lnL>
                    <a:lnR>
                      <a:noFill/>
                    </a:lnR>
                    <a:lnT>
                      <a:noFill/>
                    </a:lnT>
                    <a:lnB>
                      <a:noFill/>
                    </a:lnB>
                    <a:solidFill>
                      <a:srgbClr val="CCFFFF"/>
                    </a:solidFill>
                  </a:tcPr>
                </a:tc>
                <a:tc hMerge="1">
                  <a:txBody>
                    <a:bodyPr/>
                    <a:lstStyle/>
                    <a:p>
                      <a:pPr algn="ctr" fontAlgn="ct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104:81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54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240387">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latin typeface="Arial"/>
                        </a:rPr>
                        <a:t>TJ Krupka</a:t>
                      </a:r>
                    </a:p>
                  </a:txBody>
                  <a:tcPr marL="9525" marR="9525" marT="9525" marB="0" anchor="ctr">
                    <a:lnL>
                      <a:noFill/>
                    </a:lnL>
                    <a:lnR>
                      <a:noFill/>
                    </a:lnR>
                    <a:lnT>
                      <a:noFill/>
                    </a:lnT>
                    <a:lnB>
                      <a:noFill/>
                    </a:lnB>
                    <a:solidFill>
                      <a:srgbClr val="99FF99"/>
                    </a:solidFill>
                  </a:tcPr>
                </a:tc>
                <a:tc gridSpan="2">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99FF99"/>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143:117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49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TJ </a:t>
                      </a:r>
                      <a:r>
                        <a:rPr lang="cs-CZ" sz="1100" b="1" i="0" u="none" strike="noStrike" dirty="0" err="1" smtClean="0">
                          <a:solidFill>
                            <a:srgbClr val="000000"/>
                          </a:solidFill>
                          <a:latin typeface="Arial"/>
                        </a:rPr>
                        <a:t>Košťany</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gridSpan="2">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CCFFFF"/>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70:111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38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FK Děčín A</a:t>
                      </a:r>
                    </a:p>
                  </a:txBody>
                  <a:tcPr marL="9525" marR="9525" marT="9525" marB="0" anchor="ctr">
                    <a:lnL>
                      <a:noFill/>
                    </a:lnL>
                    <a:lnR>
                      <a:noFill/>
                    </a:lnR>
                    <a:lnT>
                      <a:noFill/>
                    </a:lnT>
                    <a:lnB>
                      <a:noFill/>
                    </a:lnB>
                    <a:solidFill>
                      <a:srgbClr val="99FF99"/>
                    </a:solidFill>
                  </a:tcPr>
                </a:tc>
                <a:tc gridSpan="2">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99FF99"/>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104:165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latin typeface="Arial"/>
                        </a:rPr>
                        <a:t>SK Štětí</a:t>
                      </a:r>
                    </a:p>
                  </a:txBody>
                  <a:tcPr marL="9525" marR="9525" marT="9525" marB="0" anchor="ctr">
                    <a:lnL>
                      <a:noFill/>
                    </a:lnL>
                    <a:lnR>
                      <a:noFill/>
                    </a:lnR>
                    <a:lnT>
                      <a:noFill/>
                    </a:lnT>
                    <a:lnB>
                      <a:noFill/>
                    </a:lnB>
                    <a:solidFill>
                      <a:srgbClr val="CCFFFF"/>
                    </a:solidFill>
                  </a:tcPr>
                </a:tc>
                <a:tc gridSpan="2">
                  <a:txBody>
                    <a:bodyPr/>
                    <a:lstStyle/>
                    <a:p>
                      <a:pPr algn="ctr" fontAlgn="ctr"/>
                      <a:r>
                        <a:rPr lang="cs-CZ" sz="1100" b="1" i="0" u="none" strike="noStrike">
                          <a:solidFill>
                            <a:srgbClr val="FF0000"/>
                          </a:solidFill>
                          <a:latin typeface="Arial"/>
                        </a:rPr>
                        <a:t>32</a:t>
                      </a:r>
                    </a:p>
                  </a:txBody>
                  <a:tcPr marL="9525" marR="9525" marT="9525" marB="0" anchor="ctr">
                    <a:lnL>
                      <a:noFill/>
                    </a:lnL>
                    <a:lnR>
                      <a:noFill/>
                    </a:lnR>
                    <a:lnT>
                      <a:noFill/>
                    </a:lnT>
                    <a:lnB>
                      <a:noFill/>
                    </a:lnB>
                    <a:solidFill>
                      <a:srgbClr val="CCFFFF"/>
                    </a:solidFill>
                  </a:tcPr>
                </a:tc>
                <a:tc hMerge="1">
                  <a:txBody>
                    <a:bodyPr/>
                    <a:lstStyle/>
                    <a:p>
                      <a:pPr algn="ctr" fontAlgn="ctr"/>
                      <a:endParaRPr lang="cs-CZ" sz="1100" b="1" i="0" u="none" strike="noStrike">
                        <a:solidFill>
                          <a:srgbClr val="FF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22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FF0000"/>
                          </a:solidFill>
                          <a:latin typeface="Calibri"/>
                        </a:rPr>
                        <a:t>91:180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ASK Lovosice</a:t>
                      </a:r>
                    </a:p>
                  </a:txBody>
                  <a:tcPr marL="9525" marR="9525" marT="9525" marB="0" anchor="ctr">
                    <a:lnL>
                      <a:noFill/>
                    </a:lnL>
                    <a:lnR>
                      <a:noFill/>
                    </a:lnR>
                    <a:lnT>
                      <a:noFill/>
                    </a:lnT>
                    <a:lnB>
                      <a:noFill/>
                    </a:lnB>
                    <a:solidFill>
                      <a:srgbClr val="99FF99"/>
                    </a:solidFill>
                  </a:tcPr>
                </a:tc>
                <a:tc gridSpan="2">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99FF99"/>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63:162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Neštěmice</a:t>
                      </a:r>
                    </a:p>
                  </a:txBody>
                  <a:tcPr marL="9525" marR="9525" marT="9525" marB="0" anchor="ctr">
                    <a:lnL>
                      <a:noFill/>
                    </a:lnL>
                    <a:lnR>
                      <a:noFill/>
                    </a:lnR>
                    <a:lnT>
                      <a:noFill/>
                    </a:lnT>
                    <a:lnB>
                      <a:noFill/>
                    </a:lnB>
                    <a:solidFill>
                      <a:srgbClr val="CCFFFF"/>
                    </a:solidFill>
                  </a:tcPr>
                </a:tc>
                <a:tc gridSpan="2">
                  <a:txBody>
                    <a:bodyPr/>
                    <a:lstStyle/>
                    <a:p>
                      <a:pPr algn="ctr" fontAlgn="ctr"/>
                      <a:r>
                        <a:rPr lang="cs-CZ" sz="1100" b="1" i="0" u="none" strike="noStrike">
                          <a:solidFill>
                            <a:srgbClr val="000000"/>
                          </a:solidFill>
                          <a:latin typeface="Arial"/>
                        </a:rPr>
                        <a:t>32</a:t>
                      </a:r>
                    </a:p>
                  </a:txBody>
                  <a:tcPr marL="9525" marR="9525" marT="9525" marB="0" anchor="ctr">
                    <a:lnL>
                      <a:noFill/>
                    </a:lnL>
                    <a:lnR>
                      <a:noFill/>
                    </a:lnR>
                    <a:lnT>
                      <a:noFill/>
                    </a:lnT>
                    <a:lnB>
                      <a:noFill/>
                    </a:lnB>
                    <a:solidFill>
                      <a:srgbClr val="CCFFFF"/>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Calibri"/>
                        </a:rPr>
                        <a:t>86:174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26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SK Brozany</a:t>
                      </a:r>
                    </a:p>
                  </a:txBody>
                  <a:tcPr marL="9525" marR="9525" marT="9525" marB="0" anchor="ctr">
                    <a:lnL>
                      <a:noFill/>
                    </a:lnL>
                    <a:lnR>
                      <a:noFill/>
                    </a:lnR>
                    <a:lnT>
                      <a:noFill/>
                    </a:lnT>
                    <a:lnB>
                      <a:noFill/>
                    </a:lnB>
                    <a:solidFill>
                      <a:srgbClr val="99FF99"/>
                    </a:solidFill>
                  </a:tcPr>
                </a:tc>
                <a:tc gridSpan="2">
                  <a:txBody>
                    <a:bodyPr/>
                    <a:lstStyle/>
                    <a:p>
                      <a:pPr algn="ctr" fontAlgn="ctr"/>
                      <a:r>
                        <a:rPr lang="cs-CZ" sz="1100" b="1" i="0" u="none" strike="noStrike">
                          <a:solidFill>
                            <a:srgbClr val="000000"/>
                          </a:solidFill>
                          <a:latin typeface="Arial"/>
                        </a:rPr>
                        <a:t>31</a:t>
                      </a:r>
                    </a:p>
                  </a:txBody>
                  <a:tcPr marL="9525" marR="9525" marT="9525" marB="0" anchor="ctr">
                    <a:lnL>
                      <a:noFill/>
                    </a:lnL>
                    <a:lnR>
                      <a:noFill/>
                    </a:lnR>
                    <a:lnT>
                      <a:noFill/>
                    </a:lnT>
                    <a:lnB>
                      <a:noFill/>
                    </a:lnB>
                    <a:solidFill>
                      <a:srgbClr val="99FF99"/>
                    </a:solidFill>
                  </a:tcPr>
                </a:tc>
                <a:tc hMerge="1">
                  <a:txBody>
                    <a:bodyPr/>
                    <a:lstStyle/>
                    <a:p>
                      <a:pPr algn="ctr" fontAlgn="ctr"/>
                      <a:endParaRPr lang="cs-CZ" sz="1100" b="1" i="0" u="none" strike="noStrike">
                        <a:solidFill>
                          <a:srgbClr val="000000"/>
                        </a:solidFill>
                        <a:latin typeface="Arial"/>
                      </a:endParaRP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Calibri"/>
                        </a:rPr>
                        <a:t>75:214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2">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hMerge="1">
                  <a:txBody>
                    <a:bodyPr/>
                    <a:lstStyle/>
                    <a:p>
                      <a:pPr algn="l" fontAlgn="b"/>
                      <a:endParaRPr lang="cs-CZ" sz="1100" b="0" i="0" u="none" strike="noStrike">
                        <a:solidFill>
                          <a:srgbClr val="000000"/>
                        </a:solidFill>
                        <a:latin typeface="Calibri"/>
                      </a:endParaRP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903140"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sp>
        <p:nvSpPr>
          <p:cNvPr id="11" name="TextovéPole 10"/>
          <p:cNvSpPr txBox="1"/>
          <p:nvPr/>
        </p:nvSpPr>
        <p:spPr>
          <a:xfrm>
            <a:off x="5359524" y="4068966"/>
            <a:ext cx="4896542" cy="2646878"/>
          </a:xfrm>
          <a:prstGeom prst="rect">
            <a:avLst/>
          </a:prstGeom>
          <a:blipFill dpi="0" rotWithShape="1">
            <a:blip r:embed="rId2" cstate="print">
              <a:alphaModFix amt="36000"/>
            </a:blip>
            <a:srcRect/>
            <a:stretch>
              <a:fillRect/>
            </a:stretch>
          </a:blipFill>
          <a:ln w="50800">
            <a:solidFill>
              <a:srgbClr val="F31611"/>
            </a:solidFill>
            <a:prstDash val="dash"/>
          </a:ln>
          <a:effectLst>
            <a:innerShdw blurRad="63500" dist="889000" dir="16200000">
              <a:srgbClr val="FFFF99">
                <a:alpha val="49804"/>
              </a:srgbClr>
            </a:innerShdw>
          </a:effectLst>
        </p:spPr>
        <p:txBody>
          <a:bodyPr wrap="square" rtlCol="0">
            <a:spAutoFit/>
          </a:bodyPr>
          <a:lstStyle/>
          <a:p>
            <a:pPr algn="just"/>
            <a:r>
              <a:rPr lang="cs-CZ" b="0" dirty="0" smtClean="0">
                <a:latin typeface="Arial" pitchFamily="34" charset="0"/>
                <a:cs typeface="Arial" pitchFamily="34" charset="0"/>
              </a:rPr>
              <a:t>      V minulém zpravodaji 2. místo Proboštova jasné ještě nebylo. </a:t>
            </a:r>
            <a:r>
              <a:rPr lang="cs-CZ" sz="1100" b="0" dirty="0" smtClean="0">
                <a:latin typeface="Arial" pitchFamily="34" charset="0"/>
                <a:cs typeface="Arial" pitchFamily="34" charset="0"/>
              </a:rPr>
              <a:t>Kolo před koncem už je to ale tutovka. Drama bude o místo 3., kam mohou bodově dosáhnout 3 týmy. Zápletka však může být ještě složitější, protože dle soutěžního řádu může být postup mimo pořadí nabídnut mužstvům do 4. místa. Bodově na toto místo mohou postoupit ještě 7. </a:t>
            </a:r>
            <a:r>
              <a:rPr lang="cs-CZ" sz="1100" b="0" dirty="0" err="1" smtClean="0">
                <a:latin typeface="Arial" pitchFamily="34" charset="0"/>
                <a:cs typeface="Arial" pitchFamily="34" charset="0"/>
              </a:rPr>
              <a:t>Modlany</a:t>
            </a:r>
            <a:r>
              <a:rPr lang="cs-CZ" sz="1100" b="0" dirty="0" smtClean="0">
                <a:latin typeface="Arial" pitchFamily="34" charset="0"/>
                <a:cs typeface="Arial" pitchFamily="34" charset="0"/>
              </a:rPr>
              <a:t>, které v posledním (tomto) kole hrají doma s </a:t>
            </a:r>
            <a:r>
              <a:rPr lang="cs-CZ" sz="1100" b="0" dirty="0" err="1" smtClean="0">
                <a:latin typeface="Arial" pitchFamily="34" charset="0"/>
                <a:cs typeface="Arial" pitchFamily="34" charset="0"/>
              </a:rPr>
              <a:t>Hrobcemi</a:t>
            </a:r>
            <a:r>
              <a:rPr lang="cs-CZ" sz="1100" b="0" dirty="0" smtClean="0">
                <a:latin typeface="Arial" pitchFamily="34" charset="0"/>
                <a:cs typeface="Arial" pitchFamily="34" charset="0"/>
              </a:rPr>
              <a:t>. Dalším šlágrem závěrečného kola je derby </a:t>
            </a:r>
            <a:r>
              <a:rPr lang="cs-CZ" sz="1100" b="0" dirty="0" err="1" smtClean="0">
                <a:latin typeface="Arial" pitchFamily="34" charset="0"/>
                <a:cs typeface="Arial" pitchFamily="34" charset="0"/>
              </a:rPr>
              <a:t>Proboštov</a:t>
            </a:r>
            <a:r>
              <a:rPr lang="cs-CZ" sz="1100" b="0" dirty="0" smtClean="0">
                <a:latin typeface="Arial" pitchFamily="34" charset="0"/>
                <a:cs typeface="Arial" pitchFamily="34" charset="0"/>
              </a:rPr>
              <a:t>-Krupka. </a:t>
            </a:r>
          </a:p>
          <a:p>
            <a:pPr algn="just"/>
            <a:r>
              <a:rPr lang="cs-CZ" sz="1100" b="0" dirty="0" smtClean="0">
                <a:latin typeface="Arial" pitchFamily="34" charset="0"/>
                <a:cs typeface="Arial" pitchFamily="34" charset="0"/>
              </a:rPr>
              <a:t>     Velké dohady se vedou o počtu sestupujících z Ústeckého přeboru.  Kolik jich bude se ještě neví, ale pravidlo je dáno. Sestoupí-li z divize jeden Severočech, tak padají do I. A třídy 2 mužstva, spadnou-li 2, tak 3 týmy do I.A třídy. Tak se postupuje i dále. Namočených mužstev z Ústeckého kraje je v </a:t>
            </a:r>
            <a:r>
              <a:rPr lang="cs-CZ" sz="1100" b="0" dirty="0" err="1" smtClean="0">
                <a:latin typeface="Arial" pitchFamily="34" charset="0"/>
                <a:cs typeface="Arial" pitchFamily="34" charset="0"/>
              </a:rPr>
              <a:t>divizI</a:t>
            </a:r>
            <a:r>
              <a:rPr lang="cs-CZ" sz="1100" b="0" dirty="0" smtClean="0">
                <a:latin typeface="Arial" pitchFamily="34" charset="0"/>
                <a:cs typeface="Arial" pitchFamily="34" charset="0"/>
              </a:rPr>
              <a:t>, jak by řekli na Slovensku </a:t>
            </a:r>
            <a:r>
              <a:rPr lang="cs-CZ" sz="1100" b="0" dirty="0" err="1" smtClean="0">
                <a:latin typeface="Arial" pitchFamily="34" charset="0"/>
                <a:cs typeface="Arial" pitchFamily="34" charset="0"/>
              </a:rPr>
              <a:t>neúrekom</a:t>
            </a:r>
            <a:r>
              <a:rPr lang="cs-CZ" sz="1100" b="0" dirty="0" smtClean="0">
                <a:latin typeface="Arial" pitchFamily="34" charset="0"/>
                <a:cs typeface="Arial" pitchFamily="34" charset="0"/>
              </a:rPr>
              <a:t>. Louny, Litvínov, </a:t>
            </a:r>
            <a:r>
              <a:rPr lang="cs-CZ" sz="1100" b="0" dirty="0" err="1" smtClean="0">
                <a:latin typeface="Arial" pitchFamily="34" charset="0"/>
                <a:cs typeface="Arial" pitchFamily="34" charset="0"/>
              </a:rPr>
              <a:t>Vilémov</a:t>
            </a:r>
            <a:r>
              <a:rPr lang="cs-CZ" sz="1100" b="0" dirty="0" smtClean="0">
                <a:latin typeface="Arial" pitchFamily="34" charset="0"/>
                <a:cs typeface="Arial" pitchFamily="34" charset="0"/>
              </a:rPr>
              <a:t> i Litoměřice, které se od nové sezóny přejmenovaly na FC Litoměřicko a budou hrát ČFL místo ASK Lovosic.  Nechme se překvapit, jak to všechno dopadne a jaké soupeře, ty která mužstva čekají v budoucí sezóně..</a:t>
            </a:r>
          </a:p>
        </p:txBody>
      </p:sp>
      <p:graphicFrame>
        <p:nvGraphicFramePr>
          <p:cNvPr id="12" name="Tabulka 11"/>
          <p:cNvGraphicFramePr>
            <a:graphicFrameLocks noGrp="1"/>
          </p:cNvGraphicFramePr>
          <p:nvPr/>
        </p:nvGraphicFramePr>
        <p:xfrm>
          <a:off x="5287517" y="91108"/>
          <a:ext cx="4968551" cy="3716655"/>
        </p:xfrm>
        <a:graphic>
          <a:graphicData uri="http://schemas.openxmlformats.org/drawingml/2006/table">
            <a:tbl>
              <a:tblPr/>
              <a:tblGrid>
                <a:gridCol w="228439">
                  <a:extLst>
                    <a:ext uri="{9D8B030D-6E8A-4147-A177-3AD203B41FA5}">
                      <a16:colId xmlns:a16="http://schemas.microsoft.com/office/drawing/2014/main" val="20000"/>
                    </a:ext>
                  </a:extLst>
                </a:gridCol>
                <a:gridCol w="434034">
                  <a:extLst>
                    <a:ext uri="{9D8B030D-6E8A-4147-A177-3AD203B41FA5}">
                      <a16:colId xmlns:a16="http://schemas.microsoft.com/office/drawing/2014/main" val="20001"/>
                    </a:ext>
                  </a:extLst>
                </a:gridCol>
                <a:gridCol w="1587651">
                  <a:extLst>
                    <a:ext uri="{9D8B030D-6E8A-4147-A177-3AD203B41FA5}">
                      <a16:colId xmlns:a16="http://schemas.microsoft.com/office/drawing/2014/main" val="20002"/>
                    </a:ext>
                  </a:extLst>
                </a:gridCol>
                <a:gridCol w="285549">
                  <a:extLst>
                    <a:ext uri="{9D8B030D-6E8A-4147-A177-3AD203B41FA5}">
                      <a16:colId xmlns:a16="http://schemas.microsoft.com/office/drawing/2014/main" val="20003"/>
                    </a:ext>
                  </a:extLst>
                </a:gridCol>
                <a:gridCol w="285549">
                  <a:extLst>
                    <a:ext uri="{9D8B030D-6E8A-4147-A177-3AD203B41FA5}">
                      <a16:colId xmlns:a16="http://schemas.microsoft.com/office/drawing/2014/main" val="20004"/>
                    </a:ext>
                  </a:extLst>
                </a:gridCol>
                <a:gridCol w="285549">
                  <a:extLst>
                    <a:ext uri="{9D8B030D-6E8A-4147-A177-3AD203B41FA5}">
                      <a16:colId xmlns:a16="http://schemas.microsoft.com/office/drawing/2014/main" val="20005"/>
                    </a:ext>
                  </a:extLst>
                </a:gridCol>
                <a:gridCol w="285549">
                  <a:extLst>
                    <a:ext uri="{9D8B030D-6E8A-4147-A177-3AD203B41FA5}">
                      <a16:colId xmlns:a16="http://schemas.microsoft.com/office/drawing/2014/main" val="20006"/>
                    </a:ext>
                  </a:extLst>
                </a:gridCol>
                <a:gridCol w="285549">
                  <a:extLst>
                    <a:ext uri="{9D8B030D-6E8A-4147-A177-3AD203B41FA5}">
                      <a16:colId xmlns:a16="http://schemas.microsoft.com/office/drawing/2014/main" val="20007"/>
                    </a:ext>
                  </a:extLst>
                </a:gridCol>
                <a:gridCol w="788115">
                  <a:extLst>
                    <a:ext uri="{9D8B030D-6E8A-4147-A177-3AD203B41FA5}">
                      <a16:colId xmlns:a16="http://schemas.microsoft.com/office/drawing/2014/main" val="20008"/>
                    </a:ext>
                  </a:extLst>
                </a:gridCol>
                <a:gridCol w="296971">
                  <a:extLst>
                    <a:ext uri="{9D8B030D-6E8A-4147-A177-3AD203B41FA5}">
                      <a16:colId xmlns:a16="http://schemas.microsoft.com/office/drawing/2014/main" val="20009"/>
                    </a:ext>
                  </a:extLst>
                </a:gridCol>
                <a:gridCol w="205596">
                  <a:extLst>
                    <a:ext uri="{9D8B030D-6E8A-4147-A177-3AD203B41FA5}">
                      <a16:colId xmlns:a16="http://schemas.microsoft.com/office/drawing/2014/main" val="20010"/>
                    </a:ext>
                  </a:extLst>
                </a:gridCol>
              </a:tblGrid>
              <a:tr h="161326">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0"/>
                  </a:ext>
                </a:extLst>
              </a:tr>
              <a:tr h="23071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600" b="1" i="0" u="none" strike="noStrike">
                          <a:solidFill>
                            <a:srgbClr val="0000CC"/>
                          </a:solidFill>
                          <a:latin typeface="Calibri"/>
                        </a:rPr>
                        <a:t>Ústecký přebor dospělých 2015/2016 po 29.kole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1"/>
                  </a:ext>
                </a:extLst>
              </a:tr>
              <a:tr h="202958">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400" b="1" i="0" u="none" strike="noStrike">
                          <a:solidFill>
                            <a:srgbClr val="FF0000"/>
                          </a:solidFill>
                          <a:latin typeface="Arial"/>
                        </a:rPr>
                        <a:t>1.</a:t>
                      </a:r>
                    </a:p>
                  </a:txBody>
                  <a:tcPr marL="9525" marR="9525" marT="9525" marB="0" anchor="ctr">
                    <a:lnL>
                      <a:noFill/>
                    </a:lnL>
                    <a:lnR>
                      <a:noFill/>
                    </a:lnR>
                    <a:lnT>
                      <a:noFill/>
                    </a:lnT>
                    <a:lnB>
                      <a:noFill/>
                    </a:lnB>
                    <a:solidFill>
                      <a:srgbClr val="99FF33"/>
                    </a:solidFill>
                  </a:tcPr>
                </a:tc>
                <a:tc>
                  <a:txBody>
                    <a:bodyPr/>
                    <a:lstStyle/>
                    <a:p>
                      <a:pPr algn="l" fontAlgn="ctr"/>
                      <a:r>
                        <a:rPr lang="cs-CZ" sz="1400" b="1" i="0" u="none" strike="noStrike">
                          <a:solidFill>
                            <a:srgbClr val="FF0000"/>
                          </a:solidFill>
                          <a:latin typeface="Arial"/>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Arial"/>
                        </a:rPr>
                        <a:t>29</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Arial"/>
                        </a:rPr>
                        <a:t>23</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Calibri"/>
                        </a:rPr>
                        <a:t>105:34</a:t>
                      </a:r>
                    </a:p>
                  </a:txBody>
                  <a:tcPr marL="9525" marR="9525" marT="9525" marB="0" anchor="ctr">
                    <a:lnL>
                      <a:noFill/>
                    </a:lnL>
                    <a:lnR>
                      <a:noFill/>
                    </a:lnR>
                    <a:lnT>
                      <a:noFill/>
                    </a:lnT>
                    <a:lnB>
                      <a:noFill/>
                    </a:lnB>
                    <a:solidFill>
                      <a:srgbClr val="99FF33"/>
                    </a:solidFill>
                  </a:tcPr>
                </a:tc>
                <a:tc>
                  <a:txBody>
                    <a:bodyPr/>
                    <a:lstStyle/>
                    <a:p>
                      <a:pPr algn="ctr" fontAlgn="ctr"/>
                      <a:r>
                        <a:rPr lang="cs-CZ" sz="1400" b="1" i="0" u="none" strike="noStrike">
                          <a:solidFill>
                            <a:srgbClr val="FF0000"/>
                          </a:solidFill>
                          <a:latin typeface="Arial"/>
                        </a:rPr>
                        <a:t>75</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2"/>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TJ Proboštov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71:39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60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3"/>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000000"/>
                          </a:solidFill>
                          <a:latin typeface="Arial"/>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Calibri"/>
                        </a:rPr>
                        <a:t>85:59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55</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4"/>
                  </a:ext>
                </a:extLst>
              </a:tr>
              <a:tr h="175203">
                <a:tc>
                  <a:txBody>
                    <a:bodyPr/>
                    <a:lstStyle/>
                    <a:p>
                      <a:pPr algn="l" fontAlgn="b"/>
                      <a:r>
                        <a:rPr lang="cs-CZ" sz="12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FK Slavoj Žatec</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71:55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53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5"/>
                  </a:ext>
                </a:extLst>
              </a:tr>
              <a:tr h="175203">
                <a:tc>
                  <a:txBody>
                    <a:bodyPr/>
                    <a:lstStyle/>
                    <a:p>
                      <a:pPr algn="l" fontAlgn="b"/>
                      <a:r>
                        <a:rPr lang="cs-CZ" sz="12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000000"/>
                          </a:solidFill>
                          <a:latin typeface="Arial"/>
                        </a:rPr>
                        <a:t>SK Hrobce</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Calibri"/>
                        </a:rPr>
                        <a:t>106:72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52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6"/>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76:80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51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7"/>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err="1">
                          <a:solidFill>
                            <a:srgbClr val="000000"/>
                          </a:solidFill>
                          <a:latin typeface="Arial"/>
                        </a:rPr>
                        <a:t>Baník</a:t>
                      </a:r>
                      <a:r>
                        <a:rPr lang="cs-CZ" sz="1200" b="1" i="0" u="none" strike="noStrike" dirty="0">
                          <a:solidFill>
                            <a:srgbClr val="000000"/>
                          </a:solidFill>
                          <a:latin typeface="Arial"/>
                        </a:rPr>
                        <a:t> </a:t>
                      </a:r>
                      <a:r>
                        <a:rPr lang="cs-CZ" sz="1200" b="1" i="0" u="none" strike="noStrike" dirty="0" err="1">
                          <a:solidFill>
                            <a:srgbClr val="000000"/>
                          </a:solidFill>
                          <a:latin typeface="Arial"/>
                        </a:rPr>
                        <a:t>Modlany</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Calibri"/>
                        </a:rPr>
                        <a:t>79:62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50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8"/>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FK Bílina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63:54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45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09"/>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000000"/>
                          </a:solidFill>
                          <a:latin typeface="Arial"/>
                        </a:rPr>
                        <a:t>Sokol Horní Jiřetín</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Calibri"/>
                        </a:rPr>
                        <a:t>54:48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44</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0"/>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FK ČL Neštěmice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79:64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43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1"/>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11.</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000000"/>
                          </a:solidFill>
                          <a:latin typeface="Arial"/>
                        </a:rPr>
                        <a:t>FK Chmel Blšany</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Calibri"/>
                        </a:rPr>
                        <a:t>72:81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43</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2"/>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FC Jiskra Modrá</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54:85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3"/>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13.</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000000"/>
                          </a:solidFill>
                          <a:latin typeface="Arial"/>
                        </a:rPr>
                        <a:t>FK Postoloprty</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Calibri"/>
                        </a:rPr>
                        <a:t>50:93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31</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4"/>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Arial"/>
                        </a:rPr>
                        <a:t>AFK </a:t>
                      </a:r>
                      <a:r>
                        <a:rPr lang="cs-CZ" sz="1200" b="1" i="0" u="none" strike="noStrike" dirty="0" err="1">
                          <a:solidFill>
                            <a:srgbClr val="000000"/>
                          </a:solidFill>
                          <a:latin typeface="Arial"/>
                        </a:rPr>
                        <a:t>LoKo</a:t>
                      </a:r>
                      <a:r>
                        <a:rPr lang="cs-CZ" sz="1200" b="1" i="0" u="none" strike="noStrike" dirty="0">
                          <a:solidFill>
                            <a:srgbClr val="000000"/>
                          </a:solidFill>
                          <a:latin typeface="Arial"/>
                        </a:rPr>
                        <a:t> Chomutov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41:74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5"/>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15.</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000000"/>
                          </a:solidFill>
                          <a:latin typeface="Arial"/>
                        </a:rPr>
                        <a:t>TJ </a:t>
                      </a:r>
                      <a:r>
                        <a:rPr lang="cs-CZ" sz="1200" b="1" i="0" u="none" strike="noStrike" dirty="0" err="1">
                          <a:solidFill>
                            <a:srgbClr val="000000"/>
                          </a:solidFill>
                          <a:latin typeface="Arial"/>
                        </a:rPr>
                        <a:t>Střekov</a:t>
                      </a:r>
                      <a:endParaRPr lang="cs-CZ" sz="1200" b="1" i="0" u="none" strike="noStrike" dirty="0">
                        <a:solidFill>
                          <a:srgbClr val="000000"/>
                        </a:solidFill>
                        <a:latin typeface="Arial"/>
                      </a:endParaRP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19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Calibri"/>
                        </a:rPr>
                        <a:t>58:92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latin typeface="Arial"/>
                        </a:rPr>
                        <a:t>23</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6"/>
                  </a:ext>
                </a:extLst>
              </a:tr>
              <a:tr h="17520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FK Duchcov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21:113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7"/>
                  </a:ext>
                </a:extLst>
              </a:tr>
              <a:tr h="161326">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CCFF"/>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18"/>
                  </a:ext>
                </a:extLst>
              </a:tr>
            </a:tbl>
          </a:graphicData>
        </a:graphic>
      </p:graphicFrame>
      <p:sp>
        <p:nvSpPr>
          <p:cNvPr id="13" name="Rectangle 1"/>
          <p:cNvSpPr>
            <a:spLocks noChangeArrowheads="1"/>
          </p:cNvSpPr>
          <p:nvPr/>
        </p:nvSpPr>
        <p:spPr bwMode="auto">
          <a:xfrm>
            <a:off x="102940" y="4411588"/>
            <a:ext cx="4608512"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w="0">
                  <a:noFill/>
                </a:ln>
                <a:effectLst/>
                <a:latin typeface="Arial" pitchFamily="34" charset="0"/>
                <a:ea typeface="Times New Roman" pitchFamily="18" charset="0"/>
                <a:cs typeface="Arial" pitchFamily="34" charset="0"/>
              </a:rPr>
              <a:t>SK </a:t>
            </a:r>
            <a:r>
              <a:rPr kumimoji="0" lang="cs-CZ" sz="1800" b="1" i="0" u="sng" strike="noStrike" cap="none" normalizeH="0" baseline="0" dirty="0" err="1" smtClean="0">
                <a:ln w="0">
                  <a:noFill/>
                </a:ln>
                <a:effectLst/>
                <a:latin typeface="Arial" pitchFamily="34" charset="0"/>
                <a:ea typeface="Times New Roman" pitchFamily="18" charset="0"/>
                <a:cs typeface="Arial" pitchFamily="34" charset="0"/>
              </a:rPr>
              <a:t>Štětí</a:t>
            </a:r>
            <a:r>
              <a:rPr kumimoji="0" lang="cs-CZ" sz="1800" b="1" i="0" u="sng" strike="noStrike" cap="none" normalizeH="0" baseline="0" dirty="0" smtClean="0">
                <a:ln w="0">
                  <a:noFill/>
                </a:ln>
                <a:effectLst/>
                <a:latin typeface="Arial" pitchFamily="34" charset="0"/>
                <a:ea typeface="Times New Roman" pitchFamily="18" charset="0"/>
                <a:cs typeface="Arial" pitchFamily="34" charset="0"/>
              </a:rPr>
              <a:t> – FK Junior Děčín A</a:t>
            </a:r>
            <a:endParaRPr kumimoji="0" lang="cs-CZ" sz="2000" b="0" i="0" u="none" strike="noStrike" cap="none" normalizeH="0" baseline="0" dirty="0" smtClean="0">
              <a:ln w="0">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w="0">
                  <a:noFill/>
                </a:ln>
                <a:effectLst/>
                <a:latin typeface="Arial" pitchFamily="34" charset="0"/>
                <a:ea typeface="Times New Roman" pitchFamily="18" charset="0"/>
                <a:cs typeface="Arial" pitchFamily="34" charset="0"/>
              </a:rPr>
              <a:t>1:11(1:6)  5.6.2016   28. kolo</a:t>
            </a:r>
            <a:endParaRPr kumimoji="0" lang="cs-CZ" sz="1800" b="0" i="0" u="none" strike="noStrike" cap="none" normalizeH="0" baseline="0" dirty="0" smtClean="0">
              <a:ln w="0">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Velké starosti měli trenéři před zápasem. Zranění a nemoci  způsobily, že postavit kvalitní sestavu nebylo možné. Pomoci museli i hráči přípravky. Na hřišti se to také rychle projevilo a už ve 4. minutě to bylo 2:0 pro hosty. Utkání mělo jednoznačný průběh a Děčín postupně dopravil do naší sítě 11 branek.</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Kuča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Černý-Vích,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Kožarská</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Kubánek, Hrdlička, Kabelka, Nedvěd,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Franc,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Schleiss</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Kettner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Jakub Novák,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Kuča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Slapnička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Procházka, Musílek, Bílá</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F.Kučera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P.Záloha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T.Gernat</a:t>
            </a:r>
            <a:endPar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R.Biolek</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ovéPole 13"/>
          <p:cNvSpPr txBox="1"/>
          <p:nvPr/>
        </p:nvSpPr>
        <p:spPr>
          <a:xfrm>
            <a:off x="102940" y="73105"/>
            <a:ext cx="4536504" cy="954107"/>
          </a:xfrm>
          <a:prstGeom prst="rect">
            <a:avLst/>
          </a:prstGeom>
          <a:solidFill>
            <a:srgbClr val="7DFE68"/>
          </a:solidFill>
          <a:ln cap="rnd">
            <a:solidFill>
              <a:schemeClr val="tx1"/>
            </a:solidFill>
            <a:prstDash val="dash"/>
          </a:ln>
        </p:spPr>
        <p:txBody>
          <a:bodyPr wrap="square" rtlCol="0">
            <a:spAutoFit/>
          </a:bodyPr>
          <a:lstStyle/>
          <a:p>
            <a:pPr algn="ctr"/>
            <a:r>
              <a:rPr lang="cs-CZ" sz="2800" u="sng" dirty="0" smtClean="0">
                <a:latin typeface="Bookman Old Style" pitchFamily="18" charset="0"/>
              </a:rPr>
              <a:t>Dvoumístné porážky mladších žáků</a:t>
            </a:r>
          </a:p>
        </p:txBody>
      </p:sp>
      <p:sp>
        <p:nvSpPr>
          <p:cNvPr id="16" name="Obdélník 15"/>
          <p:cNvSpPr/>
          <p:nvPr/>
        </p:nvSpPr>
        <p:spPr>
          <a:xfrm>
            <a:off x="0" y="2755404"/>
            <a:ext cx="5143500" cy="1554272"/>
          </a:xfrm>
          <a:prstGeom prst="rect">
            <a:avLst/>
          </a:prstGeom>
        </p:spPr>
        <p:txBody>
          <a:bodyPr>
            <a:spAutoFit/>
          </a:bodyPr>
          <a:lstStyle/>
          <a:p>
            <a:pPr lvl="0" algn="ctr"/>
            <a:r>
              <a:rPr lang="cs-CZ" sz="2000" u="sng" dirty="0" smtClean="0">
                <a:ln w="0">
                  <a:noFill/>
                </a:ln>
                <a:latin typeface="Arial" pitchFamily="34" charset="0"/>
                <a:ea typeface="Times New Roman" pitchFamily="18" charset="0"/>
                <a:cs typeface="Arial" pitchFamily="34" charset="0"/>
              </a:rPr>
              <a:t>SK </a:t>
            </a:r>
            <a:r>
              <a:rPr lang="cs-CZ" sz="2000" u="sng" dirty="0" err="1" smtClean="0">
                <a:ln w="0">
                  <a:noFill/>
                </a:ln>
                <a:latin typeface="Arial" pitchFamily="34" charset="0"/>
                <a:ea typeface="Times New Roman" pitchFamily="18" charset="0"/>
                <a:cs typeface="Arial" pitchFamily="34" charset="0"/>
              </a:rPr>
              <a:t>Štětí</a:t>
            </a:r>
            <a:r>
              <a:rPr lang="cs-CZ" sz="2000" u="sng" dirty="0" smtClean="0">
                <a:ln w="0">
                  <a:noFill/>
                </a:ln>
                <a:latin typeface="Arial" pitchFamily="34" charset="0"/>
                <a:ea typeface="Times New Roman" pitchFamily="18" charset="0"/>
                <a:cs typeface="Arial" pitchFamily="34" charset="0"/>
              </a:rPr>
              <a:t> – FK Junior Děčín B</a:t>
            </a:r>
            <a:endParaRPr lang="cs-CZ" sz="900" b="0" dirty="0" smtClean="0">
              <a:ln w="0">
                <a:noFill/>
              </a:ln>
              <a:latin typeface="Arial" pitchFamily="34" charset="0"/>
              <a:cs typeface="Arial" pitchFamily="34" charset="0"/>
            </a:endParaRPr>
          </a:p>
          <a:p>
            <a:pPr lvl="0" algn="ctr" eaLnBrk="0" hangingPunct="0"/>
            <a:r>
              <a:rPr lang="cs-CZ" sz="2000" u="sng" dirty="0" smtClean="0">
                <a:ln w="0">
                  <a:noFill/>
                </a:ln>
                <a:latin typeface="Arial" pitchFamily="34" charset="0"/>
                <a:ea typeface="Times New Roman" pitchFamily="18" charset="0"/>
                <a:cs typeface="Arial" pitchFamily="34" charset="0"/>
              </a:rPr>
              <a:t>0:12(0:8)  8.6.2016   33. kolo</a:t>
            </a:r>
            <a:endParaRPr lang="cs-CZ" sz="900" b="0" dirty="0" smtClean="0">
              <a:ln w="0">
                <a:noFill/>
              </a:ln>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.Novotný-Vích, </a:t>
            </a:r>
            <a:r>
              <a:rPr lang="cs-CZ" sz="1100" b="0" dirty="0" err="1" smtClean="0">
                <a:latin typeface="Arial" pitchFamily="34" charset="0"/>
                <a:ea typeface="Times New Roman" pitchFamily="18" charset="0"/>
                <a:cs typeface="Arial" pitchFamily="34" charset="0"/>
              </a:rPr>
              <a:t>Kožarská</a:t>
            </a:r>
            <a:r>
              <a:rPr lang="cs-CZ" sz="1100" b="0" dirty="0" smtClean="0">
                <a:latin typeface="Arial" pitchFamily="34" charset="0"/>
                <a:ea typeface="Times New Roman" pitchFamily="18" charset="0"/>
                <a:cs typeface="Arial" pitchFamily="34" charset="0"/>
              </a:rPr>
              <a:t>, Hrdlička, Kabelka, Černý, Jakub </a:t>
            </a:r>
          </a:p>
          <a:p>
            <a:pPr lvl="0" eaLnBrk="0" hangingPunct="0"/>
            <a:r>
              <a:rPr lang="cs-CZ" sz="1100" b="0" dirty="0" smtClean="0">
                <a:latin typeface="Arial" pitchFamily="34" charset="0"/>
                <a:ea typeface="Times New Roman" pitchFamily="18" charset="0"/>
                <a:cs typeface="Arial" pitchFamily="34" charset="0"/>
              </a:rPr>
              <a:t>                Novák, Nedvěd, </a:t>
            </a:r>
            <a:r>
              <a:rPr lang="cs-CZ" sz="1100" b="0" dirty="0" err="1" smtClean="0">
                <a:latin typeface="Arial" pitchFamily="34" charset="0"/>
                <a:ea typeface="Times New Roman" pitchFamily="18" charset="0"/>
                <a:cs typeface="Arial" pitchFamily="34" charset="0"/>
              </a:rPr>
              <a:t>Kettner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Baroch</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Kuča</a:t>
            </a:r>
            <a:r>
              <a:rPr lang="cs-CZ" sz="1100" b="0" dirty="0" smtClean="0">
                <a:latin typeface="Arial" pitchFamily="34" charset="0"/>
                <a:ea typeface="Times New Roman" pitchFamily="18" charset="0"/>
                <a:cs typeface="Arial" pitchFamily="34" charset="0"/>
              </a:rPr>
              <a:t>, Procházka, </a:t>
            </a:r>
            <a:r>
              <a:rPr lang="cs-CZ" sz="1100" b="0" dirty="0" err="1" smtClean="0">
                <a:latin typeface="Arial" pitchFamily="34" charset="0"/>
                <a:ea typeface="Times New Roman" pitchFamily="18" charset="0"/>
                <a:cs typeface="Arial" pitchFamily="34" charset="0"/>
              </a:rPr>
              <a:t>Hromý</a:t>
            </a:r>
            <a:r>
              <a:rPr lang="cs-CZ" sz="1100" b="0" dirty="0" smtClean="0">
                <a:latin typeface="Arial" pitchFamily="34" charset="0"/>
                <a:ea typeface="Times New Roman" pitchFamily="18" charset="0"/>
                <a:cs typeface="Arial" pitchFamily="34" charset="0"/>
              </a:rPr>
              <a:t>, </a:t>
            </a:r>
          </a:p>
          <a:p>
            <a:pPr lvl="0"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Cízler</a:t>
            </a:r>
            <a:r>
              <a:rPr lang="cs-CZ" sz="1100" b="0" dirty="0" smtClean="0">
                <a:latin typeface="Arial" pitchFamily="34" charset="0"/>
                <a:ea typeface="Times New Roman" pitchFamily="18" charset="0"/>
                <a:cs typeface="Arial" pitchFamily="34" charset="0"/>
              </a:rPr>
              <a:t>, Franc, </a:t>
            </a:r>
            <a:r>
              <a:rPr lang="cs-CZ" sz="1100" b="0" dirty="0" err="1" smtClean="0">
                <a:latin typeface="Arial" pitchFamily="34" charset="0"/>
                <a:ea typeface="Times New Roman" pitchFamily="18" charset="0"/>
                <a:cs typeface="Arial" pitchFamily="34" charset="0"/>
              </a:rPr>
              <a:t>Slapnička</a:t>
            </a:r>
            <a:endParaRPr lang="cs-CZ" sz="1100" b="0" dirty="0" smtClean="0">
              <a:latin typeface="Arial" pitchFamily="34" charset="0"/>
              <a:ea typeface="Times New Roman" pitchFamily="18"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F.Kučera</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P.Záloha</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T.Gernat</a:t>
            </a:r>
            <a:endParaRPr lang="cs-CZ" sz="1100" b="0" u="sng" dirty="0" smtClean="0">
              <a:latin typeface="Arial" pitchFamily="34" charset="0"/>
              <a:ea typeface="Times New Roman" pitchFamily="18"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J.Trutnovský</a:t>
            </a:r>
            <a:endParaRPr lang="cs-CZ" sz="1100" b="0" dirty="0" smtClean="0">
              <a:latin typeface="Arial" pitchFamily="34" charset="0"/>
              <a:cs typeface="Arial" pitchFamily="34" charset="0"/>
            </a:endParaRPr>
          </a:p>
        </p:txBody>
      </p:sp>
      <p:sp>
        <p:nvSpPr>
          <p:cNvPr id="17" name="Obdélník 16"/>
          <p:cNvSpPr/>
          <p:nvPr/>
        </p:nvSpPr>
        <p:spPr>
          <a:xfrm>
            <a:off x="30932" y="1171228"/>
            <a:ext cx="4824536" cy="1554272"/>
          </a:xfrm>
          <a:prstGeom prst="rect">
            <a:avLst/>
          </a:prstGeom>
        </p:spPr>
        <p:txBody>
          <a:bodyPr wrap="square">
            <a:spAutoFit/>
          </a:bodyPr>
          <a:lstStyle/>
          <a:p>
            <a:pPr lvl="0" algn="ctr"/>
            <a:r>
              <a:rPr lang="cs-CZ" sz="2000" u="sng" dirty="0" smtClean="0">
                <a:ln w="0">
                  <a:noFill/>
                </a:ln>
                <a:latin typeface="Arial" pitchFamily="34" charset="0"/>
                <a:ea typeface="Times New Roman" pitchFamily="18" charset="0"/>
                <a:cs typeface="Arial" pitchFamily="34" charset="0"/>
              </a:rPr>
              <a:t>FK Litoměřice  - SK </a:t>
            </a:r>
            <a:r>
              <a:rPr lang="cs-CZ" sz="2000" u="sng" dirty="0" err="1" smtClean="0">
                <a:ln w="0">
                  <a:noFill/>
                </a:ln>
                <a:latin typeface="Arial" pitchFamily="34" charset="0"/>
                <a:ea typeface="Times New Roman" pitchFamily="18" charset="0"/>
                <a:cs typeface="Arial" pitchFamily="34" charset="0"/>
              </a:rPr>
              <a:t>Štětí</a:t>
            </a:r>
            <a:endParaRPr lang="cs-CZ" sz="2000" u="sng" dirty="0" smtClean="0">
              <a:ln w="0">
                <a:noFill/>
              </a:ln>
              <a:latin typeface="Arial" pitchFamily="34" charset="0"/>
              <a:ea typeface="Times New Roman" pitchFamily="18" charset="0"/>
              <a:cs typeface="Arial" pitchFamily="34" charset="0"/>
            </a:endParaRPr>
          </a:p>
          <a:p>
            <a:pPr lvl="0" algn="ctr"/>
            <a:r>
              <a:rPr lang="cs-CZ" sz="2000" u="sng" dirty="0" smtClean="0">
                <a:ln w="0">
                  <a:noFill/>
                </a:ln>
                <a:latin typeface="Arial" pitchFamily="34" charset="0"/>
                <a:ea typeface="Times New Roman" pitchFamily="18" charset="0"/>
                <a:cs typeface="Arial" pitchFamily="34" charset="0"/>
              </a:rPr>
              <a:t>18:0(11:0)  12.6.2016   29. kolo</a:t>
            </a:r>
          </a:p>
          <a:p>
            <a:pPr lvl="0"/>
            <a:r>
              <a:rPr lang="cs-CZ" sz="1100" b="0" u="sng" dirty="0" smtClean="0">
                <a:ln w="0">
                  <a:noFill/>
                </a:ln>
                <a:latin typeface="Arial" pitchFamily="34" charset="0"/>
                <a:ea typeface="Times New Roman" pitchFamily="18" charset="0"/>
                <a:cs typeface="Arial" pitchFamily="34" charset="0"/>
              </a:rPr>
              <a:t>Sestava:</a:t>
            </a:r>
            <a:r>
              <a:rPr lang="cs-CZ" sz="1100" b="0" dirty="0" smtClean="0">
                <a:ln w="0">
                  <a:noFill/>
                </a:ln>
                <a:latin typeface="Arial" pitchFamily="34" charset="0"/>
                <a:ea typeface="Times New Roman" pitchFamily="18" charset="0"/>
                <a:cs typeface="Arial" pitchFamily="34" charset="0"/>
              </a:rPr>
              <a:t>Černý-</a:t>
            </a:r>
            <a:r>
              <a:rPr lang="cs-CZ" sz="1100" b="0" dirty="0" err="1" smtClean="0">
                <a:ln w="0">
                  <a:noFill/>
                </a:ln>
                <a:latin typeface="Arial" pitchFamily="34" charset="0"/>
                <a:ea typeface="Times New Roman" pitchFamily="18" charset="0"/>
                <a:cs typeface="Arial" pitchFamily="34" charset="0"/>
              </a:rPr>
              <a:t>Bartko</a:t>
            </a:r>
            <a:r>
              <a:rPr lang="cs-CZ" sz="1100" b="0" dirty="0" smtClean="0">
                <a:ln w="0">
                  <a:noFill/>
                </a:ln>
                <a:latin typeface="Arial" pitchFamily="34" charset="0"/>
                <a:ea typeface="Times New Roman" pitchFamily="18" charset="0"/>
                <a:cs typeface="Arial" pitchFamily="34" charset="0"/>
              </a:rPr>
              <a:t>, </a:t>
            </a:r>
            <a:r>
              <a:rPr lang="cs-CZ" sz="1100" b="0" dirty="0" err="1" smtClean="0">
                <a:ln w="0">
                  <a:noFill/>
                </a:ln>
                <a:latin typeface="Arial" pitchFamily="34" charset="0"/>
                <a:ea typeface="Times New Roman" pitchFamily="18" charset="0"/>
                <a:cs typeface="Arial" pitchFamily="34" charset="0"/>
              </a:rPr>
              <a:t>Cízler</a:t>
            </a:r>
            <a:r>
              <a:rPr lang="cs-CZ" sz="1100" b="0" dirty="0" smtClean="0">
                <a:ln w="0">
                  <a:noFill/>
                </a:ln>
                <a:latin typeface="Arial" pitchFamily="34" charset="0"/>
                <a:ea typeface="Times New Roman" pitchFamily="18" charset="0"/>
                <a:cs typeface="Arial" pitchFamily="34" charset="0"/>
              </a:rPr>
              <a:t>, Franc, Kabelka, </a:t>
            </a:r>
            <a:r>
              <a:rPr lang="cs-CZ" sz="1100" b="0" dirty="0" err="1" smtClean="0">
                <a:ln w="0">
                  <a:noFill/>
                </a:ln>
                <a:latin typeface="Arial" pitchFamily="34" charset="0"/>
                <a:ea typeface="Times New Roman" pitchFamily="18" charset="0"/>
                <a:cs typeface="Arial" pitchFamily="34" charset="0"/>
              </a:rPr>
              <a:t>Kettner</a:t>
            </a:r>
            <a:r>
              <a:rPr lang="cs-CZ" sz="1100" b="0" dirty="0" smtClean="0">
                <a:ln w="0">
                  <a:noFill/>
                </a:ln>
                <a:latin typeface="Arial" pitchFamily="34" charset="0"/>
                <a:ea typeface="Times New Roman" pitchFamily="18" charset="0"/>
                <a:cs typeface="Arial" pitchFamily="34" charset="0"/>
              </a:rPr>
              <a:t>, </a:t>
            </a:r>
            <a:r>
              <a:rPr lang="cs-CZ" sz="1100" b="0" dirty="0" err="1" smtClean="0">
                <a:ln w="0">
                  <a:noFill/>
                </a:ln>
                <a:latin typeface="Arial" pitchFamily="34" charset="0"/>
                <a:ea typeface="Times New Roman" pitchFamily="18" charset="0"/>
                <a:cs typeface="Arial" pitchFamily="34" charset="0"/>
              </a:rPr>
              <a:t>Kožarská</a:t>
            </a:r>
            <a:r>
              <a:rPr lang="cs-CZ" sz="1100" b="0" dirty="0" smtClean="0">
                <a:ln w="0">
                  <a:noFill/>
                </a:ln>
                <a:latin typeface="Arial" pitchFamily="34" charset="0"/>
                <a:ea typeface="Times New Roman" pitchFamily="18" charset="0"/>
                <a:cs typeface="Arial" pitchFamily="34" charset="0"/>
              </a:rPr>
              <a:t>, </a:t>
            </a:r>
            <a:r>
              <a:rPr lang="cs-CZ" sz="1100" b="0" dirty="0" err="1" smtClean="0">
                <a:ln w="0">
                  <a:noFill/>
                </a:ln>
                <a:latin typeface="Arial" pitchFamily="34" charset="0"/>
                <a:ea typeface="Times New Roman" pitchFamily="18" charset="0"/>
                <a:cs typeface="Arial" pitchFamily="34" charset="0"/>
              </a:rPr>
              <a:t>Kuča</a:t>
            </a:r>
            <a:r>
              <a:rPr lang="cs-CZ" sz="1100" b="0" dirty="0" smtClean="0">
                <a:ln w="0">
                  <a:noFill/>
                </a:ln>
                <a:latin typeface="Arial" pitchFamily="34" charset="0"/>
                <a:ea typeface="Times New Roman" pitchFamily="18" charset="0"/>
                <a:cs typeface="Arial" pitchFamily="34" charset="0"/>
              </a:rPr>
              <a:t>, </a:t>
            </a:r>
          </a:p>
          <a:p>
            <a:pPr lvl="0"/>
            <a:r>
              <a:rPr lang="cs-CZ" sz="1100" b="0" dirty="0" smtClean="0">
                <a:ln w="0">
                  <a:noFill/>
                </a:ln>
                <a:latin typeface="Arial" pitchFamily="34" charset="0"/>
                <a:ea typeface="Times New Roman" pitchFamily="18" charset="0"/>
                <a:cs typeface="Arial" pitchFamily="34" charset="0"/>
              </a:rPr>
              <a:t>               Nedvěd, Jakub Novák, Musílek, Pokorný, Procházka, </a:t>
            </a:r>
            <a:r>
              <a:rPr lang="cs-CZ" sz="1100" b="0" dirty="0" err="1" smtClean="0">
                <a:ln w="0">
                  <a:noFill/>
                </a:ln>
                <a:latin typeface="Arial" pitchFamily="34" charset="0"/>
                <a:ea typeface="Times New Roman" pitchFamily="18" charset="0"/>
                <a:cs typeface="Arial" pitchFamily="34" charset="0"/>
              </a:rPr>
              <a:t>Schleiss</a:t>
            </a:r>
            <a:r>
              <a:rPr lang="cs-CZ" sz="1100" b="0" dirty="0" smtClean="0">
                <a:ln w="0">
                  <a:noFill/>
                </a:ln>
                <a:latin typeface="Arial" pitchFamily="34" charset="0"/>
                <a:ea typeface="Times New Roman" pitchFamily="18" charset="0"/>
                <a:cs typeface="Arial" pitchFamily="34" charset="0"/>
              </a:rPr>
              <a:t>, </a:t>
            </a:r>
          </a:p>
          <a:p>
            <a:pPr lvl="0"/>
            <a:r>
              <a:rPr lang="cs-CZ" sz="1100" b="0" dirty="0" smtClean="0">
                <a:ln w="0">
                  <a:noFill/>
                </a:ln>
                <a:latin typeface="Arial" pitchFamily="34" charset="0"/>
                <a:ea typeface="Times New Roman" pitchFamily="18" charset="0"/>
                <a:cs typeface="Arial" pitchFamily="34" charset="0"/>
              </a:rPr>
              <a:t>               </a:t>
            </a:r>
            <a:r>
              <a:rPr lang="cs-CZ" sz="1100" b="0" dirty="0" err="1" smtClean="0">
                <a:ln w="0">
                  <a:noFill/>
                </a:ln>
                <a:latin typeface="Arial" pitchFamily="34" charset="0"/>
                <a:ea typeface="Times New Roman" pitchFamily="18" charset="0"/>
                <a:cs typeface="Arial" pitchFamily="34" charset="0"/>
              </a:rPr>
              <a:t>Slapnička</a:t>
            </a:r>
            <a:r>
              <a:rPr lang="cs-CZ" sz="1100" b="0" dirty="0" smtClean="0">
                <a:ln w="0">
                  <a:noFill/>
                </a:ln>
                <a:latin typeface="Arial" pitchFamily="34" charset="0"/>
                <a:ea typeface="Times New Roman" pitchFamily="18" charset="0"/>
                <a:cs typeface="Arial" pitchFamily="34" charset="0"/>
              </a:rPr>
              <a:t>, Vích</a:t>
            </a:r>
          </a:p>
          <a:p>
            <a:pPr lvl="0"/>
            <a:r>
              <a:rPr lang="cs-CZ" sz="1100" b="0" u="sng" dirty="0" smtClean="0">
                <a:ln w="0">
                  <a:noFill/>
                </a:ln>
                <a:latin typeface="Arial" pitchFamily="34" charset="0"/>
                <a:ea typeface="Times New Roman" pitchFamily="18" charset="0"/>
                <a:cs typeface="Arial" pitchFamily="34" charset="0"/>
              </a:rPr>
              <a:t>Trenér: </a:t>
            </a:r>
            <a:r>
              <a:rPr lang="cs-CZ" sz="1100" b="0" dirty="0" err="1" smtClean="0">
                <a:ln w="0">
                  <a:noFill/>
                </a:ln>
                <a:latin typeface="Arial" pitchFamily="34" charset="0"/>
                <a:ea typeface="Times New Roman" pitchFamily="18" charset="0"/>
                <a:cs typeface="Arial" pitchFamily="34" charset="0"/>
              </a:rPr>
              <a:t>F.Kučera</a:t>
            </a:r>
            <a:r>
              <a:rPr lang="cs-CZ" sz="1100" b="0" dirty="0" smtClean="0">
                <a:ln w="0">
                  <a:noFill/>
                </a:ln>
                <a:latin typeface="Arial" pitchFamily="34" charset="0"/>
                <a:ea typeface="Times New Roman" pitchFamily="18" charset="0"/>
                <a:cs typeface="Arial" pitchFamily="34" charset="0"/>
              </a:rPr>
              <a:t>   </a:t>
            </a:r>
            <a:r>
              <a:rPr lang="cs-CZ" sz="1100" b="0" u="sng" dirty="0" smtClean="0">
                <a:ln w="0">
                  <a:noFill/>
                </a:ln>
                <a:latin typeface="Arial" pitchFamily="34" charset="0"/>
                <a:ea typeface="Times New Roman" pitchFamily="18" charset="0"/>
                <a:cs typeface="Arial" pitchFamily="34" charset="0"/>
              </a:rPr>
              <a:t>Vedoucí</a:t>
            </a:r>
            <a:r>
              <a:rPr lang="cs-CZ" sz="1100" b="0" dirty="0" smtClean="0">
                <a:ln w="0">
                  <a:noFill/>
                </a:ln>
                <a:latin typeface="Arial" pitchFamily="34" charset="0"/>
                <a:ea typeface="Times New Roman" pitchFamily="18" charset="0"/>
                <a:cs typeface="Arial" pitchFamily="34" charset="0"/>
              </a:rPr>
              <a:t>: </a:t>
            </a:r>
            <a:r>
              <a:rPr lang="cs-CZ" sz="1100" b="0" dirty="0" err="1" smtClean="0">
                <a:ln w="0">
                  <a:noFill/>
                </a:ln>
                <a:latin typeface="Arial" pitchFamily="34" charset="0"/>
                <a:ea typeface="Times New Roman" pitchFamily="18" charset="0"/>
                <a:cs typeface="Arial" pitchFamily="34" charset="0"/>
              </a:rPr>
              <a:t>T.Gernat</a:t>
            </a:r>
            <a:endParaRPr lang="cs-CZ" sz="1100" b="0" dirty="0" smtClean="0">
              <a:ln w="0">
                <a:noFill/>
              </a:ln>
              <a:latin typeface="Arial" pitchFamily="34" charset="0"/>
              <a:ea typeface="Times New Roman" pitchFamily="18" charset="0"/>
              <a:cs typeface="Arial" pitchFamily="34" charset="0"/>
            </a:endParaRPr>
          </a:p>
          <a:p>
            <a:pPr lvl="0"/>
            <a:r>
              <a:rPr lang="cs-CZ" sz="1100" b="0" u="sng" dirty="0" smtClean="0">
                <a:ln w="0">
                  <a:noFill/>
                </a:ln>
                <a:latin typeface="Arial" pitchFamily="34" charset="0"/>
                <a:ea typeface="Times New Roman" pitchFamily="18" charset="0"/>
                <a:cs typeface="Arial" pitchFamily="34" charset="0"/>
              </a:rPr>
              <a:t>Rozhodčí:</a:t>
            </a:r>
            <a:r>
              <a:rPr lang="cs-CZ" sz="1100" b="0" dirty="0" smtClean="0">
                <a:ln w="0">
                  <a:noFill/>
                </a:ln>
                <a:latin typeface="Arial" pitchFamily="34" charset="0"/>
                <a:ea typeface="Times New Roman" pitchFamily="18" charset="0"/>
                <a:cs typeface="Arial" pitchFamily="34" charset="0"/>
              </a:rPr>
              <a:t>  </a:t>
            </a:r>
            <a:r>
              <a:rPr lang="cs-CZ" sz="1100" b="0" dirty="0" err="1" smtClean="0">
                <a:ln w="0">
                  <a:noFill/>
                </a:ln>
                <a:latin typeface="Arial" pitchFamily="34" charset="0"/>
                <a:ea typeface="Times New Roman" pitchFamily="18" charset="0"/>
                <a:cs typeface="Arial" pitchFamily="34" charset="0"/>
              </a:rPr>
              <a:t>L</a:t>
            </a:r>
            <a:r>
              <a:rPr lang="cs-CZ" sz="1100" b="0" dirty="0" smtClean="0">
                <a:ln w="0">
                  <a:noFill/>
                </a:ln>
                <a:latin typeface="Arial" pitchFamily="34" charset="0"/>
                <a:ea typeface="Times New Roman" pitchFamily="18" charset="0"/>
                <a:cs typeface="Arial" pitchFamily="34" charset="0"/>
              </a:rPr>
              <a:t>.</a:t>
            </a:r>
            <a:r>
              <a:rPr lang="cs-CZ" sz="1100" b="0" dirty="0" err="1" smtClean="0">
                <a:ln w="0">
                  <a:noFill/>
                </a:ln>
                <a:latin typeface="Arial" pitchFamily="34" charset="0"/>
                <a:ea typeface="Times New Roman" pitchFamily="18" charset="0"/>
                <a:cs typeface="Arial" pitchFamily="34" charset="0"/>
              </a:rPr>
              <a:t>Holec</a:t>
            </a:r>
            <a:endParaRPr lang="cs-CZ" sz="1100" b="0" u="sng" dirty="0" smtClean="0">
              <a:ln w="0">
                <a:noFill/>
              </a:ln>
              <a:latin typeface="Arial" pitchFamily="34" charset="0"/>
              <a:ea typeface="Times New Roman" pitchFamily="18"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31132"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63780"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sp>
        <p:nvSpPr>
          <p:cNvPr id="10" name="Obdélník 9"/>
          <p:cNvSpPr/>
          <p:nvPr/>
        </p:nvSpPr>
        <p:spPr>
          <a:xfrm>
            <a:off x="102940" y="1027212"/>
            <a:ext cx="4752528" cy="5893921"/>
          </a:xfrm>
          <a:prstGeom prst="rect">
            <a:avLst/>
          </a:prstGeom>
          <a:noFill/>
          <a:ln w="44450" cmpd="sng">
            <a:solidFill>
              <a:schemeClr val="tx1"/>
            </a:solidFill>
            <a:prstDash val="solid"/>
          </a:ln>
          <a:effectLst/>
        </p:spPr>
        <p:txBody>
          <a:bodyPr wrap="square">
            <a:spAutoFit/>
          </a:bodyPr>
          <a:lstStyle/>
          <a:p>
            <a:r>
              <a:rPr lang="cs-CZ" sz="1400" dirty="0" smtClean="0">
                <a:solidFill>
                  <a:srgbClr val="318760"/>
                </a:solidFill>
              </a:rPr>
              <a:t>SK Hrobce  - FK Žatec  3:1(1:1) </a:t>
            </a:r>
          </a:p>
          <a:p>
            <a:r>
              <a:rPr lang="cs-CZ" sz="1100" b="0" dirty="0" smtClean="0">
                <a:solidFill>
                  <a:srgbClr val="000099"/>
                </a:solidFill>
                <a:latin typeface="Arial" pitchFamily="34" charset="0"/>
                <a:cs typeface="Arial" pitchFamily="34" charset="0"/>
              </a:rPr>
              <a:t>důležité utkání, které domácím  mělo dát šanci  stoupat v tabulce si polepšit. . Po remízovém poločase, v němž Hrobce  nedaly penaltu, padly rozhodující branky v posledních 5 minutách utkání.</a:t>
            </a:r>
          </a:p>
          <a:p>
            <a:r>
              <a:rPr lang="cs-CZ" sz="1400" b="0" dirty="0" smtClean="0">
                <a:solidFill>
                  <a:srgbClr val="318760"/>
                </a:solidFill>
                <a:latin typeface="Arial" pitchFamily="34" charset="0"/>
                <a:cs typeface="Arial" pitchFamily="34" charset="0"/>
              </a:rPr>
              <a:t> </a:t>
            </a:r>
            <a:r>
              <a:rPr lang="pl-PL" sz="1400" dirty="0" smtClean="0">
                <a:solidFill>
                  <a:srgbClr val="318760"/>
                </a:solidFill>
              </a:rPr>
              <a:t>FK Blšany  - TJ Střekov  0</a:t>
            </a:r>
            <a:r>
              <a:rPr lang="cs-CZ" sz="1400" dirty="0" smtClean="0">
                <a:solidFill>
                  <a:srgbClr val="318760"/>
                </a:solidFill>
              </a:rPr>
              <a:t>:4(0:1) </a:t>
            </a:r>
            <a:endParaRPr lang="pl-PL" sz="1400" dirty="0" smtClean="0">
              <a:solidFill>
                <a:srgbClr val="318760"/>
              </a:solidFill>
            </a:endParaRPr>
          </a:p>
          <a:p>
            <a:r>
              <a:rPr lang="cs-CZ" sz="1100" b="0" dirty="0" smtClean="0">
                <a:solidFill>
                  <a:srgbClr val="000099"/>
                </a:solidFill>
                <a:latin typeface="Arial" pitchFamily="34" charset="0"/>
                <a:cs typeface="Arial" pitchFamily="34" charset="0"/>
              </a:rPr>
              <a:t>v 1. poločase velká nuda. Změnilo se to ve 2. části.  Domácí získali převahu, ale branky stříleli hosté, ale ani zisk 3 bodů jim k záchraně stačit nebude.</a:t>
            </a:r>
          </a:p>
          <a:p>
            <a:r>
              <a:rPr lang="cs-CZ" sz="1400" dirty="0" smtClean="0">
                <a:solidFill>
                  <a:srgbClr val="318760"/>
                </a:solidFill>
              </a:rPr>
              <a:t>FK Bílina -  </a:t>
            </a:r>
            <a:r>
              <a:rPr lang="cs-CZ" sz="1400" dirty="0" err="1" smtClean="0">
                <a:solidFill>
                  <a:srgbClr val="318760"/>
                </a:solidFill>
              </a:rPr>
              <a:t>Modlany</a:t>
            </a:r>
            <a:r>
              <a:rPr lang="cs-CZ" sz="1400" dirty="0" smtClean="0">
                <a:solidFill>
                  <a:srgbClr val="318760"/>
                </a:solidFill>
              </a:rPr>
              <a:t> 4 :0(1:0) </a:t>
            </a:r>
          </a:p>
          <a:p>
            <a:r>
              <a:rPr lang="cs-CZ" sz="1100" b="0" dirty="0" smtClean="0">
                <a:solidFill>
                  <a:srgbClr val="000099"/>
                </a:solidFill>
                <a:latin typeface="Arial" pitchFamily="34" charset="0"/>
                <a:cs typeface="Arial" pitchFamily="34" charset="0"/>
              </a:rPr>
              <a:t>domácí se s fanoušky  rozloučili  vysokou výhrou.  Hráli velmi  dobře a když hosté v závěru ve snaze  pokusit se ještě vyrovnat otevřeli obranu , tak jim Bílina  přidala 2 branky na cestu</a:t>
            </a:r>
          </a:p>
          <a:p>
            <a:r>
              <a:rPr lang="cs-CZ" sz="1400" dirty="0" smtClean="0">
                <a:solidFill>
                  <a:srgbClr val="318760"/>
                </a:solidFill>
              </a:rPr>
              <a:t>FK </a:t>
            </a:r>
            <a:r>
              <a:rPr lang="cs-CZ" sz="1400" dirty="0" err="1" smtClean="0">
                <a:solidFill>
                  <a:srgbClr val="318760"/>
                </a:solidFill>
              </a:rPr>
              <a:t>Duchcov</a:t>
            </a:r>
            <a:r>
              <a:rPr lang="cs-CZ" sz="1400" dirty="0" smtClean="0">
                <a:solidFill>
                  <a:srgbClr val="318760"/>
                </a:solidFill>
              </a:rPr>
              <a:t> – SK </a:t>
            </a:r>
            <a:r>
              <a:rPr lang="cs-CZ" sz="1400" dirty="0" err="1" smtClean="0">
                <a:solidFill>
                  <a:srgbClr val="318760"/>
                </a:solidFill>
              </a:rPr>
              <a:t>Štětí</a:t>
            </a:r>
            <a:r>
              <a:rPr lang="cs-CZ" sz="1400" dirty="0" smtClean="0">
                <a:solidFill>
                  <a:srgbClr val="318760"/>
                </a:solidFill>
              </a:rPr>
              <a:t>  1:3(0:2) </a:t>
            </a:r>
          </a:p>
          <a:p>
            <a:r>
              <a:rPr lang="cs-CZ" sz="1100" b="0" dirty="0" smtClean="0">
                <a:solidFill>
                  <a:srgbClr val="000099"/>
                </a:solidFill>
                <a:latin typeface="Arial" pitchFamily="34" charset="0"/>
                <a:cs typeface="Arial" pitchFamily="34" charset="0"/>
              </a:rPr>
              <a:t>domácí vyběhli na trávník  jen v 10 a za 3 minuty prohrávali 2:0.  Pak se však </a:t>
            </a:r>
            <a:r>
              <a:rPr lang="cs-CZ" sz="1100" b="0" dirty="0" err="1" smtClean="0">
                <a:solidFill>
                  <a:srgbClr val="000099"/>
                </a:solidFill>
                <a:latin typeface="Arial" pitchFamily="34" charset="0"/>
                <a:cs typeface="Arial" pitchFamily="34" charset="0"/>
              </a:rPr>
              <a:t>štětská</a:t>
            </a:r>
            <a:r>
              <a:rPr lang="cs-CZ" sz="1100" b="0" dirty="0" smtClean="0">
                <a:solidFill>
                  <a:srgbClr val="000099"/>
                </a:solidFill>
                <a:latin typeface="Arial" pitchFamily="34" charset="0"/>
                <a:cs typeface="Arial" pitchFamily="34" charset="0"/>
              </a:rPr>
              <a:t> mašina zasekla a fotbal diváky moc nebavil. Ve 2. poločase se obraz hry nezměnil a hosté  dovedli zápas do vítězného konce.</a:t>
            </a:r>
          </a:p>
          <a:p>
            <a:r>
              <a:rPr lang="cs-CZ" sz="1100" b="0" dirty="0" smtClean="0">
                <a:solidFill>
                  <a:srgbClr val="000099"/>
                </a:solidFill>
                <a:latin typeface="Arial" pitchFamily="34" charset="0"/>
                <a:cs typeface="Arial" pitchFamily="34" charset="0"/>
              </a:rPr>
              <a:t> </a:t>
            </a:r>
            <a:r>
              <a:rPr lang="pl-PL" sz="1400" dirty="0" smtClean="0">
                <a:solidFill>
                  <a:srgbClr val="318760"/>
                </a:solidFill>
              </a:rPr>
              <a:t>TJ Srbice  - FK Neštěmice 5</a:t>
            </a:r>
            <a:r>
              <a:rPr lang="cs-CZ" sz="1400" dirty="0" smtClean="0">
                <a:solidFill>
                  <a:srgbClr val="318760"/>
                </a:solidFill>
              </a:rPr>
              <a:t>:0(3:0) </a:t>
            </a:r>
            <a:endParaRPr lang="pl-PL" sz="1400" dirty="0" smtClean="0">
              <a:solidFill>
                <a:srgbClr val="318760"/>
              </a:solidFill>
            </a:endParaRPr>
          </a:p>
          <a:p>
            <a:r>
              <a:rPr lang="cs-CZ" sz="1100" b="0" dirty="0" smtClean="0">
                <a:solidFill>
                  <a:srgbClr val="000099"/>
                </a:solidFill>
                <a:latin typeface="Arial" pitchFamily="34" charset="0"/>
                <a:cs typeface="Arial" pitchFamily="34" charset="0"/>
              </a:rPr>
              <a:t>nečekaně vysoká prohra hostů. Není se ale co divit. Hosté přijeli se 6 dorostenci, protože někteří hráči jeli na ME ve fotbale a někteří jsou zranění.  Hra a výsledek podle toho také vypadaly.</a:t>
            </a:r>
          </a:p>
          <a:p>
            <a:r>
              <a:rPr lang="cs-CZ" sz="1400" dirty="0" smtClean="0">
                <a:solidFill>
                  <a:srgbClr val="318760"/>
                </a:solidFill>
              </a:rPr>
              <a:t>AFK </a:t>
            </a:r>
            <a:r>
              <a:rPr lang="cs-CZ" sz="1400" dirty="0" err="1" smtClean="0">
                <a:solidFill>
                  <a:srgbClr val="318760"/>
                </a:solidFill>
              </a:rPr>
              <a:t>LoKo</a:t>
            </a:r>
            <a:r>
              <a:rPr lang="cs-CZ" sz="1400" dirty="0" smtClean="0">
                <a:solidFill>
                  <a:srgbClr val="318760"/>
                </a:solidFill>
              </a:rPr>
              <a:t> Chomutov – </a:t>
            </a:r>
            <a:r>
              <a:rPr lang="cs-CZ" sz="1400" dirty="0" err="1" smtClean="0">
                <a:solidFill>
                  <a:srgbClr val="318760"/>
                </a:solidFill>
              </a:rPr>
              <a:t>Proboštov</a:t>
            </a:r>
            <a:r>
              <a:rPr lang="cs-CZ" sz="1400" dirty="0" smtClean="0">
                <a:solidFill>
                  <a:srgbClr val="318760"/>
                </a:solidFill>
              </a:rPr>
              <a:t> 2:3 PK (0:2) </a:t>
            </a:r>
          </a:p>
          <a:p>
            <a:r>
              <a:rPr lang="cs-CZ" sz="1100" b="0" dirty="0" smtClean="0">
                <a:solidFill>
                  <a:srgbClr val="000099"/>
                </a:solidFill>
                <a:latin typeface="Arial" pitchFamily="34" charset="0"/>
                <a:cs typeface="Arial" pitchFamily="34" charset="0"/>
              </a:rPr>
              <a:t>po prvním poločase se zdálo, že hosté si odvezou domů vítězství. Do 2. poločasu, ale nastoupili hodně vlažně a domácí v rozmezí několika minut rychle vyrovnali na 2:2. A protože už žádné branky nepadly, kopaly se penalty a v těch uspěli hosté.</a:t>
            </a:r>
          </a:p>
          <a:p>
            <a:r>
              <a:rPr lang="cs-CZ" sz="1400" dirty="0" smtClean="0">
                <a:solidFill>
                  <a:srgbClr val="318760"/>
                </a:solidFill>
              </a:rPr>
              <a:t>FK </a:t>
            </a:r>
            <a:r>
              <a:rPr lang="cs-CZ" sz="1400" dirty="0" err="1" smtClean="0">
                <a:solidFill>
                  <a:srgbClr val="318760"/>
                </a:solidFill>
              </a:rPr>
              <a:t>Postoloprty</a:t>
            </a:r>
            <a:r>
              <a:rPr lang="cs-CZ" sz="1400" dirty="0" smtClean="0">
                <a:solidFill>
                  <a:srgbClr val="318760"/>
                </a:solidFill>
              </a:rPr>
              <a:t>  - FK Modrá 1:3(0:1) </a:t>
            </a:r>
          </a:p>
          <a:p>
            <a:r>
              <a:rPr lang="cs-CZ" sz="1100" b="0" dirty="0" smtClean="0">
                <a:solidFill>
                  <a:srgbClr val="000099"/>
                </a:solidFill>
                <a:latin typeface="Arial" pitchFamily="34" charset="0"/>
                <a:cs typeface="Arial" pitchFamily="34" charset="0"/>
              </a:rPr>
              <a:t>náš nejlepší jarní výkon hodnotil trenér hostů Rákosník. Modrá šla do vedení po rohu v závěru poločasu. Hosté stříleli branky i po změně stran a domácí přeskočili i v tabulce. Modrá možná míří k záchraně.</a:t>
            </a:r>
          </a:p>
          <a:p>
            <a:r>
              <a:rPr lang="cs-CZ" sz="1400" dirty="0" smtClean="0">
                <a:solidFill>
                  <a:srgbClr val="318760"/>
                </a:solidFill>
              </a:rPr>
              <a:t>TJ Krupka – TJ Horní </a:t>
            </a:r>
            <a:r>
              <a:rPr lang="cs-CZ" sz="1400" dirty="0" err="1" smtClean="0">
                <a:solidFill>
                  <a:srgbClr val="318760"/>
                </a:solidFill>
              </a:rPr>
              <a:t>Jiřetín</a:t>
            </a:r>
            <a:r>
              <a:rPr lang="cs-CZ" sz="1400" dirty="0" smtClean="0">
                <a:solidFill>
                  <a:srgbClr val="318760"/>
                </a:solidFill>
              </a:rPr>
              <a:t>  3:0(1:0) </a:t>
            </a:r>
          </a:p>
          <a:p>
            <a:r>
              <a:rPr lang="cs-CZ" sz="1100" b="0" dirty="0" smtClean="0">
                <a:solidFill>
                  <a:srgbClr val="000099"/>
                </a:solidFill>
                <a:latin typeface="Arial" pitchFamily="34" charset="0"/>
                <a:cs typeface="Arial" pitchFamily="34" charset="0"/>
              </a:rPr>
              <a:t>v Krupce  mají Dominika Valentu, nejlepšího střelce Ústeckého přeboru. Potvrdil to i v tomto zápase a </a:t>
            </a:r>
            <a:r>
              <a:rPr lang="cs-CZ" sz="1100" b="0" dirty="0" err="1" smtClean="0">
                <a:solidFill>
                  <a:srgbClr val="000099"/>
                </a:solidFill>
                <a:latin typeface="Arial" pitchFamily="34" charset="0"/>
                <a:cs typeface="Arial" pitchFamily="34" charset="0"/>
              </a:rPr>
              <a:t>Jiřetínu</a:t>
            </a:r>
            <a:r>
              <a:rPr lang="cs-CZ" sz="1100" b="0" dirty="0" smtClean="0">
                <a:solidFill>
                  <a:srgbClr val="000099"/>
                </a:solidFill>
                <a:latin typeface="Arial" pitchFamily="34" charset="0"/>
                <a:cs typeface="Arial" pitchFamily="34" charset="0"/>
              </a:rPr>
              <a:t>  uštědřil 3 branky</a:t>
            </a:r>
          </a:p>
        </p:txBody>
      </p:sp>
      <p:sp>
        <p:nvSpPr>
          <p:cNvPr id="12" name="TextovéPole 11"/>
          <p:cNvSpPr txBox="1"/>
          <p:nvPr/>
        </p:nvSpPr>
        <p:spPr>
          <a:xfrm>
            <a:off x="102940" y="91108"/>
            <a:ext cx="4680520" cy="830997"/>
          </a:xfrm>
          <a:prstGeom prst="rect">
            <a:avLst/>
          </a:prstGeom>
          <a:blipFill>
            <a:blip r:embed="rId3" cstate="print"/>
            <a:tile tx="0" ty="0" sx="100000" sy="100000" flip="none" algn="tl"/>
          </a:blipFill>
          <a:ln w="69850" cmpd="thickThin">
            <a:solidFill>
              <a:srgbClr val="FFCCFF"/>
            </a:solidFill>
          </a:ln>
        </p:spPr>
        <p:txBody>
          <a:bodyPr wrap="square" rtlCol="0">
            <a:spAutoFit/>
          </a:bodyPr>
          <a:lstStyle/>
          <a:p>
            <a:pPr algn="ctr"/>
            <a:r>
              <a:rPr lang="cs-CZ" sz="2400" u="sng" dirty="0" smtClean="0">
                <a:solidFill>
                  <a:srgbClr val="0033CC"/>
                </a:solidFill>
                <a:latin typeface="Eras Bold ITC" pitchFamily="34" charset="0"/>
              </a:rPr>
              <a:t>29. Kolo </a:t>
            </a:r>
          </a:p>
          <a:p>
            <a:pPr algn="ctr"/>
            <a:r>
              <a:rPr lang="cs-CZ" sz="2400" u="sng" dirty="0" smtClean="0">
                <a:solidFill>
                  <a:srgbClr val="0033CC"/>
                </a:solidFill>
                <a:latin typeface="Eras Bold ITC" pitchFamily="34" charset="0"/>
              </a:rPr>
              <a:t>Ústeckého přeboru</a:t>
            </a:r>
          </a:p>
        </p:txBody>
      </p:sp>
      <p:sp>
        <p:nvSpPr>
          <p:cNvPr id="15" name="Rectangle 1"/>
          <p:cNvSpPr>
            <a:spLocks noChangeArrowheads="1"/>
          </p:cNvSpPr>
          <p:nvPr/>
        </p:nvSpPr>
        <p:spPr bwMode="auto">
          <a:xfrm>
            <a:off x="5575548" y="1109673"/>
            <a:ext cx="4608512"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sng" strike="noStrike" cap="none" normalizeH="0" baseline="0" dirty="0" smtClean="0">
                <a:ln w="0">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SK </a:t>
            </a:r>
            <a:r>
              <a:rPr kumimoji="0" lang="cs-CZ" sz="2400" b="0" i="0" u="sng" strike="noStrike" cap="none" normalizeH="0" baseline="0" dirty="0" err="1" smtClean="0">
                <a:ln w="0">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r>
              <a:rPr kumimoji="0" lang="cs-CZ" sz="2400" b="0" i="0" u="sng" strike="noStrike" cap="none" normalizeH="0" baseline="0" dirty="0" smtClean="0">
                <a:ln w="0">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 – FK Junior Děčín A</a:t>
            </a:r>
            <a:endParaRPr kumimoji="0" lang="cs-CZ" sz="1000" b="0" i="0" u="none" strike="noStrike" cap="none" normalizeH="0" baseline="0" dirty="0" smtClean="0">
              <a:ln w="0">
                <a:noFill/>
              </a:ln>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0" i="0" u="sng" strike="noStrike" cap="none" normalizeH="0" baseline="0" dirty="0" smtClean="0">
                <a:ln w="0">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2:9(2:6)  </a:t>
            </a:r>
            <a:r>
              <a:rPr kumimoji="0" lang="cs-CZ" sz="2000" b="0" i="0" u="sng" strike="noStrike" cap="none" normalizeH="0" baseline="0" dirty="0" smtClean="0">
                <a:ln w="0">
                  <a:noFill/>
                </a:ln>
                <a:effectLst>
                  <a:outerShdw blurRad="38100" dist="38100" dir="2700000" algn="tl">
                    <a:srgbClr val="000000">
                      <a:alpha val="43137"/>
                    </a:srgbClr>
                  </a:outerShdw>
                </a:effectLst>
                <a:latin typeface="Arial" pitchFamily="34" charset="0"/>
                <a:ea typeface="Times New Roman" pitchFamily="18" charset="0"/>
                <a:cs typeface="Arial" pitchFamily="34" charset="0"/>
              </a:rPr>
              <a:t>5.6.2016   28. kolo</a:t>
            </a:r>
            <a:endParaRPr kumimoji="0" lang="cs-CZ" sz="900" b="0" i="0" u="none" strike="noStrike" cap="none" normalizeH="0" baseline="0" dirty="0" smtClean="0">
              <a:ln w="0">
                <a:noFill/>
              </a:ln>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TOP mužstvo A skupiny krajského přeboru skupiny A si získalo od samého začátku znatelnou herní převahu a naši hráči se k míči moc často nedostávali. Skóre na 1:0 pro hosty otevřel v 6. minutě Dostál.  I když brzy po chybě jednoho z obránců vyrovnal Dvořák na 1:1, tak to v herním projevu obou mužstev na hřišti nic neznamenalo. Nejlepší střelec hostů Vosecký rychle zajistil dvoubrankové vedení Děčína 3:1. Soupeř kraloval i v dalších minutách 1. poločasu a mezi 28. až 35. minutou zaznamenal další 3 góly.  Hned po změně stran krásnou hlavičkou snížil na 2:6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Kacálek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Další šance jsme si však už nenachystali. Menší přestávku si vzal i Děčín a na branku se čekalo do  58. minutu, když na 7:2 svojí 3. brankou zvyšoval Vosecký. Za dalších 5 minut zavěsil popáté už na 8:2 a bylo jasné, že vysoká porážka nás nemine. Na konečných 9:2 pro Děčín upravil v 65. minutě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Korpa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Dvořák 1, Možný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-Špaček,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T.Németh</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Dvořák,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Kacálek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Kadlec,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Možný, Vejražka,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Cap</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.Novák, Ulrych,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Šrotýř</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J.Ransdorf</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R.Hrdlička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R.Biolek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.Horáček,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D.Németh</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(laik)  </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800" b="0" i="0" u="none" strike="noStrike" cap="none" normalizeH="0" baseline="0" dirty="0" smtClean="0">
                <a:ln>
                  <a:noFill/>
                </a:ln>
                <a:solidFill>
                  <a:schemeClr val="tx1"/>
                </a:solidFill>
                <a:effectLst/>
                <a:latin typeface="Arial" pitchFamily="34"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ovéPole 17"/>
          <p:cNvSpPr txBox="1"/>
          <p:nvPr/>
        </p:nvSpPr>
        <p:spPr>
          <a:xfrm>
            <a:off x="5647556" y="91108"/>
            <a:ext cx="4464496" cy="954107"/>
          </a:xfrm>
          <a:prstGeom prst="rect">
            <a:avLst/>
          </a:prstGeom>
          <a:blipFill>
            <a:blip r:embed="rId4" cstate="print"/>
            <a:tile tx="0" ty="0" sx="100000" sy="100000" flip="none" algn="tl"/>
          </a:blipFill>
          <a:ln w="69850">
            <a:solidFill>
              <a:srgbClr val="99FFCC"/>
            </a:solidFill>
          </a:ln>
        </p:spPr>
        <p:txBody>
          <a:bodyPr wrap="square" rtlCol="0">
            <a:spAutoFit/>
          </a:bodyPr>
          <a:lstStyle/>
          <a:p>
            <a:pPr algn="ctr"/>
            <a:r>
              <a:rPr lang="cs-CZ" sz="2800" u="sng" dirty="0" smtClean="0">
                <a:latin typeface="Bookman Old Style" pitchFamily="18" charset="0"/>
              </a:rPr>
              <a:t>Zápas starších žáků režírovali hosté </a:t>
            </a:r>
          </a:p>
        </p:txBody>
      </p:sp>
      <p:graphicFrame>
        <p:nvGraphicFramePr>
          <p:cNvPr id="19" name="Tabulka 18"/>
          <p:cNvGraphicFramePr>
            <a:graphicFrameLocks noGrp="1"/>
          </p:cNvGraphicFramePr>
          <p:nvPr/>
        </p:nvGraphicFramePr>
        <p:xfrm>
          <a:off x="5503540" y="5275684"/>
          <a:ext cx="4320480" cy="1569720"/>
        </p:xfrm>
        <a:graphic>
          <a:graphicData uri="http://schemas.openxmlformats.org/drawingml/2006/table">
            <a:tbl>
              <a:tblPr/>
              <a:tblGrid>
                <a:gridCol w="1444746">
                  <a:extLst>
                    <a:ext uri="{9D8B030D-6E8A-4147-A177-3AD203B41FA5}">
                      <a16:colId xmlns:a16="http://schemas.microsoft.com/office/drawing/2014/main" val="20000"/>
                    </a:ext>
                  </a:extLst>
                </a:gridCol>
                <a:gridCol w="1568582">
                  <a:extLst>
                    <a:ext uri="{9D8B030D-6E8A-4147-A177-3AD203B41FA5}">
                      <a16:colId xmlns:a16="http://schemas.microsoft.com/office/drawing/2014/main" val="20001"/>
                    </a:ext>
                  </a:extLst>
                </a:gridCol>
                <a:gridCol w="632937">
                  <a:extLst>
                    <a:ext uri="{9D8B030D-6E8A-4147-A177-3AD203B41FA5}">
                      <a16:colId xmlns:a16="http://schemas.microsoft.com/office/drawing/2014/main" val="20002"/>
                    </a:ext>
                  </a:extLst>
                </a:gridCol>
                <a:gridCol w="674215">
                  <a:extLst>
                    <a:ext uri="{9D8B030D-6E8A-4147-A177-3AD203B41FA5}">
                      <a16:colId xmlns:a16="http://schemas.microsoft.com/office/drawing/2014/main" val="20003"/>
                    </a:ext>
                  </a:extLst>
                </a:gridCol>
              </a:tblGrid>
              <a:tr h="163909">
                <a:tc gridSpan="4">
                  <a:txBody>
                    <a:bodyPr/>
                    <a:lstStyle/>
                    <a:p>
                      <a:pPr algn="ctr" rtl="0" fontAlgn="ctr"/>
                      <a:r>
                        <a:rPr lang="cs-CZ" sz="1200" b="1" i="0" u="none" strike="noStrike" dirty="0" smtClean="0">
                          <a:solidFill>
                            <a:srgbClr val="000000"/>
                          </a:solidFill>
                          <a:latin typeface="Century Gothic"/>
                        </a:rPr>
                        <a:t>29. kolo </a:t>
                      </a:r>
                      <a:r>
                        <a:rPr lang="cs-CZ" sz="1200" b="1" i="0" u="none" strike="noStrike" dirty="0">
                          <a:solidFill>
                            <a:srgbClr val="000000"/>
                          </a:solidFill>
                          <a:latin typeface="Century Gothic"/>
                        </a:rPr>
                        <a:t>Ústeckého přeboru  </a:t>
                      </a:r>
                      <a:r>
                        <a:rPr lang="cs-CZ" sz="1200" b="1" i="0" u="none" strike="noStrike" dirty="0" smtClean="0">
                          <a:solidFill>
                            <a:srgbClr val="000000"/>
                          </a:solidFill>
                          <a:latin typeface="Century Gothic"/>
                        </a:rPr>
                        <a:t>     </a:t>
                      </a:r>
                      <a:r>
                        <a:rPr lang="cs-CZ" sz="1200" b="1" i="0" u="none" strike="noStrike" dirty="0">
                          <a:solidFill>
                            <a:srgbClr val="000000"/>
                          </a:solidFill>
                          <a:latin typeface="Century Gothic"/>
                        </a:rPr>
                        <a:t>Starších a mladších </a:t>
                      </a:r>
                      <a:r>
                        <a:rPr lang="cs-CZ" sz="1200" b="1" i="0" u="none" strike="noStrike" dirty="0" smtClean="0">
                          <a:solidFill>
                            <a:srgbClr val="000000"/>
                          </a:solidFill>
                          <a:latin typeface="Century Gothic"/>
                        </a:rPr>
                        <a:t>žáků</a:t>
                      </a:r>
                      <a:endParaRPr lang="cs-CZ" sz="1200" b="1" i="0" u="none" strike="noStrike" dirty="0">
                        <a:solidFill>
                          <a:srgbClr val="000000"/>
                        </a:solidFill>
                        <a:latin typeface="Century Gothic"/>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F9AD"/>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70722">
                <a:tc>
                  <a:txBody>
                    <a:bodyPr/>
                    <a:lstStyle/>
                    <a:p>
                      <a:pPr algn="ctr" rtl="0" fontAlgn="ctr"/>
                      <a:r>
                        <a:rPr lang="cs-CZ" sz="1100" b="1" dirty="0" smtClean="0">
                          <a:latin typeface="Arial" pitchFamily="34" charset="0"/>
                          <a:cs typeface="Arial" pitchFamily="34" charset="0"/>
                        </a:rPr>
                        <a:t>FK Děčín A </a:t>
                      </a:r>
                      <a:r>
                        <a:rPr lang="cs-CZ" sz="1100" b="1" i="0" u="none" strike="noStrike" dirty="0">
                          <a:solidFill>
                            <a:srgbClr val="000000"/>
                          </a:solidFill>
                          <a:latin typeface="Arial" pitchFamily="34" charset="0"/>
                          <a:cs typeface="Arial"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CC"/>
                    </a:solidFill>
                  </a:tcPr>
                </a:tc>
                <a:tc>
                  <a:txBody>
                    <a:bodyPr/>
                    <a:lstStyle/>
                    <a:p>
                      <a:pPr algn="ctr" rtl="0" fontAlgn="ctr"/>
                      <a:r>
                        <a:rPr lang="cs-CZ" sz="1100" b="1" dirty="0" err="1" smtClean="0">
                          <a:latin typeface="Arial" pitchFamily="34" charset="0"/>
                          <a:cs typeface="Arial" pitchFamily="34" charset="0"/>
                        </a:rPr>
                        <a:t>Neštěmice</a:t>
                      </a:r>
                      <a:r>
                        <a:rPr lang="cs-CZ" sz="1100" b="1" i="0" u="none" strike="noStrike" dirty="0">
                          <a:solidFill>
                            <a:srgbClr val="000000"/>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CC"/>
                    </a:solidFill>
                  </a:tcPr>
                </a:tc>
                <a:tc>
                  <a:txBody>
                    <a:bodyPr/>
                    <a:lstStyle/>
                    <a:p>
                      <a:pPr algn="ctr" rtl="0" fontAlgn="ctr"/>
                      <a:r>
                        <a:rPr lang="cs-CZ" sz="1100" b="1" i="0" u="none" strike="noStrike" dirty="0" smtClean="0">
                          <a:solidFill>
                            <a:srgbClr val="000000"/>
                          </a:solidFill>
                          <a:latin typeface="Arial" pitchFamily="34" charset="0"/>
                          <a:cs typeface="Arial" pitchFamily="34" charset="0"/>
                        </a:rPr>
                        <a:t>9:0</a:t>
                      </a:r>
                      <a:endParaRPr lang="cs-CZ" sz="11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CC"/>
                    </a:solidFill>
                  </a:tcPr>
                </a:tc>
                <a:tc>
                  <a:txBody>
                    <a:bodyPr/>
                    <a:lstStyle/>
                    <a:p>
                      <a:pPr algn="ctr" rtl="0" fontAlgn="ctr"/>
                      <a:r>
                        <a:rPr lang="cs-CZ" sz="1100" b="1" i="0" u="none" strike="noStrike" dirty="0" smtClean="0">
                          <a:solidFill>
                            <a:srgbClr val="000000"/>
                          </a:solidFill>
                          <a:latin typeface="Arial" pitchFamily="34" charset="0"/>
                          <a:cs typeface="Arial" pitchFamily="34" charset="0"/>
                        </a:rPr>
                        <a:t>9:0</a:t>
                      </a:r>
                      <a:endParaRPr lang="cs-CZ" sz="11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CC"/>
                    </a:solidFill>
                  </a:tcPr>
                </a:tc>
                <a:extLst>
                  <a:ext uri="{0D108BD9-81ED-4DB2-BD59-A6C34878D82A}">
                    <a16:rowId xmlns:a16="http://schemas.microsoft.com/office/drawing/2014/main" val="10001"/>
                  </a:ext>
                </a:extLst>
              </a:tr>
              <a:tr h="149726">
                <a:tc>
                  <a:txBody>
                    <a:bodyPr/>
                    <a:lstStyle/>
                    <a:p>
                      <a:pPr algn="ctr" rtl="0" fontAlgn="ctr"/>
                      <a:r>
                        <a:rPr lang="cs-CZ" sz="1100" b="1" dirty="0" smtClean="0">
                          <a:latin typeface="Arial" pitchFamily="34" charset="0"/>
                          <a:cs typeface="Arial" pitchFamily="34" charset="0"/>
                        </a:rPr>
                        <a:t>TJ Krupka </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100" b="1" dirty="0" smtClean="0">
                          <a:latin typeface="Arial" pitchFamily="34" charset="0"/>
                          <a:cs typeface="Arial" pitchFamily="34" charset="0"/>
                        </a:rPr>
                        <a:t>SK Brozany </a:t>
                      </a:r>
                      <a:endParaRPr lang="cs-CZ" sz="1100" b="1" i="0" u="none" strike="noStrike" dirty="0">
                        <a:solidFill>
                          <a:srgbClr val="000000"/>
                        </a:solidFill>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2:3</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13:3</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2"/>
                  </a:ext>
                </a:extLst>
              </a:tr>
              <a:tr h="137284">
                <a:tc>
                  <a:txBody>
                    <a:bodyPr/>
                    <a:lstStyle/>
                    <a:p>
                      <a:pPr algn="ctr" rtl="0" fontAlgn="ctr"/>
                      <a:r>
                        <a:rPr lang="cs-CZ" sz="1100" b="1" dirty="0" smtClean="0">
                          <a:latin typeface="Arial" pitchFamily="34" charset="0"/>
                          <a:cs typeface="Arial" pitchFamily="34" charset="0"/>
                        </a:rPr>
                        <a:t>FK </a:t>
                      </a:r>
                      <a:r>
                        <a:rPr lang="cs-CZ" sz="1100" b="1" dirty="0" err="1" smtClean="0">
                          <a:latin typeface="Arial" pitchFamily="34" charset="0"/>
                          <a:cs typeface="Arial" pitchFamily="34" charset="0"/>
                        </a:rPr>
                        <a:t>Duchcov</a:t>
                      </a:r>
                      <a:r>
                        <a:rPr lang="cs-CZ" sz="1100" b="1" dirty="0" smtClean="0">
                          <a:latin typeface="Arial" pitchFamily="34" charset="0"/>
                          <a:cs typeface="Arial" pitchFamily="34" charset="0"/>
                        </a:rPr>
                        <a:t> </a:t>
                      </a:r>
                      <a:endParaRPr lang="cs-CZ" sz="1100" b="1" i="0" u="none" strike="noStrike" dirty="0">
                        <a:solidFill>
                          <a:srgbClr val="000000"/>
                        </a:solidFill>
                        <a:latin typeface="Arial" pitchFamily="34" charset="0"/>
                        <a:ea typeface="Verdana"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dirty="0" smtClean="0">
                          <a:latin typeface="Arial" pitchFamily="34" charset="0"/>
                          <a:cs typeface="Arial" pitchFamily="34" charset="0"/>
                        </a:rPr>
                        <a:t>TJ </a:t>
                      </a:r>
                      <a:r>
                        <a:rPr lang="cs-CZ" sz="1100" b="1" dirty="0" err="1" smtClean="0">
                          <a:latin typeface="Arial" pitchFamily="34" charset="0"/>
                          <a:cs typeface="Arial" pitchFamily="34" charset="0"/>
                        </a:rPr>
                        <a:t>Košťany</a:t>
                      </a:r>
                      <a:r>
                        <a:rPr lang="cs-CZ" sz="1100" b="1" dirty="0" smtClean="0">
                          <a:latin typeface="Arial" pitchFamily="34" charset="0"/>
                          <a:cs typeface="Arial" pitchFamily="34" charset="0"/>
                        </a:rPr>
                        <a:t>/ </a:t>
                      </a:r>
                      <a:r>
                        <a:rPr lang="cs-CZ" sz="1100" b="1" dirty="0" err="1" smtClean="0">
                          <a:latin typeface="Arial" pitchFamily="34" charset="0"/>
                          <a:cs typeface="Arial" pitchFamily="34" charset="0"/>
                        </a:rPr>
                        <a:t>Oldřichov</a:t>
                      </a:r>
                      <a:r>
                        <a:rPr lang="cs-CZ" sz="1100" b="1" dirty="0" smtClean="0">
                          <a:latin typeface="Arial" pitchFamily="34" charset="0"/>
                          <a:cs typeface="Arial" pitchFamily="34" charset="0"/>
                        </a:rPr>
                        <a:t> </a:t>
                      </a:r>
                      <a:endParaRPr lang="cs-CZ" sz="1100" b="1" i="0" u="none" strike="noStrike" dirty="0">
                        <a:solidFill>
                          <a:srgbClr val="000000"/>
                        </a:solidFill>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1:7</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7:1</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70722">
                <a:tc>
                  <a:txBody>
                    <a:bodyPr/>
                    <a:lstStyle/>
                    <a:p>
                      <a:pPr algn="ctr" rtl="0" fontAlgn="ctr"/>
                      <a:r>
                        <a:rPr lang="cs-CZ" sz="1100" b="1" dirty="0" smtClean="0">
                          <a:latin typeface="Arial" pitchFamily="34" charset="0"/>
                          <a:cs typeface="Arial" pitchFamily="34" charset="0"/>
                        </a:rPr>
                        <a:t>ASK Lovosice </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100" b="1" dirty="0" smtClean="0">
                          <a:latin typeface="Arial" pitchFamily="34" charset="0"/>
                          <a:cs typeface="Arial" pitchFamily="34" charset="0"/>
                        </a:rPr>
                        <a:t>FK Děčín B </a:t>
                      </a:r>
                      <a:endParaRPr lang="cs-CZ" sz="1100" b="1" i="0" u="none" strike="noStrike" dirty="0">
                        <a:solidFill>
                          <a:srgbClr val="000000"/>
                        </a:solidFill>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6:0</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1:0 PK</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4"/>
                  </a:ext>
                </a:extLst>
              </a:tr>
              <a:tr h="70722">
                <a:tc>
                  <a:txBody>
                    <a:bodyPr/>
                    <a:lstStyle/>
                    <a:p>
                      <a:pPr algn="ctr" rtl="0" fontAlgn="ctr"/>
                      <a:r>
                        <a:rPr lang="cs-CZ" sz="1100" b="1" dirty="0" smtClean="0">
                          <a:latin typeface="Arial" pitchFamily="34" charset="0"/>
                          <a:cs typeface="Arial" pitchFamily="34" charset="0"/>
                        </a:rPr>
                        <a:t>FK Litoměřice/</a:t>
                      </a:r>
                      <a:r>
                        <a:rPr lang="cs-CZ" sz="1100" b="1" dirty="0" err="1" smtClean="0">
                          <a:latin typeface="Arial" pitchFamily="34" charset="0"/>
                          <a:cs typeface="Arial" pitchFamily="34" charset="0"/>
                        </a:rPr>
                        <a:t>Žitenice</a:t>
                      </a:r>
                      <a:endParaRPr lang="cs-CZ" sz="1100" b="1" i="0" u="none" strike="noStrike" dirty="0">
                        <a:solidFill>
                          <a:srgbClr val="000000"/>
                        </a:solidFill>
                        <a:latin typeface="Arial" pitchFamily="34" charset="0"/>
                        <a:ea typeface="Verdana"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dirty="0" smtClean="0">
                          <a:latin typeface="Arial" pitchFamily="34" charset="0"/>
                          <a:cs typeface="Arial" pitchFamily="34" charset="0"/>
                        </a:rPr>
                        <a:t>SK Roudnice</a:t>
                      </a:r>
                      <a:endParaRPr lang="cs-CZ" sz="1100" b="1" i="0" u="none" strike="noStrike" dirty="0">
                        <a:solidFill>
                          <a:srgbClr val="000000"/>
                        </a:solidFill>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0:18</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0:7</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70722">
                <a:tc>
                  <a:txBody>
                    <a:bodyPr/>
                    <a:lstStyle/>
                    <a:p>
                      <a:pPr algn="ctr" rtl="0" fontAlgn="ctr"/>
                      <a:r>
                        <a:rPr lang="cs-CZ" sz="1100" b="1" dirty="0" smtClean="0">
                          <a:latin typeface="Arial" pitchFamily="34" charset="0"/>
                          <a:cs typeface="Arial" pitchFamily="34" charset="0"/>
                        </a:rPr>
                        <a:t>FK Litoměřice </a:t>
                      </a:r>
                      <a:endParaRPr lang="cs-CZ" sz="1100" b="1" i="0" u="none" strike="noStrike" dirty="0">
                        <a:solidFill>
                          <a:srgbClr val="000000"/>
                        </a:solidFill>
                        <a:latin typeface="Arial" pitchFamily="34" charset="0"/>
                        <a:ea typeface="Verdana"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rtl="0" fontAlgn="ctr"/>
                      <a:r>
                        <a:rPr lang="cs-CZ" sz="1100" b="1" dirty="0" smtClean="0">
                          <a:latin typeface="Arial" pitchFamily="34" charset="0"/>
                          <a:cs typeface="Arial" pitchFamily="34" charset="0"/>
                        </a:rPr>
                        <a:t>SK </a:t>
                      </a:r>
                      <a:r>
                        <a:rPr lang="cs-CZ" sz="1100" b="1" dirty="0" err="1" smtClean="0">
                          <a:latin typeface="Arial" pitchFamily="34" charset="0"/>
                          <a:cs typeface="Arial" pitchFamily="34" charset="0"/>
                        </a:rPr>
                        <a:t>Štětí</a:t>
                      </a:r>
                      <a:r>
                        <a:rPr lang="cs-CZ" sz="1100" b="1" dirty="0" smtClean="0">
                          <a:latin typeface="Arial" pitchFamily="34" charset="0"/>
                          <a:cs typeface="Arial" pitchFamily="34" charset="0"/>
                        </a:rPr>
                        <a:t> </a:t>
                      </a:r>
                      <a:endParaRPr lang="cs-CZ" sz="1100" b="1" i="0" u="none" strike="noStrike" dirty="0">
                        <a:solidFill>
                          <a:srgbClr val="000000"/>
                        </a:solidFill>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10:2</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100" b="1" i="0" u="none" strike="noStrike" dirty="0" smtClean="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rPr>
                        <a:t>18:0</a:t>
                      </a:r>
                      <a:endParaRPr lang="cs-CZ" sz="1100" b="1" i="0" u="none" strike="noStrike" dirty="0">
                        <a:solidFill>
                          <a:srgbClr val="000000"/>
                        </a:solidFill>
                        <a:effectLst>
                          <a:outerShdw blurRad="50800" dist="38100" algn="tr" rotWithShape="0">
                            <a:prstClr val="black">
                              <a:alpha val="40000"/>
                            </a:prstClr>
                          </a:outerShdw>
                        </a:effectLst>
                        <a:latin typeface="Arial" pitchFamily="34" charset="0"/>
                        <a:ea typeface="Verdana"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6"/>
                  </a:ext>
                </a:extLst>
              </a:tr>
              <a:tr h="137284">
                <a:tc>
                  <a:txBody>
                    <a:bodyPr/>
                    <a:lstStyle/>
                    <a:p>
                      <a:pPr algn="ctr" rtl="0" fontAlgn="ctr"/>
                      <a:endParaRPr lang="cs-CZ" sz="900" b="1" i="0" u="none" strike="noStrike">
                        <a:solidFill>
                          <a:srgbClr val="000000"/>
                        </a:solidFill>
                        <a:latin typeface="Verdana" pitchFamily="34" charset="0"/>
                        <a:ea typeface="Verdana" pitchFamily="34" charset="0"/>
                        <a:cs typeface="Verdana"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endParaRPr lang="cs-CZ" sz="900" b="1" i="0" u="none" strike="noStrike" dirty="0">
                        <a:solidFill>
                          <a:srgbClr val="000000"/>
                        </a:solidFill>
                        <a:latin typeface="Verdana" pitchFamily="34" charset="0"/>
                        <a:ea typeface="Verdana" pitchFamily="34" charset="0"/>
                        <a:cs typeface="Verdana"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cs-CZ" sz="900" b="1" i="0" u="none" strike="noStrike" dirty="0">
                        <a:solidFill>
                          <a:srgbClr val="000000"/>
                        </a:solidFill>
                        <a:effectLst>
                          <a:outerShdw blurRad="50800" dist="38100" algn="tr" rotWithShape="0">
                            <a:prstClr val="black">
                              <a:alpha val="40000"/>
                            </a:prstClr>
                          </a:outerShdw>
                        </a:effectLst>
                        <a:latin typeface="Verdana" pitchFamily="34" charset="0"/>
                        <a:ea typeface="Verdana" pitchFamily="34" charset="0"/>
                        <a:cs typeface="Verdana"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endParaRPr lang="cs-CZ" sz="900" b="0" i="0" u="none" strike="noStrike" dirty="0">
                        <a:solidFill>
                          <a:srgbClr val="000000"/>
                        </a:solidFill>
                        <a:effectLst>
                          <a:outerShdw blurRad="50800" dist="38100" algn="tr" rotWithShape="0">
                            <a:prstClr val="black">
                              <a:alpha val="40000"/>
                            </a:prstClr>
                          </a:outerShdw>
                        </a:effectLst>
                        <a:latin typeface="Verdana" pitchFamily="34" charset="0"/>
                        <a:ea typeface="Verdana" pitchFamily="34" charset="0"/>
                        <a:cs typeface="Verdana"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67575"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63180" y="1747292"/>
            <a:ext cx="914400"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75148" y="6931868"/>
            <a:ext cx="194421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31132" y="7003876"/>
            <a:ext cx="36004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graphicFrame>
        <p:nvGraphicFramePr>
          <p:cNvPr id="20" name="Tabulka 19"/>
          <p:cNvGraphicFramePr>
            <a:graphicFrameLocks noGrp="1"/>
          </p:cNvGraphicFramePr>
          <p:nvPr/>
        </p:nvGraphicFramePr>
        <p:xfrm>
          <a:off x="5647556" y="163116"/>
          <a:ext cx="4536505" cy="2454995"/>
        </p:xfrm>
        <a:graphic>
          <a:graphicData uri="http://schemas.openxmlformats.org/drawingml/2006/table">
            <a:tbl>
              <a:tblPr/>
              <a:tblGrid>
                <a:gridCol w="831693">
                  <a:extLst>
                    <a:ext uri="{9D8B030D-6E8A-4147-A177-3AD203B41FA5}">
                      <a16:colId xmlns:a16="http://schemas.microsoft.com/office/drawing/2014/main" val="20000"/>
                    </a:ext>
                  </a:extLst>
                </a:gridCol>
                <a:gridCol w="529259">
                  <a:extLst>
                    <a:ext uri="{9D8B030D-6E8A-4147-A177-3AD203B41FA5}">
                      <a16:colId xmlns:a16="http://schemas.microsoft.com/office/drawing/2014/main" val="20001"/>
                    </a:ext>
                  </a:extLst>
                </a:gridCol>
                <a:gridCol w="1386552">
                  <a:extLst>
                    <a:ext uri="{9D8B030D-6E8A-4147-A177-3AD203B41FA5}">
                      <a16:colId xmlns:a16="http://schemas.microsoft.com/office/drawing/2014/main" val="20002"/>
                    </a:ext>
                  </a:extLst>
                </a:gridCol>
                <a:gridCol w="1789001">
                  <a:extLst>
                    <a:ext uri="{9D8B030D-6E8A-4147-A177-3AD203B41FA5}">
                      <a16:colId xmlns:a16="http://schemas.microsoft.com/office/drawing/2014/main" val="20003"/>
                    </a:ext>
                  </a:extLst>
                </a:gridCol>
              </a:tblGrid>
              <a:tr h="459326">
                <a:tc gridSpan="4">
                  <a:txBody>
                    <a:bodyPr/>
                    <a:lstStyle/>
                    <a:p>
                      <a:pPr algn="ctr" rtl="0" fontAlgn="ctr"/>
                      <a:r>
                        <a:rPr lang="cs-CZ" sz="1500" b="1" i="0" u="none" strike="noStrike" dirty="0" smtClean="0">
                          <a:solidFill>
                            <a:srgbClr val="000000"/>
                          </a:solidFill>
                          <a:latin typeface="Arial Black"/>
                        </a:rPr>
                        <a:t>Ústeckého přebor dospělých končí o tomto víkendu 30. kolem</a:t>
                      </a:r>
                      <a:endParaRPr lang="cs-CZ" sz="1500" b="1" i="0" u="none" strike="noStrike" dirty="0">
                        <a:solidFill>
                          <a:srgbClr val="000000"/>
                        </a:solidFill>
                        <a:latin typeface="Arial Black"/>
                      </a:endParaRPr>
                    </a:p>
                  </a:txBody>
                  <a:tcPr marL="9123" marR="9123" marT="91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48584">
                <a:tc>
                  <a:txBody>
                    <a:bodyPr/>
                    <a:lstStyle/>
                    <a:p>
                      <a:pPr algn="ctr" rtl="0" fontAlgn="ctr"/>
                      <a:r>
                        <a:rPr lang="cs-CZ" sz="900" b="1" i="0" u="none" strike="noStrike" dirty="0">
                          <a:solidFill>
                            <a:srgbClr val="FF0066"/>
                          </a:solidFill>
                          <a:latin typeface="Arial"/>
                        </a:rPr>
                        <a:t>18.6.2016</a:t>
                      </a:r>
                    </a:p>
                  </a:txBody>
                  <a:tcPr marL="9123" marR="9123" marT="9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FF0066"/>
                          </a:solidFill>
                          <a:latin typeface="Arial"/>
                        </a:rPr>
                        <a:t>10:15</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300" b="1" i="0" u="none" strike="noStrike">
                          <a:solidFill>
                            <a:srgbClr val="FF0066"/>
                          </a:solidFill>
                          <a:latin typeface="Arial"/>
                        </a:rPr>
                        <a:t>SK Štětí </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300" b="1" i="0" u="none" strike="noStrike" dirty="0">
                          <a:solidFill>
                            <a:srgbClr val="FF0066"/>
                          </a:solidFill>
                          <a:latin typeface="Arial"/>
                        </a:rPr>
                        <a:t>FK Bílina</a:t>
                      </a:r>
                    </a:p>
                  </a:txBody>
                  <a:tcPr marL="9123" marR="9123" marT="9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48584">
                <a:tc>
                  <a:txBody>
                    <a:bodyPr/>
                    <a:lstStyle/>
                    <a:p>
                      <a:pPr algn="ctr" rtl="0" fontAlgn="ctr"/>
                      <a:r>
                        <a:rPr lang="cs-CZ" sz="1000" b="1" i="0" u="none" strike="noStrike" dirty="0">
                          <a:solidFill>
                            <a:srgbClr val="000000"/>
                          </a:solidFill>
                          <a:latin typeface="Arial"/>
                        </a:rPr>
                        <a:t>18.6.2016</a:t>
                      </a:r>
                    </a:p>
                  </a:txBody>
                  <a:tcPr marL="9123" marR="9123" marT="9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a:solidFill>
                            <a:srgbClr val="000000"/>
                          </a:solidFill>
                          <a:latin typeface="Arial"/>
                        </a:rPr>
                        <a:t>14:00</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a:solidFill>
                            <a:srgbClr val="000000"/>
                          </a:solidFill>
                          <a:latin typeface="Arial"/>
                        </a:rPr>
                        <a:t>TJ </a:t>
                      </a:r>
                      <a:r>
                        <a:rPr lang="cs-CZ" sz="1000" b="1" i="0" u="none" strike="noStrike" dirty="0" err="1">
                          <a:solidFill>
                            <a:srgbClr val="000000"/>
                          </a:solidFill>
                          <a:latin typeface="Arial"/>
                        </a:rPr>
                        <a:t>Modlany</a:t>
                      </a:r>
                      <a:r>
                        <a:rPr lang="cs-CZ" sz="1000" b="1" i="0" u="none" strike="noStrike" dirty="0">
                          <a:solidFill>
                            <a:srgbClr val="000000"/>
                          </a:solidFill>
                          <a:latin typeface="Arial"/>
                        </a:rPr>
                        <a:t> </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SK Hrobce </a:t>
                      </a:r>
                    </a:p>
                  </a:txBody>
                  <a:tcPr marL="9123" marR="9123" marT="9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2"/>
                  </a:ext>
                </a:extLst>
              </a:tr>
              <a:tr h="248584">
                <a:tc>
                  <a:txBody>
                    <a:bodyPr/>
                    <a:lstStyle/>
                    <a:p>
                      <a:pPr algn="ctr" rtl="0" fontAlgn="ctr"/>
                      <a:r>
                        <a:rPr lang="cs-CZ" sz="1000" b="1" i="0" u="none" strike="noStrike">
                          <a:solidFill>
                            <a:srgbClr val="000000"/>
                          </a:solidFill>
                          <a:latin typeface="Arial"/>
                        </a:rPr>
                        <a:t>18.6.2016</a:t>
                      </a:r>
                    </a:p>
                  </a:txBody>
                  <a:tcPr marL="9123" marR="9123" marT="9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15:00</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Neštěmice</a:t>
                      </a:r>
                      <a:r>
                        <a:rPr lang="cs-CZ" sz="1000" b="1" i="0" u="none" strike="noStrike" dirty="0">
                          <a:solidFill>
                            <a:srgbClr val="000000"/>
                          </a:solidFill>
                          <a:latin typeface="Arial"/>
                        </a:rPr>
                        <a:t> </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Duchcov</a:t>
                      </a:r>
                      <a:r>
                        <a:rPr lang="cs-CZ" sz="1000" b="1" i="0" u="none" strike="noStrike" dirty="0">
                          <a:solidFill>
                            <a:srgbClr val="000000"/>
                          </a:solidFill>
                          <a:latin typeface="Arial"/>
                        </a:rPr>
                        <a:t> </a:t>
                      </a:r>
                    </a:p>
                  </a:txBody>
                  <a:tcPr marL="9123" marR="9123" marT="9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248584">
                <a:tc>
                  <a:txBody>
                    <a:bodyPr/>
                    <a:lstStyle/>
                    <a:p>
                      <a:pPr algn="ctr" rtl="0" fontAlgn="ctr"/>
                      <a:r>
                        <a:rPr lang="cs-CZ" sz="1000" b="1" i="0" u="none" strike="noStrike">
                          <a:solidFill>
                            <a:srgbClr val="000000"/>
                          </a:solidFill>
                          <a:latin typeface="Arial"/>
                        </a:rPr>
                        <a:t>18.6.2016</a:t>
                      </a:r>
                    </a:p>
                  </a:txBody>
                  <a:tcPr marL="9123" marR="9123" marT="9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17:00</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a:solidFill>
                            <a:srgbClr val="000000"/>
                          </a:solidFill>
                          <a:latin typeface="Arial"/>
                        </a:rPr>
                        <a:t>TJ </a:t>
                      </a:r>
                      <a:r>
                        <a:rPr lang="cs-CZ" sz="1000" b="1" i="0" u="none" strike="noStrike" dirty="0" err="1">
                          <a:solidFill>
                            <a:srgbClr val="000000"/>
                          </a:solidFill>
                          <a:latin typeface="Arial"/>
                        </a:rPr>
                        <a:t>Střekov</a:t>
                      </a:r>
                      <a:r>
                        <a:rPr lang="cs-CZ" sz="1000" b="1" i="0" u="none" strike="noStrike" dirty="0">
                          <a:solidFill>
                            <a:srgbClr val="000000"/>
                          </a:solidFill>
                          <a:latin typeface="Arial"/>
                        </a:rPr>
                        <a:t> </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a:solidFill>
                            <a:srgbClr val="000000"/>
                          </a:solidFill>
                          <a:latin typeface="Arial"/>
                        </a:rPr>
                        <a:t>TJ </a:t>
                      </a:r>
                      <a:r>
                        <a:rPr lang="cs-CZ" sz="1000" b="1" i="0" u="none" strike="noStrike" dirty="0" err="1">
                          <a:solidFill>
                            <a:srgbClr val="000000"/>
                          </a:solidFill>
                          <a:latin typeface="Arial"/>
                        </a:rPr>
                        <a:t>Srbice</a:t>
                      </a:r>
                      <a:r>
                        <a:rPr lang="cs-CZ" sz="1000" b="1" i="0" u="none" strike="noStrike" dirty="0">
                          <a:solidFill>
                            <a:srgbClr val="000000"/>
                          </a:solidFill>
                          <a:latin typeface="Arial"/>
                        </a:rPr>
                        <a:t> </a:t>
                      </a:r>
                    </a:p>
                  </a:txBody>
                  <a:tcPr marL="9123" marR="9123" marT="9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4"/>
                  </a:ext>
                </a:extLst>
              </a:tr>
              <a:tr h="248584">
                <a:tc>
                  <a:txBody>
                    <a:bodyPr/>
                    <a:lstStyle/>
                    <a:p>
                      <a:pPr algn="ctr" rtl="0" fontAlgn="ctr"/>
                      <a:r>
                        <a:rPr lang="cs-CZ" sz="1000" b="1" i="0" u="none" strike="noStrike">
                          <a:solidFill>
                            <a:srgbClr val="000000"/>
                          </a:solidFill>
                          <a:latin typeface="Arial"/>
                        </a:rPr>
                        <a:t>18.6.2016</a:t>
                      </a:r>
                    </a:p>
                  </a:txBody>
                  <a:tcPr marL="9123" marR="9123" marT="9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17:00</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FK Žatec</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a:rPr>
                        <a:t>AFK L. Chomutov</a:t>
                      </a:r>
                    </a:p>
                  </a:txBody>
                  <a:tcPr marL="9123" marR="9123" marT="9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248584">
                <a:tc>
                  <a:txBody>
                    <a:bodyPr/>
                    <a:lstStyle/>
                    <a:p>
                      <a:pPr algn="ctr" rtl="0" fontAlgn="ctr"/>
                      <a:r>
                        <a:rPr lang="cs-CZ" sz="1000" b="1" i="0" u="none" strike="noStrike">
                          <a:solidFill>
                            <a:srgbClr val="000000"/>
                          </a:solidFill>
                          <a:latin typeface="Arial"/>
                        </a:rPr>
                        <a:t>18.6.2016</a:t>
                      </a:r>
                    </a:p>
                  </a:txBody>
                  <a:tcPr marL="9123" marR="9123" marT="9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a:solidFill>
                            <a:srgbClr val="000000"/>
                          </a:solidFill>
                          <a:latin typeface="Arial"/>
                        </a:rPr>
                        <a:t>17:00</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err="1">
                          <a:solidFill>
                            <a:srgbClr val="000000"/>
                          </a:solidFill>
                          <a:latin typeface="Arial"/>
                        </a:rPr>
                        <a:t>Proboštov</a:t>
                      </a:r>
                      <a:r>
                        <a:rPr lang="cs-CZ" sz="1000" b="1" i="0" u="none" strike="noStrike" dirty="0">
                          <a:solidFill>
                            <a:srgbClr val="000000"/>
                          </a:solidFill>
                          <a:latin typeface="Arial"/>
                        </a:rPr>
                        <a:t> </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a:solidFill>
                            <a:srgbClr val="000000"/>
                          </a:solidFill>
                          <a:latin typeface="Arial"/>
                        </a:rPr>
                        <a:t>TJ Krupka</a:t>
                      </a:r>
                    </a:p>
                  </a:txBody>
                  <a:tcPr marL="9123" marR="9123" marT="9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6"/>
                  </a:ext>
                </a:extLst>
              </a:tr>
              <a:tr h="248584">
                <a:tc>
                  <a:txBody>
                    <a:bodyPr/>
                    <a:lstStyle/>
                    <a:p>
                      <a:pPr algn="ctr" rtl="0" fontAlgn="ctr"/>
                      <a:r>
                        <a:rPr lang="cs-CZ" sz="1000" b="1" i="0" u="none" strike="noStrike">
                          <a:solidFill>
                            <a:srgbClr val="000000"/>
                          </a:solidFill>
                          <a:latin typeface="Arial"/>
                        </a:rPr>
                        <a:t>18.6.2016</a:t>
                      </a:r>
                    </a:p>
                  </a:txBody>
                  <a:tcPr marL="9123" marR="9123" marT="9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a:rPr>
                        <a:t>17:00</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Arial"/>
                        </a:rPr>
                        <a:t>TJ H. Jiřetín </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Postoloprty</a:t>
                      </a:r>
                      <a:r>
                        <a:rPr lang="cs-CZ" sz="1000" b="1" i="0" u="none" strike="noStrike" dirty="0">
                          <a:solidFill>
                            <a:srgbClr val="000000"/>
                          </a:solidFill>
                          <a:latin typeface="Arial"/>
                        </a:rPr>
                        <a:t> </a:t>
                      </a:r>
                    </a:p>
                  </a:txBody>
                  <a:tcPr marL="9123" marR="9123" marT="9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248584">
                <a:tc>
                  <a:txBody>
                    <a:bodyPr/>
                    <a:lstStyle/>
                    <a:p>
                      <a:pPr algn="ctr" rtl="0" fontAlgn="ctr"/>
                      <a:r>
                        <a:rPr lang="cs-CZ" sz="1000" b="1" i="0" u="none" strike="noStrike">
                          <a:solidFill>
                            <a:srgbClr val="000000"/>
                          </a:solidFill>
                          <a:latin typeface="Arial"/>
                        </a:rPr>
                        <a:t>19.6.2015</a:t>
                      </a:r>
                    </a:p>
                  </a:txBody>
                  <a:tcPr marL="9123" marR="9123" marT="91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a:solidFill>
                            <a:srgbClr val="000000"/>
                          </a:solidFill>
                          <a:latin typeface="Arial"/>
                        </a:rPr>
                        <a:t>17:00</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a:solidFill>
                            <a:srgbClr val="000000"/>
                          </a:solidFill>
                          <a:latin typeface="Arial"/>
                        </a:rPr>
                        <a:t>FK Modrá</a:t>
                      </a:r>
                    </a:p>
                  </a:txBody>
                  <a:tcPr marL="9123" marR="9123" marT="91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rtl="0" fontAlgn="ctr"/>
                      <a:r>
                        <a:rPr lang="cs-CZ" sz="1000" b="1" i="0" u="none" strike="noStrike" dirty="0">
                          <a:solidFill>
                            <a:srgbClr val="000000"/>
                          </a:solidFill>
                          <a:latin typeface="Arial"/>
                        </a:rPr>
                        <a:t>FK </a:t>
                      </a:r>
                      <a:r>
                        <a:rPr lang="cs-CZ" sz="1000" b="1" i="0" u="none" strike="noStrike" dirty="0" err="1">
                          <a:solidFill>
                            <a:srgbClr val="000000"/>
                          </a:solidFill>
                          <a:latin typeface="Arial"/>
                        </a:rPr>
                        <a:t>Blšany</a:t>
                      </a:r>
                      <a:r>
                        <a:rPr lang="cs-CZ" sz="1000" b="1" i="0" u="none" strike="noStrike" dirty="0">
                          <a:solidFill>
                            <a:srgbClr val="000000"/>
                          </a:solidFill>
                          <a:latin typeface="Arial"/>
                        </a:rPr>
                        <a:t> </a:t>
                      </a:r>
                    </a:p>
                  </a:txBody>
                  <a:tcPr marL="9123" marR="9123" marT="91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0008"/>
                  </a:ext>
                </a:extLst>
              </a:tr>
            </a:tbl>
          </a:graphicData>
        </a:graphic>
      </p:graphicFrame>
      <p:sp>
        <p:nvSpPr>
          <p:cNvPr id="13" name="TextovéPole 12"/>
          <p:cNvSpPr txBox="1"/>
          <p:nvPr/>
        </p:nvSpPr>
        <p:spPr>
          <a:xfrm>
            <a:off x="5647556" y="2744366"/>
            <a:ext cx="4536504" cy="3539430"/>
          </a:xfrm>
          <a:prstGeom prst="rect">
            <a:avLst/>
          </a:prstGeom>
          <a:blipFill dpi="0" rotWithShape="1">
            <a:blip r:embed="rId3" cstate="print">
              <a:alphaModFix amt="20000"/>
            </a:blip>
            <a:srcRect/>
            <a:stretch>
              <a:fillRect/>
            </a:stretch>
          </a:blipFill>
          <a:ln w="57150">
            <a:solidFill>
              <a:srgbClr val="D1621D"/>
            </a:solidFill>
            <a:prstDash val="lgDashDot"/>
          </a:ln>
        </p:spPr>
        <p:txBody>
          <a:bodyPr wrap="square" rtlCol="0">
            <a:spAutoFit/>
          </a:bodyPr>
          <a:lstStyle/>
          <a:p>
            <a:pPr algn="just"/>
            <a:r>
              <a:rPr lang="cs-CZ" sz="1400" dirty="0" smtClean="0">
                <a:ln>
                  <a:solidFill>
                    <a:srgbClr val="213ECD"/>
                  </a:solidFill>
                </a:ln>
                <a:latin typeface="Bookman Old Style" pitchFamily="18" charset="0"/>
              </a:rPr>
              <a:t>Několik zajímavých zápasů se hraje v posledním kole letošního ročníku.  </a:t>
            </a:r>
            <a:r>
              <a:rPr lang="cs-CZ" sz="1400" dirty="0" err="1" smtClean="0">
                <a:ln>
                  <a:solidFill>
                    <a:srgbClr val="213ECD"/>
                  </a:solidFill>
                </a:ln>
                <a:latin typeface="Bookman Old Style" pitchFamily="18" charset="0"/>
              </a:rPr>
              <a:t>Modlany</a:t>
            </a:r>
            <a:r>
              <a:rPr lang="cs-CZ" sz="1400" dirty="0" smtClean="0">
                <a:ln>
                  <a:solidFill>
                    <a:srgbClr val="213ECD"/>
                  </a:solidFill>
                </a:ln>
                <a:latin typeface="Bookman Old Style" pitchFamily="18" charset="0"/>
              </a:rPr>
              <a:t>-Hrobce. Obě mužstva se v tabulce mohou , za určitých předpokladů, posunout v tabulce nahoru, třeba i na stupně vítězů.  </a:t>
            </a:r>
            <a:r>
              <a:rPr lang="cs-CZ" sz="1400" dirty="0" err="1" smtClean="0">
                <a:ln>
                  <a:solidFill>
                    <a:srgbClr val="213ECD"/>
                  </a:solidFill>
                </a:ln>
                <a:latin typeface="Bookman Old Style" pitchFamily="18" charset="0"/>
              </a:rPr>
              <a:t>Žatec</a:t>
            </a:r>
            <a:r>
              <a:rPr lang="cs-CZ" sz="1400" dirty="0" smtClean="0">
                <a:ln>
                  <a:solidFill>
                    <a:srgbClr val="213ECD"/>
                  </a:solidFill>
                </a:ln>
                <a:latin typeface="Bookman Old Style" pitchFamily="18" charset="0"/>
              </a:rPr>
              <a:t>-Chomutov. Pokud domácí vyhrají, tak jim bude v konečné tabulce patřit 3. místo. Chomutov hraje s </a:t>
            </a:r>
            <a:r>
              <a:rPr lang="cs-CZ" sz="1400" dirty="0" err="1" smtClean="0">
                <a:ln>
                  <a:solidFill>
                    <a:srgbClr val="213ECD"/>
                  </a:solidFill>
                </a:ln>
                <a:latin typeface="Bookman Old Style" pitchFamily="18" charset="0"/>
              </a:rPr>
              <a:t>Postoloprty</a:t>
            </a:r>
            <a:r>
              <a:rPr lang="cs-CZ" sz="1400" dirty="0" smtClean="0">
                <a:ln>
                  <a:solidFill>
                    <a:srgbClr val="213ECD"/>
                  </a:solidFill>
                </a:ln>
                <a:latin typeface="Bookman Old Style" pitchFamily="18" charset="0"/>
              </a:rPr>
              <a:t> a Modrou o konečné 12. až 14. místo. Nejlépe je na tom, Modrá, která proti trápícím se </a:t>
            </a:r>
            <a:r>
              <a:rPr lang="cs-CZ" sz="1400" dirty="0" err="1" smtClean="0">
                <a:ln>
                  <a:solidFill>
                    <a:srgbClr val="213ECD"/>
                  </a:solidFill>
                </a:ln>
                <a:latin typeface="Bookman Old Style" pitchFamily="18" charset="0"/>
              </a:rPr>
              <a:t>Blšanům</a:t>
            </a:r>
            <a:r>
              <a:rPr lang="cs-CZ" sz="1400" dirty="0" smtClean="0">
                <a:ln>
                  <a:solidFill>
                    <a:srgbClr val="213ECD"/>
                  </a:solidFill>
                </a:ln>
                <a:latin typeface="Bookman Old Style" pitchFamily="18" charset="0"/>
              </a:rPr>
              <a:t> nastupuje jako favorit. Šlágrem kola je duel 2. s 3. </a:t>
            </a:r>
            <a:r>
              <a:rPr lang="cs-CZ" sz="1400" dirty="0" err="1" smtClean="0">
                <a:ln>
                  <a:solidFill>
                    <a:srgbClr val="213ECD"/>
                  </a:solidFill>
                </a:ln>
                <a:latin typeface="Bookman Old Style" pitchFamily="18" charset="0"/>
              </a:rPr>
              <a:t>Proboštov</a:t>
            </a:r>
            <a:r>
              <a:rPr lang="cs-CZ" sz="1400" dirty="0" smtClean="0">
                <a:ln>
                  <a:solidFill>
                    <a:srgbClr val="213ECD"/>
                  </a:solidFill>
                </a:ln>
                <a:latin typeface="Bookman Old Style" pitchFamily="18" charset="0"/>
              </a:rPr>
              <a:t>-Krupka.  Krupka k jistotě 3. místa potřebuje bod. </a:t>
            </a:r>
            <a:r>
              <a:rPr lang="cs-CZ" sz="1400" dirty="0" err="1" smtClean="0">
                <a:ln>
                  <a:solidFill>
                    <a:srgbClr val="213ECD"/>
                  </a:solidFill>
                </a:ln>
                <a:latin typeface="Bookman Old Style" pitchFamily="18" charset="0"/>
              </a:rPr>
              <a:t>Střekov</a:t>
            </a:r>
            <a:r>
              <a:rPr lang="cs-CZ" sz="1400" dirty="0" smtClean="0">
                <a:ln>
                  <a:solidFill>
                    <a:srgbClr val="213ECD"/>
                  </a:solidFill>
                </a:ln>
                <a:latin typeface="Bookman Old Style" pitchFamily="18" charset="0"/>
              </a:rPr>
              <a:t>-</a:t>
            </a:r>
            <a:r>
              <a:rPr lang="cs-CZ" sz="1400" dirty="0" err="1" smtClean="0">
                <a:ln>
                  <a:solidFill>
                    <a:srgbClr val="213ECD"/>
                  </a:solidFill>
                </a:ln>
                <a:latin typeface="Bookman Old Style" pitchFamily="18" charset="0"/>
              </a:rPr>
              <a:t>Srbice</a:t>
            </a:r>
            <a:r>
              <a:rPr lang="cs-CZ" sz="1400" dirty="0" smtClean="0">
                <a:ln>
                  <a:solidFill>
                    <a:srgbClr val="213ECD"/>
                  </a:solidFill>
                </a:ln>
                <a:latin typeface="Bookman Old Style" pitchFamily="18" charset="0"/>
              </a:rPr>
              <a:t>. Důležitější zápas je to pro hosty, kteří když vyhrají a současně Žatec a Hrobce prohrají, tak jako nováček skončí na 4. místě. </a:t>
            </a:r>
          </a:p>
        </p:txBody>
      </p:sp>
      <p:pic>
        <p:nvPicPr>
          <p:cNvPr id="8232" name="Picture 40"/>
          <p:cNvPicPr>
            <a:picLocks noChangeAspect="1" noChangeArrowheads="1"/>
          </p:cNvPicPr>
          <p:nvPr/>
        </p:nvPicPr>
        <p:blipFill>
          <a:blip r:embed="rId4" cstate="print"/>
          <a:srcRect/>
          <a:stretch>
            <a:fillRect/>
          </a:stretch>
        </p:blipFill>
        <p:spPr bwMode="auto">
          <a:xfrm>
            <a:off x="8383860" y="6355804"/>
            <a:ext cx="1059954" cy="767730"/>
          </a:xfrm>
          <a:prstGeom prst="rect">
            <a:avLst/>
          </a:prstGeom>
          <a:noFill/>
          <a:ln w="9525">
            <a:noFill/>
            <a:miter lim="800000"/>
            <a:headEnd/>
            <a:tailEnd/>
          </a:ln>
        </p:spPr>
      </p:pic>
      <p:sp>
        <p:nvSpPr>
          <p:cNvPr id="22" name="TextovéPole 21"/>
          <p:cNvSpPr txBox="1"/>
          <p:nvPr/>
        </p:nvSpPr>
        <p:spPr>
          <a:xfrm>
            <a:off x="30932" y="61491"/>
            <a:ext cx="4608512" cy="1431161"/>
          </a:xfrm>
          <a:prstGeom prst="rect">
            <a:avLst/>
          </a:prstGeom>
          <a:blipFill dpi="0" rotWithShape="1">
            <a:blip r:embed="rId5" cstate="print">
              <a:alphaModFix amt="33000"/>
            </a:blip>
            <a:srcRect/>
            <a:stretch>
              <a:fillRect/>
            </a:stretch>
          </a:blipFill>
          <a:ln w="44450">
            <a:solidFill>
              <a:srgbClr val="66CCFF"/>
            </a:solidFill>
          </a:ln>
        </p:spPr>
        <p:txBody>
          <a:bodyPr wrap="square" rtlCol="0">
            <a:spAutoFit/>
          </a:bodyPr>
          <a:lstStyle/>
          <a:p>
            <a:pPr algn="ctr"/>
            <a:r>
              <a:rPr lang="cs-CZ" sz="2400" dirty="0" smtClean="0">
                <a:solidFill>
                  <a:srgbClr val="FF0000"/>
                </a:solidFill>
                <a:latin typeface="Bookman Old Style" pitchFamily="18" charset="0"/>
              </a:rPr>
              <a:t>Starší žáci </a:t>
            </a:r>
            <a:r>
              <a:rPr lang="cs-CZ" sz="2100" dirty="0" smtClean="0">
                <a:solidFill>
                  <a:srgbClr val="FF0000"/>
                </a:solidFill>
                <a:latin typeface="Bookman Old Style" pitchFamily="18" charset="0"/>
              </a:rPr>
              <a:t>v jednom zápase nastříleli 11 branek, ale ve 2. zase 10x lovili míč ve vlastní síti.</a:t>
            </a:r>
          </a:p>
        </p:txBody>
      </p:sp>
      <p:sp>
        <p:nvSpPr>
          <p:cNvPr id="23" name="Rectangle 1"/>
          <p:cNvSpPr>
            <a:spLocks noChangeArrowheads="1"/>
          </p:cNvSpPr>
          <p:nvPr/>
        </p:nvSpPr>
        <p:spPr bwMode="auto">
          <a:xfrm>
            <a:off x="102940" y="3064336"/>
            <a:ext cx="4536504"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w="0">
                  <a:noFill/>
                </a:ln>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w="0">
                  <a:noFill/>
                </a:ln>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w="0">
                  <a:noFill/>
                </a:ln>
                <a:effectLst/>
                <a:latin typeface="Arial" pitchFamily="34" charset="0"/>
                <a:ea typeface="Times New Roman" pitchFamily="18" charset="0"/>
                <a:cs typeface="Arial" pitchFamily="34" charset="0"/>
              </a:rPr>
              <a:t> – FK Junior Děčín B</a:t>
            </a:r>
            <a:endParaRPr kumimoji="0" lang="cs-CZ" sz="900" b="0" i="0" u="none" strike="noStrike" cap="none" normalizeH="0" baseline="0" dirty="0" smtClean="0">
              <a:ln w="0">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w="0">
                  <a:noFill/>
                </a:ln>
                <a:effectLst/>
                <a:latin typeface="Arial" pitchFamily="34" charset="0"/>
                <a:ea typeface="Times New Roman" pitchFamily="18" charset="0"/>
                <a:cs typeface="Arial" pitchFamily="34" charset="0"/>
              </a:rPr>
              <a:t>11:0(3:0)  8.6.2016   33. kolo</a:t>
            </a:r>
            <a:endParaRPr kumimoji="0" lang="cs-CZ" sz="900" b="0" i="0" u="none" strike="noStrike" cap="none" normalizeH="0" baseline="0" dirty="0" smtClean="0">
              <a:ln w="0">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 3 dnech jsme opět nastupovali. Tentokrát to však byl rezervní tým hrající pod hlavičkou Béčko. Rozdíl ve výkonností byl znatelný. Jestliže před 3 dny jsme se jen bránili, tak tentokrát to bylo obráceně. Hned v úvodu jsme si vytvořili převahu a snažili se vstřelit vedoucí branku. Koncovka však pokulhávala a když už jsme byli před prázdnou brankou, tak jsme ji dokázali překopnout.  Vedení přišlo v 16. minutě z kopačky Ladislava Nováka. Určitě uklidnění do našich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řadn</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přineslo a ještě do poločasu Dvořák a Možný zvýšili na 3:0. jen co si obě mužstva vyměnila strany a hlavní rozhodčí zapískal, tak jsme během deseti minut vstřelili 5 gólů a skóre upravili na 8:0. Děčín zcela rezignoval. Některé branky byly velmi hezké, jako třeba Kadlece, který z velké dálky téměř vymetl pavučinku hostující branky.  O další 3 branky zápasu se postaral Patrik Možný a určil konečný výsledek 11:0.   8 jarní vítězství.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Dvořák 1, Možný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-Špaček,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T.Németh</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Dvořák,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Kacálek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Kadlec, </a:t>
            </a:r>
          </a:p>
          <a:p>
            <a:pPr marL="0" marR="0" lvl="0" indent="0" algn="l"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Možný, Vejražka,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Dopater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Cap</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.Novák, Ulrych,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J.Ransdorf</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.Németh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R.Hrdlička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J.Trutnovský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Vlašič</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D.Németh</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(laik)  </a:t>
            </a:r>
            <a:r>
              <a:rPr kumimoji="0" lang="cs-C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800" b="0" i="0" u="none" strike="noStrike" cap="none" normalizeH="0" baseline="0" dirty="0" smtClean="0">
                <a:ln>
                  <a:noFill/>
                </a:ln>
                <a:solidFill>
                  <a:schemeClr val="tx1"/>
                </a:solidFill>
                <a:effectLst/>
                <a:latin typeface="Arial" pitchFamily="34" charset="0"/>
                <a:cs typeface="Arial" pitchFamily="34" charset="0"/>
              </a:rPr>
              <a:t> </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Obdélník 23"/>
          <p:cNvSpPr/>
          <p:nvPr/>
        </p:nvSpPr>
        <p:spPr>
          <a:xfrm>
            <a:off x="72008" y="1531268"/>
            <a:ext cx="4639444" cy="1631216"/>
          </a:xfrm>
          <a:prstGeom prst="rect">
            <a:avLst/>
          </a:prstGeom>
        </p:spPr>
        <p:txBody>
          <a:bodyPr wrap="square">
            <a:spAutoFit/>
          </a:bodyPr>
          <a:lstStyle/>
          <a:p>
            <a:pPr lvl="0" algn="ctr"/>
            <a:r>
              <a:rPr lang="cs-CZ" sz="2000" u="sng" dirty="0" smtClean="0">
                <a:ln w="0">
                  <a:noFill/>
                </a:ln>
                <a:latin typeface="Arial" pitchFamily="34" charset="0"/>
                <a:ea typeface="Times New Roman" pitchFamily="18" charset="0"/>
                <a:cs typeface="Arial" pitchFamily="34" charset="0"/>
              </a:rPr>
              <a:t>FK Litoměřice  - SK </a:t>
            </a:r>
            <a:r>
              <a:rPr lang="cs-CZ" sz="2000" u="sng" dirty="0" err="1" smtClean="0">
                <a:ln w="0">
                  <a:noFill/>
                </a:ln>
                <a:latin typeface="Arial" pitchFamily="34" charset="0"/>
                <a:ea typeface="Times New Roman" pitchFamily="18" charset="0"/>
                <a:cs typeface="Arial" pitchFamily="34" charset="0"/>
              </a:rPr>
              <a:t>Štětí</a:t>
            </a:r>
            <a:endParaRPr lang="cs-CZ" sz="2000" u="sng" dirty="0" smtClean="0">
              <a:ln w="0">
                <a:noFill/>
              </a:ln>
              <a:latin typeface="Arial" pitchFamily="34" charset="0"/>
              <a:ea typeface="Times New Roman" pitchFamily="18" charset="0"/>
              <a:cs typeface="Arial" pitchFamily="34" charset="0"/>
            </a:endParaRPr>
          </a:p>
          <a:p>
            <a:pPr lvl="0" algn="ctr"/>
            <a:r>
              <a:rPr lang="cs-CZ" sz="2000" u="sng" dirty="0" smtClean="0">
                <a:ln w="0">
                  <a:noFill/>
                </a:ln>
                <a:latin typeface="Arial" pitchFamily="34" charset="0"/>
                <a:ea typeface="Times New Roman" pitchFamily="18" charset="0"/>
                <a:cs typeface="Arial" pitchFamily="34" charset="0"/>
              </a:rPr>
              <a:t>10:2(5:1)  12.6.2016   29. kolo</a:t>
            </a:r>
            <a:endParaRPr lang="cs-CZ" sz="1100" u="sng" dirty="0" smtClean="0">
              <a:ln w="0">
                <a:noFill/>
              </a:ln>
              <a:latin typeface="Arial" pitchFamily="34" charset="0"/>
              <a:ea typeface="Times New Roman" pitchFamily="18" charset="0"/>
              <a:cs typeface="Arial" pitchFamily="34" charset="0"/>
            </a:endParaRPr>
          </a:p>
          <a:p>
            <a:pPr lvl="0"/>
            <a:r>
              <a:rPr lang="cs-CZ" b="0" u="sng" dirty="0" smtClean="0">
                <a:ln w="0">
                  <a:noFill/>
                </a:ln>
                <a:latin typeface="Arial" pitchFamily="34" charset="0"/>
                <a:ea typeface="Times New Roman" pitchFamily="18" charset="0"/>
                <a:cs typeface="Arial" pitchFamily="34" charset="0"/>
              </a:rPr>
              <a:t>Branky:</a:t>
            </a:r>
            <a:r>
              <a:rPr lang="cs-CZ" b="0" dirty="0" smtClean="0">
                <a:ln w="0">
                  <a:noFill/>
                </a:ln>
                <a:latin typeface="Arial" pitchFamily="34" charset="0"/>
                <a:ea typeface="Times New Roman" pitchFamily="18" charset="0"/>
                <a:cs typeface="Arial" pitchFamily="34" charset="0"/>
              </a:rPr>
              <a:t> Dvořák 2</a:t>
            </a:r>
            <a:endParaRPr lang="cs-CZ" b="0" u="sng" dirty="0" smtClean="0">
              <a:ln w="0">
                <a:noFill/>
              </a:ln>
              <a:latin typeface="Arial" pitchFamily="34" charset="0"/>
              <a:ea typeface="Times New Roman" pitchFamily="18" charset="0"/>
              <a:cs typeface="Arial" pitchFamily="34" charset="0"/>
            </a:endParaRPr>
          </a:p>
          <a:p>
            <a:pPr lvl="0"/>
            <a:r>
              <a:rPr lang="cs-CZ" b="0" u="sng" dirty="0" smtClean="0">
                <a:ln w="0">
                  <a:noFill/>
                </a:ln>
                <a:latin typeface="Arial" pitchFamily="34" charset="0"/>
                <a:ea typeface="Times New Roman" pitchFamily="18" charset="0"/>
                <a:cs typeface="Arial" pitchFamily="34" charset="0"/>
              </a:rPr>
              <a:t>Sestava: </a:t>
            </a:r>
            <a:r>
              <a:rPr lang="cs-CZ" b="0" dirty="0" err="1" smtClean="0">
                <a:ln w="0">
                  <a:noFill/>
                </a:ln>
                <a:latin typeface="Arial" pitchFamily="34" charset="0"/>
                <a:ea typeface="Times New Roman" pitchFamily="18" charset="0"/>
                <a:cs typeface="Arial" pitchFamily="34" charset="0"/>
              </a:rPr>
              <a:t>Šrotýř</a:t>
            </a:r>
            <a:r>
              <a:rPr lang="cs-CZ" b="0" dirty="0" smtClean="0">
                <a:ln w="0">
                  <a:noFill/>
                </a:ln>
                <a:latin typeface="Arial" pitchFamily="34" charset="0"/>
                <a:ea typeface="Times New Roman" pitchFamily="18" charset="0"/>
                <a:cs typeface="Arial" pitchFamily="34" charset="0"/>
              </a:rPr>
              <a:t>-Špaček, </a:t>
            </a:r>
            <a:r>
              <a:rPr lang="cs-CZ" b="0" dirty="0" err="1" smtClean="0">
                <a:ln w="0">
                  <a:noFill/>
                </a:ln>
                <a:latin typeface="Arial" pitchFamily="34" charset="0"/>
                <a:ea typeface="Times New Roman" pitchFamily="18" charset="0"/>
                <a:cs typeface="Arial" pitchFamily="34" charset="0"/>
              </a:rPr>
              <a:t>T.Németh</a:t>
            </a:r>
            <a:r>
              <a:rPr lang="cs-CZ" b="0" dirty="0" smtClean="0">
                <a:ln w="0">
                  <a:noFill/>
                </a:ln>
                <a:latin typeface="Arial" pitchFamily="34" charset="0"/>
                <a:ea typeface="Times New Roman" pitchFamily="18" charset="0"/>
                <a:cs typeface="Arial" pitchFamily="34" charset="0"/>
              </a:rPr>
              <a:t>, Dvořák, </a:t>
            </a:r>
            <a:r>
              <a:rPr lang="cs-CZ" b="0" dirty="0" err="1" smtClean="0">
                <a:ln w="0">
                  <a:noFill/>
                </a:ln>
                <a:latin typeface="Arial" pitchFamily="34" charset="0"/>
                <a:ea typeface="Times New Roman" pitchFamily="18" charset="0"/>
                <a:cs typeface="Arial" pitchFamily="34" charset="0"/>
              </a:rPr>
              <a:t>Kuča</a:t>
            </a:r>
            <a:r>
              <a:rPr lang="cs-CZ" b="0" dirty="0" smtClean="0">
                <a:ln w="0">
                  <a:noFill/>
                </a:ln>
                <a:latin typeface="Arial" pitchFamily="34" charset="0"/>
                <a:ea typeface="Times New Roman" pitchFamily="18" charset="0"/>
                <a:cs typeface="Arial" pitchFamily="34" charset="0"/>
              </a:rPr>
              <a:t>, Kadlec, Ladič, </a:t>
            </a:r>
          </a:p>
          <a:p>
            <a:pPr lvl="0"/>
            <a:r>
              <a:rPr lang="cs-CZ" b="0" dirty="0" smtClean="0">
                <a:ln w="0">
                  <a:noFill/>
                </a:ln>
                <a:latin typeface="Arial" pitchFamily="34" charset="0"/>
                <a:ea typeface="Times New Roman" pitchFamily="18" charset="0"/>
                <a:cs typeface="Arial" pitchFamily="34" charset="0"/>
              </a:rPr>
              <a:t>                 Možný, </a:t>
            </a:r>
            <a:r>
              <a:rPr lang="cs-CZ" b="0" dirty="0" err="1" smtClean="0">
                <a:ln w="0">
                  <a:noFill/>
                </a:ln>
                <a:latin typeface="Arial" pitchFamily="34" charset="0"/>
                <a:ea typeface="Times New Roman" pitchFamily="18" charset="0"/>
                <a:cs typeface="Arial" pitchFamily="34" charset="0"/>
              </a:rPr>
              <a:t>Bartko</a:t>
            </a:r>
            <a:r>
              <a:rPr lang="cs-CZ" b="0" dirty="0" smtClean="0">
                <a:ln w="0">
                  <a:noFill/>
                </a:ln>
                <a:latin typeface="Arial" pitchFamily="34" charset="0"/>
                <a:ea typeface="Times New Roman" pitchFamily="18" charset="0"/>
                <a:cs typeface="Arial" pitchFamily="34" charset="0"/>
              </a:rPr>
              <a:t>, </a:t>
            </a:r>
            <a:r>
              <a:rPr lang="cs-CZ" b="0" dirty="0" err="1" smtClean="0">
                <a:ln w="0">
                  <a:noFill/>
                </a:ln>
                <a:latin typeface="Arial" pitchFamily="34" charset="0"/>
                <a:ea typeface="Times New Roman" pitchFamily="18" charset="0"/>
                <a:cs typeface="Arial" pitchFamily="34" charset="0"/>
              </a:rPr>
              <a:t>Dopater</a:t>
            </a:r>
            <a:r>
              <a:rPr lang="cs-CZ" b="0" dirty="0" smtClean="0">
                <a:ln w="0">
                  <a:noFill/>
                </a:ln>
                <a:latin typeface="Arial" pitchFamily="34" charset="0"/>
                <a:ea typeface="Times New Roman" pitchFamily="18" charset="0"/>
                <a:cs typeface="Arial" pitchFamily="34" charset="0"/>
              </a:rPr>
              <a:t>, </a:t>
            </a:r>
            <a:r>
              <a:rPr lang="cs-CZ" b="0" dirty="0" err="1" smtClean="0">
                <a:ln w="0">
                  <a:noFill/>
                </a:ln>
                <a:latin typeface="Arial" pitchFamily="34" charset="0"/>
                <a:ea typeface="Times New Roman" pitchFamily="18" charset="0"/>
                <a:cs typeface="Arial" pitchFamily="34" charset="0"/>
              </a:rPr>
              <a:t>Cap</a:t>
            </a:r>
            <a:r>
              <a:rPr lang="cs-CZ" b="0" dirty="0" smtClean="0">
                <a:ln w="0">
                  <a:noFill/>
                </a:ln>
                <a:latin typeface="Arial" pitchFamily="34" charset="0"/>
                <a:ea typeface="Times New Roman" pitchFamily="18" charset="0"/>
                <a:cs typeface="Arial" pitchFamily="34" charset="0"/>
              </a:rPr>
              <a:t>, </a:t>
            </a:r>
            <a:r>
              <a:rPr lang="cs-CZ" b="0" dirty="0" err="1" smtClean="0">
                <a:ln w="0">
                  <a:noFill/>
                </a:ln>
                <a:latin typeface="Arial" pitchFamily="34" charset="0"/>
                <a:ea typeface="Times New Roman" pitchFamily="18" charset="0"/>
                <a:cs typeface="Arial" pitchFamily="34" charset="0"/>
              </a:rPr>
              <a:t>L</a:t>
            </a:r>
            <a:r>
              <a:rPr lang="cs-CZ" b="0" dirty="0" smtClean="0">
                <a:ln w="0">
                  <a:noFill/>
                </a:ln>
                <a:latin typeface="Arial" pitchFamily="34" charset="0"/>
                <a:ea typeface="Times New Roman" pitchFamily="18" charset="0"/>
                <a:cs typeface="Arial" pitchFamily="34" charset="0"/>
              </a:rPr>
              <a:t>.Novák</a:t>
            </a:r>
          </a:p>
          <a:p>
            <a:pPr lvl="0"/>
            <a:r>
              <a:rPr lang="cs-CZ" b="0" u="sng" dirty="0" smtClean="0">
                <a:ln w="0">
                  <a:noFill/>
                </a:ln>
                <a:latin typeface="Arial" pitchFamily="34" charset="0"/>
                <a:cs typeface="Arial" pitchFamily="34" charset="0"/>
              </a:rPr>
              <a:t>Trenér:</a:t>
            </a:r>
            <a:r>
              <a:rPr lang="cs-CZ" b="0" dirty="0" smtClean="0">
                <a:ln w="0">
                  <a:noFill/>
                </a:ln>
                <a:latin typeface="Arial" pitchFamily="34" charset="0"/>
                <a:cs typeface="Arial" pitchFamily="34" charset="0"/>
              </a:rPr>
              <a:t> </a:t>
            </a:r>
            <a:r>
              <a:rPr lang="cs-CZ" b="0" dirty="0" err="1" smtClean="0">
                <a:ln w="0">
                  <a:noFill/>
                </a:ln>
                <a:latin typeface="Arial" pitchFamily="34" charset="0"/>
                <a:cs typeface="Arial" pitchFamily="34" charset="0"/>
              </a:rPr>
              <a:t>J.Ransdorf</a:t>
            </a:r>
            <a:r>
              <a:rPr lang="cs-CZ" b="0" dirty="0" smtClean="0">
                <a:ln w="0">
                  <a:noFill/>
                </a:ln>
                <a:latin typeface="Arial" pitchFamily="34" charset="0"/>
                <a:cs typeface="Arial" pitchFamily="34" charset="0"/>
              </a:rPr>
              <a:t>   </a:t>
            </a:r>
            <a:r>
              <a:rPr lang="cs-CZ" b="0" u="sng" dirty="0" smtClean="0">
                <a:ln w="0">
                  <a:noFill/>
                </a:ln>
                <a:latin typeface="Arial" pitchFamily="34" charset="0"/>
                <a:cs typeface="Arial" pitchFamily="34" charset="0"/>
              </a:rPr>
              <a:t>Vedoucí:</a:t>
            </a:r>
            <a:r>
              <a:rPr lang="cs-CZ" b="0" dirty="0" smtClean="0">
                <a:ln w="0">
                  <a:noFill/>
                </a:ln>
                <a:latin typeface="Arial" pitchFamily="34" charset="0"/>
                <a:cs typeface="Arial" pitchFamily="34" charset="0"/>
              </a:rPr>
              <a:t> </a:t>
            </a:r>
            <a:r>
              <a:rPr lang="cs-CZ" b="0" dirty="0" err="1" smtClean="0">
                <a:ln w="0">
                  <a:noFill/>
                </a:ln>
                <a:latin typeface="Arial" pitchFamily="34" charset="0"/>
                <a:cs typeface="Arial" pitchFamily="34" charset="0"/>
              </a:rPr>
              <a:t>D.Németh</a:t>
            </a:r>
            <a:endParaRPr lang="cs-CZ" b="0" dirty="0" smtClean="0">
              <a:ln w="0">
                <a:noFill/>
              </a:ln>
              <a:latin typeface="Arial" pitchFamily="34" charset="0"/>
              <a:cs typeface="Arial" pitchFamily="34" charset="0"/>
            </a:endParaRPr>
          </a:p>
          <a:p>
            <a:pPr lvl="0"/>
            <a:r>
              <a:rPr lang="cs-CZ" b="0" u="sng" dirty="0" smtClean="0">
                <a:ln w="0">
                  <a:noFill/>
                </a:ln>
                <a:latin typeface="Arial" pitchFamily="34" charset="0"/>
                <a:cs typeface="Arial" pitchFamily="34" charset="0"/>
              </a:rPr>
              <a:t>Rozhodčí: </a:t>
            </a:r>
            <a:r>
              <a:rPr lang="cs-CZ" b="0" dirty="0" err="1" smtClean="0">
                <a:ln w="0">
                  <a:noFill/>
                </a:ln>
                <a:latin typeface="Arial" pitchFamily="34" charset="0"/>
                <a:cs typeface="Arial" pitchFamily="34" charset="0"/>
              </a:rPr>
              <a:t>D.Černý</a:t>
            </a:r>
            <a:r>
              <a:rPr lang="cs-CZ" b="0" dirty="0" smtClean="0">
                <a:ln w="0">
                  <a:noFill/>
                </a:ln>
                <a:latin typeface="Arial" pitchFamily="34" charset="0"/>
                <a:cs typeface="Arial" pitchFamily="34" charset="0"/>
              </a:rPr>
              <a:t>-</a:t>
            </a:r>
            <a:r>
              <a:rPr lang="cs-CZ" b="0" dirty="0" err="1" smtClean="0">
                <a:ln w="0">
                  <a:noFill/>
                </a:ln>
                <a:latin typeface="Arial" pitchFamily="34" charset="0"/>
                <a:cs typeface="Arial" pitchFamily="34" charset="0"/>
              </a:rPr>
              <a:t>F.Hnát</a:t>
            </a:r>
            <a:r>
              <a:rPr lang="cs-CZ" b="0" dirty="0" smtClean="0">
                <a:ln w="0">
                  <a:noFill/>
                </a:ln>
                <a:latin typeface="Arial" pitchFamily="34" charset="0"/>
                <a:cs typeface="Arial" pitchFamily="34" charset="0"/>
              </a:rPr>
              <a:t>, </a:t>
            </a:r>
            <a:r>
              <a:rPr lang="cs-CZ" b="0" dirty="0" err="1" smtClean="0">
                <a:ln w="0">
                  <a:noFill/>
                </a:ln>
                <a:latin typeface="Arial" pitchFamily="34" charset="0"/>
                <a:cs typeface="Arial" pitchFamily="34" charset="0"/>
              </a:rPr>
              <a:t>A</a:t>
            </a:r>
            <a:r>
              <a:rPr lang="cs-CZ" b="0" dirty="0" smtClean="0">
                <a:ln w="0">
                  <a:noFill/>
                </a:ln>
                <a:latin typeface="Arial" pitchFamily="34" charset="0"/>
                <a:cs typeface="Arial" pitchFamily="34" charset="0"/>
              </a:rPr>
              <a:t>.Skála </a:t>
            </a:r>
          </a:p>
        </p:txBody>
      </p:sp>
      <p:pic>
        <p:nvPicPr>
          <p:cNvPr id="8194" name="Picture 5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5" name="Picture 5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8196" name="Picture 5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7" name="Picture 4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8198" name="Picture 4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199" name="Picture 4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8200" name="Picture 4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1" name="Picture 4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8202" name="Picture 4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3" name="Picture 4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8204" name="Picture 4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5" name="Picture 4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8206" name="Picture 4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7" name="Picture 3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8208" name="Picture 3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09" name="Picture 3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8210" name="Picture 3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1" name="Picture 3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8212" name="Picture 3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3" name="Picture 3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8214" name="Picture 3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5" name="Picture 3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8216" name="Picture 3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7" name="Picture 2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8218" name="Picture 2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19" name="Picture 2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8220" name="Picture 2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1" name="Picture 2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8222" name="Picture 2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3" name="Picture 2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8224" name="Picture 2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5" name="Picture 2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8226" name="Picture 2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7" name="Picture 1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4324350"/>
            <a:ext cx="914400" cy="228600"/>
          </a:xfrm>
          <a:prstGeom prst="rect">
            <a:avLst/>
          </a:prstGeom>
          <a:noFill/>
          <a:ln w="9525">
            <a:miter lim="800000"/>
            <a:headEnd/>
            <a:tailEnd/>
          </a:ln>
        </p:spPr>
      </p:pic>
      <p:pic>
        <p:nvPicPr>
          <p:cNvPr id="8228" name="Picture 1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29" name="Picture 1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4552950"/>
            <a:ext cx="914400" cy="228600"/>
          </a:xfrm>
          <a:prstGeom prst="rect">
            <a:avLst/>
          </a:prstGeom>
          <a:noFill/>
          <a:ln w="9525">
            <a:miter lim="800000"/>
            <a:headEnd/>
            <a:tailEnd/>
          </a:ln>
        </p:spPr>
      </p:pic>
      <p:pic>
        <p:nvPicPr>
          <p:cNvPr id="8230" name="Picture 1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pic>
        <p:nvPicPr>
          <p:cNvPr id="8231" name="Picture 1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47815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88413" y="7004050"/>
            <a:ext cx="100806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725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519764" y="70235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sp>
        <p:nvSpPr>
          <p:cNvPr id="17" name="TextovéPole 16"/>
          <p:cNvSpPr txBox="1"/>
          <p:nvPr/>
        </p:nvSpPr>
        <p:spPr>
          <a:xfrm>
            <a:off x="1759124" y="700387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cxnSp>
        <p:nvCxnSpPr>
          <p:cNvPr id="14" name="Přímá spojovací šipka 13"/>
          <p:cNvCxnSpPr/>
          <p:nvPr/>
        </p:nvCxnSpPr>
        <p:spPr bwMode="auto">
          <a:xfrm>
            <a:off x="3343300" y="6931868"/>
            <a:ext cx="1224136" cy="144016"/>
          </a:xfrm>
          <a:prstGeom prst="straightConnector1">
            <a:avLst/>
          </a:prstGeom>
          <a:noFill/>
          <a:ln w="22225" cap="flat" cmpd="sng" algn="ctr">
            <a:solidFill>
              <a:schemeClr val="accent5">
                <a:lumMod val="50000"/>
              </a:schemeClr>
            </a:solidFill>
            <a:prstDash val="solid"/>
            <a:round/>
            <a:headEnd type="none" w="med" len="med"/>
            <a:tailEnd type="arrow"/>
          </a:ln>
          <a:effectLst>
            <a:outerShdw dist="45791" dir="2021404" algn="ctr" rotWithShape="0">
              <a:srgbClr val="9999FF"/>
            </a:outerShdw>
          </a:effectLst>
        </p:spPr>
      </p:cxnSp>
      <p:sp>
        <p:nvSpPr>
          <p:cNvPr id="15" name="Rectangle 40"/>
          <p:cNvSpPr>
            <a:spLocks noChangeArrowheads="1"/>
          </p:cNvSpPr>
          <p:nvPr/>
        </p:nvSpPr>
        <p:spPr bwMode="auto">
          <a:xfrm>
            <a:off x="30932" y="2269053"/>
            <a:ext cx="478346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20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Berlin Sans FB" pitchFamily="34" charset="0"/>
                <a:ea typeface="Times New Roman" pitchFamily="18" charset="0"/>
                <a:cs typeface="Arial" pitchFamily="34" charset="0"/>
              </a:rPr>
              <a:t>SK </a:t>
            </a:r>
            <a:r>
              <a:rPr kumimoji="0" lang="cs-CZ" sz="2200" i="0" u="sng" strike="noStrike" cap="none" normalizeH="0" baseline="0" dirty="0" err="1"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Berlin Sans FB" pitchFamily="34" charset="0"/>
                <a:ea typeface="Times New Roman" pitchFamily="18" charset="0"/>
                <a:cs typeface="Arial" pitchFamily="34" charset="0"/>
              </a:rPr>
              <a:t>Štětí</a:t>
            </a:r>
            <a:r>
              <a:rPr kumimoji="0" lang="cs-CZ" sz="220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Berlin Sans FB" pitchFamily="34" charset="0"/>
                <a:ea typeface="Times New Roman" pitchFamily="18" charset="0"/>
                <a:cs typeface="Arial" pitchFamily="34" charset="0"/>
              </a:rPr>
              <a:t> – TJ Sokol </a:t>
            </a:r>
            <a:r>
              <a:rPr kumimoji="0" lang="cs-CZ" sz="2200" i="0" u="sng" strike="noStrike" cap="none" normalizeH="0" baseline="0" dirty="0" err="1"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Berlin Sans FB" pitchFamily="34" charset="0"/>
                <a:ea typeface="Times New Roman" pitchFamily="18" charset="0"/>
                <a:cs typeface="Arial" pitchFamily="34" charset="0"/>
              </a:rPr>
              <a:t>Srbice</a:t>
            </a:r>
            <a:endParaRPr kumimoji="0" lang="cs-CZ" sz="80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Berlin Sans FB"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20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Berlin Sans FB" pitchFamily="34" charset="0"/>
                <a:ea typeface="Times New Roman" pitchFamily="18" charset="0"/>
                <a:cs typeface="Arial" pitchFamily="34" charset="0"/>
              </a:rPr>
              <a:t>2:1(1:1)  4.6.2016   28. kolo</a:t>
            </a:r>
            <a:endParaRPr kumimoji="0" lang="cs-CZ" sz="800" i="0" u="sng" strike="noStrike" cap="none" normalizeH="0" baseline="0" dirty="0" smtClean="0">
              <a:ln>
                <a:noFill/>
              </a:ln>
              <a:gradFill>
                <a:gsLst>
                  <a:gs pos="0">
                    <a:srgbClr val="000000"/>
                  </a:gs>
                  <a:gs pos="39999">
                    <a:srgbClr val="0A128C"/>
                  </a:gs>
                  <a:gs pos="70000">
                    <a:srgbClr val="181CC7"/>
                  </a:gs>
                  <a:gs pos="88000">
                    <a:srgbClr val="7005D4"/>
                  </a:gs>
                  <a:gs pos="100000">
                    <a:srgbClr val="8C3D91"/>
                  </a:gs>
                </a:gsLst>
                <a:lin ang="5400000" scaled="0"/>
              </a:gradFill>
              <a:effectLst/>
              <a:latin typeface="Berlin Sans FB"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Zápas se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Srbicemi</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překvapením jara, které jsou na jaře druhým nejlepším mužstvem a pomýšlí na umístění na nejvyšších místech, sliboval zajímavou podívanou a také hned ve 4. minutě se měnilo skóre. Přetažený centr zprava jsme nedokázali pokrýt a Pavel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Verbíř</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bez dlouhé přípravy přesně zakončil na 1:0. Šance na vyrovnání na sebe nenechala dlouho čekat. Před brankou hledal nabíhající spoluhráče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mezi ně se postavil obránce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Lipert</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při odkopu míče do bezpečí ho trefil tak nešťastně nebo vlastně šťastně, že skončil na tyči vlastního brankáře. V 18. minutě měl balón na vyrovnání na hlavě Mencl, ale poslal ho mimo. Tu největší příležitost skórovat měl však Slanička. Zdálo se, že už to nejde nedat, ale stalo se a již na zemi ležící brankář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Srbic</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překonán nebyl. Soupeře jsme na naší polovinu moc nepouštěli a ve hře směrem dopředu nám chyběl větší klid a rozvaha v zakončení. Nepovedlo se to ani Menclovi ve 30. minutě, kdy měl míč krásně na noze a poslal ho do oblak nad zdejším stadionem. 7. minut před změnou stran to přišlo. Slavoj Tichý nechal za zády všechno kromě míče, brankáři udělal kličku a srovnal na 1:1. Ještě do poločasu jsme mohli jít dokonce do vedení. Kucler v těžkém úhlu volil střelu a trefil jen brankáře.  K hezké hlavičce se dopracoval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zasáhl jen připraveného brankáře. V zahazování šancí jsme pokračovali i po změně stran. První měl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když si pohrál s brankářem, ale následné střele chybělo přeci jen více rychlosti, protože dobíhající obránce odkopl do bezpečí. Pak měl míč jako na podnose na hranici šestnáctky k dispozici Vacek, ale poslal ho do pole, kde naštěstí</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ovéPole 15"/>
          <p:cNvSpPr txBox="1"/>
          <p:nvPr/>
        </p:nvSpPr>
        <p:spPr>
          <a:xfrm>
            <a:off x="102940" y="91108"/>
            <a:ext cx="4680520" cy="2123658"/>
          </a:xfrm>
          <a:prstGeom prst="rect">
            <a:avLst/>
          </a:prstGeom>
          <a:blipFill dpi="0" rotWithShape="1">
            <a:blip r:embed="rId3" cstate="print">
              <a:alphaModFix amt="37000"/>
            </a:blip>
            <a:srcRect/>
            <a:stretch>
              <a:fillRect/>
            </a:stretch>
          </a:blipFill>
          <a:ln w="41275">
            <a:solidFill>
              <a:srgbClr val="9933FF"/>
            </a:solidFill>
          </a:ln>
        </p:spPr>
        <p:txBody>
          <a:bodyPr wrap="square" rtlCol="0">
            <a:spAutoFit/>
          </a:bodyPr>
          <a:lstStyle/>
          <a:p>
            <a:pPr algn="ctr"/>
            <a:r>
              <a:rPr lang="cs-CZ" sz="2200" dirty="0" smtClean="0">
                <a:latin typeface="Bookman Old Style" pitchFamily="18" charset="0"/>
              </a:rPr>
              <a:t>Hosté šli do vedení už ve 4. minutě. Vyrovnání přišlo v závěru poločasu. Šancí jsme měli dost, ale jejich využití bylo špatné. Rozhodla penalta po faulu na Mencla.</a:t>
            </a:r>
          </a:p>
        </p:txBody>
      </p:sp>
      <p:graphicFrame>
        <p:nvGraphicFramePr>
          <p:cNvPr id="20" name="Tabulka 19"/>
          <p:cNvGraphicFramePr>
            <a:graphicFrameLocks noGrp="1"/>
          </p:cNvGraphicFramePr>
          <p:nvPr/>
        </p:nvGraphicFramePr>
        <p:xfrm>
          <a:off x="5647556" y="1891308"/>
          <a:ext cx="4464495" cy="4831706"/>
        </p:xfrm>
        <a:graphic>
          <a:graphicData uri="http://schemas.openxmlformats.org/drawingml/2006/table">
            <a:tbl>
              <a:tblPr/>
              <a:tblGrid>
                <a:gridCol w="547371">
                  <a:extLst>
                    <a:ext uri="{9D8B030D-6E8A-4147-A177-3AD203B41FA5}">
                      <a16:colId xmlns:a16="http://schemas.microsoft.com/office/drawing/2014/main" val="20000"/>
                    </a:ext>
                  </a:extLst>
                </a:gridCol>
                <a:gridCol w="1291454">
                  <a:extLst>
                    <a:ext uri="{9D8B030D-6E8A-4147-A177-3AD203B41FA5}">
                      <a16:colId xmlns:a16="http://schemas.microsoft.com/office/drawing/2014/main" val="20001"/>
                    </a:ext>
                  </a:extLst>
                </a:gridCol>
                <a:gridCol w="1277199">
                  <a:extLst>
                    <a:ext uri="{9D8B030D-6E8A-4147-A177-3AD203B41FA5}">
                      <a16:colId xmlns:a16="http://schemas.microsoft.com/office/drawing/2014/main" val="20002"/>
                    </a:ext>
                  </a:extLst>
                </a:gridCol>
                <a:gridCol w="399124">
                  <a:extLst>
                    <a:ext uri="{9D8B030D-6E8A-4147-A177-3AD203B41FA5}">
                      <a16:colId xmlns:a16="http://schemas.microsoft.com/office/drawing/2014/main" val="20003"/>
                    </a:ext>
                  </a:extLst>
                </a:gridCol>
                <a:gridCol w="949347">
                  <a:extLst>
                    <a:ext uri="{9D8B030D-6E8A-4147-A177-3AD203B41FA5}">
                      <a16:colId xmlns:a16="http://schemas.microsoft.com/office/drawing/2014/main" val="20004"/>
                    </a:ext>
                  </a:extLst>
                </a:gridCol>
              </a:tblGrid>
              <a:tr h="155746">
                <a:tc>
                  <a:txBody>
                    <a:bodyPr/>
                    <a:lstStyle/>
                    <a:p>
                      <a:pPr algn="ctr" fontAlgn="ctr"/>
                      <a:r>
                        <a:rPr lang="cs-CZ" sz="1050" b="1" i="0" u="none" strike="noStrike" dirty="0">
                          <a:solidFill>
                            <a:srgbClr val="000000"/>
                          </a:solidFill>
                          <a:latin typeface="Calibri"/>
                        </a:rPr>
                        <a:t>Datum</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Calibri"/>
                        </a:rPr>
                        <a:t>Doma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Calibri"/>
                        </a:rPr>
                        <a:t>Venku</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Calibri"/>
                        </a:rPr>
                        <a:t>Kolo</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Calibri"/>
                        </a:rPr>
                        <a:t>Výsledek</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r h="157723">
                <a:tc>
                  <a:txBody>
                    <a:bodyPr/>
                    <a:lstStyle/>
                    <a:p>
                      <a:pPr algn="ctr" fontAlgn="ctr"/>
                      <a:r>
                        <a:rPr lang="cs-CZ" sz="800" b="1" i="0" u="none" strike="noStrike" dirty="0">
                          <a:solidFill>
                            <a:srgbClr val="000000"/>
                          </a:solidFill>
                          <a:latin typeface="Arial"/>
                        </a:rPr>
                        <a:t>8.8.2015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FK Litvínov</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1</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4:0, 7:2</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01"/>
                  </a:ext>
                </a:extLst>
              </a:tr>
              <a:tr h="157723">
                <a:tc>
                  <a:txBody>
                    <a:bodyPr/>
                    <a:lstStyle/>
                    <a:p>
                      <a:pPr algn="ctr" fontAlgn="ctr"/>
                      <a:r>
                        <a:rPr lang="cs-CZ" sz="800" b="1" i="0" u="none" strike="noStrike">
                          <a:solidFill>
                            <a:srgbClr val="000000"/>
                          </a:solidFill>
                          <a:latin typeface="Arial"/>
                        </a:rPr>
                        <a:t>15.8.2015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FK Louny</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2</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1:4,1:0  PK</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57723">
                <a:tc>
                  <a:txBody>
                    <a:bodyPr/>
                    <a:lstStyle/>
                    <a:p>
                      <a:pPr algn="ctr" fontAlgn="ctr"/>
                      <a:r>
                        <a:rPr lang="cs-CZ" sz="800" b="1" i="0" u="none" strike="noStrike">
                          <a:solidFill>
                            <a:srgbClr val="000000"/>
                          </a:solidFill>
                          <a:latin typeface="Arial"/>
                        </a:rPr>
                        <a:t>22.8.2015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Ervěnice</a:t>
                      </a:r>
                      <a:r>
                        <a:rPr lang="cs-CZ" sz="900" b="1" i="0" u="none" strike="noStrike" dirty="0">
                          <a:solidFill>
                            <a:srgbClr val="000000"/>
                          </a:solidFill>
                          <a:latin typeface="Arial"/>
                        </a:rPr>
                        <a:t>/Jirkov</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3</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4:0,1:3</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03"/>
                  </a:ext>
                </a:extLst>
              </a:tr>
              <a:tr h="157723">
                <a:tc>
                  <a:txBody>
                    <a:bodyPr/>
                    <a:lstStyle/>
                    <a:p>
                      <a:pPr algn="ctr" fontAlgn="ctr"/>
                      <a:r>
                        <a:rPr lang="cs-CZ" sz="800" b="1" i="0" u="none" strike="noStrike">
                          <a:solidFill>
                            <a:srgbClr val="000000"/>
                          </a:solidFill>
                          <a:latin typeface="Arial"/>
                        </a:rPr>
                        <a:t>29.8.2015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Junior Chomutov</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4</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5:1, </a:t>
                      </a:r>
                      <a:r>
                        <a:rPr lang="cs-CZ" sz="800" b="1" i="0" u="none" strike="noStrike" dirty="0" err="1">
                          <a:solidFill>
                            <a:srgbClr val="000000"/>
                          </a:solidFill>
                          <a:latin typeface="Arial"/>
                        </a:rPr>
                        <a:t>1</a:t>
                      </a:r>
                      <a:r>
                        <a:rPr lang="cs-CZ" sz="800" b="1" i="0" u="none" strike="noStrike" dirty="0">
                          <a:solidFill>
                            <a:srgbClr val="000000"/>
                          </a:solidFill>
                          <a:latin typeface="Arial"/>
                        </a:rPr>
                        <a:t>:7</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57723">
                <a:tc>
                  <a:txBody>
                    <a:bodyPr/>
                    <a:lstStyle/>
                    <a:p>
                      <a:pPr algn="ctr" fontAlgn="ctr"/>
                      <a:r>
                        <a:rPr lang="cs-CZ" sz="800" b="1" i="0" u="none" strike="noStrike">
                          <a:solidFill>
                            <a:srgbClr val="000000"/>
                          </a:solidFill>
                          <a:latin typeface="Arial"/>
                        </a:rPr>
                        <a:t>12.9.2015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TJ Krupka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6</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0:2,6:4</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57723">
                <a:tc>
                  <a:txBody>
                    <a:bodyPr/>
                    <a:lstStyle/>
                    <a:p>
                      <a:pPr algn="ctr" fontAlgn="ctr"/>
                      <a:r>
                        <a:rPr lang="cs-CZ" sz="800" b="1" i="0" u="none" strike="noStrike" dirty="0">
                          <a:solidFill>
                            <a:srgbClr val="000000"/>
                          </a:solidFill>
                          <a:latin typeface="Arial"/>
                        </a:rPr>
                        <a:t>20.9.2015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FK Litoměřice</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7</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1:2,7:1</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06"/>
                  </a:ext>
                </a:extLst>
              </a:tr>
              <a:tr h="157723">
                <a:tc>
                  <a:txBody>
                    <a:bodyPr/>
                    <a:lstStyle/>
                    <a:p>
                      <a:pPr algn="ctr" fontAlgn="ctr"/>
                      <a:r>
                        <a:rPr lang="cs-CZ" sz="800" b="1" i="0" u="none" strike="noStrike" dirty="0">
                          <a:solidFill>
                            <a:srgbClr val="000000"/>
                          </a:solidFill>
                          <a:latin typeface="Arial"/>
                        </a:rPr>
                        <a:t>26.9.2015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FK Bílina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8</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4:1,1:6</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57723">
                <a:tc>
                  <a:txBody>
                    <a:bodyPr/>
                    <a:lstStyle/>
                    <a:p>
                      <a:pPr algn="ctr" fontAlgn="ctr"/>
                      <a:r>
                        <a:rPr lang="cs-CZ" sz="800" b="1" i="0" u="none" strike="noStrike" dirty="0">
                          <a:solidFill>
                            <a:srgbClr val="000000"/>
                          </a:solidFill>
                          <a:latin typeface="Arial"/>
                        </a:rPr>
                        <a:t>3.10.2015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TJ Sokol Košťany</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dirty="0">
                          <a:solidFill>
                            <a:srgbClr val="000000"/>
                          </a:solidFill>
                          <a:latin typeface="Arial"/>
                        </a:rPr>
                        <a:t>9</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a:solidFill>
                            <a:srgbClr val="000000"/>
                          </a:solidFill>
                          <a:latin typeface="Arial"/>
                        </a:rPr>
                        <a:t>8:0,5:2</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08"/>
                  </a:ext>
                </a:extLst>
              </a:tr>
              <a:tr h="157723">
                <a:tc>
                  <a:txBody>
                    <a:bodyPr/>
                    <a:lstStyle/>
                    <a:p>
                      <a:pPr algn="ctr" fontAlgn="ctr"/>
                      <a:r>
                        <a:rPr lang="cs-CZ" sz="800" b="1" i="0" u="none" strike="noStrike">
                          <a:solidFill>
                            <a:srgbClr val="000000"/>
                          </a:solidFill>
                          <a:latin typeface="Arial"/>
                        </a:rPr>
                        <a:t>10.10.2015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VOŠ Roudnice n.L.</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dirty="0">
                          <a:solidFill>
                            <a:srgbClr val="000000"/>
                          </a:solidFill>
                          <a:latin typeface="Arial"/>
                        </a:rPr>
                        <a:t>10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a:solidFill>
                            <a:srgbClr val="000000"/>
                          </a:solidFill>
                          <a:latin typeface="Arial"/>
                        </a:rPr>
                        <a:t>6:0,5:2</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09"/>
                  </a:ext>
                </a:extLst>
              </a:tr>
              <a:tr h="157723">
                <a:tc>
                  <a:txBody>
                    <a:bodyPr/>
                    <a:lstStyle/>
                    <a:p>
                      <a:pPr algn="ctr" fontAlgn="ctr"/>
                      <a:r>
                        <a:rPr lang="cs-CZ" sz="800" b="1" i="0" u="none" strike="noStrike">
                          <a:solidFill>
                            <a:srgbClr val="000000"/>
                          </a:solidFill>
                          <a:latin typeface="Arial"/>
                        </a:rPr>
                        <a:t>17.10.2015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FK ČL Neštěmice</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latin typeface="Arial"/>
                        </a:rPr>
                        <a:t>11</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2:1, 4:3 PK</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57723">
                <a:tc>
                  <a:txBody>
                    <a:bodyPr/>
                    <a:lstStyle/>
                    <a:p>
                      <a:pPr algn="ctr" fontAlgn="ctr"/>
                      <a:r>
                        <a:rPr lang="cs-CZ" sz="800" b="1" i="0" u="none" strike="noStrike" dirty="0">
                          <a:solidFill>
                            <a:srgbClr val="000000"/>
                          </a:solidFill>
                          <a:latin typeface="Arial"/>
                        </a:rPr>
                        <a:t>24.10.2015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ASK Lovosice</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dirty="0">
                          <a:solidFill>
                            <a:srgbClr val="000000"/>
                          </a:solidFill>
                          <a:latin typeface="Arial"/>
                        </a:rPr>
                        <a:t>12</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2:1, 0:5</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11"/>
                  </a:ext>
                </a:extLst>
              </a:tr>
              <a:tr h="157723">
                <a:tc>
                  <a:txBody>
                    <a:bodyPr/>
                    <a:lstStyle/>
                    <a:p>
                      <a:pPr algn="ctr" fontAlgn="ctr"/>
                      <a:r>
                        <a:rPr lang="cs-CZ" sz="800" b="1" i="0" u="none" strike="noStrike" dirty="0">
                          <a:solidFill>
                            <a:srgbClr val="000000"/>
                          </a:solidFill>
                          <a:latin typeface="Arial"/>
                        </a:rPr>
                        <a:t>31.10.2015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smtClean="0">
                          <a:solidFill>
                            <a:srgbClr val="000000"/>
                          </a:solidFill>
                          <a:latin typeface="Arial"/>
                        </a:rPr>
                        <a:t>Most.</a:t>
                      </a:r>
                      <a:r>
                        <a:rPr lang="cs-CZ" sz="900" b="1" i="0" u="none" strike="noStrike" dirty="0" err="1" smtClean="0">
                          <a:solidFill>
                            <a:srgbClr val="000000"/>
                          </a:solidFill>
                          <a:latin typeface="Arial"/>
                        </a:rPr>
                        <a:t>fotb.klub</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dirty="0">
                          <a:solidFill>
                            <a:srgbClr val="000000"/>
                          </a:solidFill>
                          <a:latin typeface="Arial"/>
                        </a:rPr>
                        <a:t>13</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1:3, 3:5</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57723">
                <a:tc>
                  <a:txBody>
                    <a:bodyPr/>
                    <a:lstStyle/>
                    <a:p>
                      <a:pPr algn="ctr" fontAlgn="ctr"/>
                      <a:r>
                        <a:rPr lang="cs-CZ" sz="800" b="1" i="0" u="none" strike="noStrike">
                          <a:solidFill>
                            <a:srgbClr val="000000"/>
                          </a:solidFill>
                          <a:latin typeface="Arial"/>
                        </a:rPr>
                        <a:t>8.11.2015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FK Junior Děčín</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14</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7:2, 4:3</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13"/>
                  </a:ext>
                </a:extLst>
              </a:tr>
              <a:tr h="157723">
                <a:tc>
                  <a:txBody>
                    <a:bodyPr/>
                    <a:lstStyle/>
                    <a:p>
                      <a:pPr algn="ctr" fontAlgn="ctr"/>
                      <a:r>
                        <a:rPr lang="cs-CZ" sz="800" b="1" i="0" u="none" strike="noStrike" dirty="0">
                          <a:solidFill>
                            <a:srgbClr val="000000"/>
                          </a:solidFill>
                          <a:latin typeface="Arial"/>
                        </a:rPr>
                        <a:t>14.11.2015</a:t>
                      </a:r>
                    </a:p>
                  </a:txBody>
                  <a:tcPr marL="7416" marR="7416" marT="7416"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TJ </a:t>
                      </a:r>
                      <a:r>
                        <a:rPr lang="cs-CZ" sz="900" b="1" i="0" u="none" strike="noStrike" dirty="0" err="1">
                          <a:solidFill>
                            <a:srgbClr val="000000"/>
                          </a:solidFill>
                          <a:latin typeface="Arial"/>
                        </a:rPr>
                        <a:t>Svádov</a:t>
                      </a:r>
                      <a:r>
                        <a:rPr lang="cs-CZ" sz="900" b="1" i="0" u="none" strike="noStrike" dirty="0">
                          <a:solidFill>
                            <a:srgbClr val="000000"/>
                          </a:solidFill>
                          <a:latin typeface="Arial"/>
                        </a:rPr>
                        <a:t>/Velké Březno</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15</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1:4, 7:0</a:t>
                      </a:r>
                    </a:p>
                  </a:txBody>
                  <a:tcPr marL="7416" marR="7416" marT="7416"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57723">
                <a:tc>
                  <a:txBody>
                    <a:bodyPr/>
                    <a:lstStyle/>
                    <a:p>
                      <a:pPr algn="ctr" fontAlgn="ctr"/>
                      <a:r>
                        <a:rPr lang="cs-CZ" sz="800" b="1" i="0" u="none" strike="noStrike" dirty="0">
                          <a:solidFill>
                            <a:srgbClr val="000000"/>
                          </a:solidFill>
                          <a:latin typeface="Arial"/>
                        </a:rPr>
                        <a:t>12.3.2016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FK Litvínov</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16</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a:solidFill>
                            <a:srgbClr val="000000"/>
                          </a:solidFill>
                          <a:latin typeface="Arial"/>
                        </a:rPr>
                        <a:t>0:4, 0:3</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57723">
                <a:tc>
                  <a:txBody>
                    <a:bodyPr/>
                    <a:lstStyle/>
                    <a:p>
                      <a:pPr algn="ctr" fontAlgn="ctr"/>
                      <a:r>
                        <a:rPr lang="cs-CZ" sz="800" b="1" i="0" u="none" strike="noStrike" dirty="0">
                          <a:solidFill>
                            <a:srgbClr val="000000"/>
                          </a:solidFill>
                          <a:latin typeface="Arial"/>
                        </a:rPr>
                        <a:t>19.3.2016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FK Louny</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17</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a:solidFill>
                            <a:srgbClr val="000000"/>
                          </a:solidFill>
                          <a:latin typeface="Arial"/>
                        </a:rPr>
                        <a:t>2:0, 1:0</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16"/>
                  </a:ext>
                </a:extLst>
              </a:tr>
              <a:tr h="157723">
                <a:tc>
                  <a:txBody>
                    <a:bodyPr/>
                    <a:lstStyle/>
                    <a:p>
                      <a:pPr algn="ctr" fontAlgn="ctr"/>
                      <a:r>
                        <a:rPr lang="cs-CZ" sz="800" b="1" i="0" u="none" strike="noStrike" dirty="0">
                          <a:solidFill>
                            <a:srgbClr val="000000"/>
                          </a:solidFill>
                          <a:latin typeface="Arial"/>
                        </a:rPr>
                        <a:t>26.3.2016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Ervěnice</a:t>
                      </a:r>
                      <a:r>
                        <a:rPr lang="cs-CZ" sz="900" b="1" i="0" u="none" strike="noStrike" dirty="0">
                          <a:solidFill>
                            <a:srgbClr val="000000"/>
                          </a:solidFill>
                          <a:latin typeface="Arial"/>
                        </a:rPr>
                        <a:t>/Jirkov</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18</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2:0, 2:1</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57723">
                <a:tc>
                  <a:txBody>
                    <a:bodyPr/>
                    <a:lstStyle/>
                    <a:p>
                      <a:pPr algn="ctr" fontAlgn="ctr"/>
                      <a:r>
                        <a:rPr lang="cs-CZ" sz="800" b="1" i="0" u="none" strike="noStrike" dirty="0">
                          <a:solidFill>
                            <a:srgbClr val="000000"/>
                          </a:solidFill>
                          <a:latin typeface="Arial"/>
                        </a:rPr>
                        <a:t>3.4.2016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Junior Chomutov</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19</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7:1, 4:0</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18"/>
                  </a:ext>
                </a:extLst>
              </a:tr>
              <a:tr h="157723">
                <a:tc>
                  <a:txBody>
                    <a:bodyPr/>
                    <a:lstStyle/>
                    <a:p>
                      <a:pPr algn="ctr" fontAlgn="ctr"/>
                      <a:r>
                        <a:rPr lang="cs-CZ" sz="800" b="1" i="0" u="none" strike="noStrike" dirty="0">
                          <a:solidFill>
                            <a:srgbClr val="000000"/>
                          </a:solidFill>
                          <a:latin typeface="Arial"/>
                        </a:rPr>
                        <a:t>17.4.2016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TJ Krupka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21</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4:3  PK,    3:2 PK</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19"/>
                  </a:ext>
                </a:extLst>
              </a:tr>
              <a:tr h="157723">
                <a:tc>
                  <a:txBody>
                    <a:bodyPr/>
                    <a:lstStyle/>
                    <a:p>
                      <a:pPr algn="ctr" fontAlgn="ctr"/>
                      <a:r>
                        <a:rPr lang="cs-CZ" sz="800" b="1" i="0" u="none" strike="noStrike" dirty="0">
                          <a:solidFill>
                            <a:srgbClr val="000000"/>
                          </a:solidFill>
                          <a:latin typeface="Arial"/>
                        </a:rPr>
                        <a:t>23.4.2016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FK Litoměřice</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22</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2:3, 0:2</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57723">
                <a:tc>
                  <a:txBody>
                    <a:bodyPr/>
                    <a:lstStyle/>
                    <a:p>
                      <a:pPr algn="ctr" fontAlgn="ctr"/>
                      <a:r>
                        <a:rPr lang="cs-CZ" sz="800" b="1" i="0" u="none" strike="noStrike" dirty="0">
                          <a:solidFill>
                            <a:srgbClr val="000000"/>
                          </a:solidFill>
                          <a:latin typeface="Arial"/>
                        </a:rPr>
                        <a:t>1.5.2016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FK Bílina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23</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a:solidFill>
                            <a:srgbClr val="000000"/>
                          </a:solidFill>
                          <a:latin typeface="Arial"/>
                        </a:rPr>
                        <a:t>3:2, 4:2</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21"/>
                  </a:ext>
                </a:extLst>
              </a:tr>
              <a:tr h="157723">
                <a:tc>
                  <a:txBody>
                    <a:bodyPr/>
                    <a:lstStyle/>
                    <a:p>
                      <a:pPr algn="ctr" fontAlgn="ctr"/>
                      <a:r>
                        <a:rPr lang="cs-CZ" sz="800" b="1" i="0" u="none" strike="noStrike" dirty="0">
                          <a:solidFill>
                            <a:srgbClr val="000000"/>
                          </a:solidFill>
                          <a:latin typeface="Arial"/>
                        </a:rPr>
                        <a:t>7.5.2016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TJ Sokol </a:t>
                      </a:r>
                      <a:r>
                        <a:rPr lang="cs-CZ" sz="900" b="1" i="0" u="none" strike="noStrike" dirty="0" err="1" smtClean="0">
                          <a:solidFill>
                            <a:srgbClr val="000000"/>
                          </a:solidFill>
                          <a:latin typeface="Arial"/>
                        </a:rPr>
                        <a:t>Košťany</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24</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7:2, 0:5</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157723">
                <a:tc>
                  <a:txBody>
                    <a:bodyPr/>
                    <a:lstStyle/>
                    <a:p>
                      <a:pPr algn="ctr" fontAlgn="ctr"/>
                      <a:r>
                        <a:rPr lang="cs-CZ" sz="800" b="1" i="0" u="none" strike="noStrike" dirty="0">
                          <a:solidFill>
                            <a:srgbClr val="000000"/>
                          </a:solidFill>
                          <a:latin typeface="Arial"/>
                        </a:rPr>
                        <a:t>14.5.2016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VOŠ Roudnice </a:t>
                      </a:r>
                      <a:r>
                        <a:rPr lang="cs-CZ" sz="900" b="1" i="0" u="none" strike="noStrike" dirty="0" err="1">
                          <a:solidFill>
                            <a:srgbClr val="000000"/>
                          </a:solidFill>
                          <a:latin typeface="Arial"/>
                        </a:rPr>
                        <a:t>n.L.</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25</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1:3, 0:10</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3"/>
                  </a:ext>
                </a:extLst>
              </a:tr>
              <a:tr h="157723">
                <a:tc>
                  <a:txBody>
                    <a:bodyPr/>
                    <a:lstStyle/>
                    <a:p>
                      <a:pPr algn="ctr" fontAlgn="ctr"/>
                      <a:r>
                        <a:rPr lang="cs-CZ" sz="800" b="1" i="0" u="none" strike="noStrike" dirty="0">
                          <a:solidFill>
                            <a:srgbClr val="000000"/>
                          </a:solidFill>
                          <a:latin typeface="Arial"/>
                        </a:rPr>
                        <a:t>22.5.2016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a:solidFill>
                            <a:srgbClr val="000000"/>
                          </a:solidFill>
                          <a:latin typeface="Arial"/>
                        </a:rPr>
                        <a:t>FK ČL Neštěmice</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26</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6:0, </a:t>
                      </a:r>
                      <a:r>
                        <a:rPr lang="cs-CZ" sz="800" b="1" i="0" u="none" strike="noStrike" dirty="0" err="1">
                          <a:solidFill>
                            <a:srgbClr val="000000"/>
                          </a:solidFill>
                          <a:latin typeface="Arial"/>
                        </a:rPr>
                        <a:t>0</a:t>
                      </a:r>
                      <a:r>
                        <a:rPr lang="cs-CZ" sz="800" b="1" i="0" u="none" strike="noStrike" dirty="0">
                          <a:solidFill>
                            <a:srgbClr val="000000"/>
                          </a:solidFill>
                          <a:latin typeface="Arial"/>
                        </a:rPr>
                        <a:t>:2</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24"/>
                  </a:ext>
                </a:extLst>
              </a:tr>
              <a:tr h="157723">
                <a:tc>
                  <a:txBody>
                    <a:bodyPr/>
                    <a:lstStyle/>
                    <a:p>
                      <a:pPr algn="ctr" fontAlgn="ctr"/>
                      <a:r>
                        <a:rPr lang="cs-CZ" sz="800" b="1" i="0" u="none" strike="noStrike" dirty="0">
                          <a:solidFill>
                            <a:srgbClr val="000000"/>
                          </a:solidFill>
                          <a:latin typeface="Arial"/>
                        </a:rPr>
                        <a:t>28.5.2016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ASK Lovosice</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27</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2:1, 2:1</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5"/>
                  </a:ext>
                </a:extLst>
              </a:tr>
              <a:tr h="157723">
                <a:tc>
                  <a:txBody>
                    <a:bodyPr/>
                    <a:lstStyle/>
                    <a:p>
                      <a:pPr algn="ctr" fontAlgn="ctr"/>
                      <a:r>
                        <a:rPr lang="cs-CZ" sz="800" b="1" i="0" u="none" strike="noStrike" dirty="0">
                          <a:solidFill>
                            <a:srgbClr val="000000"/>
                          </a:solidFill>
                          <a:latin typeface="Arial"/>
                        </a:rPr>
                        <a:t>4.6.2016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smtClean="0">
                          <a:solidFill>
                            <a:srgbClr val="000000"/>
                          </a:solidFill>
                          <a:latin typeface="Arial"/>
                        </a:rPr>
                        <a:t>Most.</a:t>
                      </a:r>
                      <a:r>
                        <a:rPr lang="cs-CZ" sz="900" b="1" i="0" u="none" strike="noStrike" dirty="0" err="1" smtClean="0">
                          <a:solidFill>
                            <a:srgbClr val="000000"/>
                          </a:solidFill>
                          <a:latin typeface="Arial"/>
                        </a:rPr>
                        <a:t>fotb.klub</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28</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1:2 PK, 4:3</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26"/>
                  </a:ext>
                </a:extLst>
              </a:tr>
              <a:tr h="157723">
                <a:tc>
                  <a:txBody>
                    <a:bodyPr/>
                    <a:lstStyle/>
                    <a:p>
                      <a:pPr algn="ctr" fontAlgn="ctr"/>
                      <a:r>
                        <a:rPr lang="cs-CZ" sz="800" b="1" i="0" u="none" strike="noStrike" dirty="0">
                          <a:solidFill>
                            <a:srgbClr val="000000"/>
                          </a:solidFill>
                          <a:latin typeface="Arial"/>
                        </a:rPr>
                        <a:t>12.6.2016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SK Štětí/Hoštka</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FK Junior Děčín</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600" b="1" i="0" u="none" strike="noStrike">
                          <a:solidFill>
                            <a:srgbClr val="000000"/>
                          </a:solidFill>
                          <a:latin typeface="Arial"/>
                        </a:rPr>
                        <a:t>29</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800" b="1" i="0" u="none" strike="noStrike" dirty="0">
                          <a:solidFill>
                            <a:srgbClr val="000000"/>
                          </a:solidFill>
                          <a:latin typeface="Arial"/>
                        </a:rPr>
                        <a:t>1:4, 0:5</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57723">
                <a:tc>
                  <a:txBody>
                    <a:bodyPr/>
                    <a:lstStyle/>
                    <a:p>
                      <a:pPr algn="ctr" fontAlgn="ctr"/>
                      <a:r>
                        <a:rPr lang="cs-CZ" sz="800" b="1" i="0" u="none" strike="noStrike" dirty="0">
                          <a:solidFill>
                            <a:srgbClr val="000000"/>
                          </a:solidFill>
                          <a:latin typeface="Arial"/>
                        </a:rPr>
                        <a:t>18.6.2016</a:t>
                      </a:r>
                    </a:p>
                  </a:txBody>
                  <a:tcPr marL="7416" marR="7416" marT="741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TJ </a:t>
                      </a:r>
                      <a:r>
                        <a:rPr lang="cs-CZ" sz="900" b="1" i="0" u="none" strike="noStrike" dirty="0" err="1">
                          <a:solidFill>
                            <a:srgbClr val="000000"/>
                          </a:solidFill>
                          <a:latin typeface="Arial"/>
                        </a:rPr>
                        <a:t>Svádov</a:t>
                      </a:r>
                      <a:r>
                        <a:rPr lang="cs-CZ" sz="900" b="1" i="0" u="none" strike="noStrike" dirty="0">
                          <a:solidFill>
                            <a:srgbClr val="000000"/>
                          </a:solidFill>
                          <a:latin typeface="Arial"/>
                        </a:rPr>
                        <a:t>/Velké Březno</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600" b="1" i="0" u="none" strike="noStrike">
                          <a:solidFill>
                            <a:srgbClr val="000000"/>
                          </a:solidFill>
                          <a:latin typeface="Arial"/>
                        </a:rPr>
                        <a:t>30</a:t>
                      </a:r>
                    </a:p>
                  </a:txBody>
                  <a:tcPr marL="7416" marR="7416" marT="74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FECA"/>
                    </a:solidFill>
                  </a:tcPr>
                </a:tc>
                <a:tc>
                  <a:txBody>
                    <a:bodyPr/>
                    <a:lstStyle/>
                    <a:p>
                      <a:pPr algn="ctr" fontAlgn="ctr"/>
                      <a:r>
                        <a:rPr lang="cs-CZ" sz="800" b="1" i="0" u="none" strike="noStrike" dirty="0">
                          <a:solidFill>
                            <a:srgbClr val="000000"/>
                          </a:solidFill>
                          <a:latin typeface="Arial"/>
                        </a:rPr>
                        <a:t> </a:t>
                      </a:r>
                    </a:p>
                  </a:txBody>
                  <a:tcPr marL="7416" marR="7416" marT="741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FECA"/>
                    </a:solidFill>
                  </a:tcPr>
                </a:tc>
                <a:extLst>
                  <a:ext uri="{0D108BD9-81ED-4DB2-BD59-A6C34878D82A}">
                    <a16:rowId xmlns:a16="http://schemas.microsoft.com/office/drawing/2014/main" val="10028"/>
                  </a:ext>
                </a:extLst>
              </a:tr>
            </a:tbl>
          </a:graphicData>
        </a:graphic>
      </p:graphicFrame>
      <p:sp>
        <p:nvSpPr>
          <p:cNvPr id="21" name="TextovéPole 20"/>
          <p:cNvSpPr txBox="1"/>
          <p:nvPr/>
        </p:nvSpPr>
        <p:spPr>
          <a:xfrm>
            <a:off x="5647556" y="75426"/>
            <a:ext cx="4536504" cy="1569660"/>
          </a:xfrm>
          <a:prstGeom prst="rect">
            <a:avLst/>
          </a:prstGeom>
          <a:solidFill>
            <a:srgbClr val="EEFAA8"/>
          </a:solidFill>
          <a:ln w="38100">
            <a:solidFill>
              <a:srgbClr val="5BE75E"/>
            </a:solidFill>
            <a:prstDash val="sysDot"/>
          </a:ln>
        </p:spPr>
        <p:txBody>
          <a:bodyPr wrap="square" rtlCol="0">
            <a:spAutoFit/>
          </a:bodyPr>
          <a:lstStyle/>
          <a:p>
            <a:pPr algn="ctr"/>
            <a:r>
              <a:rPr lang="cs-CZ" sz="3200" dirty="0" smtClean="0">
                <a:ln>
                  <a:solidFill>
                    <a:srgbClr val="FF6699"/>
                  </a:solidFill>
                </a:ln>
                <a:effectLst>
                  <a:outerShdw blurRad="38100" dist="38100" dir="2700000" algn="tl">
                    <a:srgbClr val="000000">
                      <a:alpha val="43137"/>
                    </a:srgbClr>
                  </a:outerShdw>
                </a:effectLst>
                <a:latin typeface="Segoe UI Symbol" pitchFamily="34" charset="0"/>
                <a:ea typeface="Segoe UI Symbol" pitchFamily="34" charset="0"/>
              </a:rPr>
              <a:t>Výsledky starších a mladších dorostenců V Ústeckém přeboru</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896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5912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sp>
        <p:nvSpPr>
          <p:cNvPr id="13" name="TextovéPole 12"/>
          <p:cNvSpPr txBox="1"/>
          <p:nvPr/>
        </p:nvSpPr>
        <p:spPr>
          <a:xfrm>
            <a:off x="7735788"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43300" y="7239000"/>
            <a:ext cx="93610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4" name="TextovéPole 13"/>
          <p:cNvSpPr txBox="1"/>
          <p:nvPr/>
        </p:nvSpPr>
        <p:spPr>
          <a:xfrm>
            <a:off x="5719564" y="91108"/>
            <a:ext cx="4320480" cy="276999"/>
          </a:xfrm>
          <a:prstGeom prst="rect">
            <a:avLst/>
          </a:prstGeom>
          <a:solidFill>
            <a:srgbClr val="CCFFCC"/>
          </a:solidFill>
        </p:spPr>
        <p:txBody>
          <a:bodyPr wrap="square" rtlCol="0">
            <a:spAutoFit/>
          </a:bodyPr>
          <a:lstStyle/>
          <a:p>
            <a:pPr algn="ctr"/>
            <a:r>
              <a:rPr lang="cs-CZ" dirty="0" smtClean="0">
                <a:latin typeface="Arial" pitchFamily="34" charset="0"/>
                <a:cs typeface="Arial" pitchFamily="34" charset="0"/>
              </a:rPr>
              <a:t>Pokračování </a:t>
            </a:r>
            <a:r>
              <a:rPr lang="cs-CZ" dirty="0" err="1" smtClean="0">
                <a:latin typeface="Arial" pitchFamily="34" charset="0"/>
                <a:cs typeface="Arial" pitchFamily="34" charset="0"/>
              </a:rPr>
              <a:t>Štětí</a:t>
            </a:r>
            <a:r>
              <a:rPr lang="cs-CZ" dirty="0" smtClean="0">
                <a:latin typeface="Arial" pitchFamily="34" charset="0"/>
                <a:cs typeface="Arial" pitchFamily="34" charset="0"/>
              </a:rPr>
              <a:t>-</a:t>
            </a:r>
            <a:r>
              <a:rPr lang="cs-CZ" dirty="0" err="1" smtClean="0">
                <a:latin typeface="Arial" pitchFamily="34" charset="0"/>
                <a:cs typeface="Arial" pitchFamily="34" charset="0"/>
              </a:rPr>
              <a:t>Srbice</a:t>
            </a:r>
            <a:r>
              <a:rPr lang="cs-CZ" dirty="0" smtClean="0">
                <a:latin typeface="Arial" pitchFamily="34" charset="0"/>
                <a:cs typeface="Arial" pitchFamily="34" charset="0"/>
              </a:rPr>
              <a:t> 4.6.2016 </a:t>
            </a:r>
          </a:p>
        </p:txBody>
      </p:sp>
      <p:sp>
        <p:nvSpPr>
          <p:cNvPr id="19" name="Obdélník 18"/>
          <p:cNvSpPr/>
          <p:nvPr/>
        </p:nvSpPr>
        <p:spPr>
          <a:xfrm>
            <a:off x="5575548" y="451148"/>
            <a:ext cx="4680520" cy="5001369"/>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ještě nic neroste a nemusel se hledat. Jednu z mála nebezpečnějších šancí si soupeř vypracoval v 70. minutě,  ale nakonec Kloub v brance zasahovat nemusel. Přestěhovali jsme se na polovinu soupeře, kde byl v pokutovém území podražen Mencl a na řadu přišla penalta. Ty v tomto roce kope ve </a:t>
            </a:r>
            <a:r>
              <a:rPr lang="cs-CZ" sz="1100" b="0" dirty="0" err="1" smtClean="0">
                <a:latin typeface="Arial" pitchFamily="34" charset="0"/>
                <a:ea typeface="Times New Roman" pitchFamily="18" charset="0"/>
                <a:cs typeface="Arial" pitchFamily="34" charset="0"/>
              </a:rPr>
              <a:t>Štětí</a:t>
            </a:r>
            <a:r>
              <a:rPr lang="cs-CZ" sz="1100" b="0" dirty="0" smtClean="0">
                <a:latin typeface="Arial" pitchFamily="34" charset="0"/>
                <a:ea typeface="Times New Roman" pitchFamily="18" charset="0"/>
                <a:cs typeface="Arial" pitchFamily="34" charset="0"/>
              </a:rPr>
              <a:t> Slanička a ten ji i tentokrát, i když trochu se štěstím proměnil a zajistil naše vedení 2:1. Hosté změnili taktiku, začali hrát na 3 obránce a síly vrhli do útočení. Chyběli však na své polovině, kde byl ve výborném střeleckém postavení Tichý, ale mířil jen do brankáře. Na branku </a:t>
            </a:r>
            <a:r>
              <a:rPr lang="cs-CZ" sz="1100" b="0" dirty="0" err="1" smtClean="0">
                <a:latin typeface="Arial" pitchFamily="34" charset="0"/>
                <a:ea typeface="Times New Roman" pitchFamily="18" charset="0"/>
                <a:cs typeface="Arial" pitchFamily="34" charset="0"/>
              </a:rPr>
              <a:t>Srbic</a:t>
            </a:r>
            <a:r>
              <a:rPr lang="cs-CZ" sz="1100" b="0" dirty="0" smtClean="0">
                <a:latin typeface="Arial" pitchFamily="34" charset="0"/>
                <a:ea typeface="Times New Roman" pitchFamily="18" charset="0"/>
                <a:cs typeface="Arial" pitchFamily="34" charset="0"/>
              </a:rPr>
              <a:t> postupoval sám i střídající Lelek, ale cestu k úspěchu zastavila tyč. Poslední jiskřičku naděje na vyrovnání si hosté vykřesali 2 minuty před koncem. Zahrávali roh, při kterém jsme si obranné povinnosti splnili na jedničku,  a nebezpečí odvrátili.  Pak tu byl konec a mohli jsme slavit 12. vítězství jarní části.</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        Jak se po zápase shodli i trenéři, hrál se zápas velmi dobré úrovně a diváci museli odcházet spokojeni. Naše mužstvo zaspalo úvod utkání. Nechali jsme si vstřelit branku a pak nás stálo hodně sil, než jsme vyrovnali. Šancí jsme si vypracovali víc než soupeř, ale úspěšnou koncovku jsme nechali v šatně. K vítězství jsme se však dopracovali zaslouženě a získali 3 body. Nebudeme-li počítat kontumaci s </a:t>
            </a:r>
            <a:r>
              <a:rPr lang="cs-CZ" sz="1100" b="0" dirty="0" err="1" smtClean="0">
                <a:latin typeface="Arial" pitchFamily="34" charset="0"/>
                <a:ea typeface="Times New Roman" pitchFamily="18" charset="0"/>
                <a:cs typeface="Arial" pitchFamily="34" charset="0"/>
              </a:rPr>
              <a:t>Blšany</a:t>
            </a:r>
            <a:r>
              <a:rPr lang="cs-CZ" sz="1100" b="0" dirty="0" smtClean="0">
                <a:latin typeface="Arial" pitchFamily="34" charset="0"/>
                <a:ea typeface="Times New Roman" pitchFamily="18" charset="0"/>
                <a:cs typeface="Arial" pitchFamily="34" charset="0"/>
              </a:rPr>
              <a:t> v náš prospěch, tak jsme doposud v sezóně nastříleli 99 gólů  a ten výroční stý se budeme snažit vstřelit v dalším utkání v sobotu 11.6.2016 v </a:t>
            </a:r>
            <a:r>
              <a:rPr lang="cs-CZ" sz="1100" b="0" dirty="0" err="1" smtClean="0">
                <a:latin typeface="Arial" pitchFamily="34" charset="0"/>
                <a:ea typeface="Times New Roman" pitchFamily="18" charset="0"/>
                <a:cs typeface="Arial" pitchFamily="34" charset="0"/>
              </a:rPr>
              <a:t>Duchcově</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Tichý 1, Slanička 1</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Kloub-</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(80.Šmidrkal), Šimral, Hrdý(33.Ransdorf), </a:t>
            </a:r>
          </a:p>
          <a:p>
            <a:pPr lvl="0" algn="just"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Vacek</a:t>
            </a:r>
            <a:r>
              <a:rPr lang="cs-CZ" sz="1100" b="0" dirty="0" smtClean="0">
                <a:latin typeface="Arial" pitchFamily="34" charset="0"/>
                <a:ea typeface="Times New Roman" pitchFamily="18" charset="0"/>
                <a:cs typeface="Arial" pitchFamily="34" charset="0"/>
              </a:rPr>
              <a:t>-Kucler, Slanička,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(80.Lelek), Mencl-Tichý,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Michovský, Stejskal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.Frey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algn="just"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T.Ludvík</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M</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Vlašič</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M</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Prágl</a:t>
            </a:r>
            <a:r>
              <a:rPr lang="cs-CZ" sz="1100" b="0" dirty="0" smtClean="0">
                <a:latin typeface="Arial" pitchFamily="34" charset="0"/>
                <a:ea typeface="Times New Roman" pitchFamily="18" charset="0"/>
                <a:cs typeface="Arial" pitchFamily="34" charset="0"/>
              </a:rPr>
              <a:t>   120 diváků</a:t>
            </a:r>
            <a:endParaRPr lang="cs-CZ" sz="1100" b="0" dirty="0" smtClean="0">
              <a:latin typeface="Arial" pitchFamily="34" charset="0"/>
              <a:cs typeface="Arial" pitchFamily="34" charset="0"/>
            </a:endParaRPr>
          </a:p>
        </p:txBody>
      </p:sp>
      <p:pic>
        <p:nvPicPr>
          <p:cNvPr id="21" name="Picture 1"/>
          <p:cNvPicPr>
            <a:picLocks noChangeAspect="1" noChangeArrowheads="1"/>
          </p:cNvPicPr>
          <p:nvPr/>
        </p:nvPicPr>
        <p:blipFill>
          <a:blip r:embed="rId3" cstate="print"/>
          <a:srcRect/>
          <a:stretch>
            <a:fillRect/>
          </a:stretch>
        </p:blipFill>
        <p:spPr bwMode="auto">
          <a:xfrm>
            <a:off x="6871692" y="5347692"/>
            <a:ext cx="1409700" cy="1438275"/>
          </a:xfrm>
          <a:prstGeom prst="rect">
            <a:avLst/>
          </a:prstGeom>
          <a:noFill/>
          <a:ln w="9525">
            <a:noFill/>
            <a:miter lim="800000"/>
            <a:headEnd/>
            <a:tailEnd/>
          </a:ln>
        </p:spPr>
      </p:pic>
      <p:sp>
        <p:nvSpPr>
          <p:cNvPr id="16" name="TextovéPole 15"/>
          <p:cNvSpPr txBox="1"/>
          <p:nvPr/>
        </p:nvSpPr>
        <p:spPr>
          <a:xfrm>
            <a:off x="30932" y="91108"/>
            <a:ext cx="4608512" cy="769441"/>
          </a:xfrm>
          <a:prstGeom prst="rect">
            <a:avLst/>
          </a:prstGeom>
          <a:blipFill>
            <a:blip r:embed="rId4" cstate="print"/>
            <a:stretch>
              <a:fillRect/>
            </a:stretch>
          </a:blipFill>
          <a:ln w="63500" cmpd="dbl">
            <a:solidFill>
              <a:schemeClr val="accent1">
                <a:lumMod val="75000"/>
              </a:schemeClr>
            </a:solidFill>
            <a:prstDash val="dash"/>
          </a:ln>
        </p:spPr>
        <p:txBody>
          <a:bodyPr wrap="square" rtlCol="0">
            <a:spAutoFit/>
          </a:bodyPr>
          <a:lstStyle/>
          <a:p>
            <a:pPr algn="ctr"/>
            <a:r>
              <a:rPr lang="cs-CZ" sz="2400" u="sng" dirty="0" smtClean="0">
                <a:latin typeface="Berlin Sans FB Demi" pitchFamily="34" charset="0"/>
              </a:rPr>
              <a:t>Dorostenecké tabulky </a:t>
            </a:r>
          </a:p>
          <a:p>
            <a:r>
              <a:rPr lang="cs-CZ" sz="2000" u="sng" dirty="0" smtClean="0">
                <a:latin typeface="Berlin Sans FB Demi" pitchFamily="34" charset="0"/>
              </a:rPr>
              <a:t>Ústeckého přeboru 1 kolo před koncem</a:t>
            </a:r>
            <a:endParaRPr lang="cs-CZ" sz="2400" u="sng" dirty="0" smtClean="0">
              <a:latin typeface="Berlin Sans FB Demi" pitchFamily="34" charset="0"/>
            </a:endParaRPr>
          </a:p>
        </p:txBody>
      </p:sp>
      <p:graphicFrame>
        <p:nvGraphicFramePr>
          <p:cNvPr id="22" name="Tabulka 21"/>
          <p:cNvGraphicFramePr>
            <a:graphicFrameLocks noGrp="1"/>
          </p:cNvGraphicFramePr>
          <p:nvPr/>
        </p:nvGraphicFramePr>
        <p:xfrm>
          <a:off x="102940" y="1020316"/>
          <a:ext cx="4536506" cy="2743200"/>
        </p:xfrm>
        <a:graphic>
          <a:graphicData uri="http://schemas.openxmlformats.org/drawingml/2006/table">
            <a:tbl>
              <a:tblPr/>
              <a:tblGrid>
                <a:gridCol w="270836">
                  <a:extLst>
                    <a:ext uri="{9D8B030D-6E8A-4147-A177-3AD203B41FA5}">
                      <a16:colId xmlns:a16="http://schemas.microsoft.com/office/drawing/2014/main" val="20000"/>
                    </a:ext>
                  </a:extLst>
                </a:gridCol>
                <a:gridCol w="270836">
                  <a:extLst>
                    <a:ext uri="{9D8B030D-6E8A-4147-A177-3AD203B41FA5}">
                      <a16:colId xmlns:a16="http://schemas.microsoft.com/office/drawing/2014/main" val="20001"/>
                    </a:ext>
                  </a:extLst>
                </a:gridCol>
                <a:gridCol w="1625017">
                  <a:extLst>
                    <a:ext uri="{9D8B030D-6E8A-4147-A177-3AD203B41FA5}">
                      <a16:colId xmlns:a16="http://schemas.microsoft.com/office/drawing/2014/main" val="20002"/>
                    </a:ext>
                  </a:extLst>
                </a:gridCol>
                <a:gridCol w="257294">
                  <a:extLst>
                    <a:ext uri="{9D8B030D-6E8A-4147-A177-3AD203B41FA5}">
                      <a16:colId xmlns:a16="http://schemas.microsoft.com/office/drawing/2014/main" val="20003"/>
                    </a:ext>
                  </a:extLst>
                </a:gridCol>
                <a:gridCol w="192971">
                  <a:extLst>
                    <a:ext uri="{9D8B030D-6E8A-4147-A177-3AD203B41FA5}">
                      <a16:colId xmlns:a16="http://schemas.microsoft.com/office/drawing/2014/main" val="20004"/>
                    </a:ext>
                  </a:extLst>
                </a:gridCol>
                <a:gridCol w="338545">
                  <a:extLst>
                    <a:ext uri="{9D8B030D-6E8A-4147-A177-3AD203B41FA5}">
                      <a16:colId xmlns:a16="http://schemas.microsoft.com/office/drawing/2014/main" val="20005"/>
                    </a:ext>
                  </a:extLst>
                </a:gridCol>
                <a:gridCol w="192971">
                  <a:extLst>
                    <a:ext uri="{9D8B030D-6E8A-4147-A177-3AD203B41FA5}">
                      <a16:colId xmlns:a16="http://schemas.microsoft.com/office/drawing/2014/main" val="20006"/>
                    </a:ext>
                  </a:extLst>
                </a:gridCol>
                <a:gridCol w="284378">
                  <a:extLst>
                    <a:ext uri="{9D8B030D-6E8A-4147-A177-3AD203B41FA5}">
                      <a16:colId xmlns:a16="http://schemas.microsoft.com/office/drawing/2014/main" val="20007"/>
                    </a:ext>
                  </a:extLst>
                </a:gridCol>
                <a:gridCol w="477349">
                  <a:extLst>
                    <a:ext uri="{9D8B030D-6E8A-4147-A177-3AD203B41FA5}">
                      <a16:colId xmlns:a16="http://schemas.microsoft.com/office/drawing/2014/main" val="20008"/>
                    </a:ext>
                  </a:extLst>
                </a:gridCol>
                <a:gridCol w="352087">
                  <a:extLst>
                    <a:ext uri="{9D8B030D-6E8A-4147-A177-3AD203B41FA5}">
                      <a16:colId xmlns:a16="http://schemas.microsoft.com/office/drawing/2014/main" val="20009"/>
                    </a:ext>
                  </a:extLst>
                </a:gridCol>
                <a:gridCol w="274222">
                  <a:extLst>
                    <a:ext uri="{9D8B030D-6E8A-4147-A177-3AD203B41FA5}">
                      <a16:colId xmlns:a16="http://schemas.microsoft.com/office/drawing/2014/main" val="20010"/>
                    </a:ext>
                  </a:extLst>
                </a:gridCol>
              </a:tblGrid>
              <a:tr h="152400">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900" b="1" i="0" u="none" strike="noStrike">
                          <a:solidFill>
                            <a:srgbClr val="0000CC"/>
                          </a:solidFill>
                          <a:latin typeface="Calibri"/>
                        </a:rPr>
                        <a:t>Krajský přebor starší  dorost  2015/2016 po 29.kolo</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Louny</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99:33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VOŠ Roudnice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119:46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Litvínov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101:40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J. Děčín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97:52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FC Chomutov/Spořice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134:60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Neštěmice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88:72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Mostecký FK/Obrnice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89:80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SK Ervěnice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48:73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Litoměřice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65:99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31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51:96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Svádov/V. Březno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56:81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FF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FF0000"/>
                          </a:solidFill>
                          <a:latin typeface="Arial"/>
                        </a:rPr>
                        <a:t>SK Štětí/Hošťka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00"/>
                          </a:solidFill>
                          <a:latin typeface="Arial"/>
                        </a:rPr>
                        <a:t>19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00"/>
                          </a:solidFill>
                          <a:latin typeface="Calibri"/>
                        </a:rPr>
                        <a:t>41:87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FF0000"/>
                          </a:solidFill>
                          <a:latin typeface="Arial"/>
                        </a:rPr>
                        <a:t>24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Košťany/Oldřichov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61:114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24</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Bílina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68:137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5"/>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ASK Lovosice/Velemín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33:80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152400">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7"/>
                  </a:ext>
                </a:extLst>
              </a:tr>
            </a:tbl>
          </a:graphicData>
        </a:graphic>
      </p:graphicFrame>
      <p:graphicFrame>
        <p:nvGraphicFramePr>
          <p:cNvPr id="23" name="Tabulka 22"/>
          <p:cNvGraphicFramePr>
            <a:graphicFrameLocks noGrp="1"/>
          </p:cNvGraphicFramePr>
          <p:nvPr/>
        </p:nvGraphicFramePr>
        <p:xfrm>
          <a:off x="102940" y="3954024"/>
          <a:ext cx="4464495" cy="2833830"/>
        </p:xfrm>
        <a:graphic>
          <a:graphicData uri="http://schemas.openxmlformats.org/drawingml/2006/table">
            <a:tbl>
              <a:tblPr/>
              <a:tblGrid>
                <a:gridCol w="214467">
                  <a:extLst>
                    <a:ext uri="{9D8B030D-6E8A-4147-A177-3AD203B41FA5}">
                      <a16:colId xmlns:a16="http://schemas.microsoft.com/office/drawing/2014/main" val="20000"/>
                    </a:ext>
                  </a:extLst>
                </a:gridCol>
                <a:gridCol w="328850">
                  <a:extLst>
                    <a:ext uri="{9D8B030D-6E8A-4147-A177-3AD203B41FA5}">
                      <a16:colId xmlns:a16="http://schemas.microsoft.com/office/drawing/2014/main" val="20001"/>
                    </a:ext>
                  </a:extLst>
                </a:gridCol>
                <a:gridCol w="1730037">
                  <a:extLst>
                    <a:ext uri="{9D8B030D-6E8A-4147-A177-3AD203B41FA5}">
                      <a16:colId xmlns:a16="http://schemas.microsoft.com/office/drawing/2014/main" val="20002"/>
                    </a:ext>
                  </a:extLst>
                </a:gridCol>
                <a:gridCol w="203744">
                  <a:extLst>
                    <a:ext uri="{9D8B030D-6E8A-4147-A177-3AD203B41FA5}">
                      <a16:colId xmlns:a16="http://schemas.microsoft.com/office/drawing/2014/main" val="20003"/>
                    </a:ext>
                  </a:extLst>
                </a:gridCol>
                <a:gridCol w="203744">
                  <a:extLst>
                    <a:ext uri="{9D8B030D-6E8A-4147-A177-3AD203B41FA5}">
                      <a16:colId xmlns:a16="http://schemas.microsoft.com/office/drawing/2014/main" val="20004"/>
                    </a:ext>
                  </a:extLst>
                </a:gridCol>
                <a:gridCol w="203744">
                  <a:extLst>
                    <a:ext uri="{9D8B030D-6E8A-4147-A177-3AD203B41FA5}">
                      <a16:colId xmlns:a16="http://schemas.microsoft.com/office/drawing/2014/main" val="20005"/>
                    </a:ext>
                  </a:extLst>
                </a:gridCol>
                <a:gridCol w="203744">
                  <a:extLst>
                    <a:ext uri="{9D8B030D-6E8A-4147-A177-3AD203B41FA5}">
                      <a16:colId xmlns:a16="http://schemas.microsoft.com/office/drawing/2014/main" val="20006"/>
                    </a:ext>
                  </a:extLst>
                </a:gridCol>
                <a:gridCol w="203744">
                  <a:extLst>
                    <a:ext uri="{9D8B030D-6E8A-4147-A177-3AD203B41FA5}">
                      <a16:colId xmlns:a16="http://schemas.microsoft.com/office/drawing/2014/main" val="20007"/>
                    </a:ext>
                  </a:extLst>
                </a:gridCol>
                <a:gridCol w="543317">
                  <a:extLst>
                    <a:ext uri="{9D8B030D-6E8A-4147-A177-3AD203B41FA5}">
                      <a16:colId xmlns:a16="http://schemas.microsoft.com/office/drawing/2014/main" val="20008"/>
                    </a:ext>
                  </a:extLst>
                </a:gridCol>
                <a:gridCol w="371743">
                  <a:extLst>
                    <a:ext uri="{9D8B030D-6E8A-4147-A177-3AD203B41FA5}">
                      <a16:colId xmlns:a16="http://schemas.microsoft.com/office/drawing/2014/main" val="20009"/>
                    </a:ext>
                  </a:extLst>
                </a:gridCol>
                <a:gridCol w="257361">
                  <a:extLst>
                    <a:ext uri="{9D8B030D-6E8A-4147-A177-3AD203B41FA5}">
                      <a16:colId xmlns:a16="http://schemas.microsoft.com/office/drawing/2014/main" val="20010"/>
                    </a:ext>
                  </a:extLst>
                </a:gridCol>
              </a:tblGrid>
              <a:tr h="157435">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900" b="1" i="0" u="none" strike="noStrike">
                          <a:solidFill>
                            <a:srgbClr val="0000CC"/>
                          </a:solidFill>
                          <a:latin typeface="Calibri"/>
                        </a:rPr>
                        <a:t>Krajský přebor mladší  dorost  2015/2016 po 29.kole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J. Děčín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148:53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72</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VOŠ Roudnice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195:42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Litvínov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131:25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Mostecký FK/Obrnice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129:47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Litoměřice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98:43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60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Louny</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Calibri"/>
                        </a:rPr>
                        <a:t>58:39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Košťany/Oldřichov</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78:83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40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Neštěmice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104:97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Bílina</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80:96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FC Chomutov/Spořice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66:73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35</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FF0066"/>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FF0066"/>
                          </a:solidFill>
                          <a:latin typeface="Arial"/>
                        </a:rPr>
                        <a:t>SK Štětí/Hošťka</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latin typeface="Arial"/>
                        </a:rPr>
                        <a:t>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latin typeface="Arial"/>
                        </a:rPr>
                        <a:t>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latin typeface="Calibri"/>
                        </a:rPr>
                        <a:t>52:96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66"/>
                          </a:solidFill>
                          <a:latin typeface="Arial"/>
                        </a:rPr>
                        <a:t>26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44:123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Ervěnice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52:125</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ASK Lovosice/Velemín</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35:153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5"/>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15.</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Svádov/V. Březno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28:203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1574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7"/>
                  </a:ext>
                </a:extLst>
              </a:tr>
            </a:tbl>
          </a:graphicData>
        </a:graphic>
      </p:graphicFrame>
      <p:pic>
        <p:nvPicPr>
          <p:cNvPr id="9218" name="Picture 1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19" name="Picture 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0" name="Picture 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1" name="Picture 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2" name="Picture 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3" name="Picture 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4" name="Picture 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5" name="Picture 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6" name="Picture 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9227" name="Picture 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807796"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31</a:t>
            </a:r>
          </a:p>
        </p:txBody>
      </p:sp>
      <p:sp>
        <p:nvSpPr>
          <p:cNvPr id="4" name="TextovéPole 3"/>
          <p:cNvSpPr txBox="1"/>
          <p:nvPr/>
        </p:nvSpPr>
        <p:spPr>
          <a:xfrm>
            <a:off x="1903140"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18" name="TextovéPole 17"/>
          <p:cNvSpPr txBox="1"/>
          <p:nvPr/>
        </p:nvSpPr>
        <p:spPr>
          <a:xfrm>
            <a:off x="30932" y="870416"/>
            <a:ext cx="4608512" cy="2923877"/>
          </a:xfrm>
          <a:prstGeom prst="rect">
            <a:avLst/>
          </a:prstGeom>
          <a:solidFill>
            <a:srgbClr val="FFFFCC"/>
          </a:solidFill>
          <a:ln w="34925">
            <a:solidFill>
              <a:schemeClr val="accent1">
                <a:lumMod val="50000"/>
              </a:schemeClr>
            </a:solidFill>
            <a:prstDash val="lgDash"/>
          </a:ln>
        </p:spPr>
        <p:txBody>
          <a:bodyPr wrap="square" rtlCol="0">
            <a:spAutoFit/>
          </a:bodyPr>
          <a:lstStyle/>
          <a:p>
            <a:pPr algn="just"/>
            <a:r>
              <a:rPr lang="cs-CZ" sz="1600" u="sng" dirty="0" smtClean="0">
                <a:latin typeface="Arial" pitchFamily="34" charset="0"/>
                <a:cs typeface="Arial" pitchFamily="34" charset="0"/>
              </a:rPr>
              <a:t>Martin </a:t>
            </a:r>
            <a:r>
              <a:rPr lang="cs-CZ" sz="1600" u="sng" dirty="0" err="1" smtClean="0">
                <a:latin typeface="Arial" pitchFamily="34" charset="0"/>
                <a:cs typeface="Arial" pitchFamily="34" charset="0"/>
              </a:rPr>
              <a:t>Luger</a:t>
            </a:r>
            <a:r>
              <a:rPr lang="cs-CZ" sz="1600" u="sng" dirty="0" smtClean="0">
                <a:latin typeface="Arial" pitchFamily="34" charset="0"/>
                <a:cs typeface="Arial" pitchFamily="34" charset="0"/>
              </a:rPr>
              <a:t> – trenér TJ Sokol </a:t>
            </a:r>
            <a:r>
              <a:rPr lang="cs-CZ" sz="1600" u="sng" dirty="0" err="1" smtClean="0">
                <a:latin typeface="Arial" pitchFamily="34" charset="0"/>
                <a:cs typeface="Arial" pitchFamily="34" charset="0"/>
              </a:rPr>
              <a:t>Srbic</a:t>
            </a:r>
            <a:r>
              <a:rPr lang="cs-CZ" sz="1400" u="sng" dirty="0" err="1" smtClean="0">
                <a:latin typeface="Arial" pitchFamily="34" charset="0"/>
                <a:cs typeface="Arial" pitchFamily="34" charset="0"/>
              </a:rPr>
              <a:t>e</a:t>
            </a:r>
            <a:endParaRPr lang="cs-CZ" sz="1400" u="sng" dirty="0" smtClean="0">
              <a:latin typeface="Arial" pitchFamily="34" charset="0"/>
              <a:cs typeface="Arial" pitchFamily="34" charset="0"/>
            </a:endParaRPr>
          </a:p>
          <a:p>
            <a:pPr algn="just"/>
            <a:r>
              <a:rPr lang="cs-CZ" sz="1400" b="0" dirty="0" smtClean="0">
                <a:latin typeface="Arial" pitchFamily="34" charset="0"/>
                <a:cs typeface="Arial" pitchFamily="34" charset="0"/>
              </a:rPr>
              <a:t>Myslím, že jsme viděli kvalitní utkání. Věděli, jsme že </a:t>
            </a:r>
            <a:r>
              <a:rPr lang="cs-CZ" sz="1400" b="0" dirty="0" err="1" smtClean="0">
                <a:latin typeface="Arial" pitchFamily="34" charset="0"/>
                <a:cs typeface="Arial" pitchFamily="34" charset="0"/>
              </a:rPr>
              <a:t>Štětí</a:t>
            </a:r>
            <a:r>
              <a:rPr lang="cs-CZ" sz="1400" b="0" dirty="0" smtClean="0">
                <a:latin typeface="Arial" pitchFamily="34" charset="0"/>
                <a:cs typeface="Arial" pitchFamily="34" charset="0"/>
              </a:rPr>
              <a:t> má svou sílu a taky jsou tam kde jsou. Jeli jsme sem bez 5 hráčů základní sestavy. Nevyrovnali  jsme se v důrazu, soubojích a tím nás domácí přehrávali. </a:t>
            </a: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p:txBody>
      </p:sp>
      <p:pic>
        <p:nvPicPr>
          <p:cNvPr id="19" name="Picture 12"/>
          <p:cNvPicPr>
            <a:picLocks noChangeAspect="1" noChangeArrowheads="1"/>
          </p:cNvPicPr>
          <p:nvPr/>
        </p:nvPicPr>
        <p:blipFill>
          <a:blip r:embed="rId2" cstate="print"/>
          <a:srcRect/>
          <a:stretch>
            <a:fillRect/>
          </a:stretch>
        </p:blipFill>
        <p:spPr bwMode="auto">
          <a:xfrm>
            <a:off x="462980" y="2107332"/>
            <a:ext cx="1575842" cy="1368152"/>
          </a:xfrm>
          <a:prstGeom prst="rect">
            <a:avLst/>
          </a:prstGeom>
          <a:noFill/>
          <a:ln w="44450">
            <a:solidFill>
              <a:srgbClr val="008080"/>
            </a:solidFill>
            <a:miter lim="800000"/>
            <a:headEnd/>
            <a:tailEnd/>
          </a:ln>
        </p:spPr>
      </p:pic>
      <p:sp>
        <p:nvSpPr>
          <p:cNvPr id="20" name="TextovéPole 19"/>
          <p:cNvSpPr txBox="1"/>
          <p:nvPr/>
        </p:nvSpPr>
        <p:spPr>
          <a:xfrm>
            <a:off x="30932" y="3895333"/>
            <a:ext cx="4608512" cy="3139321"/>
          </a:xfrm>
          <a:prstGeom prst="rect">
            <a:avLst/>
          </a:prstGeom>
          <a:solidFill>
            <a:srgbClr val="CCFFFF"/>
          </a:solidFill>
          <a:ln w="34925">
            <a:solidFill>
              <a:schemeClr val="accent1">
                <a:lumMod val="50000"/>
              </a:schemeClr>
            </a:solidFill>
            <a:prstDash val="lgDash"/>
          </a:ln>
        </p:spPr>
        <p:txBody>
          <a:bodyPr wrap="square" rtlCol="0">
            <a:spAutoFit/>
          </a:bodyPr>
          <a:lstStyle/>
          <a:p>
            <a:pPr algn="just"/>
            <a:r>
              <a:rPr lang="cs-CZ" sz="1600" u="sng" dirty="0" smtClean="0">
                <a:latin typeface="Arial" pitchFamily="34" charset="0"/>
                <a:cs typeface="Arial" pitchFamily="34" charset="0"/>
              </a:rPr>
              <a:t>Josef Vinš – trenér SK </a:t>
            </a:r>
            <a:r>
              <a:rPr lang="cs-CZ" sz="1600" u="sng" dirty="0" err="1" smtClean="0">
                <a:latin typeface="Arial" pitchFamily="34" charset="0"/>
                <a:cs typeface="Arial" pitchFamily="34" charset="0"/>
              </a:rPr>
              <a:t>Štětí</a:t>
            </a:r>
            <a:endParaRPr lang="cs-CZ" sz="1600" u="sng" dirty="0" smtClean="0">
              <a:latin typeface="Arial" pitchFamily="34" charset="0"/>
              <a:cs typeface="Arial" pitchFamily="34" charset="0"/>
            </a:endParaRPr>
          </a:p>
          <a:p>
            <a:pPr algn="just"/>
            <a:r>
              <a:rPr lang="cs-CZ" sz="1400" b="0" dirty="0" smtClean="0">
                <a:latin typeface="Arial" pitchFamily="34" charset="0"/>
                <a:cs typeface="Arial" pitchFamily="34" charset="0"/>
              </a:rPr>
              <a:t>Soupeř šel rychle do vedení. Myslím, že od 20. minuty se hrál velice dobrý fotbal. Měli jsme velkou smůlu v zakončování a to nás ve vyšší soutěži může hodně mrzet. 3x trefíme tyč, jdeme sami na gólmana a nevyřešíme to. V divizi nás to bude stát body.</a:t>
            </a: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a:p>
            <a:pPr algn="just"/>
            <a:endParaRPr lang="cs-CZ" sz="1400" b="0" dirty="0" smtClean="0">
              <a:latin typeface="Arial" pitchFamily="34" charset="0"/>
              <a:cs typeface="Arial" pitchFamily="34" charset="0"/>
            </a:endParaRPr>
          </a:p>
        </p:txBody>
      </p:sp>
      <p:pic>
        <p:nvPicPr>
          <p:cNvPr id="21" name="Picture 13"/>
          <p:cNvPicPr>
            <a:picLocks noChangeAspect="1" noChangeArrowheads="1"/>
          </p:cNvPicPr>
          <p:nvPr/>
        </p:nvPicPr>
        <p:blipFill>
          <a:blip r:embed="rId3" cstate="print"/>
          <a:srcRect/>
          <a:stretch>
            <a:fillRect/>
          </a:stretch>
        </p:blipFill>
        <p:spPr bwMode="auto">
          <a:xfrm>
            <a:off x="1615108" y="5347692"/>
            <a:ext cx="1368152" cy="1368152"/>
          </a:xfrm>
          <a:prstGeom prst="rect">
            <a:avLst/>
          </a:prstGeom>
          <a:noFill/>
          <a:ln w="22225">
            <a:solidFill>
              <a:srgbClr val="FFFF00"/>
            </a:solidFill>
            <a:miter lim="800000"/>
            <a:headEnd/>
            <a:tailEnd/>
          </a:ln>
        </p:spPr>
      </p:pic>
      <p:sp>
        <p:nvSpPr>
          <p:cNvPr id="22" name="TextovéPole 21"/>
          <p:cNvSpPr txBox="1"/>
          <p:nvPr/>
        </p:nvSpPr>
        <p:spPr>
          <a:xfrm>
            <a:off x="30932" y="31294"/>
            <a:ext cx="4608512" cy="707886"/>
          </a:xfrm>
          <a:prstGeom prst="rect">
            <a:avLst/>
          </a:prstGeom>
          <a:blipFill>
            <a:blip r:embed="rId4" cstate="print"/>
            <a:tile tx="0" ty="0" sx="100000" sy="100000" flip="none" algn="tl"/>
          </a:blipFill>
          <a:ln w="31750">
            <a:solidFill>
              <a:schemeClr val="tx1"/>
            </a:solidFill>
            <a:prstDash val="sysDash"/>
          </a:ln>
        </p:spPr>
        <p:txBody>
          <a:bodyPr wrap="square" rtlCol="0">
            <a:spAutoFit/>
          </a:bodyPr>
          <a:lstStyle/>
          <a:p>
            <a:pPr algn="ctr"/>
            <a:r>
              <a:rPr lang="cs-CZ" sz="2000" u="sng" dirty="0" smtClean="0">
                <a:latin typeface="Baskerville Old Face" pitchFamily="18" charset="0"/>
              </a:rPr>
              <a:t>Trenéři po zápase </a:t>
            </a:r>
            <a:r>
              <a:rPr lang="cs-CZ" sz="2000" u="sng" dirty="0" err="1" smtClean="0">
                <a:latin typeface="Baskerville Old Face" pitchFamily="18" charset="0"/>
              </a:rPr>
              <a:t>Štětí</a:t>
            </a:r>
            <a:r>
              <a:rPr lang="cs-CZ" sz="2000" u="sng" dirty="0" smtClean="0">
                <a:latin typeface="Baskerville Old Face" pitchFamily="18" charset="0"/>
              </a:rPr>
              <a:t> – </a:t>
            </a:r>
            <a:r>
              <a:rPr lang="cs-CZ" sz="2000" u="sng" dirty="0" err="1" smtClean="0">
                <a:latin typeface="Baskerville Old Face" pitchFamily="18" charset="0"/>
              </a:rPr>
              <a:t>Srbice</a:t>
            </a:r>
            <a:r>
              <a:rPr lang="cs-CZ" sz="2000" u="sng" dirty="0" smtClean="0">
                <a:latin typeface="Baskerville Old Face" pitchFamily="18" charset="0"/>
              </a:rPr>
              <a:t> u </a:t>
            </a:r>
            <a:r>
              <a:rPr lang="cs-CZ" sz="2000" u="sng" dirty="0" err="1" smtClean="0">
                <a:latin typeface="Baskerville Old Face" pitchFamily="18" charset="0"/>
              </a:rPr>
              <a:t>mikrofónu</a:t>
            </a:r>
            <a:endParaRPr lang="cs-CZ" sz="2000" u="sng" dirty="0" smtClean="0">
              <a:latin typeface="Baskerville Old Face" pitchFamily="18" charset="0"/>
            </a:endParaRPr>
          </a:p>
        </p:txBody>
      </p:sp>
      <p:pic>
        <p:nvPicPr>
          <p:cNvPr id="23" name="Picture 14"/>
          <p:cNvPicPr>
            <a:picLocks noChangeAspect="1" noChangeArrowheads="1"/>
          </p:cNvPicPr>
          <p:nvPr/>
        </p:nvPicPr>
        <p:blipFill>
          <a:blip r:embed="rId5" cstate="print"/>
          <a:srcRect/>
          <a:stretch>
            <a:fillRect/>
          </a:stretch>
        </p:blipFill>
        <p:spPr bwMode="auto">
          <a:xfrm>
            <a:off x="2695228" y="2107332"/>
            <a:ext cx="1440160" cy="1368152"/>
          </a:xfrm>
          <a:prstGeom prst="rect">
            <a:avLst/>
          </a:prstGeom>
          <a:noFill/>
          <a:ln w="9525">
            <a:noFill/>
            <a:miter lim="800000"/>
            <a:headEnd/>
            <a:tailEnd/>
          </a:ln>
        </p:spPr>
      </p:pic>
      <p:sp>
        <p:nvSpPr>
          <p:cNvPr id="14" name="TextovéPole 13"/>
          <p:cNvSpPr txBox="1"/>
          <p:nvPr/>
        </p:nvSpPr>
        <p:spPr>
          <a:xfrm>
            <a:off x="5575548" y="91108"/>
            <a:ext cx="4567436" cy="1384995"/>
          </a:xfrm>
          <a:prstGeom prst="rect">
            <a:avLst/>
          </a:prstGeom>
          <a:solidFill>
            <a:srgbClr val="E3FB8D"/>
          </a:solidFill>
          <a:ln w="53975">
            <a:solidFill>
              <a:schemeClr val="tx1"/>
            </a:solidFill>
            <a:prstDash val="sysDot"/>
          </a:ln>
        </p:spPr>
        <p:txBody>
          <a:bodyPr wrap="square" rtlCol="0">
            <a:spAutoFit/>
          </a:bodyPr>
          <a:lstStyle/>
          <a:p>
            <a:pPr algn="ctr"/>
            <a:r>
              <a:rPr lang="cs-CZ" sz="2800" dirty="0" smtClean="0">
                <a:solidFill>
                  <a:srgbClr val="0000FF"/>
                </a:solidFill>
                <a:latin typeface="Gill Sans Ultra Bold" pitchFamily="34" charset="-18"/>
                <a:cs typeface="David" pitchFamily="34" charset="-79"/>
              </a:rPr>
              <a:t>Mladší dorostenci v posledních 2 kolech nebodovali</a:t>
            </a:r>
          </a:p>
        </p:txBody>
      </p:sp>
      <p:sp>
        <p:nvSpPr>
          <p:cNvPr id="15" name="Obdélník 14"/>
          <p:cNvSpPr/>
          <p:nvPr/>
        </p:nvSpPr>
        <p:spPr>
          <a:xfrm>
            <a:off x="5647556" y="5043978"/>
            <a:ext cx="4506685" cy="1815882"/>
          </a:xfrm>
          <a:prstGeom prst="rect">
            <a:avLst/>
          </a:prstGeom>
        </p:spPr>
        <p:txBody>
          <a:bodyPr wrap="square">
            <a:spAutoFit/>
          </a:bodyPr>
          <a:lstStyle/>
          <a:p>
            <a:pPr algn="ctr"/>
            <a:r>
              <a:rPr lang="cs-CZ" sz="2000" u="sng" dirty="0" smtClean="0">
                <a:ln>
                  <a:solidFill>
                    <a:srgbClr val="FF66FF"/>
                  </a:solidFill>
                </a:ln>
              </a:rPr>
              <a:t>Mostecký FK/</a:t>
            </a:r>
            <a:r>
              <a:rPr lang="cs-CZ" sz="2000" u="sng" dirty="0" err="1" smtClean="0">
                <a:ln>
                  <a:solidFill>
                    <a:srgbClr val="FF66FF"/>
                  </a:solidFill>
                </a:ln>
              </a:rPr>
              <a:t>Obrnice</a:t>
            </a:r>
            <a:r>
              <a:rPr lang="cs-CZ" sz="2000" u="sng" dirty="0" smtClean="0">
                <a:ln>
                  <a:solidFill>
                    <a:srgbClr val="FF66FF"/>
                  </a:solidFill>
                </a:ln>
              </a:rPr>
              <a:t> – SK </a:t>
            </a:r>
            <a:r>
              <a:rPr lang="cs-CZ" sz="2000" u="sng" dirty="0" err="1" smtClean="0">
                <a:ln>
                  <a:solidFill>
                    <a:srgbClr val="FF66FF"/>
                  </a:solidFill>
                </a:ln>
              </a:rPr>
              <a:t>Štětí</a:t>
            </a:r>
            <a:endParaRPr lang="cs-CZ" sz="2000" u="sng" dirty="0" smtClean="0">
              <a:ln>
                <a:solidFill>
                  <a:srgbClr val="FF66FF"/>
                </a:solidFill>
              </a:ln>
            </a:endParaRPr>
          </a:p>
          <a:p>
            <a:pPr algn="ctr"/>
            <a:r>
              <a:rPr lang="cs-CZ" sz="2000" u="sng" dirty="0" smtClean="0">
                <a:ln>
                  <a:solidFill>
                    <a:srgbClr val="FF66FF"/>
                  </a:solidFill>
                </a:ln>
              </a:rPr>
              <a:t>4:3 (3:2)   4.6.2016  28. kolo</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K</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2, </a:t>
            </a:r>
            <a:r>
              <a:rPr lang="cs-CZ" b="0" dirty="0" err="1" smtClean="0">
                <a:latin typeface="Arial" pitchFamily="34" charset="0"/>
                <a:cs typeface="Arial" pitchFamily="34" charset="0"/>
              </a:rPr>
              <a:t>Chaloupecký</a:t>
            </a:r>
            <a:r>
              <a:rPr lang="cs-CZ" b="0" dirty="0" smtClean="0">
                <a:latin typeface="Arial" pitchFamily="34" charset="0"/>
                <a:cs typeface="Arial" pitchFamily="34" charset="0"/>
              </a:rPr>
              <a:t> 1</a:t>
            </a:r>
          </a:p>
          <a:p>
            <a:r>
              <a:rPr lang="cs-CZ" b="0" u="sng" dirty="0" smtClean="0">
                <a:latin typeface="Arial" pitchFamily="34" charset="0"/>
                <a:cs typeface="Arial" pitchFamily="34" charset="0"/>
              </a:rPr>
              <a:t>Sestava: </a:t>
            </a:r>
            <a:r>
              <a:rPr lang="cs-CZ" b="0" dirty="0" err="1" smtClean="0">
                <a:latin typeface="Arial" pitchFamily="34" charset="0"/>
                <a:cs typeface="Arial" pitchFamily="34" charset="0"/>
              </a:rPr>
              <a:t>Štekr</a:t>
            </a:r>
            <a:r>
              <a:rPr lang="cs-CZ" b="0" dirty="0" smtClean="0">
                <a:latin typeface="Arial" pitchFamily="34" charset="0"/>
                <a:cs typeface="Arial" pitchFamily="34" charset="0"/>
              </a:rPr>
              <a:t>-</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Vála, Beruška,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Podhorský,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K</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Mejzr, Macháček,  Hlavatý,</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 Moučka  </a:t>
            </a:r>
          </a:p>
          <a:p>
            <a:r>
              <a:rPr lang="cs-CZ" b="0" u="sng" dirty="0" smtClean="0">
                <a:latin typeface="Arial" pitchFamily="34" charset="0"/>
                <a:cs typeface="Arial" pitchFamily="34" charset="0"/>
              </a:rPr>
              <a:t>Trenér: </a:t>
            </a:r>
            <a:r>
              <a:rPr lang="cs-CZ" b="0" dirty="0" err="1" smtClean="0">
                <a:latin typeface="Arial" pitchFamily="34" charset="0"/>
                <a:cs typeface="Arial" pitchFamily="34" charset="0"/>
              </a:rPr>
              <a:t>J.Chaloupecký</a:t>
            </a:r>
            <a:r>
              <a:rPr lang="cs-CZ" b="0" dirty="0" smtClean="0">
                <a:latin typeface="Arial" pitchFamily="34" charset="0"/>
                <a:cs typeface="Arial" pitchFamily="34" charset="0"/>
              </a:rPr>
              <a:t> </a:t>
            </a:r>
            <a:r>
              <a:rPr lang="cs-CZ" b="0" u="sng" dirty="0" smtClean="0">
                <a:latin typeface="Arial" pitchFamily="34" charset="0"/>
                <a:cs typeface="Arial" pitchFamily="34" charset="0"/>
              </a:rPr>
              <a:t>Vedoucí: </a:t>
            </a:r>
            <a:r>
              <a:rPr lang="cs-CZ" b="0" dirty="0" smtClean="0">
                <a:latin typeface="Arial" pitchFamily="34" charset="0"/>
                <a:cs typeface="Arial" pitchFamily="34" charset="0"/>
              </a:rPr>
              <a:t>J. </a:t>
            </a:r>
            <a:r>
              <a:rPr lang="cs-CZ" b="0" dirty="0" err="1" smtClean="0">
                <a:latin typeface="Arial" pitchFamily="34" charset="0"/>
                <a:cs typeface="Arial" pitchFamily="34" charset="0"/>
              </a:rPr>
              <a:t>Nedomlelová</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T.Zvonař</a:t>
            </a:r>
            <a:r>
              <a:rPr lang="cs-CZ" b="0" dirty="0" smtClean="0">
                <a:latin typeface="Arial" pitchFamily="34" charset="0"/>
                <a:cs typeface="Arial" pitchFamily="34" charset="0"/>
              </a:rPr>
              <a:t>-</a:t>
            </a:r>
            <a:r>
              <a:rPr lang="cs-CZ" b="0" dirty="0" err="1" smtClean="0">
                <a:latin typeface="Arial" pitchFamily="34" charset="0"/>
                <a:cs typeface="Arial" pitchFamily="34" charset="0"/>
              </a:rPr>
              <a:t>R.Linhart</a:t>
            </a:r>
            <a:r>
              <a:rPr lang="cs-CZ" b="0" dirty="0" smtClean="0">
                <a:latin typeface="Arial" pitchFamily="34" charset="0"/>
                <a:cs typeface="Arial" pitchFamily="34" charset="0"/>
              </a:rPr>
              <a:t>, </a:t>
            </a:r>
            <a:r>
              <a:rPr lang="cs-CZ" b="0" dirty="0" err="1" smtClean="0">
                <a:latin typeface="Arial" pitchFamily="34" charset="0"/>
                <a:cs typeface="Arial" pitchFamily="34" charset="0"/>
              </a:rPr>
              <a:t>K</a:t>
            </a:r>
            <a:r>
              <a:rPr lang="cs-CZ" b="0" dirty="0" smtClean="0">
                <a:latin typeface="Arial" pitchFamily="34" charset="0"/>
                <a:cs typeface="Arial" pitchFamily="34" charset="0"/>
              </a:rPr>
              <a:t>.Stejskal</a:t>
            </a:r>
            <a:endParaRPr lang="cs-CZ" b="0" dirty="0">
              <a:latin typeface="Arial" pitchFamily="34" charset="0"/>
              <a:cs typeface="Arial" pitchFamily="34" charset="0"/>
            </a:endParaRPr>
          </a:p>
        </p:txBody>
      </p:sp>
      <p:sp>
        <p:nvSpPr>
          <p:cNvPr id="16" name="Obdélník 15"/>
          <p:cNvSpPr/>
          <p:nvPr/>
        </p:nvSpPr>
        <p:spPr>
          <a:xfrm>
            <a:off x="5575548" y="1603276"/>
            <a:ext cx="4608512" cy="2369880"/>
          </a:xfrm>
          <a:prstGeom prst="rect">
            <a:avLst/>
          </a:prstGeom>
        </p:spPr>
        <p:txBody>
          <a:bodyPr wrap="square">
            <a:spAutoFit/>
          </a:bodyPr>
          <a:lstStyle/>
          <a:p>
            <a:pPr algn="ctr"/>
            <a:r>
              <a:rPr lang="cs-CZ" sz="2000" u="sng" dirty="0" smtClean="0">
                <a:ln>
                  <a:solidFill>
                    <a:schemeClr val="accent6">
                      <a:lumMod val="60000"/>
                      <a:lumOff val="40000"/>
                    </a:schemeClr>
                  </a:solidFill>
                </a:ln>
                <a:latin typeface="Bookman Old Style" pitchFamily="18" charset="0"/>
              </a:rPr>
              <a:t>SK </a:t>
            </a:r>
            <a:r>
              <a:rPr lang="cs-CZ" sz="2000" u="sng" dirty="0" err="1" smtClean="0">
                <a:ln>
                  <a:solidFill>
                    <a:schemeClr val="accent6">
                      <a:lumMod val="60000"/>
                      <a:lumOff val="40000"/>
                    </a:schemeClr>
                  </a:solidFill>
                </a:ln>
                <a:latin typeface="Bookman Old Style" pitchFamily="18" charset="0"/>
              </a:rPr>
              <a:t>Štětí</a:t>
            </a:r>
            <a:r>
              <a:rPr lang="cs-CZ" sz="2000" u="sng" dirty="0" smtClean="0">
                <a:ln>
                  <a:solidFill>
                    <a:schemeClr val="accent6">
                      <a:lumMod val="60000"/>
                      <a:lumOff val="40000"/>
                    </a:schemeClr>
                  </a:solidFill>
                </a:ln>
                <a:latin typeface="Bookman Old Style" pitchFamily="18" charset="0"/>
              </a:rPr>
              <a:t> – FK Junior Děčín</a:t>
            </a:r>
          </a:p>
          <a:p>
            <a:pPr algn="ctr"/>
            <a:r>
              <a:rPr lang="cs-CZ" sz="2000" u="sng" dirty="0" smtClean="0">
                <a:ln>
                  <a:solidFill>
                    <a:schemeClr val="accent6">
                      <a:lumMod val="60000"/>
                      <a:lumOff val="40000"/>
                    </a:schemeClr>
                  </a:solidFill>
                </a:ln>
                <a:latin typeface="Bookman Old Style" pitchFamily="18" charset="0"/>
              </a:rPr>
              <a:t>0:5(0:2)  12.6.2016  29.kolo</a:t>
            </a:r>
          </a:p>
          <a:p>
            <a:r>
              <a:rPr lang="cs-CZ" b="0" dirty="0" smtClean="0">
                <a:latin typeface="Arial" pitchFamily="34" charset="0"/>
                <a:cs typeface="Arial" pitchFamily="34" charset="0"/>
              </a:rPr>
              <a:t>Zápas proti vedoucímu celku tabulky, který v dosavadním průběhu soutěže prohrál zatím pouze 3x. V prvním poločase jsme 2x inkasovali do 15. minuty. Další branky padaly až po změně stran, ale bohužel do naší sítě</a:t>
            </a:r>
          </a:p>
          <a:p>
            <a:r>
              <a:rPr lang="cs-CZ" b="0" u="sng" dirty="0" smtClean="0">
                <a:latin typeface="Arial" pitchFamily="34" charset="0"/>
                <a:cs typeface="Arial" pitchFamily="34" charset="0"/>
              </a:rPr>
              <a:t>Sestava: </a:t>
            </a:r>
            <a:r>
              <a:rPr lang="cs-CZ" b="0" dirty="0" err="1" smtClean="0">
                <a:latin typeface="Arial" pitchFamily="34" charset="0"/>
                <a:cs typeface="Arial" pitchFamily="34" charset="0"/>
              </a:rPr>
              <a:t>Štekr</a:t>
            </a:r>
            <a:r>
              <a:rPr lang="cs-CZ" b="0" dirty="0" smtClean="0">
                <a:latin typeface="Arial" pitchFamily="34" charset="0"/>
                <a:cs typeface="Arial" pitchFamily="34" charset="0"/>
              </a:rPr>
              <a:t>-Vála, Beruška,  Jakl,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a:t>
            </a:r>
          </a:p>
          <a:p>
            <a:r>
              <a:rPr lang="cs-CZ" b="0" dirty="0" smtClean="0">
                <a:latin typeface="Arial" pitchFamily="34" charset="0"/>
                <a:cs typeface="Arial" pitchFamily="34" charset="0"/>
              </a:rPr>
              <a:t>                Podhorský, Macháček, </a:t>
            </a:r>
            <a:r>
              <a:rPr lang="cs-CZ" b="0" dirty="0" err="1" smtClean="0">
                <a:latin typeface="Arial" pitchFamily="34" charset="0"/>
                <a:cs typeface="Arial" pitchFamily="34" charset="0"/>
              </a:rPr>
              <a:t>K</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a:t>
            </a:r>
            <a:r>
              <a:rPr lang="cs-CZ" b="0" dirty="0" err="1" smtClean="0">
                <a:latin typeface="Arial" pitchFamily="34" charset="0"/>
                <a:cs typeface="Arial" pitchFamily="34" charset="0"/>
              </a:rPr>
              <a:t>Chaloupecký</a:t>
            </a:r>
            <a:r>
              <a:rPr lang="cs-CZ" b="0" dirty="0" smtClean="0">
                <a:latin typeface="Arial" pitchFamily="34" charset="0"/>
                <a:cs typeface="Arial" pitchFamily="34" charset="0"/>
              </a:rPr>
              <a:t>,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 Moučka, Hlavatý  </a:t>
            </a:r>
          </a:p>
          <a:p>
            <a:r>
              <a:rPr lang="cs-CZ" b="0" u="sng" dirty="0" smtClean="0">
                <a:latin typeface="Arial" pitchFamily="34" charset="0"/>
                <a:cs typeface="Arial" pitchFamily="34" charset="0"/>
              </a:rPr>
              <a:t>Trenér: </a:t>
            </a:r>
            <a:r>
              <a:rPr lang="cs-CZ" b="0" dirty="0" err="1" smtClean="0">
                <a:latin typeface="Arial" pitchFamily="34" charset="0"/>
                <a:cs typeface="Arial" pitchFamily="34" charset="0"/>
              </a:rPr>
              <a:t>J.Chaloupecký</a:t>
            </a:r>
            <a:r>
              <a:rPr lang="cs-CZ" b="0" dirty="0" smtClean="0">
                <a:latin typeface="Arial" pitchFamily="34" charset="0"/>
                <a:cs typeface="Arial" pitchFamily="34" charset="0"/>
              </a:rPr>
              <a:t> </a:t>
            </a:r>
            <a:r>
              <a:rPr lang="cs-CZ" b="0" u="sng" dirty="0" smtClean="0">
                <a:latin typeface="Arial" pitchFamily="34" charset="0"/>
                <a:cs typeface="Arial" pitchFamily="34" charset="0"/>
              </a:rPr>
              <a:t>Vedoucí: </a:t>
            </a:r>
            <a:r>
              <a:rPr lang="cs-CZ" b="0" dirty="0" smtClean="0">
                <a:latin typeface="Arial" pitchFamily="34" charset="0"/>
                <a:cs typeface="Arial" pitchFamily="34" charset="0"/>
              </a:rPr>
              <a:t>J. </a:t>
            </a:r>
            <a:r>
              <a:rPr lang="cs-CZ" b="0" dirty="0" err="1" smtClean="0">
                <a:latin typeface="Arial" pitchFamily="34" charset="0"/>
                <a:cs typeface="Arial" pitchFamily="34" charset="0"/>
              </a:rPr>
              <a:t>Nedomlelová</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TV.Dvorský</a:t>
            </a:r>
            <a:r>
              <a:rPr lang="cs-CZ" b="0" dirty="0" smtClean="0">
                <a:latin typeface="Arial" pitchFamily="34" charset="0"/>
                <a:cs typeface="Arial" pitchFamily="34" charset="0"/>
              </a:rPr>
              <a:t>-</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Prágl</a:t>
            </a:r>
            <a:r>
              <a:rPr lang="cs-CZ" b="0" dirty="0" smtClean="0">
                <a:latin typeface="Arial" pitchFamily="34" charset="0"/>
                <a:cs typeface="Arial" pitchFamily="34" charset="0"/>
              </a:rPr>
              <a:t>, </a:t>
            </a:r>
            <a:r>
              <a:rPr lang="cs-CZ" b="0" dirty="0" err="1" smtClean="0">
                <a:latin typeface="Arial" pitchFamily="34" charset="0"/>
                <a:cs typeface="Arial" pitchFamily="34" charset="0"/>
              </a:rPr>
              <a:t>D.Dobiáš</a:t>
            </a:r>
            <a:endParaRPr lang="cs-CZ" dirty="0"/>
          </a:p>
        </p:txBody>
      </p:sp>
      <p:pic>
        <p:nvPicPr>
          <p:cNvPr id="17" name="Picture 1"/>
          <p:cNvPicPr>
            <a:picLocks noChangeAspect="1" noChangeArrowheads="1"/>
          </p:cNvPicPr>
          <p:nvPr/>
        </p:nvPicPr>
        <p:blipFill>
          <a:blip r:embed="rId6" cstate="print"/>
          <a:srcRect/>
          <a:stretch>
            <a:fillRect/>
          </a:stretch>
        </p:blipFill>
        <p:spPr bwMode="auto">
          <a:xfrm>
            <a:off x="6583660" y="4051548"/>
            <a:ext cx="1885950" cy="876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19164"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30</a:t>
            </a:r>
          </a:p>
        </p:txBody>
      </p:sp>
      <p:sp>
        <p:nvSpPr>
          <p:cNvPr id="10" name="TextovéPole 9"/>
          <p:cNvSpPr txBox="1"/>
          <p:nvPr/>
        </p:nvSpPr>
        <p:spPr>
          <a:xfrm>
            <a:off x="7591772" y="7004456"/>
            <a:ext cx="4320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13" name="TextovéPole 12"/>
          <p:cNvSpPr txBox="1"/>
          <p:nvPr/>
        </p:nvSpPr>
        <p:spPr>
          <a:xfrm>
            <a:off x="5791572" y="71363"/>
            <a:ext cx="4423420" cy="307777"/>
          </a:xfrm>
          <a:prstGeom prst="rect">
            <a:avLst/>
          </a:prstGeom>
          <a:solidFill>
            <a:srgbClr val="CCFF66"/>
          </a:solidFill>
        </p:spPr>
        <p:txBody>
          <a:bodyPr wrap="square" rtlCol="0">
            <a:spAutoFit/>
          </a:bodyPr>
          <a:lstStyle/>
          <a:p>
            <a:pPr algn="ctr"/>
            <a:r>
              <a:rPr lang="cs-CZ" sz="1400" u="sng" dirty="0" smtClean="0"/>
              <a:t>SK </a:t>
            </a:r>
            <a:r>
              <a:rPr lang="cs-CZ" sz="1400" u="sng" dirty="0" err="1" smtClean="0"/>
              <a:t>Štětí</a:t>
            </a:r>
            <a:r>
              <a:rPr lang="cs-CZ" sz="1400" u="sng" dirty="0" smtClean="0"/>
              <a:t> – </a:t>
            </a:r>
            <a:r>
              <a:rPr lang="cs-CZ" sz="1400" u="sng" dirty="0" err="1" smtClean="0"/>
              <a:t>Srbice</a:t>
            </a:r>
            <a:r>
              <a:rPr lang="cs-CZ" sz="1400" u="sng" dirty="0" smtClean="0"/>
              <a:t> 4.6.2016 foto  Jiří Havner</a:t>
            </a:r>
          </a:p>
        </p:txBody>
      </p:sp>
      <p:pic>
        <p:nvPicPr>
          <p:cNvPr id="14" name="Picture 2"/>
          <p:cNvPicPr>
            <a:picLocks noChangeAspect="1" noChangeArrowheads="1"/>
          </p:cNvPicPr>
          <p:nvPr/>
        </p:nvPicPr>
        <p:blipFill>
          <a:blip r:embed="rId2" cstate="print"/>
          <a:srcRect/>
          <a:stretch>
            <a:fillRect/>
          </a:stretch>
        </p:blipFill>
        <p:spPr bwMode="auto">
          <a:xfrm>
            <a:off x="6151612" y="4267572"/>
            <a:ext cx="3672408" cy="2592288"/>
          </a:xfrm>
          <a:prstGeom prst="rect">
            <a:avLst/>
          </a:prstGeom>
          <a:noFill/>
          <a:ln w="34925">
            <a:solidFill>
              <a:srgbClr val="9933FF"/>
            </a:solid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5863580" y="523156"/>
            <a:ext cx="4320480" cy="2880320"/>
          </a:xfrm>
          <a:prstGeom prst="rect">
            <a:avLst/>
          </a:prstGeom>
          <a:noFill/>
          <a:ln w="34925">
            <a:solidFill>
              <a:schemeClr val="accent1">
                <a:lumMod val="75000"/>
              </a:schemeClr>
            </a:solidFill>
            <a:miter lim="800000"/>
            <a:headEnd/>
            <a:tailEnd/>
          </a:ln>
        </p:spPr>
      </p:pic>
      <p:pic>
        <p:nvPicPr>
          <p:cNvPr id="16" name="Picture 4"/>
          <p:cNvPicPr>
            <a:picLocks noChangeAspect="1" noChangeArrowheads="1"/>
          </p:cNvPicPr>
          <p:nvPr/>
        </p:nvPicPr>
        <p:blipFill>
          <a:blip r:embed="rId4" cstate="print"/>
          <a:srcRect/>
          <a:stretch>
            <a:fillRect/>
          </a:stretch>
        </p:blipFill>
        <p:spPr bwMode="auto">
          <a:xfrm>
            <a:off x="7159724" y="3475484"/>
            <a:ext cx="1008112" cy="720080"/>
          </a:xfrm>
          <a:prstGeom prst="rect">
            <a:avLst/>
          </a:prstGeom>
          <a:noFill/>
          <a:ln w="9525">
            <a:noFill/>
            <a:miter lim="800000"/>
            <a:headEnd/>
            <a:tailEnd/>
          </a:ln>
        </p:spPr>
      </p:pic>
      <p:sp>
        <p:nvSpPr>
          <p:cNvPr id="11" name="TextovéPole 10"/>
          <p:cNvSpPr txBox="1"/>
          <p:nvPr/>
        </p:nvSpPr>
        <p:spPr>
          <a:xfrm>
            <a:off x="102940" y="91108"/>
            <a:ext cx="4608512" cy="954107"/>
          </a:xfrm>
          <a:prstGeom prst="rect">
            <a:avLst/>
          </a:prstGeom>
          <a:solidFill>
            <a:srgbClr val="EEFFC5"/>
          </a:solidFill>
          <a:ln w="50800" cmpd="sng">
            <a:gradFill flip="none" rotWithShape="1">
              <a:gsLst>
                <a:gs pos="0">
                  <a:srgbClr val="FFF200"/>
                </a:gs>
                <a:gs pos="45000">
                  <a:srgbClr val="FF7A00"/>
                </a:gs>
                <a:gs pos="70000">
                  <a:schemeClr val="accent1">
                    <a:lumMod val="60000"/>
                    <a:lumOff val="40000"/>
                  </a:schemeClr>
                </a:gs>
                <a:gs pos="100000">
                  <a:srgbClr val="4D0808"/>
                </a:gs>
              </a:gsLst>
              <a:lin ang="6600000" scaled="0"/>
              <a:tileRect r="-100000" b="-100000"/>
            </a:gradFill>
            <a:prstDash val="solid"/>
          </a:ln>
        </p:spPr>
        <p:txBody>
          <a:bodyPr wrap="square" rtlCol="0">
            <a:spAutoFit/>
          </a:bodyPr>
          <a:lstStyle/>
          <a:p>
            <a:pPr algn="ctr"/>
            <a:r>
              <a:rPr lang="cs-CZ" sz="2800" dirty="0" smtClean="0">
                <a:latin typeface="Tw Cen MT Condensed Extra Bold" pitchFamily="34" charset="-18"/>
              </a:rPr>
              <a:t>Starší dorost v Mostě </a:t>
            </a:r>
          </a:p>
          <a:p>
            <a:pPr algn="ctr"/>
            <a:r>
              <a:rPr lang="cs-CZ" sz="2800" dirty="0" smtClean="0">
                <a:latin typeface="Tw Cen MT Condensed Extra Bold" pitchFamily="34" charset="-18"/>
              </a:rPr>
              <a:t>na penalty vítěz</a:t>
            </a:r>
            <a:r>
              <a:rPr lang="cs-CZ" sz="2400" dirty="0" smtClean="0">
                <a:latin typeface="Tw Cen MT Condensed Extra Bold" pitchFamily="34" charset="-18"/>
              </a:rPr>
              <a:t>ně</a:t>
            </a:r>
          </a:p>
        </p:txBody>
      </p:sp>
      <p:sp>
        <p:nvSpPr>
          <p:cNvPr id="12" name="Obdélník 11"/>
          <p:cNvSpPr/>
          <p:nvPr/>
        </p:nvSpPr>
        <p:spPr>
          <a:xfrm>
            <a:off x="174948" y="1087021"/>
            <a:ext cx="4680520" cy="3108543"/>
          </a:xfrm>
          <a:prstGeom prst="rect">
            <a:avLst/>
          </a:prstGeom>
        </p:spPr>
        <p:txBody>
          <a:bodyPr wrap="square">
            <a:spAutoFit/>
          </a:bodyPr>
          <a:lstStyle/>
          <a:p>
            <a:pPr algn="ctr"/>
            <a:r>
              <a:rPr lang="cs-CZ" sz="2000" u="sng" dirty="0" smtClean="0">
                <a:ln>
                  <a:solidFill>
                    <a:srgbClr val="457F54"/>
                  </a:solidFill>
                </a:ln>
                <a:solidFill>
                  <a:srgbClr val="325A8A"/>
                </a:solidFill>
              </a:rPr>
              <a:t>Mostecký FK/</a:t>
            </a:r>
            <a:r>
              <a:rPr lang="cs-CZ" sz="2000" u="sng" dirty="0" err="1" smtClean="0">
                <a:ln>
                  <a:solidFill>
                    <a:srgbClr val="457F54"/>
                  </a:solidFill>
                </a:ln>
                <a:solidFill>
                  <a:srgbClr val="325A8A"/>
                </a:solidFill>
              </a:rPr>
              <a:t>Obrnice</a:t>
            </a:r>
            <a:r>
              <a:rPr lang="cs-CZ" sz="2000" u="sng" dirty="0" smtClean="0">
                <a:ln>
                  <a:solidFill>
                    <a:srgbClr val="457F54"/>
                  </a:solidFill>
                </a:ln>
                <a:solidFill>
                  <a:srgbClr val="325A8A"/>
                </a:solidFill>
              </a:rPr>
              <a:t> – SK </a:t>
            </a:r>
            <a:r>
              <a:rPr lang="cs-CZ" sz="2000" u="sng" dirty="0" err="1" smtClean="0">
                <a:ln>
                  <a:solidFill>
                    <a:srgbClr val="457F54"/>
                  </a:solidFill>
                </a:ln>
                <a:solidFill>
                  <a:srgbClr val="325A8A"/>
                </a:solidFill>
              </a:rPr>
              <a:t>Štětí</a:t>
            </a:r>
            <a:endParaRPr lang="cs-CZ" sz="2000" u="sng" dirty="0" smtClean="0">
              <a:ln>
                <a:solidFill>
                  <a:srgbClr val="457F54"/>
                </a:solidFill>
              </a:ln>
              <a:solidFill>
                <a:srgbClr val="325A8A"/>
              </a:solidFill>
            </a:endParaRPr>
          </a:p>
          <a:p>
            <a:pPr algn="ctr"/>
            <a:r>
              <a:rPr lang="cs-CZ" sz="2000" u="sng" dirty="0" smtClean="0">
                <a:ln>
                  <a:solidFill>
                    <a:srgbClr val="457F54"/>
                  </a:solidFill>
                </a:ln>
                <a:solidFill>
                  <a:srgbClr val="325A8A"/>
                </a:solidFill>
              </a:rPr>
              <a:t>1:2 PK (1:1)   4.6.2016  28. kolo</a:t>
            </a:r>
          </a:p>
          <a:p>
            <a:pPr algn="just"/>
            <a:r>
              <a:rPr lang="cs-CZ" b="0" dirty="0" smtClean="0">
                <a:latin typeface="Arial" pitchFamily="34" charset="0"/>
                <a:cs typeface="Arial" pitchFamily="34" charset="0"/>
              </a:rPr>
              <a:t>Do Mostu jsme to jeli zkusit. Favorit jsme nebyli. Před týdnem jsme doma po delší době vyhráli a porazili Lovosice. Hráli jsme bez nejlepšího střelce mužstva Marka a o to větší radost jsme měli, když ve 13. minutě dostal naše mužstvo do vedení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Ve 2. poločase 60 přítomných diváků už branku nevidělo a na řadu musely přijít pokutové kopy.  Větší klid v nich předvedlo naše mužstvo a domů se vrátilo s 2 body.</a:t>
            </a:r>
          </a:p>
          <a:p>
            <a:r>
              <a:rPr lang="cs-CZ" b="0" u="sng" dirty="0" smtClean="0">
                <a:latin typeface="Arial" pitchFamily="34" charset="0"/>
                <a:cs typeface="Arial" pitchFamily="34" charset="0"/>
              </a:rPr>
              <a:t>Branky:</a:t>
            </a:r>
            <a:r>
              <a:rPr lang="cs-CZ" b="0" dirty="0" smtClean="0">
                <a:latin typeface="Arial" pitchFamily="34" charset="0"/>
                <a:cs typeface="Arial" pitchFamily="34" charset="0"/>
              </a:rPr>
              <a:t>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1</a:t>
            </a:r>
          </a:p>
          <a:p>
            <a:r>
              <a:rPr lang="cs-CZ" b="0" u="sng" dirty="0" smtClean="0">
                <a:latin typeface="Arial" pitchFamily="34" charset="0"/>
                <a:cs typeface="Arial" pitchFamily="34" charset="0"/>
              </a:rPr>
              <a:t>Sestava: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a:t>
            </a:r>
            <a:r>
              <a:rPr lang="cs-CZ" b="0" dirty="0" err="1" smtClean="0">
                <a:latin typeface="Arial" pitchFamily="34" charset="0"/>
                <a:cs typeface="Arial" pitchFamily="34" charset="0"/>
              </a:rPr>
              <a:t>Sviták</a:t>
            </a:r>
            <a:r>
              <a:rPr lang="cs-CZ" b="0" dirty="0" smtClean="0">
                <a:latin typeface="Arial" pitchFamily="34" charset="0"/>
                <a:cs typeface="Arial" pitchFamily="34" charset="0"/>
              </a:rPr>
              <a:t>, Vála, Beruška,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Podhorský, </a:t>
            </a:r>
          </a:p>
          <a:p>
            <a:r>
              <a:rPr lang="cs-CZ" b="0" dirty="0" smtClean="0">
                <a:latin typeface="Arial" pitchFamily="34" charset="0"/>
                <a:cs typeface="Arial" pitchFamily="34" charset="0"/>
              </a:rPr>
              <a:t>              </a:t>
            </a:r>
            <a:r>
              <a:rPr lang="cs-CZ" b="0" dirty="0" err="1" smtClean="0">
                <a:latin typeface="Arial" pitchFamily="34" charset="0"/>
                <a:cs typeface="Arial" pitchFamily="34" charset="0"/>
              </a:rPr>
              <a:t>K</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Mejzr, </a:t>
            </a:r>
            <a:r>
              <a:rPr lang="cs-CZ" b="0" dirty="0" err="1" smtClean="0">
                <a:latin typeface="Arial" pitchFamily="34" charset="0"/>
                <a:cs typeface="Arial" pitchFamily="34" charset="0"/>
              </a:rPr>
              <a:t>Chaloupecký</a:t>
            </a:r>
            <a:r>
              <a:rPr lang="cs-CZ" b="0" dirty="0" smtClean="0">
                <a:latin typeface="Arial" pitchFamily="34" charset="0"/>
                <a:cs typeface="Arial" pitchFamily="34" charset="0"/>
              </a:rPr>
              <a:t>, </a:t>
            </a:r>
            <a:r>
              <a:rPr lang="cs-CZ" b="0" dirty="0" err="1" smtClean="0">
                <a:latin typeface="Arial" pitchFamily="34" charset="0"/>
                <a:cs typeface="Arial" pitchFamily="34" charset="0"/>
              </a:rPr>
              <a:t>Balaštík</a:t>
            </a:r>
            <a:endParaRPr lang="cs-CZ" b="0" dirty="0" smtClean="0">
              <a:latin typeface="Arial" pitchFamily="34" charset="0"/>
              <a:cs typeface="Arial" pitchFamily="34" charset="0"/>
            </a:endParaRPr>
          </a:p>
          <a:p>
            <a:r>
              <a:rPr lang="cs-CZ" b="0" dirty="0" smtClean="0">
                <a:latin typeface="Arial" pitchFamily="34" charset="0"/>
                <a:cs typeface="Arial" pitchFamily="34" charset="0"/>
              </a:rPr>
              <a:t>              </a:t>
            </a:r>
            <a:r>
              <a:rPr lang="cs-CZ" b="0" dirty="0" err="1" smtClean="0">
                <a:latin typeface="Arial" pitchFamily="34" charset="0"/>
                <a:cs typeface="Arial" pitchFamily="34" charset="0"/>
              </a:rPr>
              <a:t>Štekr</a:t>
            </a:r>
            <a:r>
              <a:rPr lang="cs-CZ" b="0" dirty="0" smtClean="0">
                <a:latin typeface="Arial" pitchFamily="34" charset="0"/>
                <a:cs typeface="Arial" pitchFamily="34" charset="0"/>
              </a:rPr>
              <a:t>, Moučka  </a:t>
            </a:r>
          </a:p>
          <a:p>
            <a:r>
              <a:rPr lang="cs-CZ" b="0" u="sng" dirty="0" smtClean="0">
                <a:latin typeface="Arial" pitchFamily="34" charset="0"/>
                <a:cs typeface="Arial" pitchFamily="34" charset="0"/>
              </a:rPr>
              <a:t>Trenér: </a:t>
            </a:r>
            <a:r>
              <a:rPr lang="cs-CZ" b="0" dirty="0" err="1" smtClean="0">
                <a:latin typeface="Arial" pitchFamily="34" charset="0"/>
                <a:cs typeface="Arial" pitchFamily="34" charset="0"/>
              </a:rPr>
              <a:t>V</a:t>
            </a:r>
            <a:r>
              <a:rPr lang="cs-CZ" b="0" dirty="0" smtClean="0">
                <a:latin typeface="Arial" pitchFamily="34" charset="0"/>
                <a:cs typeface="Arial" pitchFamily="34" charset="0"/>
              </a:rPr>
              <a:t>.Podhorský  </a:t>
            </a:r>
            <a:r>
              <a:rPr lang="cs-CZ" b="0" u="sng" dirty="0" smtClean="0">
                <a:latin typeface="Arial" pitchFamily="34" charset="0"/>
                <a:cs typeface="Arial" pitchFamily="34" charset="0"/>
              </a:rPr>
              <a:t>Vedoucí: </a:t>
            </a:r>
            <a:r>
              <a:rPr lang="cs-CZ" b="0" dirty="0" smtClean="0">
                <a:latin typeface="Arial" pitchFamily="34" charset="0"/>
                <a:cs typeface="Arial" pitchFamily="34" charset="0"/>
              </a:rPr>
              <a:t>J. </a:t>
            </a:r>
            <a:r>
              <a:rPr lang="cs-CZ" b="0" dirty="0" err="1" smtClean="0">
                <a:latin typeface="Arial" pitchFamily="34" charset="0"/>
                <a:cs typeface="Arial" pitchFamily="34" charset="0"/>
              </a:rPr>
              <a:t>Nedomlelová</a:t>
            </a:r>
            <a:endParaRPr lang="cs-CZ" b="0" dirty="0" smtClean="0">
              <a:latin typeface="Arial" pitchFamily="34" charset="0"/>
              <a:cs typeface="Arial" pitchFamily="34" charset="0"/>
            </a:endParaRPr>
          </a:p>
          <a:p>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T.Zvonař</a:t>
            </a:r>
            <a:r>
              <a:rPr lang="cs-CZ" b="0" dirty="0" smtClean="0">
                <a:latin typeface="Arial" pitchFamily="34" charset="0"/>
                <a:cs typeface="Arial" pitchFamily="34" charset="0"/>
              </a:rPr>
              <a:t>-</a:t>
            </a:r>
            <a:r>
              <a:rPr lang="cs-CZ" b="0" dirty="0" err="1" smtClean="0">
                <a:latin typeface="Arial" pitchFamily="34" charset="0"/>
                <a:cs typeface="Arial" pitchFamily="34" charset="0"/>
              </a:rPr>
              <a:t>R.Linhart</a:t>
            </a:r>
            <a:r>
              <a:rPr lang="cs-CZ" b="0" dirty="0" smtClean="0">
                <a:latin typeface="Arial" pitchFamily="34" charset="0"/>
                <a:cs typeface="Arial" pitchFamily="34" charset="0"/>
              </a:rPr>
              <a:t>, </a:t>
            </a:r>
            <a:r>
              <a:rPr lang="cs-CZ" b="0" dirty="0" err="1" smtClean="0">
                <a:latin typeface="Arial" pitchFamily="34" charset="0"/>
                <a:cs typeface="Arial" pitchFamily="34" charset="0"/>
              </a:rPr>
              <a:t>K</a:t>
            </a:r>
            <a:r>
              <a:rPr lang="cs-CZ" b="0" dirty="0" smtClean="0">
                <a:latin typeface="Arial" pitchFamily="34" charset="0"/>
                <a:cs typeface="Arial" pitchFamily="34" charset="0"/>
              </a:rPr>
              <a:t>.Stejskal</a:t>
            </a:r>
            <a:endParaRPr lang="cs-CZ" b="0" dirty="0">
              <a:latin typeface="Arial" pitchFamily="34" charset="0"/>
              <a:cs typeface="Arial" pitchFamily="34" charset="0"/>
            </a:endParaRPr>
          </a:p>
        </p:txBody>
      </p:sp>
      <p:graphicFrame>
        <p:nvGraphicFramePr>
          <p:cNvPr id="17" name="Tabulka 16"/>
          <p:cNvGraphicFramePr>
            <a:graphicFrameLocks noGrp="1"/>
          </p:cNvGraphicFramePr>
          <p:nvPr/>
        </p:nvGraphicFramePr>
        <p:xfrm>
          <a:off x="174949" y="5021535"/>
          <a:ext cx="4347715" cy="1788795"/>
        </p:xfrm>
        <a:graphic>
          <a:graphicData uri="http://schemas.openxmlformats.org/drawingml/2006/table">
            <a:tbl>
              <a:tblPr/>
              <a:tblGrid>
                <a:gridCol w="1457995">
                  <a:extLst>
                    <a:ext uri="{9D8B030D-6E8A-4147-A177-3AD203B41FA5}">
                      <a16:colId xmlns:a16="http://schemas.microsoft.com/office/drawing/2014/main" val="20000"/>
                    </a:ext>
                  </a:extLst>
                </a:gridCol>
                <a:gridCol w="1287239">
                  <a:extLst>
                    <a:ext uri="{9D8B030D-6E8A-4147-A177-3AD203B41FA5}">
                      <a16:colId xmlns:a16="http://schemas.microsoft.com/office/drawing/2014/main" val="20001"/>
                    </a:ext>
                  </a:extLst>
                </a:gridCol>
                <a:gridCol w="866916">
                  <a:extLst>
                    <a:ext uri="{9D8B030D-6E8A-4147-A177-3AD203B41FA5}">
                      <a16:colId xmlns:a16="http://schemas.microsoft.com/office/drawing/2014/main" val="20002"/>
                    </a:ext>
                  </a:extLst>
                </a:gridCol>
                <a:gridCol w="735565">
                  <a:extLst>
                    <a:ext uri="{9D8B030D-6E8A-4147-A177-3AD203B41FA5}">
                      <a16:colId xmlns:a16="http://schemas.microsoft.com/office/drawing/2014/main" val="20003"/>
                    </a:ext>
                  </a:extLst>
                </a:gridCol>
              </a:tblGrid>
              <a:tr h="110133">
                <a:tc gridSpan="4">
                  <a:txBody>
                    <a:bodyPr/>
                    <a:lstStyle/>
                    <a:p>
                      <a:pPr algn="ctr" rtl="0" fontAlgn="ctr"/>
                      <a:r>
                        <a:rPr lang="cs-CZ" sz="1050" b="1" i="0" u="none" strike="noStrike" dirty="0">
                          <a:solidFill>
                            <a:srgbClr val="000000"/>
                          </a:solidFill>
                          <a:latin typeface="Imprint MT Shadow"/>
                        </a:rPr>
                        <a:t>29 kolo Ústeckého přeboru     Staršího a mladšího dorostu  11.-12.6.2016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61925">
                <a:tc>
                  <a:txBody>
                    <a:bodyPr/>
                    <a:lstStyle/>
                    <a:p>
                      <a:pPr algn="ctr" rtl="0" fontAlgn="ctr"/>
                      <a:r>
                        <a:rPr lang="cs-CZ" sz="800" b="0" i="0" u="none" strike="noStrike">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0"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0" i="0" u="none" strike="noStrike" dirty="0">
                          <a:solidFill>
                            <a:srgbClr val="000000"/>
                          </a:solidFill>
                          <a:latin typeface="Arial Black"/>
                        </a:rPr>
                        <a:t>Starší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800" b="0" i="0" u="none" strike="noStrike" dirty="0">
                          <a:solidFill>
                            <a:srgbClr val="000000"/>
                          </a:solidFill>
                          <a:latin typeface="Arial Black"/>
                        </a:rPr>
                        <a:t>Mladší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61925">
                <a:tc>
                  <a:txBody>
                    <a:bodyPr/>
                    <a:lstStyle/>
                    <a:p>
                      <a:pPr algn="ctr" rtl="0" fontAlgn="ctr"/>
                      <a:r>
                        <a:rPr lang="cs-CZ" sz="1000" b="1" i="0" u="none" strike="noStrike" dirty="0">
                          <a:solidFill>
                            <a:srgbClr val="000000"/>
                          </a:solidFill>
                          <a:latin typeface="Arial Black"/>
                        </a:rPr>
                        <a:t>ASK Lovosice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effectLst>
                            <a:outerShdw blurRad="50800" dist="38100" algn="tr" rotWithShape="0">
                              <a:prstClr val="black">
                                <a:alpha val="40000"/>
                              </a:prstClr>
                            </a:outerShdw>
                          </a:effectLst>
                          <a:latin typeface="Arial Black"/>
                        </a:rPr>
                        <a:t>VOŠ Roudnice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effectLst>
                            <a:outerShdw blurRad="50800" dist="38100" algn="tr" rotWithShape="0">
                              <a:prstClr val="black">
                                <a:alpha val="40000"/>
                              </a:prstClr>
                            </a:outerShdw>
                          </a:effectLst>
                          <a:latin typeface="Arial Black"/>
                        </a:rPr>
                        <a:t>0:9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23850">
                <a:tc>
                  <a:txBody>
                    <a:bodyPr/>
                    <a:lstStyle/>
                    <a:p>
                      <a:pPr algn="ctr" rtl="0" fontAlgn="ctr"/>
                      <a:r>
                        <a:rPr lang="cs-CZ" sz="1000" b="1" i="0" u="none" strike="noStrike" dirty="0">
                          <a:solidFill>
                            <a:srgbClr val="000000"/>
                          </a:solidFill>
                          <a:latin typeface="Arial Black"/>
                        </a:rPr>
                        <a:t>FK </a:t>
                      </a:r>
                      <a:r>
                        <a:rPr lang="cs-CZ" sz="1000" b="1" i="0" u="none" strike="noStrike" dirty="0" err="1">
                          <a:solidFill>
                            <a:srgbClr val="000000"/>
                          </a:solidFill>
                          <a:latin typeface="Arial Black"/>
                        </a:rPr>
                        <a:t>Neštěmice</a:t>
                      </a:r>
                      <a:r>
                        <a:rPr lang="cs-CZ" sz="1000" b="1" i="0" u="none" strike="noStrike" dirty="0">
                          <a:solidFill>
                            <a:srgbClr val="000000"/>
                          </a:solidFill>
                          <a:latin typeface="Arial Black"/>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000" b="1" i="0" u="none" strike="noStrike" dirty="0">
                          <a:solidFill>
                            <a:srgbClr val="000000"/>
                          </a:solidFill>
                          <a:effectLst>
                            <a:outerShdw blurRad="50800" dist="38100" algn="tr" rotWithShape="0">
                              <a:prstClr val="black">
                                <a:alpha val="40000"/>
                              </a:prstClr>
                            </a:outerShdw>
                          </a:effectLst>
                          <a:latin typeface="Arial Black"/>
                        </a:rPr>
                        <a:t>Mostecký FK/</a:t>
                      </a:r>
                      <a:r>
                        <a:rPr lang="cs-CZ" sz="1000" b="1" i="0" u="none" strike="noStrike" dirty="0" err="1">
                          <a:solidFill>
                            <a:srgbClr val="000000"/>
                          </a:solidFill>
                          <a:effectLst>
                            <a:outerShdw blurRad="50800" dist="38100" algn="tr" rotWithShape="0">
                              <a:prstClr val="black">
                                <a:alpha val="40000"/>
                              </a:prstClr>
                            </a:outerShdw>
                          </a:effectLst>
                          <a:latin typeface="Arial Black"/>
                        </a:rPr>
                        <a:t>Obrnice</a:t>
                      </a:r>
                      <a:endParaRPr lang="cs-CZ" sz="1000" b="1" i="0" u="none" strike="noStrike" dirty="0">
                        <a:solidFill>
                          <a:srgbClr val="000000"/>
                        </a:solidFill>
                        <a:effectLst>
                          <a:outerShdw blurRad="50800" dist="38100" algn="tr" rotWithShape="0">
                            <a:prstClr val="black">
                              <a:alpha val="40000"/>
                            </a:prstClr>
                          </a:outerShdw>
                        </a:effectLst>
                        <a:latin typeface="Arial Black"/>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000" b="1" i="0" u="none" strike="noStrike">
                          <a:solidFill>
                            <a:srgbClr val="000000"/>
                          </a:solidFill>
                          <a:latin typeface="Arial Black"/>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000" b="0" i="0" u="none" strike="noStrike">
                          <a:solidFill>
                            <a:srgbClr val="000000"/>
                          </a:solidFill>
                          <a:effectLst>
                            <a:outerShdw blurRad="50800" dist="38100" algn="tr" rotWithShape="0">
                              <a:prstClr val="black">
                                <a:alpha val="40000"/>
                              </a:prstClr>
                            </a:outerShdw>
                          </a:effectLst>
                          <a:latin typeface="Arial Black"/>
                        </a:rPr>
                        <a:t>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3"/>
                  </a:ext>
                </a:extLst>
              </a:tr>
              <a:tr h="161925">
                <a:tc>
                  <a:txBody>
                    <a:bodyPr/>
                    <a:lstStyle/>
                    <a:p>
                      <a:pPr algn="ctr" rtl="0" fontAlgn="ctr"/>
                      <a:r>
                        <a:rPr lang="cs-CZ" sz="1000" b="1" i="0" u="none" strike="noStrike">
                          <a:solidFill>
                            <a:srgbClr val="000000"/>
                          </a:solidFill>
                          <a:latin typeface="Arial Black"/>
                        </a:rPr>
                        <a:t>TJ Košťany/Oldřichov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effectLst>
                            <a:outerShdw blurRad="50800" dist="38100" algn="tr" rotWithShape="0">
                              <a:prstClr val="black">
                                <a:alpha val="40000"/>
                              </a:prstClr>
                            </a:outerShdw>
                          </a:effectLst>
                          <a:latin typeface="Arial Black"/>
                        </a:rPr>
                        <a:t>TJ </a:t>
                      </a:r>
                      <a:r>
                        <a:rPr lang="cs-CZ" sz="1000" b="1" i="0" u="none" strike="noStrike" dirty="0" err="1">
                          <a:solidFill>
                            <a:srgbClr val="000000"/>
                          </a:solidFill>
                          <a:effectLst>
                            <a:outerShdw blurRad="50800" dist="38100" algn="tr" rotWithShape="0">
                              <a:prstClr val="black">
                                <a:alpha val="40000"/>
                              </a:prstClr>
                            </a:outerShdw>
                          </a:effectLst>
                          <a:latin typeface="Arial Black"/>
                        </a:rPr>
                        <a:t>Svádov</a:t>
                      </a:r>
                      <a:r>
                        <a:rPr lang="cs-CZ" sz="1000" b="1" i="0" u="none" strike="noStrike" dirty="0">
                          <a:solidFill>
                            <a:srgbClr val="000000"/>
                          </a:solidFill>
                          <a:effectLst>
                            <a:outerShdw blurRad="50800" dist="38100" algn="tr" rotWithShape="0">
                              <a:prstClr val="black">
                                <a:alpha val="40000"/>
                              </a:prstClr>
                            </a:outerShdw>
                          </a:effectLst>
                          <a:latin typeface="Arial Black"/>
                        </a:rPr>
                        <a:t>/V. Březno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a:solidFill>
                            <a:srgbClr val="000000"/>
                          </a:solidFill>
                          <a:effectLst>
                            <a:outerShdw blurRad="50800" dist="38100" algn="tr" rotWithShape="0">
                              <a:prstClr val="black">
                                <a:alpha val="40000"/>
                              </a:prstClr>
                            </a:outerShdw>
                          </a:effectLst>
                          <a:latin typeface="Arial Black"/>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61925">
                <a:tc>
                  <a:txBody>
                    <a:bodyPr/>
                    <a:lstStyle/>
                    <a:p>
                      <a:pPr algn="ctr" rtl="0" fontAlgn="ctr"/>
                      <a:r>
                        <a:rPr lang="cs-CZ" sz="1000" b="1" i="0" u="none" strike="noStrike">
                          <a:solidFill>
                            <a:srgbClr val="000000"/>
                          </a:solidFill>
                          <a:latin typeface="Arial Black"/>
                        </a:rPr>
                        <a:t> SK Štětí/Hošťka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000" b="1" i="0" u="none" strike="noStrike" dirty="0">
                          <a:solidFill>
                            <a:srgbClr val="000000"/>
                          </a:solidFill>
                          <a:latin typeface="Arial Black"/>
                        </a:rPr>
                        <a:t>FK J. Děčín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000" b="1" i="0" u="none" strike="noStrike">
                          <a:solidFill>
                            <a:srgbClr val="000000"/>
                          </a:solidFill>
                          <a:latin typeface="Arial Black"/>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000" b="0" i="0" u="none" strike="noStrike">
                          <a:solidFill>
                            <a:srgbClr val="000000"/>
                          </a:solidFill>
                          <a:effectLst>
                            <a:outerShdw blurRad="50800" dist="38100" algn="tr" rotWithShape="0">
                              <a:prstClr val="black">
                                <a:alpha val="40000"/>
                              </a:prstClr>
                            </a:outerShdw>
                          </a:effectLst>
                          <a:latin typeface="Arial Black"/>
                        </a:rPr>
                        <a:t>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5"/>
                  </a:ext>
                </a:extLst>
              </a:tr>
              <a:tr h="161925">
                <a:tc>
                  <a:txBody>
                    <a:bodyPr/>
                    <a:lstStyle/>
                    <a:p>
                      <a:pPr algn="ctr" rtl="0" fontAlgn="ctr"/>
                      <a:r>
                        <a:rPr lang="cs-CZ" sz="1000" b="1" i="0" u="none" strike="noStrike">
                          <a:solidFill>
                            <a:srgbClr val="000000"/>
                          </a:solidFill>
                          <a:latin typeface="Arial Black"/>
                        </a:rPr>
                        <a:t>  FK Bílina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a:solidFill>
                            <a:srgbClr val="000000"/>
                          </a:solidFill>
                          <a:latin typeface="Arial Black"/>
                        </a:rPr>
                        <a:t>FK Litvínov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a:solidFill>
                            <a:srgbClr val="000000"/>
                          </a:solidFill>
                          <a:effectLst>
                            <a:outerShdw blurRad="50800" dist="38100" algn="tr" rotWithShape="0">
                              <a:prstClr val="black">
                                <a:alpha val="40000"/>
                              </a:prstClr>
                            </a:outerShdw>
                          </a:effectLst>
                          <a:latin typeface="Arial Black"/>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61925">
                <a:tc>
                  <a:txBody>
                    <a:bodyPr/>
                    <a:lstStyle/>
                    <a:p>
                      <a:pPr algn="ctr" rtl="0" fontAlgn="ctr"/>
                      <a:r>
                        <a:rPr lang="cs-CZ" sz="1000" b="1" i="0" u="none" strike="noStrike">
                          <a:solidFill>
                            <a:srgbClr val="000000"/>
                          </a:solidFill>
                          <a:latin typeface="Arial Black"/>
                        </a:rPr>
                        <a:t>FK Litoměřice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000" b="1" i="0" u="none" strike="noStrike">
                          <a:solidFill>
                            <a:srgbClr val="000000"/>
                          </a:solidFill>
                          <a:latin typeface="Arial Black"/>
                        </a:rPr>
                        <a:t>5  FK Louny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000" b="1" i="0" u="none" strike="noStrike" dirty="0">
                          <a:solidFill>
                            <a:srgbClr val="000000"/>
                          </a:solidFill>
                          <a:latin typeface="Arial Black"/>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000" b="0" i="0" u="none" strike="noStrike">
                          <a:solidFill>
                            <a:srgbClr val="000000"/>
                          </a:solidFill>
                          <a:effectLst>
                            <a:outerShdw blurRad="50800" dist="38100" algn="tr" rotWithShape="0">
                              <a:prstClr val="black">
                                <a:alpha val="40000"/>
                              </a:prstClr>
                            </a:outerShdw>
                          </a:effectLst>
                          <a:latin typeface="Arial Black"/>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007"/>
                  </a:ext>
                </a:extLst>
              </a:tr>
              <a:tr h="171450">
                <a:tc>
                  <a:txBody>
                    <a:bodyPr/>
                    <a:lstStyle/>
                    <a:p>
                      <a:pPr algn="ctr" rtl="0" fontAlgn="ctr"/>
                      <a:r>
                        <a:rPr lang="cs-CZ" sz="1000" b="1" i="0" u="none" strike="noStrike">
                          <a:solidFill>
                            <a:srgbClr val="000000"/>
                          </a:solidFill>
                          <a:latin typeface="Arial Black"/>
                        </a:rPr>
                        <a:t>TJ Krupka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  SK </a:t>
                      </a:r>
                      <a:r>
                        <a:rPr lang="cs-CZ" sz="1000" b="1" i="0" u="none" strike="noStrike" dirty="0" err="1">
                          <a:solidFill>
                            <a:srgbClr val="000000"/>
                          </a:solidFill>
                          <a:latin typeface="Arial Black"/>
                        </a:rPr>
                        <a:t>Ervěnice</a:t>
                      </a:r>
                      <a:r>
                        <a:rPr lang="cs-CZ" sz="1000" b="1" i="0" u="none" strike="noStrike" dirty="0">
                          <a:solidFill>
                            <a:srgbClr val="000000"/>
                          </a:solidFill>
                          <a:latin typeface="Arial Black"/>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Arial Black"/>
                        </a:rPr>
                        <a:t>4:3 PK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0" i="0" u="none" strike="noStrike" dirty="0">
                          <a:solidFill>
                            <a:srgbClr val="000000"/>
                          </a:solidFill>
                          <a:effectLst>
                            <a:outerShdw blurRad="50800" dist="38100" algn="tr" rotWithShape="0">
                              <a:prstClr val="black">
                                <a:alpha val="40000"/>
                              </a:prstClr>
                            </a:outerShdw>
                          </a:effectLst>
                          <a:latin typeface="Arial Black"/>
                        </a:rPr>
                        <a:t>3:4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pic>
        <p:nvPicPr>
          <p:cNvPr id="18" name="Picture 12"/>
          <p:cNvPicPr>
            <a:picLocks noChangeAspect="1" noChangeArrowheads="1"/>
          </p:cNvPicPr>
          <p:nvPr/>
        </p:nvPicPr>
        <p:blipFill>
          <a:blip r:embed="rId5" cstate="print"/>
          <a:srcRect/>
          <a:stretch>
            <a:fillRect/>
          </a:stretch>
        </p:blipFill>
        <p:spPr bwMode="auto">
          <a:xfrm>
            <a:off x="3271292" y="4051548"/>
            <a:ext cx="936104" cy="8656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6688" y="46038"/>
            <a:ext cx="9525" cy="9525"/>
          </a:xfrm>
          <a:prstGeom prst="rect">
            <a:avLst/>
          </a:prstGeom>
          <a:noFill/>
          <a:ln w="9525">
            <a:noFill/>
            <a:miter lim="800000"/>
            <a:headEnd/>
            <a:tailEnd/>
          </a:ln>
        </p:spPr>
      </p:pic>
      <p:sp>
        <p:nvSpPr>
          <p:cNvPr id="15" name="Rectangle 87"/>
          <p:cNvSpPr>
            <a:spLocks noChangeArrowheads="1"/>
          </p:cNvSpPr>
          <p:nvPr/>
        </p:nvSpPr>
        <p:spPr bwMode="auto">
          <a:xfrm>
            <a:off x="30932" y="39798"/>
            <a:ext cx="4896544" cy="1015663"/>
          </a:xfrm>
          <a:prstGeom prst="rect">
            <a:avLst/>
          </a:prstGeom>
          <a:blipFill>
            <a:blip r:embed="rId5" cstate="print"/>
            <a:stretch>
              <a:fillRect/>
            </a:stretch>
          </a:blipFill>
          <a:ln w="60325" cmpd="sng">
            <a:gradFill flip="none" rotWithShape="1">
              <a:gsLst>
                <a:gs pos="0">
                  <a:schemeClr val="accent1">
                    <a:lumMod val="40000"/>
                    <a:lumOff val="60000"/>
                  </a:schemeClr>
                </a:gs>
                <a:gs pos="13000">
                  <a:srgbClr val="FFA800"/>
                </a:gs>
                <a:gs pos="28000">
                  <a:srgbClr val="825600"/>
                </a:gs>
                <a:gs pos="42999">
                  <a:srgbClr val="FFA800"/>
                </a:gs>
                <a:gs pos="58000">
                  <a:srgbClr val="825600"/>
                </a:gs>
                <a:gs pos="72000">
                  <a:srgbClr val="FFA800"/>
                </a:gs>
                <a:gs pos="87000">
                  <a:srgbClr val="825600"/>
                </a:gs>
                <a:gs pos="100000">
                  <a:srgbClr val="FFA800"/>
                </a:gs>
              </a:gsLst>
              <a:path path="rect">
                <a:fillToRect l="100000" t="100000"/>
              </a:path>
              <a:tileRect r="-100000" b="-100000"/>
            </a:gra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b">
            <a:normAutofit lnSpcReduction="10000"/>
            <a:scene3d>
              <a:camera prst="orthographicFront"/>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7200" i="1" dirty="0" smtClean="0">
                <a:ln w="73025">
                  <a:solidFill>
                    <a:srgbClr val="FF6699"/>
                  </a:solidFill>
                </a:ln>
                <a:solidFill>
                  <a:srgbClr val="99FF66"/>
                </a:solidFill>
                <a:latin typeface="Eras Demi ITC" pitchFamily="34" charset="0"/>
                <a:ea typeface="Gungsuh" pitchFamily="18" charset="-127"/>
                <a:cs typeface="Arial" pitchFamily="34" charset="0"/>
              </a:rPr>
              <a:t>Vítáme</a:t>
            </a:r>
            <a:endParaRPr lang="cs-CZ" sz="7200" b="0" i="1" dirty="0">
              <a:ln w="73025">
                <a:solidFill>
                  <a:srgbClr val="FF6699"/>
                </a:solidFill>
              </a:ln>
              <a:solidFill>
                <a:srgbClr val="99FF66"/>
              </a:solidFill>
              <a:effectLst>
                <a:outerShdw blurRad="50800" dist="50800" dir="5400000" algn="ctr" rotWithShape="0">
                  <a:srgbClr val="99FF33"/>
                </a:outerShdw>
              </a:effectLst>
              <a:latin typeface="Eras Demi ITC" pitchFamily="34" charset="0"/>
              <a:ea typeface="Gungsuh" pitchFamily="18" charset="-127"/>
              <a:cs typeface="Arial" pitchFamily="34" charset="0"/>
            </a:endParaRPr>
          </a:p>
        </p:txBody>
      </p:sp>
      <p:sp>
        <p:nvSpPr>
          <p:cNvPr id="7178" name="Rectangle 129"/>
          <p:cNvSpPr>
            <a:spLocks noChangeArrowheads="1"/>
          </p:cNvSpPr>
          <p:nvPr/>
        </p:nvSpPr>
        <p:spPr bwMode="auto">
          <a:xfrm>
            <a:off x="30932" y="1891396"/>
            <a:ext cx="4896544" cy="792000"/>
          </a:xfrm>
          <a:prstGeom prst="rect">
            <a:avLst/>
          </a:prstGeom>
          <a:blipFill>
            <a:blip r:embed="rId6" cstate="print"/>
            <a:stretch>
              <a:fillRect/>
            </a:stretch>
          </a:blipFill>
          <a:ln w="25400" cmpd="dbl">
            <a:solidFill>
              <a:schemeClr val="tx1"/>
            </a:solidFill>
            <a:miter lim="800000"/>
            <a:headEnd/>
            <a:tailEnd/>
          </a:ln>
          <a:effectLst>
            <a:innerShdw blurRad="647700" dist="1625600">
              <a:schemeClr val="accent1">
                <a:lumMod val="60000"/>
                <a:lumOff val="40000"/>
                <a:alpha val="50000"/>
              </a:schemeClr>
            </a:innerShdw>
          </a:effectLst>
        </p:spPr>
        <p:txBody>
          <a:bodyPr lIns="91425" tIns="45713" rIns="91425" bIns="45713"/>
          <a:lstStyle/>
          <a:p>
            <a:pPr algn="ctr" eaLnBrk="0" hangingPunct="0">
              <a:defRPr/>
            </a:pPr>
            <a:r>
              <a:rPr lang="cs-CZ" sz="5400" dirty="0" smtClean="0">
                <a:ln w="25400">
                  <a:solidFill>
                    <a:srgbClr val="33CC33"/>
                  </a:solidFill>
                </a:ln>
                <a:solidFill>
                  <a:srgbClr val="FF66FF"/>
                </a:solidFill>
                <a:effectLst>
                  <a:outerShdw blurRad="38100" dist="38100" dir="2700000" algn="tl">
                    <a:srgbClr val="000000">
                      <a:alpha val="43137"/>
                    </a:srgbClr>
                  </a:outerShdw>
                </a:effectLst>
                <a:latin typeface="Bookman Old Style" pitchFamily="18" charset="0"/>
                <a:ea typeface="GulimChe" pitchFamily="49" charset="-127"/>
                <a:cs typeface="Arial" pitchFamily="34" charset="0"/>
              </a:rPr>
              <a:t>SK </a:t>
            </a:r>
            <a:r>
              <a:rPr lang="cs-CZ" sz="5400" dirty="0" err="1" smtClean="0">
                <a:ln w="25400">
                  <a:solidFill>
                    <a:srgbClr val="33CC33"/>
                  </a:solidFill>
                </a:ln>
                <a:solidFill>
                  <a:srgbClr val="FF66FF"/>
                </a:solidFill>
                <a:effectLst>
                  <a:outerShdw blurRad="38100" dist="38100" dir="2700000" algn="tl">
                    <a:srgbClr val="000000">
                      <a:alpha val="43137"/>
                    </a:srgbClr>
                  </a:outerShdw>
                </a:effectLst>
                <a:latin typeface="Bookman Old Style" pitchFamily="18" charset="0"/>
                <a:ea typeface="GulimChe" pitchFamily="49" charset="-127"/>
                <a:cs typeface="Arial" pitchFamily="34" charset="0"/>
              </a:rPr>
              <a:t>Štětí</a:t>
            </a:r>
            <a:r>
              <a:rPr lang="cs-CZ" sz="5400" dirty="0" smtClean="0">
                <a:ln w="25400">
                  <a:solidFill>
                    <a:srgbClr val="33CC33"/>
                  </a:solidFill>
                </a:ln>
                <a:solidFill>
                  <a:srgbClr val="FF66FF"/>
                </a:solidFill>
                <a:effectLst>
                  <a:outerShdw blurRad="38100" dist="38100" dir="2700000" algn="tl">
                    <a:srgbClr val="000000">
                      <a:alpha val="43137"/>
                    </a:srgbClr>
                  </a:outerShdw>
                </a:effectLst>
                <a:latin typeface="Bookman Old Style" pitchFamily="18" charset="0"/>
                <a:ea typeface="GulimChe" pitchFamily="49" charset="-127"/>
                <a:cs typeface="Arial" pitchFamily="34" charset="0"/>
              </a:rPr>
              <a:t>, z.s.</a:t>
            </a:r>
            <a:endParaRPr lang="cs-CZ" sz="5400" dirty="0">
              <a:ln w="25400">
                <a:solidFill>
                  <a:srgbClr val="33CC33"/>
                </a:solidFill>
              </a:ln>
              <a:solidFill>
                <a:srgbClr val="FF66FF"/>
              </a:solidFill>
              <a:effectLst>
                <a:outerShdw blurRad="38100" dist="38100" dir="2700000" algn="tl">
                  <a:srgbClr val="000000">
                    <a:alpha val="43137"/>
                  </a:srgbClr>
                </a:outerShdw>
              </a:effectLst>
              <a:latin typeface="Bookman Old Style" pitchFamily="18" charset="0"/>
              <a:ea typeface="GulimChe" pitchFamily="49" charset="-127"/>
              <a:cs typeface="Arial" pitchFamily="34" charset="0"/>
            </a:endParaRPr>
          </a:p>
        </p:txBody>
      </p:sp>
      <p:sp>
        <p:nvSpPr>
          <p:cNvPr id="12298" name="Text Box 147"/>
          <p:cNvSpPr txBox="1">
            <a:spLocks noChangeArrowheads="1"/>
          </p:cNvSpPr>
          <p:nvPr/>
        </p:nvSpPr>
        <p:spPr bwMode="auto">
          <a:xfrm>
            <a:off x="2335188" y="2539380"/>
            <a:ext cx="339725"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30932" y="3763516"/>
            <a:ext cx="4896544" cy="2893086"/>
          </a:xfrm>
          <a:prstGeom prst="rect">
            <a:avLst/>
          </a:prstGeom>
          <a:blipFill dpi="0" rotWithShape="1">
            <a:blip r:embed="rId7" cstate="print">
              <a:alphaModFix amt="58000"/>
            </a:blip>
            <a:srcRect/>
            <a:stretch>
              <a:fillRect/>
            </a:stretch>
          </a:blipFill>
          <a:ln w="63500">
            <a:solidFill>
              <a:srgbClr val="CC99FF"/>
            </a:solidFill>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600" u="sng" dirty="0">
                <a:ln w="3175">
                  <a:solidFill>
                    <a:srgbClr val="0066FF"/>
                  </a:solidFill>
                </a:ln>
                <a:solidFill>
                  <a:srgbClr val="FF3399"/>
                </a:solidFill>
                <a:effectLst>
                  <a:outerShdw blurRad="38100" dist="38100" dir="2700000" algn="tl">
                    <a:srgbClr val="000000">
                      <a:alpha val="43137"/>
                    </a:srgbClr>
                  </a:outerShdw>
                </a:effectLst>
                <a:latin typeface="Arial" pitchFamily="34" charset="0"/>
                <a:ea typeface="Gungsuh" pitchFamily="18" charset="-127"/>
                <a:cs typeface="Arial" pitchFamily="34" charset="0"/>
              </a:rPr>
              <a:t>Hlavního rozhodčího</a:t>
            </a:r>
          </a:p>
          <a:p>
            <a:pPr algn="ctr" eaLnBrk="0" hangingPunct="0">
              <a:defRPr/>
            </a:pPr>
            <a:r>
              <a:rPr lang="cs-CZ" sz="2600" dirty="0" err="1"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rPr>
              <a:t>Ondreje</a:t>
            </a:r>
            <a:r>
              <a:rPr lang="cs-CZ" sz="2600" dirty="0"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rPr>
              <a:t> </a:t>
            </a:r>
            <a:r>
              <a:rPr lang="cs-CZ" sz="2600" dirty="0" err="1"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rPr>
              <a:t>Lesňáka</a:t>
            </a:r>
            <a:endParaRPr lang="cs-CZ" sz="2600" dirty="0"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endParaRPr>
          </a:p>
          <a:p>
            <a:pPr algn="ctr" eaLnBrk="0" hangingPunct="0">
              <a:defRPr/>
            </a:pPr>
            <a:r>
              <a:rPr lang="cs-CZ" sz="2600" dirty="0" smtClean="0">
                <a:ln w="3175">
                  <a:noFill/>
                </a:ln>
                <a:effectLst>
                  <a:outerShdw blurRad="38100" dist="38100" dir="2700000" algn="tl">
                    <a:srgbClr val="000000">
                      <a:alpha val="43137"/>
                    </a:srgbClr>
                  </a:outerShdw>
                </a:effectLst>
                <a:latin typeface="Arial" pitchFamily="34" charset="0"/>
                <a:ea typeface="Gungsuh" pitchFamily="18" charset="-127"/>
                <a:cs typeface="Arial" pitchFamily="34" charset="0"/>
              </a:rPr>
              <a:t>   </a:t>
            </a:r>
            <a:r>
              <a:rPr lang="cs-CZ" sz="2000" u="sng" dirty="0" smtClean="0">
                <a:ln w="3175">
                  <a:solidFill>
                    <a:srgbClr val="0066FF"/>
                  </a:solidFill>
                </a:ln>
                <a:solidFill>
                  <a:srgbClr val="FF3399"/>
                </a:solidFill>
                <a:effectLst>
                  <a:outerShdw blurRad="38100" dist="38100" dir="2700000" algn="tl">
                    <a:srgbClr val="000000">
                      <a:alpha val="43137"/>
                    </a:srgbClr>
                  </a:outerShdw>
                </a:effectLst>
                <a:latin typeface="Arial" pitchFamily="34" charset="0"/>
                <a:ea typeface="Gungsuh" pitchFamily="18" charset="-127"/>
                <a:cs typeface="Arial" pitchFamily="34" charset="0"/>
              </a:rPr>
              <a:t>Asistenty hlavního rozhodčího</a:t>
            </a:r>
            <a:endParaRPr lang="cs-CZ" sz="2100" u="sng" dirty="0" smtClean="0">
              <a:ln w="3175">
                <a:solidFill>
                  <a:srgbClr val="0066FF"/>
                </a:solidFill>
              </a:ln>
              <a:solidFill>
                <a:srgbClr val="FF3399"/>
              </a:solidFill>
              <a:effectLst>
                <a:outerShdw blurRad="38100" dist="38100" dir="2700000" algn="tl">
                  <a:srgbClr val="000000">
                    <a:alpha val="43137"/>
                  </a:srgbClr>
                </a:outerShdw>
              </a:effectLst>
              <a:latin typeface="Arial" pitchFamily="34" charset="0"/>
              <a:ea typeface="Gungsuh" pitchFamily="18" charset="-127"/>
              <a:cs typeface="Arial" pitchFamily="34" charset="0"/>
            </a:endParaRPr>
          </a:p>
          <a:p>
            <a:pPr algn="ctr" eaLnBrk="0" hangingPunct="0">
              <a:defRPr/>
            </a:pPr>
            <a:r>
              <a:rPr lang="cs-CZ" sz="2600" dirty="0"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rPr>
              <a:t>Zdeňka Roháče  </a:t>
            </a:r>
          </a:p>
          <a:p>
            <a:pPr algn="ctr" eaLnBrk="0" hangingPunct="0">
              <a:defRPr/>
            </a:pPr>
            <a:r>
              <a:rPr lang="cs-CZ" sz="2600" dirty="0"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rPr>
              <a:t>Dominika Průšu </a:t>
            </a:r>
          </a:p>
          <a:p>
            <a:pPr marL="0" lvl="1" indent="0" algn="ctr">
              <a:defRPr/>
            </a:pPr>
            <a:r>
              <a:rPr lang="cs-CZ" sz="2600" dirty="0" smtClean="0">
                <a:ln w="3175">
                  <a:noFill/>
                </a:ln>
                <a:effectLst>
                  <a:outerShdw blurRad="38100" dist="38100" dir="2700000" algn="tl">
                    <a:srgbClr val="000000">
                      <a:alpha val="43137"/>
                    </a:srgbClr>
                  </a:outerShdw>
                </a:effectLst>
                <a:latin typeface="Arial" pitchFamily="34" charset="0"/>
                <a:ea typeface="KaiTi" pitchFamily="49" charset="-122"/>
                <a:cs typeface="Arial" pitchFamily="34" charset="0"/>
              </a:rPr>
              <a:t> </a:t>
            </a:r>
            <a:r>
              <a:rPr lang="cs-CZ" sz="2600" u="sng" dirty="0" smtClean="0">
                <a:ln w="3175">
                  <a:solidFill>
                    <a:srgbClr val="0066FF"/>
                  </a:solidFill>
                </a:ln>
                <a:solidFill>
                  <a:srgbClr val="FF3399"/>
                </a:solidFill>
                <a:effectLst>
                  <a:outerShdw blurRad="38100" dist="38100" dir="2700000" algn="tl">
                    <a:srgbClr val="000000">
                      <a:alpha val="43137"/>
                    </a:srgbClr>
                  </a:outerShdw>
                </a:effectLst>
                <a:latin typeface="Arial" pitchFamily="34" charset="0"/>
                <a:ea typeface="Gungsuh" pitchFamily="18" charset="-127"/>
                <a:cs typeface="Arial" pitchFamily="34" charset="0"/>
              </a:rPr>
              <a:t>Delegáta FAČR</a:t>
            </a:r>
          </a:p>
          <a:p>
            <a:pPr algn="ctr" eaLnBrk="0" hangingPunct="0">
              <a:defRPr/>
            </a:pPr>
            <a:r>
              <a:rPr lang="cs-CZ" sz="2600" dirty="0" err="1"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rPr>
              <a:t>Dietmara</a:t>
            </a:r>
            <a:r>
              <a:rPr lang="cs-CZ" sz="2600" dirty="0"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rPr>
              <a:t> </a:t>
            </a:r>
            <a:r>
              <a:rPr lang="cs-CZ" sz="2600" dirty="0" err="1"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rPr>
              <a:t>Siebera</a:t>
            </a:r>
            <a:endParaRPr lang="cs-CZ" sz="2600" dirty="0" smtClean="0">
              <a:ln w="3175">
                <a:noFill/>
              </a:ln>
              <a:solidFill>
                <a:srgbClr val="009900"/>
              </a:solidFill>
              <a:effectLst>
                <a:outerShdw blurRad="38100" dist="38100" dir="2700000" algn="tl">
                  <a:srgbClr val="000000">
                    <a:alpha val="43137"/>
                  </a:srgbClr>
                </a:outerShdw>
              </a:effectLst>
              <a:latin typeface="Georgia" pitchFamily="18" charset="0"/>
              <a:ea typeface="KaiTi" pitchFamily="49" charset="-122"/>
              <a:cs typeface="Arial" pitchFamily="34" charset="0"/>
            </a:endParaRPr>
          </a:p>
        </p:txBody>
      </p:sp>
      <p:sp>
        <p:nvSpPr>
          <p:cNvPr id="12" name="TextovéPole 11"/>
          <p:cNvSpPr txBox="1"/>
          <p:nvPr/>
        </p:nvSpPr>
        <p:spPr>
          <a:xfrm>
            <a:off x="30932" y="1142192"/>
            <a:ext cx="4927476" cy="584775"/>
          </a:xfrm>
          <a:prstGeom prst="rect">
            <a:avLst/>
          </a:prstGeom>
          <a:gradFill>
            <a:gsLst>
              <a:gs pos="0">
                <a:srgbClr val="FFEFD1">
                  <a:alpha val="49000"/>
                </a:srgbClr>
              </a:gs>
              <a:gs pos="64999">
                <a:srgbClr val="F0EBD5"/>
              </a:gs>
              <a:gs pos="100000">
                <a:srgbClr val="D1C39F"/>
              </a:gs>
            </a:gsLst>
            <a:lin ang="5400000" scaled="0"/>
          </a:gradFill>
          <a:ln w="47625">
            <a:solidFill>
              <a:schemeClr val="tx1"/>
            </a:solidFill>
          </a:ln>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a:r>
              <a:rPr lang="cs-CZ" sz="1600" i="1" dirty="0" smtClean="0">
                <a:solidFill>
                  <a:schemeClr val="accent6">
                    <a:lumMod val="50000"/>
                  </a:schemeClr>
                </a:solidFill>
                <a:latin typeface="Arial" pitchFamily="34" charset="0"/>
                <a:ea typeface="SimSun" pitchFamily="2" charset="-122"/>
                <a:cs typeface="Arial" pitchFamily="34" charset="0"/>
              </a:rPr>
              <a:t>Při příležitosti dnešního utkání Ústeckého přeboru funkcionáře, hráče a příznivce</a:t>
            </a:r>
          </a:p>
        </p:txBody>
      </p:sp>
      <p:sp>
        <p:nvSpPr>
          <p:cNvPr id="13" name="TextovéPole 12"/>
          <p:cNvSpPr txBox="1"/>
          <p:nvPr/>
        </p:nvSpPr>
        <p:spPr>
          <a:xfrm>
            <a:off x="2443220" y="6931868"/>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4" name="TextovéPole 13"/>
          <p:cNvSpPr txBox="1"/>
          <p:nvPr/>
        </p:nvSpPr>
        <p:spPr>
          <a:xfrm>
            <a:off x="30932" y="2827412"/>
            <a:ext cx="4896544" cy="861774"/>
          </a:xfrm>
          <a:prstGeom prst="rect">
            <a:avLst/>
          </a:prstGeom>
          <a:blipFill>
            <a:blip r:embed="rId6" cstate="print"/>
            <a:stretch>
              <a:fillRect/>
            </a:stretch>
          </a:blipFill>
          <a:ln w="25400" cmpd="sng">
            <a:solidFill>
              <a:schemeClr val="tx1"/>
            </a:solidFill>
          </a:ln>
          <a:effectLst>
            <a:innerShdw blurRad="647700" dist="1625600">
              <a:schemeClr val="accent1">
                <a:lumMod val="60000"/>
                <a:lumOff val="40000"/>
                <a:alpha val="50000"/>
              </a:schemeClr>
            </a:innerShdw>
          </a:effectLst>
          <a:sp3d contourW="12700">
            <a:contourClr>
              <a:schemeClr val="bg1"/>
            </a:contourClr>
          </a:sp3d>
        </p:spPr>
        <p:txBody>
          <a:bodyPr wrap="square" rtlCol="0">
            <a:spAutoFit/>
          </a:bodyPr>
          <a:lstStyle/>
          <a:p>
            <a:pPr algn="ctr" eaLnBrk="0" hangingPunct="0">
              <a:defRPr/>
            </a:pPr>
            <a:r>
              <a:rPr lang="cs-CZ" sz="5000" dirty="0" smtClean="0">
                <a:ln w="25400">
                  <a:solidFill>
                    <a:srgbClr val="CCCC00"/>
                  </a:solidFill>
                </a:ln>
                <a:solidFill>
                  <a:srgbClr val="66FFFF"/>
                </a:solidFill>
                <a:effectLst>
                  <a:outerShdw blurRad="38100" dist="38100" dir="2700000" algn="tl">
                    <a:srgbClr val="000000">
                      <a:alpha val="43137"/>
                    </a:srgbClr>
                  </a:outerShdw>
                </a:effectLst>
                <a:latin typeface="Bookman Old Style" pitchFamily="18" charset="0"/>
                <a:cs typeface="Arial" pitchFamily="34" charset="0"/>
              </a:rPr>
              <a:t>FK Bílina</a:t>
            </a:r>
          </a:p>
        </p:txBody>
      </p:sp>
      <p:sp>
        <p:nvSpPr>
          <p:cNvPr id="19" name="TextovéPole 18"/>
          <p:cNvSpPr txBox="1"/>
          <p:nvPr/>
        </p:nvSpPr>
        <p:spPr>
          <a:xfrm>
            <a:off x="795181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47</a:t>
            </a:r>
          </a:p>
        </p:txBody>
      </p:sp>
      <p:pic>
        <p:nvPicPr>
          <p:cNvPr id="29698" name="Picture 2"/>
          <p:cNvPicPr>
            <a:picLocks noChangeAspect="1" noChangeArrowheads="1"/>
          </p:cNvPicPr>
          <p:nvPr/>
        </p:nvPicPr>
        <p:blipFill>
          <a:blip r:embed="rId8" cstate="print"/>
          <a:srcRect/>
          <a:stretch>
            <a:fillRect/>
          </a:stretch>
        </p:blipFill>
        <p:spPr bwMode="auto">
          <a:xfrm>
            <a:off x="823020" y="6787853"/>
            <a:ext cx="648072" cy="360040"/>
          </a:xfrm>
          <a:prstGeom prst="rect">
            <a:avLst/>
          </a:prstGeom>
          <a:noFill/>
          <a:ln w="9525">
            <a:noFill/>
            <a:miter lim="800000"/>
            <a:headEnd/>
            <a:tailEnd/>
          </a:ln>
        </p:spPr>
      </p:pic>
      <p:pic>
        <p:nvPicPr>
          <p:cNvPr id="29699" name="Picture 3"/>
          <p:cNvPicPr>
            <a:picLocks noChangeAspect="1" noChangeArrowheads="1"/>
          </p:cNvPicPr>
          <p:nvPr/>
        </p:nvPicPr>
        <p:blipFill>
          <a:blip r:embed="rId9" cstate="print"/>
          <a:srcRect/>
          <a:stretch>
            <a:fillRect/>
          </a:stretch>
        </p:blipFill>
        <p:spPr bwMode="auto">
          <a:xfrm>
            <a:off x="5431532" y="3979540"/>
            <a:ext cx="4752528" cy="2808312"/>
          </a:xfrm>
          <a:prstGeom prst="rect">
            <a:avLst/>
          </a:prstGeom>
          <a:noFill/>
          <a:ln w="47625">
            <a:solidFill>
              <a:srgbClr val="66FF66"/>
            </a:solidFill>
            <a:miter lim="800000"/>
            <a:headEnd/>
            <a:tailEnd/>
          </a:ln>
        </p:spPr>
      </p:pic>
      <p:sp>
        <p:nvSpPr>
          <p:cNvPr id="16" name="TextovéPole 15"/>
          <p:cNvSpPr txBox="1"/>
          <p:nvPr/>
        </p:nvSpPr>
        <p:spPr>
          <a:xfrm>
            <a:off x="5431532" y="91108"/>
            <a:ext cx="4680520" cy="3693319"/>
          </a:xfrm>
          <a:prstGeom prst="rect">
            <a:avLst/>
          </a:prstGeom>
          <a:blipFill>
            <a:blip r:embed="rId10" cstate="print"/>
            <a:stretch>
              <a:fillRect/>
            </a:stretch>
          </a:blipFill>
          <a:ln w="66675">
            <a:solidFill>
              <a:srgbClr val="3366FF"/>
            </a:solidFill>
            <a:prstDash val="sysDot"/>
          </a:ln>
        </p:spPr>
        <p:txBody>
          <a:bodyPr wrap="square" rtlCol="0">
            <a:spAutoFit/>
          </a:bodyPr>
          <a:lstStyle/>
          <a:p>
            <a:pPr algn="ctr"/>
            <a:r>
              <a:rPr lang="cs-CZ" sz="2600" dirty="0" smtClean="0">
                <a:ln>
                  <a:solidFill>
                    <a:srgbClr val="6600CC"/>
                  </a:solidFill>
                </a:ln>
                <a:solidFill>
                  <a:srgbClr val="FF6699"/>
                </a:solidFill>
                <a:latin typeface="Bookman Old Style" pitchFamily="18" charset="0"/>
              </a:rPr>
              <a:t>Výbor fotbalového oddílu přeje všem fanouškům, hráčům a přátelům fotbalu ve </a:t>
            </a:r>
            <a:r>
              <a:rPr lang="cs-CZ" sz="2600" dirty="0" err="1" smtClean="0">
                <a:ln>
                  <a:solidFill>
                    <a:srgbClr val="6600CC"/>
                  </a:solidFill>
                </a:ln>
                <a:solidFill>
                  <a:srgbClr val="FF6699"/>
                </a:solidFill>
                <a:latin typeface="Bookman Old Style" pitchFamily="18" charset="0"/>
              </a:rPr>
              <a:t>Štětí</a:t>
            </a:r>
            <a:r>
              <a:rPr lang="cs-CZ" sz="2600" dirty="0" smtClean="0">
                <a:ln>
                  <a:solidFill>
                    <a:srgbClr val="6600CC"/>
                  </a:solidFill>
                </a:ln>
                <a:solidFill>
                  <a:srgbClr val="FF6699"/>
                </a:solidFill>
                <a:latin typeface="Bookman Old Style" pitchFamily="18" charset="0"/>
              </a:rPr>
              <a:t>  krásné prázdniny  a hezkou dovolenou. Děkujeme za přízeň a společně s Vámi se těšíme na další ročník, který bude  divizní </a:t>
            </a:r>
          </a:p>
        </p:txBody>
      </p:sp>
      <p:pic>
        <p:nvPicPr>
          <p:cNvPr id="29700" name="Picture 4"/>
          <p:cNvPicPr>
            <a:picLocks noChangeAspect="1" noChangeArrowheads="1"/>
          </p:cNvPicPr>
          <p:nvPr/>
        </p:nvPicPr>
        <p:blipFill>
          <a:blip r:embed="rId11" cstate="print"/>
          <a:srcRect/>
          <a:stretch>
            <a:fillRect/>
          </a:stretch>
        </p:blipFill>
        <p:spPr bwMode="auto">
          <a:xfrm>
            <a:off x="3271291" y="6715844"/>
            <a:ext cx="720081"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780779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sp>
        <p:nvSpPr>
          <p:cNvPr id="11" name="TextovéPole 10"/>
          <p:cNvSpPr txBox="1"/>
          <p:nvPr/>
        </p:nvSpPr>
        <p:spPr>
          <a:xfrm>
            <a:off x="1543100" y="700387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cxnSp>
        <p:nvCxnSpPr>
          <p:cNvPr id="8" name="Přímá spojovací šipka 7"/>
          <p:cNvCxnSpPr/>
          <p:nvPr/>
        </p:nvCxnSpPr>
        <p:spPr bwMode="auto">
          <a:xfrm>
            <a:off x="3127276" y="7075884"/>
            <a:ext cx="12961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 name="Obdélník 5"/>
          <p:cNvSpPr/>
          <p:nvPr/>
        </p:nvSpPr>
        <p:spPr>
          <a:xfrm>
            <a:off x="30932" y="1819300"/>
            <a:ext cx="4464496" cy="5170646"/>
          </a:xfrm>
          <a:prstGeom prst="rect">
            <a:avLst/>
          </a:prstGeom>
          <a:solidFill>
            <a:srgbClr val="F7FDC3"/>
          </a:solidFill>
        </p:spPr>
        <p:txBody>
          <a:bodyPr wrap="square">
            <a:spAutoFit/>
          </a:bodyPr>
          <a:lstStyle/>
          <a:p>
            <a:pPr algn="just"/>
            <a:r>
              <a:rPr lang="cs-CZ" sz="1100" b="0" dirty="0" smtClean="0">
                <a:effectLst>
                  <a:outerShdw blurRad="38100" dist="38100" dir="2700000" algn="tl">
                    <a:srgbClr val="000000">
                      <a:alpha val="43137"/>
                    </a:srgbClr>
                  </a:outerShdw>
                </a:effectLst>
                <a:latin typeface="Arial" pitchFamily="34" charset="0"/>
                <a:cs typeface="Arial" pitchFamily="34" charset="0"/>
              </a:rPr>
              <a:t>      </a:t>
            </a:r>
            <a:r>
              <a:rPr lang="cs-CZ" sz="1100" b="0" i="1" dirty="0" smtClean="0">
                <a:effectLst>
                  <a:outerShdw blurRad="38100" dist="38100" dir="2700000" algn="tl">
                    <a:srgbClr val="000000">
                      <a:alpha val="43137"/>
                    </a:srgbClr>
                  </a:outerShdw>
                </a:effectLst>
                <a:latin typeface="Arial" pitchFamily="34" charset="0"/>
                <a:cs typeface="Arial" pitchFamily="34" charset="0"/>
              </a:rPr>
              <a:t>Před námi je sice ještě dnešní zápas s Bílinou, ale 29 zápasů letošního ročníku je už za námi a to je určitě důvod se poohlédnout za minulým rokem. Jaký byl? Jak jinak? Byl výborný. Co jiného na úvod říci, když se mužstvo dospělých stalo vítězem Ústeckého přeboru s takovým náskokem, že to v posledních 10 letech nikdo nepamatuje. V loňském ročníku jsme si postup nechali utéct v posledních kolech. Při vstupu do toho letošního jsme se netajili tím, že chceme hrát o příčky nejvyšší a podle výsledků se pokusit o postup do divize. Realizační tým se neměnil a ani v hráčském kádru nedošlo k velkým změnám. </a:t>
            </a:r>
          </a:p>
          <a:p>
            <a:pPr algn="just"/>
            <a:r>
              <a:rPr lang="cs-CZ" sz="1100" b="0" i="1" dirty="0" smtClean="0">
                <a:effectLst>
                  <a:outerShdw blurRad="38100" dist="38100" dir="2700000" algn="tl">
                    <a:srgbClr val="000000">
                      <a:alpha val="43137"/>
                    </a:srgbClr>
                  </a:outerShdw>
                </a:effectLst>
                <a:latin typeface="Arial" pitchFamily="34" charset="0"/>
                <a:cs typeface="Arial" pitchFamily="34" charset="0"/>
              </a:rPr>
              <a:t>         Na podzim jsme z 15 zápasů 13x vyhráli, z toho 3x na penalty. V 1. mistráku jsme přivítali Hrobce a i když jsme prohrávali už o 2 branky, tak v závěru jsme vyrovnali a na penalty vyhráli. V dalších kolech jsme začali vítězit a  na čele tabulky jsme se střídali ve vedení společně s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Blšany</a:t>
            </a:r>
            <a:r>
              <a:rPr lang="cs-CZ" sz="1100" b="0" i="1" dirty="0" smtClean="0">
                <a:effectLst>
                  <a:outerShdw blurRad="38100" dist="38100" dir="2700000" algn="tl">
                    <a:srgbClr val="000000">
                      <a:alpha val="43137"/>
                    </a:srgbClr>
                  </a:outerShdw>
                </a:effectLst>
                <a:latin typeface="Arial" pitchFamily="34" charset="0"/>
                <a:cs typeface="Arial" pitchFamily="34" charset="0"/>
              </a:rPr>
              <a:t>, které spolupracovali s Asociací fotbalových hráčů a měly v plánu postup. Naší cestu na vítězné vlně přerušil v 5. kole 5.9.2015 na našem trávníku Sokol Horní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Jiřetín</a:t>
            </a:r>
            <a:r>
              <a:rPr lang="cs-CZ" sz="1100" b="0" i="1" dirty="0" smtClean="0">
                <a:effectLst>
                  <a:outerShdw blurRad="38100" dist="38100" dir="2700000" algn="tl">
                    <a:srgbClr val="000000">
                      <a:alpha val="43137"/>
                    </a:srgbClr>
                  </a:outerShdw>
                </a:effectLst>
                <a:latin typeface="Arial" pitchFamily="34" charset="0"/>
                <a:cs typeface="Arial" pitchFamily="34" charset="0"/>
              </a:rPr>
              <a:t>, když vyhrál 3:2. Vedli jsme už 2:0, ale v závěru jsme přišli o všechny body. Jinak jsme ale podávali spolehlivé výkony a zaslouženě vyhrávali. V Chomutově jsme otáčeli nepříznivý průběh zápasu, silnou Krupku jsme doma přehráli herně. Zápas v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Postoloprtech</a:t>
            </a:r>
            <a:r>
              <a:rPr lang="cs-CZ" sz="1100" b="0" i="1" dirty="0" smtClean="0">
                <a:effectLst>
                  <a:outerShdw blurRad="38100" dist="38100" dir="2700000" algn="tl">
                    <a:srgbClr val="000000">
                      <a:alpha val="43137"/>
                    </a:srgbClr>
                  </a:outerShdw>
                </a:effectLst>
                <a:latin typeface="Arial" pitchFamily="34" charset="0"/>
                <a:cs typeface="Arial" pitchFamily="34" charset="0"/>
              </a:rPr>
              <a:t> jsme si vychutnali a vyhráli 5:0. Pak tu bylo nepovedené již zmiňované utkání s Horním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Jiřetínem</a:t>
            </a:r>
            <a:r>
              <a:rPr lang="cs-CZ" sz="1100" b="0" i="1" dirty="0" smtClean="0">
                <a:effectLst>
                  <a:outerShdw blurRad="38100" dist="38100" dir="2700000" algn="tl">
                    <a:srgbClr val="000000">
                      <a:alpha val="43137"/>
                    </a:srgbClr>
                  </a:outerShdw>
                </a:effectLst>
                <a:latin typeface="Arial" pitchFamily="34" charset="0"/>
                <a:cs typeface="Arial" pitchFamily="34" charset="0"/>
              </a:rPr>
              <a:t>. Na řadu přišla série 7 vítězství v řadě. Na hřišti dnes 2. nejlepšího týmu soutěže Proboštova jsme vyhráli na penalty a doma následně deklasovali z divize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sestoupivší</a:t>
            </a:r>
            <a:r>
              <a:rPr lang="cs-CZ" sz="1100" b="0" i="1" dirty="0" smtClean="0">
                <a:effectLst>
                  <a:outerShdw blurRad="38100" dist="38100" dir="2700000" algn="tl">
                    <a:srgbClr val="000000">
                      <a:alpha val="43137"/>
                    </a:srgbClr>
                  </a:outerShdw>
                </a:effectLst>
                <a:latin typeface="Arial" pitchFamily="34" charset="0"/>
                <a:cs typeface="Arial" pitchFamily="34" charset="0"/>
              </a:rPr>
              <a:t> Žatec 7:1. Na hřišti bývalými ligovými hráči posilněnými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Modlany</a:t>
            </a:r>
            <a:r>
              <a:rPr lang="cs-CZ" sz="1100" b="0" i="1" dirty="0" smtClean="0">
                <a:effectLst>
                  <a:outerShdw blurRad="38100" dist="38100" dir="2700000" algn="tl">
                    <a:srgbClr val="000000">
                      <a:alpha val="43137"/>
                    </a:srgbClr>
                  </a:outerShdw>
                </a:effectLst>
                <a:latin typeface="Arial" pitchFamily="34" charset="0"/>
                <a:cs typeface="Arial" pitchFamily="34" charset="0"/>
              </a:rPr>
              <a:t> jsme dokázali vyhrát a bylo to také na penalty. Pak jsme hráli 2x doma Zápasy byly vítězné. S Modrou 3:0 a s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Neštěmicemi</a:t>
            </a:r>
            <a:r>
              <a:rPr lang="cs-CZ" sz="1100" b="0" i="1" dirty="0" smtClean="0">
                <a:effectLst>
                  <a:outerShdw blurRad="38100" dist="38100" dir="2700000" algn="tl">
                    <a:srgbClr val="000000">
                      <a:alpha val="43137"/>
                    </a:srgbClr>
                  </a:outerShdw>
                </a:effectLst>
                <a:latin typeface="Arial" pitchFamily="34" charset="0"/>
                <a:cs typeface="Arial" pitchFamily="34" charset="0"/>
              </a:rPr>
              <a:t> 5:1.  Po 10 kolech jsme byli na 2. místě za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Blšany</a:t>
            </a:r>
            <a:r>
              <a:rPr lang="cs-CZ" sz="1100" b="0" i="1" dirty="0" smtClean="0">
                <a:effectLst>
                  <a:outerShdw blurRad="38100" dist="38100" dir="2700000" algn="tl">
                    <a:srgbClr val="000000">
                      <a:alpha val="43137"/>
                    </a:srgbClr>
                  </a:outerShdw>
                </a:effectLst>
                <a:latin typeface="Arial" pitchFamily="34" charset="0"/>
                <a:cs typeface="Arial" pitchFamily="34" charset="0"/>
              </a:rPr>
              <a:t>. Mužstvo šlapalo, hrálo pěkný fotbal a diváci byli spokojeni. Herně slabší výkon jsme</a:t>
            </a:r>
            <a:endParaRPr lang="cs-CZ" sz="1100" b="0" i="1" dirty="0">
              <a:effectLst>
                <a:outerShdw blurRad="38100" dist="38100" dir="2700000" algn="tl">
                  <a:srgbClr val="000000">
                    <a:alpha val="43137"/>
                  </a:srgbClr>
                </a:outerShdw>
              </a:effectLst>
              <a:latin typeface="Arial" pitchFamily="34" charset="0"/>
              <a:cs typeface="Arial" pitchFamily="34" charset="0"/>
            </a:endParaRPr>
          </a:p>
        </p:txBody>
      </p:sp>
      <p:sp>
        <p:nvSpPr>
          <p:cNvPr id="7" name="TextovéPole 6"/>
          <p:cNvSpPr txBox="1"/>
          <p:nvPr/>
        </p:nvSpPr>
        <p:spPr>
          <a:xfrm>
            <a:off x="174948" y="91108"/>
            <a:ext cx="4392488" cy="1646605"/>
          </a:xfrm>
          <a:prstGeom prst="rect">
            <a:avLst/>
          </a:prstGeom>
          <a:blipFill>
            <a:blip r:embed="rId3" cstate="print"/>
            <a:stretch>
              <a:fillRect/>
            </a:stretch>
          </a:blipFill>
          <a:ln w="47625" cmpd="sng">
            <a:gradFill>
              <a:gsLst>
                <a:gs pos="0">
                  <a:srgbClr val="CCCCFF"/>
                </a:gs>
                <a:gs pos="17999">
                  <a:srgbClr val="99CCFF"/>
                </a:gs>
                <a:gs pos="36000">
                  <a:srgbClr val="9966FF"/>
                </a:gs>
                <a:gs pos="61000">
                  <a:srgbClr val="FF7C80"/>
                </a:gs>
                <a:gs pos="82001">
                  <a:srgbClr val="99CCFF"/>
                </a:gs>
                <a:gs pos="100000">
                  <a:srgbClr val="CCCCFF"/>
                </a:gs>
              </a:gsLst>
              <a:lin ang="12600000" scaled="0"/>
            </a:gradFill>
          </a:ln>
          <a:effectLst>
            <a:outerShdw blurRad="63500" sx="102000" sy="102000" algn="ctr" rotWithShape="0">
              <a:prstClr val="black">
                <a:alpha val="40000"/>
              </a:prstClr>
            </a:outerShdw>
          </a:effectLst>
        </p:spPr>
        <p:txBody>
          <a:bodyPr wrap="square" rtlCol="0">
            <a:spAutoFit/>
          </a:bodyPr>
          <a:lstStyle/>
          <a:p>
            <a:pPr algn="ctr"/>
            <a:r>
              <a:rPr lang="cs-CZ" sz="2500" dirty="0" smtClean="0">
                <a:solidFill>
                  <a:srgbClr val="006600"/>
                </a:solidFill>
                <a:effectLst>
                  <a:outerShdw blurRad="38100" dist="38100" dir="2700000" algn="tl">
                    <a:srgbClr val="000000">
                      <a:alpha val="43137"/>
                    </a:srgbClr>
                  </a:outerShdw>
                </a:effectLst>
                <a:latin typeface="Trebuchet MS" pitchFamily="34" charset="0"/>
              </a:rPr>
              <a:t>Přečtěte si následující stránky a zavzpomínejte na zápasy mužstva dospělých v ro</a:t>
            </a:r>
            <a:r>
              <a:rPr lang="cs-CZ" sz="2600" dirty="0" smtClean="0">
                <a:solidFill>
                  <a:srgbClr val="006600"/>
                </a:solidFill>
                <a:effectLst>
                  <a:outerShdw blurRad="38100" dist="38100" dir="2700000" algn="tl">
                    <a:srgbClr val="000000">
                      <a:alpha val="43137"/>
                    </a:srgbClr>
                  </a:outerShdw>
                </a:effectLst>
                <a:latin typeface="Trebuchet MS" pitchFamily="34" charset="0"/>
              </a:rPr>
              <a:t>čníku 2015-2016</a:t>
            </a:r>
          </a:p>
        </p:txBody>
      </p:sp>
      <p:sp>
        <p:nvSpPr>
          <p:cNvPr id="9" name="TextovéPole 8"/>
          <p:cNvSpPr txBox="1"/>
          <p:nvPr/>
        </p:nvSpPr>
        <p:spPr>
          <a:xfrm>
            <a:off x="5647556" y="1675868"/>
            <a:ext cx="4536504" cy="5324535"/>
          </a:xfrm>
          <a:prstGeom prst="rect">
            <a:avLst/>
          </a:prstGeom>
          <a:noFill/>
        </p:spPr>
        <p:txBody>
          <a:bodyPr wrap="square" rtlCol="0">
            <a:spAutoFit/>
          </a:bodyPr>
          <a:lstStyle/>
          <a:p>
            <a:pPr algn="ctr"/>
            <a:r>
              <a:rPr lang="cs-CZ" sz="2000" u="sng" dirty="0" smtClean="0">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atin typeface="Bookman Old Style" pitchFamily="18" charset="0"/>
              </a:rPr>
              <a:t>SK </a:t>
            </a:r>
            <a:r>
              <a:rPr lang="cs-CZ" sz="2000" u="sng" dirty="0" err="1" smtClean="0">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atin typeface="Bookman Old Style" pitchFamily="18" charset="0"/>
              </a:rPr>
              <a:t>Štětí</a:t>
            </a:r>
            <a:r>
              <a:rPr lang="cs-CZ" sz="2000" u="sng" dirty="0" smtClean="0">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atin typeface="Bookman Old Style" pitchFamily="18" charset="0"/>
              </a:rPr>
              <a:t> – FK Junior Děčín</a:t>
            </a:r>
          </a:p>
          <a:p>
            <a:pPr algn="ctr"/>
            <a:r>
              <a:rPr lang="cs-CZ" sz="2000" u="sng" dirty="0" smtClean="0">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atin typeface="Bookman Old Style" pitchFamily="18" charset="0"/>
              </a:rPr>
              <a:t>1:4(1:2)  12.6.2016  29.kolo</a:t>
            </a:r>
            <a:endParaRPr lang="cs-CZ" sz="1400" u="sng" dirty="0" smtClean="0">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atin typeface="Bookman Old Style" pitchFamily="18" charset="0"/>
            </a:endParaRPr>
          </a:p>
          <a:p>
            <a:pPr algn="just"/>
            <a:r>
              <a:rPr lang="cs-CZ" b="0" dirty="0" smtClean="0">
                <a:latin typeface="Arial" pitchFamily="34" charset="0"/>
                <a:cs typeface="Arial" pitchFamily="34" charset="0"/>
              </a:rPr>
              <a:t>Děčín přijel do </a:t>
            </a:r>
            <a:r>
              <a:rPr lang="cs-CZ" b="0" dirty="0" err="1" smtClean="0">
                <a:latin typeface="Arial" pitchFamily="34" charset="0"/>
                <a:cs typeface="Arial" pitchFamily="34" charset="0"/>
              </a:rPr>
              <a:t>Štětí</a:t>
            </a:r>
            <a:r>
              <a:rPr lang="cs-CZ" b="0" dirty="0" smtClean="0">
                <a:latin typeface="Arial" pitchFamily="34" charset="0"/>
                <a:cs typeface="Arial" pitchFamily="34" charset="0"/>
              </a:rPr>
              <a:t> jako favorit, ale prvních 20 minut tomu nenasvědčovalo.  Domácí dorostenci  hosty zaskočili aktivním přístupem ve hře a zajímavou kombinací, která byla doprovázena i nebezpečnými situacemi  před brankou. Jedné  z nich se </a:t>
            </a:r>
            <a:r>
              <a:rPr lang="cs-CZ" b="0" dirty="0" err="1" smtClean="0">
                <a:latin typeface="Arial" pitchFamily="34" charset="0"/>
                <a:cs typeface="Arial" pitchFamily="34" charset="0"/>
              </a:rPr>
              <a:t>brankově</a:t>
            </a:r>
            <a:r>
              <a:rPr lang="cs-CZ" b="0" dirty="0" smtClean="0">
                <a:latin typeface="Arial" pitchFamily="34" charset="0"/>
                <a:cs typeface="Arial" pitchFamily="34" charset="0"/>
              </a:rPr>
              <a:t> zhostil Marek a  bylo to 1:0. Vyrovnávací branku jsme hostům darovali o 6 minut později pomalou malou domů, kterou vystihl Hanzl a srovnal na 1:1. Úvodní aktivita se z našich kopaček postupně vytrácela a soupeř hrozil nebezpečným výpady stále častěji.  Ve 40. minutě se také rychlý útok po levé straně podařilo dotáhnout až do úplného konce. Vedení Děčína zajistil moc brankou na 2:1. Nic pro náš tým však ještě nebylo ztraceno. To by jsme se ale brzo po změně stran nesměli dopustit dalšího nepovedeného odkopu doprovázeného nedovoleným zákrokem ve vlastním pokutovém území. </a:t>
            </a:r>
            <a:r>
              <a:rPr lang="cs-CZ" b="0" dirty="0" err="1" smtClean="0">
                <a:latin typeface="Arial" pitchFamily="34" charset="0"/>
                <a:cs typeface="Arial" pitchFamily="34" charset="0"/>
              </a:rPr>
              <a:t>Valt</a:t>
            </a:r>
            <a:r>
              <a:rPr lang="cs-CZ" b="0" dirty="0" smtClean="0">
                <a:latin typeface="Arial" pitchFamily="34" charset="0"/>
                <a:cs typeface="Arial" pitchFamily="34" charset="0"/>
              </a:rPr>
              <a:t> se nemýlil a zvýšil na 3:1. Pokoušeli jsme se sice ještě o zvrat, ale většina našich akcí končila před velkým vápnem. Soupeř s přehledem kontroloval a ještě v samotném závěru stačil zvýšit na konečných 4:1.</a:t>
            </a:r>
          </a:p>
          <a:p>
            <a:pPr algn="just"/>
            <a:r>
              <a:rPr lang="cs-CZ" b="0" u="sng" dirty="0" smtClean="0">
                <a:latin typeface="Arial" pitchFamily="34" charset="0"/>
                <a:cs typeface="Arial" pitchFamily="34" charset="0"/>
              </a:rPr>
              <a:t>Branky</a:t>
            </a:r>
            <a:r>
              <a:rPr lang="cs-CZ" b="0" dirty="0" smtClean="0">
                <a:latin typeface="Arial" pitchFamily="34" charset="0"/>
                <a:cs typeface="Arial" pitchFamily="34" charset="0"/>
              </a:rPr>
              <a:t>: Marek 1</a:t>
            </a:r>
          </a:p>
          <a:p>
            <a:pPr algn="just"/>
            <a:r>
              <a:rPr lang="cs-CZ" b="0" u="sng" dirty="0" smtClean="0">
                <a:latin typeface="Arial" pitchFamily="34" charset="0"/>
                <a:cs typeface="Arial" pitchFamily="34" charset="0"/>
              </a:rPr>
              <a:t>Sestava</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.Svoboda-Moučka, Vála, Beruška, Jakl, </a:t>
            </a:r>
            <a:r>
              <a:rPr lang="cs-CZ" b="0" dirty="0" err="1" smtClean="0">
                <a:latin typeface="Arial" pitchFamily="34" charset="0"/>
                <a:cs typeface="Arial" pitchFamily="34" charset="0"/>
              </a:rPr>
              <a:t>Feko</a:t>
            </a:r>
            <a:r>
              <a:rPr lang="cs-CZ" b="0" dirty="0" smtClean="0">
                <a:latin typeface="Arial" pitchFamily="34" charset="0"/>
                <a:cs typeface="Arial" pitchFamily="34" charset="0"/>
              </a:rPr>
              <a:t>, </a:t>
            </a:r>
          </a:p>
          <a:p>
            <a:pPr algn="just"/>
            <a:r>
              <a:rPr lang="cs-CZ" b="0" dirty="0" smtClean="0">
                <a:latin typeface="Arial" pitchFamily="34" charset="0"/>
                <a:cs typeface="Arial" pitchFamily="34" charset="0"/>
              </a:rPr>
              <a:t>               Podhorský, Marek, </a:t>
            </a:r>
            <a:r>
              <a:rPr lang="cs-CZ" b="0" dirty="0" err="1" smtClean="0">
                <a:latin typeface="Arial" pitchFamily="34" charset="0"/>
                <a:cs typeface="Arial" pitchFamily="34" charset="0"/>
              </a:rPr>
              <a:t>K</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Horváth</a:t>
            </a:r>
            <a:r>
              <a:rPr lang="cs-CZ" b="0" dirty="0" smtClean="0">
                <a:latin typeface="Arial" pitchFamily="34" charset="0"/>
                <a:cs typeface="Arial" pitchFamily="34" charset="0"/>
              </a:rPr>
              <a:t>, Mejzr, </a:t>
            </a:r>
          </a:p>
          <a:p>
            <a:pPr algn="just"/>
            <a:r>
              <a:rPr lang="cs-CZ" b="0" dirty="0" smtClean="0">
                <a:latin typeface="Arial" pitchFamily="34" charset="0"/>
                <a:cs typeface="Arial" pitchFamily="34" charset="0"/>
              </a:rPr>
              <a:t>               </a:t>
            </a:r>
            <a:r>
              <a:rPr lang="cs-CZ" b="0" dirty="0" err="1" smtClean="0">
                <a:latin typeface="Arial" pitchFamily="34" charset="0"/>
                <a:cs typeface="Arial" pitchFamily="34" charset="0"/>
              </a:rPr>
              <a:t>Chaloupecký</a:t>
            </a:r>
            <a:r>
              <a:rPr lang="cs-CZ" b="0" dirty="0" smtClean="0">
                <a:latin typeface="Arial" pitchFamily="34" charset="0"/>
                <a:cs typeface="Arial" pitchFamily="34" charset="0"/>
              </a:rPr>
              <a:t>, </a:t>
            </a:r>
            <a:r>
              <a:rPr lang="cs-CZ" b="0" dirty="0" err="1" smtClean="0">
                <a:latin typeface="Arial" pitchFamily="34" charset="0"/>
                <a:cs typeface="Arial" pitchFamily="34" charset="0"/>
              </a:rPr>
              <a:t>Balaštík</a:t>
            </a:r>
            <a:r>
              <a:rPr lang="cs-CZ" b="0" dirty="0" smtClean="0">
                <a:latin typeface="Arial" pitchFamily="34" charset="0"/>
                <a:cs typeface="Arial" pitchFamily="34" charset="0"/>
              </a:rPr>
              <a:t>,  </a:t>
            </a:r>
            <a:r>
              <a:rPr lang="cs-CZ" b="0" dirty="0" err="1" smtClean="0">
                <a:latin typeface="Arial" pitchFamily="34" charset="0"/>
                <a:cs typeface="Arial" pitchFamily="34" charset="0"/>
              </a:rPr>
              <a:t>Štekr</a:t>
            </a:r>
            <a:endParaRPr lang="cs-CZ" b="0" dirty="0" smtClean="0">
              <a:latin typeface="Arial" pitchFamily="34" charset="0"/>
              <a:cs typeface="Arial" pitchFamily="34" charset="0"/>
            </a:endParaRPr>
          </a:p>
          <a:p>
            <a:pPr algn="just"/>
            <a:r>
              <a:rPr lang="cs-CZ" b="0" u="sng" dirty="0" smtClean="0">
                <a:latin typeface="Arial" pitchFamily="34" charset="0"/>
                <a:cs typeface="Arial" pitchFamily="34" charset="0"/>
              </a:rPr>
              <a:t>Trenér:</a:t>
            </a:r>
            <a:r>
              <a:rPr lang="cs-CZ" b="0" dirty="0" smtClean="0">
                <a:latin typeface="Arial" pitchFamily="34" charset="0"/>
                <a:cs typeface="Arial" pitchFamily="34" charset="0"/>
              </a:rPr>
              <a:t> </a:t>
            </a:r>
            <a:r>
              <a:rPr lang="cs-CZ" b="0" dirty="0" err="1" smtClean="0">
                <a:latin typeface="Arial" pitchFamily="34" charset="0"/>
                <a:cs typeface="Arial" pitchFamily="34" charset="0"/>
              </a:rPr>
              <a:t>V</a:t>
            </a:r>
            <a:r>
              <a:rPr lang="cs-CZ" b="0" dirty="0" smtClean="0">
                <a:latin typeface="Arial" pitchFamily="34" charset="0"/>
                <a:cs typeface="Arial" pitchFamily="34" charset="0"/>
              </a:rPr>
              <a:t>.Podhorský, R,</a:t>
            </a:r>
            <a:r>
              <a:rPr lang="cs-CZ" b="0" dirty="0" err="1" smtClean="0">
                <a:latin typeface="Arial" pitchFamily="34" charset="0"/>
                <a:cs typeface="Arial" pitchFamily="34" charset="0"/>
              </a:rPr>
              <a:t>Švejdar</a:t>
            </a:r>
            <a:r>
              <a:rPr lang="cs-CZ" b="0" dirty="0" smtClean="0">
                <a:latin typeface="Arial" pitchFamily="34" charset="0"/>
                <a:cs typeface="Arial" pitchFamily="34" charset="0"/>
              </a:rPr>
              <a:t>  </a:t>
            </a:r>
            <a:r>
              <a:rPr lang="cs-CZ" b="0" u="sng" dirty="0" smtClean="0">
                <a:latin typeface="Arial" pitchFamily="34" charset="0"/>
                <a:cs typeface="Arial" pitchFamily="34" charset="0"/>
              </a:rPr>
              <a:t>Vedoucí</a:t>
            </a:r>
            <a:r>
              <a:rPr lang="cs-CZ" b="0" dirty="0" smtClean="0">
                <a:latin typeface="Arial" pitchFamily="34" charset="0"/>
                <a:cs typeface="Arial" pitchFamily="34" charset="0"/>
              </a:rPr>
              <a:t>: </a:t>
            </a:r>
            <a:r>
              <a:rPr lang="cs-CZ" b="0" dirty="0" err="1" smtClean="0">
                <a:latin typeface="Arial" pitchFamily="34" charset="0"/>
                <a:cs typeface="Arial" pitchFamily="34" charset="0"/>
              </a:rPr>
              <a:t>J.Nedomlelová</a:t>
            </a:r>
            <a:endParaRPr lang="cs-CZ" b="0" dirty="0" smtClean="0">
              <a:latin typeface="Arial" pitchFamily="34" charset="0"/>
              <a:cs typeface="Arial" pitchFamily="34" charset="0"/>
            </a:endParaRPr>
          </a:p>
          <a:p>
            <a:pPr algn="just"/>
            <a:r>
              <a:rPr lang="cs-CZ" b="0" u="sng" dirty="0" smtClean="0">
                <a:latin typeface="Arial" pitchFamily="34" charset="0"/>
                <a:cs typeface="Arial" pitchFamily="34" charset="0"/>
              </a:rPr>
              <a:t>Rozhodčí</a:t>
            </a:r>
            <a:r>
              <a:rPr lang="cs-CZ" b="0" dirty="0" smtClean="0">
                <a:latin typeface="Arial" pitchFamily="34" charset="0"/>
                <a:cs typeface="Arial" pitchFamily="34" charset="0"/>
              </a:rPr>
              <a:t>: </a:t>
            </a:r>
            <a:r>
              <a:rPr lang="cs-CZ" b="0" dirty="0" err="1" smtClean="0">
                <a:latin typeface="Arial" pitchFamily="34" charset="0"/>
                <a:cs typeface="Arial" pitchFamily="34" charset="0"/>
              </a:rPr>
              <a:t>M</a:t>
            </a:r>
            <a:r>
              <a:rPr lang="cs-CZ" b="0" dirty="0" smtClean="0">
                <a:latin typeface="Arial" pitchFamily="34" charset="0"/>
                <a:cs typeface="Arial" pitchFamily="34" charset="0"/>
              </a:rPr>
              <a:t>.</a:t>
            </a:r>
            <a:r>
              <a:rPr lang="cs-CZ" b="0" dirty="0" err="1" smtClean="0">
                <a:latin typeface="Arial" pitchFamily="34" charset="0"/>
                <a:cs typeface="Arial" pitchFamily="34" charset="0"/>
              </a:rPr>
              <a:t>Prágl</a:t>
            </a:r>
            <a:r>
              <a:rPr lang="cs-CZ" b="0" dirty="0" smtClean="0">
                <a:latin typeface="Arial" pitchFamily="34" charset="0"/>
                <a:cs typeface="Arial" pitchFamily="34" charset="0"/>
              </a:rPr>
              <a:t>-</a:t>
            </a:r>
            <a:r>
              <a:rPr lang="cs-CZ" b="0" dirty="0" err="1" smtClean="0">
                <a:latin typeface="Arial" pitchFamily="34" charset="0"/>
                <a:cs typeface="Arial" pitchFamily="34" charset="0"/>
              </a:rPr>
              <a:t>V</a:t>
            </a:r>
            <a:r>
              <a:rPr lang="cs-CZ" b="0" dirty="0" smtClean="0">
                <a:latin typeface="Arial" pitchFamily="34" charset="0"/>
                <a:cs typeface="Arial" pitchFamily="34" charset="0"/>
              </a:rPr>
              <a:t>.Dvorský, </a:t>
            </a:r>
            <a:r>
              <a:rPr lang="cs-CZ" b="0" dirty="0" err="1" smtClean="0">
                <a:latin typeface="Arial" pitchFamily="34" charset="0"/>
                <a:cs typeface="Arial" pitchFamily="34" charset="0"/>
              </a:rPr>
              <a:t>D.Dobiáš</a:t>
            </a:r>
            <a:endParaRPr lang="cs-CZ" b="0" dirty="0" smtClean="0">
              <a:latin typeface="Arial" pitchFamily="34" charset="0"/>
              <a:cs typeface="Arial" pitchFamily="34" charset="0"/>
            </a:endParaRPr>
          </a:p>
        </p:txBody>
      </p:sp>
      <p:sp>
        <p:nvSpPr>
          <p:cNvPr id="12" name="TextovéPole 11"/>
          <p:cNvSpPr txBox="1"/>
          <p:nvPr/>
        </p:nvSpPr>
        <p:spPr>
          <a:xfrm>
            <a:off x="5719564" y="91108"/>
            <a:ext cx="4464496" cy="1384995"/>
          </a:xfrm>
          <a:prstGeom prst="rect">
            <a:avLst/>
          </a:prstGeom>
          <a:blipFill dpi="0" rotWithShape="1">
            <a:blip r:embed="rId4" cstate="print">
              <a:alphaModFix amt="52000"/>
            </a:blip>
            <a:srcRect/>
            <a:stretch>
              <a:fillRect/>
            </a:stretch>
          </a:blipFill>
          <a:ln w="53975">
            <a:solidFill>
              <a:schemeClr val="accent6">
                <a:lumMod val="75000"/>
              </a:schemeClr>
            </a:solidFill>
            <a:prstDash val="dash"/>
          </a:ln>
        </p:spPr>
        <p:txBody>
          <a:bodyPr wrap="square" rtlCol="0">
            <a:spAutoFit/>
          </a:bodyPr>
          <a:lstStyle/>
          <a:p>
            <a:pPr algn="ctr"/>
            <a:r>
              <a:rPr lang="cs-CZ" sz="2400" dirty="0" smtClean="0">
                <a:latin typeface="Modern No. 20" pitchFamily="18" charset="0"/>
              </a:rPr>
              <a:t>Starší  dorostenci </a:t>
            </a:r>
            <a:r>
              <a:rPr lang="cs-CZ" sz="2000" dirty="0" smtClean="0">
                <a:latin typeface="Modern No. 20" pitchFamily="18" charset="0"/>
              </a:rPr>
              <a:t>měli dobrý vstup do zápasu, ale výkon postupně ztrácel kvalitu a Junior Děčín zaslouženě v předposledním kole soutěže vyhrál</a:t>
            </a:r>
          </a:p>
        </p:txBody>
      </p:sp>
      <p:cxnSp>
        <p:nvCxnSpPr>
          <p:cNvPr id="14" name="Přímá spojovací šipka 13"/>
          <p:cNvCxnSpPr/>
          <p:nvPr/>
        </p:nvCxnSpPr>
        <p:spPr bwMode="auto">
          <a:xfrm>
            <a:off x="3775348" y="7147892"/>
            <a:ext cx="432048" cy="0"/>
          </a:xfrm>
          <a:prstGeom prst="straightConnector1">
            <a:avLst/>
          </a:prstGeom>
          <a:noFill/>
          <a:ln w="22225" cap="flat" cmpd="sng" algn="ctr">
            <a:solidFill>
              <a:schemeClr val="tx1"/>
            </a:solidFill>
            <a:prstDash val="solid"/>
            <a:round/>
            <a:headEnd type="none" w="med" len="med"/>
            <a:tailEnd type="arrow"/>
          </a:ln>
          <a:effectLst>
            <a:outerShdw dist="45791" dir="2021404" algn="ctr" rotWithShape="0">
              <a:srgbClr val="9999FF"/>
            </a:outerShdw>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19164" y="700387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sp>
        <p:nvSpPr>
          <p:cNvPr id="10" name="TextovéPole 9"/>
          <p:cNvSpPr txBox="1"/>
          <p:nvPr/>
        </p:nvSpPr>
        <p:spPr>
          <a:xfrm>
            <a:off x="600759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5" name="Obdélník 4"/>
          <p:cNvSpPr/>
          <p:nvPr/>
        </p:nvSpPr>
        <p:spPr>
          <a:xfrm>
            <a:off x="5431532" y="72226"/>
            <a:ext cx="4824536" cy="6524863"/>
          </a:xfrm>
          <a:prstGeom prst="rect">
            <a:avLst/>
          </a:prstGeom>
          <a:solidFill>
            <a:srgbClr val="F7FDC3"/>
          </a:solidFill>
        </p:spPr>
        <p:txBody>
          <a:bodyPr wrap="square">
            <a:spAutoFit/>
          </a:bodyPr>
          <a:lstStyle/>
          <a:p>
            <a:r>
              <a:rPr lang="cs-CZ" sz="1100" b="0" i="1" dirty="0" smtClean="0">
                <a:effectLst>
                  <a:outerShdw blurRad="38100" dist="38100" dir="2700000" algn="tl">
                    <a:srgbClr val="000000">
                      <a:alpha val="43137"/>
                    </a:srgbClr>
                  </a:outerShdw>
                </a:effectLst>
                <a:latin typeface="Arial" pitchFamily="34" charset="0"/>
                <a:cs typeface="Arial" pitchFamily="34" charset="0"/>
              </a:rPr>
              <a:t>podali na hřišti trápícího se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Střekova</a:t>
            </a:r>
            <a:r>
              <a:rPr lang="cs-CZ" sz="1100" b="0" i="1" dirty="0" smtClean="0">
                <a:effectLst>
                  <a:outerShdw blurRad="38100" dist="38100" dir="2700000" algn="tl">
                    <a:srgbClr val="000000">
                      <a:alpha val="43137"/>
                    </a:srgbClr>
                  </a:outerShdw>
                </a:effectLst>
                <a:latin typeface="Arial" pitchFamily="34" charset="0"/>
                <a:cs typeface="Arial" pitchFamily="34" charset="0"/>
              </a:rPr>
              <a:t> 17.10.2015. Hrálo se pod umělým osvětlením a vítězství 2:1 jsme strhli na svou stranu až v závěru utkání. Pak tu byl zápas podzimu a v tom jsme doma 24.10.2015 v boji o 1. příčku tabulky přivítali FK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Blšany</a:t>
            </a:r>
            <a:r>
              <a:rPr lang="cs-CZ" sz="1100" b="0" i="1" dirty="0" smtClean="0">
                <a:effectLst>
                  <a:outerShdw blurRad="38100" dist="38100" dir="2700000" algn="tl">
                    <a:srgbClr val="000000">
                      <a:alpha val="43137"/>
                    </a:srgbClr>
                  </a:outerShdw>
                </a:effectLst>
                <a:latin typeface="Arial" pitchFamily="34" charset="0"/>
                <a:cs typeface="Arial" pitchFamily="34" charset="0"/>
              </a:rPr>
              <a:t>.  Bylo to krásné fotbalové představení, ve kterém obě mužstva potvrdila, proč jsou na čele tabulky. Ještě hezčí bylo, že hlavní slovo mělo naše mužstvo, které zvítězilo 3:1 a dostalo se do čela tabulky. Následoval zápas na umělé trávě na hřišti nováčka v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Srbicích</a:t>
            </a:r>
            <a:r>
              <a:rPr lang="cs-CZ" sz="1100" b="0" i="1" dirty="0" smtClean="0">
                <a:effectLst>
                  <a:outerShdw blurRad="38100" dist="38100" dir="2700000" algn="tl">
                    <a:srgbClr val="000000">
                      <a:alpha val="43137"/>
                    </a:srgbClr>
                  </a:outerShdw>
                </a:effectLst>
                <a:latin typeface="Arial" pitchFamily="34" charset="0"/>
                <a:cs typeface="Arial" pitchFamily="34" charset="0"/>
              </a:rPr>
              <a:t>, který v té době patřily k týmům hrajících o záchranu. Nevedlo se nám. Prohráli jsme 4:2. Poslední podzimní domácí zápas jsme sehráli proti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Duchcovu</a:t>
            </a:r>
            <a:r>
              <a:rPr lang="cs-CZ" sz="1100" b="0" i="1" dirty="0" smtClean="0">
                <a:effectLst>
                  <a:outerShdw blurRad="38100" dist="38100" dir="2700000" algn="tl">
                    <a:srgbClr val="000000">
                      <a:alpha val="43137"/>
                    </a:srgbClr>
                  </a:outerShdw>
                </a:effectLst>
                <a:latin typeface="Arial" pitchFamily="34" charset="0"/>
                <a:cs typeface="Arial" pitchFamily="34" charset="0"/>
              </a:rPr>
              <a:t>, a i když jsme prohrávali už 2:0, tak jsme nakonec zabrali a jasně vyhráli. Titul podzimního mistra jsme jeli potvrdit do Bíliny, kde jsme nakonec vyhráli 2:1. Zimní příprava proběhla dle plánu. Spousta přátelských zápasů, které byly vhodnou prověrkou před jarní části. Jaro jsme zahajovali v Hrobcích, které v zimě dosahovaly dobrých výsledků. Zvítězili jsme, a když ještě náš pronásledovatel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Blšany</a:t>
            </a:r>
            <a:r>
              <a:rPr lang="cs-CZ" sz="1100" b="0" i="1" dirty="0" smtClean="0">
                <a:effectLst>
                  <a:outerShdw blurRad="38100" dist="38100" dir="2700000" algn="tl">
                    <a:srgbClr val="000000">
                      <a:alpha val="43137"/>
                    </a:srgbClr>
                  </a:outerShdw>
                </a:effectLst>
                <a:latin typeface="Arial" pitchFamily="34" charset="0"/>
                <a:cs typeface="Arial" pitchFamily="34" charset="0"/>
              </a:rPr>
              <a:t> prohrály, tak jsme navýšili  náskok na čele tabulky na 5 bodů. V následujících 4 zápasech  jsme získali 12 bodů se skórem 18:0. Pohled na tabulku říkal, že před 2.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Blšany</a:t>
            </a:r>
            <a:r>
              <a:rPr lang="cs-CZ" sz="1100" b="0" i="1" dirty="0" smtClean="0">
                <a:effectLst>
                  <a:outerShdw blurRad="38100" dist="38100" dir="2700000" algn="tl">
                    <a:srgbClr val="000000">
                      <a:alpha val="43137"/>
                    </a:srgbClr>
                  </a:outerShdw>
                </a:effectLst>
                <a:latin typeface="Arial" pitchFamily="34" charset="0"/>
                <a:cs typeface="Arial" pitchFamily="34" charset="0"/>
              </a:rPr>
              <a:t>  máme náskok 11 bodů a 3.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Proboštovem</a:t>
            </a:r>
            <a:r>
              <a:rPr lang="cs-CZ" sz="1100" b="0" i="1" dirty="0" smtClean="0">
                <a:effectLst>
                  <a:outerShdw blurRad="38100" dist="38100" dir="2700000" algn="tl">
                    <a:srgbClr val="000000">
                      <a:alpha val="43137"/>
                    </a:srgbClr>
                  </a:outerShdw>
                </a:effectLst>
                <a:latin typeface="Arial" pitchFamily="34" charset="0"/>
                <a:cs typeface="Arial" pitchFamily="34" charset="0"/>
              </a:rPr>
              <a:t>, který byl naším dalším soupeřem, 13 bodů. V případě vítězství už jsme mohli kalkulovat, kolik bodů ještě potřebujeme, abychom mohli slavit. Soupeř přijel dobře připraven, a i když značnou část zápasu hrál bez vyloučeného hráče, tak nám vstřelit gól nedovolil a sám uhájil čisté konto. Zvítězil 1:0. Mrzelo to, ale nic to neměnilo na věci, že jsme byli jasně nejlepším týmem v tabulce. Navíc přicházely zprávy, že v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Blšanech</a:t>
            </a:r>
            <a:r>
              <a:rPr lang="cs-CZ" sz="1100" b="0" i="1" dirty="0" smtClean="0">
                <a:effectLst>
                  <a:outerShdw blurRad="38100" dist="38100" dir="2700000" algn="tl">
                    <a:srgbClr val="000000">
                      <a:alpha val="43137"/>
                    </a:srgbClr>
                  </a:outerShdw>
                </a:effectLst>
                <a:latin typeface="Arial" pitchFamily="34" charset="0"/>
                <a:cs typeface="Arial" pitchFamily="34" charset="0"/>
              </a:rPr>
              <a:t> to neklape. Odchází trenéři, hráči a mužstvo pravidelně prohrává.  Zvládly jsme 2 následující silné týmy. Výhru v Žatci 4:2 jsme doma potvrdili v utkaní s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Modlany</a:t>
            </a:r>
            <a:r>
              <a:rPr lang="cs-CZ" sz="1100" b="0" i="1" dirty="0" smtClean="0">
                <a:effectLst>
                  <a:outerShdw blurRad="38100" dist="38100" dir="2700000" algn="tl">
                    <a:srgbClr val="000000">
                      <a:alpha val="43137"/>
                    </a:srgbClr>
                  </a:outerShdw>
                </a:effectLst>
                <a:latin typeface="Arial" pitchFamily="34" charset="0"/>
                <a:cs typeface="Arial" pitchFamily="34" charset="0"/>
              </a:rPr>
              <a:t> 5:2. Následovaly 2 zápasy na hřištích soupeřů. V pěkném prostředí v Modré jsme se prosadili ve 2. poločase a skončilo to 5:0. Pěkným zpestřením byla na zpáteční cestě koupel v Labi jedno z členů zájezdu, který prohrál sázku o výsledku zápasu. Dobrý výkon jsme podali i v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Neštěmicích</a:t>
            </a:r>
            <a:r>
              <a:rPr lang="cs-CZ" sz="1100" b="0" i="1" dirty="0" smtClean="0">
                <a:effectLst>
                  <a:outerShdw blurRad="38100" dist="38100" dir="2700000" algn="tl">
                    <a:srgbClr val="000000">
                      <a:alpha val="43137"/>
                    </a:srgbClr>
                  </a:outerShdw>
                </a:effectLst>
                <a:latin typeface="Arial" pitchFamily="34" charset="0"/>
                <a:cs typeface="Arial" pitchFamily="34" charset="0"/>
              </a:rPr>
              <a:t> a domů se vraceli s další výhrou 5:0. Ve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Štětí</a:t>
            </a:r>
            <a:r>
              <a:rPr lang="cs-CZ" sz="1100" b="0" i="1" dirty="0" smtClean="0">
                <a:effectLst>
                  <a:outerShdw blurRad="38100" dist="38100" dir="2700000" algn="tl">
                    <a:srgbClr val="000000">
                      <a:alpha val="43137"/>
                    </a:srgbClr>
                  </a:outerShdw>
                </a:effectLst>
                <a:latin typeface="Arial" pitchFamily="34" charset="0"/>
                <a:cs typeface="Arial" pitchFamily="34" charset="0"/>
              </a:rPr>
              <a:t> nás 21.5.2016 čekal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Střekov</a:t>
            </a:r>
            <a:r>
              <a:rPr lang="cs-CZ" sz="1100" b="0" i="1" dirty="0" smtClean="0">
                <a:effectLst>
                  <a:outerShdw blurRad="38100" dist="38100" dir="2700000" algn="tl">
                    <a:srgbClr val="000000">
                      <a:alpha val="43137"/>
                    </a:srgbClr>
                  </a:outerShdw>
                </a:effectLst>
                <a:latin typeface="Arial" pitchFamily="34" charset="0"/>
                <a:cs typeface="Arial" pitchFamily="34" charset="0"/>
              </a:rPr>
              <a:t>. V případě zisku 2 bodů by jsme měli 4 kola před koncem jistotu vítězství v Ústeckém přeboru. A protože pravděpodobnost sázkových kanceláří, že se tak stane, byla hodně vysoká, tak jsme chystali oslavy. Skončilo to 4:0 a radost s pokřikem Mistři vypukla naplno. Poslední květnovou sobotu jsme měli jet do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Blšan</a:t>
            </a:r>
            <a:r>
              <a:rPr lang="cs-CZ" sz="1100" b="0" i="1" dirty="0" smtClean="0">
                <a:effectLst>
                  <a:outerShdw blurRad="38100" dist="38100" dir="2700000" algn="tl">
                    <a:srgbClr val="000000">
                      <a:alpha val="43137"/>
                    </a:srgbClr>
                  </a:outerShdw>
                </a:effectLst>
                <a:latin typeface="Arial" pitchFamily="34" charset="0"/>
                <a:cs typeface="Arial" pitchFamily="34" charset="0"/>
              </a:rPr>
              <a:t>, ale ty zavolaly, že jich je málo a nemusíme jezdit.  Kontumace 3:0. 3. června jsme poměřili síly</a:t>
            </a:r>
            <a:endParaRPr lang="cs-CZ" sz="1100" b="0" i="1" dirty="0">
              <a:effectLst>
                <a:outerShdw blurRad="38100" dist="38100" dir="2700000" algn="tl">
                  <a:srgbClr val="000000">
                    <a:alpha val="43137"/>
                  </a:srgbClr>
                </a:outerShdw>
              </a:effectLst>
              <a:latin typeface="Arial" pitchFamily="34" charset="0"/>
              <a:cs typeface="Arial" pitchFamily="34" charset="0"/>
            </a:endParaRPr>
          </a:p>
        </p:txBody>
      </p:sp>
      <p:pic>
        <p:nvPicPr>
          <p:cNvPr id="54273" name="Picture 1"/>
          <p:cNvPicPr>
            <a:picLocks noChangeAspect="1" noChangeArrowheads="1"/>
          </p:cNvPicPr>
          <p:nvPr/>
        </p:nvPicPr>
        <p:blipFill>
          <a:blip r:embed="rId2" cstate="print"/>
          <a:srcRect/>
          <a:stretch>
            <a:fillRect/>
          </a:stretch>
        </p:blipFill>
        <p:spPr bwMode="auto">
          <a:xfrm>
            <a:off x="7303740" y="6427812"/>
            <a:ext cx="967036" cy="811188"/>
          </a:xfrm>
          <a:prstGeom prst="rect">
            <a:avLst/>
          </a:prstGeom>
          <a:noFill/>
          <a:ln w="9525">
            <a:noFill/>
            <a:miter lim="800000"/>
            <a:headEnd/>
            <a:tailEnd/>
          </a:ln>
        </p:spPr>
      </p:pic>
      <p:cxnSp>
        <p:nvCxnSpPr>
          <p:cNvPr id="7" name="Přímá spojovací šipka 6"/>
          <p:cNvCxnSpPr/>
          <p:nvPr/>
        </p:nvCxnSpPr>
        <p:spPr bwMode="auto">
          <a:xfrm>
            <a:off x="9535988" y="7003876"/>
            <a:ext cx="432048" cy="0"/>
          </a:xfrm>
          <a:prstGeom prst="straightConnector1">
            <a:avLst/>
          </a:prstGeom>
          <a:noFill/>
          <a:ln w="22225" cap="flat" cmpd="sng" algn="ctr">
            <a:solidFill>
              <a:schemeClr val="tx1"/>
            </a:solidFill>
            <a:prstDash val="solid"/>
            <a:round/>
            <a:headEnd type="none" w="med" len="med"/>
            <a:tailEnd type="arrow"/>
          </a:ln>
          <a:effectLst>
            <a:outerShdw dist="45791" dir="2021404" algn="ctr" rotWithShape="0">
              <a:srgbClr val="9999FF"/>
            </a:outerShdw>
          </a:effectLst>
        </p:spPr>
      </p:cxnSp>
      <p:graphicFrame>
        <p:nvGraphicFramePr>
          <p:cNvPr id="8" name="Tabulka 7"/>
          <p:cNvGraphicFramePr>
            <a:graphicFrameLocks noGrp="1"/>
          </p:cNvGraphicFramePr>
          <p:nvPr/>
        </p:nvGraphicFramePr>
        <p:xfrm>
          <a:off x="174949" y="955204"/>
          <a:ext cx="4824536" cy="6041840"/>
        </p:xfrm>
        <a:graphic>
          <a:graphicData uri="http://schemas.openxmlformats.org/drawingml/2006/table">
            <a:tbl>
              <a:tblPr/>
              <a:tblGrid>
                <a:gridCol w="528390">
                  <a:extLst>
                    <a:ext uri="{9D8B030D-6E8A-4147-A177-3AD203B41FA5}">
                      <a16:colId xmlns:a16="http://schemas.microsoft.com/office/drawing/2014/main" val="20000"/>
                    </a:ext>
                  </a:extLst>
                </a:gridCol>
                <a:gridCol w="623737">
                  <a:extLst>
                    <a:ext uri="{9D8B030D-6E8A-4147-A177-3AD203B41FA5}">
                      <a16:colId xmlns:a16="http://schemas.microsoft.com/office/drawing/2014/main" val="20001"/>
                    </a:ext>
                  </a:extLst>
                </a:gridCol>
                <a:gridCol w="508039">
                  <a:extLst>
                    <a:ext uri="{9D8B030D-6E8A-4147-A177-3AD203B41FA5}">
                      <a16:colId xmlns:a16="http://schemas.microsoft.com/office/drawing/2014/main" val="20002"/>
                    </a:ext>
                  </a:extLst>
                </a:gridCol>
                <a:gridCol w="1292161">
                  <a:extLst>
                    <a:ext uri="{9D8B030D-6E8A-4147-A177-3AD203B41FA5}">
                      <a16:colId xmlns:a16="http://schemas.microsoft.com/office/drawing/2014/main" val="20003"/>
                    </a:ext>
                  </a:extLst>
                </a:gridCol>
                <a:gridCol w="1872209">
                  <a:extLst>
                    <a:ext uri="{9D8B030D-6E8A-4147-A177-3AD203B41FA5}">
                      <a16:colId xmlns:a16="http://schemas.microsoft.com/office/drawing/2014/main" val="20004"/>
                    </a:ext>
                  </a:extLst>
                </a:gridCol>
              </a:tblGrid>
              <a:tr h="233724">
                <a:tc>
                  <a:txBody>
                    <a:bodyPr/>
                    <a:lstStyle/>
                    <a:p>
                      <a:pPr algn="ctr" fontAlgn="ctr"/>
                      <a:r>
                        <a:rPr lang="cs-CZ" sz="1200" b="1" i="0" u="none" strike="noStrike" dirty="0">
                          <a:solidFill>
                            <a:srgbClr val="000000"/>
                          </a:solidFill>
                          <a:latin typeface="Arial"/>
                        </a:rPr>
                        <a:t>Den</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i="0" u="none" strike="noStrike" dirty="0">
                          <a:solidFill>
                            <a:srgbClr val="000000"/>
                          </a:solidFill>
                          <a:latin typeface="Arial"/>
                        </a:rPr>
                        <a:t>Datum</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i="0" u="none" strike="noStrike" dirty="0">
                          <a:solidFill>
                            <a:srgbClr val="000000"/>
                          </a:solidFill>
                          <a:latin typeface="Arial"/>
                        </a:rPr>
                        <a:t>Čas</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i="0" u="none" strike="noStrike" dirty="0">
                          <a:solidFill>
                            <a:srgbClr val="000000"/>
                          </a:solidFill>
                          <a:latin typeface="Arial"/>
                        </a:rPr>
                        <a:t>Kde</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algn="ctr" fontAlgn="ctr"/>
                      <a:r>
                        <a:rPr lang="cs-CZ" sz="1200" b="1" i="0" u="none" strike="noStrike" dirty="0">
                          <a:solidFill>
                            <a:srgbClr val="000000"/>
                          </a:solidFill>
                          <a:latin typeface="Arial"/>
                        </a:rPr>
                        <a:t>Soupeř</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0"/>
                  </a:ext>
                </a:extLst>
              </a:tr>
              <a:tr h="136827">
                <a:tc>
                  <a:txBody>
                    <a:bodyPr/>
                    <a:lstStyle/>
                    <a:p>
                      <a:pPr algn="ctr" fontAlgn="ctr"/>
                      <a:r>
                        <a:rPr lang="cs-CZ" sz="900" b="1" i="0" u="none" strike="noStrike" dirty="0">
                          <a:solidFill>
                            <a:srgbClr val="000000"/>
                          </a:solidFill>
                          <a:latin typeface="Arial"/>
                        </a:rPr>
                        <a:t>pondělí</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11.7.2016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Štětí</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1"/>
                  </a:ext>
                </a:extLst>
              </a:tr>
              <a:tr h="136827">
                <a:tc>
                  <a:txBody>
                    <a:bodyPr/>
                    <a:lstStyle/>
                    <a:p>
                      <a:pPr algn="ctr" fontAlgn="ctr"/>
                      <a:r>
                        <a:rPr lang="cs-CZ" sz="900" b="1" i="0" u="none" strike="noStrike" dirty="0">
                          <a:solidFill>
                            <a:srgbClr val="000000"/>
                          </a:solidFill>
                          <a:latin typeface="Arial"/>
                        </a:rPr>
                        <a:t>úterý</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12.7.2016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Štětí</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36827">
                <a:tc>
                  <a:txBody>
                    <a:bodyPr/>
                    <a:lstStyle/>
                    <a:p>
                      <a:pPr algn="ctr" fontAlgn="ctr"/>
                      <a:r>
                        <a:rPr lang="cs-CZ" sz="900" b="1" i="0" u="none" strike="noStrike" dirty="0">
                          <a:solidFill>
                            <a:srgbClr val="000000"/>
                          </a:solidFill>
                          <a:latin typeface="Arial"/>
                        </a:rPr>
                        <a:t>středa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13.7.2016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Štětí</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3"/>
                  </a:ext>
                </a:extLst>
              </a:tr>
              <a:tr h="136827">
                <a:tc>
                  <a:txBody>
                    <a:bodyPr/>
                    <a:lstStyle/>
                    <a:p>
                      <a:pPr algn="ctr" fontAlgn="ctr"/>
                      <a:r>
                        <a:rPr lang="cs-CZ" sz="900" b="1" i="0" u="none" strike="noStrike">
                          <a:solidFill>
                            <a:srgbClr val="000000"/>
                          </a:solidFill>
                          <a:latin typeface="Arial"/>
                        </a:rPr>
                        <a:t>čtvrtek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14.7.2016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Štětí</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4"/>
                  </a:ext>
                </a:extLst>
              </a:tr>
              <a:tr h="136827">
                <a:tc>
                  <a:txBody>
                    <a:bodyPr/>
                    <a:lstStyle/>
                    <a:p>
                      <a:pPr algn="ctr" fontAlgn="ctr"/>
                      <a:r>
                        <a:rPr lang="cs-CZ" sz="900" b="1" i="0" u="none" strike="noStrike">
                          <a:solidFill>
                            <a:srgbClr val="000000"/>
                          </a:solidFill>
                          <a:latin typeface="Arial"/>
                        </a:rPr>
                        <a:t>pátek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15.7.2016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5"/>
                  </a:ext>
                </a:extLst>
              </a:tr>
              <a:tr h="136827">
                <a:tc rowSpan="2">
                  <a:txBody>
                    <a:bodyPr/>
                    <a:lstStyle/>
                    <a:p>
                      <a:pPr algn="ctr" fontAlgn="ctr"/>
                      <a:r>
                        <a:rPr lang="cs-CZ" sz="900" b="1" i="0" u="none" strike="noStrike">
                          <a:solidFill>
                            <a:srgbClr val="000000"/>
                          </a:solidFill>
                          <a:latin typeface="Arial"/>
                        </a:rPr>
                        <a:t>sobota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16.7.2016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900" b="1" i="0" u="none" strike="noStrike" dirty="0">
                          <a:solidFill>
                            <a:srgbClr val="FF0000"/>
                          </a:solidFill>
                          <a:latin typeface="Arial"/>
                        </a:rPr>
                        <a:t>10:00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FF0000"/>
                          </a:solidFill>
                          <a:latin typeface="Arial"/>
                        </a:rPr>
                        <a:t>Roudnice n.L.</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FF0000"/>
                          </a:solidFill>
                          <a:latin typeface="Arial"/>
                        </a:rPr>
                        <a:t>Dukla Junioři</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6"/>
                  </a:ext>
                </a:extLst>
              </a:tr>
              <a:tr h="370624">
                <a:tc vMerge="1">
                  <a:txBody>
                    <a:bodyPr/>
                    <a:lstStyle/>
                    <a:p>
                      <a:endParaRPr lang="cs-CZ"/>
                    </a:p>
                  </a:txBody>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FF0000"/>
                          </a:solidFill>
                          <a:latin typeface="Arial"/>
                        </a:rPr>
                        <a:t>18:00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FF0000"/>
                          </a:solidFill>
                          <a:latin typeface="Arial"/>
                        </a:rPr>
                        <a:t>Dobříň</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FF0000"/>
                          </a:solidFill>
                          <a:latin typeface="Arial"/>
                        </a:rPr>
                        <a:t>Sokol Brozany-zkusit přeložit na středu 20.7.2016</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7"/>
                  </a:ext>
                </a:extLst>
              </a:tr>
              <a:tr h="144016">
                <a:tc>
                  <a:txBody>
                    <a:bodyPr/>
                    <a:lstStyle/>
                    <a:p>
                      <a:pPr algn="ctr" fontAlgn="ctr"/>
                      <a:r>
                        <a:rPr lang="cs-CZ" sz="900" b="1" i="0" u="none" strike="noStrike">
                          <a:solidFill>
                            <a:srgbClr val="000000"/>
                          </a:solidFill>
                          <a:latin typeface="Arial"/>
                        </a:rPr>
                        <a:t>neděle</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FF0000"/>
                          </a:solidFill>
                          <a:latin typeface="Arial"/>
                        </a:rPr>
                        <a:t>16:00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FF0000"/>
                          </a:solidFill>
                          <a:latin typeface="Arial"/>
                        </a:rPr>
                        <a:t>Dobříň</a:t>
                      </a:r>
                      <a:endParaRPr lang="cs-CZ" sz="900" b="1" i="0" u="none" strike="noStrike" dirty="0">
                        <a:solidFill>
                          <a:srgbClr val="FF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FF0000"/>
                          </a:solidFill>
                          <a:latin typeface="Arial"/>
                        </a:rPr>
                        <a:t>FK Hrobce</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8"/>
                  </a:ext>
                </a:extLst>
              </a:tr>
              <a:tr h="136827">
                <a:tc>
                  <a:txBody>
                    <a:bodyPr/>
                    <a:lstStyle/>
                    <a:p>
                      <a:pPr algn="ctr" fontAlgn="ctr"/>
                      <a:r>
                        <a:rPr lang="cs-CZ" sz="900" b="1" i="0" u="none" strike="noStrike">
                          <a:solidFill>
                            <a:srgbClr val="000000"/>
                          </a:solidFill>
                          <a:latin typeface="Arial"/>
                        </a:rPr>
                        <a:t>pondělí</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18.7.2016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36827">
                <a:tc>
                  <a:txBody>
                    <a:bodyPr/>
                    <a:lstStyle/>
                    <a:p>
                      <a:pPr algn="ctr" fontAlgn="ctr"/>
                      <a:r>
                        <a:rPr lang="cs-CZ" sz="900" b="1" i="0" u="none" strike="noStrike">
                          <a:solidFill>
                            <a:srgbClr val="000000"/>
                          </a:solidFill>
                          <a:latin typeface="Arial"/>
                        </a:rPr>
                        <a:t>úterý</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19.7.2016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36827">
                <a:tc>
                  <a:txBody>
                    <a:bodyPr/>
                    <a:lstStyle/>
                    <a:p>
                      <a:pPr algn="ctr" fontAlgn="ctr"/>
                      <a:r>
                        <a:rPr lang="cs-CZ" sz="900" b="1" i="0" u="none" strike="noStrike">
                          <a:solidFill>
                            <a:srgbClr val="000000"/>
                          </a:solidFill>
                          <a:latin typeface="Arial"/>
                        </a:rPr>
                        <a:t>středa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20.7.2016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36827">
                <a:tc>
                  <a:txBody>
                    <a:bodyPr/>
                    <a:lstStyle/>
                    <a:p>
                      <a:pPr algn="ctr" fontAlgn="ctr"/>
                      <a:r>
                        <a:rPr lang="cs-CZ" sz="900" b="1" i="0" u="none" strike="noStrike">
                          <a:solidFill>
                            <a:srgbClr val="000000"/>
                          </a:solidFill>
                          <a:latin typeface="Arial"/>
                        </a:rPr>
                        <a:t>čtvrtek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21.7.2016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36827">
                <a:tc>
                  <a:txBody>
                    <a:bodyPr/>
                    <a:lstStyle/>
                    <a:p>
                      <a:pPr algn="ctr" fontAlgn="ctr"/>
                      <a:r>
                        <a:rPr lang="cs-CZ" sz="900" b="1" i="0" u="none" strike="noStrike">
                          <a:solidFill>
                            <a:srgbClr val="000000"/>
                          </a:solidFill>
                          <a:latin typeface="Arial"/>
                        </a:rPr>
                        <a:t>pátek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22.7.2016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36827">
                <a:tc rowSpan="2">
                  <a:txBody>
                    <a:bodyPr/>
                    <a:lstStyle/>
                    <a:p>
                      <a:pPr algn="ctr" fontAlgn="ctr"/>
                      <a:r>
                        <a:rPr lang="cs-CZ" sz="900" b="1" i="0" u="none" strike="noStrike">
                          <a:solidFill>
                            <a:srgbClr val="000000"/>
                          </a:solidFill>
                          <a:latin typeface="Arial"/>
                        </a:rPr>
                        <a:t>sobota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cs-CZ" sz="900" b="1" i="0" u="none" strike="noStrike">
                          <a:solidFill>
                            <a:srgbClr val="000000"/>
                          </a:solidFill>
                          <a:latin typeface="Arial"/>
                        </a:rPr>
                        <a:t>23.7.2016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FF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36827">
                <a:tc vMerge="1">
                  <a:txBody>
                    <a:bodyPr/>
                    <a:lstStyle/>
                    <a:p>
                      <a:endParaRPr lang="cs-CZ"/>
                    </a:p>
                  </a:txBody>
                  <a:tcPr/>
                </a:tc>
                <a:tc vMerge="1">
                  <a:txBody>
                    <a:bodyPr/>
                    <a:lstStyle/>
                    <a:p>
                      <a:endParaRPr lang="cs-CZ"/>
                    </a:p>
                  </a:txBody>
                  <a:tcPr/>
                </a:tc>
                <a:tc>
                  <a:txBody>
                    <a:bodyPr/>
                    <a:lstStyle/>
                    <a:p>
                      <a:pPr algn="ctr" fontAlgn="ctr"/>
                      <a:r>
                        <a:rPr lang="cs-CZ" sz="900" b="1" i="0" u="none" strike="noStrike">
                          <a:solidFill>
                            <a:srgbClr val="FF0000"/>
                          </a:solidFill>
                          <a:latin typeface="Arial"/>
                        </a:rPr>
                        <a:t>14:00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err="1">
                          <a:solidFill>
                            <a:srgbClr val="FF0000"/>
                          </a:solidFill>
                          <a:latin typeface="Arial"/>
                        </a:rPr>
                        <a:t>Dobříň</a:t>
                      </a:r>
                      <a:endParaRPr lang="cs-CZ" sz="900" b="1" i="0" u="none" strike="noStrike" dirty="0">
                        <a:solidFill>
                          <a:srgbClr val="FF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Arial"/>
                        </a:rPr>
                        <a:t>Litoměřicko</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36827">
                <a:tc rowSpan="2">
                  <a:txBody>
                    <a:bodyPr/>
                    <a:lstStyle/>
                    <a:p>
                      <a:pPr algn="ctr" fontAlgn="ctr"/>
                      <a:r>
                        <a:rPr lang="cs-CZ" sz="900" b="1" i="0" u="none" strike="noStrike">
                          <a:solidFill>
                            <a:srgbClr val="000000"/>
                          </a:solidFill>
                          <a:latin typeface="Arial"/>
                        </a:rPr>
                        <a:t>neděle</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cs-CZ" sz="900" b="1" i="0" u="none" strike="noStrike">
                          <a:solidFill>
                            <a:srgbClr val="000000"/>
                          </a:solidFill>
                          <a:latin typeface="Arial"/>
                        </a:rPr>
                        <a:t>24.7.2016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FF0000"/>
                          </a:solidFill>
                          <a:latin typeface="Arial"/>
                        </a:rPr>
                        <a:t>16:00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err="1">
                          <a:solidFill>
                            <a:srgbClr val="FF0000"/>
                          </a:solidFill>
                          <a:latin typeface="Arial"/>
                        </a:rPr>
                        <a:t>Dobříň</a:t>
                      </a:r>
                      <a:endParaRPr lang="cs-CZ" sz="900" b="1" i="0" u="none" strike="noStrike" dirty="0">
                        <a:solidFill>
                          <a:srgbClr val="FF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FF0000"/>
                          </a:solidFill>
                          <a:latin typeface="Arial"/>
                        </a:rPr>
                        <a:t>Ďáblice</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36827">
                <a:tc vMerge="1">
                  <a:txBody>
                    <a:bodyPr/>
                    <a:lstStyle/>
                    <a:p>
                      <a:endParaRPr lang="cs-CZ"/>
                    </a:p>
                  </a:txBody>
                  <a:tcPr/>
                </a:tc>
                <a:tc vMerge="1">
                  <a:txBody>
                    <a:bodyPr/>
                    <a:lstStyle/>
                    <a:p>
                      <a:endParaRPr lang="cs-CZ"/>
                    </a:p>
                  </a:txBody>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FF0000"/>
                          </a:solidFill>
                          <a:latin typeface="Arial"/>
                        </a:rPr>
                        <a:t>je termín poháru MOL</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36827">
                <a:tc>
                  <a:txBody>
                    <a:bodyPr/>
                    <a:lstStyle/>
                    <a:p>
                      <a:pPr algn="ctr" fontAlgn="ctr"/>
                      <a:r>
                        <a:rPr lang="cs-CZ" sz="900" b="1" i="0" u="none" strike="noStrike">
                          <a:solidFill>
                            <a:srgbClr val="000000"/>
                          </a:solidFill>
                          <a:latin typeface="Arial"/>
                        </a:rPr>
                        <a:t>pondělí</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25.7.2016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8"/>
                  </a:ext>
                </a:extLst>
              </a:tr>
              <a:tr h="136827">
                <a:tc>
                  <a:txBody>
                    <a:bodyPr/>
                    <a:lstStyle/>
                    <a:p>
                      <a:pPr algn="ctr" fontAlgn="ctr"/>
                      <a:r>
                        <a:rPr lang="cs-CZ" sz="900" b="1" i="0" u="none" strike="noStrike">
                          <a:solidFill>
                            <a:srgbClr val="000000"/>
                          </a:solidFill>
                          <a:latin typeface="Arial"/>
                        </a:rPr>
                        <a:t>úterý</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26.7.2016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19"/>
                  </a:ext>
                </a:extLst>
              </a:tr>
              <a:tr h="136827">
                <a:tc>
                  <a:txBody>
                    <a:bodyPr/>
                    <a:lstStyle/>
                    <a:p>
                      <a:pPr algn="ctr" fontAlgn="ctr"/>
                      <a:r>
                        <a:rPr lang="cs-CZ" sz="900" b="1" i="0" u="none" strike="noStrike">
                          <a:solidFill>
                            <a:srgbClr val="000000"/>
                          </a:solidFill>
                          <a:latin typeface="Arial"/>
                        </a:rPr>
                        <a:t>středa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27.7.2016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0"/>
                  </a:ext>
                </a:extLst>
              </a:tr>
              <a:tr h="136827">
                <a:tc>
                  <a:txBody>
                    <a:bodyPr/>
                    <a:lstStyle/>
                    <a:p>
                      <a:pPr algn="ctr" fontAlgn="ctr"/>
                      <a:r>
                        <a:rPr lang="cs-CZ" sz="900" b="1" i="0" u="none" strike="noStrike">
                          <a:solidFill>
                            <a:srgbClr val="000000"/>
                          </a:solidFill>
                          <a:latin typeface="Arial"/>
                        </a:rPr>
                        <a:t>čtvrtek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28.7.2016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1"/>
                  </a:ext>
                </a:extLst>
              </a:tr>
              <a:tr h="136827">
                <a:tc>
                  <a:txBody>
                    <a:bodyPr/>
                    <a:lstStyle/>
                    <a:p>
                      <a:pPr algn="ctr" fontAlgn="ctr"/>
                      <a:r>
                        <a:rPr lang="cs-CZ" sz="900" b="1" i="0" u="none" strike="noStrike">
                          <a:solidFill>
                            <a:srgbClr val="000000"/>
                          </a:solidFill>
                          <a:latin typeface="Arial"/>
                        </a:rPr>
                        <a:t>pátek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29.7.2016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2"/>
                  </a:ext>
                </a:extLst>
              </a:tr>
              <a:tr h="136827">
                <a:tc rowSpan="2">
                  <a:txBody>
                    <a:bodyPr/>
                    <a:lstStyle/>
                    <a:p>
                      <a:pPr algn="ctr" fontAlgn="ctr"/>
                      <a:r>
                        <a:rPr lang="cs-CZ" sz="900" b="1" i="0" u="none" strike="noStrike">
                          <a:solidFill>
                            <a:srgbClr val="000000"/>
                          </a:solidFill>
                          <a:latin typeface="Arial"/>
                        </a:rPr>
                        <a:t>sobota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rowSpan="2">
                  <a:txBody>
                    <a:bodyPr/>
                    <a:lstStyle/>
                    <a:p>
                      <a:pPr algn="ctr" fontAlgn="ctr"/>
                      <a:r>
                        <a:rPr lang="cs-CZ" sz="900" b="1" i="0" u="none" strike="noStrike">
                          <a:solidFill>
                            <a:srgbClr val="000000"/>
                          </a:solidFill>
                          <a:latin typeface="Arial"/>
                        </a:rPr>
                        <a:t>30.7.2016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FF0000"/>
                          </a:solidFill>
                          <a:latin typeface="Arial"/>
                        </a:rPr>
                        <a:t>14:00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FF0000"/>
                          </a:solidFill>
                          <a:latin typeface="Arial"/>
                        </a:rPr>
                        <a:t>Dobříň</a:t>
                      </a:r>
                      <a:endParaRPr lang="cs-CZ" sz="900" b="1" i="0" u="none" strike="noStrike" dirty="0">
                        <a:solidFill>
                          <a:srgbClr val="FF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FF0000"/>
                          </a:solidFill>
                          <a:latin typeface="Arial"/>
                        </a:rPr>
                        <a:t>Pšovka Mělník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3"/>
                  </a:ext>
                </a:extLst>
              </a:tr>
              <a:tr h="136827">
                <a:tc vMerge="1">
                  <a:txBody>
                    <a:bodyPr/>
                    <a:lstStyle/>
                    <a:p>
                      <a:endParaRPr lang="cs-CZ"/>
                    </a:p>
                  </a:txBody>
                  <a:tcPr/>
                </a:tc>
                <a:tc vMerge="1">
                  <a:txBody>
                    <a:bodyPr/>
                    <a:lstStyle/>
                    <a:p>
                      <a:endParaRPr lang="cs-CZ"/>
                    </a:p>
                  </a:txBody>
                  <a:tcPr/>
                </a:tc>
                <a:tc>
                  <a:txBody>
                    <a:bodyPr/>
                    <a:lstStyle/>
                    <a:p>
                      <a:pPr algn="ctr" fontAlgn="ctr"/>
                      <a:r>
                        <a:rPr lang="cs-CZ" sz="900" b="1" i="0" u="none" strike="noStrike">
                          <a:solidFill>
                            <a:srgbClr val="FF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FF0000"/>
                          </a:solidFill>
                          <a:latin typeface="Arial"/>
                        </a:rPr>
                        <a:t>?</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FF0000"/>
                          </a:solidFill>
                          <a:latin typeface="Arial"/>
                        </a:rPr>
                        <a:t>je termín poháru MOL</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4"/>
                  </a:ext>
                </a:extLst>
              </a:tr>
              <a:tr h="136827">
                <a:tc>
                  <a:txBody>
                    <a:bodyPr/>
                    <a:lstStyle/>
                    <a:p>
                      <a:pPr algn="ctr" fontAlgn="ctr"/>
                      <a:r>
                        <a:rPr lang="cs-CZ" sz="900" b="1" i="0" u="none" strike="noStrike">
                          <a:solidFill>
                            <a:srgbClr val="000000"/>
                          </a:solidFill>
                          <a:latin typeface="Arial"/>
                        </a:rPr>
                        <a:t>neděle</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31.7.2016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25"/>
                  </a:ext>
                </a:extLst>
              </a:tr>
              <a:tr h="136827">
                <a:tc>
                  <a:txBody>
                    <a:bodyPr/>
                    <a:lstStyle/>
                    <a:p>
                      <a:pPr algn="ctr" fontAlgn="ctr"/>
                      <a:r>
                        <a:rPr lang="cs-CZ" sz="900" b="1" i="0" u="none" strike="noStrike">
                          <a:solidFill>
                            <a:srgbClr val="000000"/>
                          </a:solidFill>
                          <a:latin typeface="Arial"/>
                        </a:rPr>
                        <a:t>pondělí</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Štětí</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6"/>
                  </a:ext>
                </a:extLst>
              </a:tr>
              <a:tr h="136827">
                <a:tc>
                  <a:txBody>
                    <a:bodyPr/>
                    <a:lstStyle/>
                    <a:p>
                      <a:pPr algn="ctr" fontAlgn="ctr"/>
                      <a:r>
                        <a:rPr lang="cs-CZ" sz="900" b="1" i="0" u="none" strike="noStrike">
                          <a:solidFill>
                            <a:srgbClr val="000000"/>
                          </a:solidFill>
                          <a:latin typeface="Arial"/>
                        </a:rPr>
                        <a:t>úterý</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2.8.2016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7"/>
                  </a:ext>
                </a:extLst>
              </a:tr>
              <a:tr h="136827">
                <a:tc>
                  <a:txBody>
                    <a:bodyPr/>
                    <a:lstStyle/>
                    <a:p>
                      <a:pPr algn="ctr" fontAlgn="ctr"/>
                      <a:r>
                        <a:rPr lang="cs-CZ" sz="900" b="1" i="0" u="none" strike="noStrike">
                          <a:solidFill>
                            <a:srgbClr val="000000"/>
                          </a:solidFill>
                          <a:latin typeface="Arial"/>
                        </a:rPr>
                        <a:t>středa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3.8.2016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8"/>
                  </a:ext>
                </a:extLst>
              </a:tr>
              <a:tr h="136827">
                <a:tc>
                  <a:txBody>
                    <a:bodyPr/>
                    <a:lstStyle/>
                    <a:p>
                      <a:pPr algn="ctr" fontAlgn="ctr"/>
                      <a:r>
                        <a:rPr lang="cs-CZ" sz="900" b="1" i="0" u="none" strike="noStrike">
                          <a:solidFill>
                            <a:srgbClr val="000000"/>
                          </a:solidFill>
                          <a:latin typeface="Arial"/>
                        </a:rPr>
                        <a:t>čtvrtek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4.8.2016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9"/>
                  </a:ext>
                </a:extLst>
              </a:tr>
              <a:tr h="136827">
                <a:tc>
                  <a:txBody>
                    <a:bodyPr/>
                    <a:lstStyle/>
                    <a:p>
                      <a:pPr algn="ctr" fontAlgn="ctr"/>
                      <a:r>
                        <a:rPr lang="cs-CZ" sz="900" b="1" i="0" u="none" strike="noStrike">
                          <a:solidFill>
                            <a:srgbClr val="000000"/>
                          </a:solidFill>
                          <a:latin typeface="Arial"/>
                        </a:rPr>
                        <a:t>pátek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5.8.2016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0"/>
                  </a:ext>
                </a:extLst>
              </a:tr>
              <a:tr h="136827">
                <a:tc rowSpan="2">
                  <a:txBody>
                    <a:bodyPr/>
                    <a:lstStyle/>
                    <a:p>
                      <a:pPr algn="ctr" fontAlgn="ctr"/>
                      <a:r>
                        <a:rPr lang="cs-CZ" sz="900" b="1" i="0" u="none" strike="noStrike">
                          <a:solidFill>
                            <a:srgbClr val="000000"/>
                          </a:solidFill>
                          <a:latin typeface="Arial"/>
                        </a:rPr>
                        <a:t>sobota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cs-CZ" sz="900" b="1" i="0" u="none" strike="noStrike">
                          <a:solidFill>
                            <a:srgbClr val="000000"/>
                          </a:solidFill>
                          <a:latin typeface="Arial"/>
                        </a:rPr>
                        <a:t>6.8.2016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11:00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Arial"/>
                        </a:rPr>
                        <a:t>Štětí</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Arial"/>
                        </a:rPr>
                        <a:t>Doksy</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1"/>
                  </a:ext>
                </a:extLst>
              </a:tr>
              <a:tr h="136827">
                <a:tc vMerge="1">
                  <a:txBody>
                    <a:bodyPr/>
                    <a:lstStyle/>
                    <a:p>
                      <a:endParaRPr lang="cs-CZ"/>
                    </a:p>
                  </a:txBody>
                  <a:tcPr/>
                </a:tc>
                <a:tc vMerge="1">
                  <a:txBody>
                    <a:bodyPr/>
                    <a:lstStyle/>
                    <a:p>
                      <a:endParaRPr lang="cs-CZ"/>
                    </a:p>
                  </a:txBody>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Arial"/>
                        </a:rPr>
                        <a:t>?</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FF0000"/>
                          </a:solidFill>
                          <a:latin typeface="Arial"/>
                        </a:rPr>
                        <a:t>Je termím poháru MOL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2"/>
                  </a:ext>
                </a:extLst>
              </a:tr>
              <a:tr h="136827">
                <a:tc>
                  <a:txBody>
                    <a:bodyPr/>
                    <a:lstStyle/>
                    <a:p>
                      <a:pPr algn="ctr" fontAlgn="ctr"/>
                      <a:r>
                        <a:rPr lang="cs-CZ" sz="900" b="1" i="0" u="none" strike="noStrike">
                          <a:solidFill>
                            <a:srgbClr val="000000"/>
                          </a:solidFill>
                          <a:latin typeface="Arial"/>
                        </a:rPr>
                        <a:t>neděle</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7.8.2016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33"/>
                  </a:ext>
                </a:extLst>
              </a:tr>
              <a:tr h="136827">
                <a:tc>
                  <a:txBody>
                    <a:bodyPr/>
                    <a:lstStyle/>
                    <a:p>
                      <a:pPr algn="ctr" fontAlgn="ctr"/>
                      <a:r>
                        <a:rPr lang="cs-CZ" sz="900" b="1" i="0" u="none" strike="noStrike">
                          <a:solidFill>
                            <a:srgbClr val="000000"/>
                          </a:solidFill>
                          <a:latin typeface="Arial"/>
                        </a:rPr>
                        <a:t>pondělí</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8.8.2016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34"/>
                  </a:ext>
                </a:extLst>
              </a:tr>
              <a:tr h="136827">
                <a:tc>
                  <a:txBody>
                    <a:bodyPr/>
                    <a:lstStyle/>
                    <a:p>
                      <a:pPr algn="ctr" fontAlgn="ctr"/>
                      <a:r>
                        <a:rPr lang="cs-CZ" sz="900" b="1" i="0" u="none" strike="noStrike">
                          <a:solidFill>
                            <a:srgbClr val="000000"/>
                          </a:solidFill>
                          <a:latin typeface="Arial"/>
                        </a:rPr>
                        <a:t>úterý</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9.8.2016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35"/>
                  </a:ext>
                </a:extLst>
              </a:tr>
              <a:tr h="136827">
                <a:tc>
                  <a:txBody>
                    <a:bodyPr/>
                    <a:lstStyle/>
                    <a:p>
                      <a:pPr algn="ctr" fontAlgn="ctr"/>
                      <a:r>
                        <a:rPr lang="cs-CZ" sz="900" b="1" i="0" u="none" strike="noStrike">
                          <a:solidFill>
                            <a:srgbClr val="000000"/>
                          </a:solidFill>
                          <a:latin typeface="Arial"/>
                        </a:rPr>
                        <a:t>středa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10.8.2016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36"/>
                  </a:ext>
                </a:extLst>
              </a:tr>
              <a:tr h="136827">
                <a:tc>
                  <a:txBody>
                    <a:bodyPr/>
                    <a:lstStyle/>
                    <a:p>
                      <a:pPr algn="ctr" fontAlgn="ctr"/>
                      <a:r>
                        <a:rPr lang="cs-CZ" sz="900" b="1" i="0" u="none" strike="noStrike">
                          <a:solidFill>
                            <a:srgbClr val="000000"/>
                          </a:solidFill>
                          <a:latin typeface="Arial"/>
                        </a:rPr>
                        <a:t>čtvrtek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11.8.2016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17:30</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trénink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37"/>
                  </a:ext>
                </a:extLst>
              </a:tr>
              <a:tr h="136827">
                <a:tc>
                  <a:txBody>
                    <a:bodyPr/>
                    <a:lstStyle/>
                    <a:p>
                      <a:pPr algn="ctr" fontAlgn="ctr"/>
                      <a:r>
                        <a:rPr lang="cs-CZ" sz="900" b="1" i="0" u="none" strike="noStrike">
                          <a:solidFill>
                            <a:srgbClr val="000000"/>
                          </a:solidFill>
                          <a:latin typeface="Arial"/>
                        </a:rPr>
                        <a:t>pátek</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12.8.2016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38"/>
                  </a:ext>
                </a:extLst>
              </a:tr>
              <a:tr h="136827">
                <a:tc>
                  <a:txBody>
                    <a:bodyPr/>
                    <a:lstStyle/>
                    <a:p>
                      <a:pPr algn="ctr" fontAlgn="ctr"/>
                      <a:r>
                        <a:rPr lang="cs-CZ" sz="900" b="1" i="0" u="none" strike="noStrike">
                          <a:solidFill>
                            <a:srgbClr val="000000"/>
                          </a:solidFill>
                          <a:latin typeface="Arial"/>
                        </a:rPr>
                        <a:t>sobota</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13.8.2016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mistrák</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39"/>
                  </a:ext>
                </a:extLst>
              </a:tr>
              <a:tr h="136827">
                <a:tc>
                  <a:txBody>
                    <a:bodyPr/>
                    <a:lstStyle/>
                    <a:p>
                      <a:pPr algn="ctr" fontAlgn="ctr"/>
                      <a:r>
                        <a:rPr lang="cs-CZ" sz="900" b="1" i="0" u="none" strike="noStrike">
                          <a:solidFill>
                            <a:srgbClr val="000000"/>
                          </a:solidFill>
                          <a:latin typeface="Arial"/>
                        </a:rPr>
                        <a:t>neděle</a:t>
                      </a:r>
                    </a:p>
                  </a:txBody>
                  <a:tcPr marL="2142" marR="2142" marT="21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14.8.2016</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dirty="0">
                          <a:solidFill>
                            <a:srgbClr val="000000"/>
                          </a:solidFill>
                          <a:latin typeface="Arial"/>
                        </a:rPr>
                        <a:t> </a:t>
                      </a:r>
                    </a:p>
                  </a:txBody>
                  <a:tcPr marL="2142" marR="2142" marT="21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40"/>
                  </a:ext>
                </a:extLst>
              </a:tr>
            </a:tbl>
          </a:graphicData>
        </a:graphic>
      </p:graphicFrame>
      <p:sp>
        <p:nvSpPr>
          <p:cNvPr id="11" name="TextovéPole 10"/>
          <p:cNvSpPr txBox="1"/>
          <p:nvPr/>
        </p:nvSpPr>
        <p:spPr>
          <a:xfrm>
            <a:off x="144016" y="19100"/>
            <a:ext cx="4855468" cy="830997"/>
          </a:xfrm>
          <a:prstGeom prst="rect">
            <a:avLst/>
          </a:prstGeom>
          <a:solidFill>
            <a:srgbClr val="FFFF00"/>
          </a:solidFill>
          <a:ln w="31750">
            <a:solidFill>
              <a:srgbClr val="000099"/>
            </a:solidFill>
          </a:ln>
        </p:spPr>
        <p:txBody>
          <a:bodyPr wrap="square" rtlCol="0">
            <a:spAutoFit/>
          </a:bodyPr>
          <a:lstStyle/>
          <a:p>
            <a:pPr algn="ctr"/>
            <a:r>
              <a:rPr lang="cs-CZ" sz="2400" u="sng" dirty="0" smtClean="0">
                <a:latin typeface="Bookman Old Style" pitchFamily="18" charset="0"/>
              </a:rPr>
              <a:t>Letní program mužstva dospělých-změny vyhrazeny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543100" y="700387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p>
        </p:txBody>
      </p:sp>
      <p:sp>
        <p:nvSpPr>
          <p:cNvPr id="12" name="TextovéPole 11"/>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sp>
        <p:nvSpPr>
          <p:cNvPr id="9" name="Obdélník 8"/>
          <p:cNvSpPr/>
          <p:nvPr/>
        </p:nvSpPr>
        <p:spPr>
          <a:xfrm>
            <a:off x="72008" y="91108"/>
            <a:ext cx="4495428" cy="2800767"/>
          </a:xfrm>
          <a:prstGeom prst="rect">
            <a:avLst/>
          </a:prstGeom>
          <a:solidFill>
            <a:srgbClr val="F7FDC3"/>
          </a:solidFill>
        </p:spPr>
        <p:txBody>
          <a:bodyPr wrap="square">
            <a:spAutoFit/>
          </a:bodyPr>
          <a:lstStyle/>
          <a:p>
            <a:r>
              <a:rPr lang="cs-CZ" sz="1100" b="0" i="1" dirty="0" smtClean="0">
                <a:effectLst>
                  <a:outerShdw blurRad="38100" dist="38100" dir="2700000" algn="tl">
                    <a:srgbClr val="000000">
                      <a:alpha val="43137"/>
                    </a:srgbClr>
                  </a:outerShdw>
                </a:effectLst>
                <a:latin typeface="Arial" pitchFamily="34" charset="0"/>
                <a:cs typeface="Arial" pitchFamily="34" charset="0"/>
              </a:rPr>
              <a:t>doma s překvapením jara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Srbicemi</a:t>
            </a:r>
            <a:r>
              <a:rPr lang="cs-CZ" sz="1100" b="0" i="1" dirty="0" smtClean="0">
                <a:effectLst>
                  <a:outerShdw blurRad="38100" dist="38100" dir="2700000" algn="tl">
                    <a:srgbClr val="000000">
                      <a:alpha val="43137"/>
                    </a:srgbClr>
                  </a:outerShdw>
                </a:effectLst>
                <a:latin typeface="Arial" pitchFamily="34" charset="0"/>
                <a:cs typeface="Arial" pitchFamily="34" charset="0"/>
              </a:rPr>
              <a:t>. O ten jeden gól jsme byli lepší a vyhráli 2:1.Naším zatím posledním vystoupením bylo před týdnem utkání proti poslednímu týmu tabulky v </a:t>
            </a:r>
            <a:r>
              <a:rPr lang="cs-CZ" sz="1100" b="0" i="1" dirty="0" err="1" smtClean="0">
                <a:effectLst>
                  <a:outerShdw blurRad="38100" dist="38100" dir="2700000" algn="tl">
                    <a:srgbClr val="000000">
                      <a:alpha val="43137"/>
                    </a:srgbClr>
                  </a:outerShdw>
                </a:effectLst>
                <a:latin typeface="Arial" pitchFamily="34" charset="0"/>
                <a:cs typeface="Arial" pitchFamily="34" charset="0"/>
              </a:rPr>
              <a:t>Duchcovu</a:t>
            </a:r>
            <a:r>
              <a:rPr lang="cs-CZ" sz="1100" b="0" i="1" dirty="0" smtClean="0">
                <a:effectLst>
                  <a:outerShdw blurRad="38100" dist="38100" dir="2700000" algn="tl">
                    <a:srgbClr val="000000">
                      <a:alpha val="43137"/>
                    </a:srgbClr>
                  </a:outerShdw>
                </a:effectLst>
                <a:latin typeface="Arial" pitchFamily="34" charset="0"/>
                <a:cs typeface="Arial" pitchFamily="34" charset="0"/>
              </a:rPr>
              <a:t>. Vyhráli jsme 3:1, i když jsme se hodně nadřeli a do správného tempa jsme se za celých 90 minut nedostali. Jaro zatím 14 zápasů a 13 vítězství. </a:t>
            </a:r>
          </a:p>
          <a:p>
            <a:r>
              <a:rPr lang="cs-CZ" sz="1100" b="0" i="1" dirty="0" smtClean="0">
                <a:effectLst>
                  <a:outerShdw blurRad="38100" dist="38100" dir="2700000" algn="tl">
                    <a:srgbClr val="000000">
                      <a:alpha val="43137"/>
                    </a:srgbClr>
                  </a:outerShdw>
                </a:effectLst>
                <a:latin typeface="Arial" pitchFamily="34" charset="0"/>
                <a:cs typeface="Arial" pitchFamily="34" charset="0"/>
              </a:rPr>
              <a:t>       Jasná dominance našeho celku, který kraluje ve všech tabulkách. Nejlepší na podzim, nejlepší na jaře, nejlepší na domácím i hostujícím trávníku. Jenom více nastřílených branek mají Hrobce. I to však může být po dnešku jinak. Uznání zaslouží i pohárová cesta za obhajobou vítězství O pohár Ústeckého kraje. Za týden 25.6.2016 se hraje finále v Souši proti Proboštovu. Dosažené úspěchy zaslouží velkou pochvalu všech, kdo se na tom podílel. Jsou to hlavně hráči společně s trenérem a celým realizačním týmem. Radost ze hry neměli jenom oni, ale předávaly ji všem, kdo sledoval výsledky a pravidelně navštěvoval zápasy.  Výborná prezentace jak oddílu, tak i města. </a:t>
            </a:r>
            <a:endParaRPr lang="cs-CZ" sz="1100" b="0" i="1" dirty="0">
              <a:effectLst>
                <a:outerShdw blurRad="38100" dist="38100" dir="2700000" algn="tl">
                  <a:srgbClr val="000000">
                    <a:alpha val="43137"/>
                  </a:srgbClr>
                </a:outerShdw>
              </a:effectLst>
              <a:latin typeface="Arial" pitchFamily="34" charset="0"/>
              <a:cs typeface="Arial" pitchFamily="34" charset="0"/>
            </a:endParaRPr>
          </a:p>
        </p:txBody>
      </p:sp>
      <p:pic>
        <p:nvPicPr>
          <p:cNvPr id="53249" name="Picture 1"/>
          <p:cNvPicPr>
            <a:picLocks noChangeAspect="1" noChangeArrowheads="1"/>
          </p:cNvPicPr>
          <p:nvPr/>
        </p:nvPicPr>
        <p:blipFill>
          <a:blip r:embed="rId3" cstate="print"/>
          <a:srcRect/>
          <a:stretch>
            <a:fillRect/>
          </a:stretch>
        </p:blipFill>
        <p:spPr bwMode="auto">
          <a:xfrm>
            <a:off x="174948" y="3187452"/>
            <a:ext cx="4392488" cy="3168352"/>
          </a:xfrm>
          <a:prstGeom prst="rect">
            <a:avLst/>
          </a:prstGeom>
          <a:noFill/>
          <a:ln w="44450">
            <a:solidFill>
              <a:srgbClr val="C00000"/>
            </a:solidFill>
            <a:miter lim="800000"/>
            <a:headEnd/>
            <a:tailEnd/>
          </a:ln>
        </p:spPr>
      </p:pic>
      <p:sp>
        <p:nvSpPr>
          <p:cNvPr id="6" name="TextovéPole 5"/>
          <p:cNvSpPr txBox="1"/>
          <p:nvPr/>
        </p:nvSpPr>
        <p:spPr>
          <a:xfrm>
            <a:off x="5647556" y="91108"/>
            <a:ext cx="4464496" cy="3231654"/>
          </a:xfrm>
          <a:prstGeom prst="rect">
            <a:avLst/>
          </a:prstGeom>
          <a:blipFill dpi="0" rotWithShape="1">
            <a:blip r:embed="rId4" cstate="print">
              <a:alphaModFix amt="77000"/>
            </a:blip>
            <a:srcRect/>
            <a:stretch>
              <a:fillRect/>
            </a:stretch>
          </a:blipFill>
          <a:ln w="63500">
            <a:solidFill>
              <a:srgbClr val="3333CC"/>
            </a:solidFill>
            <a:prstDash val="lgDashDotDot"/>
            <a:bevel/>
          </a:ln>
        </p:spPr>
        <p:txBody>
          <a:bodyPr wrap="square" rtlCol="0">
            <a:spAutoFit/>
          </a:bodyPr>
          <a:lstStyle/>
          <a:p>
            <a:pPr algn="ctr"/>
            <a:r>
              <a:rPr lang="cs-CZ" sz="2800" dirty="0" smtClean="0">
                <a:ln>
                  <a:solidFill>
                    <a:schemeClr val="tx1"/>
                  </a:solidFill>
                </a:ln>
                <a:solidFill>
                  <a:srgbClr val="F75B75"/>
                </a:solidFill>
                <a:latin typeface="Eras Bold ITC" pitchFamily="34" charset="0"/>
              </a:rPr>
              <a:t>Fotbal ještě nekončí . Za týden hraje mužstvo dospělých  velké finále</a:t>
            </a:r>
            <a:r>
              <a:rPr lang="cs-CZ" sz="2800" dirty="0" smtClean="0">
                <a:solidFill>
                  <a:srgbClr val="F75B75"/>
                </a:solidFill>
                <a:latin typeface="Eras Bold ITC" pitchFamily="34" charset="0"/>
              </a:rPr>
              <a:t> </a:t>
            </a:r>
          </a:p>
          <a:p>
            <a:pPr algn="ctr"/>
            <a:r>
              <a:rPr lang="cs-CZ" sz="4000" dirty="0" smtClean="0">
                <a:ln w="15875">
                  <a:solidFill>
                    <a:srgbClr val="FFFF00"/>
                  </a:solidFill>
                </a:ln>
                <a:solidFill>
                  <a:srgbClr val="F75B75"/>
                </a:solidFill>
                <a:latin typeface="Eras Bold ITC" pitchFamily="34" charset="0"/>
              </a:rPr>
              <a:t>O pohár starosty Ústeckého kraje</a:t>
            </a:r>
          </a:p>
        </p:txBody>
      </p:sp>
      <p:sp>
        <p:nvSpPr>
          <p:cNvPr id="7" name="TextovéPole 6"/>
          <p:cNvSpPr txBox="1"/>
          <p:nvPr/>
        </p:nvSpPr>
        <p:spPr>
          <a:xfrm>
            <a:off x="5647556" y="3475484"/>
            <a:ext cx="4464496" cy="3416320"/>
          </a:xfrm>
          <a:prstGeom prst="rect">
            <a:avLst/>
          </a:prstGeom>
          <a:blipFill dpi="0" rotWithShape="1">
            <a:blip r:embed="rId4" cstate="print">
              <a:alphaModFix amt="19000"/>
            </a:blip>
            <a:srcRect/>
            <a:tile tx="0" ty="0" sx="100000" sy="100000" flip="none" algn="tl"/>
          </a:blipFill>
          <a:ln w="60325">
            <a:solidFill>
              <a:srgbClr val="74CF6F"/>
            </a:solidFill>
          </a:ln>
        </p:spPr>
        <p:txBody>
          <a:bodyPr wrap="square" rtlCol="0">
            <a:spAutoFit/>
          </a:bodyPr>
          <a:lstStyle/>
          <a:p>
            <a:pPr algn="ctr"/>
            <a:r>
              <a:rPr lang="cs-CZ" sz="3600" dirty="0" smtClean="0">
                <a:ln>
                  <a:solidFill>
                    <a:srgbClr val="F3874B"/>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SK </a:t>
            </a:r>
            <a:r>
              <a:rPr lang="cs-CZ" sz="3600" dirty="0" err="1" smtClean="0">
                <a:ln>
                  <a:solidFill>
                    <a:srgbClr val="F3874B"/>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Štětí</a:t>
            </a:r>
            <a:r>
              <a:rPr lang="cs-CZ" sz="3600" dirty="0" smtClean="0">
                <a:ln>
                  <a:solidFill>
                    <a:srgbClr val="F3874B"/>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 </a:t>
            </a:r>
          </a:p>
          <a:p>
            <a:pPr algn="ctr"/>
            <a:r>
              <a:rPr lang="cs-CZ" sz="3600" dirty="0" smtClean="0">
                <a:ln>
                  <a:solidFill>
                    <a:srgbClr val="F3874B"/>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TJ </a:t>
            </a:r>
            <a:r>
              <a:rPr lang="cs-CZ" sz="3600" dirty="0" err="1" smtClean="0">
                <a:ln>
                  <a:solidFill>
                    <a:srgbClr val="F3874B"/>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Proboštov</a:t>
            </a:r>
            <a:endParaRPr lang="cs-CZ" sz="3600" dirty="0" smtClean="0">
              <a:ln>
                <a:solidFill>
                  <a:srgbClr val="F3874B"/>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endParaRPr>
          </a:p>
          <a:p>
            <a:pPr algn="ctr"/>
            <a:r>
              <a:rPr lang="cs-CZ" sz="3600" dirty="0" smtClean="0">
                <a:ln>
                  <a:solidFill>
                    <a:srgbClr val="F3874B"/>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sobota  25.6.2016</a:t>
            </a:r>
            <a:r>
              <a:rPr lang="cs-CZ" sz="3200" dirty="0" smtClean="0">
                <a:ln>
                  <a:solidFill>
                    <a:srgbClr val="F3874B"/>
                  </a:solidFill>
                </a:ln>
                <a:gradFill>
                  <a:gsLst>
                    <a:gs pos="0">
                      <a:srgbClr val="000000"/>
                    </a:gs>
                    <a:gs pos="39999">
                      <a:srgbClr val="0A128C"/>
                    </a:gs>
                    <a:gs pos="70000">
                      <a:srgbClr val="181CC7"/>
                    </a:gs>
                    <a:gs pos="88000">
                      <a:srgbClr val="7005D4"/>
                    </a:gs>
                    <a:gs pos="100000">
                      <a:srgbClr val="8C3D91"/>
                    </a:gs>
                  </a:gsLst>
                  <a:lin ang="5400000" scaled="0"/>
                </a:gradFill>
                <a:latin typeface="Bookman Old Style" pitchFamily="18" charset="0"/>
              </a:rPr>
              <a:t>  </a:t>
            </a:r>
          </a:p>
          <a:p>
            <a:pPr algn="ctr"/>
            <a:r>
              <a:rPr lang="cs-CZ" sz="2400" dirty="0" smtClean="0">
                <a:latin typeface="Bookman Old Style" pitchFamily="18" charset="0"/>
              </a:rPr>
              <a:t>17:00 hod</a:t>
            </a:r>
          </a:p>
          <a:p>
            <a:pPr algn="ctr"/>
            <a:r>
              <a:rPr lang="cs-CZ" sz="2400" dirty="0" smtClean="0">
                <a:latin typeface="Bookman Old Style" pitchFamily="18" charset="0"/>
              </a:rPr>
              <a:t> v Souši </a:t>
            </a:r>
          </a:p>
          <a:p>
            <a:pPr algn="ctr"/>
            <a:r>
              <a:rPr lang="cs-CZ" sz="2400" dirty="0" smtClean="0">
                <a:latin typeface="Bookman Old Style" pitchFamily="18" charset="0"/>
              </a:rPr>
              <a:t>autobus odjíždí ve 14:45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nvGraphicFramePr>
        <p:xfrm>
          <a:off x="5507222" y="1387252"/>
          <a:ext cx="4604830" cy="5563202"/>
        </p:xfrm>
        <a:graphic>
          <a:graphicData uri="http://schemas.openxmlformats.org/drawingml/2006/table">
            <a:tbl>
              <a:tblPr/>
              <a:tblGrid>
                <a:gridCol w="684420">
                  <a:extLst>
                    <a:ext uri="{9D8B030D-6E8A-4147-A177-3AD203B41FA5}">
                      <a16:colId xmlns:a16="http://schemas.microsoft.com/office/drawing/2014/main" val="20000"/>
                    </a:ext>
                  </a:extLst>
                </a:gridCol>
                <a:gridCol w="1272781">
                  <a:extLst>
                    <a:ext uri="{9D8B030D-6E8A-4147-A177-3AD203B41FA5}">
                      <a16:colId xmlns:a16="http://schemas.microsoft.com/office/drawing/2014/main" val="20001"/>
                    </a:ext>
                  </a:extLst>
                </a:gridCol>
                <a:gridCol w="1539947">
                  <a:extLst>
                    <a:ext uri="{9D8B030D-6E8A-4147-A177-3AD203B41FA5}">
                      <a16:colId xmlns:a16="http://schemas.microsoft.com/office/drawing/2014/main" val="20002"/>
                    </a:ext>
                  </a:extLst>
                </a:gridCol>
                <a:gridCol w="396245">
                  <a:extLst>
                    <a:ext uri="{9D8B030D-6E8A-4147-A177-3AD203B41FA5}">
                      <a16:colId xmlns:a16="http://schemas.microsoft.com/office/drawing/2014/main" val="20003"/>
                    </a:ext>
                  </a:extLst>
                </a:gridCol>
                <a:gridCol w="711437">
                  <a:extLst>
                    <a:ext uri="{9D8B030D-6E8A-4147-A177-3AD203B41FA5}">
                      <a16:colId xmlns:a16="http://schemas.microsoft.com/office/drawing/2014/main" val="20004"/>
                    </a:ext>
                  </a:extLst>
                </a:gridCol>
              </a:tblGrid>
              <a:tr h="152686">
                <a:tc gridSpan="5">
                  <a:txBody>
                    <a:bodyPr/>
                    <a:lstStyle/>
                    <a:p>
                      <a:pPr algn="ctr" fontAlgn="ctr"/>
                      <a:r>
                        <a:rPr lang="cs-CZ" sz="1200" b="1" i="0" u="none" strike="noStrike" dirty="0">
                          <a:solidFill>
                            <a:srgbClr val="FF0066"/>
                          </a:solidFill>
                          <a:latin typeface="Arial"/>
                        </a:rPr>
                        <a:t>30 mistrovských kol mužstva dospělých 2015-2016</a:t>
                      </a:r>
                    </a:p>
                  </a:txBody>
                  <a:tcPr marL="6902" marR="6902" marT="69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13562">
                <a:tc>
                  <a:txBody>
                    <a:bodyPr/>
                    <a:lstStyle/>
                    <a:p>
                      <a:pPr algn="ctr" fontAlgn="ctr"/>
                      <a:r>
                        <a:rPr lang="cs-CZ" sz="1000" b="1" i="0" u="none" strike="noStrike" dirty="0">
                          <a:solidFill>
                            <a:srgbClr val="000000"/>
                          </a:solidFill>
                          <a:latin typeface="Arial"/>
                        </a:rPr>
                        <a:t>8.8.2015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Hrobce</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3:2 PK</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113562">
                <a:tc>
                  <a:txBody>
                    <a:bodyPr/>
                    <a:lstStyle/>
                    <a:p>
                      <a:pPr algn="ctr" fontAlgn="ctr"/>
                      <a:r>
                        <a:rPr lang="cs-CZ" sz="1000" b="1" i="0" u="none" strike="noStrike" dirty="0">
                          <a:solidFill>
                            <a:srgbClr val="000000"/>
                          </a:solidFill>
                          <a:latin typeface="Arial"/>
                        </a:rPr>
                        <a:t>15.8.2015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AFK </a:t>
                      </a:r>
                      <a:r>
                        <a:rPr lang="cs-CZ" sz="1100" b="1" i="0" u="none" strike="noStrike" dirty="0" smtClean="0">
                          <a:solidFill>
                            <a:srgbClr val="000000"/>
                          </a:solidFill>
                          <a:latin typeface="Arial"/>
                        </a:rPr>
                        <a:t> </a:t>
                      </a:r>
                      <a:r>
                        <a:rPr lang="cs-CZ" sz="1100" b="1" i="0" u="none" strike="noStrike" dirty="0">
                          <a:solidFill>
                            <a:srgbClr val="000000"/>
                          </a:solidFill>
                          <a:latin typeface="Arial"/>
                        </a:rPr>
                        <a:t>Chomutov</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3:5</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113562">
                <a:tc>
                  <a:txBody>
                    <a:bodyPr/>
                    <a:lstStyle/>
                    <a:p>
                      <a:pPr algn="ctr" fontAlgn="ctr"/>
                      <a:r>
                        <a:rPr lang="cs-CZ" sz="1000" b="1" i="0" u="none" strike="noStrike">
                          <a:solidFill>
                            <a:srgbClr val="000000"/>
                          </a:solidFill>
                          <a:latin typeface="Arial"/>
                        </a:rPr>
                        <a:t>22.8.2015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TJ Krupka</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3</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4:2</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169274">
                <a:tc>
                  <a:txBody>
                    <a:bodyPr/>
                    <a:lstStyle/>
                    <a:p>
                      <a:pPr algn="ctr" fontAlgn="ctr"/>
                      <a:r>
                        <a:rPr lang="cs-CZ" sz="1000" b="1" i="0" u="none" strike="noStrike">
                          <a:solidFill>
                            <a:srgbClr val="000000"/>
                          </a:solidFill>
                          <a:latin typeface="Arial"/>
                        </a:rPr>
                        <a:t>29.8.2015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Postoloprty</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4</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0:5</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113562">
                <a:tc>
                  <a:txBody>
                    <a:bodyPr/>
                    <a:lstStyle/>
                    <a:p>
                      <a:pPr algn="ctr" fontAlgn="ctr"/>
                      <a:r>
                        <a:rPr lang="cs-CZ" sz="1000" b="1" i="0" u="none" strike="noStrike">
                          <a:solidFill>
                            <a:srgbClr val="000000"/>
                          </a:solidFill>
                          <a:latin typeface="Arial"/>
                        </a:rPr>
                        <a:t>5.9.2015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Sokol Horní </a:t>
                      </a:r>
                      <a:r>
                        <a:rPr lang="cs-CZ" sz="1100" b="1" i="0" u="none" strike="noStrike" dirty="0" err="1">
                          <a:solidFill>
                            <a:srgbClr val="000000"/>
                          </a:solidFill>
                          <a:latin typeface="Arial"/>
                        </a:rPr>
                        <a:t>Jiřetín</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5</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2:3</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5"/>
                  </a:ext>
                </a:extLst>
              </a:tr>
              <a:tr h="113562">
                <a:tc>
                  <a:txBody>
                    <a:bodyPr/>
                    <a:lstStyle/>
                    <a:p>
                      <a:pPr algn="ctr" fontAlgn="ctr"/>
                      <a:r>
                        <a:rPr lang="cs-CZ" sz="1000" b="1" i="0" u="none" strike="noStrike">
                          <a:solidFill>
                            <a:srgbClr val="000000"/>
                          </a:solidFill>
                          <a:latin typeface="Arial"/>
                        </a:rPr>
                        <a:t>12.9.2015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TJ </a:t>
                      </a:r>
                      <a:r>
                        <a:rPr lang="cs-CZ" sz="1100" b="1" i="0" u="none" strike="noStrike" dirty="0" err="1">
                          <a:solidFill>
                            <a:srgbClr val="000000"/>
                          </a:solidFill>
                          <a:latin typeface="Arial"/>
                        </a:rPr>
                        <a:t>Proboštov</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6</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1:2 PK</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r h="113562">
                <a:tc>
                  <a:txBody>
                    <a:bodyPr/>
                    <a:lstStyle/>
                    <a:p>
                      <a:pPr algn="ctr" fontAlgn="ctr"/>
                      <a:r>
                        <a:rPr lang="cs-CZ" sz="1000" b="1" i="0" u="none" strike="noStrike">
                          <a:solidFill>
                            <a:srgbClr val="000000"/>
                          </a:solidFill>
                          <a:latin typeface="Arial"/>
                        </a:rPr>
                        <a:t>19.9.2015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FK Slavoj Žatec</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7</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7:1</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113562">
                <a:tc>
                  <a:txBody>
                    <a:bodyPr/>
                    <a:lstStyle/>
                    <a:p>
                      <a:pPr algn="ctr" fontAlgn="ctr"/>
                      <a:r>
                        <a:rPr lang="cs-CZ" sz="1000" b="1" i="0" u="none" strike="noStrike">
                          <a:solidFill>
                            <a:srgbClr val="000000"/>
                          </a:solidFill>
                          <a:latin typeface="Arial"/>
                        </a:rPr>
                        <a:t>26.9.2015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Baník Modlany</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8</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2:3 PK</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8"/>
                  </a:ext>
                </a:extLst>
              </a:tr>
              <a:tr h="113562">
                <a:tc>
                  <a:txBody>
                    <a:bodyPr/>
                    <a:lstStyle/>
                    <a:p>
                      <a:pPr algn="ctr" fontAlgn="ctr"/>
                      <a:r>
                        <a:rPr lang="cs-CZ" sz="1000" b="1" i="0" u="none" strike="noStrike">
                          <a:solidFill>
                            <a:srgbClr val="000000"/>
                          </a:solidFill>
                          <a:latin typeface="Arial"/>
                        </a:rPr>
                        <a:t>3.10.2015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FC Jiskra Modrá</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9</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3:0</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9"/>
                  </a:ext>
                </a:extLst>
              </a:tr>
              <a:tr h="113562">
                <a:tc>
                  <a:txBody>
                    <a:bodyPr/>
                    <a:lstStyle/>
                    <a:p>
                      <a:pPr algn="ctr" fontAlgn="ctr"/>
                      <a:r>
                        <a:rPr lang="cs-CZ" sz="1000" b="1" i="0" u="none" strike="noStrike">
                          <a:solidFill>
                            <a:srgbClr val="000000"/>
                          </a:solidFill>
                          <a:latin typeface="Arial"/>
                        </a:rPr>
                        <a:t>10.10.2015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FK ČL Neštěmice</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10</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5:1</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0"/>
                  </a:ext>
                </a:extLst>
              </a:tr>
              <a:tr h="113562">
                <a:tc>
                  <a:txBody>
                    <a:bodyPr/>
                    <a:lstStyle/>
                    <a:p>
                      <a:pPr algn="ctr" fontAlgn="ctr"/>
                      <a:r>
                        <a:rPr lang="cs-CZ" sz="1000" b="1" i="0" u="none" strike="noStrike">
                          <a:solidFill>
                            <a:srgbClr val="000000"/>
                          </a:solidFill>
                          <a:latin typeface="Arial"/>
                        </a:rPr>
                        <a:t>17.10.2015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TJ Střekov</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11</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1:2</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1"/>
                  </a:ext>
                </a:extLst>
              </a:tr>
              <a:tr h="113562">
                <a:tc>
                  <a:txBody>
                    <a:bodyPr/>
                    <a:lstStyle/>
                    <a:p>
                      <a:pPr algn="ctr" fontAlgn="ctr"/>
                      <a:r>
                        <a:rPr lang="cs-CZ" sz="1000" b="1" i="0" u="none" strike="noStrike">
                          <a:solidFill>
                            <a:srgbClr val="000000"/>
                          </a:solidFill>
                          <a:latin typeface="Arial"/>
                        </a:rPr>
                        <a:t>24.10.2015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FK Chmel </a:t>
                      </a:r>
                      <a:r>
                        <a:rPr lang="cs-CZ" sz="1100" b="1" i="0" u="none" strike="noStrike" dirty="0" err="1">
                          <a:solidFill>
                            <a:srgbClr val="000000"/>
                          </a:solidFill>
                          <a:latin typeface="Arial"/>
                        </a:rPr>
                        <a:t>Blšany</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12</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3:1</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2"/>
                  </a:ext>
                </a:extLst>
              </a:tr>
              <a:tr h="113562">
                <a:tc>
                  <a:txBody>
                    <a:bodyPr/>
                    <a:lstStyle/>
                    <a:p>
                      <a:pPr algn="ctr" fontAlgn="ctr"/>
                      <a:r>
                        <a:rPr lang="cs-CZ" sz="1000" b="1" i="0" u="none" strike="noStrike">
                          <a:solidFill>
                            <a:srgbClr val="000000"/>
                          </a:solidFill>
                          <a:latin typeface="Arial"/>
                        </a:rPr>
                        <a:t>31.10.2015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Arial"/>
                        </a:rPr>
                        <a:t>TJ Sokol Srbice</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13</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4:2</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13"/>
                  </a:ext>
                </a:extLst>
              </a:tr>
              <a:tr h="113562">
                <a:tc>
                  <a:txBody>
                    <a:bodyPr/>
                    <a:lstStyle/>
                    <a:p>
                      <a:pPr algn="ctr" fontAlgn="ctr"/>
                      <a:r>
                        <a:rPr lang="cs-CZ" sz="1000" b="1" i="0" u="none" strike="noStrike">
                          <a:solidFill>
                            <a:srgbClr val="000000"/>
                          </a:solidFill>
                          <a:latin typeface="Arial"/>
                        </a:rPr>
                        <a:t>7.11.2015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FK </a:t>
                      </a:r>
                      <a:r>
                        <a:rPr lang="cs-CZ" sz="1100" b="1" i="0" u="none" strike="noStrike" dirty="0" err="1">
                          <a:solidFill>
                            <a:srgbClr val="000000"/>
                          </a:solidFill>
                          <a:latin typeface="Arial"/>
                        </a:rPr>
                        <a:t>Duchcov</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14</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7:2</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4"/>
                  </a:ext>
                </a:extLst>
              </a:tr>
              <a:tr h="113562">
                <a:tc>
                  <a:txBody>
                    <a:bodyPr/>
                    <a:lstStyle/>
                    <a:p>
                      <a:pPr algn="ctr" fontAlgn="ctr"/>
                      <a:r>
                        <a:rPr lang="cs-CZ" sz="1000" b="1" i="0" u="none" strike="noStrike">
                          <a:solidFill>
                            <a:srgbClr val="000000"/>
                          </a:solidFill>
                          <a:latin typeface="Arial"/>
                        </a:rPr>
                        <a:t>14.11.2015</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FK Bílina</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15</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1:2</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5"/>
                  </a:ext>
                </a:extLst>
              </a:tr>
              <a:tr h="113562">
                <a:tc>
                  <a:txBody>
                    <a:bodyPr/>
                    <a:lstStyle/>
                    <a:p>
                      <a:pPr algn="ctr" fontAlgn="ctr"/>
                      <a:r>
                        <a:rPr lang="cs-CZ" sz="1000" b="1" i="0" u="none" strike="noStrike">
                          <a:solidFill>
                            <a:srgbClr val="000000"/>
                          </a:solidFill>
                          <a:latin typeface="Arial"/>
                        </a:rPr>
                        <a:t>12.3.2016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Hrobce</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16</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3:4</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6"/>
                  </a:ext>
                </a:extLst>
              </a:tr>
              <a:tr h="113562">
                <a:tc>
                  <a:txBody>
                    <a:bodyPr/>
                    <a:lstStyle/>
                    <a:p>
                      <a:pPr algn="ctr" fontAlgn="ctr"/>
                      <a:r>
                        <a:rPr lang="cs-CZ" sz="1000" b="1" i="0" u="none" strike="noStrike">
                          <a:solidFill>
                            <a:srgbClr val="000000"/>
                          </a:solidFill>
                          <a:latin typeface="Arial"/>
                        </a:rPr>
                        <a:t>19.3.2016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AFK </a:t>
                      </a:r>
                      <a:r>
                        <a:rPr lang="cs-CZ" sz="1100" b="1" i="0" u="none" strike="noStrike" dirty="0" err="1">
                          <a:solidFill>
                            <a:srgbClr val="000000"/>
                          </a:solidFill>
                          <a:latin typeface="Arial"/>
                        </a:rPr>
                        <a:t>LoKo</a:t>
                      </a:r>
                      <a:r>
                        <a:rPr lang="cs-CZ" sz="1100" b="1" i="0" u="none" strike="noStrike" dirty="0">
                          <a:solidFill>
                            <a:srgbClr val="000000"/>
                          </a:solidFill>
                          <a:latin typeface="Arial"/>
                        </a:rPr>
                        <a:t> Chomutov</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17</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5:0</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7"/>
                  </a:ext>
                </a:extLst>
              </a:tr>
              <a:tr h="113562">
                <a:tc>
                  <a:txBody>
                    <a:bodyPr/>
                    <a:lstStyle/>
                    <a:p>
                      <a:pPr algn="ctr" fontAlgn="ctr"/>
                      <a:r>
                        <a:rPr lang="cs-CZ" sz="1000" b="1" i="0" u="none" strike="noStrike">
                          <a:solidFill>
                            <a:srgbClr val="000000"/>
                          </a:solidFill>
                          <a:latin typeface="Arial"/>
                        </a:rPr>
                        <a:t>26.3.2016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TJ Krupka</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18</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0:2</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8"/>
                  </a:ext>
                </a:extLst>
              </a:tr>
              <a:tr h="113562">
                <a:tc>
                  <a:txBody>
                    <a:bodyPr/>
                    <a:lstStyle/>
                    <a:p>
                      <a:pPr algn="ctr" fontAlgn="ctr"/>
                      <a:r>
                        <a:rPr lang="cs-CZ" sz="1000" b="1" i="0" u="none" strike="noStrike">
                          <a:solidFill>
                            <a:srgbClr val="000000"/>
                          </a:solidFill>
                          <a:latin typeface="Arial"/>
                        </a:rPr>
                        <a:t>2.4.2016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FK Postoloprty</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19</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9:0</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9"/>
                  </a:ext>
                </a:extLst>
              </a:tr>
              <a:tr h="113562">
                <a:tc>
                  <a:txBody>
                    <a:bodyPr/>
                    <a:lstStyle/>
                    <a:p>
                      <a:pPr algn="ctr" fontAlgn="ctr"/>
                      <a:r>
                        <a:rPr lang="cs-CZ" sz="1000" b="1" i="0" u="none" strike="noStrike">
                          <a:solidFill>
                            <a:srgbClr val="000000"/>
                          </a:solidFill>
                          <a:latin typeface="Arial"/>
                        </a:rPr>
                        <a:t>9.4.2016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Sokol Horní Jiřetín</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20</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0:2</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0"/>
                  </a:ext>
                </a:extLst>
              </a:tr>
              <a:tr h="113562">
                <a:tc>
                  <a:txBody>
                    <a:bodyPr/>
                    <a:lstStyle/>
                    <a:p>
                      <a:pPr algn="ctr" fontAlgn="ctr"/>
                      <a:r>
                        <a:rPr lang="cs-CZ" sz="1000" b="1" i="0" u="none" strike="noStrike">
                          <a:solidFill>
                            <a:srgbClr val="000000"/>
                          </a:solidFill>
                          <a:latin typeface="Arial"/>
                        </a:rPr>
                        <a:t>16.4.2016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TJ </a:t>
                      </a:r>
                      <a:r>
                        <a:rPr lang="cs-CZ" sz="1100" b="1" i="0" u="none" strike="noStrike" dirty="0" err="1">
                          <a:solidFill>
                            <a:srgbClr val="000000"/>
                          </a:solidFill>
                          <a:latin typeface="Arial"/>
                        </a:rPr>
                        <a:t>Proboštov</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21</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latin typeface="Arial"/>
                        </a:rPr>
                        <a:t>0:1</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21"/>
                  </a:ext>
                </a:extLst>
              </a:tr>
              <a:tr h="113562">
                <a:tc>
                  <a:txBody>
                    <a:bodyPr/>
                    <a:lstStyle/>
                    <a:p>
                      <a:pPr algn="ctr" fontAlgn="ctr"/>
                      <a:r>
                        <a:rPr lang="cs-CZ" sz="1000" b="1" i="0" u="none" strike="noStrike">
                          <a:solidFill>
                            <a:srgbClr val="000000"/>
                          </a:solidFill>
                          <a:latin typeface="Arial"/>
                        </a:rPr>
                        <a:t>23.4.2016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FK Slavoj Žatec</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22</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2:4</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2"/>
                  </a:ext>
                </a:extLst>
              </a:tr>
              <a:tr h="113562">
                <a:tc>
                  <a:txBody>
                    <a:bodyPr/>
                    <a:lstStyle/>
                    <a:p>
                      <a:pPr algn="ctr" fontAlgn="ctr"/>
                      <a:r>
                        <a:rPr lang="cs-CZ" sz="1000" b="1" i="0" u="none" strike="noStrike">
                          <a:solidFill>
                            <a:srgbClr val="000000"/>
                          </a:solidFill>
                          <a:latin typeface="Arial"/>
                        </a:rPr>
                        <a:t>1.5.2016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err="1">
                          <a:solidFill>
                            <a:srgbClr val="000000"/>
                          </a:solidFill>
                          <a:latin typeface="Arial"/>
                        </a:rPr>
                        <a:t>Baník</a:t>
                      </a:r>
                      <a:r>
                        <a:rPr lang="cs-CZ" sz="1100" b="1" i="0" u="none" strike="noStrike" dirty="0">
                          <a:solidFill>
                            <a:srgbClr val="000000"/>
                          </a:solidFill>
                          <a:latin typeface="Arial"/>
                        </a:rPr>
                        <a:t> </a:t>
                      </a:r>
                      <a:r>
                        <a:rPr lang="cs-CZ" sz="1100" b="1" i="0" u="none" strike="noStrike" dirty="0" err="1">
                          <a:solidFill>
                            <a:srgbClr val="000000"/>
                          </a:solidFill>
                          <a:latin typeface="Arial"/>
                        </a:rPr>
                        <a:t>Modlany</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23</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5:2</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3"/>
                  </a:ext>
                </a:extLst>
              </a:tr>
              <a:tr h="113562">
                <a:tc>
                  <a:txBody>
                    <a:bodyPr/>
                    <a:lstStyle/>
                    <a:p>
                      <a:pPr algn="ctr" fontAlgn="ctr"/>
                      <a:r>
                        <a:rPr lang="cs-CZ" sz="1000" b="1" i="0" u="none" strike="noStrike">
                          <a:solidFill>
                            <a:srgbClr val="000000"/>
                          </a:solidFill>
                          <a:latin typeface="Arial"/>
                        </a:rPr>
                        <a:t>8.5.2016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FC Jiskra Modrá</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24</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0:5</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4"/>
                  </a:ext>
                </a:extLst>
              </a:tr>
              <a:tr h="113562">
                <a:tc>
                  <a:txBody>
                    <a:bodyPr/>
                    <a:lstStyle/>
                    <a:p>
                      <a:pPr algn="ctr" fontAlgn="ctr"/>
                      <a:r>
                        <a:rPr lang="cs-CZ" sz="1000" b="1" i="0" u="none" strike="noStrike">
                          <a:solidFill>
                            <a:srgbClr val="000000"/>
                          </a:solidFill>
                          <a:latin typeface="Arial"/>
                        </a:rPr>
                        <a:t>15.5.2016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FK ČL </a:t>
                      </a:r>
                      <a:r>
                        <a:rPr lang="cs-CZ" sz="1100" b="1" i="0" u="none" strike="noStrike" dirty="0" err="1">
                          <a:solidFill>
                            <a:srgbClr val="000000"/>
                          </a:solidFill>
                          <a:latin typeface="Arial"/>
                        </a:rPr>
                        <a:t>Neštěmice</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25</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0:5</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5"/>
                  </a:ext>
                </a:extLst>
              </a:tr>
              <a:tr h="0">
                <a:tc>
                  <a:txBody>
                    <a:bodyPr/>
                    <a:lstStyle/>
                    <a:p>
                      <a:pPr algn="ctr" fontAlgn="ctr"/>
                      <a:r>
                        <a:rPr lang="cs-CZ" sz="1000" b="1" i="0" u="none" strike="noStrike">
                          <a:solidFill>
                            <a:srgbClr val="000000"/>
                          </a:solidFill>
                          <a:latin typeface="Arial"/>
                        </a:rPr>
                        <a:t>21.5.2016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TJ </a:t>
                      </a:r>
                      <a:r>
                        <a:rPr lang="cs-CZ" sz="1100" b="1" i="0" u="none" strike="noStrike" dirty="0" err="1">
                          <a:solidFill>
                            <a:srgbClr val="000000"/>
                          </a:solidFill>
                          <a:latin typeface="Arial"/>
                        </a:rPr>
                        <a:t>Střekov</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26</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4:0</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6"/>
                  </a:ext>
                </a:extLst>
              </a:tr>
              <a:tr h="202802">
                <a:tc>
                  <a:txBody>
                    <a:bodyPr/>
                    <a:lstStyle/>
                    <a:p>
                      <a:pPr algn="ctr" fontAlgn="ctr"/>
                      <a:r>
                        <a:rPr lang="cs-CZ" sz="1000" b="1" i="0" u="none" strike="noStrike">
                          <a:solidFill>
                            <a:srgbClr val="000000"/>
                          </a:solidFill>
                          <a:latin typeface="Arial"/>
                        </a:rPr>
                        <a:t>28.5.2016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FK Chmel Blšany</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27</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0:3 kontumace</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7"/>
                  </a:ext>
                </a:extLst>
              </a:tr>
              <a:tr h="113562">
                <a:tc>
                  <a:txBody>
                    <a:bodyPr/>
                    <a:lstStyle/>
                    <a:p>
                      <a:pPr algn="ctr" fontAlgn="ctr"/>
                      <a:r>
                        <a:rPr lang="cs-CZ" sz="1000" b="1" i="0" u="none" strike="noStrike">
                          <a:solidFill>
                            <a:srgbClr val="000000"/>
                          </a:solidFill>
                          <a:latin typeface="Arial"/>
                        </a:rPr>
                        <a:t>4.6.2016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TJ Sokol Srbice</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28</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2:1</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8"/>
                  </a:ext>
                </a:extLst>
              </a:tr>
              <a:tr h="113562">
                <a:tc>
                  <a:txBody>
                    <a:bodyPr/>
                    <a:lstStyle/>
                    <a:p>
                      <a:pPr algn="ctr" fontAlgn="ctr"/>
                      <a:r>
                        <a:rPr lang="cs-CZ" sz="1000" b="1" i="0" u="none" strike="noStrike">
                          <a:solidFill>
                            <a:srgbClr val="000000"/>
                          </a:solidFill>
                          <a:latin typeface="Arial"/>
                        </a:rPr>
                        <a:t>11.6.2016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a:solidFill>
                            <a:srgbClr val="000000"/>
                          </a:solidFill>
                          <a:latin typeface="Arial"/>
                        </a:rPr>
                        <a:t>FK Duchcov</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1" i="0" u="none" strike="noStrike" dirty="0">
                          <a:solidFill>
                            <a:srgbClr val="000000"/>
                          </a:solidFill>
                          <a:latin typeface="Arial"/>
                        </a:rPr>
                        <a:t>SK </a:t>
                      </a:r>
                      <a:r>
                        <a:rPr lang="cs-CZ" sz="1100" b="1" i="0" u="none" strike="noStrike" dirty="0" err="1">
                          <a:solidFill>
                            <a:srgbClr val="000000"/>
                          </a:solidFill>
                          <a:latin typeface="Arial"/>
                        </a:rPr>
                        <a:t>Štětí</a:t>
                      </a:r>
                      <a:endParaRPr lang="cs-CZ" sz="1100" b="1" i="0" u="none" strike="noStrike" dirty="0">
                        <a:solidFill>
                          <a:srgbClr val="000000"/>
                        </a:solidFill>
                        <a:latin typeface="Arial"/>
                      </a:endParaRP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latin typeface="Arial"/>
                        </a:rPr>
                        <a:t>29</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latin typeface="Arial"/>
                        </a:rPr>
                        <a:t>1:3</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29"/>
                  </a:ext>
                </a:extLst>
              </a:tr>
              <a:tr h="113562">
                <a:tc>
                  <a:txBody>
                    <a:bodyPr/>
                    <a:lstStyle/>
                    <a:p>
                      <a:pPr algn="ctr" fontAlgn="ctr"/>
                      <a:r>
                        <a:rPr lang="cs-CZ" sz="1000" b="1" i="0" u="none" strike="noStrike">
                          <a:solidFill>
                            <a:srgbClr val="000000"/>
                          </a:solidFill>
                          <a:latin typeface="Arial"/>
                        </a:rPr>
                        <a:t>18.6.2016</a:t>
                      </a:r>
                    </a:p>
                  </a:txBody>
                  <a:tcPr marL="6902" marR="6902" marT="690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a:solidFill>
                            <a:srgbClr val="000000"/>
                          </a:solidFill>
                          <a:latin typeface="Arial"/>
                        </a:rPr>
                        <a:t>SK Štětí</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latin typeface="Arial"/>
                        </a:rPr>
                        <a:t>FK Bílina</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a:solidFill>
                            <a:srgbClr val="000000"/>
                          </a:solidFill>
                          <a:latin typeface="Arial"/>
                        </a:rPr>
                        <a:t>30</a:t>
                      </a:r>
                    </a:p>
                  </a:txBody>
                  <a:tcPr marL="6902" marR="6902" marT="69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i="0" u="none" strike="noStrike" dirty="0">
                          <a:solidFill>
                            <a:srgbClr val="000000"/>
                          </a:solidFill>
                          <a:latin typeface="Arial"/>
                        </a:rPr>
                        <a:t> </a:t>
                      </a:r>
                    </a:p>
                  </a:txBody>
                  <a:tcPr marL="6902" marR="6902" marT="690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sp>
        <p:nvSpPr>
          <p:cNvPr id="4" name="TextovéPole 3"/>
          <p:cNvSpPr txBox="1"/>
          <p:nvPr/>
        </p:nvSpPr>
        <p:spPr>
          <a:xfrm>
            <a:off x="5503540" y="19100"/>
            <a:ext cx="4680520" cy="1261884"/>
          </a:xfrm>
          <a:prstGeom prst="rect">
            <a:avLst/>
          </a:prstGeom>
          <a:blipFill>
            <a:blip r:embed="rId2" cstate="print"/>
            <a:stretch>
              <a:fillRect/>
            </a:stretch>
          </a:blipFill>
          <a:ln w="66675">
            <a:solidFill>
              <a:srgbClr val="003399"/>
            </a:solidFill>
          </a:ln>
        </p:spPr>
        <p:txBody>
          <a:bodyPr wrap="square" rtlCol="0">
            <a:spAutoFit/>
          </a:bodyPr>
          <a:lstStyle/>
          <a:p>
            <a:pPr algn="ctr"/>
            <a:r>
              <a:rPr lang="cs-CZ" sz="1900" dirty="0" smtClean="0">
                <a:ln>
                  <a:solidFill>
                    <a:schemeClr val="tx1"/>
                  </a:solidFill>
                </a:ln>
                <a:solidFill>
                  <a:srgbClr val="D60093"/>
                </a:solidFill>
                <a:latin typeface="Bookman Old Style" pitchFamily="18" charset="0"/>
              </a:rPr>
              <a:t>V celkovém výčtu všech letošních mistrovských zápasů už chybí jenom vyplnit výsledek toho dnešního </a:t>
            </a:r>
          </a:p>
        </p:txBody>
      </p:sp>
      <p:sp>
        <p:nvSpPr>
          <p:cNvPr id="5" name="TextovéPole 4"/>
          <p:cNvSpPr txBox="1"/>
          <p:nvPr/>
        </p:nvSpPr>
        <p:spPr>
          <a:xfrm>
            <a:off x="102940" y="739180"/>
            <a:ext cx="4824536" cy="4708981"/>
          </a:xfrm>
          <a:prstGeom prst="rect">
            <a:avLst/>
          </a:prstGeom>
          <a:blipFill>
            <a:blip r:embed="rId3" cstate="print"/>
            <a:tile tx="0" ty="0" sx="100000" sy="100000" flip="none" algn="tl"/>
          </a:blipFill>
        </p:spPr>
        <p:txBody>
          <a:bodyPr wrap="square" rtlCol="0">
            <a:spAutoFit/>
          </a:bodyPr>
          <a:lstStyle/>
          <a:p>
            <a:pPr algn="just"/>
            <a:r>
              <a:rPr lang="cs-CZ" sz="1800" dirty="0" smtClean="0">
                <a:effectLst>
                  <a:outerShdw blurRad="38100" dist="38100" dir="2700000" algn="tl">
                    <a:srgbClr val="000000">
                      <a:alpha val="43137"/>
                    </a:srgbClr>
                  </a:outerShdw>
                </a:effectLst>
                <a:latin typeface="Californian FB" pitchFamily="18" charset="0"/>
              </a:rPr>
              <a:t>- </a:t>
            </a:r>
            <a:r>
              <a:rPr lang="cs-CZ" sz="2000" dirty="0" smtClean="0">
                <a:effectLst>
                  <a:outerShdw blurRad="38100" dist="38100" dir="2700000" algn="tl">
                    <a:srgbClr val="000000">
                      <a:alpha val="43137"/>
                    </a:srgbClr>
                  </a:outerShdw>
                </a:effectLst>
                <a:latin typeface="Californian FB" pitchFamily="18" charset="0"/>
              </a:rPr>
              <a:t>3x jsme vyhrály na penalty</a:t>
            </a:r>
          </a:p>
          <a:p>
            <a:pPr algn="just"/>
            <a:r>
              <a:rPr lang="cs-CZ" sz="2000" dirty="0" smtClean="0">
                <a:effectLst>
                  <a:outerShdw blurRad="38100" dist="38100" dir="2700000" algn="tl">
                    <a:srgbClr val="000000">
                      <a:alpha val="43137"/>
                    </a:srgbClr>
                  </a:outerShdw>
                </a:effectLst>
                <a:latin typeface="Californian FB" pitchFamily="18" charset="0"/>
              </a:rPr>
              <a:t>- 4x jsme vyhráli o 1 gól</a:t>
            </a:r>
          </a:p>
          <a:p>
            <a:pPr algn="just"/>
            <a:r>
              <a:rPr lang="cs-CZ" sz="2000" dirty="0" smtClean="0">
                <a:effectLst>
                  <a:outerShdw blurRad="38100" dist="38100" dir="2700000" algn="tl">
                    <a:srgbClr val="000000">
                      <a:alpha val="43137"/>
                    </a:srgbClr>
                  </a:outerShdw>
                </a:effectLst>
                <a:latin typeface="Californian FB" pitchFamily="18" charset="0"/>
              </a:rPr>
              <a:t>- 7x jsme vyhráli o 2 góly</a:t>
            </a:r>
          </a:p>
          <a:p>
            <a:pPr algn="just"/>
            <a:r>
              <a:rPr lang="cs-CZ" sz="2000" dirty="0" smtClean="0">
                <a:effectLst>
                  <a:outerShdw blurRad="38100" dist="38100" dir="2700000" algn="tl">
                    <a:srgbClr val="000000">
                      <a:alpha val="43137"/>
                    </a:srgbClr>
                  </a:outerShdw>
                </a:effectLst>
                <a:latin typeface="Californian FB" pitchFamily="18" charset="0"/>
              </a:rPr>
              <a:t>- 2x jsme vyhráli o 3 góly</a:t>
            </a:r>
          </a:p>
          <a:p>
            <a:pPr algn="just"/>
            <a:r>
              <a:rPr lang="cs-CZ" sz="2000" dirty="0" smtClean="0">
                <a:effectLst>
                  <a:outerShdw blurRad="38100" dist="38100" dir="2700000" algn="tl">
                    <a:srgbClr val="000000">
                      <a:alpha val="43137"/>
                    </a:srgbClr>
                  </a:outerShdw>
                </a:effectLst>
                <a:latin typeface="Californian FB" pitchFamily="18" charset="0"/>
              </a:rPr>
              <a:t>- 2x jsme vyhráli o 4 góly</a:t>
            </a:r>
          </a:p>
          <a:p>
            <a:pPr algn="just"/>
            <a:r>
              <a:rPr lang="cs-CZ" sz="2000" dirty="0" smtClean="0">
                <a:effectLst>
                  <a:outerShdw blurRad="38100" dist="38100" dir="2700000" algn="tl">
                    <a:srgbClr val="000000">
                      <a:alpha val="43137"/>
                    </a:srgbClr>
                  </a:outerShdw>
                </a:effectLst>
                <a:latin typeface="Californian FB" pitchFamily="18" charset="0"/>
              </a:rPr>
              <a:t>- 5x jsme vyhráli o 5 gólů</a:t>
            </a:r>
          </a:p>
          <a:p>
            <a:pPr algn="just"/>
            <a:r>
              <a:rPr lang="cs-CZ" sz="2000" dirty="0" smtClean="0">
                <a:effectLst>
                  <a:outerShdw blurRad="38100" dist="38100" dir="2700000" algn="tl">
                    <a:srgbClr val="000000">
                      <a:alpha val="43137"/>
                    </a:srgbClr>
                  </a:outerShdw>
                </a:effectLst>
                <a:latin typeface="Californian FB" pitchFamily="18" charset="0"/>
              </a:rPr>
              <a:t>- 1x jsme vyhráli o 6 gólů</a:t>
            </a:r>
          </a:p>
          <a:p>
            <a:pPr algn="just">
              <a:buFontTx/>
              <a:buChar char="-"/>
            </a:pPr>
            <a:r>
              <a:rPr lang="cs-CZ" sz="2000" dirty="0" smtClean="0">
                <a:effectLst>
                  <a:outerShdw blurRad="38100" dist="38100" dir="2700000" algn="tl">
                    <a:srgbClr val="000000">
                      <a:alpha val="43137"/>
                    </a:srgbClr>
                  </a:outerShdw>
                </a:effectLst>
                <a:latin typeface="Californian FB" pitchFamily="18" charset="0"/>
              </a:rPr>
              <a:t> 1x jsme vyhráli o 9 gólů </a:t>
            </a:r>
          </a:p>
          <a:p>
            <a:pPr algn="just">
              <a:buFontTx/>
              <a:buChar char="-"/>
            </a:pPr>
            <a:r>
              <a:rPr lang="cs-CZ" sz="2000" dirty="0" smtClean="0">
                <a:effectLst>
                  <a:outerShdw blurRad="38100" dist="38100" dir="2700000" algn="tl">
                    <a:srgbClr val="000000">
                      <a:alpha val="43137"/>
                    </a:srgbClr>
                  </a:outerShdw>
                </a:effectLst>
                <a:latin typeface="Californian FB" pitchFamily="18" charset="0"/>
              </a:rPr>
              <a:t> 9x jsme nedostali gól</a:t>
            </a:r>
          </a:p>
          <a:p>
            <a:pPr algn="just">
              <a:buFontTx/>
              <a:buChar char="-"/>
            </a:pPr>
            <a:r>
              <a:rPr lang="cs-CZ" sz="2000" dirty="0" smtClean="0">
                <a:effectLst>
                  <a:outerShdw blurRad="38100" dist="38100" dir="2700000" algn="tl">
                    <a:srgbClr val="000000">
                      <a:alpha val="43137"/>
                    </a:srgbClr>
                  </a:outerShdw>
                </a:effectLst>
                <a:latin typeface="Californian FB" pitchFamily="18" charset="0"/>
              </a:rPr>
              <a:t> nejvíce branek jsme dali </a:t>
            </a:r>
            <a:r>
              <a:rPr lang="cs-CZ" sz="2000" dirty="0" err="1" smtClean="0">
                <a:effectLst>
                  <a:outerShdw blurRad="38100" dist="38100" dir="2700000" algn="tl">
                    <a:srgbClr val="000000">
                      <a:alpha val="43137"/>
                    </a:srgbClr>
                  </a:outerShdw>
                </a:effectLst>
                <a:latin typeface="Californian FB" pitchFamily="18" charset="0"/>
              </a:rPr>
              <a:t>Postoloprtům</a:t>
            </a:r>
            <a:r>
              <a:rPr lang="cs-CZ" sz="2000" dirty="0" smtClean="0">
                <a:effectLst>
                  <a:outerShdw blurRad="38100" dist="38100" dir="2700000" algn="tl">
                    <a:srgbClr val="000000">
                      <a:alpha val="43137"/>
                    </a:srgbClr>
                  </a:outerShdw>
                </a:effectLst>
                <a:latin typeface="Californian FB" pitchFamily="18" charset="0"/>
              </a:rPr>
              <a:t>    </a:t>
            </a:r>
          </a:p>
          <a:p>
            <a:pPr algn="just"/>
            <a:r>
              <a:rPr lang="cs-CZ" sz="2000" dirty="0" smtClean="0">
                <a:effectLst>
                  <a:outerShdw blurRad="38100" dist="38100" dir="2700000" algn="tl">
                    <a:srgbClr val="000000">
                      <a:alpha val="43137"/>
                    </a:srgbClr>
                  </a:outerShdw>
                </a:effectLst>
                <a:latin typeface="Californian FB" pitchFamily="18" charset="0"/>
              </a:rPr>
              <a:t>    2.4.2016  9 </a:t>
            </a:r>
          </a:p>
          <a:p>
            <a:pPr algn="just"/>
            <a:r>
              <a:rPr lang="cs-CZ" sz="2000" dirty="0" smtClean="0">
                <a:effectLst>
                  <a:outerShdw blurRad="38100" dist="38100" dir="2700000" algn="tl">
                    <a:srgbClr val="000000">
                      <a:alpha val="43137"/>
                    </a:srgbClr>
                  </a:outerShdw>
                </a:effectLst>
                <a:latin typeface="Californian FB" pitchFamily="18" charset="0"/>
              </a:rPr>
              <a:t>- nejvíce gólů jsme inkasovali od </a:t>
            </a:r>
            <a:r>
              <a:rPr lang="cs-CZ" sz="2000" dirty="0" err="1" smtClean="0">
                <a:effectLst>
                  <a:outerShdw blurRad="38100" dist="38100" dir="2700000" algn="tl">
                    <a:srgbClr val="000000">
                      <a:alpha val="43137"/>
                    </a:srgbClr>
                  </a:outerShdw>
                </a:effectLst>
                <a:latin typeface="Californian FB" pitchFamily="18" charset="0"/>
              </a:rPr>
              <a:t>Srbic</a:t>
            </a:r>
            <a:r>
              <a:rPr lang="cs-CZ" sz="2000" dirty="0" smtClean="0">
                <a:effectLst>
                  <a:outerShdw blurRad="38100" dist="38100" dir="2700000" algn="tl">
                    <a:srgbClr val="000000">
                      <a:alpha val="43137"/>
                    </a:srgbClr>
                  </a:outerShdw>
                </a:effectLst>
                <a:latin typeface="Californian FB" pitchFamily="18" charset="0"/>
              </a:rPr>
              <a:t>  4</a:t>
            </a:r>
          </a:p>
          <a:p>
            <a:pPr algn="just">
              <a:buFontTx/>
              <a:buChar char="-"/>
            </a:pPr>
            <a:r>
              <a:rPr lang="cs-CZ" sz="2000" dirty="0" smtClean="0">
                <a:effectLst>
                  <a:outerShdw blurRad="38100" dist="38100" dir="2700000" algn="tl">
                    <a:srgbClr val="000000">
                      <a:alpha val="43137"/>
                    </a:srgbClr>
                  </a:outerShdw>
                </a:effectLst>
                <a:latin typeface="Californian FB" pitchFamily="18" charset="0"/>
              </a:rPr>
              <a:t>8 vítězství v řadě - trvá </a:t>
            </a:r>
          </a:p>
          <a:p>
            <a:pPr algn="just">
              <a:buFontTx/>
              <a:buChar char="-"/>
            </a:pPr>
            <a:r>
              <a:rPr lang="cs-CZ" sz="2000" dirty="0" smtClean="0">
                <a:effectLst>
                  <a:outerShdw blurRad="38100" dist="38100" dir="2700000" algn="tl">
                    <a:srgbClr val="000000">
                      <a:alpha val="43137"/>
                    </a:srgbClr>
                  </a:outerShdw>
                </a:effectLst>
                <a:latin typeface="Californian FB" pitchFamily="18" charset="0"/>
              </a:rPr>
              <a:t> na hřišti soupeře jsme prohráli pouze 1x</a:t>
            </a:r>
          </a:p>
          <a:p>
            <a:pPr algn="just"/>
            <a:r>
              <a:rPr lang="cs-CZ" sz="2000" dirty="0" smtClean="0">
                <a:effectLst>
                  <a:outerShdw blurRad="38100" dist="38100" dir="2700000" algn="tl">
                    <a:srgbClr val="000000">
                      <a:alpha val="43137"/>
                    </a:srgbClr>
                  </a:outerShdw>
                </a:effectLst>
                <a:latin typeface="Californian FB" pitchFamily="18" charset="0"/>
              </a:rPr>
              <a:t>  </a:t>
            </a:r>
            <a:endParaRPr lang="cs-CZ" sz="1600" dirty="0" smtClean="0">
              <a:effectLst>
                <a:outerShdw blurRad="38100" dist="38100" dir="2700000" algn="tl">
                  <a:srgbClr val="000000">
                    <a:alpha val="43137"/>
                  </a:srgbClr>
                </a:outerShdw>
              </a:effectLst>
              <a:latin typeface="Californian FB" pitchFamily="18" charset="0"/>
            </a:endParaRPr>
          </a:p>
        </p:txBody>
      </p:sp>
      <p:sp>
        <p:nvSpPr>
          <p:cNvPr id="6" name="TextovéPole 5"/>
          <p:cNvSpPr txBox="1"/>
          <p:nvPr/>
        </p:nvSpPr>
        <p:spPr>
          <a:xfrm>
            <a:off x="102940" y="71944"/>
            <a:ext cx="4824536" cy="523220"/>
          </a:xfrm>
          <a:prstGeom prst="rect">
            <a:avLst/>
          </a:prstGeom>
          <a:solidFill>
            <a:srgbClr val="66FFFF"/>
          </a:solidFill>
          <a:ln w="53975" cmpd="dbl">
            <a:solidFill>
              <a:schemeClr val="tx1"/>
            </a:solidFill>
            <a:prstDash val="sysDot"/>
          </a:ln>
        </p:spPr>
        <p:txBody>
          <a:bodyPr wrap="square" rtlCol="0">
            <a:spAutoFit/>
          </a:bodyPr>
          <a:lstStyle/>
          <a:p>
            <a:pPr algn="ctr"/>
            <a:r>
              <a:rPr lang="cs-CZ" sz="2800" u="sng" dirty="0" smtClean="0">
                <a:latin typeface="Swis721 Blk BT" pitchFamily="34" charset="0"/>
              </a:rPr>
              <a:t>Trocha čísel</a:t>
            </a:r>
          </a:p>
        </p:txBody>
      </p:sp>
      <p:sp>
        <p:nvSpPr>
          <p:cNvPr id="7" name="TextovéPole 6"/>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p>
        </p:txBody>
      </p:sp>
      <p:sp>
        <p:nvSpPr>
          <p:cNvPr id="8" name="TextovéPole 7"/>
          <p:cNvSpPr txBox="1"/>
          <p:nvPr/>
        </p:nvSpPr>
        <p:spPr>
          <a:xfrm>
            <a:off x="1615108"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pic>
        <p:nvPicPr>
          <p:cNvPr id="48130" name="Picture 2"/>
          <p:cNvPicPr>
            <a:picLocks noChangeAspect="1" noChangeArrowheads="1"/>
          </p:cNvPicPr>
          <p:nvPr/>
        </p:nvPicPr>
        <p:blipFill>
          <a:blip r:embed="rId4" cstate="print"/>
          <a:srcRect/>
          <a:stretch>
            <a:fillRect/>
          </a:stretch>
        </p:blipFill>
        <p:spPr bwMode="auto">
          <a:xfrm>
            <a:off x="679004" y="5635724"/>
            <a:ext cx="3456384" cy="113994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nvGraphicFramePr>
        <p:xfrm>
          <a:off x="174948" y="2395364"/>
          <a:ext cx="4320481" cy="4536508"/>
        </p:xfrm>
        <a:graphic>
          <a:graphicData uri="http://schemas.openxmlformats.org/drawingml/2006/table">
            <a:tbl>
              <a:tblPr/>
              <a:tblGrid>
                <a:gridCol w="254147">
                  <a:extLst>
                    <a:ext uri="{9D8B030D-6E8A-4147-A177-3AD203B41FA5}">
                      <a16:colId xmlns:a16="http://schemas.microsoft.com/office/drawing/2014/main" val="20000"/>
                    </a:ext>
                  </a:extLst>
                </a:gridCol>
                <a:gridCol w="3114558">
                  <a:extLst>
                    <a:ext uri="{9D8B030D-6E8A-4147-A177-3AD203B41FA5}">
                      <a16:colId xmlns:a16="http://schemas.microsoft.com/office/drawing/2014/main" val="20001"/>
                    </a:ext>
                  </a:extLst>
                </a:gridCol>
                <a:gridCol w="951776">
                  <a:extLst>
                    <a:ext uri="{9D8B030D-6E8A-4147-A177-3AD203B41FA5}">
                      <a16:colId xmlns:a16="http://schemas.microsoft.com/office/drawing/2014/main" val="20002"/>
                    </a:ext>
                  </a:extLst>
                </a:gridCol>
              </a:tblGrid>
              <a:tr h="363262">
                <a:tc gridSpan="3">
                  <a:txBody>
                    <a:bodyPr/>
                    <a:lstStyle/>
                    <a:p>
                      <a:pPr algn="ctr" fontAlgn="ctr"/>
                      <a:r>
                        <a:rPr lang="pt-BR" sz="1200" b="1" i="0" u="none" strike="noStrike" dirty="0">
                          <a:solidFill>
                            <a:srgbClr val="000000"/>
                          </a:solidFill>
                          <a:latin typeface="Arial Black"/>
                        </a:rPr>
                        <a:t>O postup do divize se zasloužili </a:t>
                      </a:r>
                      <a:r>
                        <a:rPr lang="cs-CZ" sz="1200" b="1" i="0" u="none" strike="noStrike" dirty="0" smtClean="0">
                          <a:solidFill>
                            <a:srgbClr val="000000"/>
                          </a:solidFill>
                          <a:latin typeface="Arial Black"/>
                        </a:rPr>
                        <a:t> tito</a:t>
                      </a:r>
                      <a:r>
                        <a:rPr lang="pt-BR" sz="1200" b="1" i="0" u="none" strike="noStrike" dirty="0" smtClean="0">
                          <a:solidFill>
                            <a:srgbClr val="000000"/>
                          </a:solidFill>
                          <a:latin typeface="Arial Black"/>
                        </a:rPr>
                        <a:t> </a:t>
                      </a:r>
                      <a:r>
                        <a:rPr lang="pt-BR" sz="1200" b="1" i="0" u="none" strike="noStrike" dirty="0">
                          <a:solidFill>
                            <a:srgbClr val="000000"/>
                          </a:solidFill>
                          <a:latin typeface="Arial Black"/>
                        </a:rPr>
                        <a:t>hráči</a:t>
                      </a:r>
                      <a:endParaRPr lang="pt-BR" sz="9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98726">
                <a:tc>
                  <a:txBody>
                    <a:bodyPr/>
                    <a:lstStyle/>
                    <a:p>
                      <a:pPr algn="ctr" fontAlgn="ctr"/>
                      <a:r>
                        <a:rPr lang="cs-CZ" sz="1100" b="1" i="0" u="none" strike="noStrike" dirty="0">
                          <a:solidFill>
                            <a:srgbClr val="000000"/>
                          </a:solidFill>
                          <a:latin typeface="Book Antiqua"/>
                        </a:rPr>
                        <a:t>1</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Lukáš Stejskal</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1980</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1"/>
                  </a:ext>
                </a:extLst>
              </a:tr>
              <a:tr h="198726">
                <a:tc>
                  <a:txBody>
                    <a:bodyPr/>
                    <a:lstStyle/>
                    <a:p>
                      <a:pPr algn="ctr" fontAlgn="ctr"/>
                      <a:r>
                        <a:rPr lang="cs-CZ" sz="1100" b="1" i="0" u="none" strike="noStrike">
                          <a:solidFill>
                            <a:srgbClr val="000000"/>
                          </a:solidFill>
                          <a:latin typeface="Book Antiqua"/>
                        </a:rPr>
                        <a:t>2</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Jiří Vacek</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1980</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2"/>
                  </a:ext>
                </a:extLst>
              </a:tr>
              <a:tr h="198726">
                <a:tc>
                  <a:txBody>
                    <a:bodyPr/>
                    <a:lstStyle/>
                    <a:p>
                      <a:pPr algn="ctr" fontAlgn="ctr"/>
                      <a:r>
                        <a:rPr lang="cs-CZ" sz="1100" b="1" i="0" u="none" strike="noStrike">
                          <a:solidFill>
                            <a:srgbClr val="000000"/>
                          </a:solidFill>
                          <a:latin typeface="Book Antiqua"/>
                        </a:rPr>
                        <a:t>3</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Jiří Ransdorf</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1986</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3"/>
                  </a:ext>
                </a:extLst>
              </a:tr>
              <a:tr h="198726">
                <a:tc>
                  <a:txBody>
                    <a:bodyPr/>
                    <a:lstStyle/>
                    <a:p>
                      <a:pPr algn="ctr" fontAlgn="ctr"/>
                      <a:r>
                        <a:rPr lang="cs-CZ" sz="1100" b="1" i="0" u="none" strike="noStrike">
                          <a:solidFill>
                            <a:srgbClr val="000000"/>
                          </a:solidFill>
                          <a:latin typeface="Book Antiqua"/>
                        </a:rPr>
                        <a:t>4</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David Mencl</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1987</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4"/>
                  </a:ext>
                </a:extLst>
              </a:tr>
              <a:tr h="198726">
                <a:tc>
                  <a:txBody>
                    <a:bodyPr/>
                    <a:lstStyle/>
                    <a:p>
                      <a:pPr algn="ctr" fontAlgn="ctr"/>
                      <a:r>
                        <a:rPr lang="cs-CZ" sz="1100" b="1" i="0" u="none" strike="noStrike">
                          <a:solidFill>
                            <a:srgbClr val="000000"/>
                          </a:solidFill>
                          <a:latin typeface="Book Antiqua"/>
                        </a:rPr>
                        <a:t>5</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Vladimír Kucler</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1988</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5"/>
                  </a:ext>
                </a:extLst>
              </a:tr>
              <a:tr h="198726">
                <a:tc>
                  <a:txBody>
                    <a:bodyPr/>
                    <a:lstStyle/>
                    <a:p>
                      <a:pPr algn="ctr" fontAlgn="ctr"/>
                      <a:r>
                        <a:rPr lang="cs-CZ" sz="1100" b="1" i="0" u="none" strike="noStrike">
                          <a:solidFill>
                            <a:srgbClr val="000000"/>
                          </a:solidFill>
                          <a:latin typeface="Book Antiqua"/>
                        </a:rPr>
                        <a:t>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Vladimír </a:t>
                      </a:r>
                      <a:r>
                        <a:rPr lang="cs-CZ" sz="1200" b="1" i="0" u="none" strike="noStrike" dirty="0" err="1">
                          <a:solidFill>
                            <a:srgbClr val="000000"/>
                          </a:solidFill>
                          <a:latin typeface="Book Antiqua"/>
                        </a:rPr>
                        <a:t>Poráč</a:t>
                      </a:r>
                      <a:endParaRPr lang="cs-CZ" sz="1200" b="1" i="0" u="none" strike="noStrike" dirty="0">
                        <a:solidFill>
                          <a:srgbClr val="000000"/>
                        </a:solidFill>
                        <a:latin typeface="Book Antiqua"/>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1988</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6"/>
                  </a:ext>
                </a:extLst>
              </a:tr>
              <a:tr h="198726">
                <a:tc>
                  <a:txBody>
                    <a:bodyPr/>
                    <a:lstStyle/>
                    <a:p>
                      <a:pPr algn="ctr" fontAlgn="ctr"/>
                      <a:r>
                        <a:rPr lang="cs-CZ" sz="1100" b="1" i="0" u="none" strike="noStrike">
                          <a:solidFill>
                            <a:srgbClr val="000000"/>
                          </a:solidFill>
                          <a:latin typeface="Book Antiqua"/>
                        </a:rPr>
                        <a:t>7</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Michal Šmidrkal</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1989</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7"/>
                  </a:ext>
                </a:extLst>
              </a:tr>
              <a:tr h="198726">
                <a:tc>
                  <a:txBody>
                    <a:bodyPr/>
                    <a:lstStyle/>
                    <a:p>
                      <a:pPr algn="ctr" fontAlgn="ctr"/>
                      <a:r>
                        <a:rPr lang="cs-CZ" sz="1100" b="1" i="0" u="none" strike="noStrike">
                          <a:solidFill>
                            <a:srgbClr val="000000"/>
                          </a:solidFill>
                          <a:latin typeface="Book Antiqua"/>
                        </a:rPr>
                        <a:t>8</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Tomáš </a:t>
                      </a:r>
                      <a:r>
                        <a:rPr lang="cs-CZ" sz="1200" b="1" i="0" u="none" strike="noStrike" dirty="0" err="1">
                          <a:solidFill>
                            <a:srgbClr val="000000"/>
                          </a:solidFill>
                          <a:latin typeface="Book Antiqua"/>
                        </a:rPr>
                        <a:t>Belák</a:t>
                      </a:r>
                      <a:endParaRPr lang="cs-CZ" sz="1200" b="1" i="0" u="none" strike="noStrike" dirty="0">
                        <a:solidFill>
                          <a:srgbClr val="000000"/>
                        </a:solidFill>
                        <a:latin typeface="Book Antiqua"/>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1990</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8"/>
                  </a:ext>
                </a:extLst>
              </a:tr>
              <a:tr h="198726">
                <a:tc>
                  <a:txBody>
                    <a:bodyPr/>
                    <a:lstStyle/>
                    <a:p>
                      <a:pPr algn="ctr" fontAlgn="ctr"/>
                      <a:r>
                        <a:rPr lang="cs-CZ" sz="1100" b="1" i="0" u="none" strike="noStrike">
                          <a:solidFill>
                            <a:srgbClr val="000000"/>
                          </a:solidFill>
                          <a:latin typeface="Book Antiqua"/>
                        </a:rPr>
                        <a:t>9</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Jiří Šimral</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1990</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09"/>
                  </a:ext>
                </a:extLst>
              </a:tr>
              <a:tr h="198726">
                <a:tc>
                  <a:txBody>
                    <a:bodyPr/>
                    <a:lstStyle/>
                    <a:p>
                      <a:pPr algn="ctr" fontAlgn="ctr"/>
                      <a:r>
                        <a:rPr lang="cs-CZ" sz="1100" b="1" i="0" u="none" strike="noStrike">
                          <a:solidFill>
                            <a:srgbClr val="000000"/>
                          </a:solidFill>
                          <a:latin typeface="Book Antiqua"/>
                        </a:rPr>
                        <a:t>10</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Milan </a:t>
                      </a:r>
                      <a:r>
                        <a:rPr lang="cs-CZ" sz="1200" b="1" i="0" u="none" strike="noStrike" dirty="0" err="1">
                          <a:solidFill>
                            <a:srgbClr val="000000"/>
                          </a:solidFill>
                          <a:latin typeface="Book Antiqua"/>
                        </a:rPr>
                        <a:t>Čámský</a:t>
                      </a:r>
                      <a:endParaRPr lang="cs-CZ" sz="1200" b="1" i="0" u="none" strike="noStrike" dirty="0">
                        <a:solidFill>
                          <a:srgbClr val="000000"/>
                        </a:solidFill>
                        <a:latin typeface="Book Antiqua"/>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1991</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0"/>
                  </a:ext>
                </a:extLst>
              </a:tr>
              <a:tr h="198726">
                <a:tc>
                  <a:txBody>
                    <a:bodyPr/>
                    <a:lstStyle/>
                    <a:p>
                      <a:pPr algn="ctr" fontAlgn="ctr"/>
                      <a:r>
                        <a:rPr lang="cs-CZ" sz="1100" b="1" i="0" u="none" strike="noStrike">
                          <a:solidFill>
                            <a:srgbClr val="000000"/>
                          </a:solidFill>
                          <a:latin typeface="Book Antiqua"/>
                        </a:rPr>
                        <a:t>11</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Lukáš Kloub</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1991</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1"/>
                  </a:ext>
                </a:extLst>
              </a:tr>
              <a:tr h="198726">
                <a:tc>
                  <a:txBody>
                    <a:bodyPr/>
                    <a:lstStyle/>
                    <a:p>
                      <a:pPr algn="ctr" fontAlgn="ctr"/>
                      <a:r>
                        <a:rPr lang="cs-CZ" sz="1100" b="1" i="0" u="none" strike="noStrike">
                          <a:solidFill>
                            <a:srgbClr val="000000"/>
                          </a:solidFill>
                          <a:latin typeface="Book Antiqua"/>
                        </a:rPr>
                        <a:t>12</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Slavoj Tichý</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1992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2"/>
                  </a:ext>
                </a:extLst>
              </a:tr>
              <a:tr h="198726">
                <a:tc>
                  <a:txBody>
                    <a:bodyPr/>
                    <a:lstStyle/>
                    <a:p>
                      <a:pPr algn="ctr" fontAlgn="ctr"/>
                      <a:r>
                        <a:rPr lang="cs-CZ" sz="1100" b="1" i="0" u="none" strike="noStrike">
                          <a:solidFill>
                            <a:srgbClr val="000000"/>
                          </a:solidFill>
                          <a:latin typeface="Book Antiqua"/>
                        </a:rPr>
                        <a:t>13</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Václav Michovský</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1992</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3"/>
                  </a:ext>
                </a:extLst>
              </a:tr>
              <a:tr h="198726">
                <a:tc>
                  <a:txBody>
                    <a:bodyPr/>
                    <a:lstStyle/>
                    <a:p>
                      <a:pPr algn="ctr" fontAlgn="ctr"/>
                      <a:r>
                        <a:rPr lang="cs-CZ" sz="1100" b="1" i="0" u="none" strike="noStrike">
                          <a:solidFill>
                            <a:srgbClr val="000000"/>
                          </a:solidFill>
                          <a:latin typeface="Book Antiqua"/>
                        </a:rPr>
                        <a:t>14</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Rudolf Slanička</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1993</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4"/>
                  </a:ext>
                </a:extLst>
              </a:tr>
              <a:tr h="198726">
                <a:tc>
                  <a:txBody>
                    <a:bodyPr/>
                    <a:lstStyle/>
                    <a:p>
                      <a:pPr algn="ctr" fontAlgn="ctr"/>
                      <a:r>
                        <a:rPr lang="cs-CZ" sz="1100" b="1" i="0" u="none" strike="noStrike">
                          <a:solidFill>
                            <a:srgbClr val="000000"/>
                          </a:solidFill>
                          <a:latin typeface="Book Antiqua"/>
                        </a:rPr>
                        <a:t>15</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Marek </a:t>
                      </a:r>
                      <a:r>
                        <a:rPr lang="cs-CZ" sz="1200" b="1" i="0" u="none" strike="noStrike" dirty="0" err="1">
                          <a:solidFill>
                            <a:srgbClr val="000000"/>
                          </a:solidFill>
                          <a:latin typeface="Book Antiqua"/>
                        </a:rPr>
                        <a:t>Malák</a:t>
                      </a:r>
                      <a:endParaRPr lang="cs-CZ" sz="1200" b="1" i="0" u="none" strike="noStrike" dirty="0">
                        <a:solidFill>
                          <a:srgbClr val="000000"/>
                        </a:solidFill>
                        <a:latin typeface="Book Antiqua"/>
                      </a:endParaRP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1993</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5"/>
                  </a:ext>
                </a:extLst>
              </a:tr>
              <a:tr h="198726">
                <a:tc>
                  <a:txBody>
                    <a:bodyPr/>
                    <a:lstStyle/>
                    <a:p>
                      <a:pPr algn="ctr" fontAlgn="ctr"/>
                      <a:r>
                        <a:rPr lang="cs-CZ" sz="1100" b="1" i="0" u="none" strike="noStrike">
                          <a:solidFill>
                            <a:srgbClr val="000000"/>
                          </a:solidFill>
                          <a:latin typeface="Book Antiqua"/>
                        </a:rPr>
                        <a:t>16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Lukáš Lelek</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1993</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6"/>
                  </a:ext>
                </a:extLst>
              </a:tr>
              <a:tr h="198726">
                <a:tc>
                  <a:txBody>
                    <a:bodyPr/>
                    <a:lstStyle/>
                    <a:p>
                      <a:pPr algn="ctr" fontAlgn="ctr"/>
                      <a:r>
                        <a:rPr lang="cs-CZ" sz="1100" b="1" i="0" u="none" strike="noStrike">
                          <a:solidFill>
                            <a:srgbClr val="000000"/>
                          </a:solidFill>
                          <a:latin typeface="Book Antiqua"/>
                        </a:rPr>
                        <a:t>17</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Darek Doležal</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1994</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7"/>
                  </a:ext>
                </a:extLst>
              </a:tr>
              <a:tr h="198726">
                <a:tc>
                  <a:txBody>
                    <a:bodyPr/>
                    <a:lstStyle/>
                    <a:p>
                      <a:pPr algn="ctr" fontAlgn="ctr"/>
                      <a:r>
                        <a:rPr lang="cs-CZ" sz="1100" b="1" i="0" u="none" strike="noStrike">
                          <a:solidFill>
                            <a:srgbClr val="000000"/>
                          </a:solidFill>
                          <a:latin typeface="Book Antiqua"/>
                        </a:rPr>
                        <a:t>18</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Radek Hrdý</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1995</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8"/>
                  </a:ext>
                </a:extLst>
              </a:tr>
              <a:tr h="198726">
                <a:tc>
                  <a:txBody>
                    <a:bodyPr/>
                    <a:lstStyle/>
                    <a:p>
                      <a:pPr algn="ctr" fontAlgn="ctr"/>
                      <a:r>
                        <a:rPr lang="cs-CZ" sz="1100" b="1" i="0" u="none" strike="noStrike">
                          <a:solidFill>
                            <a:srgbClr val="000000"/>
                          </a:solidFill>
                          <a:latin typeface="Book Antiqua"/>
                        </a:rPr>
                        <a:t>19</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Jan </a:t>
                      </a:r>
                      <a:r>
                        <a:rPr lang="cs-CZ" sz="1200" b="1" i="0" u="none" strike="noStrike" dirty="0" err="1">
                          <a:solidFill>
                            <a:srgbClr val="000000"/>
                          </a:solidFill>
                          <a:latin typeface="Book Antiqua"/>
                        </a:rPr>
                        <a:t>Grepl</a:t>
                      </a:r>
                      <a:endParaRPr lang="cs-CZ" sz="1200" b="1" i="0" u="none" strike="noStrike" dirty="0">
                        <a:solidFill>
                          <a:srgbClr val="000000"/>
                        </a:solidFill>
                        <a:latin typeface="Book Antiqua"/>
                      </a:endParaRP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1996</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19"/>
                  </a:ext>
                </a:extLst>
              </a:tr>
              <a:tr h="198726">
                <a:tc>
                  <a:txBody>
                    <a:bodyPr/>
                    <a:lstStyle/>
                    <a:p>
                      <a:pPr algn="ctr" fontAlgn="ctr"/>
                      <a:r>
                        <a:rPr lang="cs-CZ" sz="1100" b="1" i="0" u="none" strike="noStrike">
                          <a:solidFill>
                            <a:srgbClr val="000000"/>
                          </a:solidFill>
                          <a:latin typeface="Book Antiqua"/>
                        </a:rPr>
                        <a:t>20</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latin typeface="Book Antiqua"/>
                        </a:rPr>
                        <a:t>Martin </a:t>
                      </a:r>
                      <a:r>
                        <a:rPr lang="cs-CZ" sz="1200" b="1" i="0" u="none" strike="noStrike" dirty="0" err="1">
                          <a:solidFill>
                            <a:srgbClr val="000000"/>
                          </a:solidFill>
                          <a:latin typeface="Book Antiqua"/>
                        </a:rPr>
                        <a:t>Koráň</a:t>
                      </a:r>
                      <a:endParaRPr lang="cs-CZ" sz="1200" b="1" i="0" u="none" strike="noStrike" dirty="0">
                        <a:solidFill>
                          <a:srgbClr val="000000"/>
                        </a:solidFill>
                        <a:latin typeface="Book Antiqua"/>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Book Antiqua"/>
                        </a:rPr>
                        <a:t>1997</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20"/>
                  </a:ext>
                </a:extLst>
              </a:tr>
              <a:tr h="198726">
                <a:tc>
                  <a:txBody>
                    <a:bodyPr/>
                    <a:lstStyle/>
                    <a:p>
                      <a:pPr algn="ctr" fontAlgn="ctr"/>
                      <a:r>
                        <a:rPr lang="cs-CZ" sz="1100" b="1" i="0" u="none" strike="noStrike">
                          <a:solidFill>
                            <a:srgbClr val="000000"/>
                          </a:solidFill>
                          <a:latin typeface="Book Antiqua"/>
                        </a:rPr>
                        <a:t>21</a:t>
                      </a:r>
                    </a:p>
                  </a:txBody>
                  <a:tcPr marL="9525" marR="9525" marT="9525" marB="0" anchor="ctr">
                    <a:lnL>
                      <a:noFill/>
                    </a:lnL>
                    <a:lnR>
                      <a:noFill/>
                    </a:lnR>
                    <a:lnT>
                      <a:noFill/>
                    </a:lnT>
                    <a:lnB>
                      <a:noFill/>
                    </a:lnB>
                    <a:solidFill>
                      <a:srgbClr val="99FF66"/>
                    </a:solidFill>
                  </a:tcPr>
                </a:tc>
                <a:tc>
                  <a:txBody>
                    <a:bodyPr/>
                    <a:lstStyle/>
                    <a:p>
                      <a:pPr algn="l" fontAlgn="ctr"/>
                      <a:r>
                        <a:rPr lang="cs-CZ" sz="1200" b="1" i="0" u="none" strike="noStrike" dirty="0">
                          <a:solidFill>
                            <a:srgbClr val="000000"/>
                          </a:solidFill>
                          <a:latin typeface="Book Antiqua"/>
                        </a:rPr>
                        <a:t>Jakub Marek</a:t>
                      </a:r>
                    </a:p>
                  </a:txBody>
                  <a:tcPr marL="9525" marR="9525" marT="9525" marB="0" anchor="ctr">
                    <a:lnL>
                      <a:noFill/>
                    </a:lnL>
                    <a:lnR>
                      <a:noFill/>
                    </a:lnR>
                    <a:lnT>
                      <a:noFill/>
                    </a:lnT>
                    <a:lnB>
                      <a:noFill/>
                    </a:lnB>
                    <a:solidFill>
                      <a:srgbClr val="99FF66"/>
                    </a:solidFill>
                  </a:tcPr>
                </a:tc>
                <a:tc>
                  <a:txBody>
                    <a:bodyPr/>
                    <a:lstStyle/>
                    <a:p>
                      <a:pPr algn="ctr" fontAlgn="ctr"/>
                      <a:r>
                        <a:rPr lang="cs-CZ" sz="1200" b="1" i="0" u="none" strike="noStrike" dirty="0">
                          <a:solidFill>
                            <a:srgbClr val="000000"/>
                          </a:solidFill>
                          <a:latin typeface="Book Antiqua"/>
                        </a:rPr>
                        <a:t>1997</a:t>
                      </a:r>
                    </a:p>
                  </a:txBody>
                  <a:tcPr marL="9525" marR="9525" marT="9525" marB="0" anchor="ctr">
                    <a:lnL>
                      <a:noFill/>
                    </a:lnL>
                    <a:lnR>
                      <a:noFill/>
                    </a:lnR>
                    <a:lnT>
                      <a:noFill/>
                    </a:lnT>
                    <a:lnB>
                      <a:noFill/>
                    </a:lnB>
                    <a:solidFill>
                      <a:srgbClr val="99FF66"/>
                    </a:solidFill>
                  </a:tcPr>
                </a:tc>
                <a:extLst>
                  <a:ext uri="{0D108BD9-81ED-4DB2-BD59-A6C34878D82A}">
                    <a16:rowId xmlns:a16="http://schemas.microsoft.com/office/drawing/2014/main" val="10021"/>
                  </a:ext>
                </a:extLst>
              </a:tr>
            </a:tbl>
          </a:graphicData>
        </a:graphic>
      </p:graphicFrame>
      <p:sp>
        <p:nvSpPr>
          <p:cNvPr id="5" name="TextovéPole 4"/>
          <p:cNvSpPr txBox="1"/>
          <p:nvPr/>
        </p:nvSpPr>
        <p:spPr>
          <a:xfrm>
            <a:off x="72008" y="91108"/>
            <a:ext cx="4351412" cy="1015663"/>
          </a:xfrm>
          <a:prstGeom prst="rect">
            <a:avLst/>
          </a:prstGeom>
          <a:solidFill>
            <a:srgbClr val="FFFF00"/>
          </a:solidFill>
          <a:ln w="47625">
            <a:solidFill>
              <a:srgbClr val="FF66CC"/>
            </a:solidFill>
            <a:prstDash val="sysDot"/>
          </a:ln>
        </p:spPr>
        <p:txBody>
          <a:bodyPr wrap="square" rtlCol="0">
            <a:spAutoFit/>
          </a:bodyPr>
          <a:lstStyle/>
          <a:p>
            <a:pPr algn="ctr"/>
            <a:r>
              <a:rPr lang="cs-CZ" sz="2000" dirty="0" smtClean="0">
                <a:solidFill>
                  <a:srgbClr val="0033CC"/>
                </a:solidFill>
                <a:effectLst>
                  <a:outerShdw blurRad="38100" dist="38100" dir="2700000" algn="tl">
                    <a:srgbClr val="000000">
                      <a:alpha val="43137"/>
                    </a:srgbClr>
                  </a:outerShdw>
                </a:effectLst>
                <a:latin typeface="Arial Black" pitchFamily="34" charset="0"/>
              </a:rPr>
              <a:t>Velkou zásluhu na úspěchu mužstva dospělých má realizační tým</a:t>
            </a:r>
          </a:p>
        </p:txBody>
      </p:sp>
      <p:graphicFrame>
        <p:nvGraphicFramePr>
          <p:cNvPr id="6" name="Tabulka 5"/>
          <p:cNvGraphicFramePr>
            <a:graphicFrameLocks noGrp="1"/>
          </p:cNvGraphicFramePr>
          <p:nvPr/>
        </p:nvGraphicFramePr>
        <p:xfrm>
          <a:off x="102940" y="1171228"/>
          <a:ext cx="4320480" cy="1125855"/>
        </p:xfrm>
        <a:graphic>
          <a:graphicData uri="http://schemas.openxmlformats.org/drawingml/2006/table">
            <a:tbl>
              <a:tblPr/>
              <a:tblGrid>
                <a:gridCol w="1953271">
                  <a:extLst>
                    <a:ext uri="{9D8B030D-6E8A-4147-A177-3AD203B41FA5}">
                      <a16:colId xmlns:a16="http://schemas.microsoft.com/office/drawing/2014/main" val="20000"/>
                    </a:ext>
                  </a:extLst>
                </a:gridCol>
                <a:gridCol w="2367209">
                  <a:extLst>
                    <a:ext uri="{9D8B030D-6E8A-4147-A177-3AD203B41FA5}">
                      <a16:colId xmlns:a16="http://schemas.microsoft.com/office/drawing/2014/main" val="20001"/>
                    </a:ext>
                  </a:extLst>
                </a:gridCol>
              </a:tblGrid>
              <a:tr h="333375">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alibri"/>
                        </a:rPr>
                        <a:t>Josef  Vinš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alibri"/>
                        </a:rPr>
                        <a:t>Trenér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0"/>
                  </a:ext>
                </a:extLst>
              </a:tr>
              <a:tr h="333375">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alibri"/>
                        </a:rPr>
                        <a:t>Jiří </a:t>
                      </a:r>
                      <a:r>
                        <a:rPr lang="cs-CZ" sz="2400" b="1" i="0" u="none" strike="noStrike" dirty="0" smtClean="0">
                          <a:solidFill>
                            <a:srgbClr val="000000"/>
                          </a:solidFill>
                          <a:effectLst>
                            <a:outerShdw blurRad="38100" dist="38100" dir="2700000" algn="tl">
                              <a:srgbClr val="000000">
                                <a:alpha val="43137"/>
                              </a:srgbClr>
                            </a:outerShdw>
                          </a:effectLst>
                          <a:latin typeface="Calibri"/>
                        </a:rPr>
                        <a:t>Havner</a:t>
                      </a:r>
                      <a:endParaRPr lang="cs-CZ" sz="24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alibri"/>
                        </a:rPr>
                        <a:t>Vedoucí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342900">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alibri"/>
                        </a:rPr>
                        <a:t>Karel Zavřel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2400" b="1" i="0" u="none" strike="noStrike" dirty="0">
                          <a:solidFill>
                            <a:srgbClr val="000000"/>
                          </a:solidFill>
                          <a:effectLst>
                            <a:outerShdw blurRad="38100" dist="38100" dir="2700000" algn="tl">
                              <a:srgbClr val="000000">
                                <a:alpha val="43137"/>
                              </a:srgbClr>
                            </a:outerShdw>
                          </a:effectLst>
                          <a:latin typeface="Calibri"/>
                        </a:rPr>
                        <a:t>Masér</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bl>
          </a:graphicData>
        </a:graphic>
      </p:graphicFrame>
      <p:graphicFrame>
        <p:nvGraphicFramePr>
          <p:cNvPr id="8" name="Tabulka 7"/>
          <p:cNvGraphicFramePr>
            <a:graphicFrameLocks noGrp="1"/>
          </p:cNvGraphicFramePr>
          <p:nvPr/>
        </p:nvGraphicFramePr>
        <p:xfrm>
          <a:off x="5575547" y="883196"/>
          <a:ext cx="4608513" cy="3373755"/>
        </p:xfrm>
        <a:graphic>
          <a:graphicData uri="http://schemas.openxmlformats.org/drawingml/2006/table">
            <a:tbl>
              <a:tblPr/>
              <a:tblGrid>
                <a:gridCol w="1821791">
                  <a:extLst>
                    <a:ext uri="{9D8B030D-6E8A-4147-A177-3AD203B41FA5}">
                      <a16:colId xmlns:a16="http://schemas.microsoft.com/office/drawing/2014/main" val="20000"/>
                    </a:ext>
                  </a:extLst>
                </a:gridCol>
                <a:gridCol w="1088443">
                  <a:extLst>
                    <a:ext uri="{9D8B030D-6E8A-4147-A177-3AD203B41FA5}">
                      <a16:colId xmlns:a16="http://schemas.microsoft.com/office/drawing/2014/main" val="20001"/>
                    </a:ext>
                  </a:extLst>
                </a:gridCol>
                <a:gridCol w="679311">
                  <a:extLst>
                    <a:ext uri="{9D8B030D-6E8A-4147-A177-3AD203B41FA5}">
                      <a16:colId xmlns:a16="http://schemas.microsoft.com/office/drawing/2014/main" val="20002"/>
                    </a:ext>
                  </a:extLst>
                </a:gridCol>
                <a:gridCol w="1018968">
                  <a:extLst>
                    <a:ext uri="{9D8B030D-6E8A-4147-A177-3AD203B41FA5}">
                      <a16:colId xmlns:a16="http://schemas.microsoft.com/office/drawing/2014/main" val="20003"/>
                    </a:ext>
                  </a:extLst>
                </a:gridCol>
              </a:tblGrid>
              <a:tr h="227124">
                <a:tc>
                  <a:txBody>
                    <a:bodyPr/>
                    <a:lstStyle/>
                    <a:p>
                      <a:pPr algn="ctr" fontAlgn="ctr"/>
                      <a:r>
                        <a:rPr lang="cs-CZ" sz="1600" b="1" i="0" u="none" strike="noStrike" dirty="0">
                          <a:solidFill>
                            <a:srgbClr val="000000"/>
                          </a:solidFill>
                          <a:latin typeface="Calibri"/>
                        </a:rPr>
                        <a:t>Hráč</a:t>
                      </a:r>
                    </a:p>
                  </a:txBody>
                  <a:tcPr marL="9525" marR="9525" marT="9525" marB="0" anchor="ctr">
                    <a:lnL>
                      <a:noFill/>
                    </a:lnL>
                    <a:lnR>
                      <a:noFill/>
                    </a:lnR>
                    <a:lnT>
                      <a:noFill/>
                    </a:lnT>
                    <a:lnB>
                      <a:noFill/>
                    </a:lnB>
                    <a:solidFill>
                      <a:srgbClr val="CCFF66"/>
                    </a:solidFill>
                  </a:tcPr>
                </a:tc>
                <a:tc>
                  <a:txBody>
                    <a:bodyPr/>
                    <a:lstStyle/>
                    <a:p>
                      <a:pPr algn="ctr" fontAlgn="ctr"/>
                      <a:r>
                        <a:rPr lang="cs-CZ" sz="1600" b="1" i="0" u="none" strike="noStrike" dirty="0">
                          <a:solidFill>
                            <a:srgbClr val="000000"/>
                          </a:solidFill>
                          <a:latin typeface="Calibri"/>
                        </a:rPr>
                        <a:t>Celkem </a:t>
                      </a:r>
                    </a:p>
                  </a:txBody>
                  <a:tcPr marL="9525" marR="9525" marT="9525" marB="0" anchor="ctr">
                    <a:lnL>
                      <a:noFill/>
                    </a:lnL>
                    <a:lnR>
                      <a:noFill/>
                    </a:lnR>
                    <a:lnT>
                      <a:noFill/>
                    </a:lnT>
                    <a:lnB>
                      <a:noFill/>
                    </a:lnB>
                    <a:solidFill>
                      <a:srgbClr val="CCFF66"/>
                    </a:solidFill>
                  </a:tcPr>
                </a:tc>
                <a:tc>
                  <a:txBody>
                    <a:bodyPr/>
                    <a:lstStyle/>
                    <a:p>
                      <a:pPr algn="ctr" fontAlgn="ctr"/>
                      <a:r>
                        <a:rPr lang="cs-CZ" sz="1600" b="1" i="0" u="none" strike="noStrike" dirty="0">
                          <a:solidFill>
                            <a:srgbClr val="000000"/>
                          </a:solidFill>
                          <a:latin typeface="Calibri"/>
                        </a:rPr>
                        <a:t>Jaro</a:t>
                      </a:r>
                    </a:p>
                  </a:txBody>
                  <a:tcPr marL="9525" marR="9525" marT="9525" marB="0" anchor="ctr">
                    <a:lnL>
                      <a:noFill/>
                    </a:lnL>
                    <a:lnR>
                      <a:noFill/>
                    </a:lnR>
                    <a:lnT>
                      <a:noFill/>
                    </a:lnT>
                    <a:lnB>
                      <a:noFill/>
                    </a:lnB>
                    <a:solidFill>
                      <a:srgbClr val="CCFF66"/>
                    </a:solidFill>
                  </a:tcPr>
                </a:tc>
                <a:tc>
                  <a:txBody>
                    <a:bodyPr/>
                    <a:lstStyle/>
                    <a:p>
                      <a:pPr algn="ctr" fontAlgn="ctr"/>
                      <a:r>
                        <a:rPr lang="cs-CZ" sz="1600" b="1" i="0" u="none" strike="noStrike" dirty="0">
                          <a:solidFill>
                            <a:srgbClr val="000000"/>
                          </a:solidFill>
                          <a:latin typeface="Calibri"/>
                        </a:rPr>
                        <a:t>Podzim</a:t>
                      </a:r>
                    </a:p>
                  </a:txBody>
                  <a:tcPr marL="9525" marR="9525" marT="9525" marB="0" anchor="ctr">
                    <a:lnL>
                      <a:noFill/>
                    </a:lnL>
                    <a:lnR>
                      <a:noFill/>
                    </a:lnR>
                    <a:lnT>
                      <a:noFill/>
                    </a:lnT>
                    <a:lnB>
                      <a:noFill/>
                    </a:lnB>
                    <a:solidFill>
                      <a:srgbClr val="CCFF66"/>
                    </a:solidFill>
                  </a:tcPr>
                </a:tc>
                <a:extLst>
                  <a:ext uri="{0D108BD9-81ED-4DB2-BD59-A6C34878D82A}">
                    <a16:rowId xmlns:a16="http://schemas.microsoft.com/office/drawing/2014/main" val="10000"/>
                  </a:ext>
                </a:extLst>
              </a:tr>
              <a:tr h="199801">
                <a:tc>
                  <a:txBody>
                    <a:bodyPr/>
                    <a:lstStyle/>
                    <a:p>
                      <a:pPr algn="l" fontAlgn="ctr"/>
                      <a:r>
                        <a:rPr lang="cs-CZ" sz="1400" b="1" i="0" u="none" strike="noStrike" dirty="0">
                          <a:solidFill>
                            <a:srgbClr val="FF0000"/>
                          </a:solidFill>
                          <a:latin typeface="Comic Sans MS"/>
                        </a:rPr>
                        <a:t>Rudolf Slanička</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latin typeface="Comic Sans MS"/>
                        </a:rPr>
                        <a:t>26</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latin typeface="Comic Sans MS"/>
                        </a:rPr>
                        <a:t>14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outerShdw blurRad="50800" dist="38100" algn="tr" rotWithShape="0">
                              <a:prstClr val="black">
                                <a:alpha val="40000"/>
                              </a:prstClr>
                            </a:outerShdw>
                          </a:effectLst>
                          <a:latin typeface="Comic Sans MS"/>
                        </a:rPr>
                        <a:t>12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1"/>
                  </a:ext>
                </a:extLst>
              </a:tr>
              <a:tr h="199801">
                <a:tc>
                  <a:txBody>
                    <a:bodyPr/>
                    <a:lstStyle/>
                    <a:p>
                      <a:pPr algn="l" fontAlgn="ctr"/>
                      <a:r>
                        <a:rPr lang="cs-CZ" sz="1400" b="1" i="0" u="none" strike="noStrike" dirty="0">
                          <a:solidFill>
                            <a:srgbClr val="FF0000"/>
                          </a:solidFill>
                          <a:latin typeface="Comic Sans MS"/>
                        </a:rPr>
                        <a:t>Tomáš </a:t>
                      </a:r>
                      <a:r>
                        <a:rPr lang="cs-CZ" sz="1400" b="1" i="0" u="none" strike="noStrike" dirty="0" err="1">
                          <a:solidFill>
                            <a:srgbClr val="FF0000"/>
                          </a:solidFill>
                          <a:latin typeface="Comic Sans MS"/>
                        </a:rPr>
                        <a:t>Belák</a:t>
                      </a:r>
                      <a:endParaRPr lang="cs-CZ" sz="1400" b="1" i="0" u="none" strike="noStrike" dirty="0">
                        <a:solidFill>
                          <a:srgbClr val="FF0000"/>
                        </a:solidFill>
                        <a:latin typeface="Comic Sans MS"/>
                      </a:endParaRP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FF0000"/>
                          </a:solidFill>
                          <a:latin typeface="Comic Sans MS"/>
                        </a:rPr>
                        <a:t>20</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FF0000"/>
                          </a:solidFill>
                          <a:latin typeface="Comic Sans MS"/>
                        </a:rPr>
                        <a:t>8</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FF0000"/>
                          </a:solidFill>
                          <a:effectLst>
                            <a:outerShdw blurRad="50800" dist="38100" algn="tr" rotWithShape="0">
                              <a:prstClr val="black">
                                <a:alpha val="40000"/>
                              </a:prstClr>
                            </a:outerShdw>
                          </a:effectLst>
                          <a:latin typeface="Comic Sans MS"/>
                        </a:rPr>
                        <a:t>12</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2"/>
                  </a:ext>
                </a:extLst>
              </a:tr>
              <a:tr h="199801">
                <a:tc>
                  <a:txBody>
                    <a:bodyPr/>
                    <a:lstStyle/>
                    <a:p>
                      <a:pPr algn="l" fontAlgn="ctr"/>
                      <a:r>
                        <a:rPr lang="cs-CZ" sz="1400" b="1" i="0" u="none" strike="noStrike" dirty="0">
                          <a:solidFill>
                            <a:srgbClr val="FF0000"/>
                          </a:solidFill>
                          <a:latin typeface="Comic Sans MS"/>
                        </a:rPr>
                        <a:t>Lukáš Stejskal</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latin typeface="Comic Sans MS"/>
                        </a:rPr>
                        <a:t>11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latin typeface="Comic Sans MS"/>
                        </a:rPr>
                        <a:t>8</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outerShdw blurRad="50800" dist="38100" algn="tr" rotWithShape="0">
                              <a:prstClr val="black">
                                <a:alpha val="40000"/>
                              </a:prstClr>
                            </a:outerShdw>
                          </a:effectLst>
                          <a:latin typeface="Comic Sans MS"/>
                        </a:rPr>
                        <a:t>3</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3"/>
                  </a:ext>
                </a:extLst>
              </a:tr>
              <a:tr h="199801">
                <a:tc>
                  <a:txBody>
                    <a:bodyPr/>
                    <a:lstStyle/>
                    <a:p>
                      <a:pPr algn="l" fontAlgn="ctr"/>
                      <a:r>
                        <a:rPr lang="cs-CZ" sz="1400" b="1" i="0" u="none" strike="noStrike" dirty="0">
                          <a:solidFill>
                            <a:srgbClr val="000000"/>
                          </a:solidFill>
                          <a:latin typeface="Comic Sans MS"/>
                        </a:rPr>
                        <a:t>Slavoj Tichý</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latin typeface="Comic Sans MS"/>
                        </a:rPr>
                        <a:t>10</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latin typeface="Comic Sans MS"/>
                        </a:rPr>
                        <a:t>8</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effectLst>
                            <a:outerShdw blurRad="50800" dist="38100" algn="tr" rotWithShape="0">
                              <a:prstClr val="black">
                                <a:alpha val="40000"/>
                              </a:prstClr>
                            </a:outerShdw>
                          </a:effectLst>
                          <a:latin typeface="Comic Sans MS"/>
                        </a:rPr>
                        <a:t>2</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4"/>
                  </a:ext>
                </a:extLst>
              </a:tr>
              <a:tr h="199801">
                <a:tc>
                  <a:txBody>
                    <a:bodyPr/>
                    <a:lstStyle/>
                    <a:p>
                      <a:pPr algn="l" fontAlgn="ctr"/>
                      <a:r>
                        <a:rPr lang="cs-CZ" sz="1400" b="1" i="0" u="none" strike="noStrike" dirty="0">
                          <a:solidFill>
                            <a:srgbClr val="000000"/>
                          </a:solidFill>
                          <a:latin typeface="Comic Sans MS"/>
                        </a:rPr>
                        <a:t>Vladimír Kucler</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omic Sans MS"/>
                        </a:rPr>
                        <a:t>7</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omic Sans MS"/>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outerShdw blurRad="50800" dist="38100" algn="tr" rotWithShape="0">
                              <a:prstClr val="black">
                                <a:alpha val="40000"/>
                              </a:prstClr>
                            </a:outerShdw>
                          </a:effectLst>
                          <a:latin typeface="Comic Sans MS"/>
                        </a:rPr>
                        <a:t>4</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5"/>
                  </a:ext>
                </a:extLst>
              </a:tr>
              <a:tr h="199801">
                <a:tc>
                  <a:txBody>
                    <a:bodyPr/>
                    <a:lstStyle/>
                    <a:p>
                      <a:pPr algn="l" fontAlgn="ctr"/>
                      <a:r>
                        <a:rPr lang="cs-CZ" sz="1400" b="1" i="0" u="none" strike="noStrike" dirty="0">
                          <a:solidFill>
                            <a:srgbClr val="000000"/>
                          </a:solidFill>
                          <a:latin typeface="Comic Sans MS"/>
                        </a:rPr>
                        <a:t>Jan </a:t>
                      </a:r>
                      <a:r>
                        <a:rPr lang="cs-CZ" sz="1400" b="1" i="0" u="none" strike="noStrike" dirty="0" err="1">
                          <a:solidFill>
                            <a:srgbClr val="000000"/>
                          </a:solidFill>
                          <a:latin typeface="Comic Sans MS"/>
                        </a:rPr>
                        <a:t>Grepl</a:t>
                      </a:r>
                      <a:endParaRPr lang="cs-CZ" sz="1400" b="1" i="0" u="none" strike="noStrike" dirty="0">
                        <a:solidFill>
                          <a:srgbClr val="000000"/>
                        </a:solidFill>
                        <a:latin typeface="Comic Sans MS"/>
                      </a:endParaRP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latin typeface="Comic Sans MS"/>
                        </a:rPr>
                        <a:t>6</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latin typeface="Comic Sans MS"/>
                        </a:rPr>
                        <a:t>2</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outerShdw blurRad="50800" dist="38100" algn="tr" rotWithShape="0">
                              <a:prstClr val="black">
                                <a:alpha val="40000"/>
                              </a:prstClr>
                            </a:outerShdw>
                          </a:effectLst>
                          <a:latin typeface="Comic Sans MS"/>
                        </a:rPr>
                        <a:t>4</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6"/>
                  </a:ext>
                </a:extLst>
              </a:tr>
              <a:tr h="199801">
                <a:tc>
                  <a:txBody>
                    <a:bodyPr/>
                    <a:lstStyle/>
                    <a:p>
                      <a:pPr algn="l" fontAlgn="ctr"/>
                      <a:r>
                        <a:rPr lang="cs-CZ" sz="1400" b="1" i="0" u="none" strike="noStrike" dirty="0">
                          <a:solidFill>
                            <a:srgbClr val="000000"/>
                          </a:solidFill>
                          <a:latin typeface="Comic Sans MS"/>
                        </a:rPr>
                        <a:t>Jiří Šimral</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omic Sans MS"/>
                        </a:rPr>
                        <a:t>5</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omic Sans MS"/>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outerShdw blurRad="50800" dist="38100" algn="tr" rotWithShape="0">
                              <a:prstClr val="black">
                                <a:alpha val="40000"/>
                              </a:prstClr>
                            </a:outerShdw>
                          </a:effectLst>
                          <a:latin typeface="Comic Sans MS"/>
                        </a:rPr>
                        <a:t>4</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7"/>
                  </a:ext>
                </a:extLst>
              </a:tr>
              <a:tr h="199801">
                <a:tc>
                  <a:txBody>
                    <a:bodyPr/>
                    <a:lstStyle/>
                    <a:p>
                      <a:pPr algn="l" fontAlgn="ctr"/>
                      <a:r>
                        <a:rPr lang="cs-CZ" sz="1400" b="1" i="0" u="none" strike="noStrike">
                          <a:solidFill>
                            <a:srgbClr val="000000"/>
                          </a:solidFill>
                          <a:latin typeface="Comic Sans MS"/>
                        </a:rPr>
                        <a:t>Marek Malák</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latin typeface="Comic Sans MS"/>
                        </a:rPr>
                        <a:t>4</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latin typeface="Comic Sans MS"/>
                        </a:rPr>
                        <a:t>0</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outerShdw blurRad="50800" dist="38100" algn="tr" rotWithShape="0">
                              <a:prstClr val="black">
                                <a:alpha val="40000"/>
                              </a:prstClr>
                            </a:outerShdw>
                          </a:effectLst>
                          <a:latin typeface="Comic Sans MS"/>
                        </a:rPr>
                        <a:t>4</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08"/>
                  </a:ext>
                </a:extLst>
              </a:tr>
              <a:tr h="199801">
                <a:tc>
                  <a:txBody>
                    <a:bodyPr/>
                    <a:lstStyle/>
                    <a:p>
                      <a:pPr algn="l" fontAlgn="ctr"/>
                      <a:r>
                        <a:rPr lang="cs-CZ" sz="1400" b="1" i="0" u="none" strike="noStrike">
                          <a:solidFill>
                            <a:srgbClr val="000000"/>
                          </a:solidFill>
                          <a:latin typeface="Comic Sans MS"/>
                        </a:rPr>
                        <a:t>Radek Hrdý</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omic Sans MS"/>
                        </a:rPr>
                        <a:t>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omic Sans MS"/>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outerShdw blurRad="50800" dist="38100" algn="tr" rotWithShape="0">
                              <a:prstClr val="black">
                                <a:alpha val="40000"/>
                              </a:prstClr>
                            </a:outerShdw>
                          </a:effectLst>
                          <a:latin typeface="Comic Sans MS"/>
                        </a:rPr>
                        <a:t>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09"/>
                  </a:ext>
                </a:extLst>
              </a:tr>
              <a:tr h="199801">
                <a:tc>
                  <a:txBody>
                    <a:bodyPr/>
                    <a:lstStyle/>
                    <a:p>
                      <a:pPr algn="l" fontAlgn="ctr"/>
                      <a:r>
                        <a:rPr lang="cs-CZ" sz="1400" b="1" i="0" u="none" strike="noStrike">
                          <a:solidFill>
                            <a:srgbClr val="000000"/>
                          </a:solidFill>
                          <a:latin typeface="Comic Sans MS"/>
                        </a:rPr>
                        <a:t>Jiří Vacek</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latin typeface="Comic Sans MS"/>
                        </a:rPr>
                        <a:t>2</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latin typeface="Comic Sans MS"/>
                        </a:rPr>
                        <a:t>2</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outerShdw blurRad="50800" dist="38100" algn="tr" rotWithShape="0">
                              <a:prstClr val="black">
                                <a:alpha val="40000"/>
                              </a:prstClr>
                            </a:outerShdw>
                          </a:effectLst>
                          <a:latin typeface="Comic Sans MS"/>
                        </a:rPr>
                        <a:t>0</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10"/>
                  </a:ext>
                </a:extLst>
              </a:tr>
              <a:tr h="199801">
                <a:tc>
                  <a:txBody>
                    <a:bodyPr/>
                    <a:lstStyle/>
                    <a:p>
                      <a:pPr algn="l" fontAlgn="ctr"/>
                      <a:r>
                        <a:rPr lang="cs-CZ" sz="1400" b="1" i="0" u="none" strike="noStrike" dirty="0">
                          <a:solidFill>
                            <a:srgbClr val="000000"/>
                          </a:solidFill>
                          <a:latin typeface="Comic Sans MS"/>
                        </a:rPr>
                        <a:t>Jiří Ransdorf</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omic Sans MS"/>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omic Sans MS"/>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outerShdw blurRad="50800" dist="38100" algn="tr" rotWithShape="0">
                              <a:prstClr val="black">
                                <a:alpha val="40000"/>
                              </a:prstClr>
                            </a:outerShdw>
                          </a:effectLst>
                          <a:latin typeface="Comic Sans MS"/>
                        </a:rPr>
                        <a:t>1</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1"/>
                  </a:ext>
                </a:extLst>
              </a:tr>
              <a:tr h="199801">
                <a:tc>
                  <a:txBody>
                    <a:bodyPr/>
                    <a:lstStyle/>
                    <a:p>
                      <a:pPr algn="l" fontAlgn="ctr"/>
                      <a:r>
                        <a:rPr lang="cs-CZ" sz="1400" b="1" i="0" u="none" strike="noStrike" dirty="0">
                          <a:solidFill>
                            <a:srgbClr val="000000"/>
                          </a:solidFill>
                          <a:latin typeface="Comic Sans MS"/>
                        </a:rPr>
                        <a:t>David Mencl</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latin typeface="Comic Sans MS"/>
                        </a:rPr>
                        <a:t>1</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latin typeface="Comic Sans MS"/>
                        </a:rPr>
                        <a:t>0</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effectLst>
                            <a:outerShdw blurRad="50800" dist="38100" algn="tr" rotWithShape="0">
                              <a:prstClr val="black">
                                <a:alpha val="40000"/>
                              </a:prstClr>
                            </a:outerShdw>
                          </a:effectLst>
                          <a:latin typeface="Comic Sans MS"/>
                        </a:rPr>
                        <a:t>1</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12"/>
                  </a:ext>
                </a:extLst>
              </a:tr>
              <a:tr h="199801">
                <a:tc>
                  <a:txBody>
                    <a:bodyPr/>
                    <a:lstStyle/>
                    <a:p>
                      <a:pPr algn="l" fontAlgn="ctr"/>
                      <a:r>
                        <a:rPr lang="cs-CZ" sz="1400" b="1" i="0" u="none" strike="noStrike">
                          <a:solidFill>
                            <a:srgbClr val="000000"/>
                          </a:solidFill>
                          <a:latin typeface="Comic Sans MS"/>
                        </a:rPr>
                        <a:t>Milan Čámský</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omic Sans MS"/>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omic Sans MS"/>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outerShdw blurRad="50800" dist="38100" algn="tr" rotWithShape="0">
                              <a:prstClr val="black">
                                <a:alpha val="40000"/>
                              </a:prstClr>
                            </a:outerShdw>
                          </a:effectLst>
                          <a:latin typeface="Comic Sans MS"/>
                        </a:rPr>
                        <a:t>0</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10013"/>
                  </a:ext>
                </a:extLst>
              </a:tr>
              <a:tr h="199801">
                <a:tc>
                  <a:txBody>
                    <a:bodyPr/>
                    <a:lstStyle/>
                    <a:p>
                      <a:pPr algn="l" fontAlgn="ctr"/>
                      <a:r>
                        <a:rPr lang="cs-CZ" sz="1400" b="1" i="0" u="none" strike="noStrike">
                          <a:solidFill>
                            <a:srgbClr val="000000"/>
                          </a:solidFill>
                          <a:latin typeface="Comic Sans MS"/>
                        </a:rPr>
                        <a:t>Vlastní</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latin typeface="Comic Sans MS"/>
                        </a:rPr>
                        <a:t>4</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a:solidFill>
                            <a:srgbClr val="000000"/>
                          </a:solidFill>
                          <a:latin typeface="Comic Sans MS"/>
                        </a:rPr>
                        <a:t>1</a:t>
                      </a:r>
                    </a:p>
                  </a:txBody>
                  <a:tcPr marL="9525" marR="9525" marT="9525" marB="0" anchor="ctr">
                    <a:lnL>
                      <a:noFill/>
                    </a:lnL>
                    <a:lnR>
                      <a:noFill/>
                    </a:lnR>
                    <a:lnT>
                      <a:noFill/>
                    </a:lnT>
                    <a:lnB>
                      <a:noFill/>
                    </a:lnB>
                    <a:solidFill>
                      <a:srgbClr val="FFFF99"/>
                    </a:solidFill>
                  </a:tcPr>
                </a:tc>
                <a:tc>
                  <a:txBody>
                    <a:bodyPr/>
                    <a:lstStyle/>
                    <a:p>
                      <a:pPr algn="ctr" fontAlgn="ctr"/>
                      <a:r>
                        <a:rPr lang="cs-CZ" sz="1400" b="1" i="0" u="none" strike="noStrike" dirty="0">
                          <a:solidFill>
                            <a:srgbClr val="000000"/>
                          </a:solidFill>
                          <a:effectLst>
                            <a:outerShdw blurRad="50800" dist="38100" algn="tr" rotWithShape="0">
                              <a:prstClr val="black">
                                <a:alpha val="40000"/>
                              </a:prstClr>
                            </a:outerShdw>
                          </a:effectLst>
                          <a:latin typeface="Comic Sans MS"/>
                        </a:rPr>
                        <a:t>3</a:t>
                      </a:r>
                    </a:p>
                  </a:txBody>
                  <a:tcPr marL="9525" marR="9525" marT="9525" marB="0" anchor="ctr">
                    <a:lnL>
                      <a:noFill/>
                    </a:lnL>
                    <a:lnR>
                      <a:noFill/>
                    </a:lnR>
                    <a:lnT>
                      <a:noFill/>
                    </a:lnT>
                    <a:lnB>
                      <a:noFill/>
                    </a:lnB>
                    <a:solidFill>
                      <a:srgbClr val="FFFF99"/>
                    </a:solidFill>
                  </a:tcPr>
                </a:tc>
                <a:extLst>
                  <a:ext uri="{0D108BD9-81ED-4DB2-BD59-A6C34878D82A}">
                    <a16:rowId xmlns:a16="http://schemas.microsoft.com/office/drawing/2014/main" val="10014"/>
                  </a:ext>
                </a:extLst>
              </a:tr>
            </a:tbl>
          </a:graphicData>
        </a:graphic>
      </p:graphicFrame>
      <p:sp>
        <p:nvSpPr>
          <p:cNvPr id="9" name="TextovéPole 8"/>
          <p:cNvSpPr txBox="1"/>
          <p:nvPr/>
        </p:nvSpPr>
        <p:spPr>
          <a:xfrm>
            <a:off x="5575548" y="91108"/>
            <a:ext cx="4536504" cy="707886"/>
          </a:xfrm>
          <a:prstGeom prst="rect">
            <a:avLst/>
          </a:prstGeom>
          <a:blipFill dpi="0" rotWithShape="1">
            <a:blip r:embed="rId2" cstate="print">
              <a:alphaModFix amt="70000"/>
            </a:blip>
            <a:srcRect/>
            <a:stretch>
              <a:fillRect/>
            </a:stretch>
          </a:blipFill>
          <a:ln w="44450">
            <a:solidFill>
              <a:srgbClr val="008000"/>
            </a:solidFill>
          </a:ln>
        </p:spPr>
        <p:txBody>
          <a:bodyPr wrap="square" rtlCol="0">
            <a:spAutoFit/>
          </a:bodyPr>
          <a:lstStyle/>
          <a:p>
            <a:pPr algn="ctr"/>
            <a:r>
              <a:rPr lang="cs-CZ" sz="2000" dirty="0" smtClean="0">
                <a:solidFill>
                  <a:srgbClr val="6600CC"/>
                </a:solidFill>
                <a:latin typeface="Eras Bold ITC" pitchFamily="34" charset="0"/>
              </a:rPr>
              <a:t>Střelecký prapor SK </a:t>
            </a:r>
            <a:r>
              <a:rPr lang="cs-CZ" sz="2000" dirty="0" err="1" smtClean="0">
                <a:solidFill>
                  <a:srgbClr val="6600CC"/>
                </a:solidFill>
                <a:latin typeface="Eras Bold ITC" pitchFamily="34" charset="0"/>
              </a:rPr>
              <a:t>Štětí</a:t>
            </a:r>
            <a:r>
              <a:rPr lang="cs-CZ" sz="2000" dirty="0" smtClean="0">
                <a:solidFill>
                  <a:srgbClr val="6600CC"/>
                </a:solidFill>
                <a:latin typeface="Eras Bold ITC" pitchFamily="34" charset="0"/>
              </a:rPr>
              <a:t> </a:t>
            </a:r>
          </a:p>
          <a:p>
            <a:pPr algn="ctr"/>
            <a:r>
              <a:rPr lang="cs-CZ" sz="2000" dirty="0" smtClean="0">
                <a:solidFill>
                  <a:srgbClr val="6600CC"/>
                </a:solidFill>
                <a:latin typeface="Eras Bold ITC" pitchFamily="34" charset="0"/>
              </a:rPr>
              <a:t>Mužstvo dospělých 2015-16</a:t>
            </a:r>
          </a:p>
        </p:txBody>
      </p:sp>
      <p:pic>
        <p:nvPicPr>
          <p:cNvPr id="49155" name="Picture 3"/>
          <p:cNvPicPr>
            <a:picLocks noChangeAspect="1" noChangeArrowheads="1"/>
          </p:cNvPicPr>
          <p:nvPr/>
        </p:nvPicPr>
        <p:blipFill>
          <a:blip r:embed="rId3" cstate="print"/>
          <a:srcRect/>
          <a:stretch>
            <a:fillRect/>
          </a:stretch>
        </p:blipFill>
        <p:spPr bwMode="auto">
          <a:xfrm>
            <a:off x="8959924" y="4411588"/>
            <a:ext cx="1152128" cy="1512000"/>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5431532" y="4411588"/>
            <a:ext cx="1296144" cy="1656184"/>
          </a:xfrm>
          <a:prstGeom prst="rect">
            <a:avLst/>
          </a:prstGeom>
          <a:noFill/>
          <a:ln w="9525">
            <a:noFill/>
            <a:miter lim="800000"/>
            <a:headEnd/>
            <a:tailEnd/>
          </a:ln>
        </p:spPr>
      </p:pic>
      <p:pic>
        <p:nvPicPr>
          <p:cNvPr id="49157" name="Picture 5"/>
          <p:cNvPicPr>
            <a:picLocks noChangeAspect="1" noChangeArrowheads="1"/>
          </p:cNvPicPr>
          <p:nvPr/>
        </p:nvPicPr>
        <p:blipFill>
          <a:blip r:embed="rId5" cstate="print"/>
          <a:srcRect/>
          <a:stretch>
            <a:fillRect/>
          </a:stretch>
        </p:blipFill>
        <p:spPr bwMode="auto">
          <a:xfrm>
            <a:off x="7231732" y="5131668"/>
            <a:ext cx="1224136" cy="1404963"/>
          </a:xfrm>
          <a:prstGeom prst="rect">
            <a:avLst/>
          </a:prstGeom>
          <a:noFill/>
          <a:ln w="9525">
            <a:noFill/>
            <a:miter lim="800000"/>
            <a:headEnd/>
            <a:tailEnd/>
          </a:ln>
        </p:spPr>
      </p:pic>
      <p:sp>
        <p:nvSpPr>
          <p:cNvPr id="15" name="TextovéPole 14"/>
          <p:cNvSpPr txBox="1"/>
          <p:nvPr/>
        </p:nvSpPr>
        <p:spPr>
          <a:xfrm>
            <a:off x="5575548" y="6211788"/>
            <a:ext cx="1080120" cy="523220"/>
          </a:xfrm>
          <a:prstGeom prst="rect">
            <a:avLst/>
          </a:prstGeom>
          <a:solidFill>
            <a:srgbClr val="FFCCFF"/>
          </a:solidFill>
        </p:spPr>
        <p:txBody>
          <a:bodyPr wrap="square" rtlCol="0">
            <a:spAutoFit/>
          </a:bodyPr>
          <a:lstStyle/>
          <a:p>
            <a:pPr algn="ctr"/>
            <a:r>
              <a:rPr lang="cs-CZ" sz="1400" dirty="0" smtClean="0">
                <a:latin typeface="Bookman Old Style" pitchFamily="18" charset="0"/>
              </a:rPr>
              <a:t>Rudolf Slanička</a:t>
            </a:r>
          </a:p>
        </p:txBody>
      </p:sp>
      <p:sp>
        <p:nvSpPr>
          <p:cNvPr id="16" name="TextovéPole 15"/>
          <p:cNvSpPr txBox="1"/>
          <p:nvPr/>
        </p:nvSpPr>
        <p:spPr>
          <a:xfrm>
            <a:off x="8959924" y="6067772"/>
            <a:ext cx="1080120" cy="523220"/>
          </a:xfrm>
          <a:prstGeom prst="rect">
            <a:avLst/>
          </a:prstGeom>
          <a:solidFill>
            <a:srgbClr val="FFCCFF"/>
          </a:solidFill>
        </p:spPr>
        <p:txBody>
          <a:bodyPr wrap="square" rtlCol="0">
            <a:spAutoFit/>
          </a:bodyPr>
          <a:lstStyle/>
          <a:p>
            <a:pPr algn="ctr"/>
            <a:r>
              <a:rPr lang="cs-CZ" sz="1400" dirty="0" smtClean="0">
                <a:latin typeface="Bookman Old Style" pitchFamily="18" charset="0"/>
              </a:rPr>
              <a:t>Tomáš </a:t>
            </a:r>
            <a:r>
              <a:rPr lang="cs-CZ" sz="1400" dirty="0" err="1" smtClean="0">
                <a:latin typeface="Bookman Old Style" pitchFamily="18" charset="0"/>
              </a:rPr>
              <a:t>Belák</a:t>
            </a:r>
            <a:endParaRPr lang="cs-CZ" sz="1400" dirty="0" smtClean="0">
              <a:latin typeface="Bookman Old Style" pitchFamily="18" charset="0"/>
            </a:endParaRPr>
          </a:p>
        </p:txBody>
      </p:sp>
      <p:sp>
        <p:nvSpPr>
          <p:cNvPr id="17" name="TextovéPole 16"/>
          <p:cNvSpPr txBox="1"/>
          <p:nvPr/>
        </p:nvSpPr>
        <p:spPr>
          <a:xfrm>
            <a:off x="7231732" y="6643836"/>
            <a:ext cx="1080120" cy="523220"/>
          </a:xfrm>
          <a:prstGeom prst="rect">
            <a:avLst/>
          </a:prstGeom>
          <a:solidFill>
            <a:srgbClr val="FFCCFF"/>
          </a:solidFill>
        </p:spPr>
        <p:txBody>
          <a:bodyPr wrap="square" rtlCol="0">
            <a:spAutoFit/>
          </a:bodyPr>
          <a:lstStyle/>
          <a:p>
            <a:pPr algn="ctr"/>
            <a:r>
              <a:rPr lang="cs-CZ" sz="1400" dirty="0" smtClean="0">
                <a:latin typeface="Bookman Old Style" pitchFamily="18" charset="0"/>
              </a:rPr>
              <a:t>Lukáš Stejskal</a:t>
            </a:r>
          </a:p>
        </p:txBody>
      </p:sp>
      <p:pic>
        <p:nvPicPr>
          <p:cNvPr id="49158" name="Picture 6"/>
          <p:cNvPicPr>
            <a:picLocks noChangeAspect="1" noChangeArrowheads="1"/>
          </p:cNvPicPr>
          <p:nvPr/>
        </p:nvPicPr>
        <p:blipFill>
          <a:blip r:embed="rId6" cstate="print"/>
          <a:srcRect/>
          <a:stretch>
            <a:fillRect/>
          </a:stretch>
        </p:blipFill>
        <p:spPr bwMode="auto">
          <a:xfrm>
            <a:off x="7015708" y="4267572"/>
            <a:ext cx="1656184" cy="720080"/>
          </a:xfrm>
          <a:prstGeom prst="rect">
            <a:avLst/>
          </a:prstGeom>
          <a:noFill/>
          <a:ln w="9525">
            <a:noFill/>
            <a:miter lim="800000"/>
            <a:headEnd/>
            <a:tailEnd/>
          </a:ln>
        </p:spPr>
      </p:pic>
      <p:sp>
        <p:nvSpPr>
          <p:cNvPr id="14" name="TextovéPole 13"/>
          <p:cNvSpPr txBox="1"/>
          <p:nvPr/>
        </p:nvSpPr>
        <p:spPr>
          <a:xfrm>
            <a:off x="168711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18" name="TextovéPole 17"/>
          <p:cNvSpPr txBox="1"/>
          <p:nvPr/>
        </p:nvSpPr>
        <p:spPr>
          <a:xfrm>
            <a:off x="9031932"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752013" y="7004050"/>
            <a:ext cx="53498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8592" y="91108"/>
            <a:ext cx="4855468" cy="5047536"/>
          </a:xfrm>
          <a:prstGeom prst="rect">
            <a:avLst/>
          </a:prstGeom>
          <a:blipFill dpi="0" rotWithShape="1">
            <a:blip r:embed="rId3" cstate="print">
              <a:alphaModFix amt="70000"/>
            </a:blip>
            <a:srcRect/>
            <a:tile tx="0" ty="0" sx="100000" sy="100000" flip="none" algn="tl"/>
          </a:blipFill>
          <a:ln w="25400">
            <a:solidFill>
              <a:srgbClr val="6600FF"/>
            </a:solidFill>
          </a:ln>
        </p:spPr>
        <p:txBody>
          <a:bodyPr wrap="square" anchor="ctr" anchorCtr="0">
            <a:spAutoFit/>
            <a:scene3d>
              <a:camera prst="orthographicFront">
                <a:rot lat="0" lon="0" rev="0"/>
              </a:camera>
              <a:lightRig rig="threePt" dir="t"/>
            </a:scene3d>
            <a:sp3d extrusionH="50800" contourW="19050">
              <a:bevelT w="25400" h="95250" prst="softRound"/>
              <a:bevelB w="19050" h="57150" prst="relaxedInset"/>
              <a:contourClr>
                <a:srgbClr val="FFFF00"/>
              </a:contourClr>
            </a:sp3d>
          </a:bodyPr>
          <a:lstStyle/>
          <a:p>
            <a:pPr algn="ctr" eaLnBrk="0" hangingPunct="0">
              <a:defRPr/>
            </a:pPr>
            <a:r>
              <a:rPr lang="cs-CZ" sz="3600" u="sng" dirty="0">
                <a:ln w="9525" cap="flat">
                  <a:gradFill flip="none" rotWithShape="1">
                    <a:gsLst>
                      <a:gs pos="0">
                        <a:srgbClr val="DDEBCF"/>
                      </a:gs>
                      <a:gs pos="0">
                        <a:srgbClr val="DDEBCF"/>
                      </a:gs>
                      <a:gs pos="0">
                        <a:srgbClr val="DDEBCF"/>
                      </a:gs>
                      <a:gs pos="0">
                        <a:srgbClr val="DDEBCF"/>
                      </a:gs>
                      <a:gs pos="0">
                        <a:srgbClr val="DDEBCF"/>
                      </a:gs>
                      <a:gs pos="0">
                        <a:srgbClr val="DDEBCF"/>
                      </a:gs>
                      <a:gs pos="0">
                        <a:srgbClr val="DDEBCF"/>
                      </a:gs>
                      <a:gs pos="0">
                        <a:srgbClr val="DDEBCF"/>
                      </a:gs>
                      <a:gs pos="50000">
                        <a:srgbClr val="9CB86E"/>
                      </a:gs>
                      <a:gs pos="100000">
                        <a:srgbClr val="156B13"/>
                      </a:gs>
                    </a:gsLst>
                    <a:path path="circle">
                      <a:fillToRect l="100000" t="100000"/>
                    </a:path>
                    <a:tileRect r="-100000" b="-100000"/>
                  </a:gradFill>
                  <a:prstDash val="solid"/>
                  <a:round/>
                </a:ln>
                <a:solidFill>
                  <a:srgbClr val="CCCC00"/>
                </a:solidFill>
                <a:effectLst>
                  <a:outerShdw blurRad="50800" dist="50800" dir="5400000" sy="30000" kx="-1800000" algn="ctr" rotWithShape="0">
                    <a:schemeClr val="bg1"/>
                  </a:outerShdw>
                </a:effectLst>
                <a:latin typeface="Script MT Bold" pitchFamily="66" charset="0"/>
                <a:ea typeface="Malgun Gothic" pitchFamily="34" charset="-127"/>
                <a:cs typeface="Aharoni" pitchFamily="2" charset="-79"/>
              </a:rPr>
              <a:t>Vážení sportovní </a:t>
            </a:r>
            <a:r>
              <a:rPr lang="cs-CZ" sz="3600" u="sng" dirty="0" smtClean="0">
                <a:ln w="9525" cap="flat">
                  <a:gradFill flip="none" rotWithShape="1">
                    <a:gsLst>
                      <a:gs pos="0">
                        <a:srgbClr val="DDEBCF"/>
                      </a:gs>
                      <a:gs pos="0">
                        <a:srgbClr val="DDEBCF"/>
                      </a:gs>
                      <a:gs pos="0">
                        <a:srgbClr val="DDEBCF"/>
                      </a:gs>
                      <a:gs pos="0">
                        <a:srgbClr val="DDEBCF"/>
                      </a:gs>
                      <a:gs pos="0">
                        <a:srgbClr val="DDEBCF"/>
                      </a:gs>
                      <a:gs pos="0">
                        <a:srgbClr val="DDEBCF"/>
                      </a:gs>
                      <a:gs pos="0">
                        <a:srgbClr val="DDEBCF"/>
                      </a:gs>
                      <a:gs pos="0">
                        <a:srgbClr val="DDEBCF"/>
                      </a:gs>
                      <a:gs pos="50000">
                        <a:srgbClr val="9CB86E"/>
                      </a:gs>
                      <a:gs pos="100000">
                        <a:srgbClr val="156B13"/>
                      </a:gs>
                    </a:gsLst>
                    <a:path path="circle">
                      <a:fillToRect l="100000" t="100000"/>
                    </a:path>
                    <a:tileRect r="-100000" b="-100000"/>
                  </a:gradFill>
                  <a:prstDash val="solid"/>
                  <a:round/>
                </a:ln>
                <a:solidFill>
                  <a:srgbClr val="CCCC00"/>
                </a:solidFill>
                <a:effectLst>
                  <a:outerShdw blurRad="50800" dist="50800" dir="5400000" sy="30000" kx="-1800000" algn="ctr" rotWithShape="0">
                    <a:schemeClr val="bg1"/>
                  </a:outerShdw>
                </a:effectLst>
                <a:latin typeface="Script MT Bold" pitchFamily="66" charset="0"/>
                <a:ea typeface="Malgun Gothic" pitchFamily="34" charset="-127"/>
                <a:cs typeface="Aharoni" pitchFamily="2" charset="-79"/>
              </a:rPr>
              <a:t>přátelé</a:t>
            </a:r>
          </a:p>
          <a:p>
            <a:pPr algn="ctr" eaLnBrk="0" hangingPunct="0">
              <a:defRPr/>
            </a:pPr>
            <a:r>
              <a:rPr lang="cs-CZ" sz="2600" i="1" dirty="0" smtClean="0">
                <a:effectLst>
                  <a:outerShdw blurRad="50800" dist="50800" dir="5400000" algn="ctr" rotWithShape="0">
                    <a:schemeClr val="bg1"/>
                  </a:outerShdw>
                </a:effectLst>
                <a:latin typeface="Bookman Old Style" pitchFamily="18" charset="0"/>
                <a:cs typeface="Arial" pitchFamily="34" charset="0"/>
              </a:rPr>
              <a:t>     vítáme Vás na posledním zápase letošního ročníku Ústeckého přeboru. Fotbalový rok 2015-16 bude v historii fotbalu ve </a:t>
            </a:r>
            <a:r>
              <a:rPr lang="cs-CZ" sz="2600" i="1" dirty="0" err="1" smtClean="0">
                <a:effectLst>
                  <a:outerShdw blurRad="50800" dist="50800" dir="5400000" algn="ctr" rotWithShape="0">
                    <a:schemeClr val="bg1"/>
                  </a:outerShdw>
                </a:effectLst>
                <a:latin typeface="Bookman Old Style" pitchFamily="18" charset="0"/>
                <a:cs typeface="Arial" pitchFamily="34" charset="0"/>
              </a:rPr>
              <a:t>Štětí</a:t>
            </a:r>
            <a:r>
              <a:rPr lang="cs-CZ" sz="2600" i="1" dirty="0" smtClean="0">
                <a:effectLst>
                  <a:outerShdw blurRad="50800" dist="50800" dir="5400000" algn="ctr" rotWithShape="0">
                    <a:schemeClr val="bg1"/>
                  </a:outerShdw>
                </a:effectLst>
                <a:latin typeface="Bookman Old Style" pitchFamily="18" charset="0"/>
                <a:cs typeface="Arial" pitchFamily="34" charset="0"/>
              </a:rPr>
              <a:t>  zapsán mezi ty nejlepší. Mužstvo dospělých se stalo přeborníkem kraje. </a:t>
            </a:r>
          </a:p>
          <a:p>
            <a:pPr algn="ctr" eaLnBrk="0" hangingPunct="0">
              <a:defRPr/>
            </a:pPr>
            <a:r>
              <a:rPr lang="cs-CZ" sz="2600" i="1" dirty="0" smtClean="0">
                <a:effectLst>
                  <a:outerShdw blurRad="50800" dist="50800" dir="5400000" algn="ctr" rotWithShape="0">
                    <a:schemeClr val="bg1"/>
                  </a:outerShdw>
                </a:effectLst>
                <a:latin typeface="Bookman Old Style" pitchFamily="18" charset="0"/>
                <a:cs typeface="Arial" pitchFamily="34" charset="0"/>
              </a:rPr>
              <a:t>Gratulujeme. </a:t>
            </a:r>
          </a:p>
        </p:txBody>
      </p:sp>
      <p:cxnSp>
        <p:nvCxnSpPr>
          <p:cNvPr id="12" name="Přímá spojovací čára 11"/>
          <p:cNvCxnSpPr/>
          <p:nvPr/>
        </p:nvCxnSpPr>
        <p:spPr bwMode="auto">
          <a:xfrm>
            <a:off x="246956" y="5635724"/>
            <a:ext cx="2520280"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503540" y="2395364"/>
            <a:ext cx="792088"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824020" y="7003876"/>
            <a:ext cx="4629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88116" y="4843636"/>
            <a:ext cx="1152128"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375748"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7514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46</a:t>
            </a:r>
          </a:p>
        </p:txBody>
      </p:sp>
      <p:pic>
        <p:nvPicPr>
          <p:cNvPr id="11" name="Picture 1"/>
          <p:cNvPicPr>
            <a:picLocks noChangeAspect="1" noChangeArrowheads="1"/>
          </p:cNvPicPr>
          <p:nvPr/>
        </p:nvPicPr>
        <p:blipFill>
          <a:blip r:embed="rId4" cstate="print"/>
          <a:srcRect/>
          <a:stretch>
            <a:fillRect/>
          </a:stretch>
        </p:blipFill>
        <p:spPr bwMode="auto">
          <a:xfrm>
            <a:off x="6799684" y="5275684"/>
            <a:ext cx="1588046" cy="1656184"/>
          </a:xfrm>
          <a:prstGeom prst="rect">
            <a:avLst/>
          </a:prstGeom>
          <a:noFill/>
          <a:ln w="9525">
            <a:noFill/>
            <a:miter lim="800000"/>
            <a:headEnd/>
            <a:tailEnd/>
          </a:ln>
        </p:spPr>
      </p:pic>
      <p:sp>
        <p:nvSpPr>
          <p:cNvPr id="15" name="TextovéPole 14"/>
          <p:cNvSpPr txBox="1"/>
          <p:nvPr/>
        </p:nvSpPr>
        <p:spPr>
          <a:xfrm>
            <a:off x="102940" y="52199"/>
            <a:ext cx="4752528" cy="830997"/>
          </a:xfrm>
          <a:prstGeom prst="rect">
            <a:avLst/>
          </a:prstGeom>
          <a:solidFill>
            <a:schemeClr val="accent2">
              <a:lumMod val="20000"/>
              <a:lumOff val="80000"/>
            </a:schemeClr>
          </a:solidFill>
        </p:spPr>
        <p:txBody>
          <a:bodyPr wrap="square" rtlCol="0">
            <a:spAutoFit/>
          </a:bodyPr>
          <a:lstStyle/>
          <a:p>
            <a:r>
              <a:rPr lang="cs-CZ" sz="4800" u="sng" dirty="0" smtClean="0">
                <a:latin typeface="Matura MT Script Capitals" pitchFamily="66" charset="0"/>
              </a:rPr>
              <a:t>Retro</a:t>
            </a:r>
          </a:p>
        </p:txBody>
      </p:sp>
      <p:pic>
        <p:nvPicPr>
          <p:cNvPr id="25601" name="Picture 1"/>
          <p:cNvPicPr>
            <a:picLocks noChangeAspect="1" noChangeArrowheads="1"/>
          </p:cNvPicPr>
          <p:nvPr/>
        </p:nvPicPr>
        <p:blipFill>
          <a:blip r:embed="rId5" cstate="print"/>
          <a:srcRect/>
          <a:stretch>
            <a:fillRect/>
          </a:stretch>
        </p:blipFill>
        <p:spPr bwMode="auto">
          <a:xfrm>
            <a:off x="102940" y="955204"/>
            <a:ext cx="4536504" cy="2736304"/>
          </a:xfrm>
          <a:prstGeom prst="rect">
            <a:avLst/>
          </a:prstGeom>
          <a:solidFill>
            <a:schemeClr val="accent2">
              <a:lumMod val="20000"/>
              <a:lumOff val="80000"/>
            </a:schemeClr>
          </a:solidFill>
          <a:ln w="34925">
            <a:solidFill>
              <a:srgbClr val="181FB4"/>
            </a:solidFill>
            <a:miter lim="800000"/>
            <a:headEnd/>
            <a:tailEnd/>
          </a:ln>
        </p:spPr>
      </p:pic>
      <p:pic>
        <p:nvPicPr>
          <p:cNvPr id="25602" name="Picture 2"/>
          <p:cNvPicPr>
            <a:picLocks noChangeAspect="1" noChangeArrowheads="1"/>
          </p:cNvPicPr>
          <p:nvPr/>
        </p:nvPicPr>
        <p:blipFill>
          <a:blip r:embed="rId6" cstate="print"/>
          <a:srcRect/>
          <a:stretch>
            <a:fillRect/>
          </a:stretch>
        </p:blipFill>
        <p:spPr bwMode="auto">
          <a:xfrm>
            <a:off x="2695228" y="91108"/>
            <a:ext cx="1080120" cy="720080"/>
          </a:xfrm>
          <a:prstGeom prst="rect">
            <a:avLst/>
          </a:prstGeom>
          <a:noFill/>
          <a:ln w="9525">
            <a:noFill/>
            <a:miter lim="800000"/>
            <a:headEnd/>
            <a:tailEnd/>
          </a:ln>
        </p:spPr>
      </p:pic>
      <p:pic>
        <p:nvPicPr>
          <p:cNvPr id="25603" name="Picture 3"/>
          <p:cNvPicPr>
            <a:picLocks noChangeAspect="1" noChangeArrowheads="1"/>
          </p:cNvPicPr>
          <p:nvPr/>
        </p:nvPicPr>
        <p:blipFill>
          <a:blip r:embed="rId7" cstate="print"/>
          <a:srcRect/>
          <a:stretch>
            <a:fillRect/>
          </a:stretch>
        </p:blipFill>
        <p:spPr bwMode="auto">
          <a:xfrm>
            <a:off x="102940" y="3873574"/>
            <a:ext cx="4536504" cy="2842270"/>
          </a:xfrm>
          <a:prstGeom prst="rect">
            <a:avLst/>
          </a:prstGeom>
          <a:noFill/>
          <a:ln w="31750">
            <a:solidFill>
              <a:srgbClr val="181FB4"/>
            </a:solid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90525" y="1027113"/>
            <a:ext cx="182563" cy="279400"/>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903140"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73578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45</a:t>
            </a:r>
          </a:p>
        </p:txBody>
      </p:sp>
      <p:sp>
        <p:nvSpPr>
          <p:cNvPr id="5" name="TextovéPole 4"/>
          <p:cNvSpPr txBox="1"/>
          <p:nvPr/>
        </p:nvSpPr>
        <p:spPr>
          <a:xfrm>
            <a:off x="102940" y="103877"/>
            <a:ext cx="4896544" cy="6955750"/>
          </a:xfrm>
          <a:prstGeom prst="rect">
            <a:avLst/>
          </a:prstGeom>
          <a:noFill/>
          <a:ln w="25400">
            <a:solidFill>
              <a:srgbClr val="6600FF"/>
            </a:solidFill>
          </a:ln>
        </p:spPr>
        <p:txBody>
          <a:bodyPr wrap="square">
            <a:spAutoFit/>
            <a:scene3d>
              <a:camera prst="orthographicFront">
                <a:rot lat="0" lon="0" rev="0"/>
              </a:camera>
              <a:lightRig rig="threePt" dir="t"/>
            </a:scene3d>
            <a:sp3d extrusionH="50800" contourW="12700" prstMaterial="matte">
              <a:bevelT w="101600" h="44450" prst="softRound"/>
              <a:bevelB w="50800" h="12700" prst="relaxedInset"/>
              <a:contourClr>
                <a:srgbClr val="99FF66"/>
              </a:contourClr>
            </a:sp3d>
          </a:bodyPr>
          <a:lstStyle/>
          <a:p>
            <a:pPr algn="just" eaLnBrk="0" hangingPunct="0">
              <a:defRPr/>
            </a:pPr>
            <a:r>
              <a:rPr lang="cs-CZ" sz="1400" i="1" dirty="0" smtClean="0">
                <a:effectLst>
                  <a:outerShdw blurRad="50800" dist="50800" dir="5400000" algn="ctr" rotWithShape="0">
                    <a:schemeClr val="bg1"/>
                  </a:outerShdw>
                </a:effectLst>
                <a:latin typeface="Arial" pitchFamily="34" charset="0"/>
                <a:cs typeface="Arial" pitchFamily="34" charset="0"/>
              </a:rPr>
              <a:t>   Dnes bude dobojováno. Ať už dnešní utkání dopadne jakkoliv zazní vítězná fanfára na počest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mužstva dospělých</a:t>
            </a:r>
            <a:r>
              <a:rPr lang="cs-CZ" sz="1400" i="1" dirty="0" smtClean="0">
                <a:effectLst>
                  <a:outerShdw blurRad="50800" dist="50800" dir="5400000" algn="ctr" rotWithShape="0">
                    <a:schemeClr val="bg1"/>
                  </a:outerShdw>
                </a:effectLst>
                <a:latin typeface="Arial" pitchFamily="34" charset="0"/>
                <a:cs typeface="Arial" pitchFamily="34" charset="0"/>
              </a:rPr>
              <a:t>. Vítěze Ústeckého přeboru.  </a:t>
            </a:r>
          </a:p>
          <a:p>
            <a:pPr algn="just" eaLnBrk="0" hangingPunct="0">
              <a:defRPr/>
            </a:pPr>
            <a:r>
              <a:rPr lang="cs-CZ" sz="1400" i="1" dirty="0" smtClean="0">
                <a:effectLst>
                  <a:outerShdw blurRad="50800" dist="50800" dir="5400000" algn="ctr" rotWithShape="0">
                    <a:schemeClr val="bg1"/>
                  </a:outerShdw>
                </a:effectLst>
                <a:latin typeface="Arial" pitchFamily="34" charset="0"/>
                <a:cs typeface="Arial" pitchFamily="34" charset="0"/>
              </a:rPr>
              <a:t>     Svoji cestu letošním ročníkem končí nebo skončily i ostatní týmy našeho oddílu. </a:t>
            </a:r>
          </a:p>
          <a:p>
            <a:pPr algn="just" eaLnBrk="0" hangingPunct="0">
              <a:defRPr/>
            </a:pPr>
            <a:r>
              <a:rPr lang="cs-CZ" sz="1400" i="1" dirty="0" smtClean="0">
                <a:effectLst>
                  <a:outerShdw blurRad="50800" dist="50800" dir="5400000" algn="ctr" rotWithShape="0">
                    <a:schemeClr val="bg1"/>
                  </a:outerShdw>
                </a:effectLst>
                <a:latin typeface="Arial" pitchFamily="34" charset="0"/>
                <a:cs typeface="Arial" pitchFamily="34" charset="0"/>
              </a:rPr>
              <a:t>     Mužstvo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staršího dorostu </a:t>
            </a:r>
            <a:r>
              <a:rPr lang="cs-CZ" sz="1400" i="1" dirty="0" smtClean="0">
                <a:effectLst>
                  <a:outerShdw blurRad="50800" dist="50800" dir="5400000" algn="ctr" rotWithShape="0">
                    <a:schemeClr val="bg1"/>
                  </a:outerShdw>
                </a:effectLst>
                <a:latin typeface="Arial" pitchFamily="34" charset="0"/>
                <a:cs typeface="Arial" pitchFamily="34" charset="0"/>
              </a:rPr>
              <a:t>nováček krajského přeboru končí na 12. místě.. Tým mladých hráčů, který má budoucnost před sebou. </a:t>
            </a:r>
          </a:p>
          <a:p>
            <a:pPr algn="just" eaLnBrk="0" hangingPunct="0">
              <a:defRPr/>
            </a:pP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Mladší dorostenci </a:t>
            </a:r>
            <a:r>
              <a:rPr lang="cs-CZ" sz="1400" i="1" dirty="0" smtClean="0">
                <a:effectLst>
                  <a:outerShdw blurRad="50800" dist="50800" dir="5400000" algn="ctr" rotWithShape="0">
                    <a:schemeClr val="bg1"/>
                  </a:outerShdw>
                </a:effectLst>
                <a:latin typeface="Arial" pitchFamily="34" charset="0"/>
                <a:cs typeface="Arial" pitchFamily="34" charset="0"/>
              </a:rPr>
              <a:t>tým, který tvořili z větší části hráči nastupující i za starší dorost končí v Ústeckém přeboru na 11. místě z 15. </a:t>
            </a:r>
          </a:p>
          <a:p>
            <a:pPr algn="just" eaLnBrk="0" hangingPunct="0">
              <a:defRPr/>
            </a:pPr>
            <a:r>
              <a:rPr lang="cs-CZ" sz="1400" i="1" dirty="0" smtClean="0">
                <a:effectLst>
                  <a:outerShdw blurRad="50800" dist="50800" dir="5400000" algn="ctr" rotWithShape="0">
                    <a:schemeClr val="bg1"/>
                  </a:outerShdw>
                </a:effectLst>
                <a:latin typeface="Arial" pitchFamily="34" charset="0"/>
                <a:cs typeface="Arial" pitchFamily="34" charset="0"/>
              </a:rPr>
              <a:t>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Starší žáci </a:t>
            </a:r>
            <a:r>
              <a:rPr lang="cs-CZ" sz="1400" i="1" dirty="0" smtClean="0">
                <a:effectLst>
                  <a:outerShdw blurRad="50800" dist="50800" dir="5400000" algn="ctr" rotWithShape="0">
                    <a:schemeClr val="bg1"/>
                  </a:outerShdw>
                </a:effectLst>
                <a:latin typeface="Arial" pitchFamily="34" charset="0"/>
                <a:cs typeface="Arial" pitchFamily="34" charset="0"/>
              </a:rPr>
              <a:t>hrající taktéž krajský přebor se po loňské tragické sezóně letos herně i výsledkově zvedli. Na jaře dokonce více vyhrávali než prohrávali. V tabulce asi skončí na 10. místě z 12. </a:t>
            </a:r>
          </a:p>
          <a:p>
            <a:pPr algn="just" eaLnBrk="0" hangingPunct="0">
              <a:defRPr/>
            </a:pPr>
            <a:r>
              <a:rPr lang="cs-CZ" sz="1400" i="1" dirty="0" smtClean="0">
                <a:solidFill>
                  <a:srgbClr val="FF0000"/>
                </a:solidFill>
                <a:effectLst>
                  <a:outerShdw blurRad="50800" dist="50800" dir="5400000" algn="ctr" rotWithShape="0">
                    <a:schemeClr val="bg1"/>
                  </a:outerShdw>
                </a:effectLst>
                <a:latin typeface="Arial" pitchFamily="34" charset="0"/>
                <a:cs typeface="Arial" pitchFamily="34" charset="0"/>
              </a:rPr>
              <a:t>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Mladší žáci </a:t>
            </a:r>
            <a:r>
              <a:rPr lang="cs-CZ" sz="1400" i="1" dirty="0" smtClean="0">
                <a:effectLst>
                  <a:outerShdw blurRad="50800" dist="50800" dir="5400000" algn="ctr" rotWithShape="0">
                    <a:schemeClr val="bg1"/>
                  </a:outerShdw>
                </a:effectLst>
                <a:latin typeface="Arial" pitchFamily="34" charset="0"/>
                <a:cs typeface="Arial" pitchFamily="34" charset="0"/>
              </a:rPr>
              <a:t>střídali dobré výkony se špatnými. Někdy zatápěli i silným soupeřům, ale v dalším zápase nezvládli úlohu favorita. V Ústeckém přeboru 9. místo. </a:t>
            </a:r>
          </a:p>
          <a:p>
            <a:pPr algn="just" eaLnBrk="0" hangingPunct="0">
              <a:defRPr/>
            </a:pPr>
            <a:r>
              <a:rPr lang="cs-CZ" sz="1400" i="1" dirty="0" smtClean="0">
                <a:effectLst>
                  <a:outerShdw blurRad="50800" dist="50800" dir="5400000" algn="ctr" rotWithShape="0">
                    <a:schemeClr val="bg1"/>
                  </a:outerShdw>
                </a:effectLst>
                <a:latin typeface="Arial" pitchFamily="34" charset="0"/>
                <a:cs typeface="Arial" pitchFamily="34" charset="0"/>
              </a:rPr>
              <a:t>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Mladší žáci B </a:t>
            </a:r>
            <a:r>
              <a:rPr lang="cs-CZ" sz="1400" i="1" dirty="0" smtClean="0">
                <a:effectLst>
                  <a:outerShdw blurRad="50800" dist="50800" dir="5400000" algn="ctr" rotWithShape="0">
                    <a:schemeClr val="bg1"/>
                  </a:outerShdw>
                </a:effectLst>
                <a:latin typeface="Arial" pitchFamily="34" charset="0"/>
                <a:cs typeface="Arial" pitchFamily="34" charset="0"/>
              </a:rPr>
              <a:t>v okresním přeboru 6. místo z 9. </a:t>
            </a:r>
          </a:p>
          <a:p>
            <a:pPr algn="just" eaLnBrk="0" hangingPunct="0">
              <a:defRPr/>
            </a:pPr>
            <a:r>
              <a:rPr lang="cs-CZ" sz="1400" i="1" dirty="0" smtClean="0">
                <a:effectLst>
                  <a:outerShdw blurRad="50800" dist="50800" dir="5400000" algn="ctr" rotWithShape="0">
                    <a:schemeClr val="bg1"/>
                  </a:outerShdw>
                </a:effectLst>
                <a:latin typeface="Arial" pitchFamily="34" charset="0"/>
                <a:cs typeface="Arial" pitchFamily="34" charset="0"/>
              </a:rPr>
              <a:t>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Starší přípravka </a:t>
            </a:r>
            <a:r>
              <a:rPr lang="cs-CZ" sz="1400" i="1" dirty="0" smtClean="0">
                <a:effectLst>
                  <a:outerShdw blurRad="50800" dist="50800" dir="5400000" algn="ctr" rotWithShape="0">
                    <a:schemeClr val="bg1"/>
                  </a:outerShdw>
                </a:effectLst>
                <a:latin typeface="Arial" pitchFamily="34" charset="0"/>
                <a:cs typeface="Arial" pitchFamily="34" charset="0"/>
              </a:rPr>
              <a:t>ve sdruženém týmu s SK Roudnicí </a:t>
            </a:r>
            <a:r>
              <a:rPr lang="cs-CZ" sz="1400" i="1" dirty="0" err="1" smtClean="0">
                <a:effectLst>
                  <a:outerShdw blurRad="50800" dist="50800" dir="5400000" algn="ctr" rotWithShape="0">
                    <a:schemeClr val="bg1"/>
                  </a:outerShdw>
                </a:effectLst>
                <a:latin typeface="Arial" pitchFamily="34" charset="0"/>
                <a:cs typeface="Arial" pitchFamily="34" charset="0"/>
              </a:rPr>
              <a:t>n.L.</a:t>
            </a:r>
            <a:r>
              <a:rPr lang="cs-CZ" sz="1400" i="1" dirty="0" smtClean="0">
                <a:effectLst>
                  <a:outerShdw blurRad="50800" dist="50800" dir="5400000" algn="ctr" rotWithShape="0">
                    <a:schemeClr val="bg1"/>
                  </a:outerShdw>
                </a:effectLst>
                <a:latin typeface="Arial" pitchFamily="34" charset="0"/>
                <a:cs typeface="Arial" pitchFamily="34" charset="0"/>
              </a:rPr>
              <a:t> si vedla úspěšně už druhým rokem v krajském přeboru. Ročník narození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2005</a:t>
            </a:r>
            <a:r>
              <a:rPr lang="cs-CZ" sz="1400" i="1" dirty="0" smtClean="0">
                <a:effectLst>
                  <a:outerShdw blurRad="50800" dist="50800" dir="5400000" algn="ctr" rotWithShape="0">
                    <a:schemeClr val="bg1"/>
                  </a:outerShdw>
                </a:effectLst>
                <a:latin typeface="Arial" pitchFamily="34" charset="0"/>
                <a:cs typeface="Arial" pitchFamily="34" charset="0"/>
              </a:rPr>
              <a:t> 8. místo. Ročník narození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2006</a:t>
            </a:r>
            <a:r>
              <a:rPr lang="cs-CZ" sz="1400" i="1" dirty="0" smtClean="0">
                <a:effectLst>
                  <a:outerShdw blurRad="50800" dist="50800" dir="5400000" algn="ctr" rotWithShape="0">
                    <a:schemeClr val="bg1"/>
                  </a:outerShdw>
                </a:effectLst>
                <a:latin typeface="Arial" pitchFamily="34" charset="0"/>
                <a:cs typeface="Arial" pitchFamily="34" charset="0"/>
              </a:rPr>
              <a:t> dokonce 3. místo.</a:t>
            </a:r>
          </a:p>
          <a:p>
            <a:pPr algn="just" eaLnBrk="0" hangingPunct="0">
              <a:defRPr/>
            </a:pPr>
            <a:r>
              <a:rPr lang="cs-CZ" sz="1400" i="1" dirty="0" smtClean="0">
                <a:effectLst>
                  <a:outerShdw blurRad="50800" dist="50800" dir="5400000" algn="ctr" rotWithShape="0">
                    <a:schemeClr val="bg1"/>
                  </a:outerShdw>
                </a:effectLst>
                <a:latin typeface="Arial" pitchFamily="34" charset="0"/>
                <a:cs typeface="Arial" pitchFamily="34" charset="0"/>
              </a:rPr>
              <a:t>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Mladší přípravky A, B </a:t>
            </a:r>
            <a:r>
              <a:rPr lang="cs-CZ" sz="1400" i="1" dirty="0" smtClean="0">
                <a:effectLst>
                  <a:outerShdw blurRad="50800" dist="50800" dir="5400000" algn="ctr" rotWithShape="0">
                    <a:schemeClr val="bg1"/>
                  </a:outerShdw>
                </a:effectLst>
                <a:latin typeface="Arial" pitchFamily="34" charset="0"/>
                <a:cs typeface="Arial" pitchFamily="34" charset="0"/>
              </a:rPr>
              <a:t>se zúčastňovali okresních soutěží a vyvrcholilo to turnajem o přeborníka okresu, který nakonec vyhráli a po mužstvu dospělých jsou dalším mistrem v našem oddíle.</a:t>
            </a:r>
          </a:p>
          <a:p>
            <a:pPr algn="just" eaLnBrk="0" hangingPunct="0">
              <a:defRPr/>
            </a:pPr>
            <a:r>
              <a:rPr lang="cs-CZ" sz="1400" i="1" dirty="0" smtClean="0">
                <a:effectLst>
                  <a:outerShdw blurRad="50800" dist="50800" dir="5400000" algn="ctr" rotWithShape="0">
                    <a:schemeClr val="bg1"/>
                  </a:outerShdw>
                </a:effectLst>
                <a:latin typeface="Arial" pitchFamily="34" charset="0"/>
                <a:cs typeface="Arial" pitchFamily="34" charset="0"/>
              </a:rPr>
              <a:t>     Zapomenout nesmíme ani na </a:t>
            </a:r>
            <a:r>
              <a:rPr lang="cs-CZ" sz="1600" i="1" dirty="0" smtClean="0">
                <a:solidFill>
                  <a:srgbClr val="FF0000"/>
                </a:solidFill>
                <a:effectLst>
                  <a:outerShdw blurRad="50800" dist="50800" dir="5400000" algn="ctr" rotWithShape="0">
                    <a:schemeClr val="bg1"/>
                  </a:outerShdw>
                </a:effectLst>
                <a:latin typeface="Arial" pitchFamily="34" charset="0"/>
                <a:cs typeface="Arial" pitchFamily="34" charset="0"/>
              </a:rPr>
              <a:t>starou gardu </a:t>
            </a:r>
            <a:r>
              <a:rPr lang="cs-CZ" sz="1600" i="1" dirty="0" err="1" smtClean="0">
                <a:solidFill>
                  <a:srgbClr val="FF0000"/>
                </a:solidFill>
                <a:effectLst>
                  <a:outerShdw blurRad="50800" dist="50800" dir="5400000" algn="ctr" rotWithShape="0">
                    <a:schemeClr val="bg1"/>
                  </a:outerShdw>
                </a:effectLst>
                <a:latin typeface="Arial" pitchFamily="34" charset="0"/>
                <a:cs typeface="Arial" pitchFamily="34" charset="0"/>
              </a:rPr>
              <a:t>Sepapu</a:t>
            </a:r>
            <a:r>
              <a:rPr lang="cs-CZ" sz="1400" i="1" dirty="0" smtClean="0">
                <a:effectLst>
                  <a:outerShdw blurRad="50800" dist="50800" dir="5400000" algn="ctr" rotWithShape="0">
                    <a:schemeClr val="bg1"/>
                  </a:outerShdw>
                </a:effectLst>
                <a:latin typeface="Arial" pitchFamily="34" charset="0"/>
                <a:cs typeface="Arial" pitchFamily="34" charset="0"/>
              </a:rPr>
              <a:t>, která jako nováček okresního přeboru skončila na 4. místě.</a:t>
            </a:r>
            <a:endParaRPr lang="cs-CZ" sz="1600" i="1" dirty="0" smtClean="0">
              <a:effectLst>
                <a:outerShdw blurRad="50800" dist="38100" dir="10800000" algn="r" rotWithShape="0">
                  <a:srgbClr val="FF66CC">
                    <a:alpha val="40000"/>
                  </a:srgbClr>
                </a:outerShdw>
              </a:effectLst>
              <a:latin typeface="Trebuchet MS" pitchFamily="34" charset="0"/>
              <a:cs typeface="Arial" pitchFamily="34" charset="0"/>
            </a:endParaRPr>
          </a:p>
        </p:txBody>
      </p:sp>
      <p:graphicFrame>
        <p:nvGraphicFramePr>
          <p:cNvPr id="10" name="Tabulka 9"/>
          <p:cNvGraphicFramePr>
            <a:graphicFrameLocks noGrp="1"/>
          </p:cNvGraphicFramePr>
          <p:nvPr/>
        </p:nvGraphicFramePr>
        <p:xfrm>
          <a:off x="5647555" y="91108"/>
          <a:ext cx="4487417" cy="6840759"/>
        </p:xfrm>
        <a:graphic>
          <a:graphicData uri="http://schemas.openxmlformats.org/drawingml/2006/table">
            <a:tbl>
              <a:tblPr/>
              <a:tblGrid>
                <a:gridCol w="629813">
                  <a:extLst>
                    <a:ext uri="{9D8B030D-6E8A-4147-A177-3AD203B41FA5}">
                      <a16:colId xmlns:a16="http://schemas.microsoft.com/office/drawing/2014/main" val="20000"/>
                    </a:ext>
                  </a:extLst>
                </a:gridCol>
                <a:gridCol w="1298989">
                  <a:extLst>
                    <a:ext uri="{9D8B030D-6E8A-4147-A177-3AD203B41FA5}">
                      <a16:colId xmlns:a16="http://schemas.microsoft.com/office/drawing/2014/main" val="20001"/>
                    </a:ext>
                  </a:extLst>
                </a:gridCol>
                <a:gridCol w="1298989">
                  <a:extLst>
                    <a:ext uri="{9D8B030D-6E8A-4147-A177-3AD203B41FA5}">
                      <a16:colId xmlns:a16="http://schemas.microsoft.com/office/drawing/2014/main" val="20002"/>
                    </a:ext>
                  </a:extLst>
                </a:gridCol>
                <a:gridCol w="629813">
                  <a:extLst>
                    <a:ext uri="{9D8B030D-6E8A-4147-A177-3AD203B41FA5}">
                      <a16:colId xmlns:a16="http://schemas.microsoft.com/office/drawing/2014/main" val="20003"/>
                    </a:ext>
                  </a:extLst>
                </a:gridCol>
                <a:gridCol w="629813">
                  <a:extLst>
                    <a:ext uri="{9D8B030D-6E8A-4147-A177-3AD203B41FA5}">
                      <a16:colId xmlns:a16="http://schemas.microsoft.com/office/drawing/2014/main" val="20004"/>
                    </a:ext>
                  </a:extLst>
                </a:gridCol>
              </a:tblGrid>
              <a:tr h="580999">
                <a:tc gridSpan="5">
                  <a:txBody>
                    <a:bodyPr/>
                    <a:lstStyle/>
                    <a:p>
                      <a:pPr algn="ctr" fontAlgn="b"/>
                      <a:r>
                        <a:rPr lang="cs-CZ" sz="1800" b="1" i="0" u="none" strike="noStrike" dirty="0">
                          <a:solidFill>
                            <a:srgbClr val="000000"/>
                          </a:solidFill>
                          <a:latin typeface="Calibri"/>
                        </a:rPr>
                        <a:t>Výsledky staré gardy okresní přebor  2015-2016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91235">
                <a:tc>
                  <a:txBody>
                    <a:bodyPr/>
                    <a:lstStyle/>
                    <a:p>
                      <a:pPr algn="ctr" fontAlgn="ctr"/>
                      <a:r>
                        <a:rPr lang="cs-CZ" sz="1000" b="1" i="0" u="none" strike="noStrike" dirty="0">
                          <a:solidFill>
                            <a:srgbClr val="000000"/>
                          </a:solidFill>
                          <a:latin typeface="Arial"/>
                        </a:rPr>
                        <a:t>21.8.2015</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dirty="0">
                          <a:solidFill>
                            <a:srgbClr val="000000"/>
                          </a:solidFill>
                          <a:latin typeface="Arial"/>
                        </a:rPr>
                        <a:t>Sokol Malé Žernoseky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a:solidFill>
                            <a:srgbClr val="000000"/>
                          </a:solidFill>
                          <a:latin typeface="Arial"/>
                        </a:rPr>
                        <a:t>Sepap Štětí</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100" b="1" i="0" u="none" strike="noStrike">
                          <a:solidFill>
                            <a:srgbClr val="000000"/>
                          </a:solidFill>
                          <a:latin typeface="Arial"/>
                        </a:rPr>
                        <a:t>4:4</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10001"/>
                  </a:ext>
                </a:extLst>
              </a:tr>
              <a:tr h="391235">
                <a:tc>
                  <a:txBody>
                    <a:bodyPr/>
                    <a:lstStyle/>
                    <a:p>
                      <a:pPr algn="ctr" fontAlgn="ctr"/>
                      <a:r>
                        <a:rPr lang="cs-CZ" sz="1000" b="1" i="0" u="none" strike="noStrike" dirty="0">
                          <a:solidFill>
                            <a:srgbClr val="000000"/>
                          </a:solidFill>
                          <a:latin typeface="Calibri"/>
                        </a:rPr>
                        <a:t>4.9.2015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50" b="1" i="0" u="none" strike="noStrike" dirty="0" err="1">
                          <a:solidFill>
                            <a:srgbClr val="000000"/>
                          </a:solidFill>
                          <a:latin typeface="Arial"/>
                        </a:rPr>
                        <a:t>Tigo</a:t>
                      </a:r>
                      <a:r>
                        <a:rPr lang="cs-CZ" sz="1050" b="1" i="0" u="none" strike="noStrike" dirty="0">
                          <a:solidFill>
                            <a:srgbClr val="000000"/>
                          </a:solidFill>
                          <a:latin typeface="Arial"/>
                        </a:rPr>
                        <a:t> </a:t>
                      </a:r>
                      <a:r>
                        <a:rPr lang="cs-CZ" sz="1050" b="1" i="0" u="none" strike="noStrike" dirty="0" err="1">
                          <a:solidFill>
                            <a:srgbClr val="000000"/>
                          </a:solidFill>
                          <a:latin typeface="Arial"/>
                        </a:rPr>
                        <a:t>Nučnice</a:t>
                      </a:r>
                      <a:r>
                        <a:rPr lang="cs-CZ" sz="1050" b="1" i="0" u="none" strike="noStrike" dirty="0">
                          <a:solidFill>
                            <a:srgbClr val="000000"/>
                          </a:solidFill>
                          <a:latin typeface="Arial"/>
                        </a:rPr>
                        <a:t> 1996</a:t>
                      </a:r>
                    </a:p>
                  </a:txBody>
                  <a:tcPr marL="9525" marR="9525" marT="9525" marB="0" anchor="ctr">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Sepap Štětí</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Calibri"/>
                        </a:rPr>
                        <a:t>5:3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2"/>
                  </a:ext>
                </a:extLst>
              </a:tr>
              <a:tr h="391235">
                <a:tc>
                  <a:txBody>
                    <a:bodyPr/>
                    <a:lstStyle/>
                    <a:p>
                      <a:pPr algn="ctr" fontAlgn="ctr"/>
                      <a:r>
                        <a:rPr lang="cs-CZ" sz="1000" b="1" i="0" u="none" strike="noStrike" dirty="0">
                          <a:solidFill>
                            <a:srgbClr val="000000"/>
                          </a:solidFill>
                          <a:latin typeface="Calibri"/>
                        </a:rPr>
                        <a:t>18.9.2015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50" b="1" i="0" u="none" strike="noStrike" dirty="0">
                          <a:solidFill>
                            <a:srgbClr val="000000"/>
                          </a:solidFill>
                          <a:latin typeface="Arial"/>
                        </a:rPr>
                        <a:t>Sokol České Kopisty</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Calibri"/>
                        </a:rPr>
                        <a:t>3:6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03"/>
                  </a:ext>
                </a:extLst>
              </a:tr>
              <a:tr h="391235">
                <a:tc>
                  <a:txBody>
                    <a:bodyPr/>
                    <a:lstStyle/>
                    <a:p>
                      <a:pPr algn="ctr" fontAlgn="ctr"/>
                      <a:r>
                        <a:rPr lang="cs-CZ" sz="1000" b="1" i="0" u="none" strike="noStrike" dirty="0">
                          <a:solidFill>
                            <a:srgbClr val="000000"/>
                          </a:solidFill>
                          <a:latin typeface="Calibri"/>
                        </a:rPr>
                        <a:t>23.10.2015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dirty="0">
                          <a:solidFill>
                            <a:srgbClr val="000000"/>
                          </a:solidFill>
                          <a:latin typeface="Arial"/>
                        </a:rPr>
                        <a:t>Sokol </a:t>
                      </a:r>
                      <a:r>
                        <a:rPr lang="cs-CZ" sz="1050" b="1" i="0" u="none" strike="noStrike" dirty="0" err="1">
                          <a:solidFill>
                            <a:srgbClr val="000000"/>
                          </a:solidFill>
                          <a:latin typeface="Arial"/>
                        </a:rPr>
                        <a:t>Pokratice</a:t>
                      </a:r>
                      <a:r>
                        <a:rPr lang="cs-CZ" sz="1050" b="1" i="0" u="none" strike="noStrike" dirty="0">
                          <a:solidFill>
                            <a:srgbClr val="000000"/>
                          </a:solidFill>
                          <a:latin typeface="Arial"/>
                        </a:rPr>
                        <a:t> </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Calibri"/>
                        </a:rPr>
                        <a:t>3:0 KON.</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04"/>
                  </a:ext>
                </a:extLst>
              </a:tr>
              <a:tr h="391235">
                <a:tc>
                  <a:txBody>
                    <a:bodyPr/>
                    <a:lstStyle/>
                    <a:p>
                      <a:pPr algn="ctr" fontAlgn="ctr"/>
                      <a:r>
                        <a:rPr lang="cs-CZ" sz="1000" b="1" i="0" u="none" strike="noStrike" dirty="0">
                          <a:solidFill>
                            <a:srgbClr val="000000"/>
                          </a:solidFill>
                          <a:latin typeface="Calibri"/>
                        </a:rPr>
                        <a:t>25.9.20156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Sepap Štětí</a:t>
                      </a:r>
                    </a:p>
                  </a:txBody>
                  <a:tcPr marL="9525" marR="9525" marT="9525" marB="0" anchor="ctr">
                    <a:lnL>
                      <a:noFill/>
                    </a:lnL>
                    <a:lnR>
                      <a:noFill/>
                    </a:lnR>
                    <a:lnT>
                      <a:noFill/>
                    </a:lnT>
                    <a:lnB>
                      <a:noFill/>
                    </a:lnB>
                    <a:solidFill>
                      <a:srgbClr val="FFCCFF"/>
                    </a:solidFill>
                  </a:tcPr>
                </a:tc>
                <a:tc>
                  <a:txBody>
                    <a:bodyPr/>
                    <a:lstStyle/>
                    <a:p>
                      <a:pPr algn="ctr" fontAlgn="ctr"/>
                      <a:r>
                        <a:rPr lang="cs-CZ" sz="1050" b="1" i="0" u="none" strike="noStrike" dirty="0">
                          <a:solidFill>
                            <a:srgbClr val="000000"/>
                          </a:solidFill>
                          <a:latin typeface="Arial"/>
                        </a:rPr>
                        <a:t>TJ </a:t>
                      </a:r>
                      <a:r>
                        <a:rPr lang="cs-CZ" sz="1050" b="1" i="0" u="none" strike="noStrike" dirty="0" err="1">
                          <a:solidFill>
                            <a:srgbClr val="000000"/>
                          </a:solidFill>
                          <a:latin typeface="Arial"/>
                        </a:rPr>
                        <a:t>Žitenice</a:t>
                      </a:r>
                      <a:endParaRPr lang="cs-CZ" sz="1050" b="1" i="0" u="none" strike="noStrike" dirty="0">
                        <a:solidFill>
                          <a:srgbClr val="000000"/>
                        </a:solidFill>
                        <a:latin typeface="Arial"/>
                      </a:endParaRP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Calibri"/>
                        </a:rPr>
                        <a:t>2:14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05"/>
                  </a:ext>
                </a:extLst>
              </a:tr>
              <a:tr h="391235">
                <a:tc>
                  <a:txBody>
                    <a:bodyPr/>
                    <a:lstStyle/>
                    <a:p>
                      <a:pPr algn="ctr" fontAlgn="ctr"/>
                      <a:r>
                        <a:rPr lang="cs-CZ" sz="1000" b="1" i="0" u="none" strike="noStrike" dirty="0">
                          <a:solidFill>
                            <a:srgbClr val="000000"/>
                          </a:solidFill>
                          <a:latin typeface="Calibri"/>
                        </a:rPr>
                        <a:t>2.10.2015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50" b="1" i="0" u="none" strike="noStrike" dirty="0">
                          <a:solidFill>
                            <a:srgbClr val="000000"/>
                          </a:solidFill>
                          <a:latin typeface="Arial"/>
                        </a:rPr>
                        <a:t>Sokol </a:t>
                      </a:r>
                      <a:r>
                        <a:rPr lang="cs-CZ" sz="1050" b="1" i="0" u="none" strike="noStrike" dirty="0" err="1">
                          <a:solidFill>
                            <a:srgbClr val="000000"/>
                          </a:solidFill>
                          <a:latin typeface="Arial"/>
                        </a:rPr>
                        <a:t>Vražkov</a:t>
                      </a:r>
                      <a:r>
                        <a:rPr lang="cs-CZ" sz="1050" b="1" i="0" u="none" strike="noStrike" dirty="0">
                          <a:solidFill>
                            <a:srgbClr val="000000"/>
                          </a:solidFill>
                          <a:latin typeface="Arial"/>
                        </a:rPr>
                        <a:t> </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Calibri"/>
                        </a:rPr>
                        <a:t>2:3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06"/>
                  </a:ext>
                </a:extLst>
              </a:tr>
              <a:tr h="391235">
                <a:tc>
                  <a:txBody>
                    <a:bodyPr/>
                    <a:lstStyle/>
                    <a:p>
                      <a:pPr algn="ctr" fontAlgn="ctr"/>
                      <a:r>
                        <a:rPr lang="cs-CZ" sz="1000" b="1" i="0" u="none" strike="noStrike" dirty="0">
                          <a:solidFill>
                            <a:srgbClr val="000000"/>
                          </a:solidFill>
                          <a:latin typeface="Calibri"/>
                        </a:rPr>
                        <a:t>9.10.2015</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a:rPr>
                        <a:t>Sepap Štětí</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dirty="0">
                          <a:solidFill>
                            <a:srgbClr val="000000"/>
                          </a:solidFill>
                          <a:latin typeface="Arial"/>
                        </a:rPr>
                        <a:t>Slavoj </a:t>
                      </a:r>
                      <a:r>
                        <a:rPr lang="cs-CZ" sz="1050" b="1" i="0" u="none" strike="noStrike" dirty="0" err="1">
                          <a:solidFill>
                            <a:srgbClr val="000000"/>
                          </a:solidFill>
                          <a:latin typeface="Arial"/>
                        </a:rPr>
                        <a:t>Bohušovice</a:t>
                      </a:r>
                      <a:r>
                        <a:rPr lang="cs-CZ" sz="1050" b="1" i="0" u="none" strike="noStrike" dirty="0">
                          <a:solidFill>
                            <a:srgbClr val="000000"/>
                          </a:solidFill>
                          <a:latin typeface="Arial"/>
                        </a:rPr>
                        <a:t> </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Calibri"/>
                        </a:rPr>
                        <a:t>4:3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07"/>
                  </a:ext>
                </a:extLst>
              </a:tr>
              <a:tr h="391235">
                <a:tc>
                  <a:txBody>
                    <a:bodyPr/>
                    <a:lstStyle/>
                    <a:p>
                      <a:pPr algn="ctr" fontAlgn="ctr"/>
                      <a:r>
                        <a:rPr lang="cs-CZ" sz="1000" b="1" i="0" u="none" strike="noStrike" dirty="0">
                          <a:solidFill>
                            <a:srgbClr val="000000"/>
                          </a:solidFill>
                          <a:latin typeface="Calibri"/>
                        </a:rPr>
                        <a:t>16.10.2015</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a:solidFill>
                            <a:srgbClr val="000000"/>
                          </a:solidFill>
                          <a:latin typeface="Arial"/>
                        </a:rPr>
                        <a:t>FK Litoměřice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dirty="0">
                          <a:solidFill>
                            <a:srgbClr val="000000"/>
                          </a:solidFill>
                          <a:latin typeface="Arial"/>
                        </a:rPr>
                        <a:t>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r>
                        <a:rPr lang="cs-CZ" sz="1100" b="1" i="0" u="none" strike="noStrike">
                          <a:solidFill>
                            <a:srgbClr val="000000"/>
                          </a:solidFill>
                          <a:latin typeface="Calibri"/>
                        </a:rPr>
                        <a:t>5:4</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8"/>
                  </a:ext>
                </a:extLst>
              </a:tr>
              <a:tr h="391235">
                <a:tc>
                  <a:txBody>
                    <a:bodyPr/>
                    <a:lstStyle/>
                    <a:p>
                      <a:pPr algn="ctr" fontAlgn="ctr"/>
                      <a:r>
                        <a:rPr lang="cs-CZ" sz="1000" b="1" i="0" u="none" strike="noStrike" dirty="0">
                          <a:solidFill>
                            <a:srgbClr val="000000"/>
                          </a:solidFill>
                          <a:latin typeface="Arial"/>
                        </a:rPr>
                        <a:t>8.4.2016</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050" b="1" i="0" u="none" strike="noStrike" dirty="0">
                          <a:solidFill>
                            <a:srgbClr val="000000"/>
                          </a:solidFill>
                          <a:latin typeface="Arial"/>
                        </a:rPr>
                        <a:t>Sokol Malé Žernoseky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100" b="1" i="0" u="none" strike="noStrike" dirty="0">
                          <a:solidFill>
                            <a:srgbClr val="000000"/>
                          </a:solidFill>
                          <a:latin typeface="Arial"/>
                        </a:rPr>
                        <a:t>10</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cs-CZ" sz="1100" b="1" i="0" u="none" strike="noStrike">
                          <a:solidFill>
                            <a:srgbClr val="000000"/>
                          </a:solidFill>
                          <a:latin typeface="Arial"/>
                        </a:rPr>
                        <a:t>4:4</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extLst>
                  <a:ext uri="{0D108BD9-81ED-4DB2-BD59-A6C34878D82A}">
                    <a16:rowId xmlns:a16="http://schemas.microsoft.com/office/drawing/2014/main" val="10009"/>
                  </a:ext>
                </a:extLst>
              </a:tr>
              <a:tr h="391235">
                <a:tc>
                  <a:txBody>
                    <a:bodyPr/>
                    <a:lstStyle/>
                    <a:p>
                      <a:pPr algn="ctr" fontAlgn="ctr"/>
                      <a:r>
                        <a:rPr lang="cs-CZ" sz="1000" b="1" i="0" u="none" strike="noStrike" dirty="0">
                          <a:solidFill>
                            <a:srgbClr val="000000"/>
                          </a:solidFill>
                          <a:latin typeface="Arial"/>
                        </a:rPr>
                        <a:t>22.4.2016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Sepap Štětí</a:t>
                      </a:r>
                    </a:p>
                  </a:txBody>
                  <a:tcPr marL="9525" marR="9525" marT="9525" marB="0" anchor="ctr">
                    <a:lnL>
                      <a:noFill/>
                    </a:lnL>
                    <a:lnR>
                      <a:noFill/>
                    </a:lnR>
                    <a:lnT>
                      <a:noFill/>
                    </a:lnT>
                    <a:lnB>
                      <a:noFill/>
                    </a:lnB>
                    <a:solidFill>
                      <a:srgbClr val="FFCCFF"/>
                    </a:solidFill>
                  </a:tcPr>
                </a:tc>
                <a:tc>
                  <a:txBody>
                    <a:bodyPr/>
                    <a:lstStyle/>
                    <a:p>
                      <a:pPr algn="ctr" fontAlgn="ctr"/>
                      <a:r>
                        <a:rPr lang="cs-CZ" sz="1050" b="1" i="0" u="none" strike="noStrike" dirty="0" err="1">
                          <a:solidFill>
                            <a:srgbClr val="000000"/>
                          </a:solidFill>
                          <a:latin typeface="Arial"/>
                        </a:rPr>
                        <a:t>Tigo</a:t>
                      </a:r>
                      <a:r>
                        <a:rPr lang="cs-CZ" sz="1050" b="1" i="0" u="none" strike="noStrike" dirty="0">
                          <a:solidFill>
                            <a:srgbClr val="000000"/>
                          </a:solidFill>
                          <a:latin typeface="Arial"/>
                        </a:rPr>
                        <a:t> </a:t>
                      </a:r>
                      <a:r>
                        <a:rPr lang="cs-CZ" sz="1050" b="1" i="0" u="none" strike="noStrike" dirty="0" err="1">
                          <a:solidFill>
                            <a:srgbClr val="000000"/>
                          </a:solidFill>
                          <a:latin typeface="Arial"/>
                        </a:rPr>
                        <a:t>Nučnice</a:t>
                      </a:r>
                      <a:r>
                        <a:rPr lang="cs-CZ" sz="1050" b="1" i="0" u="none" strike="noStrike" dirty="0">
                          <a:solidFill>
                            <a:srgbClr val="000000"/>
                          </a:solidFill>
                          <a:latin typeface="Arial"/>
                        </a:rPr>
                        <a:t> 1996</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12</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a:solidFill>
                            <a:srgbClr val="000000"/>
                          </a:solidFill>
                          <a:latin typeface="Calibri"/>
                        </a:rPr>
                        <a:t>2:7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0"/>
                  </a:ext>
                </a:extLst>
              </a:tr>
              <a:tr h="391235">
                <a:tc>
                  <a:txBody>
                    <a:bodyPr/>
                    <a:lstStyle/>
                    <a:p>
                      <a:pPr algn="ctr" fontAlgn="ctr"/>
                      <a:r>
                        <a:rPr lang="cs-CZ" sz="1000" b="1" i="0" u="none" strike="noStrike" dirty="0">
                          <a:solidFill>
                            <a:srgbClr val="000000"/>
                          </a:solidFill>
                          <a:latin typeface="Arial"/>
                        </a:rPr>
                        <a:t>6.5.2016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a:rPr>
                        <a:t>Sepap Štětí</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dirty="0">
                          <a:solidFill>
                            <a:srgbClr val="000000"/>
                          </a:solidFill>
                          <a:latin typeface="Arial"/>
                        </a:rPr>
                        <a:t>Sokol České Kopisty</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dirty="0">
                          <a:solidFill>
                            <a:srgbClr val="000000"/>
                          </a:solidFill>
                          <a:latin typeface="Arial"/>
                        </a:rPr>
                        <a:t>14</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a:solidFill>
                            <a:srgbClr val="000000"/>
                          </a:solidFill>
                          <a:latin typeface="Calibri"/>
                        </a:rPr>
                        <a:t>5:1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11"/>
                  </a:ext>
                </a:extLst>
              </a:tr>
              <a:tr h="391235">
                <a:tc>
                  <a:txBody>
                    <a:bodyPr/>
                    <a:lstStyle/>
                    <a:p>
                      <a:pPr algn="ctr" fontAlgn="ctr"/>
                      <a:r>
                        <a:rPr lang="cs-CZ" sz="1000" b="1" i="0" u="none" strike="noStrike" dirty="0">
                          <a:solidFill>
                            <a:srgbClr val="000000"/>
                          </a:solidFill>
                          <a:latin typeface="Calibri"/>
                        </a:rPr>
                        <a:t>29.4.2016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a:rPr>
                        <a:t>Sokol Pokratice </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dirty="0">
                          <a:solidFill>
                            <a:srgbClr val="000000"/>
                          </a:solidFill>
                          <a:latin typeface="Arial"/>
                        </a:rPr>
                        <a:t>13</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dirty="0">
                          <a:solidFill>
                            <a:srgbClr val="000000"/>
                          </a:solidFill>
                          <a:latin typeface="Calibri"/>
                        </a:rPr>
                        <a:t>1:4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12"/>
                  </a:ext>
                </a:extLst>
              </a:tr>
              <a:tr h="391235">
                <a:tc>
                  <a:txBody>
                    <a:bodyPr/>
                    <a:lstStyle/>
                    <a:p>
                      <a:pPr algn="ctr" fontAlgn="ctr"/>
                      <a:r>
                        <a:rPr lang="cs-CZ" sz="1000" b="1" i="0" u="none" strike="noStrike" dirty="0">
                          <a:solidFill>
                            <a:srgbClr val="000000"/>
                          </a:solidFill>
                          <a:latin typeface="Calibri"/>
                        </a:rPr>
                        <a:t>13.5.2016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TJ Žitenice</a:t>
                      </a:r>
                    </a:p>
                  </a:txBody>
                  <a:tcPr marL="9525" marR="9525" marT="9525" marB="0" anchor="ctr">
                    <a:lnL>
                      <a:noFill/>
                    </a:lnL>
                    <a:lnR>
                      <a:noFill/>
                    </a:lnR>
                    <a:lnT>
                      <a:noFill/>
                    </a:lnT>
                    <a:lnB>
                      <a:noFill/>
                    </a:lnB>
                    <a:solidFill>
                      <a:srgbClr val="FFCCFF"/>
                    </a:solidFill>
                  </a:tcPr>
                </a:tc>
                <a:tc>
                  <a:txBody>
                    <a:bodyPr/>
                    <a:lstStyle/>
                    <a:p>
                      <a:pPr algn="ctr" fontAlgn="ctr"/>
                      <a:r>
                        <a:rPr lang="cs-CZ" sz="1050" b="1" i="0" u="none" strike="noStrike">
                          <a:solidFill>
                            <a:srgbClr val="000000"/>
                          </a:solidFill>
                          <a:latin typeface="Arial"/>
                        </a:rPr>
                        <a:t>Sepap Štětí</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Arial"/>
                        </a:rPr>
                        <a:t>15</a:t>
                      </a:r>
                    </a:p>
                  </a:txBody>
                  <a:tcPr marL="9525" marR="9525" marT="9525" marB="0" anchor="ctr">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latin typeface="Calibri"/>
                        </a:rPr>
                        <a:t>8:1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CCFF"/>
                    </a:solidFill>
                  </a:tcPr>
                </a:tc>
                <a:extLst>
                  <a:ext uri="{0D108BD9-81ED-4DB2-BD59-A6C34878D82A}">
                    <a16:rowId xmlns:a16="http://schemas.microsoft.com/office/drawing/2014/main" val="10013"/>
                  </a:ext>
                </a:extLst>
              </a:tr>
              <a:tr h="391235">
                <a:tc>
                  <a:txBody>
                    <a:bodyPr/>
                    <a:lstStyle/>
                    <a:p>
                      <a:pPr algn="ctr" fontAlgn="ctr"/>
                      <a:r>
                        <a:rPr lang="cs-CZ" sz="1000" b="1" i="0" u="none" strike="noStrike" dirty="0">
                          <a:solidFill>
                            <a:srgbClr val="000000"/>
                          </a:solidFill>
                          <a:latin typeface="Arial"/>
                        </a:rPr>
                        <a:t>20.5.2016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a:rPr>
                        <a:t>Sepap Štětí</a:t>
                      </a:r>
                    </a:p>
                  </a:txBody>
                  <a:tcPr marL="9525" marR="9525" marT="9525" marB="0" anchor="ctr">
                    <a:lnL>
                      <a:noFill/>
                    </a:lnL>
                    <a:lnR>
                      <a:noFill/>
                    </a:lnR>
                    <a:lnT>
                      <a:noFill/>
                    </a:lnT>
                    <a:lnB>
                      <a:noFill/>
                    </a:lnB>
                    <a:solidFill>
                      <a:srgbClr val="99FF66"/>
                    </a:solidFill>
                  </a:tcPr>
                </a:tc>
                <a:tc>
                  <a:txBody>
                    <a:bodyPr/>
                    <a:lstStyle/>
                    <a:p>
                      <a:pPr algn="ctr" fontAlgn="ctr"/>
                      <a:r>
                        <a:rPr lang="cs-CZ" sz="1050" b="1" i="0" u="none" strike="noStrike">
                          <a:solidFill>
                            <a:srgbClr val="000000"/>
                          </a:solidFill>
                          <a:latin typeface="Arial"/>
                        </a:rPr>
                        <a:t>Sokol Vražkov </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dirty="0">
                          <a:solidFill>
                            <a:srgbClr val="000000"/>
                          </a:solidFill>
                          <a:latin typeface="Arial"/>
                        </a:rPr>
                        <a:t>16</a:t>
                      </a:r>
                    </a:p>
                  </a:txBody>
                  <a:tcPr marL="9525" marR="9525" marT="9525" marB="0" anchor="ctr">
                    <a:lnL>
                      <a:noFill/>
                    </a:lnL>
                    <a:lnR>
                      <a:noFill/>
                    </a:lnR>
                    <a:lnT>
                      <a:noFill/>
                    </a:lnT>
                    <a:lnB>
                      <a:noFill/>
                    </a:lnB>
                    <a:solidFill>
                      <a:srgbClr val="99FF66"/>
                    </a:solidFill>
                  </a:tcPr>
                </a:tc>
                <a:tc>
                  <a:txBody>
                    <a:bodyPr/>
                    <a:lstStyle/>
                    <a:p>
                      <a:pPr algn="ctr" fontAlgn="ctr"/>
                      <a:r>
                        <a:rPr lang="cs-CZ" sz="1100" b="1" i="0" u="none" strike="noStrike" dirty="0">
                          <a:solidFill>
                            <a:srgbClr val="000000"/>
                          </a:solidFill>
                          <a:latin typeface="Calibri"/>
                        </a:rPr>
                        <a:t>7:1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99FF66"/>
                    </a:solidFill>
                  </a:tcPr>
                </a:tc>
                <a:extLst>
                  <a:ext uri="{0D108BD9-81ED-4DB2-BD59-A6C34878D82A}">
                    <a16:rowId xmlns:a16="http://schemas.microsoft.com/office/drawing/2014/main" val="10014"/>
                  </a:ext>
                </a:extLst>
              </a:tr>
              <a:tr h="391235">
                <a:tc>
                  <a:txBody>
                    <a:bodyPr/>
                    <a:lstStyle/>
                    <a:p>
                      <a:pPr algn="ctr" fontAlgn="ctr"/>
                      <a:r>
                        <a:rPr lang="cs-CZ" sz="1000" b="1" i="0" u="none" strike="noStrike" dirty="0">
                          <a:solidFill>
                            <a:srgbClr val="000000"/>
                          </a:solidFill>
                          <a:latin typeface="Calibri"/>
                        </a:rPr>
                        <a:t>27.5.2016</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CCFFFF"/>
                    </a:solidFill>
                  </a:tcPr>
                </a:tc>
                <a:tc>
                  <a:txBody>
                    <a:bodyPr/>
                    <a:lstStyle/>
                    <a:p>
                      <a:pPr algn="ctr" fontAlgn="ctr"/>
                      <a:r>
                        <a:rPr lang="cs-CZ" sz="1050" b="1" i="0" u="none" strike="noStrike">
                          <a:solidFill>
                            <a:srgbClr val="000000"/>
                          </a:solidFill>
                          <a:latin typeface="Arial"/>
                        </a:rPr>
                        <a:t>Slavoj Bohušovice </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Calibri"/>
                        </a:rPr>
                        <a:t>3:3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CCFFFF"/>
                    </a:solidFill>
                  </a:tcPr>
                </a:tc>
                <a:extLst>
                  <a:ext uri="{0D108BD9-81ED-4DB2-BD59-A6C34878D82A}">
                    <a16:rowId xmlns:a16="http://schemas.microsoft.com/office/drawing/2014/main" val="10015"/>
                  </a:ext>
                </a:extLst>
              </a:tr>
              <a:tr h="391235">
                <a:tc>
                  <a:txBody>
                    <a:bodyPr/>
                    <a:lstStyle/>
                    <a:p>
                      <a:pPr algn="ctr" fontAlgn="ctr"/>
                      <a:r>
                        <a:rPr lang="cs-CZ" sz="1000" b="1" i="0" u="none" strike="noStrike" dirty="0">
                          <a:solidFill>
                            <a:srgbClr val="000000"/>
                          </a:solidFill>
                          <a:latin typeface="Arial"/>
                        </a:rPr>
                        <a:t>3.6.2016</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latin typeface="Arial"/>
                        </a:rPr>
                        <a:t>Sepap </a:t>
                      </a:r>
                      <a:r>
                        <a:rPr lang="cs-CZ" sz="1050" b="1" i="0" u="none" strike="noStrike" dirty="0" err="1">
                          <a:solidFill>
                            <a:srgbClr val="000000"/>
                          </a:solidFill>
                          <a:latin typeface="Arial"/>
                        </a:rPr>
                        <a:t>Štětí</a:t>
                      </a:r>
                      <a:endParaRPr lang="cs-CZ" sz="1050" b="1" i="0" u="none" strike="noStrike" dirty="0">
                        <a:solidFill>
                          <a:srgbClr val="000000"/>
                        </a:solidFill>
                        <a:latin typeface="Arial"/>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latin typeface="Arial"/>
                        </a:rPr>
                        <a:t>FK Litoměřice</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Arial"/>
                        </a:rPr>
                        <a:t>18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100" b="1" i="0" u="none" strike="noStrike" dirty="0">
                          <a:solidFill>
                            <a:srgbClr val="000000"/>
                          </a:solidFill>
                          <a:latin typeface="Calibri"/>
                        </a:rPr>
                        <a:t>4:2</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016"/>
                  </a:ext>
                </a:extLst>
              </a:tr>
            </a:tbl>
          </a:graphicData>
        </a:graphic>
      </p:graphicFrame>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1466850"/>
            <a:ext cx="914400"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1666875"/>
            <a:ext cx="914400"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866900"/>
            <a:ext cx="914400"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2066925"/>
            <a:ext cx="914400"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866775"/>
            <a:ext cx="914400"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066800"/>
            <a:ext cx="914400"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266825"/>
            <a:ext cx="914400"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83660" y="5275684"/>
            <a:ext cx="185737" cy="276225"/>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71812"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903140"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44</a:t>
            </a:r>
          </a:p>
        </p:txBody>
      </p:sp>
      <p:graphicFrame>
        <p:nvGraphicFramePr>
          <p:cNvPr id="12" name="Tabulka 11"/>
          <p:cNvGraphicFramePr>
            <a:graphicFrameLocks noGrp="1"/>
          </p:cNvGraphicFramePr>
          <p:nvPr/>
        </p:nvGraphicFramePr>
        <p:xfrm>
          <a:off x="102940" y="4051548"/>
          <a:ext cx="4392488" cy="2830830"/>
        </p:xfrm>
        <a:graphic>
          <a:graphicData uri="http://schemas.openxmlformats.org/drawingml/2006/table">
            <a:tbl>
              <a:tblPr/>
              <a:tblGrid>
                <a:gridCol w="230274">
                  <a:extLst>
                    <a:ext uri="{9D8B030D-6E8A-4147-A177-3AD203B41FA5}">
                      <a16:colId xmlns:a16="http://schemas.microsoft.com/office/drawing/2014/main" val="20000"/>
                    </a:ext>
                  </a:extLst>
                </a:gridCol>
                <a:gridCol w="218762">
                  <a:extLst>
                    <a:ext uri="{9D8B030D-6E8A-4147-A177-3AD203B41FA5}">
                      <a16:colId xmlns:a16="http://schemas.microsoft.com/office/drawing/2014/main" val="20001"/>
                    </a:ext>
                  </a:extLst>
                </a:gridCol>
                <a:gridCol w="1727060">
                  <a:extLst>
                    <a:ext uri="{9D8B030D-6E8A-4147-A177-3AD203B41FA5}">
                      <a16:colId xmlns:a16="http://schemas.microsoft.com/office/drawing/2014/main" val="20002"/>
                    </a:ext>
                  </a:extLst>
                </a:gridCol>
                <a:gridCol w="276330">
                  <a:extLst>
                    <a:ext uri="{9D8B030D-6E8A-4147-A177-3AD203B41FA5}">
                      <a16:colId xmlns:a16="http://schemas.microsoft.com/office/drawing/2014/main" val="20003"/>
                    </a:ext>
                  </a:extLst>
                </a:gridCol>
                <a:gridCol w="241788">
                  <a:extLst>
                    <a:ext uri="{9D8B030D-6E8A-4147-A177-3AD203B41FA5}">
                      <a16:colId xmlns:a16="http://schemas.microsoft.com/office/drawing/2014/main" val="20004"/>
                    </a:ext>
                  </a:extLst>
                </a:gridCol>
                <a:gridCol w="164070">
                  <a:extLst>
                    <a:ext uri="{9D8B030D-6E8A-4147-A177-3AD203B41FA5}">
                      <a16:colId xmlns:a16="http://schemas.microsoft.com/office/drawing/2014/main" val="20005"/>
                    </a:ext>
                  </a:extLst>
                </a:gridCol>
                <a:gridCol w="302235">
                  <a:extLst>
                    <a:ext uri="{9D8B030D-6E8A-4147-A177-3AD203B41FA5}">
                      <a16:colId xmlns:a16="http://schemas.microsoft.com/office/drawing/2014/main" val="20006"/>
                    </a:ext>
                  </a:extLst>
                </a:gridCol>
                <a:gridCol w="679311">
                  <a:extLst>
                    <a:ext uri="{9D8B030D-6E8A-4147-A177-3AD203B41FA5}">
                      <a16:colId xmlns:a16="http://schemas.microsoft.com/office/drawing/2014/main" val="20007"/>
                    </a:ext>
                  </a:extLst>
                </a:gridCol>
                <a:gridCol w="299357">
                  <a:extLst>
                    <a:ext uri="{9D8B030D-6E8A-4147-A177-3AD203B41FA5}">
                      <a16:colId xmlns:a16="http://schemas.microsoft.com/office/drawing/2014/main" val="20008"/>
                    </a:ext>
                  </a:extLst>
                </a:gridCol>
                <a:gridCol w="253301">
                  <a:extLst>
                    <a:ext uri="{9D8B030D-6E8A-4147-A177-3AD203B41FA5}">
                      <a16:colId xmlns:a16="http://schemas.microsoft.com/office/drawing/2014/main" val="20009"/>
                    </a:ext>
                  </a:extLst>
                </a:gridCol>
              </a:tblGrid>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0"/>
                  </a:ext>
                </a:extLst>
              </a:tr>
              <a:tr h="238125">
                <a:tc>
                  <a:txBody>
                    <a:bodyPr/>
                    <a:lstStyle/>
                    <a:p>
                      <a:pPr algn="l" fontAlgn="b"/>
                      <a:r>
                        <a:rPr lang="cs-CZ" sz="105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400" b="1" i="0" u="none" strike="noStrike" dirty="0">
                          <a:solidFill>
                            <a:srgbClr val="0000CC"/>
                          </a:solidFill>
                          <a:latin typeface="Calibri"/>
                        </a:rPr>
                        <a:t>Stará garda </a:t>
                      </a:r>
                      <a:r>
                        <a:rPr lang="cs-CZ" sz="1400" b="1" i="0" u="none" strike="noStrike" dirty="0" smtClean="0">
                          <a:solidFill>
                            <a:srgbClr val="0000CC"/>
                          </a:solidFill>
                          <a:latin typeface="Calibri"/>
                        </a:rPr>
                        <a:t> </a:t>
                      </a:r>
                      <a:r>
                        <a:rPr lang="cs-CZ" sz="1400" b="1" i="0" u="none" strike="noStrike" dirty="0">
                          <a:solidFill>
                            <a:srgbClr val="0000CC"/>
                          </a:solidFill>
                          <a:latin typeface="Calibri"/>
                        </a:rPr>
                        <a:t>Okresní přebor 2015/16 po 18. </a:t>
                      </a:r>
                      <a:r>
                        <a:rPr lang="cs-CZ" sz="1400" b="1" i="0" u="none" strike="noStrike" dirty="0" smtClean="0">
                          <a:solidFill>
                            <a:srgbClr val="0000CC"/>
                          </a:solidFill>
                          <a:latin typeface="Calibri"/>
                        </a:rPr>
                        <a:t>kole konečné pořadí</a:t>
                      </a:r>
                      <a:endParaRPr lang="cs-CZ" sz="1400" b="1" i="0" u="none" strike="noStrike" dirty="0">
                        <a:solidFill>
                          <a:srgbClr val="0000CC"/>
                        </a:solidFill>
                        <a:latin typeface="Calibri"/>
                      </a:endParaRP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latin typeface="Arial"/>
                        </a:rPr>
                        <a:t>TJ Žitenice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Calibri"/>
                        </a:rPr>
                        <a:t>138:27</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46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Tigo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81:24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43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latin typeface="Arial"/>
                        </a:rPr>
                        <a:t>FK Litoměřice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Calibri"/>
                        </a:rPr>
                        <a:t>59:51</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28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2381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FF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a:solidFill>
                            <a:srgbClr val="FF0000"/>
                          </a:solidFill>
                          <a:latin typeface="Arial"/>
                        </a:rPr>
                        <a:t>Sepap Štětí</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latin typeface="Arial"/>
                        </a:rPr>
                        <a:t>5</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latin typeface="Calibri"/>
                        </a:rPr>
                        <a:t>59:63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latin typeface="Arial"/>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latin typeface="Arial"/>
                        </a:rPr>
                        <a:t>TJ Sokol České Kopisty</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Calibri"/>
                        </a:rPr>
                        <a:t>46:59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latin typeface="Arial"/>
                        </a:rPr>
                        <a:t>Slavoj Bohušovice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Calibri"/>
                        </a:rPr>
                        <a:t>44:83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Sokol Malé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42:70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200" b="1" i="0" u="none" strike="noStrike">
                          <a:solidFill>
                            <a:srgbClr val="000000"/>
                          </a:solidFill>
                          <a:latin typeface="Arial"/>
                        </a:rPr>
                        <a:t>Sokol Pokratice</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15</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13</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Calibri"/>
                        </a:rPr>
                        <a:t>20:70</a:t>
                      </a:r>
                    </a:p>
                  </a:txBody>
                  <a:tcPr marL="9525" marR="9525" marT="9525" marB="0" anchor="ctr">
                    <a:lnL>
                      <a:noFill/>
                    </a:lnL>
                    <a:lnR>
                      <a:noFill/>
                    </a:lnR>
                    <a:lnT>
                      <a:noFill/>
                    </a:lnT>
                    <a:lnB>
                      <a:noFill/>
                    </a:lnB>
                    <a:solidFill>
                      <a:srgbClr val="99FF99"/>
                    </a:solidFill>
                  </a:tcPr>
                </a:tc>
                <a:tc>
                  <a:txBody>
                    <a:bodyPr/>
                    <a:lstStyle/>
                    <a:p>
                      <a:pPr algn="ctr" fontAlgn="ctr"/>
                      <a:r>
                        <a:rPr lang="cs-CZ" sz="12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200025">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latin typeface="Arial"/>
                        </a:rPr>
                        <a:t>Sokol Vražkov</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13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alibri"/>
                        </a:rPr>
                        <a:t>31:73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11"/>
                  </a:ext>
                </a:extLst>
              </a:tr>
            </a:tbl>
          </a:graphicData>
        </a:graphic>
      </p:graphicFrame>
      <p:sp>
        <p:nvSpPr>
          <p:cNvPr id="14" name="TextovéPole 13"/>
          <p:cNvSpPr txBox="1"/>
          <p:nvPr/>
        </p:nvSpPr>
        <p:spPr>
          <a:xfrm>
            <a:off x="102940" y="91108"/>
            <a:ext cx="4392488" cy="3785652"/>
          </a:xfrm>
          <a:prstGeom prst="rect">
            <a:avLst/>
          </a:prstGeom>
          <a:blipFill>
            <a:blip r:embed="rId3" cstate="print"/>
            <a:stretch>
              <a:fillRect/>
            </a:stretch>
          </a:blipFill>
          <a:ln w="50800">
            <a:solidFill>
              <a:srgbClr val="CC66FF"/>
            </a:solidFill>
            <a:prstDash val="dash"/>
          </a:ln>
        </p:spPr>
        <p:txBody>
          <a:bodyPr wrap="square" rtlCol="0">
            <a:spAutoFit/>
          </a:bodyPr>
          <a:lstStyle/>
          <a:p>
            <a:pPr algn="ctr"/>
            <a:r>
              <a:rPr lang="cs-CZ" sz="2400" dirty="0" smtClean="0">
                <a:latin typeface="Bookman Old Style" pitchFamily="18" charset="0"/>
              </a:rPr>
              <a:t>Konečné pořadí okresního přeboru staré gardy </a:t>
            </a:r>
          </a:p>
          <a:p>
            <a:pPr algn="ctr"/>
            <a:r>
              <a:rPr lang="cs-CZ" sz="2400" dirty="0" smtClean="0">
                <a:latin typeface="Bookman Old Style" pitchFamily="18" charset="0"/>
              </a:rPr>
              <a:t>2015  - 2016. Jeden bod scházel </a:t>
            </a:r>
            <a:r>
              <a:rPr lang="cs-CZ" sz="2400" dirty="0" err="1" smtClean="0">
                <a:latin typeface="Bookman Old Style" pitchFamily="18" charset="0"/>
              </a:rPr>
              <a:t>Sepapu</a:t>
            </a:r>
            <a:r>
              <a:rPr lang="cs-CZ" sz="2400" dirty="0" smtClean="0">
                <a:latin typeface="Bookman Old Style" pitchFamily="18" charset="0"/>
              </a:rPr>
              <a:t> k zisku bronzového stupínku. Vítězem se staly TJ </a:t>
            </a:r>
            <a:r>
              <a:rPr lang="cs-CZ" sz="2400" dirty="0" err="1" smtClean="0">
                <a:latin typeface="Bookman Old Style" pitchFamily="18" charset="0"/>
              </a:rPr>
              <a:t>Žitenice</a:t>
            </a:r>
            <a:r>
              <a:rPr lang="cs-CZ" sz="2400" dirty="0" smtClean="0">
                <a:latin typeface="Bookman Old Style" pitchFamily="18" charset="0"/>
              </a:rPr>
              <a:t>, která právě v závěrečném kole porazily svého největšího soupeře </a:t>
            </a:r>
            <a:r>
              <a:rPr lang="cs-CZ" sz="2400" dirty="0" err="1" smtClean="0">
                <a:latin typeface="Bookman Old Style" pitchFamily="18" charset="0"/>
              </a:rPr>
              <a:t>Tigo</a:t>
            </a:r>
            <a:r>
              <a:rPr lang="cs-CZ" sz="2400" dirty="0" smtClean="0">
                <a:latin typeface="Bookman Old Style" pitchFamily="18" charset="0"/>
              </a:rPr>
              <a:t> </a:t>
            </a:r>
            <a:r>
              <a:rPr lang="cs-CZ" sz="2400" dirty="0" err="1" smtClean="0">
                <a:latin typeface="Bookman Old Style" pitchFamily="18" charset="0"/>
              </a:rPr>
              <a:t>Nučnice</a:t>
            </a:r>
            <a:r>
              <a:rPr lang="cs-CZ" sz="2400" dirty="0" smtClean="0">
                <a:latin typeface="Bookman Old Style" pitchFamily="18" charset="0"/>
              </a:rPr>
              <a:t> </a:t>
            </a:r>
          </a:p>
        </p:txBody>
      </p:sp>
      <p:graphicFrame>
        <p:nvGraphicFramePr>
          <p:cNvPr id="18" name="Tabulka 17"/>
          <p:cNvGraphicFramePr>
            <a:graphicFrameLocks noGrp="1"/>
          </p:cNvGraphicFramePr>
          <p:nvPr/>
        </p:nvGraphicFramePr>
        <p:xfrm>
          <a:off x="5575548" y="739181"/>
          <a:ext cx="4550792" cy="3581400"/>
        </p:xfrm>
        <a:graphic>
          <a:graphicData uri="http://schemas.openxmlformats.org/drawingml/2006/table">
            <a:tbl>
              <a:tblPr/>
              <a:tblGrid>
                <a:gridCol w="752383">
                  <a:extLst>
                    <a:ext uri="{9D8B030D-6E8A-4147-A177-3AD203B41FA5}">
                      <a16:colId xmlns:a16="http://schemas.microsoft.com/office/drawing/2014/main" val="20000"/>
                    </a:ext>
                  </a:extLst>
                </a:gridCol>
                <a:gridCol w="1100500">
                  <a:extLst>
                    <a:ext uri="{9D8B030D-6E8A-4147-A177-3AD203B41FA5}">
                      <a16:colId xmlns:a16="http://schemas.microsoft.com/office/drawing/2014/main" val="20001"/>
                    </a:ext>
                  </a:extLst>
                </a:gridCol>
                <a:gridCol w="1100500">
                  <a:extLst>
                    <a:ext uri="{9D8B030D-6E8A-4147-A177-3AD203B41FA5}">
                      <a16:colId xmlns:a16="http://schemas.microsoft.com/office/drawing/2014/main" val="20002"/>
                    </a:ext>
                  </a:extLst>
                </a:gridCol>
                <a:gridCol w="968552">
                  <a:extLst>
                    <a:ext uri="{9D8B030D-6E8A-4147-A177-3AD203B41FA5}">
                      <a16:colId xmlns:a16="http://schemas.microsoft.com/office/drawing/2014/main" val="20003"/>
                    </a:ext>
                  </a:extLst>
                </a:gridCol>
                <a:gridCol w="628857">
                  <a:extLst>
                    <a:ext uri="{9D8B030D-6E8A-4147-A177-3AD203B41FA5}">
                      <a16:colId xmlns:a16="http://schemas.microsoft.com/office/drawing/2014/main" val="20004"/>
                    </a:ext>
                  </a:extLst>
                </a:gridCol>
              </a:tblGrid>
              <a:tr h="141029">
                <a:tc rowSpan="2">
                  <a:txBody>
                    <a:bodyPr/>
                    <a:lstStyle/>
                    <a:p>
                      <a:pPr algn="ctr" fontAlgn="ctr"/>
                      <a:r>
                        <a:rPr lang="cs-CZ" sz="800" b="1" i="0" u="none" strike="noStrike" dirty="0">
                          <a:solidFill>
                            <a:srgbClr val="000000"/>
                          </a:solidFill>
                          <a:latin typeface="Arial"/>
                        </a:rPr>
                        <a:t>Dospělí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4.6.2016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TJ Sokol Srbice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dirty="0">
                          <a:solidFill>
                            <a:srgbClr val="000000"/>
                          </a:solidFill>
                          <a:latin typeface="Arial"/>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141029">
                <a:tc vMerge="1">
                  <a:txBody>
                    <a:bodyPr/>
                    <a:lstStyle/>
                    <a:p>
                      <a:endParaRPr lang="cs-CZ"/>
                    </a:p>
                  </a:txBody>
                  <a:tcPr/>
                </a:tc>
                <a:tc>
                  <a:txBody>
                    <a:bodyPr/>
                    <a:lstStyle/>
                    <a:p>
                      <a:pPr algn="ctr" fontAlgn="ctr"/>
                      <a:r>
                        <a:rPr lang="cs-CZ" sz="800" b="1" i="0" u="none" strike="noStrike" dirty="0">
                          <a:solidFill>
                            <a:srgbClr val="000000"/>
                          </a:solidFill>
                          <a:latin typeface="Arial"/>
                        </a:rPr>
                        <a:t>11.6.2016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FK </a:t>
                      </a:r>
                      <a:r>
                        <a:rPr lang="cs-CZ" sz="900" b="1" i="0" u="none" strike="noStrike" dirty="0" err="1">
                          <a:solidFill>
                            <a:srgbClr val="000000"/>
                          </a:solidFill>
                          <a:latin typeface="Arial"/>
                        </a:rPr>
                        <a:t>Duchcov</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dirty="0" smtClean="0">
                          <a:solidFill>
                            <a:srgbClr val="000000"/>
                          </a:solidFill>
                          <a:latin typeface="Arial"/>
                        </a:rPr>
                        <a:t>1:3</a:t>
                      </a:r>
                      <a:r>
                        <a:rPr lang="cs-CZ" sz="8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137183">
                <a:tc>
                  <a:txBody>
                    <a:bodyPr/>
                    <a:lstStyle/>
                    <a:p>
                      <a:pPr algn="ctr" fontAlgn="ctr"/>
                      <a:r>
                        <a:rPr lang="cs-CZ" sz="8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extLst>
                  <a:ext uri="{0D108BD9-81ED-4DB2-BD59-A6C34878D82A}">
                    <a16:rowId xmlns:a16="http://schemas.microsoft.com/office/drawing/2014/main" val="10002"/>
                  </a:ext>
                </a:extLst>
              </a:tr>
              <a:tr h="141029">
                <a:tc rowSpan="2">
                  <a:txBody>
                    <a:bodyPr/>
                    <a:lstStyle/>
                    <a:p>
                      <a:pPr algn="ctr" fontAlgn="ctr"/>
                      <a:r>
                        <a:rPr lang="cs-CZ" sz="800" b="1" i="0" u="none" strike="noStrike" dirty="0">
                          <a:solidFill>
                            <a:srgbClr val="000000"/>
                          </a:solidFill>
                          <a:latin typeface="Arial"/>
                        </a:rPr>
                        <a:t>Dorost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5.6.2016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smtClean="0">
                          <a:solidFill>
                            <a:srgbClr val="000000"/>
                          </a:solidFill>
                          <a:latin typeface="Arial"/>
                        </a:rPr>
                        <a:t>Most.klub   /</a:t>
                      </a:r>
                      <a:r>
                        <a:rPr lang="cs-CZ" sz="900" b="1" i="0" u="none" strike="noStrike" dirty="0" err="1">
                          <a:solidFill>
                            <a:srgbClr val="000000"/>
                          </a:solidFill>
                          <a:latin typeface="Arial"/>
                        </a:rPr>
                        <a:t>Obrnice</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r>
                        <a:rPr lang="cs-CZ" sz="900" b="1" i="0" u="none" strike="noStrike" dirty="0">
                          <a:solidFill>
                            <a:srgbClr val="000000"/>
                          </a:solidFill>
                          <a:latin typeface="Arial"/>
                        </a:rPr>
                        <a:t>/</a:t>
                      </a:r>
                      <a:r>
                        <a:rPr lang="cs-CZ" sz="900" b="1" i="0" u="none" strike="noStrike" dirty="0" err="1">
                          <a:solidFill>
                            <a:srgbClr val="000000"/>
                          </a:solidFill>
                          <a:latin typeface="Arial"/>
                        </a:rPr>
                        <a:t>Hoštka</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1:2 PK, 4:3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141029">
                <a:tc vMerge="1">
                  <a:txBody>
                    <a:bodyPr/>
                    <a:lstStyle/>
                    <a:p>
                      <a:endParaRPr lang="cs-CZ"/>
                    </a:p>
                  </a:txBody>
                  <a:tcPr/>
                </a:tc>
                <a:tc>
                  <a:txBody>
                    <a:bodyPr/>
                    <a:lstStyle/>
                    <a:p>
                      <a:pPr algn="ctr" fontAlgn="ctr"/>
                      <a:r>
                        <a:rPr lang="cs-CZ" sz="800" b="1" i="0" u="none" strike="noStrike">
                          <a:solidFill>
                            <a:srgbClr val="000000"/>
                          </a:solidFill>
                          <a:latin typeface="Arial"/>
                        </a:rPr>
                        <a:t>12.6.2016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FK Junior 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dirty="0" smtClean="0">
                          <a:solidFill>
                            <a:srgbClr val="000000"/>
                          </a:solidFill>
                          <a:latin typeface="Arial"/>
                        </a:rPr>
                        <a:t>1:4, 0:5</a:t>
                      </a:r>
                      <a:r>
                        <a:rPr lang="cs-CZ" sz="8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137183">
                <a:tc>
                  <a:txBody>
                    <a:bodyPr/>
                    <a:lstStyle/>
                    <a:p>
                      <a:pPr algn="ctr" fontAlgn="ctr"/>
                      <a:r>
                        <a:rPr lang="cs-CZ" sz="8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extLst>
                  <a:ext uri="{0D108BD9-81ED-4DB2-BD59-A6C34878D82A}">
                    <a16:rowId xmlns:a16="http://schemas.microsoft.com/office/drawing/2014/main" val="10005"/>
                  </a:ext>
                </a:extLst>
              </a:tr>
              <a:tr h="265458">
                <a:tc rowSpan="3">
                  <a:txBody>
                    <a:bodyPr/>
                    <a:lstStyle/>
                    <a:p>
                      <a:pPr algn="ctr" fontAlgn="ctr"/>
                      <a:r>
                        <a:rPr lang="cs-CZ" sz="800" b="1" i="0" u="none" strike="noStrike">
                          <a:solidFill>
                            <a:srgbClr val="000000"/>
                          </a:solidFill>
                          <a:latin typeface="Arial"/>
                        </a:rPr>
                        <a:t>Žáci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5.6.2016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smtClean="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2:9, 1:11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6"/>
                  </a:ext>
                </a:extLst>
              </a:tr>
              <a:tr h="265458">
                <a:tc vMerge="1">
                  <a:txBody>
                    <a:bodyPr/>
                    <a:lstStyle/>
                    <a:p>
                      <a:endParaRPr lang="cs-CZ"/>
                    </a:p>
                  </a:txBody>
                  <a:tcPr/>
                </a:tc>
                <a:tc>
                  <a:txBody>
                    <a:bodyPr/>
                    <a:lstStyle/>
                    <a:p>
                      <a:pPr algn="ctr" fontAlgn="ctr"/>
                      <a:r>
                        <a:rPr lang="cs-CZ" sz="800" b="1" i="0" u="none" strike="noStrike">
                          <a:solidFill>
                            <a:srgbClr val="000000"/>
                          </a:solidFill>
                          <a:latin typeface="Arial"/>
                        </a:rPr>
                        <a:t>8.6.2016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FK Junior Děčín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11:0, 0:12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141029">
                <a:tc vMerge="1">
                  <a:txBody>
                    <a:bodyPr/>
                    <a:lstStyle/>
                    <a:p>
                      <a:endParaRPr lang="cs-CZ"/>
                    </a:p>
                  </a:txBody>
                  <a:tcPr/>
                </a:tc>
                <a:tc>
                  <a:txBody>
                    <a:bodyPr/>
                    <a:lstStyle/>
                    <a:p>
                      <a:pPr algn="ctr" fontAlgn="ctr"/>
                      <a:r>
                        <a:rPr lang="cs-CZ" sz="800" b="1" i="0" u="none" strike="noStrike">
                          <a:solidFill>
                            <a:srgbClr val="000000"/>
                          </a:solidFill>
                          <a:latin typeface="Arial"/>
                        </a:rPr>
                        <a:t>12.6.2016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FK Litoměřice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SK </a:t>
                      </a:r>
                      <a:r>
                        <a:rPr lang="cs-CZ" sz="900" b="1" i="0" u="none" strike="noStrike" dirty="0" err="1">
                          <a:solidFill>
                            <a:srgbClr val="000000"/>
                          </a:solidFill>
                          <a:latin typeface="Arial"/>
                        </a:rPr>
                        <a:t>Štětí</a:t>
                      </a:r>
                      <a:endParaRPr lang="cs-CZ" sz="9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dirty="0" smtClean="0">
                          <a:solidFill>
                            <a:srgbClr val="000000"/>
                          </a:solidFill>
                          <a:latin typeface="Arial"/>
                        </a:rPr>
                        <a:t>10:2, 18:0</a:t>
                      </a:r>
                      <a:endParaRPr lang="cs-CZ" sz="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8"/>
                  </a:ext>
                </a:extLst>
              </a:tr>
              <a:tr h="137183">
                <a:tc>
                  <a:txBody>
                    <a:bodyPr/>
                    <a:lstStyle/>
                    <a:p>
                      <a:pPr algn="ctr" fontAlgn="ctr"/>
                      <a:r>
                        <a:rPr lang="cs-CZ" sz="8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extLst>
                  <a:ext uri="{0D108BD9-81ED-4DB2-BD59-A6C34878D82A}">
                    <a16:rowId xmlns:a16="http://schemas.microsoft.com/office/drawing/2014/main" val="10009"/>
                  </a:ext>
                </a:extLst>
              </a:tr>
              <a:tr h="265458">
                <a:tc>
                  <a:txBody>
                    <a:bodyPr/>
                    <a:lstStyle/>
                    <a:p>
                      <a:pPr algn="ctr" fontAlgn="ctr"/>
                      <a:r>
                        <a:rPr lang="cs-CZ" sz="800" b="1" i="0" u="none" strike="noStrike">
                          <a:solidFill>
                            <a:srgbClr val="000000"/>
                          </a:solidFill>
                          <a:latin typeface="Arial"/>
                        </a:rPr>
                        <a:t>Mladší žáci 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4.6.2016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TJ Viktorie </a:t>
                      </a:r>
                      <a:r>
                        <a:rPr lang="cs-CZ" sz="900" b="1" i="0" u="none" strike="noStrike" dirty="0" err="1">
                          <a:solidFill>
                            <a:srgbClr val="000000"/>
                          </a:solidFill>
                          <a:latin typeface="Arial"/>
                        </a:rPr>
                        <a:t>Budyně</a:t>
                      </a: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0"/>
                  </a:ext>
                </a:extLst>
              </a:tr>
              <a:tr h="137183">
                <a:tc>
                  <a:txBody>
                    <a:bodyPr/>
                    <a:lstStyle/>
                    <a:p>
                      <a:pPr algn="ctr" fontAlgn="ctr"/>
                      <a:r>
                        <a:rPr lang="cs-CZ" sz="8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extLst>
                  <a:ext uri="{0D108BD9-81ED-4DB2-BD59-A6C34878D82A}">
                    <a16:rowId xmlns:a16="http://schemas.microsoft.com/office/drawing/2014/main" val="10011"/>
                  </a:ext>
                </a:extLst>
              </a:tr>
              <a:tr h="265458">
                <a:tc>
                  <a:txBody>
                    <a:bodyPr/>
                    <a:lstStyle/>
                    <a:p>
                      <a:pPr algn="ctr" fontAlgn="ctr"/>
                      <a:r>
                        <a:rPr lang="cs-CZ" sz="800" b="1" i="0" u="none" strike="noStrike">
                          <a:solidFill>
                            <a:srgbClr val="000000"/>
                          </a:solidFill>
                          <a:latin typeface="Arial"/>
                        </a:rPr>
                        <a:t>Starší přípravka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4.6.2016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FK Junior Teplice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dirty="0">
                          <a:solidFill>
                            <a:srgbClr val="000000"/>
                          </a:solidFill>
                          <a:latin typeface="Arial"/>
                        </a:rPr>
                        <a:t> </a:t>
                      </a:r>
                      <a:r>
                        <a:rPr lang="cs-CZ" sz="800" b="1" i="0" u="none" strike="noStrike" dirty="0" smtClean="0">
                          <a:solidFill>
                            <a:srgbClr val="000000"/>
                          </a:solidFill>
                          <a:latin typeface="Arial"/>
                        </a:rPr>
                        <a:t>8:42, 15:31</a:t>
                      </a:r>
                      <a:endParaRPr lang="cs-CZ" sz="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2"/>
                  </a:ext>
                </a:extLst>
              </a:tr>
              <a:tr h="137183">
                <a:tc>
                  <a:txBody>
                    <a:bodyPr/>
                    <a:lstStyle/>
                    <a:p>
                      <a:pPr algn="ctr" fontAlgn="ctr"/>
                      <a:r>
                        <a:rPr lang="cs-CZ" sz="800" b="1"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tc>
                  <a:txBody>
                    <a:bodyPr/>
                    <a:lstStyle/>
                    <a:p>
                      <a:pPr algn="ctr" fontAlgn="ctr"/>
                      <a:r>
                        <a:rPr lang="cs-CZ" sz="800" b="1"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FF"/>
                    </a:solidFill>
                  </a:tcPr>
                </a:tc>
                <a:extLst>
                  <a:ext uri="{0D108BD9-81ED-4DB2-BD59-A6C34878D82A}">
                    <a16:rowId xmlns:a16="http://schemas.microsoft.com/office/drawing/2014/main" val="10013"/>
                  </a:ext>
                </a:extLst>
              </a:tr>
              <a:tr h="522008">
                <a:tc rowSpan="2">
                  <a:txBody>
                    <a:bodyPr/>
                    <a:lstStyle/>
                    <a:p>
                      <a:pPr algn="ctr" fontAlgn="ctr"/>
                      <a:r>
                        <a:rPr lang="cs-CZ" sz="800" b="1" i="0" u="none" strike="noStrike">
                          <a:solidFill>
                            <a:srgbClr val="000000"/>
                          </a:solidFill>
                          <a:latin typeface="Arial"/>
                        </a:rPr>
                        <a:t>Mladší přípravka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5.6.2016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Turnaj pohár o 1.-4.místo (</a:t>
                      </a:r>
                      <a:r>
                        <a:rPr lang="cs-CZ" sz="900" b="1" i="0" u="none" strike="noStrike" dirty="0" err="1">
                          <a:solidFill>
                            <a:srgbClr val="000000"/>
                          </a:solidFill>
                          <a:latin typeface="Arial"/>
                        </a:rPr>
                        <a:t>Podlusky</a:t>
                      </a:r>
                      <a:r>
                        <a:rPr lang="cs-CZ" sz="900" b="1" i="0" u="none" strike="noStrike" dirty="0">
                          <a:solidFill>
                            <a:srgbClr val="000000"/>
                          </a:solidFill>
                          <a:latin typeface="Arial"/>
                        </a:rPr>
                        <a:t>, </a:t>
                      </a:r>
                      <a:r>
                        <a:rPr lang="cs-CZ" sz="900" b="1" i="0" u="none" strike="noStrike" dirty="0" err="1">
                          <a:solidFill>
                            <a:srgbClr val="000000"/>
                          </a:solidFill>
                          <a:latin typeface="Arial"/>
                        </a:rPr>
                        <a:t>Štětí</a:t>
                      </a:r>
                      <a:r>
                        <a:rPr lang="cs-CZ" sz="900" b="1" i="0" u="none" strike="noStrike" dirty="0">
                          <a:solidFill>
                            <a:srgbClr val="000000"/>
                          </a:solidFill>
                          <a:latin typeface="Arial"/>
                        </a:rPr>
                        <a:t> A, Roudnice,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Pohár-finále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a:solidFill>
                            <a:srgbClr val="000000"/>
                          </a:solidFill>
                          <a:latin typeface="Arial"/>
                        </a:rPr>
                        <a:t>1. místo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4"/>
                  </a:ext>
                </a:extLst>
              </a:tr>
              <a:tr h="265458">
                <a:tc vMerge="1">
                  <a:txBody>
                    <a:bodyPr/>
                    <a:lstStyle/>
                    <a:p>
                      <a:endParaRPr lang="cs-CZ"/>
                    </a:p>
                  </a:txBody>
                  <a:tcPr/>
                </a:tc>
                <a:tc>
                  <a:txBody>
                    <a:bodyPr/>
                    <a:lstStyle/>
                    <a:p>
                      <a:pPr algn="ctr" fontAlgn="ctr"/>
                      <a:r>
                        <a:rPr lang="cs-CZ" sz="800" b="1" i="0" u="none" strike="noStrike" dirty="0">
                          <a:solidFill>
                            <a:srgbClr val="000000"/>
                          </a:solidFill>
                          <a:latin typeface="Arial"/>
                        </a:rPr>
                        <a:t>11.6.2016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a:solidFill>
                            <a:srgbClr val="000000"/>
                          </a:solidFill>
                          <a:latin typeface="Arial"/>
                        </a:rPr>
                        <a:t>2. ročník memoriálu Jiřího Nedomlela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1" i="0" u="none" strike="noStrike" dirty="0">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800" b="1" i="0" u="none" strike="noStrike" dirty="0">
                          <a:solidFill>
                            <a:srgbClr val="000000"/>
                          </a:solidFill>
                          <a:latin typeface="Arial"/>
                        </a:rPr>
                        <a:t> </a:t>
                      </a:r>
                      <a:r>
                        <a:rPr lang="cs-CZ" sz="800" b="1" i="0" u="none" strike="noStrike" dirty="0" smtClean="0">
                          <a:solidFill>
                            <a:srgbClr val="000000"/>
                          </a:solidFill>
                          <a:latin typeface="Arial"/>
                        </a:rPr>
                        <a:t>6.místo</a:t>
                      </a:r>
                      <a:endParaRPr lang="cs-CZ" sz="800" b="1"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5"/>
                  </a:ext>
                </a:extLst>
              </a:tr>
            </a:tbl>
          </a:graphicData>
        </a:graphic>
      </p:graphicFrame>
      <p:sp>
        <p:nvSpPr>
          <p:cNvPr id="20" name="TextovéPole 19"/>
          <p:cNvSpPr txBox="1"/>
          <p:nvPr/>
        </p:nvSpPr>
        <p:spPr>
          <a:xfrm>
            <a:off x="5575548" y="61491"/>
            <a:ext cx="4608512" cy="461665"/>
          </a:xfrm>
          <a:prstGeom prst="rect">
            <a:avLst/>
          </a:prstGeom>
          <a:solidFill>
            <a:srgbClr val="CCFFFF"/>
          </a:solidFill>
          <a:ln w="69850">
            <a:solidFill>
              <a:srgbClr val="6600FF"/>
            </a:solidFill>
          </a:ln>
        </p:spPr>
        <p:txBody>
          <a:bodyPr wrap="square" rtlCol="0">
            <a:spAutoFit/>
          </a:bodyPr>
          <a:lstStyle/>
          <a:p>
            <a:pPr algn="ctr"/>
            <a:r>
              <a:rPr lang="cs-CZ" sz="2400" dirty="0" smtClean="0">
                <a:latin typeface="Elephant" pitchFamily="18" charset="0"/>
              </a:rPr>
              <a:t>Poslední výsledky SK </a:t>
            </a:r>
            <a:r>
              <a:rPr lang="cs-CZ" sz="2400" dirty="0" err="1" smtClean="0">
                <a:latin typeface="Elephant" pitchFamily="18" charset="0"/>
              </a:rPr>
              <a:t>Štětí</a:t>
            </a:r>
            <a:endParaRPr lang="cs-CZ" sz="2400" dirty="0" smtClean="0">
              <a:latin typeface="Elephant" pitchFamily="18" charset="0"/>
            </a:endParaRPr>
          </a:p>
        </p:txBody>
      </p:sp>
      <p:pic>
        <p:nvPicPr>
          <p:cNvPr id="2" name="Picture 212"/>
          <p:cNvPicPr>
            <a:picLocks noChangeAspect="1" noChangeArrowheads="1"/>
          </p:cNvPicPr>
          <p:nvPr/>
        </p:nvPicPr>
        <p:blipFill>
          <a:blip r:embed="rId4" cstate="print"/>
          <a:srcRect/>
          <a:stretch>
            <a:fillRect/>
          </a:stretch>
        </p:blipFill>
        <p:spPr bwMode="auto">
          <a:xfrm>
            <a:off x="6007596" y="4627612"/>
            <a:ext cx="3672408" cy="2088232"/>
          </a:xfrm>
          <a:prstGeom prst="rect">
            <a:avLst/>
          </a:prstGeom>
          <a:noFill/>
          <a:ln w="9525">
            <a:noFill/>
            <a:miter lim="800000"/>
            <a:headEnd/>
            <a:tailEnd/>
          </a:ln>
        </p:spPr>
      </p:pic>
      <p:pic>
        <p:nvPicPr>
          <p:cNvPr id="2050" name="Picture 6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0487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5">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6">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55188"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375748"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43</a:t>
            </a:r>
          </a:p>
        </p:txBody>
      </p:sp>
      <p:cxnSp>
        <p:nvCxnSpPr>
          <p:cNvPr id="13" name="Přímá spojovací šipka 12"/>
          <p:cNvCxnSpPr/>
          <p:nvPr/>
        </p:nvCxnSpPr>
        <p:spPr bwMode="auto">
          <a:xfrm>
            <a:off x="3775348" y="7239000"/>
            <a:ext cx="8640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1" name="TextovéPole 20"/>
          <p:cNvSpPr txBox="1"/>
          <p:nvPr/>
        </p:nvSpPr>
        <p:spPr>
          <a:xfrm>
            <a:off x="5575548" y="163116"/>
            <a:ext cx="4567436" cy="1938992"/>
          </a:xfrm>
          <a:prstGeom prst="rect">
            <a:avLst/>
          </a:prstGeom>
          <a:blipFill>
            <a:blip r:embed="rId3" cstate="print"/>
            <a:stretch>
              <a:fillRect/>
            </a:stretch>
          </a:blipFill>
          <a:ln w="60325">
            <a:solidFill>
              <a:srgbClr val="D60093"/>
            </a:solidFill>
            <a:prstDash val="sysDash"/>
          </a:ln>
        </p:spPr>
        <p:txBody>
          <a:bodyPr wrap="square" rtlCol="0">
            <a:spAutoFit/>
          </a:bodyPr>
          <a:lstStyle/>
          <a:p>
            <a:pPr algn="ctr"/>
            <a:r>
              <a:rPr lang="cs-CZ" sz="2400" dirty="0" smtClean="0">
                <a:latin typeface="Gill Sans Ultra Bold" pitchFamily="34" charset="-18"/>
              </a:rPr>
              <a:t>Krásné rozloučení staré gardy se sezónou. Poslední minuty zápasu patřily </a:t>
            </a:r>
            <a:r>
              <a:rPr lang="cs-CZ" sz="2400" dirty="0" err="1" smtClean="0">
                <a:latin typeface="Gill Sans Ultra Bold" pitchFamily="34" charset="-18"/>
              </a:rPr>
              <a:t>Sepapu</a:t>
            </a:r>
            <a:endParaRPr lang="cs-CZ" sz="2400" dirty="0" smtClean="0">
              <a:latin typeface="Gill Sans Ultra Bold" pitchFamily="34" charset="-18"/>
            </a:endParaRPr>
          </a:p>
        </p:txBody>
      </p:sp>
      <p:sp>
        <p:nvSpPr>
          <p:cNvPr id="12" name="TextovéPole 11"/>
          <p:cNvSpPr txBox="1"/>
          <p:nvPr/>
        </p:nvSpPr>
        <p:spPr>
          <a:xfrm>
            <a:off x="5575548" y="2251348"/>
            <a:ext cx="4608512" cy="3777957"/>
          </a:xfrm>
          <a:prstGeom prst="rect">
            <a:avLst/>
          </a:prstGeom>
          <a:noFill/>
        </p:spPr>
        <p:txBody>
          <a:bodyPr wrap="square" rtlCol="0">
            <a:spAutoFit/>
          </a:bodyPr>
          <a:lstStyle/>
          <a:p>
            <a:pPr algn="ctr"/>
            <a:r>
              <a:rPr lang="cs-CZ" sz="2000" u="sng" dirty="0" smtClean="0">
                <a:ln>
                  <a:solidFill>
                    <a:schemeClr val="accent1">
                      <a:lumMod val="50000"/>
                    </a:schemeClr>
                  </a:solidFill>
                </a:ln>
                <a:solidFill>
                  <a:schemeClr val="accent6">
                    <a:lumMod val="75000"/>
                  </a:schemeClr>
                </a:solidFill>
                <a:latin typeface="Bookman Old Style" pitchFamily="18" charset="0"/>
              </a:rPr>
              <a:t>Sepap </a:t>
            </a:r>
            <a:r>
              <a:rPr lang="cs-CZ" sz="2000" u="sng" dirty="0" err="1" smtClean="0">
                <a:ln>
                  <a:solidFill>
                    <a:schemeClr val="accent1">
                      <a:lumMod val="50000"/>
                    </a:schemeClr>
                  </a:solidFill>
                </a:ln>
                <a:solidFill>
                  <a:schemeClr val="accent6">
                    <a:lumMod val="75000"/>
                  </a:schemeClr>
                </a:solidFill>
                <a:latin typeface="Bookman Old Style" pitchFamily="18" charset="0"/>
              </a:rPr>
              <a:t>Štětí</a:t>
            </a:r>
            <a:r>
              <a:rPr lang="cs-CZ" sz="2000" u="sng" dirty="0" smtClean="0">
                <a:ln>
                  <a:solidFill>
                    <a:schemeClr val="accent1">
                      <a:lumMod val="50000"/>
                    </a:schemeClr>
                  </a:solidFill>
                </a:ln>
                <a:solidFill>
                  <a:schemeClr val="accent6">
                    <a:lumMod val="75000"/>
                  </a:schemeClr>
                </a:solidFill>
                <a:latin typeface="Bookman Old Style" pitchFamily="18" charset="0"/>
              </a:rPr>
              <a:t> – FK Litoměřice</a:t>
            </a:r>
          </a:p>
          <a:p>
            <a:pPr algn="ctr"/>
            <a:r>
              <a:rPr lang="cs-CZ" sz="2000" u="sng" dirty="0" smtClean="0">
                <a:ln>
                  <a:solidFill>
                    <a:schemeClr val="accent1">
                      <a:lumMod val="50000"/>
                    </a:schemeClr>
                  </a:solidFill>
                </a:ln>
                <a:solidFill>
                  <a:schemeClr val="accent6">
                    <a:lumMod val="75000"/>
                  </a:schemeClr>
                </a:solidFill>
                <a:latin typeface="Bookman Old Style" pitchFamily="18" charset="0"/>
              </a:rPr>
              <a:t>4:2(0:1)  3.6.2016   18. kolo</a:t>
            </a:r>
          </a:p>
          <a:p>
            <a:pPr algn="just"/>
            <a:r>
              <a:rPr lang="cs-CZ" sz="1050" b="0" dirty="0" smtClean="0">
                <a:latin typeface="Arial" pitchFamily="34" charset="0"/>
                <a:cs typeface="Arial" pitchFamily="34" charset="0"/>
              </a:rPr>
              <a:t>Poslední zápas sezóny, který už nemohl nic změnit na tom, že náš soupeř skončí na 3.a  naše mužstvo na 4. místě konečné tabulky. Litoměřice hrály velmi chytře. Ve svém středu měly několik velmi dobrých fotbalistů. Stačily jedna dvě přihrávky a ocitly se před brankářem </a:t>
            </a:r>
            <a:r>
              <a:rPr lang="cs-CZ" sz="1050" b="0" dirty="0" err="1" smtClean="0">
                <a:latin typeface="Arial" pitchFamily="34" charset="0"/>
                <a:cs typeface="Arial" pitchFamily="34" charset="0"/>
              </a:rPr>
              <a:t>Duníkem</a:t>
            </a:r>
            <a:r>
              <a:rPr lang="cs-CZ" sz="1050" b="0" dirty="0" smtClean="0">
                <a:latin typeface="Arial" pitchFamily="34" charset="0"/>
                <a:cs typeface="Arial" pitchFamily="34" charset="0"/>
              </a:rPr>
              <a:t> na dostřel. Měli jsme míč sice častěji  na kopačkách, ale šance  v 1. poločase nepřicházely.  Jedinou branku v 1. poločase se podařilo vstřelit našemu soupeři.  Po změně stran se výkon zlepšil a dočkali jsme se i  vyrovnání na 1:1 zásluhou fotbalového matadora Michala </a:t>
            </a:r>
            <a:r>
              <a:rPr lang="cs-CZ" sz="1050" b="0" dirty="0" err="1" smtClean="0">
                <a:latin typeface="Arial" pitchFamily="34" charset="0"/>
                <a:cs typeface="Arial" pitchFamily="34" charset="0"/>
              </a:rPr>
              <a:t>Hamšíka</a:t>
            </a:r>
            <a:r>
              <a:rPr lang="cs-CZ" sz="1050" b="0" dirty="0" smtClean="0">
                <a:latin typeface="Arial" pitchFamily="34" charset="0"/>
                <a:cs typeface="Arial" pitchFamily="34" charset="0"/>
              </a:rPr>
              <a:t>. Litoměřice nás dlouho radovat nenechaly a brzy šly zase do vedení 2:1. Stará garda však ukázala velkou sílu. Ještě 10 minut před koncem prohrávala, ale to už se blížil velký obrat. Vála nejprve srovnal na 2:2 a další krok v cestě za vítězstvím udělal brankou na 3:2 Jan </a:t>
            </a:r>
            <a:r>
              <a:rPr lang="cs-CZ" sz="1050" b="0" dirty="0" err="1" smtClean="0">
                <a:latin typeface="Arial" pitchFamily="34" charset="0"/>
                <a:cs typeface="Arial" pitchFamily="34" charset="0"/>
              </a:rPr>
              <a:t>Arazim</a:t>
            </a:r>
            <a:r>
              <a:rPr lang="cs-CZ" sz="1050" b="0" dirty="0" smtClean="0">
                <a:latin typeface="Arial" pitchFamily="34" charset="0"/>
                <a:cs typeface="Arial" pitchFamily="34" charset="0"/>
              </a:rPr>
              <a:t>. Hodinky rozhodčího už pomalu začínaly odpočítávat konec zápasu. Soupeř se vrhl do útočení, na naši polovinu se vydal i brankář, ale to neměl dělat. V 1. minutě nastavení se míče zmocnil Pavel </a:t>
            </a:r>
            <a:r>
              <a:rPr lang="cs-CZ" sz="1050" b="0" dirty="0" err="1" smtClean="0">
                <a:latin typeface="Arial" pitchFamily="34" charset="0"/>
                <a:cs typeface="Arial" pitchFamily="34" charset="0"/>
              </a:rPr>
              <a:t>Božík</a:t>
            </a:r>
            <a:r>
              <a:rPr lang="cs-CZ" sz="1050" b="0" dirty="0" smtClean="0">
                <a:latin typeface="Arial" pitchFamily="34" charset="0"/>
                <a:cs typeface="Arial" pitchFamily="34" charset="0"/>
              </a:rPr>
              <a:t>, prošel s ním přes několik protihráčů a krásně zakončil do prázdné branky na 4:2. Cenné vítězství, které mělo své vyvrcholení v </a:t>
            </a:r>
            <a:r>
              <a:rPr lang="cs-CZ" sz="1050" b="0" dirty="0" err="1" smtClean="0">
                <a:latin typeface="Arial" pitchFamily="34" charset="0"/>
                <a:cs typeface="Arial" pitchFamily="34" charset="0"/>
              </a:rPr>
              <a:t>pozápasové</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dokopné</a:t>
            </a:r>
            <a:r>
              <a:rPr lang="cs-CZ" sz="1050" b="0" dirty="0" smtClean="0">
                <a:latin typeface="Arial" pitchFamily="34" charset="0"/>
                <a:cs typeface="Arial" pitchFamily="34" charset="0"/>
              </a:rPr>
              <a:t>.</a:t>
            </a:r>
          </a:p>
          <a:p>
            <a:pPr algn="just"/>
            <a:r>
              <a:rPr lang="cs-CZ" sz="1050" b="0" u="sng" dirty="0" smtClean="0">
                <a:latin typeface="Arial" pitchFamily="34" charset="0"/>
                <a:cs typeface="Arial" pitchFamily="34" charset="0"/>
              </a:rPr>
              <a:t>Branky:</a:t>
            </a:r>
            <a:r>
              <a:rPr lang="cs-CZ" sz="1050" b="0" dirty="0" smtClean="0">
                <a:latin typeface="Arial" pitchFamily="34" charset="0"/>
                <a:cs typeface="Arial" pitchFamily="34" charset="0"/>
              </a:rPr>
              <a:t> Hamšík 1, J,</a:t>
            </a:r>
            <a:r>
              <a:rPr lang="cs-CZ" sz="1050" b="0" dirty="0" err="1" smtClean="0">
                <a:latin typeface="Arial" pitchFamily="34" charset="0"/>
                <a:cs typeface="Arial" pitchFamily="34" charset="0"/>
              </a:rPr>
              <a:t>Arazim</a:t>
            </a:r>
            <a:r>
              <a:rPr lang="cs-CZ" sz="1050" b="0" dirty="0" smtClean="0">
                <a:latin typeface="Arial" pitchFamily="34" charset="0"/>
                <a:cs typeface="Arial" pitchFamily="34" charset="0"/>
              </a:rPr>
              <a:t> 1, Vála 1, </a:t>
            </a:r>
            <a:r>
              <a:rPr lang="cs-CZ" sz="1050" b="0" dirty="0" err="1" smtClean="0">
                <a:latin typeface="Arial" pitchFamily="34" charset="0"/>
                <a:cs typeface="Arial" pitchFamily="34" charset="0"/>
              </a:rPr>
              <a:t>Božík</a:t>
            </a:r>
            <a:r>
              <a:rPr lang="cs-CZ" sz="1050" b="0" dirty="0" smtClean="0">
                <a:latin typeface="Arial" pitchFamily="34" charset="0"/>
                <a:cs typeface="Arial" pitchFamily="34" charset="0"/>
              </a:rPr>
              <a:t> 1</a:t>
            </a:r>
          </a:p>
          <a:p>
            <a:pPr algn="just"/>
            <a:r>
              <a:rPr lang="cs-CZ" sz="1050" b="0" u="sng" dirty="0" smtClean="0">
                <a:latin typeface="Arial" pitchFamily="34" charset="0"/>
                <a:cs typeface="Arial" pitchFamily="34" charset="0"/>
              </a:rPr>
              <a:t>Rozhodčí: </a:t>
            </a:r>
            <a:r>
              <a:rPr lang="cs-CZ" sz="1050" b="0" dirty="0" err="1" smtClean="0">
                <a:latin typeface="Arial" pitchFamily="34" charset="0"/>
                <a:cs typeface="Arial" pitchFamily="34" charset="0"/>
              </a:rPr>
              <a:t>V</a:t>
            </a:r>
            <a:r>
              <a:rPr lang="cs-CZ" sz="1050" b="0" dirty="0" smtClean="0">
                <a:latin typeface="Arial" pitchFamily="34" charset="0"/>
                <a:cs typeface="Arial" pitchFamily="34" charset="0"/>
              </a:rPr>
              <a:t>.Husar     </a:t>
            </a:r>
            <a:endParaRPr lang="cs-CZ" sz="1000" b="0" dirty="0" smtClean="0">
              <a:latin typeface="Arial" pitchFamily="34" charset="0"/>
              <a:cs typeface="Arial" pitchFamily="34" charset="0"/>
            </a:endParaRPr>
          </a:p>
        </p:txBody>
      </p:sp>
      <p:graphicFrame>
        <p:nvGraphicFramePr>
          <p:cNvPr id="15" name="Tabulka 14"/>
          <p:cNvGraphicFramePr>
            <a:graphicFrameLocks noGrp="1"/>
          </p:cNvGraphicFramePr>
          <p:nvPr/>
        </p:nvGraphicFramePr>
        <p:xfrm>
          <a:off x="102940" y="3599656"/>
          <a:ext cx="4536505" cy="2324100"/>
        </p:xfrm>
        <a:graphic>
          <a:graphicData uri="http://schemas.openxmlformats.org/drawingml/2006/table">
            <a:tbl>
              <a:tblPr/>
              <a:tblGrid>
                <a:gridCol w="818058">
                  <a:extLst>
                    <a:ext uri="{9D8B030D-6E8A-4147-A177-3AD203B41FA5}">
                      <a16:colId xmlns:a16="http://schemas.microsoft.com/office/drawing/2014/main" val="20000"/>
                    </a:ext>
                  </a:extLst>
                </a:gridCol>
                <a:gridCol w="550094">
                  <a:extLst>
                    <a:ext uri="{9D8B030D-6E8A-4147-A177-3AD203B41FA5}">
                      <a16:colId xmlns:a16="http://schemas.microsoft.com/office/drawing/2014/main" val="20001"/>
                    </a:ext>
                  </a:extLst>
                </a:gridCol>
                <a:gridCol w="569590">
                  <a:extLst>
                    <a:ext uri="{9D8B030D-6E8A-4147-A177-3AD203B41FA5}">
                      <a16:colId xmlns:a16="http://schemas.microsoft.com/office/drawing/2014/main" val="20002"/>
                    </a:ext>
                  </a:extLst>
                </a:gridCol>
                <a:gridCol w="997199">
                  <a:extLst>
                    <a:ext uri="{9D8B030D-6E8A-4147-A177-3AD203B41FA5}">
                      <a16:colId xmlns:a16="http://schemas.microsoft.com/office/drawing/2014/main" val="20003"/>
                    </a:ext>
                  </a:extLst>
                </a:gridCol>
                <a:gridCol w="846110">
                  <a:extLst>
                    <a:ext uri="{9D8B030D-6E8A-4147-A177-3AD203B41FA5}">
                      <a16:colId xmlns:a16="http://schemas.microsoft.com/office/drawing/2014/main" val="20004"/>
                    </a:ext>
                  </a:extLst>
                </a:gridCol>
                <a:gridCol w="755454">
                  <a:extLst>
                    <a:ext uri="{9D8B030D-6E8A-4147-A177-3AD203B41FA5}">
                      <a16:colId xmlns:a16="http://schemas.microsoft.com/office/drawing/2014/main" val="20005"/>
                    </a:ext>
                  </a:extLst>
                </a:gridCol>
              </a:tblGrid>
              <a:tr h="402521">
                <a:tc>
                  <a:txBody>
                    <a:bodyPr/>
                    <a:lstStyle/>
                    <a:p>
                      <a:pPr algn="ctr" fontAlgn="ctr"/>
                      <a:r>
                        <a:rPr lang="cs-CZ" sz="1200" b="1" i="0" u="none" strike="noStrike" dirty="0">
                          <a:solidFill>
                            <a:srgbClr val="000000"/>
                          </a:solidFill>
                          <a:latin typeface="Calibri"/>
                        </a:rPr>
                        <a:t>18.6.2016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Calibri"/>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Calibri"/>
                        </a:rPr>
                        <a:t>10:00, 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Calibri"/>
                        </a:rPr>
                        <a:t>TJ </a:t>
                      </a:r>
                      <a:r>
                        <a:rPr lang="cs-CZ" sz="1200" b="1" i="0" u="none" strike="noStrike" dirty="0" err="1">
                          <a:solidFill>
                            <a:srgbClr val="000000"/>
                          </a:solidFill>
                          <a:latin typeface="Calibri"/>
                        </a:rPr>
                        <a:t>Svádov</a:t>
                      </a:r>
                      <a:r>
                        <a:rPr lang="cs-CZ" sz="1200" b="1" i="0" u="none" strike="noStrike" dirty="0">
                          <a:solidFill>
                            <a:srgbClr val="000000"/>
                          </a:solidFill>
                          <a:latin typeface="Calibri"/>
                        </a:rPr>
                        <a:t>/Velké Březno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alibri"/>
                        </a:rPr>
                        <a:t>SK Štětí/Hoštka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latin typeface="Calibri"/>
                        </a:rPr>
                        <a:t>Dorost</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70637">
                <a:tc>
                  <a:txBody>
                    <a:bodyPr/>
                    <a:lstStyle/>
                    <a:p>
                      <a:pPr algn="ctr" fontAlgn="ctr"/>
                      <a:r>
                        <a:rPr lang="cs-CZ" sz="1200" b="1" i="0" u="none" strike="noStrike">
                          <a:solidFill>
                            <a:srgbClr val="000000"/>
                          </a:solidFill>
                          <a:latin typeface="Calibri"/>
                        </a:rPr>
                        <a:t>18.6.2016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Calibri"/>
                        </a:rPr>
                        <a:t>sobota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Calibri"/>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cs-CZ" sz="1200" b="1" i="0" u="none" strike="noStrike" dirty="0">
                          <a:solidFill>
                            <a:srgbClr val="000000"/>
                          </a:solidFill>
                          <a:latin typeface="Calibri"/>
                        </a:rPr>
                        <a:t>Turnaj v Drážďanech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200" b="1" i="0" u="none" strike="noStrike">
                          <a:solidFill>
                            <a:srgbClr val="000000"/>
                          </a:solidFill>
                          <a:latin typeface="Calibri"/>
                        </a:rPr>
                        <a:t>Mladší přípravka</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68464">
                <a:tc>
                  <a:txBody>
                    <a:bodyPr/>
                    <a:lstStyle/>
                    <a:p>
                      <a:pPr algn="ctr" fontAlgn="ctr"/>
                      <a:r>
                        <a:rPr lang="cs-CZ" sz="1400" b="1" i="0" u="none" strike="noStrike" dirty="0">
                          <a:solidFill>
                            <a:srgbClr val="FF0000"/>
                          </a:solidFill>
                          <a:latin typeface="Calibri"/>
                        </a:rPr>
                        <a:t>19.6.2016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00"/>
                      </a:bgClr>
                    </a:pattFill>
                  </a:tcPr>
                </a:tc>
                <a:tc>
                  <a:txBody>
                    <a:bodyPr/>
                    <a:lstStyle/>
                    <a:p>
                      <a:pPr algn="ctr" fontAlgn="ctr"/>
                      <a:r>
                        <a:rPr lang="cs-CZ" sz="1400" b="1" i="0" u="none" strike="noStrike" dirty="0">
                          <a:solidFill>
                            <a:srgbClr val="FF0000"/>
                          </a:solidFill>
                          <a:latin typeface="Calibri"/>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00"/>
                      </a:bgClr>
                    </a:pattFill>
                  </a:tcPr>
                </a:tc>
                <a:tc>
                  <a:txBody>
                    <a:bodyPr/>
                    <a:lstStyle/>
                    <a:p>
                      <a:pPr algn="ctr" fontAlgn="ctr"/>
                      <a:r>
                        <a:rPr lang="cs-CZ" sz="1400" b="1" i="0" u="none" strike="noStrike" dirty="0">
                          <a:solidFill>
                            <a:srgbClr val="FF0000"/>
                          </a:solidFill>
                          <a:latin typeface="Calibri"/>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00"/>
                      </a:bgClr>
                    </a:pattFill>
                  </a:tcPr>
                </a:tc>
                <a:tc>
                  <a:txBody>
                    <a:bodyPr/>
                    <a:lstStyle/>
                    <a:p>
                      <a:pPr algn="ctr" fontAlgn="ctr"/>
                      <a:r>
                        <a:rPr lang="cs-CZ" sz="1400" b="1" i="0" u="none" strike="noStrike" dirty="0">
                          <a:solidFill>
                            <a:srgbClr val="FF0000"/>
                          </a:solidFill>
                          <a:latin typeface="Calibri"/>
                        </a:rPr>
                        <a:t>SK Roudnice nad Labem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00"/>
                      </a:bgClr>
                    </a:pattFill>
                  </a:tcPr>
                </a:tc>
                <a:tc>
                  <a:txBody>
                    <a:bodyPr/>
                    <a:lstStyle/>
                    <a:p>
                      <a:pPr algn="ctr" fontAlgn="ctr"/>
                      <a:r>
                        <a:rPr lang="cs-CZ" sz="1400" b="1" i="0" u="none" strike="noStrike" dirty="0">
                          <a:solidFill>
                            <a:srgbClr val="FF0000"/>
                          </a:solidFill>
                          <a:latin typeface="Calibri"/>
                        </a:rPr>
                        <a:t>SK </a:t>
                      </a:r>
                      <a:r>
                        <a:rPr lang="cs-CZ" sz="1400" b="1" i="0" u="none" strike="noStrike" dirty="0" err="1">
                          <a:solidFill>
                            <a:srgbClr val="FF0000"/>
                          </a:solidFill>
                          <a:latin typeface="Calibri"/>
                        </a:rPr>
                        <a:t>Štětí</a:t>
                      </a:r>
                      <a:endParaRPr lang="cs-CZ" sz="1400" b="1" i="0" u="none" strike="noStrike" dirty="0">
                        <a:solidFill>
                          <a:srgbClr val="FF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00"/>
                      </a:bgClr>
                    </a:pattFill>
                  </a:tcPr>
                </a:tc>
                <a:tc>
                  <a:txBody>
                    <a:bodyPr/>
                    <a:lstStyle/>
                    <a:p>
                      <a:pPr algn="ctr" fontAlgn="ctr"/>
                      <a:r>
                        <a:rPr lang="cs-CZ" sz="1400" b="1" i="0" u="none" strike="noStrike" dirty="0">
                          <a:solidFill>
                            <a:srgbClr val="FF0000"/>
                          </a:solidFill>
                          <a:latin typeface="Calibri"/>
                        </a:rPr>
                        <a:t>Starší, mladší žáci</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FFFF00"/>
                      </a:bgClr>
                    </a:pattFill>
                  </a:tcPr>
                </a:tc>
                <a:extLst>
                  <a:ext uri="{0D108BD9-81ED-4DB2-BD59-A6C34878D82A}">
                    <a16:rowId xmlns:a16="http://schemas.microsoft.com/office/drawing/2014/main" val="10002"/>
                  </a:ext>
                </a:extLst>
              </a:tr>
              <a:tr h="534406">
                <a:tc>
                  <a:txBody>
                    <a:bodyPr/>
                    <a:lstStyle/>
                    <a:p>
                      <a:pPr algn="ctr" fontAlgn="ctr"/>
                      <a:r>
                        <a:rPr lang="cs-CZ" sz="1200" b="1" i="0" u="none" strike="noStrike" dirty="0">
                          <a:solidFill>
                            <a:srgbClr val="000000"/>
                          </a:solidFill>
                          <a:latin typeface="Calibri"/>
                        </a:rPr>
                        <a:t>25.6.2016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latin typeface="Calibri"/>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Calibri"/>
                        </a:rPr>
                        <a:t>17:00   </a:t>
                      </a:r>
                      <a:r>
                        <a:rPr lang="cs-CZ" sz="1200" b="1" i="0" u="none" strike="noStrike" dirty="0" smtClean="0">
                          <a:solidFill>
                            <a:srgbClr val="000000"/>
                          </a:solidFill>
                          <a:latin typeface="Calibri"/>
                        </a:rPr>
                        <a:t>      </a:t>
                      </a:r>
                      <a:r>
                        <a:rPr lang="cs-CZ" sz="1200" b="1" i="0" u="none" strike="noStrike" dirty="0">
                          <a:solidFill>
                            <a:srgbClr val="000000"/>
                          </a:solidFill>
                          <a:latin typeface="Calibri"/>
                        </a:rPr>
                        <a:t>Souš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Calibri"/>
                        </a:rPr>
                        <a:t>TJ </a:t>
                      </a:r>
                      <a:r>
                        <a:rPr lang="cs-CZ" sz="1200" b="1" i="0" u="none" strike="noStrike" dirty="0" err="1">
                          <a:solidFill>
                            <a:srgbClr val="000000"/>
                          </a:solidFill>
                          <a:latin typeface="Calibri"/>
                        </a:rPr>
                        <a:t>Proboštov</a:t>
                      </a:r>
                      <a:endParaRPr lang="cs-CZ"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latin typeface="Calibri"/>
                        </a:rPr>
                        <a:t>SK </a:t>
                      </a:r>
                      <a:r>
                        <a:rPr lang="cs-CZ" sz="1200" b="1" i="0" u="none" strike="noStrike" dirty="0" err="1">
                          <a:solidFill>
                            <a:srgbClr val="000000"/>
                          </a:solidFill>
                          <a:latin typeface="Calibri"/>
                        </a:rPr>
                        <a:t>Štětí</a:t>
                      </a:r>
                      <a:endParaRPr lang="cs-CZ"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smtClean="0">
                          <a:solidFill>
                            <a:srgbClr val="000000"/>
                          </a:solidFill>
                          <a:latin typeface="Calibri"/>
                        </a:rPr>
                        <a:t>Dospělí – finále Ústeckého přeboru</a:t>
                      </a:r>
                      <a:endParaRPr lang="cs-CZ" sz="12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003"/>
                  </a:ext>
                </a:extLst>
              </a:tr>
            </a:tbl>
          </a:graphicData>
        </a:graphic>
      </p:graphicFrame>
      <p:sp>
        <p:nvSpPr>
          <p:cNvPr id="16" name="TextovéPole 15"/>
          <p:cNvSpPr txBox="1"/>
          <p:nvPr/>
        </p:nvSpPr>
        <p:spPr>
          <a:xfrm>
            <a:off x="102940" y="91108"/>
            <a:ext cx="4464496" cy="3416320"/>
          </a:xfrm>
          <a:prstGeom prst="rect">
            <a:avLst/>
          </a:prstGeom>
          <a:blipFill>
            <a:blip r:embed="rId4" cstate="print"/>
            <a:stretch>
              <a:fillRect/>
            </a:stretch>
          </a:blipFill>
          <a:ln w="53975">
            <a:solidFill>
              <a:srgbClr val="CC3399"/>
            </a:solidFill>
            <a:prstDash val="dash"/>
          </a:ln>
        </p:spPr>
        <p:txBody>
          <a:bodyPr wrap="square" rtlCol="0">
            <a:spAutoFit/>
          </a:bodyPr>
          <a:lstStyle/>
          <a:p>
            <a:pPr algn="ctr"/>
            <a:r>
              <a:rPr lang="cs-CZ" sz="3200" dirty="0" smtClean="0">
                <a:ln w="31750">
                  <a:solidFill>
                    <a:schemeClr val="tx1"/>
                  </a:solidFill>
                </a:ln>
                <a:solidFill>
                  <a:srgbClr val="FF0066"/>
                </a:solidFill>
                <a:latin typeface="Swis721 BlkCn BT" pitchFamily="34" charset="0"/>
              </a:rPr>
              <a:t> Vlak s názvem sezóna</a:t>
            </a:r>
          </a:p>
          <a:p>
            <a:pPr algn="ctr"/>
            <a:r>
              <a:rPr lang="cs-CZ" sz="3200" dirty="0" smtClean="0">
                <a:ln w="31750">
                  <a:solidFill>
                    <a:schemeClr val="tx1"/>
                  </a:solidFill>
                </a:ln>
                <a:solidFill>
                  <a:srgbClr val="FF0066"/>
                </a:solidFill>
                <a:latin typeface="Swis721 BlkCn BT" pitchFamily="34" charset="0"/>
              </a:rPr>
              <a:t> </a:t>
            </a:r>
            <a:r>
              <a:rPr lang="cs-CZ" sz="4400" dirty="0" smtClean="0">
                <a:ln w="31750">
                  <a:solidFill>
                    <a:schemeClr val="tx1"/>
                  </a:solidFill>
                </a:ln>
                <a:solidFill>
                  <a:srgbClr val="FF0066"/>
                </a:solidFill>
                <a:latin typeface="Swis721 BlkCn BT" pitchFamily="34" charset="0"/>
              </a:rPr>
              <a:t>2015-2016</a:t>
            </a:r>
            <a:r>
              <a:rPr lang="cs-CZ" sz="3200" dirty="0" smtClean="0">
                <a:ln w="31750">
                  <a:solidFill>
                    <a:schemeClr val="tx1"/>
                  </a:solidFill>
                </a:ln>
                <a:solidFill>
                  <a:srgbClr val="FF0066"/>
                </a:solidFill>
                <a:latin typeface="Swis721 BlkCn BT" pitchFamily="34" charset="0"/>
              </a:rPr>
              <a:t> </a:t>
            </a:r>
          </a:p>
          <a:p>
            <a:pPr algn="ctr"/>
            <a:r>
              <a:rPr lang="cs-CZ" sz="2800" dirty="0" smtClean="0">
                <a:ln w="31750">
                  <a:solidFill>
                    <a:schemeClr val="tx1"/>
                  </a:solidFill>
                </a:ln>
                <a:solidFill>
                  <a:srgbClr val="FF0066"/>
                </a:solidFill>
                <a:latin typeface="Swis721 BlkCn BT" pitchFamily="34" charset="0"/>
              </a:rPr>
              <a:t>se blíží do cílové stanice.  Děkujeme všem partnerům. Především městu </a:t>
            </a:r>
            <a:r>
              <a:rPr lang="cs-CZ" sz="2800" dirty="0" err="1" smtClean="0">
                <a:ln w="31750">
                  <a:solidFill>
                    <a:schemeClr val="tx1"/>
                  </a:solidFill>
                </a:ln>
                <a:solidFill>
                  <a:srgbClr val="FF0066"/>
                </a:solidFill>
                <a:latin typeface="Swis721 BlkCn BT" pitchFamily="34" charset="0"/>
              </a:rPr>
              <a:t>Štětí</a:t>
            </a:r>
            <a:r>
              <a:rPr lang="cs-CZ" sz="2800" dirty="0" smtClean="0">
                <a:ln w="31750">
                  <a:solidFill>
                    <a:schemeClr val="tx1"/>
                  </a:solidFill>
                </a:ln>
                <a:solidFill>
                  <a:srgbClr val="FF0066"/>
                </a:solidFill>
                <a:latin typeface="Swis721 BlkCn BT" pitchFamily="34" charset="0"/>
              </a:rPr>
              <a:t> a DDM </a:t>
            </a:r>
            <a:r>
              <a:rPr lang="cs-CZ" sz="2800" dirty="0" err="1" smtClean="0">
                <a:ln w="31750">
                  <a:solidFill>
                    <a:schemeClr val="tx1"/>
                  </a:solidFill>
                </a:ln>
                <a:solidFill>
                  <a:srgbClr val="FF0066"/>
                </a:solidFill>
                <a:latin typeface="Swis721 BlkCn BT" pitchFamily="34" charset="0"/>
              </a:rPr>
              <a:t>Štětí</a:t>
            </a:r>
            <a:r>
              <a:rPr lang="cs-CZ" sz="2800" dirty="0" smtClean="0">
                <a:ln w="31750">
                  <a:solidFill>
                    <a:schemeClr val="tx1"/>
                  </a:solidFill>
                </a:ln>
                <a:solidFill>
                  <a:srgbClr val="FF0066"/>
                </a:solidFill>
                <a:latin typeface="Swis721 BlkCn BT" pitchFamily="34" charset="0"/>
              </a:rPr>
              <a:t> za celoroční podporu</a:t>
            </a:r>
          </a:p>
        </p:txBody>
      </p:sp>
      <p:pic>
        <p:nvPicPr>
          <p:cNvPr id="3146" name="Picture 74"/>
          <p:cNvPicPr>
            <a:picLocks noChangeAspect="1" noChangeArrowheads="1"/>
          </p:cNvPicPr>
          <p:nvPr/>
        </p:nvPicPr>
        <p:blipFill>
          <a:blip r:embed="rId5" cstate="print"/>
          <a:srcRect/>
          <a:stretch>
            <a:fillRect/>
          </a:stretch>
        </p:blipFill>
        <p:spPr bwMode="auto">
          <a:xfrm>
            <a:off x="8095828" y="5820072"/>
            <a:ext cx="2047156" cy="1255812"/>
          </a:xfrm>
          <a:prstGeom prst="rect">
            <a:avLst/>
          </a:prstGeom>
          <a:noFill/>
          <a:ln w="9525">
            <a:noFill/>
            <a:miter lim="800000"/>
            <a:headEnd/>
            <a:tailEnd/>
          </a:ln>
        </p:spPr>
      </p:pic>
      <p:pic>
        <p:nvPicPr>
          <p:cNvPr id="2" name="Picture 74"/>
          <p:cNvPicPr>
            <a:picLocks noChangeAspect="1" noChangeArrowheads="1"/>
          </p:cNvPicPr>
          <p:nvPr/>
        </p:nvPicPr>
        <p:blipFill>
          <a:blip r:embed="rId6" cstate="print"/>
          <a:srcRect/>
          <a:stretch>
            <a:fillRect/>
          </a:stretch>
        </p:blipFill>
        <p:spPr bwMode="auto">
          <a:xfrm>
            <a:off x="72008" y="5923756"/>
            <a:ext cx="1975148" cy="1152128"/>
          </a:xfrm>
          <a:prstGeom prst="rect">
            <a:avLst/>
          </a:prstGeom>
          <a:noFill/>
          <a:ln w="9525">
            <a:noFill/>
            <a:miter lim="800000"/>
            <a:headEnd/>
            <a:tailEnd/>
          </a:ln>
        </p:spPr>
      </p:pic>
      <p:pic>
        <p:nvPicPr>
          <p:cNvPr id="3147" name="Picture 75"/>
          <p:cNvPicPr>
            <a:picLocks noChangeAspect="1" noChangeArrowheads="1"/>
          </p:cNvPicPr>
          <p:nvPr/>
        </p:nvPicPr>
        <p:blipFill>
          <a:blip r:embed="rId7" cstate="print"/>
          <a:srcRect/>
          <a:stretch>
            <a:fillRect/>
          </a:stretch>
        </p:blipFill>
        <p:spPr bwMode="auto">
          <a:xfrm>
            <a:off x="2623220" y="5995764"/>
            <a:ext cx="1656184" cy="1243236"/>
          </a:xfrm>
          <a:prstGeom prst="rect">
            <a:avLst/>
          </a:prstGeom>
          <a:noFill/>
          <a:ln w="9525">
            <a:noFill/>
            <a:miter lim="800000"/>
            <a:headEnd/>
            <a:tailEnd/>
          </a:ln>
        </p:spPr>
      </p:pic>
      <p:pic>
        <p:nvPicPr>
          <p:cNvPr id="3074" name="Picture 291"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88413" y="7239000"/>
            <a:ext cx="115093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55668" y="1099220"/>
            <a:ext cx="2376264"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91972" y="7239000"/>
            <a:ext cx="72008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59924" y="7239000"/>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99884" y="6931868"/>
            <a:ext cx="1008112"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8711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42</a:t>
            </a:r>
          </a:p>
        </p:txBody>
      </p:sp>
      <p:sp>
        <p:nvSpPr>
          <p:cNvPr id="19" name="TextovéPole 18"/>
          <p:cNvSpPr txBox="1"/>
          <p:nvPr/>
        </p:nvSpPr>
        <p:spPr>
          <a:xfrm>
            <a:off x="7591772" y="70235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sp>
        <p:nvSpPr>
          <p:cNvPr id="15" name="Obdélník 14"/>
          <p:cNvSpPr/>
          <p:nvPr/>
        </p:nvSpPr>
        <p:spPr>
          <a:xfrm>
            <a:off x="5647556" y="82397"/>
            <a:ext cx="4608512" cy="584775"/>
          </a:xfrm>
          <a:prstGeom prst="rect">
            <a:avLst/>
          </a:prstGeom>
          <a:noFill/>
        </p:spPr>
        <p:txBody>
          <a:bodyPr wrap="square" lIns="91440" tIns="45720" rIns="91440" bIns="45720">
            <a:spAutoFit/>
          </a:bodyPr>
          <a:lstStyle/>
          <a:p>
            <a:pPr algn="ctr"/>
            <a:endParaRPr lang="cs-CZ" sz="3200" b="1" cap="none" spc="0" dirty="0">
              <a:ln w="10541" cmpd="sng">
                <a:solidFill>
                  <a:schemeClr val="accent1">
                    <a:shade val="88000"/>
                    <a:satMod val="110000"/>
                  </a:schemeClr>
                </a:solidFill>
                <a:prstDash val="solid"/>
              </a:ln>
              <a:solidFill>
                <a:schemeClr val="bg1"/>
              </a:solidFill>
              <a:effectLst/>
            </a:endParaRPr>
          </a:p>
        </p:txBody>
      </p:sp>
      <p:graphicFrame>
        <p:nvGraphicFramePr>
          <p:cNvPr id="23" name="Tabulka 22"/>
          <p:cNvGraphicFramePr>
            <a:graphicFrameLocks noGrp="1"/>
          </p:cNvGraphicFramePr>
          <p:nvPr/>
        </p:nvGraphicFramePr>
        <p:xfrm>
          <a:off x="72007" y="163114"/>
          <a:ext cx="4639445" cy="4320481"/>
        </p:xfrm>
        <a:graphic>
          <a:graphicData uri="http://schemas.openxmlformats.org/drawingml/2006/table">
            <a:tbl>
              <a:tblPr/>
              <a:tblGrid>
                <a:gridCol w="342152">
                  <a:extLst>
                    <a:ext uri="{9D8B030D-6E8A-4147-A177-3AD203B41FA5}">
                      <a16:colId xmlns:a16="http://schemas.microsoft.com/office/drawing/2014/main" val="20000"/>
                    </a:ext>
                  </a:extLst>
                </a:gridCol>
                <a:gridCol w="342152">
                  <a:extLst>
                    <a:ext uri="{9D8B030D-6E8A-4147-A177-3AD203B41FA5}">
                      <a16:colId xmlns:a16="http://schemas.microsoft.com/office/drawing/2014/main" val="20001"/>
                    </a:ext>
                  </a:extLst>
                </a:gridCol>
                <a:gridCol w="342152">
                  <a:extLst>
                    <a:ext uri="{9D8B030D-6E8A-4147-A177-3AD203B41FA5}">
                      <a16:colId xmlns:a16="http://schemas.microsoft.com/office/drawing/2014/main" val="20002"/>
                    </a:ext>
                  </a:extLst>
                </a:gridCol>
                <a:gridCol w="386414">
                  <a:extLst>
                    <a:ext uri="{9D8B030D-6E8A-4147-A177-3AD203B41FA5}">
                      <a16:colId xmlns:a16="http://schemas.microsoft.com/office/drawing/2014/main" val="20003"/>
                    </a:ext>
                  </a:extLst>
                </a:gridCol>
                <a:gridCol w="342152">
                  <a:extLst>
                    <a:ext uri="{9D8B030D-6E8A-4147-A177-3AD203B41FA5}">
                      <a16:colId xmlns:a16="http://schemas.microsoft.com/office/drawing/2014/main" val="20004"/>
                    </a:ext>
                  </a:extLst>
                </a:gridCol>
                <a:gridCol w="342152">
                  <a:extLst>
                    <a:ext uri="{9D8B030D-6E8A-4147-A177-3AD203B41FA5}">
                      <a16:colId xmlns:a16="http://schemas.microsoft.com/office/drawing/2014/main" val="20005"/>
                    </a:ext>
                  </a:extLst>
                </a:gridCol>
                <a:gridCol w="342152">
                  <a:extLst>
                    <a:ext uri="{9D8B030D-6E8A-4147-A177-3AD203B41FA5}">
                      <a16:colId xmlns:a16="http://schemas.microsoft.com/office/drawing/2014/main" val="20006"/>
                    </a:ext>
                  </a:extLst>
                </a:gridCol>
                <a:gridCol w="342152">
                  <a:extLst>
                    <a:ext uri="{9D8B030D-6E8A-4147-A177-3AD203B41FA5}">
                      <a16:colId xmlns:a16="http://schemas.microsoft.com/office/drawing/2014/main" val="20007"/>
                    </a:ext>
                  </a:extLst>
                </a:gridCol>
                <a:gridCol w="342152">
                  <a:extLst>
                    <a:ext uri="{9D8B030D-6E8A-4147-A177-3AD203B41FA5}">
                      <a16:colId xmlns:a16="http://schemas.microsoft.com/office/drawing/2014/main" val="20008"/>
                    </a:ext>
                  </a:extLst>
                </a:gridCol>
                <a:gridCol w="399841">
                  <a:extLst>
                    <a:ext uri="{9D8B030D-6E8A-4147-A177-3AD203B41FA5}">
                      <a16:colId xmlns:a16="http://schemas.microsoft.com/office/drawing/2014/main" val="20009"/>
                    </a:ext>
                  </a:extLst>
                </a:gridCol>
                <a:gridCol w="483390">
                  <a:extLst>
                    <a:ext uri="{9D8B030D-6E8A-4147-A177-3AD203B41FA5}">
                      <a16:colId xmlns:a16="http://schemas.microsoft.com/office/drawing/2014/main" val="20010"/>
                    </a:ext>
                  </a:extLst>
                </a:gridCol>
                <a:gridCol w="276507">
                  <a:extLst>
                    <a:ext uri="{9D8B030D-6E8A-4147-A177-3AD203B41FA5}">
                      <a16:colId xmlns:a16="http://schemas.microsoft.com/office/drawing/2014/main" val="20011"/>
                    </a:ext>
                  </a:extLst>
                </a:gridCol>
                <a:gridCol w="356077">
                  <a:extLst>
                    <a:ext uri="{9D8B030D-6E8A-4147-A177-3AD203B41FA5}">
                      <a16:colId xmlns:a16="http://schemas.microsoft.com/office/drawing/2014/main" val="20012"/>
                    </a:ext>
                  </a:extLst>
                </a:gridCol>
              </a:tblGrid>
              <a:tr h="292956">
                <a:tc gridSpan="13">
                  <a:txBody>
                    <a:bodyPr/>
                    <a:lstStyle/>
                    <a:p>
                      <a:pPr algn="ctr" fontAlgn="ctr"/>
                      <a:r>
                        <a:rPr lang="cs-CZ" sz="1300" b="0" i="0" u="none" strike="noStrike" dirty="0">
                          <a:solidFill>
                            <a:srgbClr val="000000"/>
                          </a:solidFill>
                          <a:latin typeface="Arial Black"/>
                        </a:rPr>
                        <a:t>2. ročník Memoriálu  Jiřího Nedomlela 11.6.2016</a:t>
                      </a:r>
                    </a:p>
                  </a:txBody>
                  <a:tcPr marL="1684" marR="1684" marT="168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04889">
                <a:tc>
                  <a:txBody>
                    <a:bodyPr/>
                    <a:lstStyle/>
                    <a:p>
                      <a:pPr algn="ctr" fontAlgn="ctr"/>
                      <a:r>
                        <a:rPr lang="cs-CZ" sz="400" b="0" i="0" u="none" strike="noStrike">
                          <a:solidFill>
                            <a:srgbClr val="000000"/>
                          </a:solidFill>
                          <a:latin typeface="Arial Black"/>
                        </a:rPr>
                        <a:t> </a:t>
                      </a: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600" b="1" i="0" u="none" strike="noStrike" dirty="0">
                          <a:solidFill>
                            <a:srgbClr val="990099"/>
                          </a:solidFill>
                          <a:latin typeface="Arial Black"/>
                        </a:rPr>
                        <a:t>AC Sparta Praha</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1" i="0" u="none" strike="noStrike" dirty="0">
                          <a:solidFill>
                            <a:srgbClr val="990099"/>
                          </a:solidFill>
                          <a:latin typeface="Arial Black"/>
                        </a:rPr>
                        <a:t>FC Lokomotiva Karlovy Vary</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1" i="0" u="none" strike="noStrike" dirty="0">
                          <a:solidFill>
                            <a:srgbClr val="990099"/>
                          </a:solidFill>
                          <a:latin typeface="Arial Black"/>
                        </a:rPr>
                        <a:t>FAPV Děčín</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1" i="0" u="none" strike="noStrike" dirty="0">
                          <a:solidFill>
                            <a:srgbClr val="990099"/>
                          </a:solidFill>
                          <a:latin typeface="Arial Black"/>
                        </a:rPr>
                        <a:t>SK Kladno</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1" i="0" u="none" strike="noStrike" dirty="0">
                          <a:solidFill>
                            <a:srgbClr val="990099"/>
                          </a:solidFill>
                          <a:latin typeface="Arial Black"/>
                        </a:rPr>
                        <a:t>FK Ústí </a:t>
                      </a:r>
                      <a:r>
                        <a:rPr lang="cs-CZ" sz="600" b="1" i="0" u="none" strike="noStrike" dirty="0" err="1">
                          <a:solidFill>
                            <a:srgbClr val="990099"/>
                          </a:solidFill>
                          <a:latin typeface="Arial Black"/>
                        </a:rPr>
                        <a:t>n.L.</a:t>
                      </a:r>
                      <a:endParaRPr lang="cs-CZ" sz="600" b="1" i="0" u="none" strike="noStrike" dirty="0">
                        <a:solidFill>
                          <a:srgbClr val="990099"/>
                        </a:solidFill>
                        <a:latin typeface="Arial Black"/>
                      </a:endParaRP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1" i="0" u="none" strike="noStrike" dirty="0">
                          <a:solidFill>
                            <a:srgbClr val="990099"/>
                          </a:solidFill>
                          <a:latin typeface="Arial Black"/>
                        </a:rPr>
                        <a:t>Junior Chomutov</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1" i="0" u="none" strike="noStrike" dirty="0">
                          <a:solidFill>
                            <a:srgbClr val="990099"/>
                          </a:solidFill>
                          <a:latin typeface="Arial Black"/>
                        </a:rPr>
                        <a:t>SK Roudnice </a:t>
                      </a:r>
                      <a:r>
                        <a:rPr lang="cs-CZ" sz="600" b="1" i="0" u="none" strike="noStrike" dirty="0" err="1">
                          <a:solidFill>
                            <a:srgbClr val="990099"/>
                          </a:solidFill>
                          <a:latin typeface="Arial Black"/>
                        </a:rPr>
                        <a:t>n.L.</a:t>
                      </a:r>
                      <a:endParaRPr lang="cs-CZ" sz="600" b="1" i="0" u="none" strike="noStrike" dirty="0">
                        <a:solidFill>
                          <a:srgbClr val="990099"/>
                        </a:solidFill>
                        <a:latin typeface="Arial Black"/>
                      </a:endParaRP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1" i="0" u="none" strike="noStrike" dirty="0" err="1">
                          <a:solidFill>
                            <a:srgbClr val="990099"/>
                          </a:solidFill>
                          <a:latin typeface="Arial Black"/>
                        </a:rPr>
                        <a:t>Baník</a:t>
                      </a:r>
                      <a:r>
                        <a:rPr lang="cs-CZ" sz="600" b="1" i="0" u="none" strike="noStrike" dirty="0">
                          <a:solidFill>
                            <a:srgbClr val="990099"/>
                          </a:solidFill>
                          <a:latin typeface="Arial Black"/>
                        </a:rPr>
                        <a:t> Most</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1" i="0" u="none" strike="noStrike" dirty="0">
                          <a:solidFill>
                            <a:srgbClr val="990099"/>
                          </a:solidFill>
                          <a:latin typeface="Arial Black"/>
                        </a:rPr>
                        <a:t>SK </a:t>
                      </a:r>
                      <a:r>
                        <a:rPr lang="cs-CZ" sz="600" b="1" i="0" u="none" strike="noStrike" dirty="0" err="1">
                          <a:solidFill>
                            <a:srgbClr val="990099"/>
                          </a:solidFill>
                          <a:latin typeface="Arial Black"/>
                        </a:rPr>
                        <a:t>Štětí</a:t>
                      </a:r>
                      <a:endParaRPr lang="cs-CZ" sz="600" b="1" i="0" u="none" strike="noStrike" dirty="0">
                        <a:solidFill>
                          <a:srgbClr val="990099"/>
                        </a:solidFill>
                        <a:latin typeface="Arial Black"/>
                      </a:endParaRP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0" i="0" u="none" strike="noStrike" dirty="0">
                          <a:solidFill>
                            <a:srgbClr val="990099"/>
                          </a:solidFill>
                          <a:latin typeface="Arial Black"/>
                        </a:rPr>
                        <a:t>Skóre</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0" i="0" u="none" strike="noStrike" dirty="0">
                          <a:solidFill>
                            <a:srgbClr val="990099"/>
                          </a:solidFill>
                          <a:latin typeface="Arial Black"/>
                        </a:rPr>
                        <a:t>Body</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600" b="0" i="0" u="none" strike="noStrike" dirty="0">
                          <a:solidFill>
                            <a:srgbClr val="990099"/>
                          </a:solidFill>
                          <a:latin typeface="Arial Black"/>
                        </a:rPr>
                        <a:t>Pořadí</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355005">
                <a:tc>
                  <a:txBody>
                    <a:bodyPr/>
                    <a:lstStyle/>
                    <a:p>
                      <a:pPr algn="ctr" fontAlgn="ctr"/>
                      <a:r>
                        <a:rPr lang="cs-CZ" sz="700" b="1" i="0" u="none" strike="noStrike" dirty="0">
                          <a:solidFill>
                            <a:srgbClr val="990099"/>
                          </a:solidFill>
                          <a:latin typeface="Arial Black"/>
                        </a:rPr>
                        <a:t>AC Sparta Praha</a:t>
                      </a: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latin typeface="Arial Black"/>
                        </a:rPr>
                        <a:t> </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1100" b="0" i="0" u="none" strike="noStrike">
                          <a:solidFill>
                            <a:srgbClr val="000000"/>
                          </a:solidFill>
                          <a:latin typeface="Arial Black"/>
                        </a:rPr>
                        <a:t>4:3</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14:0</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9:1</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4:4</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5:2</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5:0</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2:2</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5:2</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0" i="0" u="none" strike="noStrike">
                          <a:solidFill>
                            <a:srgbClr val="000000"/>
                          </a:solidFill>
                          <a:latin typeface="Arial Black"/>
                        </a:rPr>
                        <a:t>48:14</a:t>
                      </a:r>
                    </a:p>
                  </a:txBody>
                  <a:tcPr marL="1684" marR="1684" marT="16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0" i="0" u="none" strike="noStrike">
                          <a:solidFill>
                            <a:srgbClr val="000000"/>
                          </a:solidFill>
                          <a:latin typeface="Arial Black"/>
                        </a:rPr>
                        <a:t>20</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800" b="0" i="0" u="none" strike="noStrike">
                          <a:solidFill>
                            <a:srgbClr val="000000"/>
                          </a:solidFill>
                          <a:latin typeface="Arial Black"/>
                        </a:rPr>
                        <a:t>1</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2"/>
                  </a:ext>
                </a:extLst>
              </a:tr>
              <a:tr h="588728">
                <a:tc>
                  <a:txBody>
                    <a:bodyPr/>
                    <a:lstStyle/>
                    <a:p>
                      <a:pPr algn="ctr" fontAlgn="ctr"/>
                      <a:r>
                        <a:rPr lang="cs-CZ" sz="700" b="1" i="0" u="none" strike="noStrike" dirty="0">
                          <a:solidFill>
                            <a:srgbClr val="990099"/>
                          </a:solidFill>
                          <a:latin typeface="Arial Black"/>
                        </a:rPr>
                        <a:t>FC Lokomotiva Karlovy Vary</a:t>
                      </a: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latin typeface="Arial Black"/>
                        </a:rPr>
                        <a:t>3:4</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 </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1100" b="0" i="0" u="none" strike="noStrike">
                          <a:solidFill>
                            <a:srgbClr val="000000"/>
                          </a:solidFill>
                          <a:latin typeface="Arial Black"/>
                        </a:rPr>
                        <a:t>11:1</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3:3</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0:5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2:7</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5:4</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5:5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5:3</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solidFill>
                            <a:srgbClr val="000000"/>
                          </a:solidFill>
                          <a:latin typeface="Arial Black"/>
                        </a:rPr>
                        <a:t>34:32</a:t>
                      </a:r>
                    </a:p>
                  </a:txBody>
                  <a:tcPr marL="1684" marR="1684" marT="16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solidFill>
                            <a:srgbClr val="000000"/>
                          </a:solidFill>
                          <a:latin typeface="Arial Black"/>
                        </a:rPr>
                        <a:t>11</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solidFill>
                            <a:srgbClr val="000000"/>
                          </a:solidFill>
                          <a:latin typeface="Arial Black"/>
                        </a:rPr>
                        <a:t>5</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0746">
                <a:tc>
                  <a:txBody>
                    <a:bodyPr/>
                    <a:lstStyle/>
                    <a:p>
                      <a:pPr algn="ctr" fontAlgn="ctr"/>
                      <a:r>
                        <a:rPr lang="cs-CZ" sz="700" b="1" i="0" u="none" strike="noStrike" dirty="0">
                          <a:solidFill>
                            <a:srgbClr val="990099"/>
                          </a:solidFill>
                          <a:latin typeface="Arial Black"/>
                        </a:rPr>
                        <a:t>FAPV Děčín</a:t>
                      </a: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latin typeface="Arial Black"/>
                        </a:rPr>
                        <a:t>0:14</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1:11</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 </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1100" b="0" i="0" u="none" strike="noStrike">
                          <a:solidFill>
                            <a:srgbClr val="000000"/>
                          </a:solidFill>
                          <a:latin typeface="Arial Black"/>
                        </a:rPr>
                        <a:t>2:5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0:8</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3:9</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1:6</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2:11</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0:6</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solidFill>
                            <a:srgbClr val="000000"/>
                          </a:solidFill>
                          <a:latin typeface="Arial Black"/>
                        </a:rPr>
                        <a:t>9:70</a:t>
                      </a:r>
                    </a:p>
                  </a:txBody>
                  <a:tcPr marL="1684" marR="1684" marT="16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solidFill>
                            <a:srgbClr val="000000"/>
                          </a:solidFill>
                          <a:latin typeface="Arial Black"/>
                        </a:rPr>
                        <a:t>0</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solidFill>
                            <a:srgbClr val="000000"/>
                          </a:solidFill>
                          <a:latin typeface="Arial Black"/>
                        </a:rPr>
                        <a:t>9</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5005">
                <a:tc>
                  <a:txBody>
                    <a:bodyPr/>
                    <a:lstStyle/>
                    <a:p>
                      <a:pPr algn="ctr" fontAlgn="ctr"/>
                      <a:r>
                        <a:rPr lang="cs-CZ" sz="700" b="1" i="0" u="none" strike="noStrike" dirty="0">
                          <a:solidFill>
                            <a:srgbClr val="990099"/>
                          </a:solidFill>
                          <a:latin typeface="Arial Black"/>
                        </a:rPr>
                        <a:t>SK Kladno</a:t>
                      </a: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latin typeface="Arial Black"/>
                        </a:rPr>
                        <a:t>1:1</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3:3</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5:2</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 </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1100" b="0" i="0" u="none" strike="noStrike">
                          <a:solidFill>
                            <a:srgbClr val="000000"/>
                          </a:solidFill>
                          <a:latin typeface="Arial Black"/>
                        </a:rPr>
                        <a:t>4:6</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6:8</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2:2</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2:5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6:5</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solidFill>
                            <a:srgbClr val="000000"/>
                          </a:solidFill>
                          <a:latin typeface="Arial Black"/>
                        </a:rPr>
                        <a:t>29:40</a:t>
                      </a:r>
                    </a:p>
                  </a:txBody>
                  <a:tcPr marL="1684" marR="1684" marT="16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solidFill>
                            <a:srgbClr val="000000"/>
                          </a:solidFill>
                          <a:latin typeface="Arial Black"/>
                        </a:rPr>
                        <a:t>8</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solidFill>
                            <a:srgbClr val="000000"/>
                          </a:solidFill>
                          <a:latin typeface="Arial Black"/>
                        </a:rPr>
                        <a:t>7</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5005">
                <a:tc>
                  <a:txBody>
                    <a:bodyPr/>
                    <a:lstStyle/>
                    <a:p>
                      <a:pPr algn="ctr" fontAlgn="ctr"/>
                      <a:r>
                        <a:rPr lang="cs-CZ" sz="700" b="1" i="0" u="none" strike="noStrike" dirty="0">
                          <a:solidFill>
                            <a:srgbClr val="990099"/>
                          </a:solidFill>
                          <a:latin typeface="Arial Black"/>
                        </a:rPr>
                        <a:t>FK Ústí </a:t>
                      </a:r>
                      <a:r>
                        <a:rPr lang="cs-CZ" sz="700" b="1" i="0" u="none" strike="noStrike" dirty="0" err="1">
                          <a:solidFill>
                            <a:srgbClr val="990099"/>
                          </a:solidFill>
                          <a:latin typeface="Arial Black"/>
                        </a:rPr>
                        <a:t>n.L.</a:t>
                      </a:r>
                      <a:endParaRPr lang="cs-CZ" sz="700" b="1" i="0" u="none" strike="noStrike" dirty="0">
                        <a:solidFill>
                          <a:srgbClr val="990099"/>
                        </a:solidFill>
                        <a:latin typeface="Arial Black"/>
                      </a:endParaRP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a:solidFill>
                            <a:srgbClr val="000000"/>
                          </a:solidFill>
                          <a:latin typeface="Arial Black"/>
                        </a:rPr>
                        <a:t>4:4</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5:0</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8:0</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6:4</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 </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1100" b="0" i="0" u="none" strike="noStrike">
                          <a:solidFill>
                            <a:srgbClr val="000000"/>
                          </a:solidFill>
                          <a:latin typeface="Arial Black"/>
                        </a:rPr>
                        <a:t>1:7</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7:2</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2:5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6:4</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39:24</a:t>
                      </a:r>
                    </a:p>
                  </a:txBody>
                  <a:tcPr marL="1684" marR="1684" marT="16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dirty="0">
                          <a:solidFill>
                            <a:srgbClr val="000000"/>
                          </a:solidFill>
                          <a:latin typeface="Arial Black"/>
                        </a:rPr>
                        <a:t>16</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3</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6"/>
                  </a:ext>
                </a:extLst>
              </a:tr>
              <a:tr h="355005">
                <a:tc>
                  <a:txBody>
                    <a:bodyPr/>
                    <a:lstStyle/>
                    <a:p>
                      <a:pPr algn="ctr" fontAlgn="ctr"/>
                      <a:r>
                        <a:rPr lang="cs-CZ" sz="700" b="1" i="0" u="none" strike="noStrike">
                          <a:solidFill>
                            <a:srgbClr val="990099"/>
                          </a:solidFill>
                          <a:latin typeface="Arial Black"/>
                        </a:rPr>
                        <a:t>Junior Chomutov</a:t>
                      </a: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latin typeface="Arial Black"/>
                        </a:rPr>
                        <a:t>2:5</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7:2</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9:3</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8:6</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5:1</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 </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1100" b="0" i="0" u="none" strike="noStrike">
                          <a:solidFill>
                            <a:srgbClr val="000000"/>
                          </a:solidFill>
                          <a:latin typeface="Arial Black"/>
                        </a:rPr>
                        <a:t>5:4</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5:6</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1:5</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solidFill>
                            <a:srgbClr val="000000"/>
                          </a:solidFill>
                          <a:latin typeface="Arial Black"/>
                        </a:rPr>
                        <a:t>42:32</a:t>
                      </a:r>
                    </a:p>
                  </a:txBody>
                  <a:tcPr marL="1684" marR="1684" marT="16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solidFill>
                            <a:srgbClr val="000000"/>
                          </a:solidFill>
                          <a:latin typeface="Arial Black"/>
                        </a:rPr>
                        <a:t>15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solidFill>
                            <a:srgbClr val="000000"/>
                          </a:solidFill>
                          <a:latin typeface="Arial Black"/>
                        </a:rPr>
                        <a:t>4</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1353">
                <a:tc>
                  <a:txBody>
                    <a:bodyPr/>
                    <a:lstStyle/>
                    <a:p>
                      <a:pPr algn="ctr" fontAlgn="ctr"/>
                      <a:r>
                        <a:rPr lang="cs-CZ" sz="700" b="1" i="0" u="none" strike="noStrike">
                          <a:solidFill>
                            <a:srgbClr val="990099"/>
                          </a:solidFill>
                          <a:latin typeface="Arial Black"/>
                        </a:rPr>
                        <a:t>SK Roudnice n.L.</a:t>
                      </a: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latin typeface="Arial Black"/>
                        </a:rPr>
                        <a:t>0:5</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4:5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6:1</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2:2</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2:7</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4:5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 </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1100" b="0" i="0" u="none" strike="noStrike">
                          <a:solidFill>
                            <a:srgbClr val="000000"/>
                          </a:solidFill>
                          <a:latin typeface="Arial Black"/>
                        </a:rPr>
                        <a:t>0:5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4:9</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a:solidFill>
                            <a:srgbClr val="000000"/>
                          </a:solidFill>
                          <a:latin typeface="Arial Black"/>
                        </a:rPr>
                        <a:t>22:39</a:t>
                      </a:r>
                    </a:p>
                  </a:txBody>
                  <a:tcPr marL="1684" marR="1684" marT="16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solidFill>
                            <a:srgbClr val="000000"/>
                          </a:solidFill>
                          <a:latin typeface="Arial Black"/>
                        </a:rPr>
                        <a:t>4</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solidFill>
                            <a:srgbClr val="000000"/>
                          </a:solidFill>
                          <a:latin typeface="Arial Black"/>
                        </a:rPr>
                        <a:t>8</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5005">
                <a:tc>
                  <a:txBody>
                    <a:bodyPr/>
                    <a:lstStyle/>
                    <a:p>
                      <a:pPr algn="ctr" fontAlgn="ctr"/>
                      <a:r>
                        <a:rPr lang="cs-CZ" sz="700" b="1" i="0" u="none" strike="noStrike">
                          <a:solidFill>
                            <a:srgbClr val="990099"/>
                          </a:solidFill>
                          <a:latin typeface="Arial Black"/>
                        </a:rPr>
                        <a:t>Baník Most</a:t>
                      </a: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latin typeface="Arial Black"/>
                        </a:rPr>
                        <a:t>2:2</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5:5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12:1</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5:2</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dirty="0">
                          <a:solidFill>
                            <a:srgbClr val="000000"/>
                          </a:solidFill>
                          <a:latin typeface="Arial Black"/>
                        </a:rPr>
                        <a:t>5:2</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6:5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5:0</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100" b="0" i="0" u="none" strike="noStrike">
                          <a:solidFill>
                            <a:srgbClr val="000000"/>
                          </a:solidFill>
                          <a:latin typeface="Arial Black"/>
                        </a:rPr>
                        <a:t> </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1100" b="0" i="0" u="none" strike="noStrike">
                          <a:solidFill>
                            <a:srgbClr val="000000"/>
                          </a:solidFill>
                          <a:latin typeface="Arial Black"/>
                        </a:rPr>
                        <a:t>7:3</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46:21</a:t>
                      </a:r>
                    </a:p>
                  </a:txBody>
                  <a:tcPr marL="1684" marR="1684" marT="16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a:solidFill>
                            <a:srgbClr val="000000"/>
                          </a:solidFill>
                          <a:latin typeface="Arial Black"/>
                        </a:rPr>
                        <a:t>20</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cs-CZ" sz="1000" b="0" i="0" u="none" strike="noStrike" dirty="0">
                          <a:solidFill>
                            <a:srgbClr val="000000"/>
                          </a:solidFill>
                          <a:latin typeface="Arial Black"/>
                        </a:rPr>
                        <a:t>2</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10009"/>
                  </a:ext>
                </a:extLst>
              </a:tr>
              <a:tr h="316784">
                <a:tc>
                  <a:txBody>
                    <a:bodyPr/>
                    <a:lstStyle/>
                    <a:p>
                      <a:pPr algn="ctr" fontAlgn="ctr"/>
                      <a:r>
                        <a:rPr lang="cs-CZ" sz="700" b="1" i="0" u="none" strike="noStrike" dirty="0">
                          <a:solidFill>
                            <a:srgbClr val="990099"/>
                          </a:solidFill>
                          <a:latin typeface="Arial Black"/>
                        </a:rPr>
                        <a:t>SK </a:t>
                      </a:r>
                      <a:r>
                        <a:rPr lang="cs-CZ" sz="700" b="1" i="0" u="none" strike="noStrike" dirty="0" err="1">
                          <a:solidFill>
                            <a:srgbClr val="990099"/>
                          </a:solidFill>
                          <a:latin typeface="Arial Black"/>
                        </a:rPr>
                        <a:t>Štětí</a:t>
                      </a:r>
                      <a:endParaRPr lang="cs-CZ" sz="700" b="1" i="0" u="none" strike="noStrike" dirty="0">
                        <a:solidFill>
                          <a:srgbClr val="990099"/>
                        </a:solidFill>
                        <a:latin typeface="Arial Black"/>
                      </a:endParaRPr>
                    </a:p>
                  </a:txBody>
                  <a:tcPr marL="1684" marR="1684" marT="168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100" b="0" i="0" u="none" strike="noStrike" dirty="0">
                          <a:solidFill>
                            <a:srgbClr val="000000"/>
                          </a:solidFill>
                          <a:latin typeface="Arial Black"/>
                        </a:rPr>
                        <a:t>2:5</a:t>
                      </a:r>
                    </a:p>
                  </a:txBody>
                  <a:tcPr marL="1684" marR="1684" marT="16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3:5</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6:0</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5:6</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4:6</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5:1</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9:4</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3:7</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100" b="0" i="0" u="none" strike="noStrike">
                          <a:solidFill>
                            <a:srgbClr val="000000"/>
                          </a:solidFill>
                          <a:latin typeface="Arial Black"/>
                        </a:rPr>
                        <a:t> </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333CC"/>
                    </a:solidFill>
                  </a:tcPr>
                </a:tc>
                <a:tc>
                  <a:txBody>
                    <a:bodyPr/>
                    <a:lstStyle/>
                    <a:p>
                      <a:pPr algn="ctr" fontAlgn="ctr"/>
                      <a:r>
                        <a:rPr lang="cs-CZ" sz="1000" b="0" i="0" u="none" strike="noStrike">
                          <a:solidFill>
                            <a:srgbClr val="000000"/>
                          </a:solidFill>
                          <a:latin typeface="Arial Black"/>
                        </a:rPr>
                        <a:t>36:34</a:t>
                      </a:r>
                    </a:p>
                  </a:txBody>
                  <a:tcPr marL="1684" marR="1684" marT="168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0" i="0" u="none" strike="noStrike">
                          <a:solidFill>
                            <a:srgbClr val="000000"/>
                          </a:solidFill>
                          <a:latin typeface="Arial Black"/>
                        </a:rPr>
                        <a:t>9</a:t>
                      </a:r>
                    </a:p>
                  </a:txBody>
                  <a:tcPr marL="1684" marR="1684" marT="16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cs-CZ" sz="1000" b="0" i="0" u="none" strike="noStrike" dirty="0">
                          <a:solidFill>
                            <a:srgbClr val="000000"/>
                          </a:solidFill>
                          <a:latin typeface="Arial Black"/>
                        </a:rPr>
                        <a:t>6</a:t>
                      </a:r>
                    </a:p>
                  </a:txBody>
                  <a:tcPr marL="1684" marR="1684" marT="168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Rectangle 74"/>
          <p:cNvSpPr>
            <a:spLocks noChangeArrowheads="1"/>
          </p:cNvSpPr>
          <p:nvPr/>
        </p:nvSpPr>
        <p:spPr bwMode="auto">
          <a:xfrm>
            <a:off x="102940" y="4664194"/>
            <a:ext cx="4608512" cy="2185214"/>
          </a:xfrm>
          <a:prstGeom prst="rect">
            <a:avLst/>
          </a:prstGeom>
          <a:blipFill dpi="0" rotWithShape="1">
            <a:blip r:embed="rId3" cstate="print">
              <a:alphaModFix amt="53000"/>
            </a:blip>
            <a:srcRect/>
            <a:stretch>
              <a:fillRect/>
            </a:stretch>
          </a:blipFill>
          <a:ln w="50800">
            <a:solidFill>
              <a:srgbClr val="8172C0"/>
            </a:solidFill>
            <a:prstDash val="sys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Nejlepší hráč turnaje:  </a:t>
            </a:r>
            <a:endParaRPr kumimoji="0" lang="cs-CZ" sz="18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Daniel Hromy   - SK </a:t>
            </a:r>
            <a:r>
              <a:rPr kumimoji="0" lang="cs-CZ" sz="1600" b="1" i="0" u="none" strike="noStrike" cap="none" normalizeH="0" baseline="0" dirty="0" err="1" smtClean="0">
                <a:ln>
                  <a:noFill/>
                </a:ln>
                <a:solidFill>
                  <a:srgbClr val="0000CC"/>
                </a:solidFill>
                <a:effectLst/>
                <a:latin typeface="Arial" pitchFamily="34" charset="0"/>
                <a:ea typeface="Times New Roman" pitchFamily="18" charset="0"/>
                <a:cs typeface="Arial" pitchFamily="34" charset="0"/>
              </a:rPr>
              <a:t>Štětí</a:t>
            </a:r>
            <a:endParaRPr kumimoji="0" lang="cs-CZ" sz="16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Nejlepší střelec turnaje</a:t>
            </a:r>
            <a:r>
              <a:rPr kumimoji="0" lang="cs-CZ" sz="16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  </a:t>
            </a:r>
            <a:endParaRPr kumimoji="0" lang="cs-CZ" sz="16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Kryštof  Štípek  - Lokomotiva Karlovy Vary </a:t>
            </a:r>
            <a:endParaRPr kumimoji="0" lang="cs-CZ" sz="16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Nejlepší brankář turnaje  </a:t>
            </a:r>
            <a:endParaRPr kumimoji="0" lang="cs-CZ" sz="18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David </a:t>
            </a:r>
            <a:r>
              <a:rPr kumimoji="0" lang="cs-CZ" sz="1600" b="1" i="0" u="none" strike="noStrike" cap="none" normalizeH="0" baseline="0" dirty="0" err="1" smtClean="0">
                <a:ln>
                  <a:noFill/>
                </a:ln>
                <a:solidFill>
                  <a:srgbClr val="0000CC"/>
                </a:solidFill>
                <a:effectLst/>
                <a:latin typeface="Arial" pitchFamily="34" charset="0"/>
                <a:ea typeface="Times New Roman" pitchFamily="18" charset="0"/>
                <a:cs typeface="Arial" pitchFamily="34" charset="0"/>
              </a:rPr>
              <a:t>Čebiš</a:t>
            </a:r>
            <a:r>
              <a:rPr kumimoji="0" lang="cs-CZ" sz="1600" b="1"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 FAPV Děčín </a:t>
            </a:r>
            <a:endParaRPr kumimoji="0" lang="cs-CZ" sz="16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rgbClr val="0000CC"/>
                </a:solidFill>
                <a:effectLst/>
                <a:latin typeface="Arial" pitchFamily="34" charset="0"/>
                <a:ea typeface="Times New Roman" pitchFamily="18" charset="0"/>
                <a:cs typeface="Arial" pitchFamily="34" charset="0"/>
              </a:rPr>
              <a:t>Nejužitečnější hráč turnaje : </a:t>
            </a:r>
            <a:endParaRPr kumimoji="0" lang="cs-CZ" sz="1800" b="0" i="0" u="none" strike="noStrike" cap="none" normalizeH="0" baseline="0" dirty="0" smtClean="0">
              <a:ln>
                <a:noFill/>
              </a:ln>
              <a:solidFill>
                <a:srgbClr val="0000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Stela </a:t>
            </a:r>
            <a:r>
              <a:rPr kumimoji="0" lang="cs-CZ" sz="1600" b="1" i="0" u="none" strike="noStrike" cap="none" normalizeH="0" baseline="0" dirty="0" err="1" smtClean="0">
                <a:ln>
                  <a:noFill/>
                </a:ln>
                <a:solidFill>
                  <a:srgbClr val="0000CC"/>
                </a:solidFill>
                <a:effectLst/>
                <a:latin typeface="Arial" pitchFamily="34" charset="0"/>
                <a:ea typeface="Times New Roman" pitchFamily="18" charset="0"/>
                <a:cs typeface="Arial" pitchFamily="34" charset="0"/>
              </a:rPr>
              <a:t>Balázsová</a:t>
            </a:r>
            <a:r>
              <a:rPr kumimoji="0" lang="cs-CZ" sz="1600" b="1"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 FK </a:t>
            </a:r>
            <a:r>
              <a:rPr kumimoji="0" lang="cs-CZ" sz="1600" b="1" i="0" u="none" strike="noStrike" cap="none" normalizeH="0" baseline="0" dirty="0" err="1" smtClean="0">
                <a:ln>
                  <a:noFill/>
                </a:ln>
                <a:solidFill>
                  <a:srgbClr val="0000CC"/>
                </a:solidFill>
                <a:effectLst/>
                <a:latin typeface="Arial" pitchFamily="34" charset="0"/>
                <a:ea typeface="Times New Roman" pitchFamily="18" charset="0"/>
                <a:cs typeface="Arial" pitchFamily="34" charset="0"/>
              </a:rPr>
              <a:t>Baník</a:t>
            </a:r>
            <a:r>
              <a:rPr kumimoji="0" lang="cs-CZ" sz="1600" b="1" i="0"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 Most 1909 </a:t>
            </a:r>
            <a:endParaRPr kumimoji="0" lang="cs-CZ" sz="1600" b="0" i="0" u="none" strike="noStrike" cap="none" normalizeH="0" baseline="0" dirty="0" smtClean="0">
              <a:ln>
                <a:noFill/>
              </a:ln>
              <a:solidFill>
                <a:srgbClr val="0000CC"/>
              </a:solidFill>
              <a:effectLst/>
              <a:latin typeface="Arial" pitchFamily="34" charset="0"/>
              <a:cs typeface="Arial" pitchFamily="34" charset="0"/>
            </a:endParaRPr>
          </a:p>
        </p:txBody>
      </p:sp>
      <p:sp>
        <p:nvSpPr>
          <p:cNvPr id="18" name="TextovéPole 17"/>
          <p:cNvSpPr txBox="1"/>
          <p:nvPr/>
        </p:nvSpPr>
        <p:spPr>
          <a:xfrm>
            <a:off x="5503540" y="91108"/>
            <a:ext cx="4680520" cy="1200329"/>
          </a:xfrm>
          <a:prstGeom prst="rect">
            <a:avLst/>
          </a:prstGeom>
          <a:blipFill>
            <a:blip r:embed="rId4" cstate="print"/>
            <a:stretch>
              <a:fillRect/>
            </a:stretch>
          </a:blipFill>
          <a:ln w="53975">
            <a:solidFill>
              <a:srgbClr val="008080"/>
            </a:solidFill>
            <a:prstDash val="dash"/>
          </a:ln>
        </p:spPr>
        <p:txBody>
          <a:bodyPr wrap="square" rtlCol="0">
            <a:spAutoFit/>
          </a:bodyPr>
          <a:lstStyle/>
          <a:p>
            <a:pPr algn="ctr"/>
            <a:r>
              <a:rPr lang="cs-CZ" sz="2400" dirty="0"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Georgia" pitchFamily="18" charset="0"/>
              </a:rPr>
              <a:t>Letní přestávka bude krátká.</a:t>
            </a:r>
          </a:p>
          <a:p>
            <a:pPr algn="ctr"/>
            <a:r>
              <a:rPr lang="cs-CZ" sz="2400" dirty="0"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Georgia" pitchFamily="18" charset="0"/>
              </a:rPr>
              <a:t>Brzy se losují soutěže </a:t>
            </a:r>
          </a:p>
          <a:p>
            <a:pPr algn="ctr"/>
            <a:r>
              <a:rPr lang="cs-CZ" sz="2400" dirty="0"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Georgia" pitchFamily="18" charset="0"/>
              </a:rPr>
              <a:t>2016-2017</a:t>
            </a:r>
            <a:endParaRPr lang="cs-CZ" sz="2000" dirty="0" smtClean="0">
              <a:ln>
                <a:gradFill>
                  <a:gsLst>
                    <a:gs pos="0">
                      <a:srgbClr val="000000"/>
                    </a:gs>
                    <a:gs pos="39999">
                      <a:srgbClr val="0A128C"/>
                    </a:gs>
                    <a:gs pos="70000">
                      <a:srgbClr val="181CC7"/>
                    </a:gs>
                    <a:gs pos="88000">
                      <a:srgbClr val="7005D4"/>
                    </a:gs>
                    <a:gs pos="100000">
                      <a:srgbClr val="8C3D91"/>
                    </a:gs>
                  </a:gsLst>
                  <a:lin ang="5400000" scaled="0"/>
                </a:gradFill>
              </a:ln>
              <a:effectLst>
                <a:outerShdw blurRad="38100" dist="38100" dir="2700000" algn="tl">
                  <a:srgbClr val="000000">
                    <a:alpha val="43137"/>
                  </a:srgbClr>
                </a:outerShdw>
              </a:effectLst>
              <a:latin typeface="Georgia" pitchFamily="18" charset="0"/>
            </a:endParaRPr>
          </a:p>
        </p:txBody>
      </p:sp>
      <p:sp>
        <p:nvSpPr>
          <p:cNvPr id="20" name="TextovéPole 19"/>
          <p:cNvSpPr txBox="1"/>
          <p:nvPr/>
        </p:nvSpPr>
        <p:spPr>
          <a:xfrm>
            <a:off x="5503540" y="1566103"/>
            <a:ext cx="4680520" cy="5293757"/>
          </a:xfrm>
          <a:prstGeom prst="rect">
            <a:avLst/>
          </a:prstGeom>
          <a:blipFill dpi="0" rotWithShape="1">
            <a:blip r:embed="rId5" cstate="print">
              <a:alphaModFix amt="69000"/>
            </a:blip>
            <a:srcRect/>
            <a:stretch>
              <a:fillRect/>
            </a:stretch>
          </a:blipFill>
          <a:ln w="50800">
            <a:solidFill>
              <a:srgbClr val="B8FAC5"/>
            </a:solidFill>
          </a:ln>
        </p:spPr>
        <p:txBody>
          <a:bodyPr wrap="square" rtlCol="0">
            <a:spAutoFit/>
          </a:bodyPr>
          <a:lstStyle/>
          <a:p>
            <a:pPr algn="ctr"/>
            <a:r>
              <a:rPr lang="cs-CZ" sz="1600" u="sng" dirty="0" smtClean="0">
                <a:solidFill>
                  <a:srgbClr val="3333CC"/>
                </a:solidFill>
                <a:latin typeface="Arial Black" pitchFamily="34" charset="0"/>
              </a:rPr>
              <a:t>FAČR Řídící komise pro Čechy  </a:t>
            </a:r>
          </a:p>
          <a:p>
            <a:pPr algn="ctr"/>
            <a:r>
              <a:rPr lang="cs-CZ" sz="1600" u="sng" dirty="0" smtClean="0">
                <a:solidFill>
                  <a:srgbClr val="3333CC"/>
                </a:solidFill>
                <a:latin typeface="Arial Black" pitchFamily="34" charset="0"/>
              </a:rPr>
              <a:t>sobota 25.6.2016  9:30 hod</a:t>
            </a:r>
          </a:p>
          <a:p>
            <a:pPr algn="ctr"/>
            <a:r>
              <a:rPr lang="cs-CZ" sz="1600" u="sng" dirty="0" smtClean="0">
                <a:solidFill>
                  <a:srgbClr val="3333CC"/>
                </a:solidFill>
                <a:latin typeface="Arial Black" pitchFamily="34" charset="0"/>
              </a:rPr>
              <a:t> VŠE , Ekonomická 954  Praha 4</a:t>
            </a:r>
          </a:p>
          <a:p>
            <a:pPr algn="just"/>
            <a:r>
              <a:rPr lang="cs-CZ" sz="1800" i="1" dirty="0" smtClean="0">
                <a:effectLst>
                  <a:outerShdw blurRad="38100" dist="38100" dir="2700000" algn="tl">
                    <a:srgbClr val="000000">
                      <a:alpha val="43137"/>
                    </a:srgbClr>
                  </a:outerShdw>
                </a:effectLst>
                <a:latin typeface="Arial" pitchFamily="34" charset="0"/>
                <a:cs typeface="Arial" pitchFamily="34" charset="0"/>
              </a:rPr>
              <a:t>Mužstvo dospělých  - divize</a:t>
            </a:r>
          </a:p>
          <a:p>
            <a:pPr algn="just"/>
            <a:endParaRPr lang="cs-CZ" sz="1800" i="1" dirty="0" smtClean="0">
              <a:effectLst>
                <a:outerShdw blurRad="38100" dist="38100" dir="2700000" algn="tl">
                  <a:srgbClr val="000000">
                    <a:alpha val="43137"/>
                  </a:srgbClr>
                </a:outerShdw>
              </a:effectLst>
              <a:latin typeface="Arial" pitchFamily="34" charset="0"/>
              <a:cs typeface="Arial" pitchFamily="34" charset="0"/>
            </a:endParaRPr>
          </a:p>
          <a:p>
            <a:pPr algn="ctr"/>
            <a:r>
              <a:rPr lang="cs-CZ" sz="1600" u="sng" dirty="0" smtClean="0">
                <a:solidFill>
                  <a:srgbClr val="3333CC"/>
                </a:solidFill>
                <a:latin typeface="Arial Black" pitchFamily="34" charset="0"/>
              </a:rPr>
              <a:t>FAČR Ústecký krajský fotbalový svaz</a:t>
            </a:r>
          </a:p>
          <a:p>
            <a:pPr algn="ctr"/>
            <a:r>
              <a:rPr lang="cs-CZ" sz="1600" u="sng" dirty="0" smtClean="0">
                <a:solidFill>
                  <a:srgbClr val="3333CC"/>
                </a:solidFill>
                <a:latin typeface="Arial Black" pitchFamily="34" charset="0"/>
              </a:rPr>
              <a:t>pátek 1.7.2016   17:00 </a:t>
            </a:r>
            <a:r>
              <a:rPr lang="cs-CZ" sz="1800" u="sng" dirty="0" smtClean="0">
                <a:solidFill>
                  <a:srgbClr val="3333CC"/>
                </a:solidFill>
                <a:latin typeface="Arial Black" pitchFamily="34" charset="0"/>
              </a:rPr>
              <a:t>hod</a:t>
            </a:r>
          </a:p>
          <a:p>
            <a:pPr algn="ctr"/>
            <a:r>
              <a:rPr lang="cs-CZ" sz="1800" u="sng" dirty="0" smtClean="0">
                <a:solidFill>
                  <a:srgbClr val="3333CC"/>
                </a:solidFill>
                <a:latin typeface="Arial Black" pitchFamily="34" charset="0"/>
              </a:rPr>
              <a:t>Restaurace Městské sály Teplic</a:t>
            </a:r>
            <a:r>
              <a:rPr lang="cs-CZ" sz="1800" u="sng" dirty="0" smtClean="0">
                <a:latin typeface="Arial Black" pitchFamily="34" charset="0"/>
              </a:rPr>
              <a:t>e</a:t>
            </a:r>
          </a:p>
          <a:p>
            <a:pPr algn="just"/>
            <a:r>
              <a:rPr lang="cs-CZ" sz="1800" i="1" dirty="0" smtClean="0">
                <a:effectLst>
                  <a:outerShdw blurRad="38100" dist="38100" dir="2700000" algn="tl">
                    <a:srgbClr val="000000">
                      <a:alpha val="43137"/>
                    </a:srgbClr>
                  </a:outerShdw>
                </a:effectLst>
                <a:latin typeface="Arial" pitchFamily="34" charset="0"/>
                <a:cs typeface="Arial" pitchFamily="34" charset="0"/>
              </a:rPr>
              <a:t>Dorost – krajský přebor (starší mladší)   </a:t>
            </a:r>
          </a:p>
          <a:p>
            <a:pPr algn="just"/>
            <a:r>
              <a:rPr lang="cs-CZ" sz="1800" i="1" dirty="0" smtClean="0">
                <a:effectLst>
                  <a:outerShdw blurRad="38100" dist="38100" dir="2700000" algn="tl">
                    <a:srgbClr val="000000">
                      <a:alpha val="43137"/>
                    </a:srgbClr>
                  </a:outerShdw>
                </a:effectLst>
                <a:latin typeface="Arial" pitchFamily="34" charset="0"/>
                <a:cs typeface="Arial" pitchFamily="34" charset="0"/>
              </a:rPr>
              <a:t>                nebo I.A třída – 1 mužstvo</a:t>
            </a:r>
          </a:p>
          <a:p>
            <a:pPr algn="just"/>
            <a:r>
              <a:rPr lang="cs-CZ" sz="1800" i="1" dirty="0" smtClean="0">
                <a:effectLst>
                  <a:outerShdw blurRad="38100" dist="38100" dir="2700000" algn="tl">
                    <a:srgbClr val="000000">
                      <a:alpha val="43137"/>
                    </a:srgbClr>
                  </a:outerShdw>
                </a:effectLst>
                <a:latin typeface="Arial" pitchFamily="34" charset="0"/>
                <a:cs typeface="Arial" pitchFamily="34" charset="0"/>
              </a:rPr>
              <a:t>Starší žáci  –                  krajský přebor</a:t>
            </a:r>
          </a:p>
          <a:p>
            <a:pPr algn="just"/>
            <a:r>
              <a:rPr lang="cs-CZ" sz="1800" i="1" dirty="0" smtClean="0">
                <a:effectLst>
                  <a:outerShdw blurRad="38100" dist="38100" dir="2700000" algn="tl">
                    <a:srgbClr val="000000">
                      <a:alpha val="43137"/>
                    </a:srgbClr>
                  </a:outerShdw>
                </a:effectLst>
                <a:latin typeface="Arial" pitchFamily="34" charset="0"/>
                <a:cs typeface="Arial" pitchFamily="34" charset="0"/>
              </a:rPr>
              <a:t>Mladší žáci –                 krajský přebor</a:t>
            </a:r>
          </a:p>
          <a:p>
            <a:pPr algn="just"/>
            <a:r>
              <a:rPr lang="cs-CZ" sz="1800" i="1" dirty="0" smtClean="0">
                <a:effectLst>
                  <a:outerShdw blurRad="38100" dist="38100" dir="2700000" algn="tl">
                    <a:srgbClr val="000000">
                      <a:alpha val="43137"/>
                    </a:srgbClr>
                  </a:outerShdw>
                </a:effectLst>
                <a:latin typeface="Arial" pitchFamily="34" charset="0"/>
                <a:cs typeface="Arial" pitchFamily="34" charset="0"/>
              </a:rPr>
              <a:t>Starší přípravka r.2006 – krajský přebor</a:t>
            </a:r>
          </a:p>
          <a:p>
            <a:pPr algn="just"/>
            <a:r>
              <a:rPr lang="cs-CZ" sz="1800" i="1" dirty="0" smtClean="0">
                <a:effectLst>
                  <a:outerShdw blurRad="38100" dist="38100" dir="2700000" algn="tl">
                    <a:srgbClr val="000000">
                      <a:alpha val="43137"/>
                    </a:srgbClr>
                  </a:outerShdw>
                </a:effectLst>
                <a:latin typeface="Arial" pitchFamily="34" charset="0"/>
                <a:cs typeface="Arial" pitchFamily="34" charset="0"/>
              </a:rPr>
              <a:t>Starší přípravka r.2007 – krajský přebor</a:t>
            </a:r>
          </a:p>
          <a:p>
            <a:pPr algn="just"/>
            <a:endParaRPr lang="cs-CZ" sz="1800" i="1" dirty="0" smtClean="0">
              <a:effectLst>
                <a:outerShdw blurRad="38100" dist="38100" dir="2700000" algn="tl">
                  <a:srgbClr val="000000">
                    <a:alpha val="43137"/>
                  </a:srgbClr>
                </a:outerShdw>
              </a:effectLst>
              <a:latin typeface="Arial" pitchFamily="34" charset="0"/>
              <a:cs typeface="Arial" pitchFamily="34" charset="0"/>
            </a:endParaRPr>
          </a:p>
          <a:p>
            <a:pPr algn="ctr"/>
            <a:r>
              <a:rPr lang="cs-CZ" sz="1600" u="sng" dirty="0" smtClean="0">
                <a:solidFill>
                  <a:srgbClr val="3333CC"/>
                </a:solidFill>
                <a:latin typeface="Arial Black" pitchFamily="34" charset="0"/>
              </a:rPr>
              <a:t>FAČR Okresní fotbalový </a:t>
            </a:r>
          </a:p>
          <a:p>
            <a:pPr algn="ctr"/>
            <a:r>
              <a:rPr lang="cs-CZ" sz="1600" u="sng" dirty="0" smtClean="0">
                <a:solidFill>
                  <a:srgbClr val="3333CC"/>
                </a:solidFill>
                <a:latin typeface="Arial Black" pitchFamily="34" charset="0"/>
              </a:rPr>
              <a:t>úterý 12.7.2016 17:00 hod </a:t>
            </a:r>
          </a:p>
          <a:p>
            <a:pPr algn="ctr"/>
            <a:r>
              <a:rPr lang="cs-CZ" sz="1600" u="sng" dirty="0" smtClean="0">
                <a:solidFill>
                  <a:srgbClr val="3333CC"/>
                </a:solidFill>
                <a:latin typeface="Arial Black" pitchFamily="34" charset="0"/>
              </a:rPr>
              <a:t>Restaurace Koliba  Litoměřice</a:t>
            </a:r>
          </a:p>
          <a:p>
            <a:pPr algn="just"/>
            <a:r>
              <a:rPr lang="cs-CZ" sz="1600" i="1" dirty="0" smtClean="0">
                <a:effectLst>
                  <a:outerShdw blurRad="38100" dist="38100" dir="2700000" algn="tl">
                    <a:srgbClr val="000000">
                      <a:alpha val="43137"/>
                    </a:srgbClr>
                  </a:outerShdw>
                </a:effectLst>
                <a:latin typeface="Arial" pitchFamily="34" charset="0"/>
                <a:cs typeface="Arial" pitchFamily="34" charset="0"/>
              </a:rPr>
              <a:t>Mladší přípravka A,B – okresní soutěže</a:t>
            </a:r>
          </a:p>
        </p:txBody>
      </p:sp>
      <p:pic>
        <p:nvPicPr>
          <p:cNvPr id="4098" name="Picture 3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2038350"/>
            <a:ext cx="914400"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2266950"/>
            <a:ext cx="914400"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2495550"/>
            <a:ext cx="914400"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724150"/>
            <a:ext cx="914400"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952750"/>
            <a:ext cx="914400"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3181350"/>
            <a:ext cx="914400"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3409950"/>
            <a:ext cx="914400"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3638550"/>
            <a:ext cx="914400"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3867150"/>
            <a:ext cx="914400"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4095750"/>
            <a:ext cx="914400"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866775"/>
            <a:ext cx="914400"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1247775"/>
            <a:ext cx="914400"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895350"/>
            <a:ext cx="914400"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1123950"/>
            <a:ext cx="914400"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1352550"/>
            <a:ext cx="914400"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581150"/>
            <a:ext cx="914400"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2011363"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911475" y="6859588"/>
            <a:ext cx="158432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59324" y="7075884"/>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246956" y="3763516"/>
            <a:ext cx="4032448"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47156"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4775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41</a:t>
            </a:r>
          </a:p>
        </p:txBody>
      </p:sp>
      <p:sp>
        <p:nvSpPr>
          <p:cNvPr id="23" name="TextovéPole 22"/>
          <p:cNvSpPr txBox="1"/>
          <p:nvPr/>
        </p:nvSpPr>
        <p:spPr>
          <a:xfrm>
            <a:off x="102940" y="19100"/>
            <a:ext cx="4320480" cy="1077218"/>
          </a:xfrm>
          <a:prstGeom prst="rect">
            <a:avLst/>
          </a:prstGeom>
          <a:blipFill>
            <a:blip r:embed="rId3" cstate="print"/>
            <a:stretch>
              <a:fillRect/>
            </a:stretch>
          </a:blipFill>
          <a:ln w="41275">
            <a:solidFill>
              <a:srgbClr val="33CC33"/>
            </a:solidFill>
          </a:ln>
        </p:spPr>
        <p:txBody>
          <a:bodyPr wrap="square" rtlCol="0">
            <a:spAutoFit/>
          </a:bodyPr>
          <a:lstStyle/>
          <a:p>
            <a:pPr algn="ctr"/>
            <a:r>
              <a:rPr lang="cs-CZ" sz="3100" dirty="0" smtClean="0">
                <a:ln w="22225">
                  <a:solidFill>
                    <a:srgbClr val="FFFF00"/>
                  </a:solidFill>
                </a:ln>
                <a:solidFill>
                  <a:srgbClr val="FF0066"/>
                </a:solidFill>
                <a:latin typeface="Arial Black" pitchFamily="34" charset="0"/>
              </a:rPr>
              <a:t>Historie fotbalu v Bílině</a:t>
            </a:r>
          </a:p>
        </p:txBody>
      </p:sp>
      <p:sp>
        <p:nvSpPr>
          <p:cNvPr id="24" name="Text Box 601"/>
          <p:cNvSpPr txBox="1">
            <a:spLocks noChangeArrowheads="1"/>
          </p:cNvSpPr>
          <p:nvPr/>
        </p:nvSpPr>
        <p:spPr bwMode="auto">
          <a:xfrm>
            <a:off x="102940" y="2067398"/>
            <a:ext cx="4320480" cy="4860000"/>
          </a:xfrm>
          <a:prstGeom prst="rect">
            <a:avLst/>
          </a:prstGeom>
          <a:solidFill>
            <a:srgbClr val="FFFF99"/>
          </a:solidFill>
          <a:ln w="53975">
            <a:solidFill>
              <a:schemeClr val="accent6">
                <a:lumMod val="60000"/>
                <a:lumOff val="40000"/>
              </a:schemeClr>
            </a:solidFill>
            <a:prstDash val="dash"/>
            <a:miter lim="800000"/>
            <a:headEnd/>
            <a:tailEnd/>
          </a:ln>
          <a:effectLst/>
        </p:spPr>
        <p:txBody>
          <a:bodyPr wrap="square" lIns="90000" tIns="46800" rIns="90000" bIns="46800">
            <a:spAutoFit/>
          </a:bodyPr>
          <a:lstStyle/>
          <a:p>
            <a:pPr algn="just"/>
            <a:r>
              <a:rPr lang="cs-CZ" b="0" i="1" dirty="0">
                <a:latin typeface="Calisto MT" pitchFamily="18" charset="0"/>
              </a:rPr>
              <a:t>Prvním sportovním fotbalovým klubem v Bílině byl DFK </a:t>
            </a:r>
            <a:r>
              <a:rPr lang="cs-CZ" b="0" i="1" dirty="0" smtClean="0">
                <a:latin typeface="Calisto MT" pitchFamily="18" charset="0"/>
              </a:rPr>
              <a:t>Bilina </a:t>
            </a:r>
            <a:r>
              <a:rPr lang="cs-CZ" b="0" i="1" dirty="0">
                <a:latin typeface="Calisto MT" pitchFamily="18" charset="0"/>
              </a:rPr>
              <a:t>založený již v roce 1907, jehož výrazným podporovatelem byl kníže </a:t>
            </a:r>
            <a:r>
              <a:rPr lang="cs-CZ" b="0" i="1" dirty="0" err="1">
                <a:latin typeface="Calisto MT" pitchFamily="18" charset="0"/>
              </a:rPr>
              <a:t>Lobkowicz</a:t>
            </a:r>
            <a:r>
              <a:rPr lang="cs-CZ" b="0" i="1" dirty="0">
                <a:latin typeface="Calisto MT" pitchFamily="18" charset="0"/>
              </a:rPr>
              <a:t>, jednalo se o německý klub, který ukončil činnost koncem II. světové války. V roce 1919 byl založen ryze český fotbalový klub pod názvem SK Bílina, jehož činnost byla zastavena druhou světovou válkou. V té době hrál klub divisní soutěž a bojoval o postup do vyšší soutěže. Po ukončení války byla obnovena činnost SK Bílina a klub byl zařazen zpět do divizní soutěže, kterou hrál před válkou. Klub svá domácí utkání začal hrát na současném stadionu, který získal po zániku německého klubu a zde na tomto stadionu hraje dodnes.Začátkem padesátých let však vlivem nesmyslných reorganizací v soutěžích, na jejichž základě Bílina měla hrát nižší soutěže se na protest nepřihlásila na jeden rok do žádné soutěže. Posléze musela začít od nejnižší soutěže, aby se probojovala do krajského přeboru. V této době chodilo na fotbal v Bílině v průměru 1500 diváků. Na přelomu 60 - 70 let hrála divizi, aby se opět usadila v krajském přeboru a stala se jeho stálým účastníkem.V roce 2002 na jednu sezonu zmizel klub ze seznamu klubů krajského přeboru provedenou fúzí s FC MUS Most a z FKL Bílina se stal FC MUS Most B. Po roce byla spolupráce ukončena a Bílina se vrátila zpět do krajského přeboru, aby tento opět po roce opustila a sestoupila do I. A třídy. </a:t>
            </a:r>
            <a:r>
              <a:rPr lang="cs-CZ" b="0" i="1" dirty="0" smtClean="0">
                <a:latin typeface="Calisto MT" pitchFamily="18" charset="0"/>
              </a:rPr>
              <a:t>V roce 2007  se ale opět do kraje vrátila a s výjimkou jednoho roku zde působí dodnes. </a:t>
            </a:r>
            <a:r>
              <a:rPr lang="cs-CZ" b="0" i="1" dirty="0">
                <a:latin typeface="Calisto MT" pitchFamily="18" charset="0"/>
              </a:rPr>
              <a:t>Klub změnil od založení několikrát název od SK Bílina, SK Sokol, </a:t>
            </a:r>
            <a:r>
              <a:rPr lang="cs-CZ" b="0" i="1" dirty="0" err="1">
                <a:latin typeface="Calisto MT" pitchFamily="18" charset="0"/>
              </a:rPr>
              <a:t>Spoza</a:t>
            </a:r>
            <a:r>
              <a:rPr lang="cs-CZ" b="0" i="1" dirty="0">
                <a:latin typeface="Calisto MT" pitchFamily="18" charset="0"/>
              </a:rPr>
              <a:t>, TJ Slavoj, TJ Lokomotiva až po současný </a:t>
            </a:r>
            <a:r>
              <a:rPr lang="cs-CZ" b="0" i="1" dirty="0" smtClean="0">
                <a:latin typeface="Calisto MT" pitchFamily="18" charset="0"/>
              </a:rPr>
              <a:t>Fotbalový klub Bílina. </a:t>
            </a:r>
            <a:r>
              <a:rPr lang="cs-CZ" b="0" i="1" dirty="0">
                <a:latin typeface="Calisto MT" pitchFamily="18" charset="0"/>
              </a:rPr>
              <a:t>Bílinská kopaná se může pochlubit tím, že vychovala několik kvalitní fotbalistů, kteří okusili i reprezentační a ligové zápasy seniorských soutěží.</a:t>
            </a:r>
          </a:p>
        </p:txBody>
      </p:sp>
      <p:pic>
        <p:nvPicPr>
          <p:cNvPr id="25" name="Picture 1"/>
          <p:cNvPicPr>
            <a:picLocks noChangeAspect="1" noChangeArrowheads="1"/>
          </p:cNvPicPr>
          <p:nvPr/>
        </p:nvPicPr>
        <p:blipFill>
          <a:blip r:embed="rId4" cstate="print"/>
          <a:srcRect/>
          <a:stretch>
            <a:fillRect/>
          </a:stretch>
        </p:blipFill>
        <p:spPr bwMode="auto">
          <a:xfrm>
            <a:off x="1687116" y="1171228"/>
            <a:ext cx="792088" cy="792088"/>
          </a:xfrm>
          <a:prstGeom prst="rect">
            <a:avLst/>
          </a:prstGeom>
          <a:noFill/>
          <a:ln w="28575" cmpd="sng">
            <a:solidFill>
              <a:srgbClr val="7D98E3"/>
            </a:solidFill>
            <a:miter lim="800000"/>
            <a:headEnd/>
            <a:tailEnd/>
          </a:ln>
        </p:spPr>
      </p:pic>
      <p:sp>
        <p:nvSpPr>
          <p:cNvPr id="27" name="TextovéPole 26"/>
          <p:cNvSpPr txBox="1"/>
          <p:nvPr/>
        </p:nvSpPr>
        <p:spPr>
          <a:xfrm>
            <a:off x="5575548" y="163116"/>
            <a:ext cx="4536504" cy="3170099"/>
          </a:xfrm>
          <a:prstGeom prst="rect">
            <a:avLst/>
          </a:prstGeom>
          <a:blipFill dpi="0" rotWithShape="1">
            <a:blip r:embed="rId5" cstate="print">
              <a:alphaModFix amt="50000"/>
            </a:blip>
            <a:srcRect/>
            <a:stretch>
              <a:fillRect/>
            </a:stretch>
          </a:blipFill>
          <a:ln w="31750">
            <a:solidFill>
              <a:schemeClr val="accent1">
                <a:lumMod val="75000"/>
              </a:schemeClr>
            </a:solidFill>
          </a:ln>
        </p:spPr>
        <p:txBody>
          <a:bodyPr wrap="square" rtlCol="0">
            <a:spAutoFit/>
          </a:bodyPr>
          <a:lstStyle/>
          <a:p>
            <a:r>
              <a:rPr lang="cs-CZ" sz="3600" dirty="0" smtClean="0">
                <a:solidFill>
                  <a:srgbClr val="6600FF"/>
                </a:solidFill>
                <a:latin typeface="Arial Black" pitchFamily="34" charset="0"/>
              </a:rPr>
              <a:t>2. ročník Memoriálu </a:t>
            </a:r>
          </a:p>
          <a:p>
            <a:r>
              <a:rPr lang="cs-CZ" sz="3600" dirty="0" smtClean="0">
                <a:solidFill>
                  <a:srgbClr val="6600FF"/>
                </a:solidFill>
                <a:latin typeface="Arial Black" pitchFamily="34" charset="0"/>
              </a:rPr>
              <a:t>Jiřího Nedomlela</a:t>
            </a:r>
            <a:r>
              <a:rPr lang="cs-CZ" sz="2800" dirty="0" smtClean="0">
                <a:solidFill>
                  <a:srgbClr val="6600FF"/>
                </a:solidFill>
                <a:latin typeface="Arial Black" pitchFamily="34" charset="0"/>
              </a:rPr>
              <a:t> </a:t>
            </a:r>
          </a:p>
          <a:p>
            <a:pPr algn="ctr"/>
            <a:r>
              <a:rPr lang="cs-CZ" sz="3200" dirty="0" err="1" smtClean="0">
                <a:latin typeface="Arial Black" pitchFamily="34" charset="0"/>
              </a:rPr>
              <a:t>Štětí</a:t>
            </a:r>
            <a:r>
              <a:rPr lang="cs-CZ" sz="3200" dirty="0" smtClean="0">
                <a:latin typeface="Arial Black" pitchFamily="34" charset="0"/>
              </a:rPr>
              <a:t> 11.6.2016</a:t>
            </a:r>
          </a:p>
          <a:p>
            <a:pPr algn="ctr"/>
            <a:r>
              <a:rPr lang="cs-CZ" sz="2000" dirty="0" smtClean="0">
                <a:latin typeface="Arial Black" pitchFamily="34" charset="0"/>
              </a:rPr>
              <a:t>skončil  stejně jako loni velkým úspěch a všichni účastníci se domů vraceli spokojeni.</a:t>
            </a:r>
            <a:endParaRPr lang="cs-CZ" sz="1400" u="sng" dirty="0" smtClean="0">
              <a:latin typeface="Bookman Old Style" pitchFamily="18" charset="0"/>
            </a:endParaRPr>
          </a:p>
        </p:txBody>
      </p:sp>
      <p:pic>
        <p:nvPicPr>
          <p:cNvPr id="5150" name="Picture 30"/>
          <p:cNvPicPr>
            <a:picLocks noChangeAspect="1" noChangeArrowheads="1"/>
          </p:cNvPicPr>
          <p:nvPr/>
        </p:nvPicPr>
        <p:blipFill>
          <a:blip r:embed="rId6" cstate="print"/>
          <a:srcRect/>
          <a:stretch>
            <a:fillRect/>
          </a:stretch>
        </p:blipFill>
        <p:spPr bwMode="auto">
          <a:xfrm>
            <a:off x="5575548" y="3475484"/>
            <a:ext cx="4533925" cy="3317379"/>
          </a:xfrm>
          <a:prstGeom prst="rect">
            <a:avLst/>
          </a:prstGeom>
          <a:noFill/>
          <a:ln w="34925">
            <a:solidFill>
              <a:srgbClr val="CCFF99"/>
            </a:solidFill>
            <a:miter lim="800000"/>
            <a:headEnd/>
            <a:tailEnd/>
          </a:ln>
        </p:spPr>
      </p:pic>
      <p:pic>
        <p:nvPicPr>
          <p:cNvPr id="5151" name="Picture 31"/>
          <p:cNvPicPr>
            <a:picLocks noChangeAspect="1" noChangeArrowheads="1"/>
          </p:cNvPicPr>
          <p:nvPr/>
        </p:nvPicPr>
        <p:blipFill>
          <a:blip r:embed="rId7" cstate="print"/>
          <a:srcRect/>
          <a:stretch>
            <a:fillRect/>
          </a:stretch>
        </p:blipFill>
        <p:spPr bwMode="auto">
          <a:xfrm>
            <a:off x="8527876" y="235125"/>
            <a:ext cx="1396752" cy="1152128"/>
          </a:xfrm>
          <a:prstGeom prst="rect">
            <a:avLst/>
          </a:prstGeom>
          <a:noFill/>
          <a:ln w="9525">
            <a:noFill/>
            <a:miter lim="800000"/>
            <a:headEnd/>
            <a:tailEnd/>
          </a:ln>
        </p:spPr>
      </p:pic>
      <p:pic>
        <p:nvPicPr>
          <p:cNvPr id="5122" name="Picture 175"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857250"/>
            <a:ext cx="914400"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1047750"/>
            <a:ext cx="914400"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1238250"/>
            <a:ext cx="914400"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1428750"/>
            <a:ext cx="914400"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1619250"/>
            <a:ext cx="914400"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1809750"/>
            <a:ext cx="914400"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2000250"/>
            <a:ext cx="914400"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2190750"/>
            <a:ext cx="914400"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2381250"/>
            <a:ext cx="914400"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2571750"/>
            <a:ext cx="914400"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2762250"/>
            <a:ext cx="914400"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2952750"/>
            <a:ext cx="914400" cy="230188"/>
          </a:xfrm>
          <a:prstGeom prst="rect">
            <a:avLst/>
          </a:prstGeom>
          <a:noFill/>
          <a:ln w="9525">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4500" y="16954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95350" y="1458913"/>
            <a:ext cx="46038" cy="277812"/>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73238" y="5275263"/>
            <a:ext cx="0" cy="184150"/>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9300" y="2000250"/>
            <a:ext cx="182563" cy="279400"/>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71812" y="7004456"/>
            <a:ext cx="180000"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59124"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40</a:t>
            </a:r>
          </a:p>
        </p:txBody>
      </p:sp>
      <p:cxnSp>
        <p:nvCxnSpPr>
          <p:cNvPr id="17" name="Přímá spojovací šipka 16"/>
          <p:cNvCxnSpPr/>
          <p:nvPr/>
        </p:nvCxnSpPr>
        <p:spPr bwMode="auto">
          <a:xfrm>
            <a:off x="9175948" y="7003876"/>
            <a:ext cx="93610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59924" y="7075884"/>
            <a:ext cx="8640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4" name="TextovéPole 23"/>
          <p:cNvSpPr txBox="1"/>
          <p:nvPr/>
        </p:nvSpPr>
        <p:spPr>
          <a:xfrm>
            <a:off x="5647556" y="235124"/>
            <a:ext cx="4248472"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20" name="Přímá spojovací šipka 19"/>
          <p:cNvCxnSpPr/>
          <p:nvPr/>
        </p:nvCxnSpPr>
        <p:spPr bwMode="auto">
          <a:xfrm>
            <a:off x="8743900" y="6859860"/>
            <a:ext cx="115212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71892" y="6859860"/>
            <a:ext cx="10801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6" name="TextovéPole 25"/>
          <p:cNvSpPr txBox="1"/>
          <p:nvPr/>
        </p:nvSpPr>
        <p:spPr>
          <a:xfrm>
            <a:off x="5575548" y="91108"/>
            <a:ext cx="4608512" cy="707886"/>
          </a:xfrm>
          <a:prstGeom prst="rect">
            <a:avLst/>
          </a:prstGeom>
          <a:gradFill>
            <a:gsLst>
              <a:gs pos="0">
                <a:srgbClr val="5E9EFF"/>
              </a:gs>
              <a:gs pos="39999">
                <a:srgbClr val="85C2FF"/>
              </a:gs>
              <a:gs pos="70000">
                <a:schemeClr val="accent1">
                  <a:lumMod val="20000"/>
                  <a:lumOff val="80000"/>
                </a:schemeClr>
              </a:gs>
              <a:gs pos="100000">
                <a:srgbClr val="FFEBFA"/>
              </a:gs>
            </a:gsLst>
            <a:lin ang="5400000" scaled="0"/>
          </a:gradFill>
          <a:ln w="44450">
            <a:gradFill>
              <a:gsLst>
                <a:gs pos="0">
                  <a:srgbClr val="DDEBCF"/>
                </a:gs>
                <a:gs pos="50000">
                  <a:srgbClr val="9CB86E"/>
                </a:gs>
                <a:gs pos="100000">
                  <a:srgbClr val="156B13"/>
                </a:gs>
              </a:gsLst>
              <a:lin ang="5400000" scaled="0"/>
            </a:gradFill>
            <a:prstDash val="sysDash"/>
          </a:ln>
        </p:spPr>
        <p:txBody>
          <a:bodyPr wrap="square" rtlCol="0">
            <a:spAutoFit/>
          </a:bodyPr>
          <a:lstStyle/>
          <a:p>
            <a:pPr algn="ctr"/>
            <a:r>
              <a:rPr lang="cs-CZ" sz="2000" u="sng" dirty="0" smtClean="0">
                <a:solidFill>
                  <a:srgbClr val="FF0000"/>
                </a:solidFill>
                <a:latin typeface="Bookman Old Style" pitchFamily="18" charset="0"/>
              </a:rPr>
              <a:t>JAK SE LETOS DAŘÍ NAŠEMU SOUPEŘI FK BÍLINĚ</a:t>
            </a:r>
          </a:p>
        </p:txBody>
      </p:sp>
      <p:graphicFrame>
        <p:nvGraphicFramePr>
          <p:cNvPr id="29" name="Tabulka 28"/>
          <p:cNvGraphicFramePr>
            <a:graphicFrameLocks noGrp="1"/>
          </p:cNvGraphicFramePr>
          <p:nvPr/>
        </p:nvGraphicFramePr>
        <p:xfrm>
          <a:off x="5575549" y="955204"/>
          <a:ext cx="4608511" cy="2240280"/>
        </p:xfrm>
        <a:graphic>
          <a:graphicData uri="http://schemas.openxmlformats.org/drawingml/2006/table">
            <a:tbl>
              <a:tblPr/>
              <a:tblGrid>
                <a:gridCol w="410896">
                  <a:extLst>
                    <a:ext uri="{9D8B030D-6E8A-4147-A177-3AD203B41FA5}">
                      <a16:colId xmlns:a16="http://schemas.microsoft.com/office/drawing/2014/main" val="20000"/>
                    </a:ext>
                  </a:extLst>
                </a:gridCol>
                <a:gridCol w="893399">
                  <a:extLst>
                    <a:ext uri="{9D8B030D-6E8A-4147-A177-3AD203B41FA5}">
                      <a16:colId xmlns:a16="http://schemas.microsoft.com/office/drawing/2014/main" val="20001"/>
                    </a:ext>
                  </a:extLst>
                </a:gridCol>
                <a:gridCol w="2513158">
                  <a:extLst>
                    <a:ext uri="{9D8B030D-6E8A-4147-A177-3AD203B41FA5}">
                      <a16:colId xmlns:a16="http://schemas.microsoft.com/office/drawing/2014/main" val="20002"/>
                    </a:ext>
                  </a:extLst>
                </a:gridCol>
                <a:gridCol w="791058">
                  <a:extLst>
                    <a:ext uri="{9D8B030D-6E8A-4147-A177-3AD203B41FA5}">
                      <a16:colId xmlns:a16="http://schemas.microsoft.com/office/drawing/2014/main" val="20003"/>
                    </a:ext>
                  </a:extLst>
                </a:gridCol>
              </a:tblGrid>
              <a:tr h="126365">
                <a:tc>
                  <a:txBody>
                    <a:bodyPr/>
                    <a:lstStyle/>
                    <a:p>
                      <a:pPr algn="ctr" fontAlgn="ctr"/>
                      <a:r>
                        <a:rPr lang="cs-CZ" sz="800" b="1" i="0" u="none" strike="noStrike" dirty="0">
                          <a:solidFill>
                            <a:srgbClr val="3333FF"/>
                          </a:solidFill>
                          <a:latin typeface="Arial Black"/>
                        </a:rPr>
                        <a:t>16.</a:t>
                      </a:r>
                    </a:p>
                  </a:txBody>
                  <a:tcPr marL="0" marR="0" marT="0" marB="0" anchor="ctr">
                    <a:lnL>
                      <a:noFill/>
                    </a:lnL>
                    <a:lnR>
                      <a:noFill/>
                    </a:lnR>
                    <a:lnT>
                      <a:noFill/>
                    </a:lnT>
                    <a:lnB>
                      <a:noFill/>
                    </a:lnB>
                    <a:solidFill>
                      <a:srgbClr val="FFFF00"/>
                    </a:solidFill>
                  </a:tcPr>
                </a:tc>
                <a:tc>
                  <a:txBody>
                    <a:bodyPr/>
                    <a:lstStyle/>
                    <a:p>
                      <a:pPr algn="ctr" fontAlgn="ctr"/>
                      <a:r>
                        <a:rPr lang="cs-CZ" sz="800" b="1" i="0" u="none" strike="noStrike">
                          <a:solidFill>
                            <a:srgbClr val="3333FF"/>
                          </a:solidFill>
                          <a:latin typeface="Arial Black"/>
                        </a:rPr>
                        <a:t>12.3.2016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Black"/>
                        </a:rPr>
                        <a:t>Bílina - </a:t>
                      </a:r>
                      <a:r>
                        <a:rPr lang="cs-CZ" sz="1050" b="1" i="0" u="none" strike="noStrike" dirty="0" err="1">
                          <a:solidFill>
                            <a:srgbClr val="3333FF"/>
                          </a:solidFill>
                          <a:latin typeface="Arial Black"/>
                        </a:rPr>
                        <a:t>Neštěmice</a:t>
                      </a:r>
                      <a:endParaRPr lang="cs-CZ" sz="1050" b="1" i="0" u="none" strike="noStrike" dirty="0">
                        <a:solidFill>
                          <a:srgbClr val="3333FF"/>
                        </a:solidFill>
                        <a:latin typeface="Arial Black"/>
                      </a:endParaRPr>
                    </a:p>
                  </a:txBody>
                  <a:tcPr marL="0" marR="0" marT="0" marB="0" anchor="ctr">
                    <a:lnL>
                      <a:noFill/>
                    </a:lnL>
                    <a:lnR>
                      <a:noFill/>
                    </a:lnR>
                    <a:lnT>
                      <a:noFill/>
                    </a:lnT>
                    <a:lnB>
                      <a:noFill/>
                    </a:lnB>
                    <a:solidFill>
                      <a:srgbClr val="FFFF00"/>
                    </a:solidFill>
                  </a:tcPr>
                </a:tc>
                <a:tc>
                  <a:txBody>
                    <a:bodyPr/>
                    <a:lstStyle/>
                    <a:p>
                      <a:pPr algn="ctr" fontAlgn="ctr"/>
                      <a:r>
                        <a:rPr lang="cs-CZ" sz="1000" b="1" i="0" u="none" strike="noStrike">
                          <a:solidFill>
                            <a:srgbClr val="3333FF"/>
                          </a:solidFill>
                          <a:latin typeface="Arial Black"/>
                        </a:rPr>
                        <a:t>0:3</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0"/>
                  </a:ext>
                </a:extLst>
              </a:tr>
              <a:tr h="126365">
                <a:tc>
                  <a:txBody>
                    <a:bodyPr/>
                    <a:lstStyle/>
                    <a:p>
                      <a:pPr algn="ctr" fontAlgn="ctr"/>
                      <a:r>
                        <a:rPr lang="cs-CZ" sz="800" b="1" i="0" u="none" strike="noStrike" dirty="0">
                          <a:solidFill>
                            <a:srgbClr val="3333FF"/>
                          </a:solidFill>
                          <a:latin typeface="Arial Black"/>
                        </a:rPr>
                        <a:t>17.</a:t>
                      </a:r>
                    </a:p>
                  </a:txBody>
                  <a:tcPr marL="0" marR="0" marT="0" marB="0" anchor="ctr">
                    <a:lnL>
                      <a:noFill/>
                    </a:lnL>
                    <a:lnR>
                      <a:noFill/>
                    </a:lnR>
                    <a:lnT>
                      <a:noFill/>
                    </a:lnT>
                    <a:lnB>
                      <a:noFill/>
                    </a:lnB>
                    <a:solidFill>
                      <a:srgbClr val="CCFF99"/>
                    </a:solidFill>
                  </a:tcPr>
                </a:tc>
                <a:tc>
                  <a:txBody>
                    <a:bodyPr/>
                    <a:lstStyle/>
                    <a:p>
                      <a:pPr algn="ctr" fontAlgn="ctr"/>
                      <a:r>
                        <a:rPr lang="cs-CZ" sz="800" b="1" i="0" u="none" strike="noStrike" dirty="0">
                          <a:solidFill>
                            <a:srgbClr val="3333FF"/>
                          </a:solidFill>
                          <a:latin typeface="Arial Black"/>
                        </a:rPr>
                        <a:t>19.3.2016</a:t>
                      </a:r>
                    </a:p>
                  </a:txBody>
                  <a:tcPr marL="0" marR="0" marT="0" marB="0" anchor="ctr">
                    <a:lnL>
                      <a:noFill/>
                    </a:lnL>
                    <a:lnR>
                      <a:noFill/>
                    </a:lnR>
                    <a:lnT>
                      <a:noFill/>
                    </a:lnT>
                    <a:lnB>
                      <a:noFill/>
                    </a:lnB>
                    <a:solidFill>
                      <a:srgbClr val="CCFF99"/>
                    </a:solidFill>
                  </a:tcPr>
                </a:tc>
                <a:tc>
                  <a:txBody>
                    <a:bodyPr/>
                    <a:lstStyle/>
                    <a:p>
                      <a:pPr algn="ctr" fontAlgn="ctr"/>
                      <a:r>
                        <a:rPr lang="cs-CZ" sz="1050" b="1" i="0" u="none" strike="noStrike" dirty="0" err="1">
                          <a:solidFill>
                            <a:srgbClr val="3333FF"/>
                          </a:solidFill>
                          <a:latin typeface="Arial Black"/>
                        </a:rPr>
                        <a:t>Střekov</a:t>
                      </a:r>
                      <a:r>
                        <a:rPr lang="cs-CZ" sz="1050" b="1" i="0" u="none" strike="noStrike" dirty="0">
                          <a:solidFill>
                            <a:srgbClr val="3333FF"/>
                          </a:solidFill>
                          <a:latin typeface="Arial Black"/>
                        </a:rPr>
                        <a:t> - Bílina</a:t>
                      </a:r>
                    </a:p>
                  </a:txBody>
                  <a:tcPr marL="0" marR="0" marT="0" marB="0" anchor="ctr">
                    <a:lnL>
                      <a:noFill/>
                    </a:lnL>
                    <a:lnR>
                      <a:noFill/>
                    </a:lnR>
                    <a:lnT>
                      <a:noFill/>
                    </a:lnT>
                    <a:lnB>
                      <a:noFill/>
                    </a:lnB>
                    <a:solidFill>
                      <a:srgbClr val="CCFF99"/>
                    </a:solidFill>
                  </a:tcPr>
                </a:tc>
                <a:tc>
                  <a:txBody>
                    <a:bodyPr/>
                    <a:lstStyle/>
                    <a:p>
                      <a:pPr algn="ctr" fontAlgn="ctr"/>
                      <a:r>
                        <a:rPr lang="cs-CZ" sz="1000" b="1" i="0" u="none" strike="noStrike">
                          <a:solidFill>
                            <a:srgbClr val="3333FF"/>
                          </a:solidFill>
                          <a:latin typeface="Arial Black"/>
                        </a:rPr>
                        <a:t>3:4</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01"/>
                  </a:ext>
                </a:extLst>
              </a:tr>
              <a:tr h="126365">
                <a:tc>
                  <a:txBody>
                    <a:bodyPr/>
                    <a:lstStyle/>
                    <a:p>
                      <a:pPr algn="ctr" fontAlgn="ctr"/>
                      <a:r>
                        <a:rPr lang="cs-CZ" sz="800" b="1" i="0" u="none" strike="noStrike">
                          <a:solidFill>
                            <a:srgbClr val="3333FF"/>
                          </a:solidFill>
                          <a:latin typeface="Arial Black"/>
                        </a:rPr>
                        <a:t>18.</a:t>
                      </a:r>
                    </a:p>
                  </a:txBody>
                  <a:tcPr marL="0" marR="0" marT="0" marB="0" anchor="ctr">
                    <a:lnL>
                      <a:noFill/>
                    </a:lnL>
                    <a:lnR>
                      <a:noFill/>
                    </a:lnR>
                    <a:lnT>
                      <a:noFill/>
                    </a:lnT>
                    <a:lnB>
                      <a:noFill/>
                    </a:lnB>
                    <a:solidFill>
                      <a:srgbClr val="FFFF00"/>
                    </a:solidFill>
                  </a:tcPr>
                </a:tc>
                <a:tc>
                  <a:txBody>
                    <a:bodyPr/>
                    <a:lstStyle/>
                    <a:p>
                      <a:pPr algn="ctr" fontAlgn="ctr"/>
                      <a:r>
                        <a:rPr lang="cs-CZ" sz="800" b="1" i="0" u="none" strike="noStrike" dirty="0">
                          <a:solidFill>
                            <a:srgbClr val="3333FF"/>
                          </a:solidFill>
                          <a:latin typeface="Arial Black"/>
                        </a:rPr>
                        <a:t>26.3.2016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Black"/>
                        </a:rPr>
                        <a:t>Bílina - </a:t>
                      </a:r>
                      <a:r>
                        <a:rPr lang="cs-CZ" sz="1050" b="1" i="0" u="none" strike="noStrike" dirty="0" err="1">
                          <a:solidFill>
                            <a:srgbClr val="3333FF"/>
                          </a:solidFill>
                          <a:latin typeface="Arial Black"/>
                        </a:rPr>
                        <a:t>Blšany</a:t>
                      </a:r>
                      <a:endParaRPr lang="cs-CZ" sz="1050" b="1" i="0" u="none" strike="noStrike" dirty="0">
                        <a:solidFill>
                          <a:srgbClr val="3333FF"/>
                        </a:solidFill>
                        <a:latin typeface="Arial Black"/>
                      </a:endParaRPr>
                    </a:p>
                  </a:txBody>
                  <a:tcPr marL="0" marR="0" marT="0" marB="0" anchor="ctr">
                    <a:lnL>
                      <a:noFill/>
                    </a:lnL>
                    <a:lnR>
                      <a:noFill/>
                    </a:lnR>
                    <a:lnT>
                      <a:noFill/>
                    </a:lnT>
                    <a:lnB>
                      <a:noFill/>
                    </a:lnB>
                    <a:solidFill>
                      <a:srgbClr val="FFFF00"/>
                    </a:solidFill>
                  </a:tcPr>
                </a:tc>
                <a:tc>
                  <a:txBody>
                    <a:bodyPr/>
                    <a:lstStyle/>
                    <a:p>
                      <a:pPr algn="ctr" fontAlgn="ctr"/>
                      <a:r>
                        <a:rPr lang="cs-CZ" sz="1000" b="1" i="0" u="none" strike="noStrike">
                          <a:solidFill>
                            <a:srgbClr val="3333FF"/>
                          </a:solidFill>
                          <a:latin typeface="Arial Black"/>
                        </a:rPr>
                        <a:t>2:4</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2"/>
                  </a:ext>
                </a:extLst>
              </a:tr>
              <a:tr h="126365">
                <a:tc>
                  <a:txBody>
                    <a:bodyPr/>
                    <a:lstStyle/>
                    <a:p>
                      <a:pPr algn="ctr" fontAlgn="ctr"/>
                      <a:r>
                        <a:rPr lang="cs-CZ" sz="800" b="1" i="0" u="none" strike="noStrike">
                          <a:solidFill>
                            <a:srgbClr val="3333FF"/>
                          </a:solidFill>
                          <a:latin typeface="Arial Black"/>
                        </a:rPr>
                        <a:t>19.</a:t>
                      </a:r>
                    </a:p>
                  </a:txBody>
                  <a:tcPr marL="0" marR="0" marT="0" marB="0" anchor="ctr">
                    <a:lnL>
                      <a:noFill/>
                    </a:lnL>
                    <a:lnR>
                      <a:noFill/>
                    </a:lnR>
                    <a:lnT>
                      <a:noFill/>
                    </a:lnT>
                    <a:lnB>
                      <a:noFill/>
                    </a:lnB>
                    <a:solidFill>
                      <a:srgbClr val="CCFF99"/>
                    </a:solidFill>
                  </a:tcPr>
                </a:tc>
                <a:tc>
                  <a:txBody>
                    <a:bodyPr/>
                    <a:lstStyle/>
                    <a:p>
                      <a:pPr algn="ctr" fontAlgn="ctr"/>
                      <a:r>
                        <a:rPr lang="cs-CZ" sz="800" b="1" i="0" u="none" strike="noStrike" dirty="0">
                          <a:solidFill>
                            <a:srgbClr val="3333FF"/>
                          </a:solidFill>
                          <a:latin typeface="Arial Black"/>
                        </a:rPr>
                        <a:t>2.4.2016</a:t>
                      </a:r>
                    </a:p>
                  </a:txBody>
                  <a:tcPr marL="0" marR="0" marT="0" marB="0" anchor="ctr">
                    <a:lnL>
                      <a:noFill/>
                    </a:lnL>
                    <a:lnR>
                      <a:noFill/>
                    </a:lnR>
                    <a:lnT>
                      <a:noFill/>
                    </a:lnT>
                    <a:lnB>
                      <a:noFill/>
                    </a:lnB>
                    <a:solidFill>
                      <a:srgbClr val="CCFF99"/>
                    </a:solidFill>
                  </a:tcPr>
                </a:tc>
                <a:tc>
                  <a:txBody>
                    <a:bodyPr/>
                    <a:lstStyle/>
                    <a:p>
                      <a:pPr algn="ctr" fontAlgn="ctr"/>
                      <a:r>
                        <a:rPr lang="cs-CZ" sz="1050" b="1" i="0" u="none" strike="noStrike" dirty="0" err="1">
                          <a:solidFill>
                            <a:srgbClr val="3333FF"/>
                          </a:solidFill>
                          <a:latin typeface="Arial Black"/>
                        </a:rPr>
                        <a:t>Srbice</a:t>
                      </a:r>
                      <a:r>
                        <a:rPr lang="cs-CZ" sz="1050" b="1" i="0" u="none" strike="noStrike" dirty="0">
                          <a:solidFill>
                            <a:srgbClr val="3333FF"/>
                          </a:solidFill>
                          <a:latin typeface="Arial Black"/>
                        </a:rPr>
                        <a:t> - Bílina</a:t>
                      </a:r>
                    </a:p>
                  </a:txBody>
                  <a:tcPr marL="0" marR="0" marT="0" marB="0" anchor="ctr">
                    <a:lnL>
                      <a:noFill/>
                    </a:lnL>
                    <a:lnR>
                      <a:noFill/>
                    </a:lnR>
                    <a:lnT>
                      <a:noFill/>
                    </a:lnT>
                    <a:lnB>
                      <a:noFill/>
                    </a:lnB>
                    <a:solidFill>
                      <a:srgbClr val="CCFF99"/>
                    </a:solidFill>
                  </a:tcPr>
                </a:tc>
                <a:tc>
                  <a:txBody>
                    <a:bodyPr/>
                    <a:lstStyle/>
                    <a:p>
                      <a:pPr algn="ctr" fontAlgn="ctr"/>
                      <a:r>
                        <a:rPr lang="cs-CZ" sz="1000" b="1" i="0" u="none" strike="noStrike">
                          <a:solidFill>
                            <a:srgbClr val="3333FF"/>
                          </a:solidFill>
                          <a:latin typeface="Arial Black"/>
                        </a:rPr>
                        <a:t>2:0</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03"/>
                  </a:ext>
                </a:extLst>
              </a:tr>
              <a:tr h="126365">
                <a:tc>
                  <a:txBody>
                    <a:bodyPr/>
                    <a:lstStyle/>
                    <a:p>
                      <a:pPr algn="ctr" fontAlgn="ctr"/>
                      <a:r>
                        <a:rPr lang="cs-CZ" sz="800" b="1" i="0" u="none" strike="noStrike">
                          <a:solidFill>
                            <a:srgbClr val="3333FF"/>
                          </a:solidFill>
                          <a:latin typeface="Arial Black"/>
                        </a:rPr>
                        <a:t>20.</a:t>
                      </a:r>
                    </a:p>
                  </a:txBody>
                  <a:tcPr marL="0" marR="0" marT="0" marB="0" anchor="ctr">
                    <a:lnL>
                      <a:noFill/>
                    </a:lnL>
                    <a:lnR>
                      <a:noFill/>
                    </a:lnR>
                    <a:lnT>
                      <a:noFill/>
                    </a:lnT>
                    <a:lnB>
                      <a:noFill/>
                    </a:lnB>
                    <a:solidFill>
                      <a:srgbClr val="FFFF00"/>
                    </a:solidFill>
                  </a:tcPr>
                </a:tc>
                <a:tc>
                  <a:txBody>
                    <a:bodyPr/>
                    <a:lstStyle/>
                    <a:p>
                      <a:pPr algn="ctr" fontAlgn="ctr"/>
                      <a:r>
                        <a:rPr lang="cs-CZ" sz="800" b="1" i="0" u="none" strike="noStrike" dirty="0">
                          <a:solidFill>
                            <a:srgbClr val="3333FF"/>
                          </a:solidFill>
                          <a:latin typeface="Arial Black"/>
                        </a:rPr>
                        <a:t>9.4.2016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Black"/>
                        </a:rPr>
                        <a:t>Bílina - </a:t>
                      </a:r>
                      <a:r>
                        <a:rPr lang="cs-CZ" sz="1050" b="1" i="0" u="none" strike="noStrike" dirty="0" err="1">
                          <a:solidFill>
                            <a:srgbClr val="3333FF"/>
                          </a:solidFill>
                          <a:latin typeface="Arial Black"/>
                        </a:rPr>
                        <a:t>Duchcov</a:t>
                      </a:r>
                      <a:endParaRPr lang="cs-CZ" sz="1050" b="1" i="0" u="none" strike="noStrike" dirty="0">
                        <a:solidFill>
                          <a:srgbClr val="3333FF"/>
                        </a:solidFill>
                        <a:latin typeface="Arial Black"/>
                      </a:endParaRPr>
                    </a:p>
                  </a:txBody>
                  <a:tcPr marL="0" marR="0" marT="0" marB="0" anchor="ctr">
                    <a:lnL>
                      <a:noFill/>
                    </a:lnL>
                    <a:lnR>
                      <a:noFill/>
                    </a:lnR>
                    <a:lnT>
                      <a:noFill/>
                    </a:lnT>
                    <a:lnB>
                      <a:noFill/>
                    </a:lnB>
                    <a:solidFill>
                      <a:srgbClr val="FFFF00"/>
                    </a:solidFill>
                  </a:tcPr>
                </a:tc>
                <a:tc>
                  <a:txBody>
                    <a:bodyPr/>
                    <a:lstStyle/>
                    <a:p>
                      <a:pPr algn="ctr" fontAlgn="ctr"/>
                      <a:r>
                        <a:rPr lang="cs-CZ" sz="1000" b="1" i="0" u="none" strike="noStrike">
                          <a:solidFill>
                            <a:srgbClr val="3333FF"/>
                          </a:solidFill>
                          <a:latin typeface="Arial Black"/>
                        </a:rPr>
                        <a:t>3:0</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4"/>
                  </a:ext>
                </a:extLst>
              </a:tr>
              <a:tr h="126365">
                <a:tc>
                  <a:txBody>
                    <a:bodyPr/>
                    <a:lstStyle/>
                    <a:p>
                      <a:pPr algn="ctr" fontAlgn="ctr"/>
                      <a:r>
                        <a:rPr lang="cs-CZ" sz="800" b="1" i="0" u="none" strike="noStrike">
                          <a:solidFill>
                            <a:srgbClr val="3333FF"/>
                          </a:solidFill>
                          <a:latin typeface="Arial Black"/>
                        </a:rPr>
                        <a:t>21.</a:t>
                      </a:r>
                    </a:p>
                  </a:txBody>
                  <a:tcPr marL="0" marR="0" marT="0" marB="0" anchor="ctr">
                    <a:lnL>
                      <a:noFill/>
                    </a:lnL>
                    <a:lnR>
                      <a:noFill/>
                    </a:lnR>
                    <a:lnT>
                      <a:noFill/>
                    </a:lnT>
                    <a:lnB>
                      <a:noFill/>
                    </a:lnB>
                    <a:solidFill>
                      <a:srgbClr val="CCFF99"/>
                    </a:solidFill>
                  </a:tcPr>
                </a:tc>
                <a:tc>
                  <a:txBody>
                    <a:bodyPr/>
                    <a:lstStyle/>
                    <a:p>
                      <a:pPr algn="ctr" fontAlgn="ctr"/>
                      <a:r>
                        <a:rPr lang="cs-CZ" sz="800" b="1" i="0" u="none" strike="noStrike" dirty="0">
                          <a:solidFill>
                            <a:srgbClr val="3333FF"/>
                          </a:solidFill>
                          <a:latin typeface="Arial Black"/>
                        </a:rPr>
                        <a:t>16.4.2016</a:t>
                      </a:r>
                    </a:p>
                  </a:txBody>
                  <a:tcPr marL="0" marR="0" marT="0" marB="0" anchor="ctr">
                    <a:lnL>
                      <a:noFill/>
                    </a:lnL>
                    <a:lnR>
                      <a:noFill/>
                    </a:lnR>
                    <a:lnT>
                      <a:noFill/>
                    </a:lnT>
                    <a:lnB>
                      <a:noFill/>
                    </a:lnB>
                    <a:solidFill>
                      <a:srgbClr val="CCFF99"/>
                    </a:solidFill>
                  </a:tcPr>
                </a:tc>
                <a:tc>
                  <a:txBody>
                    <a:bodyPr/>
                    <a:lstStyle/>
                    <a:p>
                      <a:pPr algn="ctr" fontAlgn="ctr"/>
                      <a:r>
                        <a:rPr lang="cs-CZ" sz="1050" b="1" i="0" u="none" strike="noStrike" dirty="0">
                          <a:solidFill>
                            <a:srgbClr val="3333FF"/>
                          </a:solidFill>
                          <a:latin typeface="Arial Black"/>
                        </a:rPr>
                        <a:t>Bílina - Modrá</a:t>
                      </a:r>
                    </a:p>
                  </a:txBody>
                  <a:tcPr marL="0" marR="0" marT="0" marB="0" anchor="ctr">
                    <a:lnL>
                      <a:noFill/>
                    </a:lnL>
                    <a:lnR>
                      <a:noFill/>
                    </a:lnR>
                    <a:lnT>
                      <a:noFill/>
                    </a:lnT>
                    <a:lnB>
                      <a:noFill/>
                    </a:lnB>
                    <a:solidFill>
                      <a:srgbClr val="CCFF99"/>
                    </a:solidFill>
                  </a:tcPr>
                </a:tc>
                <a:tc>
                  <a:txBody>
                    <a:bodyPr/>
                    <a:lstStyle/>
                    <a:p>
                      <a:pPr algn="ctr" fontAlgn="ctr"/>
                      <a:r>
                        <a:rPr lang="cs-CZ" sz="1000" b="1" i="0" u="none" strike="noStrike">
                          <a:solidFill>
                            <a:srgbClr val="3333FF"/>
                          </a:solidFill>
                          <a:latin typeface="Arial Black"/>
                        </a:rPr>
                        <a:t>6:2</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05"/>
                  </a:ext>
                </a:extLst>
              </a:tr>
              <a:tr h="126365">
                <a:tc>
                  <a:txBody>
                    <a:bodyPr/>
                    <a:lstStyle/>
                    <a:p>
                      <a:pPr algn="ctr" fontAlgn="ctr"/>
                      <a:r>
                        <a:rPr lang="cs-CZ" sz="800" b="1" i="0" u="none" strike="noStrike">
                          <a:solidFill>
                            <a:srgbClr val="3333FF"/>
                          </a:solidFill>
                          <a:latin typeface="Arial Black"/>
                        </a:rPr>
                        <a:t>22.</a:t>
                      </a:r>
                    </a:p>
                  </a:txBody>
                  <a:tcPr marL="0" marR="0" marT="0" marB="0" anchor="ctr">
                    <a:lnL>
                      <a:noFill/>
                    </a:lnL>
                    <a:lnR>
                      <a:noFill/>
                    </a:lnR>
                    <a:lnT>
                      <a:noFill/>
                    </a:lnT>
                    <a:lnB>
                      <a:noFill/>
                    </a:lnB>
                    <a:solidFill>
                      <a:srgbClr val="FFFF00"/>
                    </a:solidFill>
                  </a:tcPr>
                </a:tc>
                <a:tc>
                  <a:txBody>
                    <a:bodyPr/>
                    <a:lstStyle/>
                    <a:p>
                      <a:pPr algn="ctr" fontAlgn="ctr"/>
                      <a:r>
                        <a:rPr lang="cs-CZ" sz="800" b="1" i="0" u="none" strike="noStrike">
                          <a:solidFill>
                            <a:srgbClr val="3333FF"/>
                          </a:solidFill>
                          <a:latin typeface="Arial Black"/>
                        </a:rPr>
                        <a:t>23.4.2016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Black"/>
                        </a:rPr>
                        <a:t>Hrobce - Bílina</a:t>
                      </a:r>
                    </a:p>
                  </a:txBody>
                  <a:tcPr marL="0" marR="0" marT="0" marB="0" anchor="ctr">
                    <a:lnL>
                      <a:noFill/>
                    </a:lnL>
                    <a:lnR>
                      <a:noFill/>
                    </a:lnR>
                    <a:lnT>
                      <a:noFill/>
                    </a:lnT>
                    <a:lnB>
                      <a:noFill/>
                    </a:lnB>
                    <a:solidFill>
                      <a:srgbClr val="FFFF00"/>
                    </a:solidFill>
                  </a:tcPr>
                </a:tc>
                <a:tc>
                  <a:txBody>
                    <a:bodyPr/>
                    <a:lstStyle/>
                    <a:p>
                      <a:pPr algn="ctr" fontAlgn="ctr"/>
                      <a:r>
                        <a:rPr lang="cs-CZ" sz="1000" b="1" i="0" u="none" strike="noStrike">
                          <a:solidFill>
                            <a:srgbClr val="3333FF"/>
                          </a:solidFill>
                          <a:latin typeface="Arial Black"/>
                        </a:rPr>
                        <a:t>2:5</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6"/>
                  </a:ext>
                </a:extLst>
              </a:tr>
              <a:tr h="126365">
                <a:tc>
                  <a:txBody>
                    <a:bodyPr/>
                    <a:lstStyle/>
                    <a:p>
                      <a:pPr algn="ctr" fontAlgn="ctr"/>
                      <a:r>
                        <a:rPr lang="cs-CZ" sz="800" b="1" i="0" u="none" strike="noStrike" dirty="0">
                          <a:solidFill>
                            <a:srgbClr val="3333FF"/>
                          </a:solidFill>
                          <a:latin typeface="Arial Black"/>
                        </a:rPr>
                        <a:t>23.</a:t>
                      </a:r>
                    </a:p>
                  </a:txBody>
                  <a:tcPr marL="0" marR="0" marT="0" marB="0" anchor="ctr">
                    <a:lnL>
                      <a:noFill/>
                    </a:lnL>
                    <a:lnR>
                      <a:noFill/>
                    </a:lnR>
                    <a:lnT>
                      <a:noFill/>
                    </a:lnT>
                    <a:lnB>
                      <a:noFill/>
                    </a:lnB>
                    <a:solidFill>
                      <a:srgbClr val="CCFF99"/>
                    </a:solidFill>
                  </a:tcPr>
                </a:tc>
                <a:tc>
                  <a:txBody>
                    <a:bodyPr/>
                    <a:lstStyle/>
                    <a:p>
                      <a:pPr algn="ctr" fontAlgn="ctr"/>
                      <a:r>
                        <a:rPr lang="cs-CZ" sz="800" b="1" i="0" u="none" strike="noStrike" dirty="0">
                          <a:solidFill>
                            <a:srgbClr val="3333FF"/>
                          </a:solidFill>
                          <a:latin typeface="Arial Black"/>
                        </a:rPr>
                        <a:t>30.4.2016</a:t>
                      </a:r>
                    </a:p>
                  </a:txBody>
                  <a:tcPr marL="0" marR="0" marT="0" marB="0" anchor="ctr">
                    <a:lnL>
                      <a:noFill/>
                    </a:lnL>
                    <a:lnR>
                      <a:noFill/>
                    </a:lnR>
                    <a:lnT>
                      <a:noFill/>
                    </a:lnT>
                    <a:lnB>
                      <a:noFill/>
                    </a:lnB>
                    <a:solidFill>
                      <a:srgbClr val="CCFF99"/>
                    </a:solidFill>
                  </a:tcPr>
                </a:tc>
                <a:tc>
                  <a:txBody>
                    <a:bodyPr/>
                    <a:lstStyle/>
                    <a:p>
                      <a:pPr algn="ctr" fontAlgn="ctr"/>
                      <a:r>
                        <a:rPr lang="cs-CZ" sz="1050" b="1" i="0" u="none" strike="noStrike" dirty="0">
                          <a:solidFill>
                            <a:srgbClr val="3333FF"/>
                          </a:solidFill>
                          <a:latin typeface="Arial Black"/>
                        </a:rPr>
                        <a:t>Bílina - </a:t>
                      </a:r>
                      <a:r>
                        <a:rPr lang="cs-CZ" sz="1050" b="1" i="0" u="none" strike="noStrike" dirty="0" err="1">
                          <a:solidFill>
                            <a:srgbClr val="3333FF"/>
                          </a:solidFill>
                          <a:latin typeface="Arial Black"/>
                        </a:rPr>
                        <a:t>LoKo</a:t>
                      </a:r>
                      <a:r>
                        <a:rPr lang="cs-CZ" sz="1050" b="1" i="0" u="none" strike="noStrike" dirty="0">
                          <a:solidFill>
                            <a:srgbClr val="3333FF"/>
                          </a:solidFill>
                          <a:latin typeface="Arial Black"/>
                        </a:rPr>
                        <a:t> Chomutov</a:t>
                      </a:r>
                    </a:p>
                  </a:txBody>
                  <a:tcPr marL="0" marR="0" marT="0" marB="0" anchor="ctr">
                    <a:lnL>
                      <a:noFill/>
                    </a:lnL>
                    <a:lnR>
                      <a:noFill/>
                    </a:lnR>
                    <a:lnT>
                      <a:noFill/>
                    </a:lnT>
                    <a:lnB>
                      <a:noFill/>
                    </a:lnB>
                    <a:solidFill>
                      <a:srgbClr val="CCFF99"/>
                    </a:solidFill>
                  </a:tcPr>
                </a:tc>
                <a:tc>
                  <a:txBody>
                    <a:bodyPr/>
                    <a:lstStyle/>
                    <a:p>
                      <a:pPr algn="ctr" fontAlgn="ctr"/>
                      <a:r>
                        <a:rPr lang="cs-CZ" sz="1000" b="1" i="0" u="none" strike="noStrike">
                          <a:solidFill>
                            <a:srgbClr val="3333FF"/>
                          </a:solidFill>
                          <a:latin typeface="Arial Black"/>
                        </a:rPr>
                        <a:t>2:0</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07"/>
                  </a:ext>
                </a:extLst>
              </a:tr>
              <a:tr h="126365">
                <a:tc>
                  <a:txBody>
                    <a:bodyPr/>
                    <a:lstStyle/>
                    <a:p>
                      <a:pPr algn="ctr" fontAlgn="ctr"/>
                      <a:r>
                        <a:rPr lang="cs-CZ" sz="800" b="1" i="0" u="none" strike="noStrike">
                          <a:solidFill>
                            <a:srgbClr val="3333FF"/>
                          </a:solidFill>
                          <a:latin typeface="Arial Black"/>
                        </a:rPr>
                        <a:t>24.</a:t>
                      </a:r>
                    </a:p>
                  </a:txBody>
                  <a:tcPr marL="0" marR="0" marT="0" marB="0" anchor="ctr">
                    <a:lnL>
                      <a:noFill/>
                    </a:lnL>
                    <a:lnR>
                      <a:noFill/>
                    </a:lnR>
                    <a:lnT>
                      <a:noFill/>
                    </a:lnT>
                    <a:lnB>
                      <a:noFill/>
                    </a:lnB>
                    <a:solidFill>
                      <a:srgbClr val="FFFF00"/>
                    </a:solidFill>
                  </a:tcPr>
                </a:tc>
                <a:tc>
                  <a:txBody>
                    <a:bodyPr/>
                    <a:lstStyle/>
                    <a:p>
                      <a:pPr algn="ctr" fontAlgn="ctr"/>
                      <a:r>
                        <a:rPr lang="cs-CZ" sz="800" b="1" i="0" u="none" strike="noStrike">
                          <a:solidFill>
                            <a:srgbClr val="3333FF"/>
                          </a:solidFill>
                          <a:latin typeface="Arial Black"/>
                        </a:rPr>
                        <a:t>7.5.2016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Black"/>
                        </a:rPr>
                        <a:t>Krupka - Bílina</a:t>
                      </a:r>
                    </a:p>
                  </a:txBody>
                  <a:tcPr marL="0" marR="0" marT="0" marB="0" anchor="ctr">
                    <a:lnL>
                      <a:noFill/>
                    </a:lnL>
                    <a:lnR>
                      <a:noFill/>
                    </a:lnR>
                    <a:lnT>
                      <a:noFill/>
                    </a:lnT>
                    <a:lnB>
                      <a:noFill/>
                    </a:lnB>
                    <a:solidFill>
                      <a:srgbClr val="FFFF00"/>
                    </a:solidFill>
                  </a:tcPr>
                </a:tc>
                <a:tc>
                  <a:txBody>
                    <a:bodyPr/>
                    <a:lstStyle/>
                    <a:p>
                      <a:pPr algn="ctr" fontAlgn="ctr"/>
                      <a:r>
                        <a:rPr lang="cs-CZ" sz="1000" b="1" i="0" u="none" strike="noStrike">
                          <a:solidFill>
                            <a:srgbClr val="3333FF"/>
                          </a:solidFill>
                          <a:latin typeface="Arial Black"/>
                        </a:rPr>
                        <a:t>3:2</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08"/>
                  </a:ext>
                </a:extLst>
              </a:tr>
              <a:tr h="126365">
                <a:tc>
                  <a:txBody>
                    <a:bodyPr/>
                    <a:lstStyle/>
                    <a:p>
                      <a:pPr algn="ctr" fontAlgn="ctr"/>
                      <a:r>
                        <a:rPr lang="cs-CZ" sz="800" b="1" i="0" u="none" strike="noStrike">
                          <a:solidFill>
                            <a:srgbClr val="3333FF"/>
                          </a:solidFill>
                          <a:latin typeface="Arial Black"/>
                        </a:rPr>
                        <a:t>25.</a:t>
                      </a:r>
                    </a:p>
                  </a:txBody>
                  <a:tcPr marL="0" marR="0" marT="0" marB="0" anchor="ctr">
                    <a:lnL>
                      <a:noFill/>
                    </a:lnL>
                    <a:lnR>
                      <a:noFill/>
                    </a:lnR>
                    <a:lnT>
                      <a:noFill/>
                    </a:lnT>
                    <a:lnB>
                      <a:noFill/>
                    </a:lnB>
                    <a:solidFill>
                      <a:srgbClr val="CCFF99"/>
                    </a:solidFill>
                  </a:tcPr>
                </a:tc>
                <a:tc>
                  <a:txBody>
                    <a:bodyPr/>
                    <a:lstStyle/>
                    <a:p>
                      <a:pPr algn="ctr" fontAlgn="ctr"/>
                      <a:r>
                        <a:rPr lang="cs-CZ" sz="800" b="1" i="0" u="none" strike="noStrike">
                          <a:solidFill>
                            <a:srgbClr val="3333FF"/>
                          </a:solidFill>
                          <a:latin typeface="Arial Black"/>
                        </a:rPr>
                        <a:t>14.5.2016</a:t>
                      </a:r>
                    </a:p>
                  </a:txBody>
                  <a:tcPr marL="0" marR="0" marT="0" marB="0" anchor="ctr">
                    <a:lnL>
                      <a:noFill/>
                    </a:lnL>
                    <a:lnR>
                      <a:noFill/>
                    </a:lnR>
                    <a:lnT>
                      <a:noFill/>
                    </a:lnT>
                    <a:lnB>
                      <a:noFill/>
                    </a:lnB>
                    <a:solidFill>
                      <a:srgbClr val="CCFF99"/>
                    </a:solidFill>
                  </a:tcPr>
                </a:tc>
                <a:tc>
                  <a:txBody>
                    <a:bodyPr/>
                    <a:lstStyle/>
                    <a:p>
                      <a:pPr algn="ctr" fontAlgn="ctr"/>
                      <a:r>
                        <a:rPr lang="cs-CZ" sz="1050" b="1" i="0" u="none" strike="noStrike" dirty="0">
                          <a:solidFill>
                            <a:srgbClr val="3333FF"/>
                          </a:solidFill>
                          <a:latin typeface="Arial Black"/>
                        </a:rPr>
                        <a:t>Bílina - </a:t>
                      </a:r>
                      <a:r>
                        <a:rPr lang="cs-CZ" sz="1050" b="1" i="0" u="none" strike="noStrike" dirty="0" err="1">
                          <a:solidFill>
                            <a:srgbClr val="3333FF"/>
                          </a:solidFill>
                          <a:latin typeface="Arial Black"/>
                        </a:rPr>
                        <a:t>Postoloprty</a:t>
                      </a:r>
                      <a:endParaRPr lang="cs-CZ" sz="1050" b="1" i="0" u="none" strike="noStrike" dirty="0">
                        <a:solidFill>
                          <a:srgbClr val="3333FF"/>
                        </a:solidFill>
                        <a:latin typeface="Arial Black"/>
                      </a:endParaRPr>
                    </a:p>
                  </a:txBody>
                  <a:tcPr marL="0" marR="0" marT="0" marB="0" anchor="ctr">
                    <a:lnL>
                      <a:noFill/>
                    </a:lnL>
                    <a:lnR>
                      <a:noFill/>
                    </a:lnR>
                    <a:lnT>
                      <a:noFill/>
                    </a:lnT>
                    <a:lnB>
                      <a:noFill/>
                    </a:lnB>
                    <a:solidFill>
                      <a:srgbClr val="CCFF99"/>
                    </a:solidFill>
                  </a:tcPr>
                </a:tc>
                <a:tc>
                  <a:txBody>
                    <a:bodyPr/>
                    <a:lstStyle/>
                    <a:p>
                      <a:pPr algn="ctr" fontAlgn="ctr"/>
                      <a:r>
                        <a:rPr lang="cs-CZ" sz="1000" b="1" i="0" u="none" strike="noStrike">
                          <a:solidFill>
                            <a:srgbClr val="3333FF"/>
                          </a:solidFill>
                          <a:latin typeface="Arial Black"/>
                        </a:rPr>
                        <a:t>5:1</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09"/>
                  </a:ext>
                </a:extLst>
              </a:tr>
              <a:tr h="126365">
                <a:tc>
                  <a:txBody>
                    <a:bodyPr/>
                    <a:lstStyle/>
                    <a:p>
                      <a:pPr algn="ctr" fontAlgn="ctr"/>
                      <a:r>
                        <a:rPr lang="cs-CZ" sz="800" b="1" i="0" u="none" strike="noStrike">
                          <a:solidFill>
                            <a:srgbClr val="3333FF"/>
                          </a:solidFill>
                          <a:latin typeface="Arial Black"/>
                        </a:rPr>
                        <a:t>26.</a:t>
                      </a:r>
                    </a:p>
                  </a:txBody>
                  <a:tcPr marL="0" marR="0" marT="0" marB="0" anchor="ctr">
                    <a:lnL>
                      <a:noFill/>
                    </a:lnL>
                    <a:lnR>
                      <a:noFill/>
                    </a:lnR>
                    <a:lnT>
                      <a:noFill/>
                    </a:lnT>
                    <a:lnB>
                      <a:noFill/>
                    </a:lnB>
                    <a:solidFill>
                      <a:srgbClr val="FFFF00"/>
                    </a:solidFill>
                  </a:tcPr>
                </a:tc>
                <a:tc>
                  <a:txBody>
                    <a:bodyPr/>
                    <a:lstStyle/>
                    <a:p>
                      <a:pPr algn="ctr" fontAlgn="ctr"/>
                      <a:r>
                        <a:rPr lang="cs-CZ" sz="800" b="1" i="0" u="none" strike="noStrike" dirty="0">
                          <a:solidFill>
                            <a:srgbClr val="3333FF"/>
                          </a:solidFill>
                          <a:latin typeface="Arial Black"/>
                        </a:rPr>
                        <a:t>21.5.2016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Black"/>
                        </a:rPr>
                        <a:t>Horní </a:t>
                      </a:r>
                      <a:r>
                        <a:rPr lang="cs-CZ" sz="1050" b="1" i="0" u="none" strike="noStrike" dirty="0" err="1">
                          <a:solidFill>
                            <a:srgbClr val="3333FF"/>
                          </a:solidFill>
                          <a:latin typeface="Arial Black"/>
                        </a:rPr>
                        <a:t>Jiřetín</a:t>
                      </a:r>
                      <a:r>
                        <a:rPr lang="cs-CZ" sz="1050" b="1" i="0" u="none" strike="noStrike" dirty="0">
                          <a:solidFill>
                            <a:srgbClr val="3333FF"/>
                          </a:solidFill>
                          <a:latin typeface="Arial Black"/>
                        </a:rPr>
                        <a:t> - Bílina</a:t>
                      </a:r>
                    </a:p>
                  </a:txBody>
                  <a:tcPr marL="0" marR="0" marT="0" marB="0" anchor="ctr">
                    <a:lnL>
                      <a:noFill/>
                    </a:lnL>
                    <a:lnR>
                      <a:noFill/>
                    </a:lnR>
                    <a:lnT>
                      <a:noFill/>
                    </a:lnT>
                    <a:lnB>
                      <a:noFill/>
                    </a:lnB>
                    <a:solidFill>
                      <a:srgbClr val="FFFF00"/>
                    </a:solidFill>
                  </a:tcPr>
                </a:tc>
                <a:tc>
                  <a:txBody>
                    <a:bodyPr/>
                    <a:lstStyle/>
                    <a:p>
                      <a:pPr algn="ctr" fontAlgn="ctr"/>
                      <a:r>
                        <a:rPr lang="cs-CZ" sz="1000" b="1" i="0" u="none" strike="noStrike">
                          <a:solidFill>
                            <a:srgbClr val="3333FF"/>
                          </a:solidFill>
                          <a:latin typeface="Arial Black"/>
                        </a:rPr>
                        <a:t>2:1 PK</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10"/>
                  </a:ext>
                </a:extLst>
              </a:tr>
              <a:tr h="126365">
                <a:tc>
                  <a:txBody>
                    <a:bodyPr/>
                    <a:lstStyle/>
                    <a:p>
                      <a:pPr algn="ctr" fontAlgn="ctr"/>
                      <a:r>
                        <a:rPr lang="cs-CZ" sz="800" b="1" i="0" u="none" strike="noStrike">
                          <a:solidFill>
                            <a:srgbClr val="3333FF"/>
                          </a:solidFill>
                          <a:latin typeface="Arial Black"/>
                        </a:rPr>
                        <a:t>27.</a:t>
                      </a:r>
                    </a:p>
                  </a:txBody>
                  <a:tcPr marL="0" marR="0" marT="0" marB="0" anchor="ctr">
                    <a:lnL>
                      <a:noFill/>
                    </a:lnL>
                    <a:lnR>
                      <a:noFill/>
                    </a:lnR>
                    <a:lnT>
                      <a:noFill/>
                    </a:lnT>
                    <a:lnB>
                      <a:noFill/>
                    </a:lnB>
                    <a:solidFill>
                      <a:srgbClr val="CCFF99"/>
                    </a:solidFill>
                  </a:tcPr>
                </a:tc>
                <a:tc>
                  <a:txBody>
                    <a:bodyPr/>
                    <a:lstStyle/>
                    <a:p>
                      <a:pPr algn="ctr" fontAlgn="ctr"/>
                      <a:r>
                        <a:rPr lang="cs-CZ" sz="800" b="1" i="0" u="none" strike="noStrike" dirty="0">
                          <a:solidFill>
                            <a:srgbClr val="3333FF"/>
                          </a:solidFill>
                          <a:latin typeface="Arial Black"/>
                        </a:rPr>
                        <a:t>28.5.2016</a:t>
                      </a:r>
                    </a:p>
                  </a:txBody>
                  <a:tcPr marL="0" marR="0" marT="0" marB="0" anchor="ctr">
                    <a:lnL>
                      <a:noFill/>
                    </a:lnL>
                    <a:lnR>
                      <a:noFill/>
                    </a:lnR>
                    <a:lnT>
                      <a:noFill/>
                    </a:lnT>
                    <a:lnB>
                      <a:noFill/>
                    </a:lnB>
                    <a:solidFill>
                      <a:srgbClr val="CCFF99"/>
                    </a:solidFill>
                  </a:tcPr>
                </a:tc>
                <a:tc>
                  <a:txBody>
                    <a:bodyPr/>
                    <a:lstStyle/>
                    <a:p>
                      <a:pPr algn="ctr" fontAlgn="ctr"/>
                      <a:r>
                        <a:rPr lang="cs-CZ" sz="1050" b="1" i="0" u="none" strike="noStrike" dirty="0">
                          <a:solidFill>
                            <a:srgbClr val="3333FF"/>
                          </a:solidFill>
                          <a:latin typeface="Arial Black"/>
                        </a:rPr>
                        <a:t>Bílina - </a:t>
                      </a:r>
                      <a:r>
                        <a:rPr lang="cs-CZ" sz="1050" b="1" i="0" u="none" strike="noStrike" dirty="0" err="1">
                          <a:solidFill>
                            <a:srgbClr val="3333FF"/>
                          </a:solidFill>
                          <a:latin typeface="Arial Black"/>
                        </a:rPr>
                        <a:t>Proboštov</a:t>
                      </a:r>
                      <a:endParaRPr lang="cs-CZ" sz="1050" b="1" i="0" u="none" strike="noStrike" dirty="0">
                        <a:solidFill>
                          <a:srgbClr val="3333FF"/>
                        </a:solidFill>
                        <a:latin typeface="Arial Black"/>
                      </a:endParaRPr>
                    </a:p>
                  </a:txBody>
                  <a:tcPr marL="0" marR="0" marT="0" marB="0" anchor="ctr">
                    <a:lnL>
                      <a:noFill/>
                    </a:lnL>
                    <a:lnR>
                      <a:noFill/>
                    </a:lnR>
                    <a:lnT>
                      <a:noFill/>
                    </a:lnT>
                    <a:lnB>
                      <a:noFill/>
                    </a:lnB>
                    <a:solidFill>
                      <a:srgbClr val="CCFF99"/>
                    </a:solidFill>
                  </a:tcPr>
                </a:tc>
                <a:tc>
                  <a:txBody>
                    <a:bodyPr/>
                    <a:lstStyle/>
                    <a:p>
                      <a:pPr algn="ctr" fontAlgn="ctr"/>
                      <a:r>
                        <a:rPr lang="cs-CZ" sz="1000" b="1" i="0" u="none" strike="noStrike">
                          <a:solidFill>
                            <a:srgbClr val="3333FF"/>
                          </a:solidFill>
                          <a:latin typeface="Arial Black"/>
                        </a:rPr>
                        <a:t>0:2</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11"/>
                  </a:ext>
                </a:extLst>
              </a:tr>
              <a:tr h="126365">
                <a:tc>
                  <a:txBody>
                    <a:bodyPr/>
                    <a:lstStyle/>
                    <a:p>
                      <a:pPr algn="ctr" fontAlgn="ctr"/>
                      <a:r>
                        <a:rPr lang="cs-CZ" sz="800" b="1" i="0" u="none" strike="noStrike">
                          <a:solidFill>
                            <a:srgbClr val="3333FF"/>
                          </a:solidFill>
                          <a:latin typeface="Arial Black"/>
                        </a:rPr>
                        <a:t>28.</a:t>
                      </a:r>
                    </a:p>
                  </a:txBody>
                  <a:tcPr marL="0" marR="0" marT="0" marB="0" anchor="ctr">
                    <a:lnL>
                      <a:noFill/>
                    </a:lnL>
                    <a:lnR>
                      <a:noFill/>
                    </a:lnR>
                    <a:lnT>
                      <a:noFill/>
                    </a:lnT>
                    <a:lnB>
                      <a:noFill/>
                    </a:lnB>
                    <a:solidFill>
                      <a:srgbClr val="FFFF00"/>
                    </a:solidFill>
                  </a:tcPr>
                </a:tc>
                <a:tc>
                  <a:txBody>
                    <a:bodyPr/>
                    <a:lstStyle/>
                    <a:p>
                      <a:pPr algn="ctr" fontAlgn="ctr"/>
                      <a:r>
                        <a:rPr lang="cs-CZ" sz="800" b="1" i="0" u="none" strike="noStrike" dirty="0">
                          <a:solidFill>
                            <a:srgbClr val="3333FF"/>
                          </a:solidFill>
                          <a:latin typeface="Arial Black"/>
                        </a:rPr>
                        <a:t>4.6.2016</a:t>
                      </a:r>
                    </a:p>
                  </a:txBody>
                  <a:tcPr marL="0" marR="0" marT="0" marB="0" anchor="ctr">
                    <a:lnL>
                      <a:noFill/>
                    </a:lnL>
                    <a:lnR>
                      <a:noFill/>
                    </a:lnR>
                    <a:lnT>
                      <a:noFill/>
                    </a:lnT>
                    <a:lnB>
                      <a:noFill/>
                    </a:lnB>
                    <a:solidFill>
                      <a:srgbClr val="FFFF00"/>
                    </a:solidFill>
                  </a:tcPr>
                </a:tc>
                <a:tc>
                  <a:txBody>
                    <a:bodyPr/>
                    <a:lstStyle/>
                    <a:p>
                      <a:pPr algn="ctr" fontAlgn="ctr"/>
                      <a:r>
                        <a:rPr lang="cs-CZ" sz="1050" b="1" i="0" u="none" strike="noStrike" dirty="0">
                          <a:solidFill>
                            <a:srgbClr val="3333FF"/>
                          </a:solidFill>
                          <a:latin typeface="Arial Black"/>
                        </a:rPr>
                        <a:t>Žatec - Bílina</a:t>
                      </a:r>
                    </a:p>
                  </a:txBody>
                  <a:tcPr marL="0" marR="0" marT="0" marB="0" anchor="ctr">
                    <a:lnL>
                      <a:noFill/>
                    </a:lnL>
                    <a:lnR>
                      <a:noFill/>
                    </a:lnR>
                    <a:lnT>
                      <a:noFill/>
                    </a:lnT>
                    <a:lnB>
                      <a:noFill/>
                    </a:lnB>
                    <a:solidFill>
                      <a:srgbClr val="FFFF00"/>
                    </a:solidFill>
                  </a:tcPr>
                </a:tc>
                <a:tc>
                  <a:txBody>
                    <a:bodyPr/>
                    <a:lstStyle/>
                    <a:p>
                      <a:pPr algn="ctr" fontAlgn="ctr"/>
                      <a:r>
                        <a:rPr lang="cs-CZ" sz="1000" b="1" i="0" u="none" strike="noStrike">
                          <a:solidFill>
                            <a:srgbClr val="3333FF"/>
                          </a:solidFill>
                          <a:latin typeface="Arial Black"/>
                        </a:rPr>
                        <a:t>3:4 PK</a:t>
                      </a:r>
                    </a:p>
                  </a:txBody>
                  <a:tcPr marL="0" marR="0" marT="0" marB="0" anchor="ctr">
                    <a:lnL>
                      <a:noFill/>
                    </a:lnL>
                    <a:lnR>
                      <a:noFill/>
                    </a:lnR>
                    <a:lnT>
                      <a:noFill/>
                    </a:lnT>
                    <a:lnB>
                      <a:noFill/>
                    </a:lnB>
                    <a:solidFill>
                      <a:srgbClr val="FFFF00"/>
                    </a:solidFill>
                  </a:tcPr>
                </a:tc>
                <a:extLst>
                  <a:ext uri="{0D108BD9-81ED-4DB2-BD59-A6C34878D82A}">
                    <a16:rowId xmlns:a16="http://schemas.microsoft.com/office/drawing/2014/main" val="10012"/>
                  </a:ext>
                </a:extLst>
              </a:tr>
              <a:tr h="126365">
                <a:tc>
                  <a:txBody>
                    <a:bodyPr/>
                    <a:lstStyle/>
                    <a:p>
                      <a:pPr algn="ctr" fontAlgn="ctr"/>
                      <a:r>
                        <a:rPr lang="cs-CZ" sz="800" b="1" i="0" u="none" strike="noStrike">
                          <a:solidFill>
                            <a:srgbClr val="3333FF"/>
                          </a:solidFill>
                          <a:latin typeface="Arial Black"/>
                        </a:rPr>
                        <a:t>29.</a:t>
                      </a:r>
                    </a:p>
                  </a:txBody>
                  <a:tcPr marL="0" marR="0" marT="0" marB="0" anchor="ctr">
                    <a:lnL>
                      <a:noFill/>
                    </a:lnL>
                    <a:lnR>
                      <a:noFill/>
                    </a:lnR>
                    <a:lnT>
                      <a:noFill/>
                    </a:lnT>
                    <a:lnB>
                      <a:noFill/>
                    </a:lnB>
                    <a:solidFill>
                      <a:srgbClr val="CCFF99"/>
                    </a:solidFill>
                  </a:tcPr>
                </a:tc>
                <a:tc>
                  <a:txBody>
                    <a:bodyPr/>
                    <a:lstStyle/>
                    <a:p>
                      <a:pPr algn="ctr" fontAlgn="ctr"/>
                      <a:r>
                        <a:rPr lang="cs-CZ" sz="800" b="1" i="0" u="none" strike="noStrike" dirty="0">
                          <a:solidFill>
                            <a:srgbClr val="3333FF"/>
                          </a:solidFill>
                          <a:latin typeface="Arial Black"/>
                        </a:rPr>
                        <a:t>11.6.2016</a:t>
                      </a:r>
                    </a:p>
                  </a:txBody>
                  <a:tcPr marL="0" marR="0" marT="0" marB="0" anchor="ctr">
                    <a:lnL>
                      <a:noFill/>
                    </a:lnL>
                    <a:lnR>
                      <a:noFill/>
                    </a:lnR>
                    <a:lnT>
                      <a:noFill/>
                    </a:lnT>
                    <a:lnB>
                      <a:noFill/>
                    </a:lnB>
                    <a:solidFill>
                      <a:srgbClr val="CCFF99"/>
                    </a:solidFill>
                  </a:tcPr>
                </a:tc>
                <a:tc>
                  <a:txBody>
                    <a:bodyPr/>
                    <a:lstStyle/>
                    <a:p>
                      <a:pPr algn="ctr" fontAlgn="ctr"/>
                      <a:r>
                        <a:rPr lang="cs-CZ" sz="1050" b="1" i="0" u="none" strike="noStrike" dirty="0">
                          <a:solidFill>
                            <a:srgbClr val="3333FF"/>
                          </a:solidFill>
                          <a:latin typeface="Arial Black"/>
                        </a:rPr>
                        <a:t>Bílina - </a:t>
                      </a:r>
                      <a:r>
                        <a:rPr lang="cs-CZ" sz="1050" b="1" i="0" u="none" strike="noStrike" dirty="0" err="1">
                          <a:solidFill>
                            <a:srgbClr val="3333FF"/>
                          </a:solidFill>
                          <a:latin typeface="Arial Black"/>
                        </a:rPr>
                        <a:t>Modlany</a:t>
                      </a:r>
                      <a:endParaRPr lang="cs-CZ" sz="1050" b="1" i="0" u="none" strike="noStrike" dirty="0">
                        <a:solidFill>
                          <a:srgbClr val="3333FF"/>
                        </a:solidFill>
                        <a:latin typeface="Arial Black"/>
                      </a:endParaRPr>
                    </a:p>
                  </a:txBody>
                  <a:tcPr marL="0" marR="0" marT="0" marB="0" anchor="ctr">
                    <a:lnL>
                      <a:noFill/>
                    </a:lnL>
                    <a:lnR>
                      <a:noFill/>
                    </a:lnR>
                    <a:lnT>
                      <a:noFill/>
                    </a:lnT>
                    <a:lnB>
                      <a:noFill/>
                    </a:lnB>
                    <a:solidFill>
                      <a:srgbClr val="CCFF99"/>
                    </a:solidFill>
                  </a:tcPr>
                </a:tc>
                <a:tc>
                  <a:txBody>
                    <a:bodyPr/>
                    <a:lstStyle/>
                    <a:p>
                      <a:pPr algn="ctr" fontAlgn="ctr"/>
                      <a:r>
                        <a:rPr lang="cs-CZ" sz="1000" b="1" i="0" u="none" strike="noStrike" dirty="0">
                          <a:solidFill>
                            <a:srgbClr val="3333FF"/>
                          </a:solidFill>
                          <a:latin typeface="Arial Black"/>
                        </a:rPr>
                        <a:t>4:0</a:t>
                      </a:r>
                    </a:p>
                  </a:txBody>
                  <a:tcPr marL="0" marR="0" marT="0" marB="0" anchor="ctr">
                    <a:lnL>
                      <a:noFill/>
                    </a:lnL>
                    <a:lnR>
                      <a:noFill/>
                    </a:lnR>
                    <a:lnT>
                      <a:noFill/>
                    </a:lnT>
                    <a:lnB>
                      <a:noFill/>
                    </a:lnB>
                    <a:solidFill>
                      <a:srgbClr val="CCFF99"/>
                    </a:solidFill>
                  </a:tcPr>
                </a:tc>
                <a:extLst>
                  <a:ext uri="{0D108BD9-81ED-4DB2-BD59-A6C34878D82A}">
                    <a16:rowId xmlns:a16="http://schemas.microsoft.com/office/drawing/2014/main" val="10013"/>
                  </a:ext>
                </a:extLst>
              </a:tr>
            </a:tbl>
          </a:graphicData>
        </a:graphic>
      </p:graphicFrame>
      <p:sp>
        <p:nvSpPr>
          <p:cNvPr id="31" name="TextovéPole 30"/>
          <p:cNvSpPr txBox="1"/>
          <p:nvPr/>
        </p:nvSpPr>
        <p:spPr>
          <a:xfrm>
            <a:off x="5575548" y="3259460"/>
            <a:ext cx="4608512" cy="2092881"/>
          </a:xfrm>
          <a:prstGeom prst="rect">
            <a:avLst/>
          </a:prstGeom>
          <a:blipFill>
            <a:blip r:embed="rId3" cstate="print"/>
            <a:stretch>
              <a:fillRect/>
            </a:stretch>
          </a:blipFill>
          <a:ln w="34925">
            <a:solidFill>
              <a:srgbClr val="8AEA42"/>
            </a:solidFill>
          </a:ln>
        </p:spPr>
        <p:txBody>
          <a:bodyPr wrap="square" rtlCol="0">
            <a:spAutoFit/>
          </a:bodyPr>
          <a:lstStyle/>
          <a:p>
            <a:pPr algn="just"/>
            <a:r>
              <a:rPr lang="cs-CZ" sz="1300" b="0" dirty="0" smtClean="0">
                <a:latin typeface="Arial" pitchFamily="34" charset="0"/>
                <a:cs typeface="Arial" pitchFamily="34" charset="0"/>
              </a:rPr>
              <a:t>FK Bílina přezimovala s 21 body v klidném středu tabulky na 10. místě. Úvod jara moc nevyšel, když ze 4 zápasů bodovala jen jednou.  Pak se však rozjela a zase naopak vyhrála 4 zápasy v řadě. Tato úspěšná část jara přinesla do týmu uklidnění a záchranářské myšlenky, pokud se o nich někdy v Bílině mluvilo, se mohly opustit. V dalších zápasech se střídaly výhry a prohry. V posledních 2 kolech mužstvo prokázalo dobrou formu  a 2x vyhrálo. Zvlášť vysoké vítězství nad silnými </a:t>
            </a:r>
            <a:r>
              <a:rPr lang="cs-CZ" sz="1300" b="0" dirty="0" err="1" smtClean="0">
                <a:latin typeface="Arial" pitchFamily="34" charset="0"/>
                <a:cs typeface="Arial" pitchFamily="34" charset="0"/>
              </a:rPr>
              <a:t>Modlany</a:t>
            </a:r>
            <a:r>
              <a:rPr lang="cs-CZ" sz="1300" b="0" dirty="0" smtClean="0">
                <a:latin typeface="Arial" pitchFamily="34" charset="0"/>
                <a:cs typeface="Arial" pitchFamily="34" charset="0"/>
              </a:rPr>
              <a:t> je cenné. V současné době patří mužstvu pěkné 8. místo. </a:t>
            </a:r>
          </a:p>
        </p:txBody>
      </p:sp>
      <p:sp>
        <p:nvSpPr>
          <p:cNvPr id="32" name="Obdélník 31"/>
          <p:cNvSpPr/>
          <p:nvPr/>
        </p:nvSpPr>
        <p:spPr>
          <a:xfrm>
            <a:off x="5575548" y="5491708"/>
            <a:ext cx="4608512" cy="1384995"/>
          </a:xfrm>
          <a:prstGeom prst="rect">
            <a:avLst/>
          </a:prstGeom>
          <a:solidFill>
            <a:srgbClr val="CCFFCC"/>
          </a:solidFill>
          <a:ln w="41275">
            <a:solidFill>
              <a:schemeClr val="tx1"/>
            </a:solidFill>
            <a:prstDash val="lgDash"/>
          </a:ln>
        </p:spPr>
        <p:txBody>
          <a:bodyPr wrap="square">
            <a:spAutoFit/>
          </a:bodyPr>
          <a:lstStyle/>
          <a:p>
            <a:pPr lvl="0" algn="ctr"/>
            <a:r>
              <a:rPr lang="cs-CZ" sz="1800" u="sng" dirty="0" smtClean="0">
                <a:solidFill>
                  <a:srgbClr val="2121D9"/>
                </a:solidFill>
                <a:latin typeface="Arial" pitchFamily="34" charset="0"/>
                <a:ea typeface="Times New Roman" pitchFamily="18" charset="0"/>
                <a:cs typeface="Arial" pitchFamily="34" charset="0"/>
              </a:rPr>
              <a:t>O našem podzimním vítězství v Bílině rozhodly krásné góly </a:t>
            </a:r>
            <a:r>
              <a:rPr lang="cs-CZ" sz="1800" u="sng" dirty="0" err="1" smtClean="0">
                <a:solidFill>
                  <a:srgbClr val="2121D9"/>
                </a:solidFill>
                <a:latin typeface="Arial" pitchFamily="34" charset="0"/>
                <a:ea typeface="Times New Roman" pitchFamily="18" charset="0"/>
                <a:cs typeface="Arial" pitchFamily="34" charset="0"/>
              </a:rPr>
              <a:t>Maláka</a:t>
            </a:r>
            <a:r>
              <a:rPr lang="cs-CZ" sz="1800" u="sng" dirty="0" smtClean="0">
                <a:solidFill>
                  <a:srgbClr val="2121D9"/>
                </a:solidFill>
                <a:latin typeface="Arial" pitchFamily="34" charset="0"/>
                <a:ea typeface="Times New Roman" pitchFamily="18" charset="0"/>
                <a:cs typeface="Arial" pitchFamily="34" charset="0"/>
              </a:rPr>
              <a:t> a Hrdého </a:t>
            </a:r>
          </a:p>
          <a:p>
            <a:pPr lvl="0" algn="ctr"/>
            <a:r>
              <a:rPr lang="cs-CZ" sz="2400" u="sng" dirty="0" smtClean="0">
                <a:solidFill>
                  <a:srgbClr val="2121D9"/>
                </a:solidFill>
                <a:latin typeface="Arial" pitchFamily="34" charset="0"/>
                <a:ea typeface="Times New Roman" pitchFamily="18" charset="0"/>
                <a:cs typeface="Arial" pitchFamily="34" charset="0"/>
              </a:rPr>
              <a:t>FK Bílina – SK </a:t>
            </a:r>
            <a:r>
              <a:rPr lang="cs-CZ" sz="2400" u="sng" dirty="0" err="1" smtClean="0">
                <a:solidFill>
                  <a:srgbClr val="2121D9"/>
                </a:solidFill>
                <a:latin typeface="Arial" pitchFamily="34" charset="0"/>
                <a:ea typeface="Times New Roman" pitchFamily="18" charset="0"/>
                <a:cs typeface="Arial" pitchFamily="34" charset="0"/>
              </a:rPr>
              <a:t>Štětí</a:t>
            </a:r>
            <a:endParaRPr lang="cs-CZ" sz="2400" b="0" dirty="0" smtClean="0">
              <a:solidFill>
                <a:srgbClr val="2121D9"/>
              </a:solidFill>
              <a:latin typeface="Arial" pitchFamily="34" charset="0"/>
              <a:cs typeface="Arial" pitchFamily="34" charset="0"/>
            </a:endParaRPr>
          </a:p>
          <a:p>
            <a:pPr lvl="0" algn="ctr" eaLnBrk="0" hangingPunct="0"/>
            <a:r>
              <a:rPr lang="cs-CZ" sz="2400" u="sng" dirty="0" smtClean="0">
                <a:solidFill>
                  <a:srgbClr val="2121D9"/>
                </a:solidFill>
                <a:latin typeface="Arial" pitchFamily="34" charset="0"/>
                <a:ea typeface="Times New Roman" pitchFamily="18" charset="0"/>
                <a:cs typeface="Arial" pitchFamily="34" charset="0"/>
              </a:rPr>
              <a:t>1:2(1:1)  </a:t>
            </a:r>
            <a:r>
              <a:rPr lang="cs-CZ" sz="1600" u="sng" dirty="0" smtClean="0">
                <a:solidFill>
                  <a:srgbClr val="2121D9"/>
                </a:solidFill>
                <a:latin typeface="Arial" pitchFamily="34" charset="0"/>
                <a:ea typeface="Times New Roman" pitchFamily="18" charset="0"/>
                <a:cs typeface="Arial" pitchFamily="34" charset="0"/>
              </a:rPr>
              <a:t>14.11.2015  15. kolo</a:t>
            </a:r>
            <a:endParaRPr lang="cs-CZ" dirty="0">
              <a:solidFill>
                <a:srgbClr val="2121D9"/>
              </a:solidFill>
            </a:endParaRPr>
          </a:p>
        </p:txBody>
      </p:sp>
      <p:graphicFrame>
        <p:nvGraphicFramePr>
          <p:cNvPr id="27" name="Tabulka 26"/>
          <p:cNvGraphicFramePr>
            <a:graphicFrameLocks noGrp="1"/>
          </p:cNvGraphicFramePr>
          <p:nvPr/>
        </p:nvGraphicFramePr>
        <p:xfrm>
          <a:off x="174948" y="1963316"/>
          <a:ext cx="4536503" cy="4866047"/>
        </p:xfrm>
        <a:graphic>
          <a:graphicData uri="http://schemas.openxmlformats.org/drawingml/2006/table">
            <a:tbl>
              <a:tblPr/>
              <a:tblGrid>
                <a:gridCol w="282224">
                  <a:extLst>
                    <a:ext uri="{9D8B030D-6E8A-4147-A177-3AD203B41FA5}">
                      <a16:colId xmlns:a16="http://schemas.microsoft.com/office/drawing/2014/main" val="20000"/>
                    </a:ext>
                  </a:extLst>
                </a:gridCol>
                <a:gridCol w="2226439">
                  <a:extLst>
                    <a:ext uri="{9D8B030D-6E8A-4147-A177-3AD203B41FA5}">
                      <a16:colId xmlns:a16="http://schemas.microsoft.com/office/drawing/2014/main" val="20001"/>
                    </a:ext>
                  </a:extLst>
                </a:gridCol>
                <a:gridCol w="261320">
                  <a:extLst>
                    <a:ext uri="{9D8B030D-6E8A-4147-A177-3AD203B41FA5}">
                      <a16:colId xmlns:a16="http://schemas.microsoft.com/office/drawing/2014/main" val="20002"/>
                    </a:ext>
                  </a:extLst>
                </a:gridCol>
                <a:gridCol w="261320">
                  <a:extLst>
                    <a:ext uri="{9D8B030D-6E8A-4147-A177-3AD203B41FA5}">
                      <a16:colId xmlns:a16="http://schemas.microsoft.com/office/drawing/2014/main" val="20003"/>
                    </a:ext>
                  </a:extLst>
                </a:gridCol>
                <a:gridCol w="261320">
                  <a:extLst>
                    <a:ext uri="{9D8B030D-6E8A-4147-A177-3AD203B41FA5}">
                      <a16:colId xmlns:a16="http://schemas.microsoft.com/office/drawing/2014/main" val="20004"/>
                    </a:ext>
                  </a:extLst>
                </a:gridCol>
                <a:gridCol w="261320">
                  <a:extLst>
                    <a:ext uri="{9D8B030D-6E8A-4147-A177-3AD203B41FA5}">
                      <a16:colId xmlns:a16="http://schemas.microsoft.com/office/drawing/2014/main" val="20005"/>
                    </a:ext>
                  </a:extLst>
                </a:gridCol>
                <a:gridCol w="501733">
                  <a:extLst>
                    <a:ext uri="{9D8B030D-6E8A-4147-A177-3AD203B41FA5}">
                      <a16:colId xmlns:a16="http://schemas.microsoft.com/office/drawing/2014/main" val="20006"/>
                    </a:ext>
                  </a:extLst>
                </a:gridCol>
                <a:gridCol w="480827">
                  <a:extLst>
                    <a:ext uri="{9D8B030D-6E8A-4147-A177-3AD203B41FA5}">
                      <a16:colId xmlns:a16="http://schemas.microsoft.com/office/drawing/2014/main" val="20007"/>
                    </a:ext>
                  </a:extLst>
                </a:gridCol>
              </a:tblGrid>
              <a:tr h="188259">
                <a:tc gridSpan="8">
                  <a:txBody>
                    <a:bodyPr/>
                    <a:lstStyle/>
                    <a:p>
                      <a:pPr algn="ctr" rtl="0" fontAlgn="ctr"/>
                      <a:r>
                        <a:rPr lang="cs-CZ" sz="1100" b="1" i="0" u="none" strike="noStrike" dirty="0">
                          <a:solidFill>
                            <a:srgbClr val="0066FF"/>
                          </a:solidFill>
                          <a:latin typeface="Bookman Old Style"/>
                        </a:rPr>
                        <a:t>Krajský přebor starší přípravky r.2005</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2DE"/>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188259">
                <a:tc>
                  <a:txBody>
                    <a:bodyPr/>
                    <a:lstStyle/>
                    <a:p>
                      <a:pPr algn="ctr" rtl="0" fontAlgn="ctr"/>
                      <a:r>
                        <a:rPr lang="cs-CZ" sz="1100" b="1" i="0" u="none" strike="noStrike">
                          <a:solidFill>
                            <a:srgbClr val="000000"/>
                          </a:solidFill>
                          <a:latin typeface="Calibri"/>
                        </a:rPr>
                        <a:t>1.</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Ústí n.L.</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505:236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60</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1"/>
                  </a:ext>
                </a:extLst>
              </a:tr>
              <a:tr h="188259">
                <a:tc>
                  <a:txBody>
                    <a:bodyPr/>
                    <a:lstStyle/>
                    <a:p>
                      <a:pPr algn="ctr" rtl="0" fontAlgn="ctr"/>
                      <a:r>
                        <a:rPr lang="cs-CZ" sz="1100" b="1" i="0" u="none" strike="noStrike">
                          <a:solidFill>
                            <a:srgbClr val="000000"/>
                          </a:solidFill>
                          <a:latin typeface="Calibri"/>
                        </a:rPr>
                        <a:t>2.</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Junior Teplice</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484:238</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48</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88259">
                <a:tc>
                  <a:txBody>
                    <a:bodyPr/>
                    <a:lstStyle/>
                    <a:p>
                      <a:pPr algn="ctr" rtl="0" fontAlgn="ctr"/>
                      <a:r>
                        <a:rPr lang="cs-CZ" sz="1100" b="1" i="0" u="none" strike="noStrike">
                          <a:solidFill>
                            <a:srgbClr val="000000"/>
                          </a:solidFill>
                          <a:latin typeface="Calibri"/>
                        </a:rPr>
                        <a:t>3.</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FA Petra Voříška</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4</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491:256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48</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3"/>
                  </a:ext>
                </a:extLst>
              </a:tr>
              <a:tr h="188259">
                <a:tc>
                  <a:txBody>
                    <a:bodyPr/>
                    <a:lstStyle/>
                    <a:p>
                      <a:pPr algn="ctr" rtl="0" fontAlgn="ctr"/>
                      <a:r>
                        <a:rPr lang="cs-CZ" sz="1100" b="1" i="0" u="none" strike="noStrike">
                          <a:solidFill>
                            <a:srgbClr val="000000"/>
                          </a:solidFill>
                          <a:latin typeface="Calibri"/>
                        </a:rPr>
                        <a:t>4.</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latin typeface="Calibri"/>
                        </a:rPr>
                        <a:t>FK BANÍK MOST 1909, A.S.</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8</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371:316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34</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88259">
                <a:tc>
                  <a:txBody>
                    <a:bodyPr/>
                    <a:lstStyle/>
                    <a:p>
                      <a:pPr algn="ctr" rtl="0" fontAlgn="ctr"/>
                      <a:r>
                        <a:rPr lang="cs-CZ" sz="1100" b="1" i="0" u="none" strike="noStrike">
                          <a:solidFill>
                            <a:srgbClr val="000000"/>
                          </a:solidFill>
                          <a:latin typeface="Calibri"/>
                        </a:rPr>
                        <a:t>5.</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Junior Chomutov</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8</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365:315</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33</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5"/>
                  </a:ext>
                </a:extLst>
              </a:tr>
              <a:tr h="188259">
                <a:tc>
                  <a:txBody>
                    <a:bodyPr/>
                    <a:lstStyle/>
                    <a:p>
                      <a:pPr algn="ctr" rtl="0" fontAlgn="ctr"/>
                      <a:r>
                        <a:rPr lang="cs-CZ" sz="1100" b="1" i="0" u="none" strike="noStrike">
                          <a:solidFill>
                            <a:srgbClr val="000000"/>
                          </a:solidFill>
                          <a:latin typeface="Calibri"/>
                        </a:rPr>
                        <a:t>6.</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Mostecký fotbalový klub o.p.s.</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378:375</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28</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06188">
                <a:tc>
                  <a:txBody>
                    <a:bodyPr/>
                    <a:lstStyle/>
                    <a:p>
                      <a:pPr algn="ctr" rtl="0" fontAlgn="ctr"/>
                      <a:r>
                        <a:rPr lang="cs-CZ" sz="1100" b="1" i="0" u="none" strike="noStrike">
                          <a:solidFill>
                            <a:srgbClr val="000000"/>
                          </a:solidFill>
                          <a:latin typeface="Calibri"/>
                        </a:rPr>
                        <a:t>7.</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TATRAN KADAŇ O.S./JAZZMANI ŽATEC</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7</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319:329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22</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7"/>
                  </a:ext>
                </a:extLst>
              </a:tr>
              <a:tr h="188259">
                <a:tc>
                  <a:txBody>
                    <a:bodyPr/>
                    <a:lstStyle/>
                    <a:p>
                      <a:pPr algn="ctr" rtl="0" fontAlgn="ctr"/>
                      <a:r>
                        <a:rPr lang="cs-CZ" sz="1100" b="1" i="0" u="none" strike="noStrike">
                          <a:solidFill>
                            <a:srgbClr val="FF0066"/>
                          </a:solidFill>
                          <a:latin typeface="Calibri"/>
                        </a:rPr>
                        <a:t>8.</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66"/>
                          </a:solidFill>
                          <a:latin typeface="Calibri"/>
                        </a:rPr>
                        <a:t>SK Štětí/SK Roudnice n.L. 2005 z.s.</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66"/>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66"/>
                          </a:solidFill>
                          <a:latin typeface="Calibri"/>
                        </a:rPr>
                        <a:t>7</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66"/>
                          </a:solidFill>
                          <a:latin typeface="Calibri"/>
                        </a:rPr>
                        <a:t>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66"/>
                          </a:solidFill>
                          <a:latin typeface="Calibri"/>
                        </a:rPr>
                        <a:t>12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66"/>
                          </a:solidFill>
                          <a:latin typeface="Calibri"/>
                        </a:rPr>
                        <a:t>352:446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FF0066"/>
                          </a:solidFill>
                          <a:latin typeface="Calibri"/>
                        </a:rPr>
                        <a:t>22</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88259">
                <a:tc>
                  <a:txBody>
                    <a:bodyPr/>
                    <a:lstStyle/>
                    <a:p>
                      <a:pPr algn="ctr" rtl="0" fontAlgn="ctr"/>
                      <a:r>
                        <a:rPr lang="cs-CZ" sz="1100" b="1" i="0" u="none" strike="noStrike">
                          <a:solidFill>
                            <a:srgbClr val="000000"/>
                          </a:solidFill>
                          <a:latin typeface="Calibri"/>
                        </a:rPr>
                        <a:t>9.</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Litvínov</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5</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13</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269:359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17</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09"/>
                  </a:ext>
                </a:extLst>
              </a:tr>
              <a:tr h="188259">
                <a:tc>
                  <a:txBody>
                    <a:bodyPr/>
                    <a:lstStyle/>
                    <a:p>
                      <a:pPr algn="ctr" rtl="0" fontAlgn="ctr"/>
                      <a:r>
                        <a:rPr lang="cs-CZ" sz="1100" b="1" i="0" u="none" strike="noStrike">
                          <a:solidFill>
                            <a:srgbClr val="000000"/>
                          </a:solidFill>
                          <a:latin typeface="Calibri"/>
                        </a:rPr>
                        <a:t>10.</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Litoměřice</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17</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221:516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9</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97224">
                <a:tc>
                  <a:txBody>
                    <a:bodyPr/>
                    <a:lstStyle/>
                    <a:p>
                      <a:pPr algn="ctr" rtl="0" fontAlgn="ctr"/>
                      <a:r>
                        <a:rPr lang="cs-CZ" sz="1100" b="1" i="0" u="none" strike="noStrike">
                          <a:solidFill>
                            <a:srgbClr val="000000"/>
                          </a:solidFill>
                          <a:latin typeface="Calibri"/>
                        </a:rPr>
                        <a:t>11.</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Louny/Postoloprty</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276:645</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1"/>
                  </a:ext>
                </a:extLst>
              </a:tr>
              <a:tr h="188259">
                <a:tc gridSpan="8">
                  <a:txBody>
                    <a:bodyPr/>
                    <a:lstStyle/>
                    <a:p>
                      <a:pPr algn="ctr" rtl="0" fontAlgn="ctr"/>
                      <a:r>
                        <a:rPr lang="cs-CZ" sz="1100" b="1" i="0" u="none" strike="noStrike">
                          <a:solidFill>
                            <a:srgbClr val="0066FF"/>
                          </a:solidFill>
                          <a:latin typeface="Bookman Old Style"/>
                        </a:rPr>
                        <a:t>Krajskýpřebor starší přípravky r.2006</a:t>
                      </a:r>
                    </a:p>
                  </a:txBody>
                  <a:tcPr marL="8965" marR="8965" marT="896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2DE"/>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12"/>
                  </a:ext>
                </a:extLst>
              </a:tr>
              <a:tr h="188259">
                <a:tc>
                  <a:txBody>
                    <a:bodyPr/>
                    <a:lstStyle/>
                    <a:p>
                      <a:pPr algn="ctr" rtl="0" fontAlgn="ctr"/>
                      <a:r>
                        <a:rPr lang="cs-CZ" sz="1100" b="1" i="0" u="none" strike="noStrike">
                          <a:solidFill>
                            <a:srgbClr val="000000"/>
                          </a:solidFill>
                          <a:latin typeface="Calibri"/>
                        </a:rPr>
                        <a:t>1.</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Ústí n.L.</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17</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476:223</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51</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3"/>
                  </a:ext>
                </a:extLst>
              </a:tr>
              <a:tr h="188259">
                <a:tc>
                  <a:txBody>
                    <a:bodyPr/>
                    <a:lstStyle/>
                    <a:p>
                      <a:pPr algn="ctr" rtl="0" fontAlgn="ctr"/>
                      <a:r>
                        <a:rPr lang="cs-CZ" sz="1100" b="1" i="0" u="none" strike="noStrike">
                          <a:solidFill>
                            <a:srgbClr val="000000"/>
                          </a:solidFill>
                          <a:latin typeface="Calibri"/>
                        </a:rPr>
                        <a:t>2.</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latin typeface="Calibri"/>
                        </a:rPr>
                        <a:t>FK BANÍK MOST 1909, A.S.</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14</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4</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456:240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44</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88259">
                <a:tc>
                  <a:txBody>
                    <a:bodyPr/>
                    <a:lstStyle/>
                    <a:p>
                      <a:pPr algn="ctr" rtl="0" fontAlgn="ctr"/>
                      <a:r>
                        <a:rPr lang="cs-CZ" sz="1100" b="1" i="0" u="none" strike="noStrike">
                          <a:solidFill>
                            <a:srgbClr val="FF0000"/>
                          </a:solidFill>
                          <a:latin typeface="Calibri"/>
                        </a:rPr>
                        <a:t>3.</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SK Štětí/SK Roudnice n.L. 2006 z.s.</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13</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455:350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FF0000"/>
                          </a:solidFill>
                          <a:latin typeface="Calibri"/>
                        </a:rPr>
                        <a:t>40</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5"/>
                  </a:ext>
                </a:extLst>
              </a:tr>
              <a:tr h="188259">
                <a:tc>
                  <a:txBody>
                    <a:bodyPr/>
                    <a:lstStyle/>
                    <a:p>
                      <a:pPr algn="ctr" rtl="0" fontAlgn="ctr"/>
                      <a:r>
                        <a:rPr lang="cs-CZ" sz="1100" b="1" i="0" u="none" strike="noStrike">
                          <a:solidFill>
                            <a:srgbClr val="000000"/>
                          </a:solidFill>
                          <a:latin typeface="Calibri"/>
                        </a:rPr>
                        <a:t>4.</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Litoměřice</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13</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388:265</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39</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88259">
                <a:tc>
                  <a:txBody>
                    <a:bodyPr/>
                    <a:lstStyle/>
                    <a:p>
                      <a:pPr algn="ctr" rtl="0" fontAlgn="ctr"/>
                      <a:r>
                        <a:rPr lang="cs-CZ" sz="1100" b="1" i="0" u="none" strike="noStrike">
                          <a:solidFill>
                            <a:srgbClr val="000000"/>
                          </a:solidFill>
                          <a:latin typeface="Calibri"/>
                        </a:rPr>
                        <a:t>5.</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FA Petra Voříška</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7</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439:302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37</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7"/>
                  </a:ext>
                </a:extLst>
              </a:tr>
              <a:tr h="188259">
                <a:tc>
                  <a:txBody>
                    <a:bodyPr/>
                    <a:lstStyle/>
                    <a:p>
                      <a:pPr algn="ctr" rtl="0" fontAlgn="ctr"/>
                      <a:r>
                        <a:rPr lang="cs-CZ" sz="1100" b="1" i="0" u="none" strike="noStrike">
                          <a:solidFill>
                            <a:srgbClr val="000000"/>
                          </a:solidFill>
                          <a:latin typeface="Calibri"/>
                        </a:rPr>
                        <a:t>6.</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TATRAN KADAŇ O.S./JAZZMANI ŽATEC</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18</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5</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353:233</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35</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206188">
                <a:tc>
                  <a:txBody>
                    <a:bodyPr/>
                    <a:lstStyle/>
                    <a:p>
                      <a:pPr algn="ctr" rtl="0" fontAlgn="ctr"/>
                      <a:r>
                        <a:rPr lang="cs-CZ" sz="1100" b="1" i="0" u="none" strike="noStrike">
                          <a:solidFill>
                            <a:srgbClr val="000000"/>
                          </a:solidFill>
                          <a:latin typeface="Calibri"/>
                        </a:rPr>
                        <a:t>7.</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Junior Teplice</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364:356</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29</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19"/>
                  </a:ext>
                </a:extLst>
              </a:tr>
              <a:tr h="188259">
                <a:tc>
                  <a:txBody>
                    <a:bodyPr/>
                    <a:lstStyle/>
                    <a:p>
                      <a:pPr algn="ctr" rtl="0" fontAlgn="ctr"/>
                      <a:r>
                        <a:rPr lang="cs-CZ" sz="1100" b="1" i="0" u="none" strike="noStrike">
                          <a:solidFill>
                            <a:srgbClr val="000000"/>
                          </a:solidFill>
                          <a:latin typeface="Calibri"/>
                        </a:rPr>
                        <a:t>8.</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Junior Chomutov</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5</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15</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272:359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15</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0"/>
                  </a:ext>
                </a:extLst>
              </a:tr>
              <a:tr h="188259">
                <a:tc>
                  <a:txBody>
                    <a:bodyPr/>
                    <a:lstStyle/>
                    <a:p>
                      <a:pPr algn="ctr" rtl="0" fontAlgn="ctr"/>
                      <a:r>
                        <a:rPr lang="cs-CZ" sz="1100" b="1" i="0" u="none" strike="noStrike">
                          <a:solidFill>
                            <a:srgbClr val="000000"/>
                          </a:solidFill>
                          <a:latin typeface="Calibri"/>
                        </a:rPr>
                        <a:t>9.</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FK Litvínov</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4</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14</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272:461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14</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21"/>
                  </a:ext>
                </a:extLst>
              </a:tr>
              <a:tr h="188259">
                <a:tc>
                  <a:txBody>
                    <a:bodyPr/>
                    <a:lstStyle/>
                    <a:p>
                      <a:pPr algn="ctr" rtl="0" fontAlgn="ctr"/>
                      <a:r>
                        <a:rPr lang="cs-CZ" sz="1100" b="1" i="0" u="none" strike="noStrike">
                          <a:solidFill>
                            <a:srgbClr val="000000"/>
                          </a:solidFill>
                          <a:latin typeface="Calibri"/>
                        </a:rPr>
                        <a:t>10.</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FK Louny/Postoloprty</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3</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15</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249:449</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100" b="1" i="0" u="none" strike="noStrike">
                          <a:solidFill>
                            <a:srgbClr val="000000"/>
                          </a:solidFill>
                          <a:latin typeface="Calibri"/>
                        </a:rPr>
                        <a:t>9</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2"/>
                  </a:ext>
                </a:extLst>
              </a:tr>
              <a:tr h="197224">
                <a:tc>
                  <a:txBody>
                    <a:bodyPr/>
                    <a:lstStyle/>
                    <a:p>
                      <a:pPr algn="ctr" rtl="0" fontAlgn="ctr"/>
                      <a:r>
                        <a:rPr lang="cs-CZ" sz="1100" b="1" i="0" u="none" strike="noStrike">
                          <a:solidFill>
                            <a:srgbClr val="000000"/>
                          </a:solidFill>
                          <a:latin typeface="Calibri"/>
                        </a:rPr>
                        <a:t>11.</a:t>
                      </a:r>
                    </a:p>
                  </a:txBody>
                  <a:tcPr marL="8965" marR="8965" marT="896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dirty="0">
                          <a:solidFill>
                            <a:srgbClr val="000000"/>
                          </a:solidFill>
                          <a:latin typeface="Calibri"/>
                        </a:rPr>
                        <a:t>Mostecký fotbalový klub o.p.s.</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20</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18</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a:solidFill>
                            <a:srgbClr val="000000"/>
                          </a:solidFill>
                          <a:latin typeface="Calibri"/>
                        </a:rPr>
                        <a:t>182:668</a:t>
                      </a:r>
                    </a:p>
                  </a:txBody>
                  <a:tcPr marL="8965" marR="8965" marT="89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0" fontAlgn="ctr"/>
                      <a:r>
                        <a:rPr lang="cs-CZ" sz="1100" b="1" i="0" u="none" strike="noStrike" dirty="0">
                          <a:solidFill>
                            <a:srgbClr val="000000"/>
                          </a:solidFill>
                          <a:latin typeface="Calibri"/>
                        </a:rPr>
                        <a:t>4</a:t>
                      </a:r>
                    </a:p>
                  </a:txBody>
                  <a:tcPr marL="8965" marR="8965" marT="896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0023"/>
                  </a:ext>
                </a:extLst>
              </a:tr>
            </a:tbl>
          </a:graphicData>
        </a:graphic>
      </p:graphicFrame>
      <p:sp>
        <p:nvSpPr>
          <p:cNvPr id="30" name="TextovéPole 29"/>
          <p:cNvSpPr txBox="1"/>
          <p:nvPr/>
        </p:nvSpPr>
        <p:spPr>
          <a:xfrm>
            <a:off x="174948" y="163116"/>
            <a:ext cx="4536504" cy="1631216"/>
          </a:xfrm>
          <a:prstGeom prst="rect">
            <a:avLst/>
          </a:prstGeom>
          <a:blipFill>
            <a:blip r:embed="rId4" cstate="print"/>
            <a:stretch>
              <a:fillRect/>
            </a:stretch>
          </a:blipFill>
          <a:ln w="60325">
            <a:gradFill>
              <a:gsLst>
                <a:gs pos="0">
                  <a:srgbClr val="CCCCFF"/>
                </a:gs>
                <a:gs pos="17999">
                  <a:srgbClr val="99CCFF"/>
                </a:gs>
                <a:gs pos="36000">
                  <a:srgbClr val="9966FF"/>
                </a:gs>
                <a:gs pos="61000">
                  <a:srgbClr val="CC99FF"/>
                </a:gs>
                <a:gs pos="82001">
                  <a:srgbClr val="99CCFF"/>
                </a:gs>
                <a:gs pos="100000">
                  <a:srgbClr val="CCCCFF"/>
                </a:gs>
              </a:gsLst>
              <a:lin ang="5400000" scaled="0"/>
            </a:gradFill>
            <a:prstDash val="lgDash"/>
          </a:ln>
        </p:spPr>
        <p:txBody>
          <a:bodyPr wrap="square" rtlCol="0">
            <a:spAutoFit/>
          </a:bodyPr>
          <a:lstStyle/>
          <a:p>
            <a:pPr algn="ctr"/>
            <a:r>
              <a:rPr lang="cs-CZ" sz="2000" dirty="0" smtClean="0">
                <a:latin typeface="Verdana" pitchFamily="34" charset="0"/>
                <a:ea typeface="Verdana" pitchFamily="34" charset="0"/>
                <a:cs typeface="Verdana" pitchFamily="34" charset="0"/>
              </a:rPr>
              <a:t>Ústecký přebor starších přípravek. Sdružený týn SK </a:t>
            </a:r>
            <a:r>
              <a:rPr lang="cs-CZ" sz="2000" dirty="0" err="1" smtClean="0">
                <a:latin typeface="Verdana" pitchFamily="34" charset="0"/>
                <a:ea typeface="Verdana" pitchFamily="34" charset="0"/>
                <a:cs typeface="Verdana" pitchFamily="34" charset="0"/>
              </a:rPr>
              <a:t>Štětí</a:t>
            </a:r>
            <a:r>
              <a:rPr lang="cs-CZ" sz="2000" dirty="0" smtClean="0">
                <a:latin typeface="Verdana" pitchFamily="34" charset="0"/>
                <a:ea typeface="Verdana" pitchFamily="34" charset="0"/>
                <a:cs typeface="Verdana" pitchFamily="34" charset="0"/>
              </a:rPr>
              <a:t>/SK Roudnice </a:t>
            </a:r>
            <a:r>
              <a:rPr lang="cs-CZ" sz="2000" dirty="0" err="1" smtClean="0">
                <a:latin typeface="Verdana" pitchFamily="34" charset="0"/>
                <a:ea typeface="Verdana" pitchFamily="34" charset="0"/>
                <a:cs typeface="Verdana" pitchFamily="34" charset="0"/>
              </a:rPr>
              <a:t>n.L.</a:t>
            </a:r>
            <a:r>
              <a:rPr lang="cs-CZ" sz="2000" dirty="0" smtClean="0">
                <a:latin typeface="Verdana" pitchFamily="34" charset="0"/>
                <a:ea typeface="Verdana" pitchFamily="34" charset="0"/>
                <a:cs typeface="Verdana" pitchFamily="34" charset="0"/>
              </a:rPr>
              <a:t> v ročníku narození 2007 vybojoval 3. místo</a:t>
            </a:r>
          </a:p>
        </p:txBody>
      </p:sp>
      <p:pic>
        <p:nvPicPr>
          <p:cNvPr id="6146" name="Picture 171"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7250" y="666750"/>
            <a:ext cx="914400"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7250" y="666750"/>
            <a:ext cx="914400"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7250" y="666750"/>
            <a:ext cx="914400"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7250" y="895350"/>
            <a:ext cx="914400"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7250" y="1123950"/>
            <a:ext cx="914400"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7250" y="1352550"/>
            <a:ext cx="914400"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7250" y="1581150"/>
            <a:ext cx="914400"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7250" y="1809750"/>
            <a:ext cx="914400"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7250" y="2038350"/>
            <a:ext cx="914400"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7250" y="2266950"/>
            <a:ext cx="914400"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7250" y="2495550"/>
            <a:ext cx="914400"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7250" y="2724150"/>
            <a:ext cx="914400"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7250" y="2724150"/>
            <a:ext cx="914400"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7250" y="2952750"/>
            <a:ext cx="914400"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7250" y="3182938"/>
            <a:ext cx="914400"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7250" y="3409950"/>
            <a:ext cx="914400" cy="914400"/>
          </a:xfrm>
          <a:prstGeom prst="rect">
            <a:avLst/>
          </a:prstGeom>
          <a:noFill/>
          <a:ln w="9525">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289244</TotalTime>
  <Words>7684</Words>
  <Application>Microsoft Office PowerPoint</Application>
  <PresentationFormat>Vlastní</PresentationFormat>
  <Paragraphs>3121</Paragraphs>
  <Slides>24</Slides>
  <Notes>17</Notes>
  <HiddenSlides>0</HiddenSlides>
  <MMClips>0</MMClips>
  <ScaleCrop>false</ScaleCrop>
  <HeadingPairs>
    <vt:vector size="6" baseType="variant">
      <vt:variant>
        <vt:lpstr>Použitá písma</vt:lpstr>
      </vt:variant>
      <vt:variant>
        <vt:i4>45</vt:i4>
      </vt:variant>
      <vt:variant>
        <vt:lpstr>Motiv</vt:lpstr>
      </vt:variant>
      <vt:variant>
        <vt:i4>1</vt:i4>
      </vt:variant>
      <vt:variant>
        <vt:lpstr>Nadpisy snímků</vt:lpstr>
      </vt:variant>
      <vt:variant>
        <vt:i4>24</vt:i4>
      </vt:variant>
    </vt:vector>
  </HeadingPairs>
  <TitlesOfParts>
    <vt:vector size="70" baseType="lpstr">
      <vt:lpstr>FangSong</vt:lpstr>
      <vt:lpstr>GulimChe</vt:lpstr>
      <vt:lpstr>Gungsuh</vt:lpstr>
      <vt:lpstr>KaiTi</vt:lpstr>
      <vt:lpstr>Malgun Gothic</vt:lpstr>
      <vt:lpstr>SimHei</vt:lpstr>
      <vt:lpstr>SimSun</vt:lpstr>
      <vt:lpstr>Aharoni</vt:lpstr>
      <vt:lpstr>Albertus MT</vt:lpstr>
      <vt:lpstr>Arial</vt:lpstr>
      <vt:lpstr>Arial Black</vt:lpstr>
      <vt:lpstr>Arial Rounded MT Bold</vt:lpstr>
      <vt:lpstr>Baskerville Old Face</vt:lpstr>
      <vt:lpstr>Berlin Sans FB</vt:lpstr>
      <vt:lpstr>Berlin Sans FB Demi</vt:lpstr>
      <vt:lpstr>Book Antiqua</vt:lpstr>
      <vt:lpstr>Bookman Old Style</vt:lpstr>
      <vt:lpstr>Calibri</vt:lpstr>
      <vt:lpstr>Californian FB</vt:lpstr>
      <vt:lpstr>Calisto MT</vt:lpstr>
      <vt:lpstr>Cambria Math</vt:lpstr>
      <vt:lpstr>Century Gothic</vt:lpstr>
      <vt:lpstr>Comic Sans MS</vt:lpstr>
      <vt:lpstr>Courier New</vt:lpstr>
      <vt:lpstr>David</vt:lpstr>
      <vt:lpstr>Dutch801 Rm BT</vt:lpstr>
      <vt:lpstr>Elephant</vt:lpstr>
      <vt:lpstr>Eras Bold ITC</vt:lpstr>
      <vt:lpstr>Eras Demi ITC</vt:lpstr>
      <vt:lpstr>Georgia</vt:lpstr>
      <vt:lpstr>Gill Sans Ultra Bold</vt:lpstr>
      <vt:lpstr>Imprint MT Shadow</vt:lpstr>
      <vt:lpstr>Khmer UI</vt:lpstr>
      <vt:lpstr>KodchiangUPC</vt:lpstr>
      <vt:lpstr>Matura MT Script Capitals</vt:lpstr>
      <vt:lpstr>Modern No. 20</vt:lpstr>
      <vt:lpstr>Palatino Linotype</vt:lpstr>
      <vt:lpstr>Script MT Bold</vt:lpstr>
      <vt:lpstr>Segoe UI Symbol</vt:lpstr>
      <vt:lpstr>Swis721 Blk BT</vt:lpstr>
      <vt:lpstr>Swis721 BlkCn BT</vt:lpstr>
      <vt:lpstr>Times New Roman</vt:lpstr>
      <vt:lpstr>Trebuchet MS</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Plíšek Milan Ing.</cp:lastModifiedBy>
  <cp:revision>17348</cp:revision>
  <cp:lastPrinted>2003-08-14T09:54:30Z</cp:lastPrinted>
  <dcterms:created xsi:type="dcterms:W3CDTF">2001-03-12T13:44:53Z</dcterms:created>
  <dcterms:modified xsi:type="dcterms:W3CDTF">2017-09-08T11:37:59Z</dcterms:modified>
</cp:coreProperties>
</file>